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88054-51CC-40EC-B3E7-6095A42702A4}" type="datetimeFigureOut">
              <a:rPr lang="zh-CN" altLang="en-US" smtClean="0"/>
              <a:t>2021/3/14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61EA1-C864-455C-A732-72EC7555460B}" type="slidenum">
              <a:rPr lang="zh-CN" altLang="en-US" smtClean="0"/>
              <a:t>‹#›</a:t>
            </a:fld>
            <a:endParaRPr lang="zh-CN" altLang="en-US"/>
          </a:p>
        </p:txBody>
      </p:sp>
    </p:spTree>
    <p:extLst>
      <p:ext uri="{BB962C8B-B14F-4D97-AF65-F5344CB8AC3E}">
        <p14:creationId xmlns:p14="http://schemas.microsoft.com/office/powerpoint/2010/main" val="135643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8194"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8195"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0B97324E-BD1C-495D-8D98-13091DE0F6E8}" type="slidenum">
              <a:rPr sz="1200">
                <a:solidFill>
                  <a:prstClr val="black"/>
                </a:solidFill>
              </a:rPr>
              <a:pPr algn="r"/>
              <a:t>4</a:t>
            </a:fld>
            <a:endParaRPr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6626"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26627"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C2ED7115-75C7-4BCC-963C-4EDF68A8B6A7}" type="slidenum">
              <a:rPr sz="1200">
                <a:solidFill>
                  <a:prstClr val="black"/>
                </a:solidFill>
              </a:rPr>
              <a:pPr algn="r"/>
              <a:t>13</a:t>
            </a:fld>
            <a:endParaRPr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8674"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28675"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5CD0F5F1-E754-4C9D-B693-DA5738BCA941}" type="slidenum">
              <a:rPr sz="1200">
                <a:solidFill>
                  <a:prstClr val="black"/>
                </a:solidFill>
              </a:rPr>
              <a:pPr algn="r"/>
              <a:t>14</a:t>
            </a:fld>
            <a:endParaRPr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37890"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37891"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F93A09C1-199D-4171-994D-DF4B30ECB805}" type="slidenum">
              <a:rPr sz="1200">
                <a:solidFill>
                  <a:prstClr val="black"/>
                </a:solidFill>
              </a:rPr>
              <a:pPr algn="r"/>
              <a:t>22</a:t>
            </a:fld>
            <a:endParaRPr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57346"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57347"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AAF0B913-DB6D-4FB3-9604-05B50C8BF74A}" type="slidenum">
              <a:rPr sz="1200">
                <a:solidFill>
                  <a:prstClr val="black"/>
                </a:solidFill>
              </a:rPr>
              <a:pPr algn="r"/>
              <a:t>40</a:t>
            </a:fld>
            <a:endParaRPr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0242"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0243"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0BAFF1DF-4D5F-4E45-999F-C8E60A993FE6}" type="slidenum">
              <a:rPr sz="1200">
                <a:solidFill>
                  <a:prstClr val="black"/>
                </a:solidFill>
              </a:rPr>
              <a:pPr algn="r"/>
              <a:t>5</a:t>
            </a:fld>
            <a:endParaRPr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2290"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2291"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2623AA81-948F-462F-AB25-7B36A4147504}" type="slidenum">
              <a:rPr sz="1200">
                <a:solidFill>
                  <a:prstClr val="black"/>
                </a:solidFill>
              </a:rPr>
              <a:pPr algn="r"/>
              <a:t>6</a:t>
            </a:fld>
            <a:endParaRPr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4338"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4339"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213099D1-1ED6-47C9-AB57-315EAB33E04C}" type="slidenum">
              <a:rPr sz="1200">
                <a:solidFill>
                  <a:prstClr val="black"/>
                </a:solidFill>
              </a:rPr>
              <a:pPr algn="r"/>
              <a:t>7</a:t>
            </a:fld>
            <a:endParaRPr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6386"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6387"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0BAA3AD1-37B9-48B0-B5B1-7E2DF6B2FD6C}" type="slidenum">
              <a:rPr sz="1200">
                <a:solidFill>
                  <a:prstClr val="black"/>
                </a:solidFill>
              </a:rPr>
              <a:pPr algn="r"/>
              <a:t>8</a:t>
            </a:fld>
            <a:endParaRPr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8434"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8435"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AC15D95B-E1B3-448D-82A3-F35DBA8AA797}" type="slidenum">
              <a:rPr sz="1200">
                <a:solidFill>
                  <a:prstClr val="black"/>
                </a:solidFill>
              </a:rPr>
              <a:pPr algn="r"/>
              <a:t>9</a:t>
            </a:fld>
            <a:endParaRPr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0482"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20483"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92B5C481-29D6-415C-8166-AD6589315F98}" type="slidenum">
              <a:rPr sz="1200">
                <a:solidFill>
                  <a:prstClr val="black"/>
                </a:solidFill>
              </a:rPr>
              <a:pPr algn="r"/>
              <a:t>10</a:t>
            </a:fld>
            <a:endParaRPr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2530"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22531"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DF007DC7-CDA8-4C9A-8F29-E67AB571E87D}" type="slidenum">
              <a:rPr sz="1200">
                <a:solidFill>
                  <a:prstClr val="black"/>
                </a:solidFill>
              </a:rPr>
              <a:pPr algn="r"/>
              <a:t>11</a:t>
            </a:fld>
            <a:endParaRPr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4578"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24579"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A206ACA3-8F25-42FF-BD8C-F608AF914863}" type="slidenum">
              <a:rPr sz="1200">
                <a:solidFill>
                  <a:prstClr val="black"/>
                </a:solidFill>
              </a:rPr>
              <a:pPr algn="r"/>
              <a:t>12</a:t>
            </a:fld>
            <a:endParaRPr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9412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40667"/>
      </p:ext>
    </p:extLst>
  </p:cSld>
  <p:clrMap bg1="lt1" tx1="dk1" bg2="lt2" tx2="dk2" accent1="accent1" accent2="accent2" accent3="accent3" accent4="accent4" accent5="accent5" accent6="accent6" hlink="hlink" folHlink="folHlink"/>
  <p:sldLayoutIdLst>
    <p:sldLayoutId id="2147483661" r:id="rId1"/>
  </p:sldLayoutIdLst>
  <p:transition/>
  <p:txStyles>
    <p:titleStyle>
      <a:lvl1pPr marL="0" indent="0" algn="ctr" defTabSz="914400" rtl="0" eaLnBrk="0" fontAlgn="base" hangingPunct="0">
        <a:lnSpc>
          <a:spcPct val="100000"/>
        </a:lnSpc>
        <a:spcBef>
          <a:spcPct val="0"/>
        </a:spcBef>
        <a:spcAft>
          <a:spcPct val="0"/>
        </a:spcAft>
        <a:buClrTx/>
        <a:buSzTx/>
        <a:buFontTx/>
        <a:buNone/>
        <a:defRPr sz="4400" kern="1200">
          <a:solidFill>
            <a:schemeClr val="tx1"/>
          </a:solidFill>
          <a:latin typeface="Calibri" pitchFamily="34" charset="0"/>
          <a:ea typeface="宋体" pitchFamily="2" charset="-122"/>
          <a:cs typeface="+mj-cs"/>
        </a:defRPr>
      </a:lvl1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5.xml"/><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slide" Target="slide24.xml"/><Relationship Id="rId5" Type="http://schemas.openxmlformats.org/officeDocument/2006/relationships/slide" Target="slide20.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image" Target="../media/image2.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slide" Target="slide14.xml"/></Relationships>
</file>

<file path=ppt/slides/_rels/slide3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9.jpeg"/><Relationship Id="rId7" Type="http://schemas.openxmlformats.org/officeDocument/2006/relationships/image" Target="../media/image2.png"/><Relationship Id="rId12" Type="http://schemas.openxmlformats.org/officeDocument/2006/relationships/slide" Target="slide44.xml"/><Relationship Id="rId2" Type="http://schemas.openxmlformats.org/officeDocument/2006/relationships/slide" Target="slide36.xml"/><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slide" Target="slide42.xml"/><Relationship Id="rId5" Type="http://schemas.openxmlformats.org/officeDocument/2006/relationships/slide" Target="slide38.xml"/><Relationship Id="rId10" Type="http://schemas.openxmlformats.org/officeDocument/2006/relationships/slide" Target="slide41.xml"/><Relationship Id="rId4" Type="http://schemas.openxmlformats.org/officeDocument/2006/relationships/slide" Target="slide37.xml"/><Relationship Id="rId9" Type="http://schemas.openxmlformats.org/officeDocument/2006/relationships/slide" Target="slide40.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5.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6"/>
          <p:cNvSpPr/>
          <p:nvPr/>
        </p:nvSpPr>
        <p:spPr>
          <a:xfrm>
            <a:off x="1474788" y="1690688"/>
            <a:ext cx="6157912" cy="83099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lnSpc>
                <a:spcPct val="150000"/>
              </a:lnSpc>
            </a:pPr>
            <a:r>
              <a:rPr sz="3600" b="1" kern="0" dirty="0">
                <a:solidFill>
                  <a:srgbClr val="0070C0"/>
                </a:solidFill>
                <a:latin typeface="Times New Roman" pitchFamily="18" charset="0"/>
                <a:ea typeface="黑体" pitchFamily="49" charset="-122"/>
                <a:sym typeface="Times New Roman" pitchFamily="18" charset="0"/>
              </a:rPr>
              <a:t>第</a:t>
            </a:r>
            <a:r>
              <a:rPr lang="en-US" altLang="zh-CN" sz="3600" b="1" kern="0" dirty="0">
                <a:solidFill>
                  <a:srgbClr val="0070C0"/>
                </a:solidFill>
                <a:latin typeface="Times New Roman" pitchFamily="18" charset="0"/>
                <a:ea typeface="黑体" pitchFamily="49" charset="-122"/>
                <a:sym typeface="Times New Roman" pitchFamily="18" charset="0"/>
              </a:rPr>
              <a:t>8</a:t>
            </a:r>
            <a:r>
              <a:rPr sz="3600" b="1" kern="0" dirty="0" smtClean="0">
                <a:solidFill>
                  <a:srgbClr val="0070C0"/>
                </a:solidFill>
                <a:latin typeface="Times New Roman" pitchFamily="18" charset="0"/>
                <a:ea typeface="黑体" pitchFamily="49" charset="-122"/>
                <a:sym typeface="Times New Roman" pitchFamily="18" charset="0"/>
              </a:rPr>
              <a:t>课时 熟悉而陌生的力</a:t>
            </a:r>
            <a:endParaRPr sz="3600" b="1" kern="0" dirty="0">
              <a:solidFill>
                <a:srgbClr val="0070C0"/>
              </a:solidFill>
              <a:latin typeface="Times New Roman" pitchFamily="18" charset="0"/>
              <a:ea typeface="黑体" pitchFamily="49" charset="-122"/>
              <a:sym typeface="Times New Roman" pitchFamily="18" charset="0"/>
            </a:endParaRPr>
          </a:p>
        </p:txBody>
      </p:sp>
      <p:sp>
        <p:nvSpPr>
          <p:cNvPr id="4098" name="Text Box 22"/>
          <p:cNvSpPr txBox="1">
            <a:spLocks noChangeArrowheads="1"/>
          </p:cNvSpPr>
          <p:nvPr/>
        </p:nvSpPr>
        <p:spPr bwMode="auto">
          <a:xfrm>
            <a:off x="6227763" y="411163"/>
            <a:ext cx="24495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539750" indent="-539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9pPr>
          </a:lstStyle>
          <a:p>
            <a:pPr marL="540385" indent="-540385" algn="ctr">
              <a:lnSpc>
                <a:spcPct val="150000"/>
              </a:lnSpc>
            </a:pPr>
            <a:r>
              <a:rPr sz="3000" b="1" kern="0">
                <a:solidFill>
                  <a:srgbClr val="7030A0"/>
                </a:solidFill>
                <a:latin typeface="宋体" pitchFamily="2" charset="-122"/>
              </a:rPr>
              <a:t>基础梳理篇</a:t>
            </a:r>
            <a:endParaRPr altLang="zh-CN" sz="3000" b="1" kern="0">
              <a:solidFill>
                <a:srgbClr val="7030A0"/>
              </a:solidFill>
              <a:latin typeface="宋体" pitchFamily="2" charset="-122"/>
            </a:endParaRPr>
          </a:p>
        </p:txBody>
      </p:sp>
    </p:spTree>
    <p:extLst>
      <p:ext uri="{BB962C8B-B14F-4D97-AF65-F5344CB8AC3E}">
        <p14:creationId xmlns:p14="http://schemas.microsoft.com/office/powerpoint/2010/main" val="2160013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C:\Users\Administrator\Desktop\习题课件\返回框.png">
            <a:hlinkClick r:id="rId3" action="ppaction://hlinksldjump"/>
          </p:cNvPr>
          <p:cNvPicPr>
            <a:picLocks noChangeAspect="1"/>
          </p:cNvPicPr>
          <p:nvPr/>
        </p:nvPicPr>
        <p:blipFill>
          <a:blip r:embed="rId4"/>
          <a:stretch>
            <a:fillRect/>
          </a:stretch>
        </p:blipFill>
        <p:spPr>
          <a:xfrm>
            <a:off x="8101013" y="4122738"/>
            <a:ext cx="669925" cy="669925"/>
          </a:xfrm>
          <a:prstGeom prst="rect">
            <a:avLst/>
          </a:prstGeom>
          <a:noFill/>
          <a:ln>
            <a:noFill/>
            <a:miter lim="800000"/>
          </a:ln>
        </p:spPr>
      </p:pic>
      <p:pic>
        <p:nvPicPr>
          <p:cNvPr id="19458" name="Picture 8"/>
          <p:cNvPicPr>
            <a:picLocks noChangeAspect="1"/>
          </p:cNvPicPr>
          <p:nvPr/>
        </p:nvPicPr>
        <p:blipFill>
          <a:blip r:embed="rId5">
            <a:clrChange>
              <a:clrFrom>
                <a:srgbClr val="FFFFFF"/>
              </a:clrFrom>
              <a:clrTo>
                <a:srgbClr val="FFFFFF">
                  <a:alpha val="0"/>
                </a:srgbClr>
              </a:clrTo>
            </a:clrChange>
          </a:blip>
          <a:srcRect l="10481" t="69442" r="47311"/>
          <a:stretch>
            <a:fillRect/>
          </a:stretch>
        </p:blipFill>
        <p:spPr>
          <a:xfrm>
            <a:off x="2555875" y="1635125"/>
            <a:ext cx="3625850" cy="1930400"/>
          </a:xfrm>
          <a:prstGeom prst="rect">
            <a:avLst/>
          </a:prstGeom>
          <a:noFill/>
          <a:ln>
            <a:noFill/>
            <a:miter lim="800000"/>
          </a:ln>
        </p:spPr>
      </p:pic>
      <p:pic>
        <p:nvPicPr>
          <p:cNvPr id="19459" name="Picture 9"/>
          <p:cNvPicPr>
            <a:picLocks noChangeAspect="1"/>
          </p:cNvPicPr>
          <p:nvPr/>
        </p:nvPicPr>
        <p:blipFill>
          <a:blip r:embed="rId6"/>
          <a:stretch>
            <a:fillRect/>
          </a:stretch>
        </p:blipFill>
        <p:spPr>
          <a:xfrm>
            <a:off x="1466850" y="2074863"/>
            <a:ext cx="463550" cy="952500"/>
          </a:xfrm>
          <a:prstGeom prst="rect">
            <a:avLst/>
          </a:prstGeom>
          <a:noFill/>
          <a:ln>
            <a:noFill/>
            <a:miter lim="800000"/>
          </a:ln>
        </p:spPr>
      </p:pic>
      <p:pic>
        <p:nvPicPr>
          <p:cNvPr id="19460" name="Picture 6"/>
          <p:cNvPicPr>
            <a:picLocks noChangeAspect="1"/>
          </p:cNvPicPr>
          <p:nvPr/>
        </p:nvPicPr>
        <p:blipFill>
          <a:blip r:embed="rId7">
            <a:clrChange>
              <a:clrFrom>
                <a:srgbClr val="FFFFFF"/>
              </a:clrFrom>
              <a:clrTo>
                <a:srgbClr val="FFFFFF">
                  <a:alpha val="0"/>
                </a:srgbClr>
              </a:clrTo>
            </a:clrChange>
          </a:blip>
          <a:srcRect l="61540"/>
          <a:stretch>
            <a:fillRect/>
          </a:stretch>
        </p:blipFill>
        <p:spPr>
          <a:xfrm>
            <a:off x="2219325" y="1527175"/>
            <a:ext cx="146050" cy="2193925"/>
          </a:xfrm>
          <a:prstGeom prst="rect">
            <a:avLst/>
          </a:prstGeom>
          <a:noFill/>
          <a:ln>
            <a:noFill/>
            <a:miter lim="800000"/>
          </a:ln>
        </p:spPr>
      </p:pic>
    </p:spTree>
    <p:extLst>
      <p:ext uri="{BB962C8B-B14F-4D97-AF65-F5344CB8AC3E}">
        <p14:creationId xmlns:p14="http://schemas.microsoft.com/office/powerpoint/2010/main" val="33460034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339975" y="1030288"/>
            <a:ext cx="5068888" cy="3694112"/>
          </a:xfrm>
          <a:prstGeom prst="rect">
            <a:avLst/>
          </a:prstGeom>
          <a:noFill/>
          <a:ln>
            <a:noFill/>
            <a:miter lim="800000"/>
          </a:ln>
        </p:spPr>
      </p:pic>
      <p:pic>
        <p:nvPicPr>
          <p:cNvPr id="21506" name="Picture 6"/>
          <p:cNvPicPr>
            <a:picLocks noChangeAspect="1"/>
          </p:cNvPicPr>
          <p:nvPr/>
        </p:nvPicPr>
        <p:blipFill>
          <a:blip r:embed="rId4">
            <a:clrChange>
              <a:clrFrom>
                <a:srgbClr val="FFFFFF"/>
              </a:clrFrom>
              <a:clrTo>
                <a:srgbClr val="FFFFFF">
                  <a:alpha val="0"/>
                </a:srgbClr>
              </a:clrTo>
            </a:clrChange>
          </a:blip>
          <a:srcRect l="61540"/>
          <a:stretch>
            <a:fillRect/>
          </a:stretch>
        </p:blipFill>
        <p:spPr>
          <a:xfrm>
            <a:off x="2127250" y="1304925"/>
            <a:ext cx="212725" cy="3211513"/>
          </a:xfrm>
          <a:prstGeom prst="rect">
            <a:avLst/>
          </a:prstGeom>
          <a:noFill/>
          <a:ln>
            <a:noFill/>
            <a:miter lim="800000"/>
          </a:ln>
        </p:spPr>
      </p:pic>
      <p:pic>
        <p:nvPicPr>
          <p:cNvPr id="21507" name="Picture 7"/>
          <p:cNvPicPr>
            <a:picLocks noChangeAspect="1"/>
          </p:cNvPicPr>
          <p:nvPr/>
        </p:nvPicPr>
        <p:blipFill>
          <a:blip r:embed="rId5">
            <a:clrChange>
              <a:clrFrom>
                <a:srgbClr val="FFFFFF"/>
              </a:clrFrom>
              <a:clrTo>
                <a:srgbClr val="FFFFFF">
                  <a:alpha val="0"/>
                </a:srgbClr>
              </a:clrTo>
            </a:clrChange>
          </a:blip>
          <a:stretch>
            <a:fillRect/>
          </a:stretch>
        </p:blipFill>
        <p:spPr>
          <a:xfrm>
            <a:off x="1449388" y="1736725"/>
            <a:ext cx="566737" cy="2274888"/>
          </a:xfrm>
          <a:prstGeom prst="rect">
            <a:avLst/>
          </a:prstGeom>
          <a:noFill/>
          <a:ln>
            <a:noFill/>
            <a:miter lim="800000"/>
          </a:ln>
        </p:spPr>
      </p:pic>
      <p:sp>
        <p:nvSpPr>
          <p:cNvPr id="21508"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知识点</a:t>
            </a:r>
            <a:r>
              <a:rPr lang="en-US" altLang="zh-CN" sz="2400" b="1" kern="0">
                <a:solidFill>
                  <a:srgbClr val="E46C0A"/>
                </a:solidFill>
                <a:latin typeface="Times New Roman" pitchFamily="18" charset="0"/>
              </a:rPr>
              <a:t>4   </a:t>
            </a:r>
            <a:r>
              <a:rPr sz="2400" b="1" kern="0">
                <a:solidFill>
                  <a:srgbClr val="E46C0A"/>
                </a:solidFill>
                <a:latin typeface="Times New Roman" pitchFamily="18" charset="0"/>
              </a:rPr>
              <a:t>滑动摩擦力</a:t>
            </a:r>
          </a:p>
        </p:txBody>
      </p:sp>
      <p:sp>
        <p:nvSpPr>
          <p:cNvPr id="21509" name="矩形 8"/>
          <p:cNvSpPr/>
          <p:nvPr/>
        </p:nvSpPr>
        <p:spPr>
          <a:xfrm>
            <a:off x="3546475" y="3794125"/>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阻碍</a:t>
            </a:r>
            <a:endParaRPr kern="0">
              <a:solidFill>
                <a:prstClr val="black"/>
              </a:solidFill>
            </a:endParaRPr>
          </a:p>
        </p:txBody>
      </p:sp>
    </p:spTree>
    <p:extLst>
      <p:ext uri="{BB962C8B-B14F-4D97-AF65-F5344CB8AC3E}">
        <p14:creationId xmlns:p14="http://schemas.microsoft.com/office/powerpoint/2010/main" val="2217896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fill="hold"/>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p:cNvPicPr>
            <a:picLocks noChangeAspect="1"/>
          </p:cNvPicPr>
          <p:nvPr/>
        </p:nvPicPr>
        <p:blipFill>
          <a:blip r:embed="rId3">
            <a:clrChange>
              <a:clrFrom>
                <a:srgbClr val="FFFFFF"/>
              </a:clrFrom>
              <a:clrTo>
                <a:srgbClr val="FFFFFF">
                  <a:alpha val="0"/>
                </a:srgbClr>
              </a:clrTo>
            </a:clrChange>
          </a:blip>
          <a:srcRect l="61540"/>
          <a:stretch>
            <a:fillRect/>
          </a:stretch>
        </p:blipFill>
        <p:spPr>
          <a:xfrm>
            <a:off x="2268538" y="1165225"/>
            <a:ext cx="193675" cy="2919413"/>
          </a:xfrm>
          <a:prstGeom prst="rect">
            <a:avLst/>
          </a:prstGeom>
          <a:noFill/>
          <a:ln>
            <a:noFill/>
            <a:miter lim="800000"/>
          </a:ln>
        </p:spPr>
      </p:pic>
      <p:pic>
        <p:nvPicPr>
          <p:cNvPr id="23554" name="Picture 7"/>
          <p:cNvPicPr>
            <a:picLocks noChangeAspect="1"/>
          </p:cNvPicPr>
          <p:nvPr/>
        </p:nvPicPr>
        <p:blipFill>
          <a:blip r:embed="rId4">
            <a:clrChange>
              <a:clrFrom>
                <a:srgbClr val="FFFFFF"/>
              </a:clrFrom>
              <a:clrTo>
                <a:srgbClr val="FFFFFF">
                  <a:alpha val="0"/>
                </a:srgbClr>
              </a:clrTo>
            </a:clrChange>
          </a:blip>
          <a:stretch>
            <a:fillRect/>
          </a:stretch>
        </p:blipFill>
        <p:spPr>
          <a:xfrm>
            <a:off x="1543050" y="1538288"/>
            <a:ext cx="515938" cy="2066925"/>
          </a:xfrm>
          <a:prstGeom prst="rect">
            <a:avLst/>
          </a:prstGeom>
          <a:noFill/>
          <a:ln>
            <a:noFill/>
            <a:miter lim="800000"/>
          </a:ln>
        </p:spPr>
      </p:pic>
      <p:pic>
        <p:nvPicPr>
          <p:cNvPr id="23555" name="Picture 2"/>
          <p:cNvPicPr>
            <a:picLocks noChangeAspect="1"/>
          </p:cNvPicPr>
          <p:nvPr/>
        </p:nvPicPr>
        <p:blipFill>
          <a:blip r:embed="rId5">
            <a:clrChange>
              <a:clrFrom>
                <a:srgbClr val="FFFFFF"/>
              </a:clrFrom>
              <a:clrTo>
                <a:srgbClr val="FFFFFF">
                  <a:alpha val="0"/>
                </a:srgbClr>
              </a:clrTo>
            </a:clrChange>
          </a:blip>
          <a:srcRect t="48476"/>
          <a:stretch>
            <a:fillRect/>
          </a:stretch>
        </p:blipFill>
        <p:spPr>
          <a:xfrm>
            <a:off x="2408238" y="1501775"/>
            <a:ext cx="6196012" cy="1951038"/>
          </a:xfrm>
          <a:prstGeom prst="rect">
            <a:avLst/>
          </a:prstGeom>
          <a:noFill/>
          <a:ln>
            <a:noFill/>
            <a:miter lim="800000"/>
          </a:ln>
        </p:spPr>
      </p:pic>
      <p:sp>
        <p:nvSpPr>
          <p:cNvPr id="23556" name="矩形 7"/>
          <p:cNvSpPr/>
          <p:nvPr/>
        </p:nvSpPr>
        <p:spPr>
          <a:xfrm>
            <a:off x="6721475" y="1563688"/>
            <a:ext cx="803275"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相反</a:t>
            </a:r>
            <a:endParaRPr kern="0">
              <a:solidFill>
                <a:prstClr val="black"/>
              </a:solidFill>
            </a:endParaRPr>
          </a:p>
        </p:txBody>
      </p:sp>
      <p:sp>
        <p:nvSpPr>
          <p:cNvPr id="23557" name="矩形 8"/>
          <p:cNvSpPr/>
          <p:nvPr/>
        </p:nvSpPr>
        <p:spPr>
          <a:xfrm>
            <a:off x="6064250" y="2398713"/>
            <a:ext cx="1422400"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压力大小</a:t>
            </a:r>
            <a:endParaRPr kern="0">
              <a:solidFill>
                <a:prstClr val="black"/>
              </a:solidFill>
            </a:endParaRPr>
          </a:p>
        </p:txBody>
      </p:sp>
      <p:sp>
        <p:nvSpPr>
          <p:cNvPr id="23558" name="矩形 11"/>
          <p:cNvSpPr/>
          <p:nvPr/>
        </p:nvSpPr>
        <p:spPr>
          <a:xfrm>
            <a:off x="2705100" y="2901950"/>
            <a:ext cx="2659063"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接触面的粗糙程度</a:t>
            </a:r>
            <a:endParaRPr kern="0">
              <a:solidFill>
                <a:prstClr val="black"/>
              </a:solidFill>
            </a:endParaRPr>
          </a:p>
        </p:txBody>
      </p:sp>
    </p:spTree>
    <p:extLst>
      <p:ext uri="{BB962C8B-B14F-4D97-AF65-F5344CB8AC3E}">
        <p14:creationId xmlns:p14="http://schemas.microsoft.com/office/powerpoint/2010/main" val="1926168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fill="hold"/>
                                        <p:tgtEl>
                                          <p:spTgt spid="2355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left)">
                                      <p:cBhvr>
                                        <p:cTn id="12" dur="500" fill="hold"/>
                                        <p:tgtEl>
                                          <p:spTgt spid="2355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left)">
                                      <p:cBhvr>
                                        <p:cTn id="17" dur="500" fill="hold"/>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p:cNvPicPr>
            <a:picLocks noChangeAspect="1"/>
          </p:cNvPicPr>
          <p:nvPr/>
        </p:nvPicPr>
        <p:blipFill>
          <a:blip r:embed="rId3">
            <a:clrChange>
              <a:clrFrom>
                <a:srgbClr val="FFFFFF"/>
              </a:clrFrom>
              <a:clrTo>
                <a:srgbClr val="FFFFFF">
                  <a:alpha val="0"/>
                </a:srgbClr>
              </a:clrTo>
            </a:clrChange>
          </a:blip>
          <a:stretch>
            <a:fillRect/>
          </a:stretch>
        </p:blipFill>
        <p:spPr>
          <a:xfrm>
            <a:off x="1619250" y="1492250"/>
            <a:ext cx="468313" cy="1879600"/>
          </a:xfrm>
          <a:prstGeom prst="rect">
            <a:avLst/>
          </a:prstGeom>
          <a:noFill/>
          <a:ln>
            <a:noFill/>
            <a:miter lim="800000"/>
          </a:ln>
        </p:spPr>
      </p:pic>
      <p:pic>
        <p:nvPicPr>
          <p:cNvPr id="25602" name="Picture 2"/>
          <p:cNvPicPr>
            <a:picLocks noChangeAspect="1"/>
          </p:cNvPicPr>
          <p:nvPr/>
        </p:nvPicPr>
        <p:blipFill>
          <a:blip r:embed="rId4">
            <a:clrChange>
              <a:clrFrom>
                <a:srgbClr val="FFFFFF"/>
              </a:clrFrom>
              <a:clrTo>
                <a:srgbClr val="FFFFFF">
                  <a:alpha val="0"/>
                </a:srgbClr>
              </a:clrTo>
            </a:clrChange>
          </a:blip>
          <a:stretch>
            <a:fillRect/>
          </a:stretch>
        </p:blipFill>
        <p:spPr>
          <a:xfrm>
            <a:off x="2509838" y="533400"/>
            <a:ext cx="5086350" cy="3917950"/>
          </a:xfrm>
          <a:prstGeom prst="rect">
            <a:avLst/>
          </a:prstGeom>
          <a:noFill/>
          <a:ln>
            <a:noFill/>
            <a:miter lim="800000"/>
          </a:ln>
        </p:spPr>
      </p:pic>
      <p:pic>
        <p:nvPicPr>
          <p:cNvPr id="25603" name="Picture 7" descr="C:\Users\Administrator\Desktop\习题课件\返回框.png">
            <a:hlinkClick r:id="rId5" action="ppaction://hlinksldjump"/>
          </p:cNvPr>
          <p:cNvPicPr>
            <a:picLocks noChangeAspect="1"/>
          </p:cNvPicPr>
          <p:nvPr/>
        </p:nvPicPr>
        <p:blipFill>
          <a:blip r:embed="rId6"/>
          <a:stretch>
            <a:fillRect/>
          </a:stretch>
        </p:blipFill>
        <p:spPr>
          <a:xfrm>
            <a:off x="8101013" y="4084638"/>
            <a:ext cx="669925" cy="669925"/>
          </a:xfrm>
          <a:prstGeom prst="rect">
            <a:avLst/>
          </a:prstGeom>
          <a:noFill/>
          <a:ln>
            <a:noFill/>
            <a:miter lim="800000"/>
          </a:ln>
        </p:spPr>
      </p:pic>
      <p:pic>
        <p:nvPicPr>
          <p:cNvPr id="25604" name="Picture 6"/>
          <p:cNvPicPr>
            <a:picLocks noChangeAspect="1"/>
          </p:cNvPicPr>
          <p:nvPr/>
        </p:nvPicPr>
        <p:blipFill>
          <a:blip r:embed="rId7">
            <a:clrChange>
              <a:clrFrom>
                <a:srgbClr val="FFFFFF"/>
              </a:clrFrom>
              <a:clrTo>
                <a:srgbClr val="FFFFFF">
                  <a:alpha val="0"/>
                </a:srgbClr>
              </a:clrTo>
            </a:clrChange>
          </a:blip>
          <a:srcRect l="61540"/>
          <a:stretch>
            <a:fillRect/>
          </a:stretch>
        </p:blipFill>
        <p:spPr>
          <a:xfrm>
            <a:off x="2195513" y="971550"/>
            <a:ext cx="193675" cy="2919413"/>
          </a:xfrm>
          <a:prstGeom prst="rect">
            <a:avLst/>
          </a:prstGeom>
          <a:noFill/>
          <a:ln>
            <a:noFill/>
            <a:miter lim="800000"/>
          </a:ln>
        </p:spPr>
      </p:pic>
      <p:sp>
        <p:nvSpPr>
          <p:cNvPr id="25605" name="矩形 7"/>
          <p:cNvSpPr/>
          <p:nvPr/>
        </p:nvSpPr>
        <p:spPr>
          <a:xfrm>
            <a:off x="4859338" y="555625"/>
            <a:ext cx="804862"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压力</a:t>
            </a:r>
            <a:endParaRPr kern="0">
              <a:solidFill>
                <a:prstClr val="black"/>
              </a:solidFill>
            </a:endParaRPr>
          </a:p>
        </p:txBody>
      </p:sp>
      <p:sp>
        <p:nvSpPr>
          <p:cNvPr id="25606" name="矩形 8"/>
          <p:cNvSpPr/>
          <p:nvPr/>
        </p:nvSpPr>
        <p:spPr>
          <a:xfrm>
            <a:off x="4606925" y="2200275"/>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滚动</a:t>
            </a:r>
            <a:endParaRPr kern="0">
              <a:solidFill>
                <a:prstClr val="black"/>
              </a:solidFill>
            </a:endParaRPr>
          </a:p>
        </p:txBody>
      </p:sp>
      <p:sp>
        <p:nvSpPr>
          <p:cNvPr id="25607" name="矩形 9"/>
          <p:cNvSpPr/>
          <p:nvPr/>
        </p:nvSpPr>
        <p:spPr>
          <a:xfrm>
            <a:off x="4808538" y="3668713"/>
            <a:ext cx="2660650"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接触面的粗糙程度</a:t>
            </a:r>
            <a:endParaRPr kern="0">
              <a:solidFill>
                <a:prstClr val="black"/>
              </a:solidFill>
            </a:endParaRPr>
          </a:p>
        </p:txBody>
      </p:sp>
    </p:spTree>
    <p:extLst>
      <p:ext uri="{BB962C8B-B14F-4D97-AF65-F5344CB8AC3E}">
        <p14:creationId xmlns:p14="http://schemas.microsoft.com/office/powerpoint/2010/main" val="3020057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fill="hold"/>
                                        <p:tgtEl>
                                          <p:spTgt spid="2560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wipe(left)">
                                      <p:cBhvr>
                                        <p:cTn id="12" dur="500" fill="hold"/>
                                        <p:tgtEl>
                                          <p:spTgt spid="2560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wipe(left)">
                                      <p:cBhvr>
                                        <p:cTn id="17" dur="500" fill="hold"/>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组合 2"/>
          <p:cNvGrpSpPr/>
          <p:nvPr/>
        </p:nvGrpSpPr>
        <p:grpSpPr>
          <a:xfrm>
            <a:off x="2517775" y="195263"/>
            <a:ext cx="4235450" cy="2008187"/>
            <a:chOff x="1847662" y="1504750"/>
            <a:chExt cx="5448676" cy="2584754"/>
          </a:xfrm>
        </p:grpSpPr>
        <p:grpSp>
          <p:nvGrpSpPr>
            <p:cNvPr id="27650" name="组合 2"/>
            <p:cNvGrpSpPr>
              <a:grpSpLocks noGrp="1" noChangeAspect="1"/>
            </p:cNvGrpSpPr>
            <p:nvPr/>
          </p:nvGrpSpPr>
          <p:grpSpPr>
            <a:xfrm>
              <a:off x="1531891" y="1379981"/>
              <a:ext cx="2667917" cy="2596667"/>
              <a:chOff x="3295850" y="1908877"/>
              <a:chExt cx="3738030" cy="4660916"/>
            </a:xfrm>
          </p:grpSpPr>
        </p:grpSp>
        <p:sp>
          <p:nvSpPr>
            <p:cNvPr id="27651" name="圆角矩形 4"/>
            <p:cNvSpPr/>
            <p:nvPr/>
          </p:nvSpPr>
          <p:spPr>
            <a:xfrm>
              <a:off x="3321077" y="1888926"/>
              <a:ext cx="4147992" cy="1004251"/>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27652" name="组合 4"/>
            <p:cNvGrpSpPr/>
            <p:nvPr/>
          </p:nvGrpSpPr>
          <p:grpSpPr>
            <a:xfrm>
              <a:off x="3471676" y="2283134"/>
              <a:ext cx="118508" cy="118509"/>
              <a:chOff x="4486616" y="3001075"/>
              <a:chExt cx="274695" cy="274699"/>
            </a:xfrm>
          </p:grpSpPr>
          <p:sp>
            <p:nvSpPr>
              <p:cNvPr id="27653" name="椭圆 25"/>
              <p:cNvSpPr/>
              <p:nvPr/>
            </p:nvSpPr>
            <p:spPr>
              <a:xfrm rot="16200000">
                <a:off x="4485528"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27654" name="椭圆 26"/>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27655" name="组合 5"/>
            <p:cNvGrpSpPr/>
            <p:nvPr/>
          </p:nvGrpSpPr>
          <p:grpSpPr>
            <a:xfrm>
              <a:off x="3172171" y="2283134"/>
              <a:ext cx="118508" cy="118509"/>
              <a:chOff x="4486616" y="3001075"/>
              <a:chExt cx="274695" cy="274699"/>
            </a:xfrm>
          </p:grpSpPr>
          <p:sp>
            <p:nvSpPr>
              <p:cNvPr id="27656" name="椭圆 23"/>
              <p:cNvSpPr/>
              <p:nvPr/>
            </p:nvSpPr>
            <p:spPr>
              <a:xfrm rot="16200000">
                <a:off x="4488632"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27657" name="椭圆 24"/>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27658" name="组合 6"/>
            <p:cNvGrpSpPr>
              <a:grpSpLocks noGrp="1" noChangeAspect="1"/>
            </p:cNvGrpSpPr>
            <p:nvPr/>
          </p:nvGrpSpPr>
          <p:grpSpPr>
            <a:xfrm>
              <a:off x="3202082" y="2161737"/>
              <a:ext cx="361529" cy="235113"/>
              <a:chOff x="4318304" y="3089060"/>
              <a:chExt cx="384317" cy="61430"/>
            </a:xfrm>
          </p:grpSpPr>
        </p:grpSp>
        <p:sp>
          <p:nvSpPr>
            <p:cNvPr id="27659" name="文本框 16"/>
            <p:cNvSpPr/>
            <p:nvPr/>
          </p:nvSpPr>
          <p:spPr>
            <a:xfrm>
              <a:off x="3960320" y="2044671"/>
              <a:ext cx="2919972" cy="65326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重点突破</a:t>
              </a:r>
            </a:p>
          </p:txBody>
        </p:sp>
        <p:grpSp>
          <p:nvGrpSpPr>
            <p:cNvPr id="27660" name="组合 9"/>
            <p:cNvGrpSpPr>
              <a:grpSpLocks noGrp="1" noChangeAspect="1"/>
            </p:cNvGrpSpPr>
            <p:nvPr/>
          </p:nvGrpSpPr>
          <p:grpSpPr>
            <a:xfrm>
              <a:off x="2292908" y="2072845"/>
              <a:ext cx="647360" cy="550720"/>
              <a:chOff x="3108756" y="2110160"/>
              <a:chExt cx="745081" cy="698920"/>
            </a:xfrm>
          </p:grpSpPr>
        </p:grpSp>
        <p:grpSp>
          <p:nvGrpSpPr>
            <p:cNvPr id="27661" name="组合 9"/>
            <p:cNvGrpSpPr/>
            <p:nvPr/>
          </p:nvGrpSpPr>
          <p:grpSpPr>
            <a:xfrm>
              <a:off x="3709827" y="2081394"/>
              <a:ext cx="663073" cy="571160"/>
              <a:chOff x="4946438" y="2775191"/>
              <a:chExt cx="884098" cy="761546"/>
            </a:xfrm>
          </p:grpSpPr>
          <p:sp>
            <p:nvSpPr>
              <p:cNvPr id="27662" name="椭圆 11"/>
              <p:cNvSpPr/>
              <p:nvPr/>
            </p:nvSpPr>
            <p:spPr>
              <a:xfrm>
                <a:off x="4990474" y="2774608"/>
                <a:ext cx="743374" cy="743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27663" name="文本框 28"/>
              <p:cNvSpPr/>
              <p:nvPr/>
            </p:nvSpPr>
            <p:spPr>
              <a:xfrm>
                <a:off x="4946438" y="2824081"/>
                <a:ext cx="884098" cy="712656"/>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FFB850"/>
                    </a:solidFill>
                    <a:latin typeface="Impact" pitchFamily="34" charset="0"/>
                  </a:rPr>
                  <a:t>02</a:t>
                </a:r>
                <a:endParaRPr sz="2100" b="1" kern="0">
                  <a:solidFill>
                    <a:srgbClr val="FFB850"/>
                  </a:solidFill>
                  <a:latin typeface="Impact" pitchFamily="34" charset="0"/>
                </a:endParaRPr>
              </a:p>
            </p:txBody>
          </p:sp>
        </p:grpSp>
      </p:grpSp>
      <p:sp>
        <p:nvSpPr>
          <p:cNvPr id="27664" name="矩形 1">
            <a:hlinkClick r:id="rId3" action="ppaction://hlinksldjump"/>
          </p:cNvPr>
          <p:cNvSpPr/>
          <p:nvPr/>
        </p:nvSpPr>
        <p:spPr>
          <a:xfrm>
            <a:off x="1471613" y="1563688"/>
            <a:ext cx="6326187" cy="461962"/>
          </a:xfrm>
          <a:prstGeom prst="rect">
            <a:avLst/>
          </a:prstGeom>
          <a:solidFill>
            <a:srgbClr val="E56666"/>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·1 </a:t>
            </a:r>
            <a:r>
              <a:rPr sz="2400" b="1" kern="0">
                <a:solidFill>
                  <a:prstClr val="white"/>
                </a:solidFill>
                <a:latin typeface="隶书" pitchFamily="49" charset="-122"/>
                <a:ea typeface="隶书" pitchFamily="49" charset="-122"/>
              </a:rPr>
              <a:t>力的认识</a:t>
            </a:r>
          </a:p>
        </p:txBody>
      </p:sp>
      <p:sp>
        <p:nvSpPr>
          <p:cNvPr id="27665" name="矩形 2">
            <a:hlinkClick r:id="rId4" action="ppaction://hlinksldjump"/>
          </p:cNvPr>
          <p:cNvSpPr/>
          <p:nvPr/>
        </p:nvSpPr>
        <p:spPr>
          <a:xfrm>
            <a:off x="1485900" y="2305050"/>
            <a:ext cx="6326188" cy="461963"/>
          </a:xfrm>
          <a:prstGeom prst="rect">
            <a:avLst/>
          </a:prstGeom>
          <a:solidFill>
            <a:srgbClr val="00B7CA"/>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·2 </a:t>
            </a:r>
            <a:r>
              <a:rPr sz="2400" b="1" kern="0">
                <a:solidFill>
                  <a:prstClr val="white"/>
                </a:solidFill>
                <a:latin typeface="隶书" pitchFamily="49" charset="-122"/>
                <a:ea typeface="隶书" pitchFamily="49" charset="-122"/>
              </a:rPr>
              <a:t>力的示意图</a:t>
            </a:r>
            <a:r>
              <a:rPr lang="en-US" altLang="zh-CN" sz="2400" b="1" kern="0">
                <a:solidFill>
                  <a:srgbClr val="FFFFFF"/>
                </a:solidFill>
                <a:latin typeface="隶书" pitchFamily="49" charset="-122"/>
                <a:ea typeface="隶书" pitchFamily="49" charset="-122"/>
              </a:rPr>
              <a:t>[</a:t>
            </a:r>
            <a:r>
              <a:rPr sz="2400" b="1" kern="0">
                <a:solidFill>
                  <a:srgbClr val="FFFFFF"/>
                </a:solidFill>
                <a:latin typeface="隶书" pitchFamily="49" charset="-122"/>
                <a:ea typeface="隶书" pitchFamily="49" charset="-122"/>
              </a:rPr>
              <a:t>高频考点</a:t>
            </a:r>
            <a:r>
              <a:rPr lang="en-US" altLang="zh-CN" sz="2400" b="1" kern="0">
                <a:solidFill>
                  <a:srgbClr val="FFFFFF"/>
                </a:solidFill>
                <a:latin typeface="隶书" pitchFamily="49" charset="-122"/>
                <a:ea typeface="隶书" pitchFamily="49" charset="-122"/>
              </a:rPr>
              <a:t>]</a:t>
            </a:r>
            <a:endParaRPr sz="2400" b="1" kern="0">
              <a:solidFill>
                <a:prstClr val="white"/>
              </a:solidFill>
              <a:latin typeface="隶书" pitchFamily="49" charset="-122"/>
              <a:ea typeface="隶书" pitchFamily="49" charset="-122"/>
            </a:endParaRPr>
          </a:p>
        </p:txBody>
      </p:sp>
      <p:sp>
        <p:nvSpPr>
          <p:cNvPr id="27666" name="矩形 3">
            <a:hlinkClick r:id="rId5" action="ppaction://hlinksldjump"/>
          </p:cNvPr>
          <p:cNvSpPr/>
          <p:nvPr/>
        </p:nvSpPr>
        <p:spPr>
          <a:xfrm>
            <a:off x="1458913" y="3067050"/>
            <a:ext cx="6326187" cy="461963"/>
          </a:xfrm>
          <a:prstGeom prst="rect">
            <a:avLst/>
          </a:prstGeom>
          <a:solidFill>
            <a:srgbClr val="EF9F9F"/>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·3 </a:t>
            </a:r>
            <a:r>
              <a:rPr sz="2400" b="1" kern="0">
                <a:solidFill>
                  <a:prstClr val="white"/>
                </a:solidFill>
                <a:latin typeface="隶书" pitchFamily="49" charset="-122"/>
                <a:ea typeface="隶书" pitchFamily="49" charset="-122"/>
              </a:rPr>
              <a:t>摩擦力及其影响因素</a:t>
            </a:r>
            <a:r>
              <a:rPr lang="en-US" altLang="zh-CN" sz="2400" b="1" kern="0">
                <a:solidFill>
                  <a:srgbClr val="FFFFFF"/>
                </a:solidFill>
                <a:latin typeface="隶书" pitchFamily="49" charset="-122"/>
                <a:ea typeface="隶书" pitchFamily="49" charset="-122"/>
              </a:rPr>
              <a:t>[</a:t>
            </a:r>
            <a:r>
              <a:rPr sz="2400" b="1" kern="0">
                <a:solidFill>
                  <a:srgbClr val="FFFFFF"/>
                </a:solidFill>
                <a:latin typeface="隶书" pitchFamily="49" charset="-122"/>
                <a:ea typeface="隶书" pitchFamily="49" charset="-122"/>
              </a:rPr>
              <a:t>高频考点</a:t>
            </a:r>
            <a:r>
              <a:rPr lang="en-US" altLang="zh-CN" sz="2400" b="1" kern="0">
                <a:solidFill>
                  <a:srgbClr val="FFFFFF"/>
                </a:solidFill>
                <a:latin typeface="隶书" pitchFamily="49" charset="-122"/>
                <a:ea typeface="隶书" pitchFamily="49" charset="-122"/>
              </a:rPr>
              <a:t>]</a:t>
            </a:r>
            <a:endParaRPr sz="2400" b="1" kern="0">
              <a:solidFill>
                <a:prstClr val="white"/>
              </a:solidFill>
              <a:latin typeface="隶书" pitchFamily="49" charset="-122"/>
              <a:ea typeface="隶书" pitchFamily="49" charset="-122"/>
            </a:endParaRPr>
          </a:p>
        </p:txBody>
      </p:sp>
      <p:sp>
        <p:nvSpPr>
          <p:cNvPr id="27667" name="矩形 51">
            <a:hlinkClick r:id="rId6" action="ppaction://hlinksldjump"/>
          </p:cNvPr>
          <p:cNvSpPr/>
          <p:nvPr/>
        </p:nvSpPr>
        <p:spPr bwMode="auto">
          <a:xfrm>
            <a:off x="1458913" y="3854450"/>
            <a:ext cx="6326188" cy="460375"/>
          </a:xfrm>
          <a:prstGeom prst="rect">
            <a:avLst/>
          </a:prstGeom>
          <a:solidFill>
            <a:schemeClr val="accent4">
              <a:lumMod val="60000"/>
              <a:lumOff val="40000"/>
            </a:schemeClr>
          </a:solidFill>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·4 </a:t>
            </a:r>
            <a:r>
              <a:rPr sz="2400" b="1" kern="0">
                <a:solidFill>
                  <a:prstClr val="white"/>
                </a:solidFill>
                <a:latin typeface="隶书" pitchFamily="49" charset="-122"/>
                <a:ea typeface="隶书" pitchFamily="49" charset="-122"/>
              </a:rPr>
              <a:t>实验</a:t>
            </a:r>
            <a:r>
              <a:rPr lang="en-US" altLang="zh-CN" sz="2400" b="1" kern="0">
                <a:solidFill>
                  <a:prstClr val="white"/>
                </a:solidFill>
                <a:latin typeface="隶书" pitchFamily="49" charset="-122"/>
                <a:ea typeface="隶书" pitchFamily="49" charset="-122"/>
              </a:rPr>
              <a:t>:</a:t>
            </a:r>
            <a:r>
              <a:rPr sz="2400" b="1" kern="0">
                <a:solidFill>
                  <a:prstClr val="white"/>
                </a:solidFill>
                <a:latin typeface="隶书" pitchFamily="49" charset="-122"/>
                <a:ea typeface="隶书" pitchFamily="49" charset="-122"/>
              </a:rPr>
              <a:t>探究滑动摩擦力大小的影响因素</a:t>
            </a:r>
          </a:p>
        </p:txBody>
      </p:sp>
      <p:pic>
        <p:nvPicPr>
          <p:cNvPr id="27668" name="Picture 7" descr="C:\Users\Administrator\Desktop\习题课件\返回框.png">
            <a:hlinkClick r:id="rId7" action="ppaction://hlinksldjump"/>
          </p:cNvPr>
          <p:cNvPicPr>
            <a:picLocks noChangeAspect="1"/>
          </p:cNvPicPr>
          <p:nvPr/>
        </p:nvPicPr>
        <p:blipFill>
          <a:blip r:embed="rId8"/>
          <a:stretch>
            <a:fillRect/>
          </a:stretch>
        </p:blipFill>
        <p:spPr>
          <a:xfrm>
            <a:off x="8172450" y="4146550"/>
            <a:ext cx="669925" cy="669925"/>
          </a:xfrm>
          <a:prstGeom prst="rect">
            <a:avLst/>
          </a:prstGeom>
          <a:noFill/>
          <a:ln>
            <a:noFill/>
            <a:miter lim="800000"/>
          </a:ln>
        </p:spPr>
      </p:pic>
    </p:spTree>
    <p:extLst>
      <p:ext uri="{BB962C8B-B14F-4D97-AF65-F5344CB8AC3E}">
        <p14:creationId xmlns:p14="http://schemas.microsoft.com/office/powerpoint/2010/main" val="2151782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additive="base">
                                        <p:cTn id="7" dur="500" fill="hold"/>
                                        <p:tgtEl>
                                          <p:spTgt spid="27664"/>
                                        </p:tgtEl>
                                        <p:attrNameLst>
                                          <p:attrName>ppt_x</p:attrName>
                                        </p:attrNameLst>
                                      </p:cBhvr>
                                      <p:tavLst>
                                        <p:tav tm="0">
                                          <p:val>
                                            <p:strVal val="#ppt_x"/>
                                          </p:val>
                                        </p:tav>
                                        <p:tav tm="100000">
                                          <p:val>
                                            <p:strVal val="#ppt_x"/>
                                          </p:val>
                                        </p:tav>
                                      </p:tavLst>
                                    </p:anim>
                                    <p:anim calcmode="lin" valueType="num">
                                      <p:cBhvr additive="base">
                                        <p:cTn id="8" dur="500" fill="hold"/>
                                        <p:tgtEl>
                                          <p:spTgt spid="276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65"/>
                                        </p:tgtEl>
                                        <p:attrNameLst>
                                          <p:attrName>style.visibility</p:attrName>
                                        </p:attrNameLst>
                                      </p:cBhvr>
                                      <p:to>
                                        <p:strVal val="visible"/>
                                      </p:to>
                                    </p:set>
                                    <p:anim calcmode="lin" valueType="num">
                                      <p:cBhvr additive="base">
                                        <p:cTn id="13" dur="500" fill="hold"/>
                                        <p:tgtEl>
                                          <p:spTgt spid="27665"/>
                                        </p:tgtEl>
                                        <p:attrNameLst>
                                          <p:attrName>ppt_x</p:attrName>
                                        </p:attrNameLst>
                                      </p:cBhvr>
                                      <p:tavLst>
                                        <p:tav tm="0">
                                          <p:val>
                                            <p:strVal val="#ppt_x"/>
                                          </p:val>
                                        </p:tav>
                                        <p:tav tm="100000">
                                          <p:val>
                                            <p:strVal val="#ppt_x"/>
                                          </p:val>
                                        </p:tav>
                                      </p:tavLst>
                                    </p:anim>
                                    <p:anim calcmode="lin" valueType="num">
                                      <p:cBhvr additive="base">
                                        <p:cTn id="14" dur="500" fill="hold"/>
                                        <p:tgtEl>
                                          <p:spTgt spid="276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66"/>
                                        </p:tgtEl>
                                        <p:attrNameLst>
                                          <p:attrName>style.visibility</p:attrName>
                                        </p:attrNameLst>
                                      </p:cBhvr>
                                      <p:to>
                                        <p:strVal val="visible"/>
                                      </p:to>
                                    </p:set>
                                    <p:anim calcmode="lin" valueType="num">
                                      <p:cBhvr additive="base">
                                        <p:cTn id="19" dur="500" fill="hold"/>
                                        <p:tgtEl>
                                          <p:spTgt spid="27666"/>
                                        </p:tgtEl>
                                        <p:attrNameLst>
                                          <p:attrName>ppt_x</p:attrName>
                                        </p:attrNameLst>
                                      </p:cBhvr>
                                      <p:tavLst>
                                        <p:tav tm="0">
                                          <p:val>
                                            <p:strVal val="#ppt_x"/>
                                          </p:val>
                                        </p:tav>
                                        <p:tav tm="100000">
                                          <p:val>
                                            <p:strVal val="#ppt_x"/>
                                          </p:val>
                                        </p:tav>
                                      </p:tavLst>
                                    </p:anim>
                                    <p:anim calcmode="lin" valueType="num">
                                      <p:cBhvr additive="base">
                                        <p:cTn id="20"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67"/>
                                        </p:tgtEl>
                                        <p:attrNameLst>
                                          <p:attrName>style.visibility</p:attrName>
                                        </p:attrNameLst>
                                      </p:cBhvr>
                                      <p:to>
                                        <p:strVal val="visible"/>
                                      </p:to>
                                    </p:set>
                                    <p:anim calcmode="lin" valueType="num">
                                      <p:cBhvr additive="base">
                                        <p:cTn id="25" dur="500" fill="hold"/>
                                        <p:tgtEl>
                                          <p:spTgt spid="27667"/>
                                        </p:tgtEl>
                                        <p:attrNameLst>
                                          <p:attrName>ppt_x</p:attrName>
                                        </p:attrNameLst>
                                      </p:cBhvr>
                                      <p:tavLst>
                                        <p:tav tm="0">
                                          <p:val>
                                            <p:strVal val="#ppt_x"/>
                                          </p:val>
                                        </p:tav>
                                        <p:tav tm="100000">
                                          <p:val>
                                            <p:strVal val="#ppt_x"/>
                                          </p:val>
                                        </p:tav>
                                      </p:tavLst>
                                    </p:anim>
                                    <p:anim calcmode="lin" valueType="num">
                                      <p:cBhvr additive="base">
                                        <p:cTn id="26" dur="500" fill="hold"/>
                                        <p:tgtEl>
                                          <p:spTgt spid="27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P spid="27665" grpId="0" animBg="1"/>
      <p:bldP spid="27666" grpId="0" animBg="1"/>
      <p:bldP spid="276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2"/>
          <p:cNvSpPr txBox="1">
            <a:spLocks noChangeArrowheads="1"/>
          </p:cNvSpPr>
          <p:nvPr/>
        </p:nvSpPr>
        <p:spPr bwMode="auto">
          <a:xfrm>
            <a:off x="468313" y="1058863"/>
            <a:ext cx="81153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539750" indent="-539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9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龙岩质检</a:t>
            </a:r>
            <a:r>
              <a:rPr lang="en-US" altLang="zh-CN" sz="2400" b="1" kern="0">
                <a:solidFill>
                  <a:prstClr val="black"/>
                </a:solidFill>
                <a:latin typeface="Times New Roman"/>
              </a:rPr>
              <a:t>·2</a:t>
            </a:r>
            <a:r>
              <a:rPr altLang="zh-CN" sz="2400" b="1" kern="0">
                <a:solidFill>
                  <a:prstClr val="black"/>
                </a:solidFill>
                <a:latin typeface="Times New Roman"/>
              </a:rPr>
              <a:t>分】</a:t>
            </a:r>
            <a:r>
              <a:rPr lang="en-US" altLang="zh-CN" sz="2400" b="1" kern="0">
                <a:solidFill>
                  <a:prstClr val="black"/>
                </a:solidFill>
                <a:latin typeface="Times New Roman"/>
              </a:rPr>
              <a:t>2019</a:t>
            </a:r>
            <a:r>
              <a:rPr altLang="zh-CN" sz="2400" b="1" kern="0">
                <a:solidFill>
                  <a:prstClr val="black"/>
                </a:solidFill>
                <a:latin typeface="Times New Roman"/>
              </a:rPr>
              <a:t>年</a:t>
            </a:r>
            <a:r>
              <a:rPr lang="en-US" altLang="zh-CN" sz="2400" b="1" kern="0">
                <a:solidFill>
                  <a:prstClr val="black"/>
                </a:solidFill>
                <a:latin typeface="Times New Roman"/>
              </a:rPr>
              <a:t>11</a:t>
            </a:r>
            <a:r>
              <a:rPr altLang="zh-CN" sz="2400" b="1" kern="0">
                <a:solidFill>
                  <a:prstClr val="black"/>
                </a:solidFill>
                <a:latin typeface="Times New Roman"/>
              </a:rPr>
              <a:t>月，龙岩</a:t>
            </a:r>
            <a:r>
              <a:rPr lang="en-US" altLang="zh-CN" sz="2400" b="1" kern="0">
                <a:solidFill>
                  <a:prstClr val="black"/>
                </a:solidFill>
                <a:latin typeface="Times New Roman"/>
              </a:rPr>
              <a:t>5</a:t>
            </a:r>
            <a:r>
              <a:rPr altLang="zh-CN" sz="2400" b="1" kern="0">
                <a:solidFill>
                  <a:prstClr val="black"/>
                </a:solidFill>
                <a:latin typeface="Times New Roman"/>
              </a:rPr>
              <a:t>名参赛小将助力福建</a:t>
            </a:r>
            <a:r>
              <a:rPr lang="en-US" altLang="zh-CN" sz="2400" b="1" kern="0">
                <a:solidFill>
                  <a:prstClr val="black"/>
                </a:solidFill>
                <a:latin typeface="Times New Roman"/>
              </a:rPr>
              <a:t>U15</a:t>
            </a:r>
            <a:r>
              <a:rPr altLang="zh-CN" sz="2400" b="1" kern="0">
                <a:solidFill>
                  <a:prstClr val="black"/>
                </a:solidFill>
                <a:latin typeface="Times New Roman"/>
              </a:rPr>
              <a:t>女足获全国亚军，创历史最好成绩。运动员用头顶足球时，足球向内凹陷了，说明力可以改变物体的</a:t>
            </a:r>
            <a:r>
              <a:rPr lang="en-US" altLang="zh-CN" sz="2400" b="1" kern="0">
                <a:solidFill>
                  <a:prstClr val="black"/>
                </a:solidFill>
                <a:latin typeface="Times New Roman"/>
              </a:rPr>
              <a:t>________</a:t>
            </a:r>
            <a:r>
              <a:rPr altLang="zh-CN" sz="2400" b="1" kern="0">
                <a:solidFill>
                  <a:prstClr val="black"/>
                </a:solidFill>
                <a:latin typeface="Times New Roman"/>
              </a:rPr>
              <a:t>；同时，足球的运动方向改变了，说明力可以改变物体的</a:t>
            </a:r>
            <a:r>
              <a:rPr lang="en-US" altLang="zh-CN" sz="2400" b="1" kern="0">
                <a:solidFill>
                  <a:prstClr val="black"/>
                </a:solidFill>
                <a:latin typeface="Times New Roman"/>
              </a:rPr>
              <a:t>____________</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29698"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重点</a:t>
            </a:r>
            <a:r>
              <a:rPr lang="en-US" altLang="zh-CN" sz="2400" b="1" kern="0">
                <a:solidFill>
                  <a:srgbClr val="E46C0A"/>
                </a:solidFill>
                <a:latin typeface="Times New Roman" pitchFamily="18" charset="0"/>
              </a:rPr>
              <a:t>1   </a:t>
            </a:r>
            <a:r>
              <a:rPr sz="2400" b="1" kern="0">
                <a:solidFill>
                  <a:srgbClr val="E46C0A"/>
                </a:solidFill>
                <a:latin typeface="Times New Roman" pitchFamily="18" charset="0"/>
              </a:rPr>
              <a:t>力的认识</a:t>
            </a:r>
            <a:endParaRPr sz="2400" b="1" kern="0">
              <a:solidFill>
                <a:srgbClr val="953735"/>
              </a:solidFill>
              <a:latin typeface="Times New Roman" pitchFamily="18" charset="0"/>
            </a:endParaRPr>
          </a:p>
        </p:txBody>
      </p:sp>
      <p:sp>
        <p:nvSpPr>
          <p:cNvPr id="29699" name="矩形 5"/>
          <p:cNvSpPr/>
          <p:nvPr/>
        </p:nvSpPr>
        <p:spPr>
          <a:xfrm>
            <a:off x="2268538" y="2819400"/>
            <a:ext cx="871537"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rPr>
              <a:t> </a:t>
            </a:r>
            <a:r>
              <a:rPr altLang="zh-CN" sz="2400" b="1" kern="0">
                <a:solidFill>
                  <a:srgbClr val="C00000"/>
                </a:solidFill>
                <a:latin typeface="Times New Roman" pitchFamily="18" charset="0"/>
              </a:rPr>
              <a:t>形状</a:t>
            </a:r>
            <a:endParaRPr kern="0">
              <a:solidFill>
                <a:prstClr val="black"/>
              </a:solidFill>
            </a:endParaRPr>
          </a:p>
        </p:txBody>
      </p:sp>
      <p:sp>
        <p:nvSpPr>
          <p:cNvPr id="29700" name="矩形 6"/>
          <p:cNvSpPr/>
          <p:nvPr/>
        </p:nvSpPr>
        <p:spPr>
          <a:xfrm>
            <a:off x="4013200" y="3343275"/>
            <a:ext cx="1422400"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运动状态</a:t>
            </a:r>
            <a:endParaRPr kern="0">
              <a:solidFill>
                <a:prstClr val="black"/>
              </a:solidFill>
            </a:endParaRPr>
          </a:p>
        </p:txBody>
      </p:sp>
    </p:spTree>
    <p:extLst>
      <p:ext uri="{BB962C8B-B14F-4D97-AF65-F5344CB8AC3E}">
        <p14:creationId xmlns:p14="http://schemas.microsoft.com/office/powerpoint/2010/main" val="530807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500" fill="hold"/>
                                        <p:tgtEl>
                                          <p:spTgt spid="2969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left)">
                                      <p:cBhvr>
                                        <p:cTn id="12" dur="500" fill="hold"/>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3"/>
          <p:cNvSpPr>
            <a:spLocks noChangeArrowheads="1"/>
          </p:cNvSpPr>
          <p:nvPr/>
        </p:nvSpPr>
        <p:spPr bwMode="auto">
          <a:xfrm>
            <a:off x="360363" y="717550"/>
            <a:ext cx="84597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泉州模拟</a:t>
            </a:r>
            <a:r>
              <a:rPr lang="en-US" altLang="zh-CN" sz="2400" b="1" kern="0">
                <a:solidFill>
                  <a:prstClr val="black"/>
                </a:solidFill>
                <a:latin typeface="Times New Roman"/>
              </a:rPr>
              <a:t>·2</a:t>
            </a:r>
            <a:r>
              <a:rPr altLang="zh-CN" sz="2400" b="1" kern="0">
                <a:solidFill>
                  <a:prstClr val="black"/>
                </a:solidFill>
                <a:latin typeface="Times New Roman"/>
              </a:rPr>
              <a:t>分】力的作用是相互的，下列现象中没有利用这一原理的是</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30722" name="矩形 2"/>
          <p:cNvSpPr/>
          <p:nvPr/>
        </p:nvSpPr>
        <p:spPr>
          <a:xfrm>
            <a:off x="4813300" y="1389063"/>
            <a:ext cx="407988"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srgbClr val="C00000"/>
                </a:solidFill>
                <a:latin typeface="Times New Roman" pitchFamily="18" charset="0"/>
              </a:rPr>
              <a:t>D</a:t>
            </a:r>
            <a:endParaRPr kern="0">
              <a:solidFill>
                <a:prstClr val="black"/>
              </a:solidFill>
            </a:endParaRPr>
          </a:p>
        </p:txBody>
      </p:sp>
      <p:pic>
        <p:nvPicPr>
          <p:cNvPr id="30723"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pic>
        <p:nvPicPr>
          <p:cNvPr id="30724" name="Picture 5"/>
          <p:cNvPicPr>
            <a:picLocks noChangeAspect="1"/>
          </p:cNvPicPr>
          <p:nvPr/>
        </p:nvPicPr>
        <p:blipFill>
          <a:blip r:embed="rId4">
            <a:clrChange>
              <a:clrFrom>
                <a:srgbClr val="FFFFFF"/>
              </a:clrFrom>
              <a:clrTo>
                <a:srgbClr val="FFFFFF">
                  <a:alpha val="0"/>
                </a:srgbClr>
              </a:clrTo>
            </a:clrChange>
          </a:blip>
          <a:srcRect b="46352"/>
          <a:stretch>
            <a:fillRect/>
          </a:stretch>
        </p:blipFill>
        <p:spPr>
          <a:xfrm>
            <a:off x="34925" y="1995488"/>
            <a:ext cx="4614863" cy="1978025"/>
          </a:xfrm>
          <a:prstGeom prst="rect">
            <a:avLst/>
          </a:prstGeom>
          <a:noFill/>
          <a:ln>
            <a:noFill/>
            <a:miter lim="800000"/>
          </a:ln>
        </p:spPr>
      </p:pic>
      <p:pic>
        <p:nvPicPr>
          <p:cNvPr id="30725" name="Picture 5"/>
          <p:cNvPicPr>
            <a:picLocks noChangeAspect="1"/>
          </p:cNvPicPr>
          <p:nvPr/>
        </p:nvPicPr>
        <p:blipFill>
          <a:blip r:embed="rId4">
            <a:clrChange>
              <a:clrFrom>
                <a:srgbClr val="FFFFFF"/>
              </a:clrFrom>
              <a:clrTo>
                <a:srgbClr val="FFFFFF">
                  <a:alpha val="0"/>
                </a:srgbClr>
              </a:clrTo>
            </a:clrChange>
          </a:blip>
          <a:srcRect t="50001"/>
          <a:stretch>
            <a:fillRect/>
          </a:stretch>
        </p:blipFill>
        <p:spPr>
          <a:xfrm>
            <a:off x="4424363" y="2024063"/>
            <a:ext cx="4614862" cy="1843087"/>
          </a:xfrm>
          <a:prstGeom prst="rect">
            <a:avLst/>
          </a:prstGeom>
          <a:noFill/>
          <a:ln>
            <a:noFill/>
            <a:miter lim="800000"/>
          </a:ln>
        </p:spPr>
      </p:pic>
    </p:spTree>
    <p:extLst>
      <p:ext uri="{BB962C8B-B14F-4D97-AF65-F5344CB8AC3E}">
        <p14:creationId xmlns:p14="http://schemas.microsoft.com/office/powerpoint/2010/main" val="1374672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fill="hold"/>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2"/>
          <p:cNvSpPr txBox="1">
            <a:spLocks noChangeArrowheads="1"/>
          </p:cNvSpPr>
          <p:nvPr/>
        </p:nvSpPr>
        <p:spPr bwMode="auto">
          <a:xfrm>
            <a:off x="488950" y="1058863"/>
            <a:ext cx="81153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539750" indent="-539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9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3</a:t>
            </a:r>
            <a:r>
              <a:rPr altLang="zh-CN" sz="2400" b="1" kern="0">
                <a:solidFill>
                  <a:prstClr val="black"/>
                </a:solidFill>
                <a:latin typeface="Times New Roman"/>
              </a:rPr>
              <a:t>】如图所示，小翔站在滑板车上水平向左运动，不再蹬地后，最终会停下来。将小翔和滑板车看作一个物体，请画出此过程中该物体所受力</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的示意图</a:t>
            </a:r>
            <a:r>
              <a:rPr lang="en-US" altLang="zh-CN" sz="2400" b="1" kern="0">
                <a:solidFill>
                  <a:prstClr val="black"/>
                </a:solidFill>
                <a:latin typeface="Times New Roman"/>
              </a:rPr>
              <a:t>(</a:t>
            </a:r>
            <a:r>
              <a:rPr altLang="zh-CN" sz="2400" b="1" kern="0">
                <a:solidFill>
                  <a:prstClr val="black"/>
                </a:solidFill>
                <a:latin typeface="Times New Roman"/>
              </a:rPr>
              <a:t>力的作用点画在重心</a:t>
            </a:r>
            <a:endParaRPr lang="en-US" altLang="zh-CN" sz="2400" b="1" kern="0">
              <a:solidFill>
                <a:prstClr val="black"/>
              </a:solidFill>
              <a:latin typeface="Times New Roman"/>
            </a:endParaRPr>
          </a:p>
          <a:p>
            <a:pPr marL="357505" indent="-354965" algn="just">
              <a:lnSpc>
                <a:spcPct val="150000"/>
              </a:lnSpc>
            </a:pPr>
            <a:r>
              <a:rPr lang="en-US" altLang="zh-CN" sz="2400" b="1" i="1" kern="0">
                <a:solidFill>
                  <a:prstClr val="black"/>
                </a:solidFill>
                <a:latin typeface="Times New Roman"/>
              </a:rPr>
              <a:t>	O</a:t>
            </a:r>
            <a:r>
              <a:rPr altLang="zh-CN" sz="2400" b="1" kern="0">
                <a:solidFill>
                  <a:prstClr val="black"/>
                </a:solidFill>
                <a:latin typeface="Times New Roman"/>
              </a:rPr>
              <a:t>点上</a:t>
            </a:r>
            <a:r>
              <a:rPr lang="en-US" altLang="zh-CN" sz="2400" b="1" kern="0">
                <a:solidFill>
                  <a:prstClr val="black"/>
                </a:solidFill>
                <a:latin typeface="Times New Roman"/>
              </a:rPr>
              <a:t>)</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31746"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重点</a:t>
            </a:r>
            <a:r>
              <a:rPr lang="en-US" altLang="zh-CN" sz="2400" b="1" kern="0">
                <a:solidFill>
                  <a:srgbClr val="E46C0A"/>
                </a:solidFill>
                <a:latin typeface="Times New Roman" pitchFamily="18" charset="0"/>
              </a:rPr>
              <a:t>2   </a:t>
            </a:r>
            <a:r>
              <a:rPr sz="2400" b="1" kern="0">
                <a:solidFill>
                  <a:srgbClr val="E46C0A"/>
                </a:solidFill>
                <a:latin typeface="Times New Roman" pitchFamily="18" charset="0"/>
              </a:rPr>
              <a:t>力的示意图</a:t>
            </a:r>
            <a:r>
              <a:rPr lang="en-US" altLang="zh-CN" sz="2400" b="1" kern="0">
                <a:solidFill>
                  <a:srgbClr val="953735"/>
                </a:solidFill>
                <a:latin typeface="Times New Roman" pitchFamily="18" charset="0"/>
              </a:rPr>
              <a:t>【</a:t>
            </a:r>
            <a:r>
              <a:rPr sz="2400" b="1" kern="0">
                <a:solidFill>
                  <a:srgbClr val="953735"/>
                </a:solidFill>
                <a:latin typeface="Times New Roman" pitchFamily="18" charset="0"/>
              </a:rPr>
              <a:t>高频考点</a:t>
            </a:r>
            <a:r>
              <a:rPr lang="en-US" altLang="zh-CN" sz="2400" b="1" kern="0">
                <a:solidFill>
                  <a:srgbClr val="953735"/>
                </a:solidFill>
                <a:latin typeface="Times New Roman" pitchFamily="18" charset="0"/>
              </a:rPr>
              <a:t>】</a:t>
            </a:r>
            <a:endParaRPr sz="2400" b="1" kern="0">
              <a:solidFill>
                <a:srgbClr val="953735"/>
              </a:solidFill>
              <a:latin typeface="Times New Roman" pitchFamily="18" charset="0"/>
            </a:endParaRPr>
          </a:p>
        </p:txBody>
      </p:sp>
      <p:pic>
        <p:nvPicPr>
          <p:cNvPr id="3174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440363" y="2139950"/>
            <a:ext cx="1795462" cy="2300288"/>
          </a:xfrm>
          <a:prstGeom prst="rect">
            <a:avLst/>
          </a:prstGeom>
          <a:noFill/>
          <a:ln>
            <a:noFill/>
            <a:miter lim="800000"/>
          </a:ln>
        </p:spPr>
      </p:pic>
    </p:spTree>
    <p:extLst>
      <p:ext uri="{BB962C8B-B14F-4D97-AF65-F5344CB8AC3E}">
        <p14:creationId xmlns:p14="http://schemas.microsoft.com/office/powerpoint/2010/main" val="34052107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5"/>
          <p:cNvSpPr>
            <a:spLocks noChangeArrowheads="1"/>
          </p:cNvSpPr>
          <p:nvPr/>
        </p:nvSpPr>
        <p:spPr bwMode="auto">
          <a:xfrm>
            <a:off x="611188" y="790575"/>
            <a:ext cx="7488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629920" indent="-627380" algn="just">
              <a:lnSpc>
                <a:spcPct val="150000"/>
              </a:lnSpc>
            </a:pPr>
            <a:r>
              <a:rPr lang="en-US" altLang="zh-CN" sz="2400" b="1" kern="0">
                <a:solidFill>
                  <a:srgbClr val="00B050"/>
                </a:solidFill>
                <a:latin typeface="Times New Roman" pitchFamily="18" charset="0"/>
              </a:rPr>
              <a:t>【</a:t>
            </a:r>
            <a:r>
              <a:rPr sz="2400" b="1" kern="0">
                <a:solidFill>
                  <a:srgbClr val="00B050"/>
                </a:solidFill>
                <a:latin typeface="Times New Roman" pitchFamily="18" charset="0"/>
              </a:rPr>
              <a:t>方法点拨</a:t>
            </a:r>
            <a:r>
              <a:rPr lang="en-US" altLang="zh-CN" sz="2400" b="1" kern="0">
                <a:solidFill>
                  <a:srgbClr val="00B050"/>
                </a:solidFill>
                <a:latin typeface="Times New Roman" pitchFamily="18" charset="0"/>
              </a:rPr>
              <a:t>】</a:t>
            </a:r>
            <a:r>
              <a:rPr sz="2400" b="1" kern="0">
                <a:solidFill>
                  <a:srgbClr val="C00000"/>
                </a:solidFill>
                <a:latin typeface="Times New Roman"/>
              </a:rPr>
              <a:t>第一步画出力的作用点，第二步从作用点开始沿力的方向画一条线段 </a:t>
            </a:r>
            <a:r>
              <a:rPr lang="en-US" altLang="zh-CN" sz="2400" b="1" kern="0">
                <a:solidFill>
                  <a:srgbClr val="C00000"/>
                </a:solidFill>
                <a:latin typeface="Times New Roman"/>
              </a:rPr>
              <a:t>( </a:t>
            </a:r>
            <a:r>
              <a:rPr sz="2400" b="1" kern="0">
                <a:solidFill>
                  <a:srgbClr val="C00000"/>
                </a:solidFill>
                <a:latin typeface="Times New Roman"/>
              </a:rPr>
              <a:t>注意力的大小要用不同长度的线段表示</a:t>
            </a:r>
            <a:r>
              <a:rPr lang="en-US" altLang="zh-CN" sz="2400" b="1" kern="0">
                <a:solidFill>
                  <a:srgbClr val="C00000"/>
                </a:solidFill>
                <a:latin typeface="Times New Roman"/>
              </a:rPr>
              <a:t>)</a:t>
            </a:r>
            <a:r>
              <a:rPr sz="2400" b="1" kern="0">
                <a:solidFill>
                  <a:srgbClr val="C00000"/>
                </a:solidFill>
                <a:latin typeface="Times New Roman"/>
              </a:rPr>
              <a:t>，第三步在线段末端画一个箭头，再标出力的符号和大小。</a:t>
            </a:r>
            <a:endParaRPr altLang="zh-CN" sz="1000" kern="0">
              <a:solidFill>
                <a:srgbClr val="C00000"/>
              </a:solidFill>
              <a:latin typeface="宋体" pitchFamily="2" charset="-122"/>
            </a:endParaRPr>
          </a:p>
        </p:txBody>
      </p:sp>
    </p:spTree>
    <p:extLst>
      <p:ext uri="{BB962C8B-B14F-4D97-AF65-F5344CB8AC3E}">
        <p14:creationId xmlns:p14="http://schemas.microsoft.com/office/powerpoint/2010/main" val="2321331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wipe(left)">
                                      <p:cBhvr>
                                        <p:cTn id="7" dur="500" fill="hold"/>
                                        <p:tgtEl>
                                          <p:spTgt spid="327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5"/>
          <p:cNvSpPr>
            <a:spLocks noChangeArrowheads="1"/>
          </p:cNvSpPr>
          <p:nvPr/>
        </p:nvSpPr>
        <p:spPr bwMode="auto">
          <a:xfrm>
            <a:off x="611188" y="790575"/>
            <a:ext cx="74882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宋体" pitchFamily="2" charset="-122"/>
                <a:ea typeface="Times New Roman" panose="02020603050405020304"/>
              </a:rPr>
              <a:t> </a:t>
            </a:r>
            <a:r>
              <a:rPr altLang="zh-CN" sz="2400" b="1" kern="0">
                <a:solidFill>
                  <a:srgbClr val="C00000"/>
                </a:solidFill>
                <a:latin typeface="Times New Roman"/>
              </a:rPr>
              <a:t>解：如图所示。</a:t>
            </a:r>
            <a:endParaRPr altLang="zh-CN" sz="1000" kern="0">
              <a:solidFill>
                <a:prstClr val="black"/>
              </a:solidFill>
              <a:latin typeface="宋体" pitchFamily="2" charset="-122"/>
            </a:endParaRPr>
          </a:p>
        </p:txBody>
      </p:sp>
      <p:pic>
        <p:nvPicPr>
          <p:cNvPr id="33794"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pic>
        <p:nvPicPr>
          <p:cNvPr id="33795" name="Picture 2"/>
          <p:cNvPicPr>
            <a:picLocks noGrp="1" noChangeAspect="1"/>
          </p:cNvPicPr>
          <p:nvPr/>
        </p:nvPicPr>
        <p:blipFill>
          <a:blip r:embed="rId4"/>
          <a:stretch>
            <a:fillRect/>
          </a:stretch>
        </p:blipFill>
        <p:spPr>
          <a:xfrm>
            <a:off x="2987675" y="987425"/>
            <a:ext cx="1820863" cy="2701925"/>
          </a:xfrm>
          <a:prstGeom prst="rect">
            <a:avLst/>
          </a:prstGeom>
          <a:noFill/>
          <a:ln>
            <a:miter lim="800000"/>
          </a:ln>
        </p:spPr>
      </p:pic>
    </p:spTree>
    <p:extLst>
      <p:ext uri="{BB962C8B-B14F-4D97-AF65-F5344CB8AC3E}">
        <p14:creationId xmlns:p14="http://schemas.microsoft.com/office/powerpoint/2010/main" val="75157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wipe(left)">
                                      <p:cBhvr>
                                        <p:cTn id="7" dur="500" fill="hold"/>
                                        <p:tgtEl>
                                          <p:spTgt spid="3379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left)">
                                      <p:cBhvr>
                                        <p:cTn id="11" dur="500" fill="hold"/>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组合 56"/>
          <p:cNvGrpSpPr/>
          <p:nvPr/>
        </p:nvGrpSpPr>
        <p:grpSpPr>
          <a:xfrm>
            <a:off x="3568700" y="-561975"/>
            <a:ext cx="1755775" cy="1755775"/>
            <a:chOff x="2894659" y="1465288"/>
            <a:chExt cx="1727827" cy="1727827"/>
          </a:xfrm>
        </p:grpSpPr>
        <p:grpSp>
          <p:nvGrpSpPr>
            <p:cNvPr id="5122" name="组合 57"/>
            <p:cNvGrpSpPr>
              <a:grpSpLocks noGrp="1" noChangeAspect="1"/>
            </p:cNvGrpSpPr>
            <p:nvPr/>
          </p:nvGrpSpPr>
          <p:grpSpPr>
            <a:xfrm>
              <a:off x="2804310" y="1456286"/>
              <a:ext cx="1856504" cy="1856409"/>
              <a:chOff x="1827622" y="1343919"/>
              <a:chExt cx="2304000" cy="2304000"/>
            </a:xfrm>
          </p:grpSpPr>
        </p:grpSp>
        <p:sp>
          <p:nvSpPr>
            <p:cNvPr id="5123" name="流程图: 联系 32"/>
            <p:cNvSpPr/>
            <p:nvPr/>
          </p:nvSpPr>
          <p:spPr>
            <a:xfrm>
              <a:off x="2894659" y="1465288"/>
              <a:ext cx="1727827" cy="1727827"/>
            </a:xfrm>
            <a:prstGeom prst="flowChartConnector">
              <a:avLst/>
            </a:prstGeom>
            <a:noFill/>
            <a:ln w="3175">
              <a:solidFill>
                <a:srgbClr val="00B7CA"/>
              </a:solidFill>
              <a:roun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b="1" kern="0">
                <a:solidFill>
                  <a:srgbClr val="FFFFFF"/>
                </a:solidFill>
              </a:endParaRPr>
            </a:p>
          </p:txBody>
        </p:sp>
      </p:grpSp>
      <p:pic>
        <p:nvPicPr>
          <p:cNvPr id="5124" name="组合 61"/>
          <p:cNvPicPr>
            <a:picLocks noGrp="1" noChangeAspect="1"/>
          </p:cNvPicPr>
          <p:nvPr/>
        </p:nvPicPr>
        <p:blipFill>
          <a:blip r:embed="rId2"/>
          <a:stretch>
            <a:fillRect/>
          </a:stretch>
        </p:blipFill>
        <p:spPr>
          <a:xfrm>
            <a:off x="3248025" y="666750"/>
            <a:ext cx="658813" cy="660400"/>
          </a:xfrm>
          <a:prstGeom prst="rect">
            <a:avLst/>
          </a:prstGeom>
          <a:noFill/>
          <a:ln>
            <a:miter lim="800000"/>
          </a:ln>
        </p:spPr>
      </p:pic>
      <p:pic>
        <p:nvPicPr>
          <p:cNvPr id="5125" name="组合 64"/>
          <p:cNvPicPr>
            <a:picLocks noGrp="1" noChangeAspect="1"/>
          </p:cNvPicPr>
          <p:nvPr/>
        </p:nvPicPr>
        <p:blipFill>
          <a:blip/>
          <a:stretch>
            <a:fillRect/>
          </a:stretch>
        </p:blipFill>
        <p:spPr>
          <a:xfrm>
            <a:off x="4849813" y="325438"/>
            <a:ext cx="658812" cy="658812"/>
          </a:xfrm>
          <a:prstGeom prst="rect">
            <a:avLst/>
          </a:prstGeom>
          <a:noFill/>
          <a:ln>
            <a:miter lim="800000"/>
          </a:ln>
        </p:spPr>
      </p:pic>
      <p:pic>
        <p:nvPicPr>
          <p:cNvPr id="5126" name="组合 67"/>
          <p:cNvPicPr>
            <a:picLocks noGrp="1" noChangeAspect="1"/>
          </p:cNvPicPr>
          <p:nvPr/>
        </p:nvPicPr>
        <p:blipFill>
          <a:blip/>
          <a:stretch>
            <a:fillRect/>
          </a:stretch>
        </p:blipFill>
        <p:spPr>
          <a:xfrm>
            <a:off x="3883025" y="736600"/>
            <a:ext cx="612775" cy="612775"/>
          </a:xfrm>
          <a:prstGeom prst="rect">
            <a:avLst/>
          </a:prstGeom>
          <a:noFill/>
          <a:ln>
            <a:miter lim="800000"/>
          </a:ln>
        </p:spPr>
      </p:pic>
      <p:pic>
        <p:nvPicPr>
          <p:cNvPr id="5127" name="组合 70"/>
          <p:cNvPicPr>
            <a:picLocks noGrp="1" noChangeAspect="1"/>
          </p:cNvPicPr>
          <p:nvPr/>
        </p:nvPicPr>
        <p:blipFill>
          <a:blip/>
          <a:stretch>
            <a:fillRect/>
          </a:stretch>
        </p:blipFill>
        <p:spPr>
          <a:xfrm>
            <a:off x="4386263" y="762000"/>
            <a:ext cx="769937" cy="769938"/>
          </a:xfrm>
          <a:prstGeom prst="rect">
            <a:avLst/>
          </a:prstGeom>
          <a:noFill/>
          <a:ln>
            <a:miter lim="800000"/>
          </a:ln>
        </p:spPr>
      </p:pic>
      <p:pic>
        <p:nvPicPr>
          <p:cNvPr id="5128" name="组合 73"/>
          <p:cNvPicPr>
            <a:picLocks noGrp="1" noChangeAspect="1"/>
          </p:cNvPicPr>
          <p:nvPr/>
        </p:nvPicPr>
        <p:blipFill>
          <a:blip/>
          <a:stretch>
            <a:fillRect/>
          </a:stretch>
        </p:blipFill>
        <p:spPr>
          <a:xfrm>
            <a:off x="3162300" y="185738"/>
            <a:ext cx="585788" cy="569912"/>
          </a:xfrm>
          <a:prstGeom prst="rect">
            <a:avLst/>
          </a:prstGeom>
          <a:noFill/>
          <a:ln>
            <a:miter lim="800000"/>
          </a:ln>
        </p:spPr>
      </p:pic>
      <p:pic>
        <p:nvPicPr>
          <p:cNvPr id="5129" name="组合 76"/>
          <p:cNvPicPr>
            <a:picLocks noGrp="1" noChangeAspect="1"/>
          </p:cNvPicPr>
          <p:nvPr/>
        </p:nvPicPr>
        <p:blipFill>
          <a:blip/>
          <a:stretch>
            <a:fillRect/>
          </a:stretch>
        </p:blipFill>
        <p:spPr>
          <a:xfrm>
            <a:off x="3559175" y="1103313"/>
            <a:ext cx="601663" cy="601662"/>
          </a:xfrm>
          <a:prstGeom prst="rect">
            <a:avLst/>
          </a:prstGeom>
          <a:noFill/>
          <a:ln>
            <a:miter lim="800000"/>
          </a:ln>
        </p:spPr>
      </p:pic>
      <p:sp>
        <p:nvSpPr>
          <p:cNvPr id="5130" name="文本框 131"/>
          <p:cNvSpPr/>
          <p:nvPr/>
        </p:nvSpPr>
        <p:spPr>
          <a:xfrm>
            <a:off x="3757613" y="101600"/>
            <a:ext cx="1414462" cy="76993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4400" b="1" kern="0">
                <a:solidFill>
                  <a:srgbClr val="C00000"/>
                </a:solidFill>
                <a:latin typeface="华文隶书" pitchFamily="2" charset="-122"/>
                <a:ea typeface="华文隶书" pitchFamily="2" charset="-122"/>
              </a:rPr>
              <a:t>目录</a:t>
            </a:r>
          </a:p>
        </p:txBody>
      </p:sp>
      <p:grpSp>
        <p:nvGrpSpPr>
          <p:cNvPr id="5131" name="组合 130"/>
          <p:cNvGrpSpPr/>
          <p:nvPr/>
        </p:nvGrpSpPr>
        <p:grpSpPr>
          <a:xfrm>
            <a:off x="2425700" y="2097088"/>
            <a:ext cx="4235450" cy="2008187"/>
            <a:chOff x="1847662" y="1504750"/>
            <a:chExt cx="5448676" cy="2584754"/>
          </a:xfrm>
        </p:grpSpPr>
        <p:grpSp>
          <p:nvGrpSpPr>
            <p:cNvPr id="5132" name="组合 2"/>
            <p:cNvGrpSpPr>
              <a:grpSpLocks noGrp="1" noChangeAspect="1"/>
            </p:cNvGrpSpPr>
            <p:nvPr/>
          </p:nvGrpSpPr>
          <p:grpSpPr>
            <a:xfrm>
              <a:off x="1531891" y="1379981"/>
              <a:ext cx="2667917" cy="2596667"/>
              <a:chOff x="3295850" y="1908877"/>
              <a:chExt cx="3738030" cy="4660916"/>
            </a:xfrm>
          </p:grpSpPr>
        </p:grpSp>
        <p:sp>
          <p:nvSpPr>
            <p:cNvPr id="5133" name="圆角矩形 132"/>
            <p:cNvSpPr/>
            <p:nvPr/>
          </p:nvSpPr>
          <p:spPr>
            <a:xfrm>
              <a:off x="3321077" y="1888926"/>
              <a:ext cx="4147992" cy="1004251"/>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34" name="组合 4"/>
            <p:cNvGrpSpPr/>
            <p:nvPr/>
          </p:nvGrpSpPr>
          <p:grpSpPr>
            <a:xfrm>
              <a:off x="3471676" y="2283134"/>
              <a:ext cx="118508" cy="118509"/>
              <a:chOff x="4486616" y="3001075"/>
              <a:chExt cx="274695" cy="274699"/>
            </a:xfrm>
          </p:grpSpPr>
          <p:sp>
            <p:nvSpPr>
              <p:cNvPr id="5135" name="椭圆 153"/>
              <p:cNvSpPr/>
              <p:nvPr/>
            </p:nvSpPr>
            <p:spPr>
              <a:xfrm rot="16200000">
                <a:off x="4485528"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36" name="椭圆 154"/>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37" name="组合 5"/>
            <p:cNvGrpSpPr/>
            <p:nvPr/>
          </p:nvGrpSpPr>
          <p:grpSpPr>
            <a:xfrm>
              <a:off x="3172171" y="2283134"/>
              <a:ext cx="118508" cy="118509"/>
              <a:chOff x="4486616" y="3001075"/>
              <a:chExt cx="274695" cy="274699"/>
            </a:xfrm>
          </p:grpSpPr>
          <p:sp>
            <p:nvSpPr>
              <p:cNvPr id="5138" name="椭圆 151"/>
              <p:cNvSpPr/>
              <p:nvPr/>
            </p:nvSpPr>
            <p:spPr>
              <a:xfrm rot="16200000">
                <a:off x="4488632"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39" name="椭圆 152"/>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40" name="组合 6"/>
            <p:cNvGrpSpPr>
              <a:grpSpLocks noGrp="1" noChangeAspect="1"/>
            </p:cNvGrpSpPr>
            <p:nvPr/>
          </p:nvGrpSpPr>
          <p:grpSpPr>
            <a:xfrm>
              <a:off x="3202082" y="2161737"/>
              <a:ext cx="361529" cy="235113"/>
              <a:chOff x="4318304" y="3089060"/>
              <a:chExt cx="384317" cy="61430"/>
            </a:xfrm>
          </p:grpSpPr>
        </p:grpSp>
        <p:sp>
          <p:nvSpPr>
            <p:cNvPr id="5141" name="文本框 16">
              <a:hlinkClick r:id="rId3" action="ppaction://hlinksldjump"/>
            </p:cNvPr>
            <p:cNvSpPr/>
            <p:nvPr/>
          </p:nvSpPr>
          <p:spPr>
            <a:xfrm>
              <a:off x="3960320" y="2044671"/>
              <a:ext cx="2919972" cy="65326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重点突破</a:t>
              </a:r>
            </a:p>
          </p:txBody>
        </p:sp>
        <p:grpSp>
          <p:nvGrpSpPr>
            <p:cNvPr id="5142" name="组合 137"/>
            <p:cNvGrpSpPr>
              <a:grpSpLocks noGrp="1" noChangeAspect="1"/>
            </p:cNvGrpSpPr>
            <p:nvPr/>
          </p:nvGrpSpPr>
          <p:grpSpPr>
            <a:xfrm>
              <a:off x="2292908" y="2072845"/>
              <a:ext cx="647360" cy="550720"/>
              <a:chOff x="3108756" y="2110160"/>
              <a:chExt cx="745081" cy="698920"/>
            </a:xfrm>
          </p:grpSpPr>
        </p:grpSp>
        <p:grpSp>
          <p:nvGrpSpPr>
            <p:cNvPr id="5143" name="组合 9"/>
            <p:cNvGrpSpPr/>
            <p:nvPr/>
          </p:nvGrpSpPr>
          <p:grpSpPr>
            <a:xfrm>
              <a:off x="3709827" y="2081394"/>
              <a:ext cx="663073" cy="571160"/>
              <a:chOff x="4946438" y="2775191"/>
              <a:chExt cx="884098" cy="761546"/>
            </a:xfrm>
          </p:grpSpPr>
          <p:sp>
            <p:nvSpPr>
              <p:cNvPr id="5144" name="椭圆 139"/>
              <p:cNvSpPr/>
              <p:nvPr/>
            </p:nvSpPr>
            <p:spPr>
              <a:xfrm>
                <a:off x="4990474" y="2774608"/>
                <a:ext cx="743374" cy="743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45" name="文本框 28"/>
              <p:cNvSpPr/>
              <p:nvPr/>
            </p:nvSpPr>
            <p:spPr>
              <a:xfrm>
                <a:off x="4946438" y="2824081"/>
                <a:ext cx="884098" cy="712656"/>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FFB850"/>
                    </a:solidFill>
                    <a:latin typeface="Impact" pitchFamily="34" charset="0"/>
                  </a:rPr>
                  <a:t>02</a:t>
                </a:r>
                <a:endParaRPr sz="2100" b="1" kern="0">
                  <a:solidFill>
                    <a:srgbClr val="FFB850"/>
                  </a:solidFill>
                  <a:latin typeface="Impact" pitchFamily="34" charset="0"/>
                </a:endParaRPr>
              </a:p>
            </p:txBody>
          </p:sp>
        </p:grpSp>
      </p:grpSp>
      <p:grpSp>
        <p:nvGrpSpPr>
          <p:cNvPr id="5146" name="组合 159"/>
          <p:cNvGrpSpPr/>
          <p:nvPr/>
        </p:nvGrpSpPr>
        <p:grpSpPr>
          <a:xfrm>
            <a:off x="2425700" y="3222625"/>
            <a:ext cx="4449763" cy="2085975"/>
            <a:chOff x="2000534" y="2474331"/>
            <a:chExt cx="5723839" cy="2584754"/>
          </a:xfrm>
        </p:grpSpPr>
        <p:grpSp>
          <p:nvGrpSpPr>
            <p:cNvPr id="5147" name="组合 31"/>
            <p:cNvGrpSpPr>
              <a:grpSpLocks noGrp="1" noChangeAspect="1"/>
            </p:cNvGrpSpPr>
            <p:nvPr/>
          </p:nvGrpSpPr>
          <p:grpSpPr>
            <a:xfrm>
              <a:off x="1684793" y="2368687"/>
              <a:ext cx="2695413" cy="2568248"/>
              <a:chOff x="3295850" y="1895995"/>
              <a:chExt cx="3725149" cy="4660916"/>
            </a:xfrm>
          </p:grpSpPr>
        </p:grpSp>
        <p:sp>
          <p:nvSpPr>
            <p:cNvPr id="5148" name="圆角矩形 161"/>
            <p:cNvSpPr/>
            <p:nvPr/>
          </p:nvSpPr>
          <p:spPr>
            <a:xfrm>
              <a:off x="3465772" y="2871970"/>
              <a:ext cx="4147968" cy="99481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49" name="组合 33"/>
            <p:cNvGrpSpPr/>
            <p:nvPr/>
          </p:nvGrpSpPr>
          <p:grpSpPr>
            <a:xfrm>
              <a:off x="3616363" y="3263182"/>
              <a:ext cx="118508" cy="118509"/>
              <a:chOff x="4486616" y="3001075"/>
              <a:chExt cx="274695" cy="274699"/>
            </a:xfrm>
          </p:grpSpPr>
          <p:sp>
            <p:nvSpPr>
              <p:cNvPr id="5150" name="椭圆 178"/>
              <p:cNvSpPr/>
              <p:nvPr/>
            </p:nvSpPr>
            <p:spPr>
              <a:xfrm rot="16200000">
                <a:off x="448576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51" name="椭圆 179"/>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52" name="组合 34"/>
            <p:cNvGrpSpPr/>
            <p:nvPr/>
          </p:nvGrpSpPr>
          <p:grpSpPr>
            <a:xfrm>
              <a:off x="3316858" y="3263182"/>
              <a:ext cx="118508" cy="118509"/>
              <a:chOff x="4486616" y="3001075"/>
              <a:chExt cx="274695" cy="274699"/>
            </a:xfrm>
          </p:grpSpPr>
          <p:sp>
            <p:nvSpPr>
              <p:cNvPr id="5153" name="椭圆 176"/>
              <p:cNvSpPr/>
              <p:nvPr/>
            </p:nvSpPr>
            <p:spPr>
              <a:xfrm rot="16200000">
                <a:off x="448893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54" name="椭圆 177"/>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55" name="组合 35"/>
            <p:cNvGrpSpPr>
              <a:grpSpLocks noGrp="1" noChangeAspect="1"/>
            </p:cNvGrpSpPr>
            <p:nvPr/>
          </p:nvGrpSpPr>
          <p:grpSpPr>
            <a:xfrm>
              <a:off x="3346774" y="3147881"/>
              <a:ext cx="361523" cy="227756"/>
              <a:chOff x="4312849" y="3104300"/>
              <a:chExt cx="384317" cy="61430"/>
            </a:xfrm>
          </p:grpSpPr>
        </p:grpSp>
        <p:grpSp>
          <p:nvGrpSpPr>
            <p:cNvPr id="5156" name="组合 36"/>
            <p:cNvGrpSpPr/>
            <p:nvPr/>
          </p:nvGrpSpPr>
          <p:grpSpPr>
            <a:xfrm>
              <a:off x="3731804" y="3056740"/>
              <a:ext cx="674163" cy="552077"/>
              <a:chOff x="4777361" y="2784157"/>
              <a:chExt cx="898883" cy="736101"/>
            </a:xfrm>
          </p:grpSpPr>
          <p:sp>
            <p:nvSpPr>
              <p:cNvPr id="5157" name="椭圆 172"/>
              <p:cNvSpPr/>
              <p:nvPr/>
            </p:nvSpPr>
            <p:spPr>
              <a:xfrm>
                <a:off x="4881330" y="2783955"/>
                <a:ext cx="735134" cy="737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58" name="文本框 41"/>
              <p:cNvSpPr/>
              <p:nvPr/>
            </p:nvSpPr>
            <p:spPr>
              <a:xfrm>
                <a:off x="4777361" y="2821067"/>
                <a:ext cx="898883" cy="69094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1ACBE"/>
                    </a:solidFill>
                    <a:latin typeface="Impact" pitchFamily="34" charset="0"/>
                  </a:rPr>
                  <a:t>03</a:t>
                </a:r>
                <a:endParaRPr sz="2100" b="1" kern="0">
                  <a:solidFill>
                    <a:srgbClr val="01ACBE"/>
                  </a:solidFill>
                  <a:latin typeface="Impact" pitchFamily="34" charset="0"/>
                </a:endParaRPr>
              </a:p>
            </p:txBody>
          </p:sp>
        </p:grpSp>
        <p:grpSp>
          <p:nvGrpSpPr>
            <p:cNvPr id="5159" name="组合 166"/>
            <p:cNvGrpSpPr>
              <a:grpSpLocks noGrp="1" noChangeAspect="1"/>
            </p:cNvGrpSpPr>
            <p:nvPr/>
          </p:nvGrpSpPr>
          <p:grpSpPr>
            <a:xfrm>
              <a:off x="2434145" y="3056739"/>
              <a:ext cx="623455" cy="497016"/>
              <a:chOff x="9404083" y="1238855"/>
              <a:chExt cx="801342" cy="665020"/>
            </a:xfrm>
          </p:grpSpPr>
        </p:grpSp>
        <p:sp>
          <p:nvSpPr>
            <p:cNvPr id="5160" name="文本框 47">
              <a:hlinkClick r:id="rId4" action="ppaction://hlinksldjump"/>
            </p:cNvPr>
            <p:cNvSpPr/>
            <p:nvPr/>
          </p:nvSpPr>
          <p:spPr>
            <a:xfrm>
              <a:off x="4051919" y="3037104"/>
              <a:ext cx="3672454" cy="572054"/>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400" b="1" kern="0">
                  <a:solidFill>
                    <a:prstClr val="white"/>
                  </a:solidFill>
                  <a:latin typeface="Times New Roman" pitchFamily="18" charset="0"/>
                  <a:ea typeface="黑体" pitchFamily="49" charset="-122"/>
                </a:rPr>
                <a:t>福建</a:t>
              </a:r>
              <a:r>
                <a:rPr lang="en-US" altLang="zh-CN" sz="2400" b="1" kern="0">
                  <a:solidFill>
                    <a:prstClr val="white"/>
                  </a:solidFill>
                  <a:latin typeface="Times New Roman" pitchFamily="18" charset="0"/>
                  <a:ea typeface="黑体" pitchFamily="49" charset="-122"/>
                </a:rPr>
                <a:t>4</a:t>
              </a:r>
              <a:r>
                <a:rPr sz="2400" b="1" kern="0">
                  <a:solidFill>
                    <a:prstClr val="white"/>
                  </a:solidFill>
                  <a:latin typeface="Times New Roman" pitchFamily="18" charset="0"/>
                  <a:ea typeface="黑体" pitchFamily="49" charset="-122"/>
                </a:rPr>
                <a:t>年中考聚焦</a:t>
              </a:r>
            </a:p>
          </p:txBody>
        </p:sp>
      </p:grpSp>
      <p:grpSp>
        <p:nvGrpSpPr>
          <p:cNvPr id="5161" name="组合 184"/>
          <p:cNvGrpSpPr/>
          <p:nvPr/>
        </p:nvGrpSpPr>
        <p:grpSpPr>
          <a:xfrm>
            <a:off x="2425700" y="987425"/>
            <a:ext cx="4192588" cy="1992313"/>
            <a:chOff x="1851755" y="1505713"/>
            <a:chExt cx="5440491" cy="2584754"/>
          </a:xfrm>
        </p:grpSpPr>
        <p:grpSp>
          <p:nvGrpSpPr>
            <p:cNvPr id="5162" name="组合 81"/>
            <p:cNvGrpSpPr>
              <a:grpSpLocks noGrp="1" noChangeAspect="1"/>
            </p:cNvGrpSpPr>
            <p:nvPr/>
          </p:nvGrpSpPr>
          <p:grpSpPr>
            <a:xfrm>
              <a:off x="1533189" y="1385529"/>
              <a:ext cx="2664226" cy="2591900"/>
              <a:chOff x="3295850" y="1895995"/>
              <a:chExt cx="3725149" cy="4660916"/>
            </a:xfrm>
          </p:grpSpPr>
        </p:grpSp>
        <p:grpSp>
          <p:nvGrpSpPr>
            <p:cNvPr id="5163" name="组合 82"/>
            <p:cNvGrpSpPr/>
            <p:nvPr/>
          </p:nvGrpSpPr>
          <p:grpSpPr>
            <a:xfrm>
              <a:off x="2302897" y="1980707"/>
              <a:ext cx="4989349" cy="751080"/>
              <a:chOff x="2302897" y="1980707"/>
              <a:chExt cx="4989349" cy="751080"/>
            </a:xfrm>
          </p:grpSpPr>
          <p:sp>
            <p:nvSpPr>
              <p:cNvPr id="5164" name="圆角矩形 187"/>
              <p:cNvSpPr/>
              <p:nvPr/>
            </p:nvSpPr>
            <p:spPr>
              <a:xfrm>
                <a:off x="3316286" y="1899715"/>
                <a:ext cx="4150195" cy="1006268"/>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65" name="组合 84"/>
              <p:cNvGrpSpPr/>
              <p:nvPr/>
            </p:nvGrpSpPr>
            <p:grpSpPr>
              <a:xfrm>
                <a:off x="3467584" y="2294564"/>
                <a:ext cx="118508" cy="118509"/>
                <a:chOff x="4486616" y="3001075"/>
                <a:chExt cx="274695" cy="274699"/>
              </a:xfrm>
            </p:grpSpPr>
            <p:sp>
              <p:nvSpPr>
                <p:cNvPr id="5166" name="椭圆 200"/>
                <p:cNvSpPr/>
                <p:nvPr/>
              </p:nvSpPr>
              <p:spPr>
                <a:xfrm rot="16200000">
                  <a:off x="4484837" y="3000957"/>
                  <a:ext cx="276891" cy="27695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67" name="椭圆 201"/>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68" name="组合 85"/>
              <p:cNvGrpSpPr/>
              <p:nvPr/>
            </p:nvGrpSpPr>
            <p:grpSpPr>
              <a:xfrm>
                <a:off x="3168079" y="2294564"/>
                <a:ext cx="118508" cy="118509"/>
                <a:chOff x="4486616" y="3001075"/>
                <a:chExt cx="274695" cy="274699"/>
              </a:xfrm>
            </p:grpSpPr>
            <p:sp>
              <p:nvSpPr>
                <p:cNvPr id="5169" name="椭圆 198"/>
                <p:cNvSpPr/>
                <p:nvPr/>
              </p:nvSpPr>
              <p:spPr>
                <a:xfrm rot="16200000">
                  <a:off x="4479537" y="3008122"/>
                  <a:ext cx="276891" cy="26262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70" name="椭圆 199"/>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71" name="组合 86"/>
              <p:cNvGrpSpPr>
                <a:grpSpLocks noGrp="1" noChangeAspect="1"/>
              </p:cNvGrpSpPr>
              <p:nvPr/>
            </p:nvGrpSpPr>
            <p:grpSpPr>
              <a:xfrm>
                <a:off x="3197698" y="2171864"/>
                <a:ext cx="362117" cy="236685"/>
                <a:chOff x="4312849" y="3104300"/>
                <a:chExt cx="384317" cy="61430"/>
              </a:xfrm>
            </p:grpSpPr>
          </p:grpSp>
          <p:grpSp>
            <p:nvGrpSpPr>
              <p:cNvPr id="5172" name="组合 87"/>
              <p:cNvGrpSpPr/>
              <p:nvPr/>
            </p:nvGrpSpPr>
            <p:grpSpPr>
              <a:xfrm>
                <a:off x="3635164" y="2097014"/>
                <a:ext cx="630643" cy="550614"/>
                <a:chOff x="4846885" y="2796017"/>
                <a:chExt cx="840857" cy="734151"/>
              </a:xfrm>
            </p:grpSpPr>
            <p:sp>
              <p:nvSpPr>
                <p:cNvPr id="5173" name="椭圆 194"/>
                <p:cNvSpPr/>
                <p:nvPr/>
              </p:nvSpPr>
              <p:spPr>
                <a:xfrm>
                  <a:off x="4902566" y="2795742"/>
                  <a:ext cx="722379" cy="755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74" name="文本框 18"/>
                <p:cNvSpPr/>
                <p:nvPr/>
              </p:nvSpPr>
              <p:spPr>
                <a:xfrm>
                  <a:off x="4846885" y="2811166"/>
                  <a:ext cx="840857" cy="719002"/>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0B0F0"/>
                      </a:solidFill>
                      <a:latin typeface="Impact" pitchFamily="34" charset="0"/>
                    </a:rPr>
                    <a:t>01</a:t>
                  </a:r>
                  <a:endParaRPr sz="2100" b="1" kern="0">
                    <a:solidFill>
                      <a:srgbClr val="00B0F0"/>
                    </a:solidFill>
                    <a:latin typeface="Impact" pitchFamily="34" charset="0"/>
                  </a:endParaRPr>
                </a:p>
              </p:txBody>
            </p:sp>
          </p:grpSp>
          <p:sp>
            <p:nvSpPr>
              <p:cNvPr id="5175" name="文本框 24">
                <a:hlinkClick r:id="rId5" action="ppaction://hlinksldjump"/>
              </p:cNvPr>
              <p:cNvSpPr/>
              <p:nvPr/>
            </p:nvSpPr>
            <p:spPr>
              <a:xfrm>
                <a:off x="4035549" y="2014039"/>
                <a:ext cx="2629911" cy="65908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知识梳理</a:t>
                </a:r>
              </a:p>
            </p:txBody>
          </p:sp>
          <p:sp>
            <p:nvSpPr>
              <p:cNvPr id="5176" name="KSO_Shape"/>
              <p:cNvSpPr/>
              <p:nvPr/>
            </p:nvSpPr>
            <p:spPr>
              <a:xfrm>
                <a:off x="2302898" y="2098867"/>
                <a:ext cx="558262" cy="53342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5pPr>
                <a:lvl6pPr marL="2286000" algn="l" defTabSz="914400" rtl="0" eaLnBrk="1" latinLnBrk="0" hangingPunct="1">
                  <a:defRPr lang="zh-CN" altLang="en-US" kern="1200">
                    <a:solidFill>
                      <a:schemeClr val="lt1"/>
                    </a:solidFill>
                    <a:latin typeface="+mn-lt"/>
                    <a:ea typeface="+mn-ea"/>
                    <a:cs typeface="+mn-cs"/>
                  </a:defRPr>
                </a:lvl6pPr>
                <a:lvl7pPr marL="2743200" algn="l" defTabSz="914400" rtl="0" eaLnBrk="1" latinLnBrk="0" hangingPunct="1">
                  <a:defRPr lang="zh-CN" altLang="en-US" kern="1200">
                    <a:solidFill>
                      <a:schemeClr val="lt1"/>
                    </a:solidFill>
                    <a:latin typeface="+mn-lt"/>
                    <a:ea typeface="+mn-ea"/>
                    <a:cs typeface="+mn-cs"/>
                  </a:defRPr>
                </a:lvl7pPr>
                <a:lvl8pPr marL="3200400" algn="l" defTabSz="914400" rtl="0" eaLnBrk="1" latinLnBrk="0" hangingPunct="1">
                  <a:defRPr lang="zh-CN" altLang="en-US" kern="1200">
                    <a:solidFill>
                      <a:schemeClr val="lt1"/>
                    </a:solidFill>
                    <a:latin typeface="+mn-lt"/>
                    <a:ea typeface="+mn-ea"/>
                    <a:cs typeface="+mn-cs"/>
                  </a:defRPr>
                </a:lvl8pPr>
                <a:lvl9pPr marL="3657600" algn="l" defTabSz="914400" rtl="0" eaLnBrk="1" latinLnBrk="0" hangingPunct="1">
                  <a:defRPr lang="zh-CN" altLang="en-US" kern="1200">
                    <a:solidFill>
                      <a:schemeClr val="lt1"/>
                    </a:solidFill>
                    <a:latin typeface="+mn-lt"/>
                    <a:ea typeface="+mn-ea"/>
                    <a:cs typeface="+mn-cs"/>
                  </a:defRPr>
                </a:lvl9pPr>
              </a:lstStyle>
              <a:p>
                <a:pPr algn="ctr"/>
                <a:endParaRPr>
                  <a:solidFill>
                    <a:srgbClr val="FFFFFF"/>
                  </a:solidFill>
                  <a:ea typeface="宋体"/>
                </a:endParaRPr>
              </a:p>
            </p:txBody>
          </p:sp>
        </p:grpSp>
      </p:grpSp>
    </p:spTree>
    <p:extLst>
      <p:ext uri="{BB962C8B-B14F-4D97-AF65-F5344CB8AC3E}">
        <p14:creationId xmlns:p14="http://schemas.microsoft.com/office/powerpoint/2010/main" val="1186456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61"/>
                                        </p:tgtEl>
                                        <p:attrNameLst>
                                          <p:attrName>style.visibility</p:attrName>
                                        </p:attrNameLst>
                                      </p:cBhvr>
                                      <p:to>
                                        <p:strVal val="visible"/>
                                      </p:to>
                                    </p:set>
                                    <p:animEffect transition="in" filter="fade">
                                      <p:cBhvr>
                                        <p:cTn id="7" dur="1000" fill="hold"/>
                                        <p:tgtEl>
                                          <p:spTgt spid="5161"/>
                                        </p:tgtEl>
                                      </p:cBhvr>
                                    </p:animEffect>
                                    <p:anim calcmode="lin" valueType="num">
                                      <p:cBhvr>
                                        <p:cTn id="8" dur="1000" fill="hold"/>
                                        <p:tgtEl>
                                          <p:spTgt spid="5161"/>
                                        </p:tgtEl>
                                        <p:attrNameLst>
                                          <p:attrName>ppt_x</p:attrName>
                                        </p:attrNameLst>
                                      </p:cBhvr>
                                      <p:tavLst>
                                        <p:tav tm="0">
                                          <p:val>
                                            <p:strVal val="#ppt_x"/>
                                          </p:val>
                                        </p:tav>
                                        <p:tav tm="100000">
                                          <p:val>
                                            <p:strVal val="#ppt_x"/>
                                          </p:val>
                                        </p:tav>
                                      </p:tavLst>
                                    </p:anim>
                                    <p:anim calcmode="lin" valueType="num">
                                      <p:cBhvr>
                                        <p:cTn id="9" dur="1000" fill="hold"/>
                                        <p:tgtEl>
                                          <p:spTgt spid="5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31"/>
                                        </p:tgtEl>
                                        <p:attrNameLst>
                                          <p:attrName>style.visibility</p:attrName>
                                        </p:attrNameLst>
                                      </p:cBhvr>
                                      <p:to>
                                        <p:strVal val="visible"/>
                                      </p:to>
                                    </p:set>
                                    <p:animEffect transition="in" filter="fade">
                                      <p:cBhvr>
                                        <p:cTn id="14" dur="1000" fill="hold"/>
                                        <p:tgtEl>
                                          <p:spTgt spid="5131"/>
                                        </p:tgtEl>
                                      </p:cBhvr>
                                    </p:animEffect>
                                    <p:anim calcmode="lin" valueType="num">
                                      <p:cBhvr>
                                        <p:cTn id="15" dur="1000" fill="hold"/>
                                        <p:tgtEl>
                                          <p:spTgt spid="5131"/>
                                        </p:tgtEl>
                                        <p:attrNameLst>
                                          <p:attrName>ppt_x</p:attrName>
                                        </p:attrNameLst>
                                      </p:cBhvr>
                                      <p:tavLst>
                                        <p:tav tm="0">
                                          <p:val>
                                            <p:strVal val="#ppt_x"/>
                                          </p:val>
                                        </p:tav>
                                        <p:tav tm="100000">
                                          <p:val>
                                            <p:strVal val="#ppt_x"/>
                                          </p:val>
                                        </p:tav>
                                      </p:tavLst>
                                    </p:anim>
                                    <p:anim calcmode="lin" valueType="num">
                                      <p:cBhvr>
                                        <p:cTn id="16" dur="1000" fill="hold"/>
                                        <p:tgtEl>
                                          <p:spTgt spid="513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46"/>
                                        </p:tgtEl>
                                        <p:attrNameLst>
                                          <p:attrName>style.visibility</p:attrName>
                                        </p:attrNameLst>
                                      </p:cBhvr>
                                      <p:to>
                                        <p:strVal val="visible"/>
                                      </p:to>
                                    </p:set>
                                    <p:animEffect transition="in" filter="fade">
                                      <p:cBhvr>
                                        <p:cTn id="21" dur="1000" fill="hold"/>
                                        <p:tgtEl>
                                          <p:spTgt spid="5146"/>
                                        </p:tgtEl>
                                      </p:cBhvr>
                                    </p:animEffect>
                                    <p:anim calcmode="lin" valueType="num">
                                      <p:cBhvr>
                                        <p:cTn id="22" dur="1000" fill="hold"/>
                                        <p:tgtEl>
                                          <p:spTgt spid="5146"/>
                                        </p:tgtEl>
                                        <p:attrNameLst>
                                          <p:attrName>ppt_x</p:attrName>
                                        </p:attrNameLst>
                                      </p:cBhvr>
                                      <p:tavLst>
                                        <p:tav tm="0">
                                          <p:val>
                                            <p:strVal val="#ppt_x"/>
                                          </p:val>
                                        </p:tav>
                                        <p:tav tm="100000">
                                          <p:val>
                                            <p:strVal val="#ppt_x"/>
                                          </p:val>
                                        </p:tav>
                                      </p:tavLst>
                                    </p:anim>
                                    <p:anim calcmode="lin" valueType="num">
                                      <p:cBhvr>
                                        <p:cTn id="23" dur="1000" fill="hold"/>
                                        <p:tgtEl>
                                          <p:spTgt spid="5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5"/>
          <p:cNvSpPr>
            <a:spLocks noChangeArrowheads="1"/>
          </p:cNvSpPr>
          <p:nvPr/>
        </p:nvSpPr>
        <p:spPr bwMode="auto">
          <a:xfrm>
            <a:off x="565150" y="1171575"/>
            <a:ext cx="8023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4</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漳州质检</a:t>
            </a:r>
            <a:r>
              <a:rPr lang="en-US" altLang="zh-CN" sz="2400" b="1" kern="0">
                <a:solidFill>
                  <a:prstClr val="black"/>
                </a:solidFill>
                <a:latin typeface="Times New Roman"/>
              </a:rPr>
              <a:t>·2</a:t>
            </a:r>
            <a:r>
              <a:rPr altLang="zh-CN" sz="2400" b="1" kern="0">
                <a:solidFill>
                  <a:prstClr val="black"/>
                </a:solidFill>
                <a:latin typeface="Times New Roman"/>
              </a:rPr>
              <a:t>分】下列实例中可以减小摩擦力的是</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a:p>
            <a:pPr marL="357505" indent="-1905"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．鞋底印上的花纹　　　</a:t>
            </a:r>
            <a:endParaRPr lang="en-US" altLang="zh-CN" sz="2400" b="1" kern="0">
              <a:solidFill>
                <a:prstClr val="black"/>
              </a:solidFill>
              <a:latin typeface="Times New Roman"/>
            </a:endParaRPr>
          </a:p>
          <a:p>
            <a:pPr marL="357505" indent="-1905"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．用力擦地板</a:t>
            </a:r>
            <a:endParaRPr altLang="zh-CN" sz="1000" kern="0">
              <a:solidFill>
                <a:prstClr val="black"/>
              </a:solidFill>
              <a:latin typeface="宋体" pitchFamily="2" charset="-122"/>
            </a:endParaRPr>
          </a:p>
          <a:p>
            <a:pPr marL="357505" indent="-1905"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．擦干湿滑地面</a:t>
            </a:r>
            <a:r>
              <a:rPr lang="en-US" altLang="zh-CN" sz="2400" b="1" kern="0">
                <a:solidFill>
                  <a:prstClr val="black"/>
                </a:solidFill>
                <a:latin typeface="Times New Roman"/>
              </a:rPr>
              <a:t>  </a:t>
            </a:r>
          </a:p>
          <a:p>
            <a:pPr marL="357505" indent="-1905" algn="just">
              <a:lnSpc>
                <a:spcPct val="150000"/>
              </a:lnSpc>
            </a:pPr>
            <a:r>
              <a:rPr lang="en-US" altLang="zh-CN" sz="2400" b="1" kern="0">
                <a:solidFill>
                  <a:prstClr val="black"/>
                </a:solidFill>
                <a:latin typeface="Times New Roman"/>
              </a:rPr>
              <a:t>D</a:t>
            </a:r>
            <a:r>
              <a:rPr altLang="zh-CN" sz="2400" b="1" kern="0">
                <a:solidFill>
                  <a:prstClr val="black"/>
                </a:solidFill>
                <a:latin typeface="Times New Roman"/>
              </a:rPr>
              <a:t>．旱冰鞋安装滚轮</a:t>
            </a:r>
            <a:endParaRPr altLang="zh-CN" sz="1000" kern="0">
              <a:solidFill>
                <a:prstClr val="black"/>
              </a:solidFill>
              <a:latin typeface="宋体" pitchFamily="2" charset="-122"/>
            </a:endParaRPr>
          </a:p>
        </p:txBody>
      </p:sp>
      <p:sp>
        <p:nvSpPr>
          <p:cNvPr id="34818" name="矩形 15"/>
          <p:cNvSpPr>
            <a:spLocks noChangeArrowheads="1"/>
          </p:cNvSpPr>
          <p:nvPr/>
        </p:nvSpPr>
        <p:spPr bwMode="auto">
          <a:xfrm>
            <a:off x="539750" y="741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重点</a:t>
            </a:r>
            <a:r>
              <a:rPr lang="en-US" altLang="zh-CN" sz="2400" b="1" kern="0">
                <a:solidFill>
                  <a:srgbClr val="E46C0A"/>
                </a:solidFill>
                <a:latin typeface="Times New Roman" pitchFamily="18" charset="0"/>
              </a:rPr>
              <a:t>3   </a:t>
            </a:r>
            <a:r>
              <a:rPr sz="2400" b="1" kern="0">
                <a:solidFill>
                  <a:srgbClr val="E46C0A"/>
                </a:solidFill>
                <a:latin typeface="Times New Roman" pitchFamily="18" charset="0"/>
              </a:rPr>
              <a:t>摩擦力及其影响因素</a:t>
            </a:r>
            <a:r>
              <a:rPr lang="en-US" altLang="zh-CN" sz="2400" b="1" kern="0">
                <a:solidFill>
                  <a:srgbClr val="953735"/>
                </a:solidFill>
                <a:latin typeface="Times New Roman" pitchFamily="18" charset="0"/>
              </a:rPr>
              <a:t>【</a:t>
            </a:r>
            <a:r>
              <a:rPr sz="2400" b="1" kern="0">
                <a:solidFill>
                  <a:srgbClr val="953735"/>
                </a:solidFill>
                <a:latin typeface="Times New Roman" pitchFamily="18" charset="0"/>
              </a:rPr>
              <a:t>高频考点</a:t>
            </a:r>
            <a:r>
              <a:rPr lang="en-US" altLang="zh-CN" sz="2400" b="1" kern="0">
                <a:solidFill>
                  <a:srgbClr val="953735"/>
                </a:solidFill>
                <a:latin typeface="Times New Roman" pitchFamily="18" charset="0"/>
              </a:rPr>
              <a:t>】</a:t>
            </a:r>
            <a:endParaRPr sz="2400" b="1" kern="0">
              <a:solidFill>
                <a:srgbClr val="953735"/>
              </a:solidFill>
              <a:latin typeface="Times New Roman" pitchFamily="18" charset="0"/>
            </a:endParaRPr>
          </a:p>
        </p:txBody>
      </p:sp>
      <p:sp>
        <p:nvSpPr>
          <p:cNvPr id="34819" name="矩形 6"/>
          <p:cNvSpPr>
            <a:spLocks noChangeArrowheads="1"/>
          </p:cNvSpPr>
          <p:nvPr/>
        </p:nvSpPr>
        <p:spPr bwMode="auto">
          <a:xfrm>
            <a:off x="2484438" y="1708150"/>
            <a:ext cx="406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D</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33615633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fill="hold"/>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5"/>
          <p:cNvSpPr>
            <a:spLocks noChangeArrowheads="1"/>
          </p:cNvSpPr>
          <p:nvPr/>
        </p:nvSpPr>
        <p:spPr bwMode="auto">
          <a:xfrm>
            <a:off x="565150" y="495300"/>
            <a:ext cx="8023225"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5</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莆田质检</a:t>
            </a:r>
            <a:r>
              <a:rPr lang="en-US" altLang="zh-CN" sz="2400" b="1" kern="0">
                <a:solidFill>
                  <a:prstClr val="black"/>
                </a:solidFill>
                <a:latin typeface="Times New Roman"/>
              </a:rPr>
              <a:t>·2</a:t>
            </a:r>
            <a:r>
              <a:rPr altLang="zh-CN" sz="2400" b="1" kern="0">
                <a:solidFill>
                  <a:prstClr val="black"/>
                </a:solidFill>
                <a:latin typeface="Times New Roman"/>
              </a:rPr>
              <a:t>分】如图所示静止在竖直墙面上的爬墙遥控车能牢牢吸在墙面上而不掉落，这是因为遥控车</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a:p>
            <a:pPr marL="725805" indent="-354330"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．受到的重力很小可忽略不计</a:t>
            </a:r>
            <a:r>
              <a:rPr lang="en-US" altLang="zh-CN" sz="2400" b="1" kern="0">
                <a:solidFill>
                  <a:prstClr val="black"/>
                </a:solidFill>
                <a:latin typeface="Times New Roman"/>
              </a:rPr>
              <a:t>	</a:t>
            </a:r>
            <a:endParaRPr altLang="zh-CN" sz="1000" kern="0">
              <a:solidFill>
                <a:prstClr val="black"/>
              </a:solidFill>
              <a:latin typeface="宋体" pitchFamily="2" charset="-122"/>
            </a:endParaRPr>
          </a:p>
          <a:p>
            <a:pPr marL="725805" indent="-354330"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．受到空气对它的浮力</a:t>
            </a:r>
            <a:r>
              <a:rPr lang="en-US" altLang="zh-CN" sz="2400" b="1" kern="0">
                <a:solidFill>
                  <a:prstClr val="black"/>
                </a:solidFill>
                <a:latin typeface="Times New Roman"/>
              </a:rPr>
              <a:t>	</a:t>
            </a:r>
            <a:endParaRPr altLang="zh-CN" sz="1000" kern="0">
              <a:solidFill>
                <a:prstClr val="black"/>
              </a:solidFill>
              <a:latin typeface="宋体" pitchFamily="2" charset="-122"/>
            </a:endParaRPr>
          </a:p>
          <a:p>
            <a:pPr marL="725805" indent="-354330"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．受到墙壁对它的支持力</a:t>
            </a:r>
            <a:r>
              <a:rPr lang="en-US" altLang="zh-CN" sz="2400" b="1" kern="0">
                <a:solidFill>
                  <a:prstClr val="black"/>
                </a:solidFill>
                <a:latin typeface="Times New Roman"/>
              </a:rPr>
              <a:t>	</a:t>
            </a:r>
            <a:endParaRPr altLang="zh-CN" sz="1000" kern="0">
              <a:solidFill>
                <a:prstClr val="black"/>
              </a:solidFill>
              <a:latin typeface="宋体" pitchFamily="2" charset="-122"/>
            </a:endParaRPr>
          </a:p>
          <a:p>
            <a:pPr marL="725805" indent="-354330" algn="just">
              <a:lnSpc>
                <a:spcPct val="150000"/>
              </a:lnSpc>
            </a:pPr>
            <a:r>
              <a:rPr lang="en-US" altLang="zh-CN" sz="2400" b="1" kern="0">
                <a:solidFill>
                  <a:prstClr val="black"/>
                </a:solidFill>
                <a:latin typeface="Times New Roman"/>
              </a:rPr>
              <a:t>D</a:t>
            </a:r>
            <a:r>
              <a:rPr altLang="zh-CN" sz="2400" b="1" kern="0">
                <a:solidFill>
                  <a:prstClr val="black"/>
                </a:solidFill>
                <a:latin typeface="Times New Roman"/>
              </a:rPr>
              <a:t>．受到墙壁对它向上的摩擦力</a:t>
            </a:r>
            <a:endParaRPr altLang="zh-CN" sz="1000" kern="0">
              <a:solidFill>
                <a:prstClr val="black"/>
              </a:solidFill>
              <a:latin typeface="宋体" pitchFamily="2" charset="-122"/>
            </a:endParaRPr>
          </a:p>
        </p:txBody>
      </p:sp>
      <p:sp>
        <p:nvSpPr>
          <p:cNvPr id="35842" name="矩形 3"/>
          <p:cNvSpPr>
            <a:spLocks noChangeArrowheads="1"/>
          </p:cNvSpPr>
          <p:nvPr/>
        </p:nvSpPr>
        <p:spPr bwMode="auto">
          <a:xfrm>
            <a:off x="2579688" y="1565275"/>
            <a:ext cx="4079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D</a:t>
            </a:r>
            <a:endParaRPr altLang="zh-CN" sz="1000" kern="0">
              <a:solidFill>
                <a:prstClr val="black"/>
              </a:solidFill>
              <a:latin typeface="宋体" pitchFamily="2" charset="-122"/>
            </a:endParaRPr>
          </a:p>
        </p:txBody>
      </p:sp>
      <p:pic>
        <p:nvPicPr>
          <p:cNvPr id="35843" name="Picture 6"/>
          <p:cNvPicPr>
            <a:picLocks noChangeAspect="1"/>
          </p:cNvPicPr>
          <p:nvPr/>
        </p:nvPicPr>
        <p:blipFill>
          <a:blip r:embed="rId2">
            <a:clrChange>
              <a:clrFrom>
                <a:srgbClr val="FFFFFF"/>
              </a:clrFrom>
              <a:clrTo>
                <a:srgbClr val="FFFFFF">
                  <a:alpha val="0"/>
                </a:srgbClr>
              </a:clrTo>
            </a:clrChange>
          </a:blip>
          <a:stretch>
            <a:fillRect/>
          </a:stretch>
        </p:blipFill>
        <p:spPr>
          <a:xfrm>
            <a:off x="5651500" y="1690688"/>
            <a:ext cx="1331913" cy="3009900"/>
          </a:xfrm>
          <a:prstGeom prst="rect">
            <a:avLst/>
          </a:prstGeom>
          <a:noFill/>
          <a:ln>
            <a:noFill/>
            <a:miter lim="800000"/>
          </a:ln>
        </p:spPr>
      </p:pic>
    </p:spTree>
    <p:extLst>
      <p:ext uri="{BB962C8B-B14F-4D97-AF65-F5344CB8AC3E}">
        <p14:creationId xmlns:p14="http://schemas.microsoft.com/office/powerpoint/2010/main" val="37520900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left)">
                                      <p:cBhvr>
                                        <p:cTn id="7" dur="500" fill="hold"/>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5"/>
          <p:cNvSpPr>
            <a:spLocks noChangeArrowheads="1"/>
          </p:cNvSpPr>
          <p:nvPr/>
        </p:nvSpPr>
        <p:spPr bwMode="auto">
          <a:xfrm>
            <a:off x="565150" y="700088"/>
            <a:ext cx="80232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6</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厦门校级模拟</a:t>
            </a:r>
            <a:r>
              <a:rPr lang="en-US" altLang="zh-CN" sz="2400" b="1" kern="0">
                <a:solidFill>
                  <a:prstClr val="black"/>
                </a:solidFill>
                <a:latin typeface="Times New Roman"/>
              </a:rPr>
              <a:t>·2</a:t>
            </a:r>
            <a:r>
              <a:rPr altLang="zh-CN" sz="2400" b="1" kern="0">
                <a:solidFill>
                  <a:prstClr val="black"/>
                </a:solidFill>
                <a:latin typeface="Times New Roman"/>
              </a:rPr>
              <a:t>分】如图甲所示，相同的两物块</a:t>
            </a:r>
            <a:r>
              <a:rPr lang="en-US" altLang="zh-CN" sz="2400" b="1" i="1" kern="0">
                <a:solidFill>
                  <a:prstClr val="black"/>
                </a:solidFill>
                <a:latin typeface="Times New Roman"/>
              </a:rPr>
              <a:t>A</a:t>
            </a:r>
            <a:r>
              <a:rPr altLang="zh-CN" sz="2400" b="1" kern="0">
                <a:solidFill>
                  <a:prstClr val="black"/>
                </a:solidFill>
                <a:latin typeface="Times New Roman"/>
              </a:rPr>
              <a:t>、</a:t>
            </a:r>
            <a:r>
              <a:rPr lang="en-US" altLang="zh-CN" sz="2400" b="1" i="1" kern="0">
                <a:solidFill>
                  <a:prstClr val="black"/>
                </a:solidFill>
                <a:latin typeface="Times New Roman"/>
              </a:rPr>
              <a:t>B</a:t>
            </a:r>
            <a:r>
              <a:rPr altLang="zh-CN" sz="2400" b="1" kern="0">
                <a:solidFill>
                  <a:prstClr val="black"/>
                </a:solidFill>
                <a:latin typeface="Times New Roman"/>
              </a:rPr>
              <a:t>叠放在水平桌面上，在</a:t>
            </a:r>
            <a:r>
              <a:rPr lang="en-US" altLang="zh-CN" sz="2400" b="1" kern="0">
                <a:solidFill>
                  <a:prstClr val="black"/>
                </a:solidFill>
                <a:latin typeface="Times New Roman"/>
              </a:rPr>
              <a:t> 20 N</a:t>
            </a:r>
            <a:r>
              <a:rPr altLang="zh-CN" sz="2400" b="1" kern="0">
                <a:solidFill>
                  <a:prstClr val="black"/>
                </a:solidFill>
                <a:latin typeface="Times New Roman"/>
              </a:rPr>
              <a:t>的水平推力</a:t>
            </a:r>
            <a:r>
              <a:rPr lang="en-US" altLang="zh-CN" sz="2400" b="1" i="1" kern="0">
                <a:solidFill>
                  <a:prstClr val="black"/>
                </a:solidFill>
                <a:latin typeface="Times New Roman"/>
              </a:rPr>
              <a:t>F</a:t>
            </a:r>
            <a:r>
              <a:rPr lang="en-US" altLang="zh-CN" sz="2400" b="1" kern="0" baseline="-25000">
                <a:solidFill>
                  <a:prstClr val="black"/>
                </a:solidFill>
                <a:latin typeface="Times New Roman"/>
              </a:rPr>
              <a:t>1</a:t>
            </a:r>
            <a:r>
              <a:rPr altLang="zh-CN" sz="2400" b="1" kern="0">
                <a:solidFill>
                  <a:prstClr val="black"/>
                </a:solidFill>
                <a:latin typeface="Times New Roman"/>
              </a:rPr>
              <a:t>的作用下一起做匀速直线运动，此时物块</a:t>
            </a:r>
            <a:r>
              <a:rPr lang="en-US" altLang="zh-CN" sz="2400" b="1" i="1" kern="0">
                <a:solidFill>
                  <a:prstClr val="black"/>
                </a:solidFill>
                <a:latin typeface="Times New Roman"/>
              </a:rPr>
              <a:t>B</a:t>
            </a:r>
            <a:r>
              <a:rPr altLang="zh-CN" sz="2400" b="1" kern="0">
                <a:solidFill>
                  <a:prstClr val="black"/>
                </a:solidFill>
                <a:latin typeface="Times New Roman"/>
              </a:rPr>
              <a:t>所受的摩擦力为</a:t>
            </a:r>
            <a:r>
              <a:rPr lang="en-US" altLang="zh-CN" sz="2400" b="1" i="1" kern="0">
                <a:solidFill>
                  <a:prstClr val="black"/>
                </a:solidFill>
                <a:latin typeface="Times New Roman"/>
              </a:rPr>
              <a:t>f</a:t>
            </a:r>
            <a:r>
              <a:rPr lang="en-US" altLang="zh-CN" sz="2400" b="1" kern="0" baseline="-25000">
                <a:solidFill>
                  <a:prstClr val="black"/>
                </a:solidFill>
                <a:latin typeface="Times New Roman"/>
              </a:rPr>
              <a:t>1</a:t>
            </a:r>
            <a:r>
              <a:rPr altLang="zh-CN" sz="2400" b="1" kern="0">
                <a:solidFill>
                  <a:prstClr val="black"/>
                </a:solidFill>
                <a:latin typeface="Times New Roman"/>
              </a:rPr>
              <a:t>。若将</a:t>
            </a:r>
            <a:r>
              <a:rPr lang="en-US" altLang="zh-CN" sz="2400" b="1" i="1" kern="0">
                <a:solidFill>
                  <a:prstClr val="black"/>
                </a:solidFill>
                <a:latin typeface="Times New Roman"/>
              </a:rPr>
              <a:t>A</a:t>
            </a:r>
            <a:r>
              <a:rPr altLang="zh-CN" sz="2400" b="1" kern="0">
                <a:solidFill>
                  <a:prstClr val="black"/>
                </a:solidFill>
                <a:latin typeface="Times New Roman"/>
              </a:rPr>
              <a:t>、</a:t>
            </a:r>
            <a:r>
              <a:rPr lang="en-US" altLang="zh-CN" sz="2400" b="1" i="1" kern="0">
                <a:solidFill>
                  <a:prstClr val="black"/>
                </a:solidFill>
                <a:latin typeface="Times New Roman"/>
              </a:rPr>
              <a:t>B</a:t>
            </a:r>
            <a:r>
              <a:rPr lang="en-US" altLang="zh-CN" sz="2400" b="1" kern="0">
                <a:solidFill>
                  <a:prstClr val="black"/>
                </a:solidFill>
                <a:latin typeface="Times New Roman"/>
              </a:rPr>
              <a:t> </a:t>
            </a:r>
            <a:r>
              <a:rPr altLang="zh-CN" sz="2400" b="1" kern="0">
                <a:solidFill>
                  <a:prstClr val="black"/>
                </a:solidFill>
                <a:latin typeface="Times New Roman"/>
              </a:rPr>
              <a:t>物块按图乙所示紧靠放在水平桌面上，用水平力</a:t>
            </a:r>
            <a:r>
              <a:rPr lang="en-US" altLang="zh-CN" sz="2400" b="1" i="1" kern="0">
                <a:solidFill>
                  <a:prstClr val="black"/>
                </a:solidFill>
                <a:latin typeface="Times New Roman"/>
              </a:rPr>
              <a:t>F</a:t>
            </a:r>
            <a:r>
              <a:rPr lang="en-US" altLang="zh-CN" sz="2400" b="1" kern="0" baseline="-25000">
                <a:solidFill>
                  <a:prstClr val="black"/>
                </a:solidFill>
                <a:latin typeface="Times New Roman"/>
              </a:rPr>
              <a:t>2</a:t>
            </a:r>
            <a:r>
              <a:rPr altLang="zh-CN" sz="2400" b="1" kern="0">
                <a:solidFill>
                  <a:prstClr val="black"/>
                </a:solidFill>
                <a:latin typeface="Times New Roman"/>
              </a:rPr>
              <a:t>推</a:t>
            </a:r>
            <a:r>
              <a:rPr lang="en-US" altLang="zh-CN" sz="2400" b="1" i="1" kern="0">
                <a:solidFill>
                  <a:prstClr val="black"/>
                </a:solidFill>
                <a:latin typeface="Times New Roman"/>
              </a:rPr>
              <a:t>A</a:t>
            </a:r>
            <a:r>
              <a:rPr altLang="zh-CN" sz="2400" b="1" kern="0">
                <a:solidFill>
                  <a:prstClr val="black"/>
                </a:solidFill>
                <a:latin typeface="Times New Roman"/>
              </a:rPr>
              <a:t>，使它们一起做匀速直线运动，则</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165279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5"/>
          <p:cNvSpPr>
            <a:spLocks noChangeArrowheads="1"/>
          </p:cNvSpPr>
          <p:nvPr/>
        </p:nvSpPr>
        <p:spPr bwMode="auto">
          <a:xfrm>
            <a:off x="565150" y="911225"/>
            <a:ext cx="8023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0</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20 N  </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20 N</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20 N </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0</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40 N  </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D</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20 N</a:t>
            </a:r>
            <a:r>
              <a:rPr altLang="zh-CN" sz="2400" b="1" kern="0">
                <a:solidFill>
                  <a:prstClr val="black"/>
                </a:solidFill>
                <a:latin typeface="Times New Roman"/>
              </a:rPr>
              <a:t>，</a:t>
            </a:r>
            <a:r>
              <a:rPr lang="en-US" altLang="zh-CN" sz="2400" b="1" i="1" kern="0">
                <a:solidFill>
                  <a:prstClr val="black"/>
                </a:solidFill>
                <a:latin typeface="Times New Roman"/>
              </a:rPr>
              <a:t>F</a:t>
            </a:r>
            <a:r>
              <a:rPr lang="en-US" altLang="zh-CN" sz="2400" b="1" kern="0" baseline="-2500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40 N</a:t>
            </a:r>
            <a:endParaRPr altLang="zh-CN" sz="1000" kern="0">
              <a:solidFill>
                <a:prstClr val="black"/>
              </a:solidFill>
              <a:latin typeface="宋体" pitchFamily="2" charset="-122"/>
            </a:endParaRPr>
          </a:p>
        </p:txBody>
      </p:sp>
      <p:pic>
        <p:nvPicPr>
          <p:cNvPr id="38914" name="Picture 2" descr="图+183"/>
          <p:cNvPicPr>
            <a:picLocks noChangeAspect="1"/>
          </p:cNvPicPr>
          <p:nvPr/>
        </p:nvPicPr>
        <p:blipFill>
          <a:blip r:embed="rId2">
            <a:clrChange>
              <a:clrFrom>
                <a:srgbClr val="FFFFFF"/>
              </a:clrFrom>
              <a:clrTo>
                <a:srgbClr val="FFFFFF">
                  <a:alpha val="0"/>
                </a:srgbClr>
              </a:clrTo>
            </a:clrChange>
          </a:blip>
          <a:stretch>
            <a:fillRect/>
          </a:stretch>
        </p:blipFill>
        <p:spPr>
          <a:xfrm>
            <a:off x="3997325" y="1203325"/>
            <a:ext cx="4822825" cy="1676400"/>
          </a:xfrm>
          <a:prstGeom prst="rect">
            <a:avLst/>
          </a:prstGeom>
          <a:noFill/>
          <a:ln>
            <a:noFill/>
            <a:miter lim="800000"/>
          </a:ln>
        </p:spPr>
      </p:pic>
      <p:pic>
        <p:nvPicPr>
          <p:cNvPr id="38915" name="Picture 7" descr="C:\Users\Administrator\Desktop\习题课件\返回框.png">
            <a:hlinkClick r:id="rId3" action="ppaction://hlinksldjump"/>
          </p:cNvPr>
          <p:cNvPicPr>
            <a:picLocks noChangeAspect="1"/>
          </p:cNvPicPr>
          <p:nvPr/>
        </p:nvPicPr>
        <p:blipFill>
          <a:blip r:embed="rId4"/>
          <a:stretch>
            <a:fillRect/>
          </a:stretch>
        </p:blipFill>
        <p:spPr>
          <a:xfrm>
            <a:off x="8150225" y="4146550"/>
            <a:ext cx="669925" cy="669925"/>
          </a:xfrm>
          <a:prstGeom prst="rect">
            <a:avLst/>
          </a:prstGeom>
          <a:noFill/>
          <a:ln>
            <a:noFill/>
            <a:miter lim="800000"/>
          </a:ln>
        </p:spPr>
      </p:pic>
      <p:sp>
        <p:nvSpPr>
          <p:cNvPr id="38916" name="矩形 6"/>
          <p:cNvSpPr/>
          <p:nvPr/>
        </p:nvSpPr>
        <p:spPr>
          <a:xfrm>
            <a:off x="539750" y="974725"/>
            <a:ext cx="501650" cy="78422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4500" kern="0">
                <a:solidFill>
                  <a:srgbClr val="C00000"/>
                </a:solidFill>
                <a:latin typeface="Times New Roman" pitchFamily="18" charset="0"/>
              </a:rPr>
              <a:t>√</a:t>
            </a:r>
            <a:endParaRPr sz="4500" kern="0">
              <a:solidFill>
                <a:srgbClr val="C00000"/>
              </a:solidFill>
              <a:latin typeface="Times New Roman" pitchFamily="18" charset="0"/>
              <a:ea typeface="Times New Roman" pitchFamily="18" charset="0"/>
            </a:endParaRPr>
          </a:p>
        </p:txBody>
      </p:sp>
    </p:spTree>
    <p:extLst>
      <p:ext uri="{BB962C8B-B14F-4D97-AF65-F5344CB8AC3E}">
        <p14:creationId xmlns:p14="http://schemas.microsoft.com/office/powerpoint/2010/main" val="3625272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fill="hold"/>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15"/>
          <p:cNvSpPr>
            <a:spLocks noChangeArrowheads="1"/>
          </p:cNvSpPr>
          <p:nvPr/>
        </p:nvSpPr>
        <p:spPr bwMode="auto">
          <a:xfrm>
            <a:off x="633413" y="576263"/>
            <a:ext cx="6459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a:rPr>
              <a:t>重点</a:t>
            </a:r>
            <a:r>
              <a:rPr lang="en-US" altLang="zh-CN" sz="2400" b="1" kern="0">
                <a:solidFill>
                  <a:srgbClr val="E46C0A"/>
                </a:solidFill>
                <a:latin typeface="Times New Roman"/>
              </a:rPr>
              <a:t>4   </a:t>
            </a:r>
            <a:r>
              <a:rPr sz="2400" b="1" kern="0">
                <a:solidFill>
                  <a:srgbClr val="E46C0A"/>
                </a:solidFill>
                <a:latin typeface="Times New Roman"/>
              </a:rPr>
              <a:t>实验：探究滑动摩擦力大小的影响因素</a:t>
            </a:r>
          </a:p>
        </p:txBody>
      </p:sp>
      <p:sp>
        <p:nvSpPr>
          <p:cNvPr id="39938" name="矩形 5"/>
          <p:cNvSpPr>
            <a:spLocks noChangeArrowheads="1"/>
          </p:cNvSpPr>
          <p:nvPr/>
        </p:nvSpPr>
        <p:spPr bwMode="auto">
          <a:xfrm>
            <a:off x="436563" y="915988"/>
            <a:ext cx="83121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【实验剖析】</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．猜想与假设</a:t>
            </a:r>
            <a:endParaRPr altLang="zh-CN" sz="1000" kern="0">
              <a:solidFill>
                <a:prstClr val="black"/>
              </a:solidFill>
              <a:latin typeface="宋体" pitchFamily="2" charset="-122"/>
            </a:endParaRPr>
          </a:p>
          <a:p>
            <a:pPr marL="357505" indent="-190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滑动摩擦力大小可能与压力大小、接触面的粗糙程度有关。</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．实验原理</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用弹簧测力计沿水平方向匀速拉动物体，使其做</a:t>
            </a:r>
            <a:r>
              <a:rPr lang="en-US" altLang="zh-CN" sz="2400" b="1" kern="0">
                <a:solidFill>
                  <a:prstClr val="black"/>
                </a:solidFill>
                <a:latin typeface="Times New Roman"/>
              </a:rPr>
              <a:t>______________</a:t>
            </a:r>
            <a:r>
              <a:rPr altLang="zh-CN" sz="2400" b="1" kern="0">
                <a:solidFill>
                  <a:prstClr val="black"/>
                </a:solidFill>
                <a:latin typeface="Times New Roman"/>
              </a:rPr>
              <a:t>，此时弹簧测力计的示数等于物体所受摩擦力的大小。</a:t>
            </a:r>
            <a:endParaRPr altLang="zh-CN" sz="1000" kern="0">
              <a:solidFill>
                <a:prstClr val="black"/>
              </a:solidFill>
              <a:latin typeface="宋体" pitchFamily="2" charset="-122"/>
            </a:endParaRPr>
          </a:p>
        </p:txBody>
      </p:sp>
      <p:sp>
        <p:nvSpPr>
          <p:cNvPr id="39939" name="矩形 4"/>
          <p:cNvSpPr>
            <a:spLocks noChangeArrowheads="1"/>
          </p:cNvSpPr>
          <p:nvPr/>
        </p:nvSpPr>
        <p:spPr bwMode="auto">
          <a:xfrm>
            <a:off x="900113" y="3651250"/>
            <a:ext cx="20399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匀速直线运动</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568455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fill="hold"/>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5"/>
          <p:cNvSpPr>
            <a:spLocks noChangeArrowheads="1"/>
          </p:cNvSpPr>
          <p:nvPr/>
        </p:nvSpPr>
        <p:spPr bwMode="auto">
          <a:xfrm>
            <a:off x="581025" y="411163"/>
            <a:ext cx="8023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3</a:t>
            </a:r>
            <a:r>
              <a:rPr altLang="zh-CN" sz="2400" b="1" kern="0">
                <a:solidFill>
                  <a:prstClr val="black"/>
                </a:solidFill>
                <a:latin typeface="Times New Roman"/>
              </a:rPr>
              <a:t>．实验方法：</a:t>
            </a:r>
            <a:r>
              <a:rPr lang="en-US" altLang="zh-CN" sz="2400" b="1" kern="0">
                <a:solidFill>
                  <a:prstClr val="black"/>
                </a:solidFill>
                <a:latin typeface="Times New Roman"/>
              </a:rPr>
              <a:t>____________</a:t>
            </a:r>
            <a:r>
              <a:rPr altLang="zh-CN" sz="2400" b="1" kern="0">
                <a:solidFill>
                  <a:prstClr val="black"/>
                </a:solidFill>
                <a:latin typeface="Times New Roman"/>
              </a:rPr>
              <a:t>、转换法。</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4</a:t>
            </a:r>
            <a:r>
              <a:rPr altLang="zh-CN" sz="2400" b="1" kern="0">
                <a:solidFill>
                  <a:prstClr val="black"/>
                </a:solidFill>
                <a:latin typeface="Times New Roman"/>
              </a:rPr>
              <a:t>．实验步骤</a:t>
            </a:r>
            <a:endParaRPr altLang="zh-CN" sz="1000" kern="0">
              <a:solidFill>
                <a:prstClr val="black"/>
              </a:solidFill>
              <a:latin typeface="宋体" pitchFamily="2" charset="-122"/>
            </a:endParaRPr>
          </a:p>
        </p:txBody>
      </p:sp>
      <p:sp>
        <p:nvSpPr>
          <p:cNvPr id="40962" name="矩形 2"/>
          <p:cNvSpPr>
            <a:spLocks noChangeArrowheads="1"/>
          </p:cNvSpPr>
          <p:nvPr/>
        </p:nvSpPr>
        <p:spPr bwMode="auto">
          <a:xfrm>
            <a:off x="2840038" y="377825"/>
            <a:ext cx="17319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控制变量法</a:t>
            </a:r>
            <a:endParaRPr altLang="zh-CN" sz="1000" kern="0">
              <a:solidFill>
                <a:prstClr val="black"/>
              </a:solidFill>
              <a:latin typeface="宋体" pitchFamily="2" charset="-122"/>
            </a:endParaRPr>
          </a:p>
        </p:txBody>
      </p:sp>
      <p:graphicFrame>
        <p:nvGraphicFramePr>
          <p:cNvPr id="40963" name="表格 4"/>
          <p:cNvGraphicFramePr>
            <a:graphicFrameLocks noGrp="1"/>
          </p:cNvGraphicFramePr>
          <p:nvPr/>
        </p:nvGraphicFramePr>
        <p:xfrm>
          <a:off x="925512" y="1639888"/>
          <a:ext cx="7272338" cy="2719070"/>
        </p:xfrm>
        <a:graphic>
          <a:graphicData uri="http://schemas.openxmlformats.org/drawingml/2006/table">
            <a:tbl>
              <a:tblPr/>
              <a:tblGrid>
                <a:gridCol w="1050925"/>
                <a:gridCol w="2657475"/>
                <a:gridCol w="1568450"/>
                <a:gridCol w="1995488"/>
              </a:tblGrid>
              <a:tr h="334962">
                <a:tc rowSpan="2">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实验</a:t>
                      </a:r>
                      <a:endParaRPr lang="zh-CN" altLang="zh-CN" sz="2200">
                        <a:latin typeface="宋体" pitchFamily="2" charset="-122"/>
                        <a:ea typeface="宋体" pitchFamily="2" charset="-122"/>
                      </a:endParaRPr>
                    </a:p>
                    <a:p>
                      <a:pPr marL="357188" lvl="0" indent="-354012" algn="ctr">
                        <a:spcAft>
                          <a:spcPct val="0"/>
                        </a:spcAft>
                      </a:pPr>
                      <a:r>
                        <a:rPr lang="zh-CN" altLang="zh-CN" sz="2200" b="1">
                          <a:latin typeface="Times New Roman"/>
                          <a:ea typeface="宋体" pitchFamily="2" charset="-122"/>
                        </a:rPr>
                        <a:t>步骤</a:t>
                      </a:r>
                      <a:endParaRPr lang="zh-CN" altLang="en-US" sz="2200">
                        <a:latin typeface="Calibri" pitchFamily="34" charset="0"/>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gridSpan="2">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fontAlgn="base">
                        <a:spcBef>
                          <a:spcPct val="0"/>
                        </a:spcBef>
                        <a:spcAft>
                          <a:spcPct val="0"/>
                        </a:spcAft>
                        <a:buClrTx/>
                        <a:buFontTx/>
                      </a:pPr>
                      <a:r>
                        <a:rPr lang="zh-CN" altLang="zh-CN" sz="2200" b="1">
                          <a:latin typeface="Times New Roman"/>
                          <a:ea typeface="宋体" pitchFamily="2" charset="-122"/>
                        </a:rPr>
                        <a:t>实验条件</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hMerge="1">
                  <a:txBody>
                    <a:bodyPr/>
                    <a:lstStyle/>
                    <a:p>
                      <a:endParaRPr/>
                    </a:p>
                  </a:txBody>
                  <a:tcPr>
                    <a:lnR w="12700">
                      <a:round/>
                    </a:lnR>
                    <a:lnT w="12700">
                      <a:solidFill>
                        <a:prstClr val="black"/>
                      </a:solidFill>
                      <a:round/>
                    </a:lnT>
                    <a:lnB w="12700">
                      <a:solidFill>
                        <a:prstClr val="black"/>
                      </a:solidFill>
                      <a:round/>
                    </a:lnB>
                  </a:tcPr>
                </a:tc>
                <a:tc rowSpan="2">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 </a:t>
                      </a:r>
                      <a:r>
                        <a:rPr lang="zh-CN" altLang="zh-CN" sz="2200" b="1">
                          <a:latin typeface="Times New Roman"/>
                          <a:ea typeface="宋体" pitchFamily="2" charset="-122"/>
                        </a:rPr>
                        <a:t>弹簧测力计的示数</a:t>
                      </a:r>
                      <a:r>
                        <a:rPr lang="en-US" altLang="zh-CN" sz="2200" b="1" i="1">
                          <a:latin typeface="Times New Roman"/>
                        </a:rPr>
                        <a:t>F</a:t>
                      </a:r>
                      <a:r>
                        <a:rPr lang="en-US" altLang="zh-CN" sz="2200" b="1">
                          <a:latin typeface="Times New Roman"/>
                        </a:rPr>
                        <a:t>/N</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407988">
                <a:tc vMerge="1">
                  <a:txBody>
                    <a:bodyPr/>
                    <a:lstStyle/>
                    <a:p>
                      <a:endParaRPr/>
                    </a:p>
                  </a:txBody>
                  <a:tcPr>
                    <a:lnL w="12700">
                      <a:solidFill>
                        <a:prstClr val="black"/>
                      </a:solidFill>
                      <a:round/>
                    </a:lnL>
                    <a:lnR w="12700">
                      <a:solidFill>
                        <a:prstClr val="black"/>
                      </a:solidFill>
                      <a:round/>
                    </a:lnR>
                    <a:lnB w="12700">
                      <a:round/>
                    </a:lnB>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压力情况</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接触面情况</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vMerge="1">
                  <a:txBody>
                    <a:bodyPr/>
                    <a:lstStyle/>
                    <a:p>
                      <a:endParaRPr/>
                    </a:p>
                  </a:txBody>
                  <a:tcPr>
                    <a:lnL w="12700">
                      <a:solidFill>
                        <a:prstClr val="black"/>
                      </a:solidFill>
                      <a:round/>
                    </a:lnL>
                    <a:lnR w="12700">
                      <a:solidFill>
                        <a:prstClr val="black"/>
                      </a:solidFill>
                      <a:round/>
                    </a:lnR>
                    <a:lnB w="12700">
                      <a:round/>
                    </a:lnB>
                  </a:tcPr>
                </a:tc>
              </a:tr>
              <a:tr h="334962">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a</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一个木块</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木板</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1</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484188">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b</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一个木块和一个砝码</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木板</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1.2</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485775">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c</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一个木块和两个砝码</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木板</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1.3</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334962">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d</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一个木块</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棉布</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1.5</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334962">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e</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一个木块</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200" b="1">
                          <a:latin typeface="Times New Roman"/>
                          <a:ea typeface="宋体" pitchFamily="2" charset="-122"/>
                        </a:rPr>
                        <a:t>桌面</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200" b="1">
                          <a:latin typeface="Times New Roman"/>
                        </a:rPr>
                        <a:t>1.1</a:t>
                      </a:r>
                      <a:endParaRPr lang="zh-CN" altLang="zh-CN" sz="2200">
                        <a:latin typeface="宋体" pitchFamily="2" charset="-122"/>
                        <a:ea typeface="宋体" pitchFamily="2" charset="-122"/>
                      </a:endParaRPr>
                    </a:p>
                  </a:txBody>
                  <a:tcPr marL="24956" marR="24956"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spTree>
    <p:extLst>
      <p:ext uri="{BB962C8B-B14F-4D97-AF65-F5344CB8AC3E}">
        <p14:creationId xmlns:p14="http://schemas.microsoft.com/office/powerpoint/2010/main" val="1433136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fill="hold"/>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5"/>
          <p:cNvSpPr>
            <a:spLocks noChangeArrowheads="1"/>
          </p:cNvSpPr>
          <p:nvPr/>
        </p:nvSpPr>
        <p:spPr bwMode="auto">
          <a:xfrm>
            <a:off x="581025" y="660400"/>
            <a:ext cx="80232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5.</a:t>
            </a:r>
            <a:r>
              <a:rPr altLang="zh-CN" sz="2400" b="1" kern="0">
                <a:solidFill>
                  <a:prstClr val="black"/>
                </a:solidFill>
                <a:latin typeface="Times New Roman"/>
              </a:rPr>
              <a:t>分析数据</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分析实验步骤</a:t>
            </a:r>
            <a:r>
              <a:rPr lang="en-US" altLang="zh-CN" sz="2400" b="1" kern="0">
                <a:solidFill>
                  <a:prstClr val="black"/>
                </a:solidFill>
                <a:latin typeface="Times New Roman"/>
              </a:rPr>
              <a:t>a</a:t>
            </a:r>
            <a:r>
              <a:rPr altLang="zh-CN" sz="2400" b="1" kern="0">
                <a:solidFill>
                  <a:prstClr val="black"/>
                </a:solidFill>
                <a:latin typeface="Times New Roman"/>
              </a:rPr>
              <a:t>、</a:t>
            </a:r>
            <a:r>
              <a:rPr lang="en-US" altLang="zh-CN" sz="2400" b="1" kern="0">
                <a:solidFill>
                  <a:prstClr val="black"/>
                </a:solidFill>
                <a:latin typeface="Times New Roman"/>
              </a:rPr>
              <a:t>b</a:t>
            </a:r>
            <a:r>
              <a:rPr altLang="zh-CN" sz="2400" b="1" kern="0">
                <a:solidFill>
                  <a:prstClr val="black"/>
                </a:solidFill>
                <a:latin typeface="Times New Roman"/>
              </a:rPr>
              <a:t>、</a:t>
            </a:r>
            <a:r>
              <a:rPr lang="en-US" altLang="zh-CN" sz="2400" b="1" kern="0">
                <a:solidFill>
                  <a:prstClr val="black"/>
                </a:solidFill>
                <a:latin typeface="Times New Roman"/>
              </a:rPr>
              <a:t>c</a:t>
            </a:r>
            <a:r>
              <a:rPr altLang="zh-CN" sz="2400" b="1" kern="0">
                <a:solidFill>
                  <a:prstClr val="black"/>
                </a:solidFill>
                <a:latin typeface="Times New Roman"/>
              </a:rPr>
              <a:t>可得：在其他条件相同时，压力越大，滑动摩擦力越大。</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分析实验步骤</a:t>
            </a:r>
            <a:r>
              <a:rPr lang="en-US" altLang="zh-CN" sz="2400" b="1" kern="0">
                <a:solidFill>
                  <a:prstClr val="black"/>
                </a:solidFill>
                <a:latin typeface="Times New Roman"/>
              </a:rPr>
              <a:t>a</a:t>
            </a:r>
            <a:r>
              <a:rPr altLang="zh-CN" sz="2400" b="1" kern="0">
                <a:solidFill>
                  <a:prstClr val="black"/>
                </a:solidFill>
                <a:latin typeface="Times New Roman"/>
              </a:rPr>
              <a:t>、</a:t>
            </a:r>
            <a:r>
              <a:rPr lang="en-US" altLang="zh-CN" sz="2400" b="1" kern="0">
                <a:solidFill>
                  <a:prstClr val="black"/>
                </a:solidFill>
                <a:latin typeface="Times New Roman"/>
              </a:rPr>
              <a:t>d</a:t>
            </a:r>
            <a:r>
              <a:rPr altLang="zh-CN" sz="2400" b="1" kern="0">
                <a:solidFill>
                  <a:prstClr val="black"/>
                </a:solidFill>
                <a:latin typeface="Times New Roman"/>
              </a:rPr>
              <a:t>、</a:t>
            </a:r>
            <a:r>
              <a:rPr lang="en-US" altLang="zh-CN" sz="2400" b="1" kern="0">
                <a:solidFill>
                  <a:prstClr val="black"/>
                </a:solidFill>
                <a:latin typeface="Times New Roman"/>
              </a:rPr>
              <a:t>e</a:t>
            </a:r>
            <a:r>
              <a:rPr altLang="zh-CN" sz="2400" b="1" kern="0">
                <a:solidFill>
                  <a:prstClr val="black"/>
                </a:solidFill>
                <a:latin typeface="Times New Roman"/>
              </a:rPr>
              <a:t>可得：在其他条件相同时，接触面越粗糙，滑动摩擦力越大。</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8632147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5"/>
          <p:cNvSpPr>
            <a:spLocks noChangeArrowheads="1"/>
          </p:cNvSpPr>
          <p:nvPr/>
        </p:nvSpPr>
        <p:spPr bwMode="auto">
          <a:xfrm>
            <a:off x="581025" y="544513"/>
            <a:ext cx="8023225"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6</a:t>
            </a:r>
            <a:r>
              <a:rPr altLang="zh-CN" sz="2400" b="1" kern="0">
                <a:solidFill>
                  <a:prstClr val="black"/>
                </a:solidFill>
                <a:latin typeface="Times New Roman"/>
              </a:rPr>
              <a:t>．交流与反思</a:t>
            </a:r>
            <a:endParaRPr altLang="zh-CN" sz="1000" kern="0">
              <a:solidFill>
                <a:prstClr val="black"/>
              </a:solidFill>
              <a:latin typeface="宋体" pitchFamily="2" charset="-122"/>
            </a:endParaRPr>
          </a:p>
          <a:p>
            <a:pPr marL="357505" indent="-1905" algn="just">
              <a:lnSpc>
                <a:spcPct val="150000"/>
              </a:lnSpc>
            </a:pPr>
            <a:r>
              <a:rPr altLang="zh-CN" sz="2400" b="1" kern="0">
                <a:solidFill>
                  <a:prstClr val="black"/>
                </a:solidFill>
                <a:latin typeface="Times New Roman"/>
              </a:rPr>
              <a:t>我们还可以进行如下实验：</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探究滑动摩擦力与接触面积的关系：将各表面光滑程度相同的木块平放、侧放、立放进行多次实验。</a:t>
            </a:r>
            <a:endParaRPr altLang="zh-CN" sz="1000" kern="0">
              <a:solidFill>
                <a:prstClr val="black"/>
              </a:solidFill>
              <a:latin typeface="宋体" pitchFamily="2" charset="-122"/>
            </a:endParaRPr>
          </a:p>
          <a:p>
            <a:pPr marL="357505" indent="-1905" algn="just">
              <a:lnSpc>
                <a:spcPct val="150000"/>
              </a:lnSpc>
            </a:pPr>
            <a:r>
              <a:rPr altLang="zh-CN" sz="2400" b="1" kern="0">
                <a:solidFill>
                  <a:prstClr val="black"/>
                </a:solidFill>
                <a:latin typeface="Times New Roman"/>
              </a:rPr>
              <a:t>得出结论：在其他条件相同时，滑动摩擦力的大小跟接触面积的大小无关。</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2966247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4"/>
          <p:cNvSpPr>
            <a:spLocks noChangeArrowheads="1"/>
          </p:cNvSpPr>
          <p:nvPr/>
        </p:nvSpPr>
        <p:spPr bwMode="auto">
          <a:xfrm>
            <a:off x="565150" y="627063"/>
            <a:ext cx="80232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探究滑动摩擦力与速度的关系：改变拉动木块的速度进行多次实验。</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得出结论：在其他条件相同时，滑动摩擦力的大小跟物体运动的快慢无关。</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7</a:t>
            </a:r>
            <a:r>
              <a:rPr sz="2400" b="1" kern="0">
                <a:solidFill>
                  <a:prstClr val="black"/>
                </a:solidFill>
                <a:latin typeface="Times New Roman"/>
              </a:rPr>
              <a:t>．实验结论：在其他条件相同时，压力越大，滑动摩擦力越大；</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_______________________________________________</a:t>
            </a:r>
            <a:r>
              <a:rPr sz="2400" b="1" kern="0">
                <a:solidFill>
                  <a:prstClr val="black"/>
                </a:solidFill>
                <a:latin typeface="Times New Roman"/>
              </a:rPr>
              <a:t>。</a:t>
            </a:r>
            <a:endParaRPr altLang="zh-CN" sz="1000" kern="0">
              <a:solidFill>
                <a:prstClr val="black"/>
              </a:solidFill>
              <a:latin typeface="宋体" pitchFamily="2" charset="-122"/>
            </a:endParaRPr>
          </a:p>
        </p:txBody>
      </p:sp>
      <p:sp>
        <p:nvSpPr>
          <p:cNvPr id="44034" name="矩形 2"/>
          <p:cNvSpPr>
            <a:spLocks noChangeArrowheads="1"/>
          </p:cNvSpPr>
          <p:nvPr/>
        </p:nvSpPr>
        <p:spPr bwMode="auto">
          <a:xfrm>
            <a:off x="927100" y="3892550"/>
            <a:ext cx="72993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在其他条件相同时，接触面越粗糙，滑动摩擦力越大</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298860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fill="hold"/>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4"/>
          <p:cNvSpPr>
            <a:spLocks noChangeArrowheads="1"/>
          </p:cNvSpPr>
          <p:nvPr/>
        </p:nvSpPr>
        <p:spPr bwMode="auto">
          <a:xfrm>
            <a:off x="539750" y="484188"/>
            <a:ext cx="8023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8</a:t>
            </a:r>
            <a:r>
              <a:rPr altLang="zh-CN" sz="2400" b="1" kern="0">
                <a:solidFill>
                  <a:prstClr val="black"/>
                </a:solidFill>
                <a:latin typeface="Times New Roman"/>
              </a:rPr>
              <a:t>．为了更准确地测量摩擦力，我们将实验操作进行改进：</a:t>
            </a:r>
            <a:endParaRPr altLang="zh-CN" sz="1000" kern="0">
              <a:solidFill>
                <a:prstClr val="black"/>
              </a:solidFill>
              <a:latin typeface="宋体" pitchFamily="2" charset="-122"/>
            </a:endParaRPr>
          </a:p>
        </p:txBody>
      </p:sp>
      <p:graphicFrame>
        <p:nvGraphicFramePr>
          <p:cNvPr id="45058" name="表格 2"/>
          <p:cNvGraphicFramePr>
            <a:graphicFrameLocks noGrp="1"/>
          </p:cNvGraphicFramePr>
          <p:nvPr/>
        </p:nvGraphicFramePr>
        <p:xfrm>
          <a:off x="900112" y="1131888"/>
          <a:ext cx="7705725" cy="3433128"/>
        </p:xfrm>
        <a:graphic>
          <a:graphicData uri="http://schemas.openxmlformats.org/drawingml/2006/table">
            <a:tbl>
              <a:tblPr/>
              <a:tblGrid>
                <a:gridCol w="1368425"/>
                <a:gridCol w="2959100"/>
                <a:gridCol w="3378200"/>
              </a:tblGrid>
              <a:tr h="506412">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en-US" altLang="zh-CN" sz="2400" b="1">
                          <a:latin typeface="Times New Roman"/>
                        </a:rPr>
                        <a:t> </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400" b="1">
                          <a:latin typeface="Times New Roman"/>
                          <a:ea typeface="宋体" pitchFamily="2" charset="-122"/>
                        </a:rPr>
                        <a:t>实验操作</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400" b="1">
                          <a:latin typeface="Times New Roman"/>
                          <a:ea typeface="宋体" pitchFamily="2" charset="-122"/>
                        </a:rPr>
                        <a:t>操作对比</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1462088">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400" b="1">
                          <a:latin typeface="Times New Roman"/>
                          <a:ea typeface="宋体" pitchFamily="2" charset="-122"/>
                        </a:rPr>
                        <a:t>原操作</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spcAft>
                          <a:spcPct val="0"/>
                        </a:spcAft>
                      </a:pPr>
                      <a:r>
                        <a:rPr lang="en-US" altLang="zh-CN" sz="2400" b="1">
                          <a:latin typeface="Times New Roman"/>
                        </a:rPr>
                        <a:t>1.</a:t>
                      </a:r>
                      <a:r>
                        <a:rPr lang="zh-CN" altLang="zh-CN" sz="2400" b="1">
                          <a:latin typeface="Times New Roman"/>
                          <a:ea typeface="宋体" pitchFamily="2" charset="-122"/>
                        </a:rPr>
                        <a:t>很难让木块保持匀速直线运动</a:t>
                      </a:r>
                      <a:endParaRPr lang="zh-CN" altLang="zh-CN" sz="2400">
                        <a:latin typeface="宋体" pitchFamily="2" charset="-122"/>
                        <a:ea typeface="宋体" pitchFamily="2" charset="-122"/>
                      </a:endParaRPr>
                    </a:p>
                    <a:p>
                      <a:pPr marL="357188" lvl="0" indent="-354012">
                        <a:spcAft>
                          <a:spcPct val="0"/>
                        </a:spcAft>
                      </a:pPr>
                      <a:r>
                        <a:rPr lang="en-US" altLang="zh-CN" sz="2400" b="1">
                          <a:latin typeface="Times New Roman"/>
                        </a:rPr>
                        <a:t>2</a:t>
                      </a:r>
                      <a:r>
                        <a:rPr lang="zh-CN" altLang="zh-CN" sz="2400" b="1">
                          <a:latin typeface="Times New Roman"/>
                          <a:ea typeface="宋体" pitchFamily="2" charset="-122"/>
                        </a:rPr>
                        <a:t>．弹簧测力计在运动，很难读数</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1463675">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r>
                        <a:rPr lang="zh-CN" altLang="zh-CN" sz="2400" b="1">
                          <a:latin typeface="Times New Roman"/>
                          <a:ea typeface="宋体" pitchFamily="2" charset="-122"/>
                        </a:rPr>
                        <a:t>改进</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spcAft>
                          <a:spcPct val="0"/>
                        </a:spcAft>
                      </a:pP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spcAft>
                          <a:spcPct val="0"/>
                        </a:spcAft>
                      </a:pPr>
                      <a:r>
                        <a:rPr lang="en-US" altLang="zh-CN" sz="2400" b="1">
                          <a:latin typeface="Times New Roman"/>
                        </a:rPr>
                        <a:t>1.</a:t>
                      </a:r>
                      <a:r>
                        <a:rPr lang="zh-CN" altLang="zh-CN" sz="2400" b="1">
                          <a:latin typeface="Times New Roman"/>
                          <a:ea typeface="宋体" pitchFamily="2" charset="-122"/>
                        </a:rPr>
                        <a:t>不需要木块保持匀速直线运动</a:t>
                      </a:r>
                      <a:endParaRPr lang="zh-CN" altLang="zh-CN" sz="2400">
                        <a:latin typeface="宋体" pitchFamily="2" charset="-122"/>
                        <a:ea typeface="宋体" pitchFamily="2" charset="-122"/>
                      </a:endParaRPr>
                    </a:p>
                    <a:p>
                      <a:pPr marL="357188" lvl="0" indent="-354012">
                        <a:spcAft>
                          <a:spcPct val="0"/>
                        </a:spcAft>
                      </a:pPr>
                      <a:r>
                        <a:rPr lang="en-US" altLang="zh-CN" sz="2400" b="1">
                          <a:latin typeface="Times New Roman"/>
                        </a:rPr>
                        <a:t>2</a:t>
                      </a:r>
                      <a:r>
                        <a:rPr lang="zh-CN" altLang="zh-CN" sz="2400" b="1">
                          <a:latin typeface="Times New Roman"/>
                          <a:ea typeface="宋体" pitchFamily="2" charset="-122"/>
                        </a:rPr>
                        <a:t>．弹簧测力计静止容易读数</a:t>
                      </a:r>
                      <a:endParaRPr lang="zh-CN" altLang="zh-CN" sz="2400">
                        <a:latin typeface="宋体" pitchFamily="2" charset="-122"/>
                        <a:ea typeface="宋体" pitchFamily="2" charset="-122"/>
                      </a:endParaRPr>
                    </a:p>
                  </a:txBody>
                  <a:tcPr marL="35355" marR="35355"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pic>
        <p:nvPicPr>
          <p:cNvPr id="45076" name="Picture 11" descr="图+184"/>
          <p:cNvPicPr>
            <a:picLocks noChangeAspect="1"/>
          </p:cNvPicPr>
          <p:nvPr/>
        </p:nvPicPr>
        <p:blipFill>
          <a:blip r:embed="rId2">
            <a:clrChange>
              <a:clrFrom>
                <a:srgbClr val="FFFFFF"/>
              </a:clrFrom>
              <a:clrTo>
                <a:srgbClr val="FFFFFF">
                  <a:alpha val="0"/>
                </a:srgbClr>
              </a:clrTo>
            </a:clrChange>
          </a:blip>
          <a:stretch>
            <a:fillRect/>
          </a:stretch>
        </p:blipFill>
        <p:spPr>
          <a:xfrm>
            <a:off x="2555875" y="1936750"/>
            <a:ext cx="2387600" cy="568325"/>
          </a:xfrm>
          <a:prstGeom prst="rect">
            <a:avLst/>
          </a:prstGeom>
          <a:noFill/>
          <a:ln>
            <a:noFill/>
            <a:miter lim="800000"/>
          </a:ln>
        </p:spPr>
      </p:pic>
      <p:pic>
        <p:nvPicPr>
          <p:cNvPr id="45077" name="Picture 12" descr="图+185"/>
          <p:cNvPicPr>
            <a:picLocks noChangeAspect="1"/>
          </p:cNvPicPr>
          <p:nvPr/>
        </p:nvPicPr>
        <p:blipFill>
          <a:blip r:embed="rId3">
            <a:clrChange>
              <a:clrFrom>
                <a:srgbClr val="FFFFFF"/>
              </a:clrFrom>
              <a:clrTo>
                <a:srgbClr val="FFFFFF">
                  <a:alpha val="0"/>
                </a:srgbClr>
              </a:clrTo>
            </a:clrChange>
          </a:blip>
          <a:stretch>
            <a:fillRect/>
          </a:stretch>
        </p:blipFill>
        <p:spPr>
          <a:xfrm>
            <a:off x="2771775" y="3579813"/>
            <a:ext cx="2190750" cy="557212"/>
          </a:xfrm>
          <a:prstGeom prst="rect">
            <a:avLst/>
          </a:prstGeom>
          <a:noFill/>
          <a:ln>
            <a:noFill/>
            <a:miter lim="800000"/>
          </a:ln>
        </p:spPr>
      </p:pic>
    </p:spTree>
    <p:extLst>
      <p:ext uri="{BB962C8B-B14F-4D97-AF65-F5344CB8AC3E}">
        <p14:creationId xmlns:p14="http://schemas.microsoft.com/office/powerpoint/2010/main" val="38160458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组合 5"/>
          <p:cNvGrpSpPr/>
          <p:nvPr/>
        </p:nvGrpSpPr>
        <p:grpSpPr>
          <a:xfrm>
            <a:off x="2425700" y="279400"/>
            <a:ext cx="4192588" cy="1992313"/>
            <a:chOff x="1851755" y="1505713"/>
            <a:chExt cx="5440491" cy="2584754"/>
          </a:xfrm>
        </p:grpSpPr>
        <p:grpSp>
          <p:nvGrpSpPr>
            <p:cNvPr id="6146" name="组合 81"/>
            <p:cNvGrpSpPr>
              <a:grpSpLocks noGrp="1" noChangeAspect="1"/>
            </p:cNvGrpSpPr>
            <p:nvPr/>
          </p:nvGrpSpPr>
          <p:grpSpPr>
            <a:xfrm>
              <a:off x="1533189" y="1385529"/>
              <a:ext cx="2664226" cy="2591900"/>
              <a:chOff x="3295850" y="1895995"/>
              <a:chExt cx="3725149" cy="4660916"/>
            </a:xfrm>
          </p:grpSpPr>
        </p:grpSp>
        <p:grpSp>
          <p:nvGrpSpPr>
            <p:cNvPr id="6147" name="组合 82"/>
            <p:cNvGrpSpPr/>
            <p:nvPr/>
          </p:nvGrpSpPr>
          <p:grpSpPr>
            <a:xfrm>
              <a:off x="2302897" y="1980707"/>
              <a:ext cx="4989349" cy="751080"/>
              <a:chOff x="2302897" y="1980707"/>
              <a:chExt cx="4989349" cy="751080"/>
            </a:xfrm>
          </p:grpSpPr>
          <p:sp>
            <p:nvSpPr>
              <p:cNvPr id="6148" name="圆角矩形 8"/>
              <p:cNvSpPr/>
              <p:nvPr/>
            </p:nvSpPr>
            <p:spPr>
              <a:xfrm>
                <a:off x="3316286" y="1899715"/>
                <a:ext cx="4150195" cy="1006268"/>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6149" name="组合 84"/>
              <p:cNvGrpSpPr/>
              <p:nvPr/>
            </p:nvGrpSpPr>
            <p:grpSpPr>
              <a:xfrm>
                <a:off x="3467584" y="2294564"/>
                <a:ext cx="118508" cy="118509"/>
                <a:chOff x="4486616" y="3001075"/>
                <a:chExt cx="274695" cy="274699"/>
              </a:xfrm>
            </p:grpSpPr>
            <p:sp>
              <p:nvSpPr>
                <p:cNvPr id="6150" name="椭圆 21"/>
                <p:cNvSpPr/>
                <p:nvPr/>
              </p:nvSpPr>
              <p:spPr>
                <a:xfrm rot="16200000">
                  <a:off x="4484837" y="3000957"/>
                  <a:ext cx="276891" cy="27695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6151" name="椭圆 22"/>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6152" name="组合 85"/>
              <p:cNvGrpSpPr/>
              <p:nvPr/>
            </p:nvGrpSpPr>
            <p:grpSpPr>
              <a:xfrm>
                <a:off x="3168079" y="2294564"/>
                <a:ext cx="118508" cy="118509"/>
                <a:chOff x="4486616" y="3001075"/>
                <a:chExt cx="274695" cy="274699"/>
              </a:xfrm>
            </p:grpSpPr>
            <p:sp>
              <p:nvSpPr>
                <p:cNvPr id="6153" name="椭圆 19"/>
                <p:cNvSpPr/>
                <p:nvPr/>
              </p:nvSpPr>
              <p:spPr>
                <a:xfrm rot="16200000">
                  <a:off x="4479537" y="3008122"/>
                  <a:ext cx="276891" cy="26262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6154" name="椭圆 20"/>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6155" name="组合 86"/>
              <p:cNvGrpSpPr>
                <a:grpSpLocks noGrp="1" noChangeAspect="1"/>
              </p:cNvGrpSpPr>
              <p:nvPr/>
            </p:nvGrpSpPr>
            <p:grpSpPr>
              <a:xfrm>
                <a:off x="3197698" y="2171864"/>
                <a:ext cx="362117" cy="236685"/>
                <a:chOff x="4312849" y="3104300"/>
                <a:chExt cx="384317" cy="61430"/>
              </a:xfrm>
            </p:grpSpPr>
          </p:grpSp>
          <p:grpSp>
            <p:nvGrpSpPr>
              <p:cNvPr id="6156" name="组合 87"/>
              <p:cNvGrpSpPr/>
              <p:nvPr/>
            </p:nvGrpSpPr>
            <p:grpSpPr>
              <a:xfrm>
                <a:off x="3635164" y="2097014"/>
                <a:ext cx="630643" cy="550614"/>
                <a:chOff x="4846885" y="2796017"/>
                <a:chExt cx="840857" cy="734151"/>
              </a:xfrm>
            </p:grpSpPr>
            <p:sp>
              <p:nvSpPr>
                <p:cNvPr id="6157" name="椭圆 15"/>
                <p:cNvSpPr/>
                <p:nvPr/>
              </p:nvSpPr>
              <p:spPr>
                <a:xfrm>
                  <a:off x="4902566" y="2795742"/>
                  <a:ext cx="722379" cy="755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6158" name="文本框 18"/>
                <p:cNvSpPr/>
                <p:nvPr/>
              </p:nvSpPr>
              <p:spPr>
                <a:xfrm>
                  <a:off x="4846885" y="2811166"/>
                  <a:ext cx="840857" cy="719002"/>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0B0F0"/>
                      </a:solidFill>
                      <a:latin typeface="Impact" pitchFamily="34" charset="0"/>
                    </a:rPr>
                    <a:t>01</a:t>
                  </a:r>
                  <a:endParaRPr sz="2100" b="1" kern="0">
                    <a:solidFill>
                      <a:srgbClr val="00B0F0"/>
                    </a:solidFill>
                    <a:latin typeface="Impact" pitchFamily="34" charset="0"/>
                  </a:endParaRPr>
                </a:p>
              </p:txBody>
            </p:sp>
          </p:grpSp>
          <p:sp>
            <p:nvSpPr>
              <p:cNvPr id="6159" name="文本框 24"/>
              <p:cNvSpPr/>
              <p:nvPr/>
            </p:nvSpPr>
            <p:spPr>
              <a:xfrm>
                <a:off x="4035549" y="2014039"/>
                <a:ext cx="2629911" cy="65908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知识梳理</a:t>
                </a:r>
              </a:p>
            </p:txBody>
          </p:sp>
          <p:sp>
            <p:nvSpPr>
              <p:cNvPr id="6160" name="KSO_Shape"/>
              <p:cNvSpPr/>
              <p:nvPr/>
            </p:nvSpPr>
            <p:spPr>
              <a:xfrm>
                <a:off x="2302898" y="2098867"/>
                <a:ext cx="558262" cy="53342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5pPr>
                <a:lvl6pPr marL="2286000" algn="l" defTabSz="914400" rtl="0" eaLnBrk="1" latinLnBrk="0" hangingPunct="1">
                  <a:defRPr lang="zh-CN" altLang="en-US" kern="1200">
                    <a:solidFill>
                      <a:schemeClr val="lt1"/>
                    </a:solidFill>
                    <a:latin typeface="+mn-lt"/>
                    <a:ea typeface="+mn-ea"/>
                    <a:cs typeface="+mn-cs"/>
                  </a:defRPr>
                </a:lvl6pPr>
                <a:lvl7pPr marL="2743200" algn="l" defTabSz="914400" rtl="0" eaLnBrk="1" latinLnBrk="0" hangingPunct="1">
                  <a:defRPr lang="zh-CN" altLang="en-US" kern="1200">
                    <a:solidFill>
                      <a:schemeClr val="lt1"/>
                    </a:solidFill>
                    <a:latin typeface="+mn-lt"/>
                    <a:ea typeface="+mn-ea"/>
                    <a:cs typeface="+mn-cs"/>
                  </a:defRPr>
                </a:lvl7pPr>
                <a:lvl8pPr marL="3200400" algn="l" defTabSz="914400" rtl="0" eaLnBrk="1" latinLnBrk="0" hangingPunct="1">
                  <a:defRPr lang="zh-CN" altLang="en-US" kern="1200">
                    <a:solidFill>
                      <a:schemeClr val="lt1"/>
                    </a:solidFill>
                    <a:latin typeface="+mn-lt"/>
                    <a:ea typeface="+mn-ea"/>
                    <a:cs typeface="+mn-cs"/>
                  </a:defRPr>
                </a:lvl8pPr>
                <a:lvl9pPr marL="3657600" algn="l" defTabSz="914400" rtl="0" eaLnBrk="1" latinLnBrk="0" hangingPunct="1">
                  <a:defRPr lang="zh-CN" altLang="en-US" kern="1200">
                    <a:solidFill>
                      <a:schemeClr val="lt1"/>
                    </a:solidFill>
                    <a:latin typeface="+mn-lt"/>
                    <a:ea typeface="+mn-ea"/>
                    <a:cs typeface="+mn-cs"/>
                  </a:defRPr>
                </a:lvl9pPr>
              </a:lstStyle>
              <a:p>
                <a:pPr algn="ctr"/>
                <a:endParaRPr>
                  <a:solidFill>
                    <a:srgbClr val="FFFFFF"/>
                  </a:solidFill>
                  <a:ea typeface="宋体"/>
                </a:endParaRPr>
              </a:p>
            </p:txBody>
          </p:sp>
        </p:grpSp>
      </p:grpSp>
      <p:sp>
        <p:nvSpPr>
          <p:cNvPr id="6161" name="矩形 1">
            <a:hlinkClick r:id="rId2" action="ppaction://hlinksldjump"/>
          </p:cNvPr>
          <p:cNvSpPr/>
          <p:nvPr/>
        </p:nvSpPr>
        <p:spPr>
          <a:xfrm>
            <a:off x="1835150" y="1685925"/>
            <a:ext cx="5788025" cy="460375"/>
          </a:xfrm>
          <a:prstGeom prst="rect">
            <a:avLst/>
          </a:prstGeom>
          <a:solidFill>
            <a:srgbClr val="E56666"/>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·1 </a:t>
            </a:r>
            <a:r>
              <a:rPr sz="2400" b="1" kern="0">
                <a:solidFill>
                  <a:prstClr val="white"/>
                </a:solidFill>
                <a:latin typeface="隶书" pitchFamily="49" charset="-122"/>
                <a:ea typeface="隶书" pitchFamily="49" charset="-122"/>
              </a:rPr>
              <a:t>力的认识</a:t>
            </a:r>
          </a:p>
        </p:txBody>
      </p:sp>
      <p:sp>
        <p:nvSpPr>
          <p:cNvPr id="6162" name="矩形 2">
            <a:hlinkClick r:id="rId3" action="ppaction://hlinksldjump"/>
          </p:cNvPr>
          <p:cNvSpPr/>
          <p:nvPr/>
        </p:nvSpPr>
        <p:spPr>
          <a:xfrm>
            <a:off x="1835150" y="2284413"/>
            <a:ext cx="5788025" cy="461962"/>
          </a:xfrm>
          <a:prstGeom prst="rect">
            <a:avLst/>
          </a:prstGeom>
          <a:solidFill>
            <a:srgbClr val="00B7CA"/>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·2 </a:t>
            </a:r>
            <a:r>
              <a:rPr sz="2400" b="1" kern="0">
                <a:solidFill>
                  <a:prstClr val="white"/>
                </a:solidFill>
                <a:latin typeface="隶书" pitchFamily="49" charset="-122"/>
                <a:ea typeface="隶书" pitchFamily="49" charset="-122"/>
              </a:rPr>
              <a:t>弹力</a:t>
            </a:r>
          </a:p>
        </p:txBody>
      </p:sp>
      <p:pic>
        <p:nvPicPr>
          <p:cNvPr id="6163" name="Picture 7" descr="C:\Users\Administrator\Desktop\习题课件\返回框.png">
            <a:hlinkClick r:id="rId4" action="ppaction://hlinksldjump"/>
          </p:cNvPr>
          <p:cNvPicPr>
            <a:picLocks noChangeAspect="1"/>
          </p:cNvPicPr>
          <p:nvPr/>
        </p:nvPicPr>
        <p:blipFill>
          <a:blip r:embed="rId5"/>
          <a:stretch>
            <a:fillRect/>
          </a:stretch>
        </p:blipFill>
        <p:spPr>
          <a:xfrm>
            <a:off x="8101013" y="4130675"/>
            <a:ext cx="669925" cy="669925"/>
          </a:xfrm>
          <a:prstGeom prst="rect">
            <a:avLst/>
          </a:prstGeom>
          <a:noFill/>
          <a:ln>
            <a:noFill/>
            <a:miter lim="800000"/>
          </a:ln>
        </p:spPr>
      </p:pic>
      <p:sp>
        <p:nvSpPr>
          <p:cNvPr id="6164" name="矩形 27">
            <a:hlinkClick r:id="rId6" action="ppaction://hlinksldjump"/>
          </p:cNvPr>
          <p:cNvSpPr/>
          <p:nvPr/>
        </p:nvSpPr>
        <p:spPr>
          <a:xfrm>
            <a:off x="1835150" y="2859088"/>
            <a:ext cx="5788025" cy="460375"/>
          </a:xfrm>
          <a:prstGeom prst="rect">
            <a:avLst/>
          </a:prstGeom>
          <a:solidFill>
            <a:srgbClr val="FFC000"/>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·3 </a:t>
            </a:r>
            <a:r>
              <a:rPr sz="2400" b="1" kern="0">
                <a:solidFill>
                  <a:prstClr val="white"/>
                </a:solidFill>
                <a:latin typeface="隶书" pitchFamily="49" charset="-122"/>
                <a:ea typeface="隶书" pitchFamily="49" charset="-122"/>
              </a:rPr>
              <a:t>重力</a:t>
            </a:r>
          </a:p>
        </p:txBody>
      </p:sp>
      <p:sp>
        <p:nvSpPr>
          <p:cNvPr id="6165" name="矩形 28">
            <a:hlinkClick r:id="rId7" action="ppaction://hlinksldjump"/>
          </p:cNvPr>
          <p:cNvSpPr>
            <a:spLocks noChangeArrowheads="1"/>
          </p:cNvSpPr>
          <p:nvPr/>
        </p:nvSpPr>
        <p:spPr bwMode="auto">
          <a:xfrm>
            <a:off x="1835150" y="3471863"/>
            <a:ext cx="5788025" cy="461963"/>
          </a:xfrm>
          <a:prstGeom prst="rect">
            <a:avLst/>
          </a:prstGeom>
          <a:solidFill>
            <a:schemeClr val="accent2">
              <a:lumMod val="60000"/>
              <a:lumOff val="40000"/>
            </a:schemeClr>
          </a:solid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·4 </a:t>
            </a:r>
            <a:r>
              <a:rPr sz="2400" b="1" kern="0">
                <a:solidFill>
                  <a:prstClr val="white"/>
                </a:solidFill>
                <a:latin typeface="隶书" pitchFamily="49" charset="-122"/>
                <a:ea typeface="隶书" pitchFamily="49" charset="-122"/>
              </a:rPr>
              <a:t>滑动摩擦力</a:t>
            </a:r>
          </a:p>
        </p:txBody>
      </p:sp>
    </p:spTree>
    <p:extLst>
      <p:ext uri="{BB962C8B-B14F-4D97-AF65-F5344CB8AC3E}">
        <p14:creationId xmlns:p14="http://schemas.microsoft.com/office/powerpoint/2010/main" val="759017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ppt_x"/>
                                          </p:val>
                                        </p:tav>
                                        <p:tav tm="100000">
                                          <p:val>
                                            <p:strVal val="#ppt_x"/>
                                          </p:val>
                                        </p:tav>
                                      </p:tavLst>
                                    </p:anim>
                                    <p:anim calcmode="lin" valueType="num">
                                      <p:cBhvr additive="base">
                                        <p:cTn id="8"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62"/>
                                        </p:tgtEl>
                                        <p:attrNameLst>
                                          <p:attrName>style.visibility</p:attrName>
                                        </p:attrNameLst>
                                      </p:cBhvr>
                                      <p:to>
                                        <p:strVal val="visible"/>
                                      </p:to>
                                    </p:set>
                                    <p:anim calcmode="lin" valueType="num">
                                      <p:cBhvr additive="base">
                                        <p:cTn id="13" dur="500" fill="hold"/>
                                        <p:tgtEl>
                                          <p:spTgt spid="6162"/>
                                        </p:tgtEl>
                                        <p:attrNameLst>
                                          <p:attrName>ppt_x</p:attrName>
                                        </p:attrNameLst>
                                      </p:cBhvr>
                                      <p:tavLst>
                                        <p:tav tm="0">
                                          <p:val>
                                            <p:strVal val="#ppt_x"/>
                                          </p:val>
                                        </p:tav>
                                        <p:tav tm="100000">
                                          <p:val>
                                            <p:strVal val="#ppt_x"/>
                                          </p:val>
                                        </p:tav>
                                      </p:tavLst>
                                    </p:anim>
                                    <p:anim calcmode="lin" valueType="num">
                                      <p:cBhvr additive="base">
                                        <p:cTn id="14"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64"/>
                                        </p:tgtEl>
                                        <p:attrNameLst>
                                          <p:attrName>style.visibility</p:attrName>
                                        </p:attrNameLst>
                                      </p:cBhvr>
                                      <p:to>
                                        <p:strVal val="visible"/>
                                      </p:to>
                                    </p:set>
                                    <p:anim calcmode="lin" valueType="num">
                                      <p:cBhvr additive="base">
                                        <p:cTn id="19" dur="500" fill="hold"/>
                                        <p:tgtEl>
                                          <p:spTgt spid="6164"/>
                                        </p:tgtEl>
                                        <p:attrNameLst>
                                          <p:attrName>ppt_x</p:attrName>
                                        </p:attrNameLst>
                                      </p:cBhvr>
                                      <p:tavLst>
                                        <p:tav tm="0">
                                          <p:val>
                                            <p:strVal val="#ppt_x"/>
                                          </p:val>
                                        </p:tav>
                                        <p:tav tm="100000">
                                          <p:val>
                                            <p:strVal val="#ppt_x"/>
                                          </p:val>
                                        </p:tav>
                                      </p:tavLst>
                                    </p:anim>
                                    <p:anim calcmode="lin" valueType="num">
                                      <p:cBhvr additive="base">
                                        <p:cTn id="20" dur="500" fill="hold"/>
                                        <p:tgtEl>
                                          <p:spTgt spid="616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65"/>
                                        </p:tgtEl>
                                        <p:attrNameLst>
                                          <p:attrName>style.visibility</p:attrName>
                                        </p:attrNameLst>
                                      </p:cBhvr>
                                      <p:to>
                                        <p:strVal val="visible"/>
                                      </p:to>
                                    </p:set>
                                    <p:anim calcmode="lin" valueType="num">
                                      <p:cBhvr additive="base">
                                        <p:cTn id="25" dur="500" fill="hold"/>
                                        <p:tgtEl>
                                          <p:spTgt spid="6165"/>
                                        </p:tgtEl>
                                        <p:attrNameLst>
                                          <p:attrName>ppt_x</p:attrName>
                                        </p:attrNameLst>
                                      </p:cBhvr>
                                      <p:tavLst>
                                        <p:tav tm="0">
                                          <p:val>
                                            <p:strVal val="#ppt_x"/>
                                          </p:val>
                                        </p:tav>
                                        <p:tav tm="100000">
                                          <p:val>
                                            <p:strVal val="#ppt_x"/>
                                          </p:val>
                                        </p:tav>
                                      </p:tavLst>
                                    </p:anim>
                                    <p:anim calcmode="lin" valueType="num">
                                      <p:cBhvr additive="base">
                                        <p:cTn id="26" dur="500" fill="hold"/>
                                        <p:tgtEl>
                                          <p:spTgt spid="6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animBg="1"/>
      <p:bldP spid="6162" grpId="0" animBg="1"/>
      <p:bldP spid="6164" grpId="0" animBg="1"/>
      <p:bldP spid="61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4"/>
          <p:cNvSpPr>
            <a:spLocks noChangeArrowheads="1"/>
          </p:cNvSpPr>
          <p:nvPr/>
        </p:nvSpPr>
        <p:spPr bwMode="auto">
          <a:xfrm>
            <a:off x="539750" y="627063"/>
            <a:ext cx="8023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7</a:t>
            </a:r>
            <a:r>
              <a:rPr altLang="zh-CN" sz="2400" b="1" kern="0">
                <a:solidFill>
                  <a:prstClr val="black"/>
                </a:solidFill>
                <a:latin typeface="Times New Roman"/>
              </a:rPr>
              <a:t>】小明按如图所示步骤完成探究</a:t>
            </a:r>
            <a:r>
              <a:rPr lang="en-US" altLang="zh-CN" sz="2400" b="1" kern="0">
                <a:solidFill>
                  <a:prstClr val="black"/>
                </a:solidFill>
                <a:latin typeface="Times New Roman"/>
              </a:rPr>
              <a:t>“</a:t>
            </a:r>
            <a:r>
              <a:rPr altLang="zh-CN" sz="2400" b="1" kern="0">
                <a:solidFill>
                  <a:prstClr val="black"/>
                </a:solidFill>
                <a:latin typeface="Times New Roman"/>
              </a:rPr>
              <a:t>影响滑动摩擦力大小的因素</a:t>
            </a:r>
            <a:r>
              <a:rPr lang="en-US" altLang="zh-CN" sz="2400" b="1" kern="0">
                <a:solidFill>
                  <a:prstClr val="black"/>
                </a:solidFill>
                <a:latin typeface="Times New Roman"/>
              </a:rPr>
              <a:t>”</a:t>
            </a:r>
            <a:r>
              <a:rPr altLang="zh-CN" sz="2400" b="1" kern="0">
                <a:solidFill>
                  <a:prstClr val="black"/>
                </a:solidFill>
                <a:latin typeface="Times New Roman"/>
              </a:rPr>
              <a:t>的实验：</a:t>
            </a:r>
            <a:endParaRPr altLang="zh-CN" sz="1000" kern="0">
              <a:solidFill>
                <a:prstClr val="black"/>
              </a:solidFill>
              <a:latin typeface="宋体" pitchFamily="2" charset="-122"/>
            </a:endParaRPr>
          </a:p>
        </p:txBody>
      </p:sp>
      <p:pic>
        <p:nvPicPr>
          <p:cNvPr id="46082" name="Picture 7" descr="图+186"/>
          <p:cNvPicPr>
            <a:picLocks noChangeAspect="1"/>
          </p:cNvPicPr>
          <p:nvPr/>
        </p:nvPicPr>
        <p:blipFill>
          <a:blip r:embed="rId2">
            <a:clrChange>
              <a:clrFrom>
                <a:srgbClr val="FFFFFF"/>
              </a:clrFrom>
              <a:clrTo>
                <a:srgbClr val="FFFFFF">
                  <a:alpha val="0"/>
                </a:srgbClr>
              </a:clrTo>
            </a:clrChange>
          </a:blip>
          <a:stretch>
            <a:fillRect/>
          </a:stretch>
        </p:blipFill>
        <p:spPr>
          <a:xfrm>
            <a:off x="1908175" y="1868488"/>
            <a:ext cx="5299075" cy="2609850"/>
          </a:xfrm>
          <a:prstGeom prst="rect">
            <a:avLst/>
          </a:prstGeom>
          <a:noFill/>
          <a:ln>
            <a:noFill/>
            <a:miter lim="800000"/>
          </a:ln>
        </p:spPr>
      </p:pic>
    </p:spTree>
    <p:extLst>
      <p:ext uri="{BB962C8B-B14F-4D97-AF65-F5344CB8AC3E}">
        <p14:creationId xmlns:p14="http://schemas.microsoft.com/office/powerpoint/2010/main" val="17930504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4"/>
          <p:cNvSpPr>
            <a:spLocks noChangeArrowheads="1"/>
          </p:cNvSpPr>
          <p:nvPr/>
        </p:nvSpPr>
        <p:spPr bwMode="auto">
          <a:xfrm>
            <a:off x="539750" y="423863"/>
            <a:ext cx="80232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indent="3175"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．如甲图所示，将木块</a:t>
            </a:r>
            <a:r>
              <a:rPr lang="en-US" altLang="zh-CN" sz="2400" b="1" i="1" kern="0">
                <a:solidFill>
                  <a:prstClr val="black"/>
                </a:solidFill>
                <a:latin typeface="Times New Roman"/>
              </a:rPr>
              <a:t>A</a:t>
            </a:r>
            <a:r>
              <a:rPr altLang="zh-CN" sz="2400" b="1" kern="0">
                <a:solidFill>
                  <a:prstClr val="black"/>
                </a:solidFill>
                <a:latin typeface="Times New Roman"/>
              </a:rPr>
              <a:t>平放在长木板</a:t>
            </a:r>
            <a:r>
              <a:rPr lang="en-US" altLang="zh-CN" sz="2400" b="1" i="1" kern="0">
                <a:solidFill>
                  <a:prstClr val="black"/>
                </a:solidFill>
                <a:latin typeface="Times New Roman"/>
              </a:rPr>
              <a:t>B</a:t>
            </a:r>
            <a:r>
              <a:rPr altLang="zh-CN" sz="2400" b="1" kern="0">
                <a:solidFill>
                  <a:prstClr val="black"/>
                </a:solidFill>
                <a:latin typeface="Times New Roman"/>
              </a:rPr>
              <a:t>上，缓缓地匀速拉动木块</a:t>
            </a:r>
            <a:r>
              <a:rPr lang="en-US" altLang="zh-CN" sz="2400" b="1" i="1" kern="0">
                <a:solidFill>
                  <a:prstClr val="black"/>
                </a:solidFill>
                <a:latin typeface="Times New Roman"/>
              </a:rPr>
              <a:t>A</a:t>
            </a:r>
            <a:r>
              <a:rPr altLang="zh-CN" sz="2400" b="1" kern="0">
                <a:solidFill>
                  <a:prstClr val="black"/>
                </a:solidFill>
                <a:latin typeface="Times New Roman"/>
              </a:rPr>
              <a:t>，保持弹簧测力计示数稳定，并记录其示数。</a:t>
            </a:r>
            <a:endParaRPr altLang="zh-CN" sz="1000" kern="0">
              <a:solidFill>
                <a:prstClr val="black"/>
              </a:solidFill>
              <a:latin typeface="宋体" pitchFamily="2" charset="-122"/>
            </a:endParaRPr>
          </a:p>
          <a:p>
            <a:pPr indent="3175"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．如图乙所示，将毛巾固定在长木板</a:t>
            </a:r>
            <a:r>
              <a:rPr lang="en-US" altLang="zh-CN" sz="2400" b="1" i="1" kern="0">
                <a:solidFill>
                  <a:prstClr val="black"/>
                </a:solidFill>
                <a:latin typeface="Times New Roman"/>
              </a:rPr>
              <a:t>B</a:t>
            </a:r>
            <a:r>
              <a:rPr altLang="zh-CN" sz="2400" b="1" kern="0">
                <a:solidFill>
                  <a:prstClr val="black"/>
                </a:solidFill>
                <a:latin typeface="Times New Roman"/>
              </a:rPr>
              <a:t>上，木块</a:t>
            </a:r>
            <a:r>
              <a:rPr lang="en-US" altLang="zh-CN" sz="2400" b="1" i="1" kern="0">
                <a:solidFill>
                  <a:prstClr val="black"/>
                </a:solidFill>
                <a:latin typeface="Times New Roman"/>
              </a:rPr>
              <a:t>A</a:t>
            </a:r>
            <a:r>
              <a:rPr altLang="zh-CN" sz="2400" b="1" kern="0">
                <a:solidFill>
                  <a:prstClr val="black"/>
                </a:solidFill>
                <a:latin typeface="Times New Roman"/>
              </a:rPr>
              <a:t>平放在毛巾上，缓缓地匀速拉动木块</a:t>
            </a:r>
            <a:r>
              <a:rPr lang="en-US" altLang="zh-CN" sz="2400" b="1" i="1" kern="0">
                <a:solidFill>
                  <a:prstClr val="black"/>
                </a:solidFill>
                <a:latin typeface="Times New Roman"/>
              </a:rPr>
              <a:t>A</a:t>
            </a:r>
            <a:r>
              <a:rPr altLang="zh-CN" sz="2400" b="1" kern="0">
                <a:solidFill>
                  <a:prstClr val="black"/>
                </a:solidFill>
                <a:latin typeface="Times New Roman"/>
              </a:rPr>
              <a:t>，保持弹簧测力计示数稳定，并记录其示数。</a:t>
            </a:r>
            <a:endParaRPr altLang="zh-CN" sz="1000" kern="0">
              <a:solidFill>
                <a:prstClr val="black"/>
              </a:solidFill>
              <a:latin typeface="宋体" pitchFamily="2" charset="-122"/>
            </a:endParaRPr>
          </a:p>
          <a:p>
            <a:pPr indent="3175"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．如图丙所示，</a:t>
            </a:r>
            <a:r>
              <a:rPr altLang="zh-CN" sz="2400" b="1" kern="0">
                <a:solidFill>
                  <a:prstClr val="black"/>
                </a:solidFill>
                <a:latin typeface="宋体" pitchFamily="2" charset="-122"/>
                <a:ea typeface="Times New Roman" panose="02020603050405020304"/>
              </a:rPr>
              <a:t> </a:t>
            </a:r>
            <a:r>
              <a:rPr altLang="zh-CN" sz="2400" b="1" kern="0">
                <a:solidFill>
                  <a:prstClr val="black"/>
                </a:solidFill>
                <a:latin typeface="Times New Roman"/>
              </a:rPr>
              <a:t>将木块</a:t>
            </a:r>
            <a:r>
              <a:rPr lang="en-US" altLang="zh-CN" sz="2400" b="1" i="1" kern="0">
                <a:solidFill>
                  <a:prstClr val="black"/>
                </a:solidFill>
                <a:latin typeface="Times New Roman"/>
              </a:rPr>
              <a:t>A</a:t>
            </a:r>
            <a:r>
              <a:rPr altLang="zh-CN" sz="2400" b="1" kern="0">
                <a:solidFill>
                  <a:prstClr val="black"/>
                </a:solidFill>
                <a:latin typeface="Times New Roman"/>
              </a:rPr>
              <a:t>平放在长木板</a:t>
            </a:r>
            <a:r>
              <a:rPr lang="en-US" altLang="zh-CN" sz="2400" b="1" i="1" kern="0">
                <a:solidFill>
                  <a:prstClr val="black"/>
                </a:solidFill>
                <a:latin typeface="Times New Roman"/>
              </a:rPr>
              <a:t>B</a:t>
            </a:r>
            <a:r>
              <a:rPr altLang="zh-CN" sz="2400" b="1" kern="0">
                <a:solidFill>
                  <a:prstClr val="black"/>
                </a:solidFill>
                <a:latin typeface="Times New Roman"/>
              </a:rPr>
              <a:t>上，并在木块</a:t>
            </a:r>
            <a:r>
              <a:rPr lang="en-US" altLang="zh-CN" sz="2400" b="1" i="1" kern="0">
                <a:solidFill>
                  <a:prstClr val="black"/>
                </a:solidFill>
                <a:latin typeface="Times New Roman"/>
              </a:rPr>
              <a:t>A</a:t>
            </a:r>
            <a:r>
              <a:rPr altLang="zh-CN" sz="2400" b="1" kern="0">
                <a:solidFill>
                  <a:prstClr val="black"/>
                </a:solidFill>
                <a:latin typeface="Times New Roman"/>
              </a:rPr>
              <a:t>上放一砝码，缓缓地匀速拉动木块</a:t>
            </a:r>
            <a:r>
              <a:rPr lang="en-US" altLang="zh-CN" sz="2400" b="1" i="1" kern="0">
                <a:solidFill>
                  <a:prstClr val="black"/>
                </a:solidFill>
                <a:latin typeface="Times New Roman"/>
              </a:rPr>
              <a:t>A</a:t>
            </a:r>
            <a:r>
              <a:rPr altLang="zh-CN" sz="2400" b="1" kern="0">
                <a:solidFill>
                  <a:prstClr val="black"/>
                </a:solidFill>
                <a:latin typeface="Times New Roman"/>
              </a:rPr>
              <a:t>，保持弹簧测力计示数稳定，并记录其示数。</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6661644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4"/>
          <p:cNvSpPr>
            <a:spLocks noChangeArrowheads="1"/>
          </p:cNvSpPr>
          <p:nvPr/>
        </p:nvSpPr>
        <p:spPr bwMode="auto">
          <a:xfrm>
            <a:off x="539750" y="627063"/>
            <a:ext cx="80232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 </a:t>
            </a:r>
            <a:r>
              <a:rPr altLang="zh-CN" sz="2400" b="1" kern="0">
                <a:solidFill>
                  <a:prstClr val="black"/>
                </a:solidFill>
                <a:latin typeface="Times New Roman"/>
              </a:rPr>
              <a:t>该实验主要采用的探究方法是</a:t>
            </a:r>
            <a:r>
              <a:rPr lang="en-US" altLang="zh-CN" sz="2400" b="1" kern="0">
                <a:solidFill>
                  <a:prstClr val="black"/>
                </a:solidFill>
                <a:latin typeface="Times New Roman"/>
              </a:rPr>
              <a:t>__________</a:t>
            </a:r>
            <a:r>
              <a:rPr altLang="zh-CN" sz="2400" b="1" kern="0">
                <a:solidFill>
                  <a:prstClr val="black"/>
                </a:solidFill>
                <a:latin typeface="Times New Roman"/>
              </a:rPr>
              <a:t>。</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由</a:t>
            </a:r>
            <a:r>
              <a:rPr lang="en-US" altLang="zh-CN" sz="2400" b="1" kern="0">
                <a:solidFill>
                  <a:prstClr val="black"/>
                </a:solidFill>
                <a:latin typeface="Times New Roman"/>
              </a:rPr>
              <a:t>________</a:t>
            </a:r>
            <a:r>
              <a:rPr altLang="zh-CN" sz="2400" b="1" kern="0">
                <a:solidFill>
                  <a:prstClr val="black"/>
                </a:solidFill>
                <a:latin typeface="Times New Roman"/>
              </a:rPr>
              <a:t>两图可知：</a:t>
            </a:r>
            <a:r>
              <a:rPr altLang="zh-CN" sz="2400" b="1" kern="0">
                <a:solidFill>
                  <a:prstClr val="black"/>
                </a:solidFill>
                <a:latin typeface="宋体" pitchFamily="2" charset="-122"/>
                <a:ea typeface="Times New Roman" panose="02020603050405020304"/>
              </a:rPr>
              <a:t> </a:t>
            </a:r>
            <a:r>
              <a:rPr altLang="zh-CN" sz="2400" b="1" kern="0">
                <a:solidFill>
                  <a:prstClr val="black"/>
                </a:solidFill>
                <a:latin typeface="Times New Roman"/>
              </a:rPr>
              <a:t>当接触面粗糙程度一定时，接触面受到的压力越大，滑动摩擦力越大。</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(3)</a:t>
            </a:r>
            <a:r>
              <a:rPr altLang="zh-CN" sz="2400" b="1" kern="0">
                <a:solidFill>
                  <a:prstClr val="black"/>
                </a:solidFill>
                <a:latin typeface="Times New Roman"/>
              </a:rPr>
              <a:t>由甲、乙两图可知：当接触面受到的压力一定时，接触面越粗糙，滑动摩擦力越</a:t>
            </a:r>
            <a:r>
              <a:rPr lang="en-US" altLang="zh-CN" sz="2400" b="1" kern="0">
                <a:solidFill>
                  <a:prstClr val="black"/>
                </a:solidFill>
                <a:latin typeface="Times New Roman"/>
              </a:rPr>
              <a:t>__________(</a:t>
            </a:r>
            <a:r>
              <a:rPr altLang="zh-CN" sz="2400" b="1" kern="0">
                <a:solidFill>
                  <a:prstClr val="black"/>
                </a:solidFill>
                <a:latin typeface="Times New Roman"/>
              </a:rPr>
              <a:t>填</a:t>
            </a:r>
            <a:r>
              <a:rPr lang="en-US" altLang="zh-CN" sz="2400" b="1" kern="0">
                <a:solidFill>
                  <a:prstClr val="black"/>
                </a:solidFill>
                <a:latin typeface="Times New Roman"/>
              </a:rPr>
              <a:t> “</a:t>
            </a:r>
            <a:r>
              <a:rPr altLang="zh-CN" sz="2400" b="1" kern="0">
                <a:solidFill>
                  <a:prstClr val="black"/>
                </a:solidFill>
                <a:latin typeface="Times New Roman"/>
              </a:rPr>
              <a:t>大</a:t>
            </a:r>
            <a:r>
              <a:rPr lang="en-US" altLang="zh-CN" sz="2400" b="1" kern="0">
                <a:solidFill>
                  <a:prstClr val="black"/>
                </a:solidFill>
                <a:latin typeface="Times New Roman"/>
              </a:rPr>
              <a:t>”</a:t>
            </a:r>
            <a:r>
              <a:rPr altLang="zh-CN" sz="2400" b="1" kern="0">
                <a:solidFill>
                  <a:prstClr val="black"/>
                </a:solidFill>
                <a:latin typeface="Times New Roman"/>
              </a:rPr>
              <a:t>或</a:t>
            </a:r>
            <a:r>
              <a:rPr lang="en-US" altLang="zh-CN" sz="2400" b="1" kern="0">
                <a:solidFill>
                  <a:prstClr val="black"/>
                </a:solidFill>
                <a:latin typeface="Times New Roman"/>
              </a:rPr>
              <a:t>“</a:t>
            </a:r>
            <a:r>
              <a:rPr altLang="zh-CN" sz="2400" b="1" kern="0">
                <a:solidFill>
                  <a:prstClr val="black"/>
                </a:solidFill>
                <a:latin typeface="Times New Roman"/>
              </a:rPr>
              <a:t>小</a:t>
            </a:r>
            <a:r>
              <a:rPr lang="en-US" altLang="zh-CN" sz="2400" b="1" kern="0">
                <a:solidFill>
                  <a:prstClr val="black"/>
                </a:solidFill>
                <a:latin typeface="Times New Roman"/>
              </a:rPr>
              <a:t>”)</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48130" name="矩形 2"/>
          <p:cNvSpPr>
            <a:spLocks noChangeArrowheads="1"/>
          </p:cNvSpPr>
          <p:nvPr/>
        </p:nvSpPr>
        <p:spPr bwMode="auto">
          <a:xfrm>
            <a:off x="4975225" y="614363"/>
            <a:ext cx="17319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控制变量法</a:t>
            </a:r>
            <a:endParaRPr altLang="zh-CN" sz="1000" kern="0">
              <a:solidFill>
                <a:prstClr val="black"/>
              </a:solidFill>
              <a:latin typeface="宋体" pitchFamily="2" charset="-122"/>
            </a:endParaRPr>
          </a:p>
        </p:txBody>
      </p:sp>
      <p:sp>
        <p:nvSpPr>
          <p:cNvPr id="48131" name="矩形 3"/>
          <p:cNvSpPr>
            <a:spLocks noChangeArrowheads="1"/>
          </p:cNvSpPr>
          <p:nvPr/>
        </p:nvSpPr>
        <p:spPr bwMode="auto">
          <a:xfrm>
            <a:off x="1371600" y="1169988"/>
            <a:ext cx="11128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甲、丙</a:t>
            </a:r>
            <a:endParaRPr altLang="zh-CN" sz="1000" kern="0">
              <a:solidFill>
                <a:prstClr val="black"/>
              </a:solidFill>
              <a:latin typeface="宋体" pitchFamily="2" charset="-122"/>
            </a:endParaRPr>
          </a:p>
        </p:txBody>
      </p:sp>
      <p:sp>
        <p:nvSpPr>
          <p:cNvPr id="48132" name="矩形 5"/>
          <p:cNvSpPr>
            <a:spLocks noChangeArrowheads="1"/>
          </p:cNvSpPr>
          <p:nvPr/>
        </p:nvSpPr>
        <p:spPr bwMode="auto">
          <a:xfrm>
            <a:off x="5003800" y="2787650"/>
            <a:ext cx="4937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大</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3103225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left)">
                                      <p:cBhvr>
                                        <p:cTn id="7" dur="500" fill="hold"/>
                                        <p:tgtEl>
                                          <p:spTgt spid="4813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wipe(left)">
                                      <p:cBhvr>
                                        <p:cTn id="12" dur="500" fill="hold"/>
                                        <p:tgtEl>
                                          <p:spTgt spid="4813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wipe(left)">
                                      <p:cBhvr>
                                        <p:cTn id="17" dur="500" fill="hold"/>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4"/>
          <p:cNvSpPr>
            <a:spLocks noChangeArrowheads="1"/>
          </p:cNvSpPr>
          <p:nvPr/>
        </p:nvSpPr>
        <p:spPr bwMode="auto">
          <a:xfrm>
            <a:off x="539750" y="627063"/>
            <a:ext cx="80232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(4)</a:t>
            </a:r>
            <a:r>
              <a:rPr altLang="zh-CN" sz="2400" b="1" kern="0">
                <a:solidFill>
                  <a:prstClr val="black"/>
                </a:solidFill>
                <a:latin typeface="Times New Roman"/>
              </a:rPr>
              <a:t>实验后小组交流讨论时发现：在实验中很难使木块做匀速直线运动。于是小丽设计了如图丁所示的实验装置，该装置的优点是</a:t>
            </a:r>
            <a:r>
              <a:rPr lang="en-US" altLang="zh-CN" sz="2400" b="1" kern="0">
                <a:solidFill>
                  <a:prstClr val="black"/>
                </a:solidFill>
                <a:latin typeface="Times New Roman"/>
              </a:rPr>
              <a:t>________ (</a:t>
            </a:r>
            <a:r>
              <a:rPr altLang="zh-CN" sz="2400" b="1" kern="0">
                <a:solidFill>
                  <a:prstClr val="black"/>
                </a:solidFill>
                <a:latin typeface="Times New Roman"/>
              </a:rPr>
              <a:t>填</a:t>
            </a:r>
            <a:r>
              <a:rPr lang="en-US" altLang="zh-CN" sz="2400" b="1" kern="0">
                <a:solidFill>
                  <a:prstClr val="black"/>
                </a:solidFill>
                <a:latin typeface="Times New Roman"/>
              </a:rPr>
              <a:t>“</a:t>
            </a:r>
            <a:r>
              <a:rPr altLang="zh-CN" sz="2400" b="1" kern="0">
                <a:solidFill>
                  <a:prstClr val="black"/>
                </a:solidFill>
                <a:latin typeface="Times New Roman"/>
              </a:rPr>
              <a:t>需要</a:t>
            </a:r>
            <a:r>
              <a:rPr lang="en-US" altLang="zh-CN" sz="2400" b="1" kern="0">
                <a:solidFill>
                  <a:prstClr val="black"/>
                </a:solidFill>
                <a:latin typeface="Times New Roman"/>
              </a:rPr>
              <a:t>”</a:t>
            </a:r>
            <a:r>
              <a:rPr altLang="zh-CN" sz="2400" b="1" kern="0">
                <a:solidFill>
                  <a:prstClr val="black"/>
                </a:solidFill>
                <a:latin typeface="Times New Roman"/>
              </a:rPr>
              <a:t>或</a:t>
            </a:r>
            <a:r>
              <a:rPr lang="en-US" altLang="zh-CN" sz="2400" b="1" kern="0">
                <a:solidFill>
                  <a:prstClr val="black"/>
                </a:solidFill>
                <a:latin typeface="Times New Roman"/>
              </a:rPr>
              <a:t>“</a:t>
            </a:r>
            <a:r>
              <a:rPr altLang="zh-CN" sz="2400" b="1" kern="0">
                <a:solidFill>
                  <a:prstClr val="black"/>
                </a:solidFill>
                <a:latin typeface="Times New Roman"/>
              </a:rPr>
              <a:t>不需要</a:t>
            </a:r>
            <a:r>
              <a:rPr lang="en-US" altLang="zh-CN" sz="2400" b="1" kern="0">
                <a:solidFill>
                  <a:prstClr val="black"/>
                </a:solidFill>
                <a:latin typeface="Times New Roman"/>
              </a:rPr>
              <a:t>”)</a:t>
            </a:r>
            <a:r>
              <a:rPr altLang="zh-CN" sz="2400" b="1" kern="0">
                <a:solidFill>
                  <a:prstClr val="black"/>
                </a:solidFill>
                <a:latin typeface="Times New Roman"/>
              </a:rPr>
              <a:t>长木板做匀速直线运动。实验中小丽发现：当</a:t>
            </a:r>
            <a:r>
              <a:rPr lang="en-US" altLang="zh-CN" sz="2400" b="1" i="1" kern="0">
                <a:solidFill>
                  <a:prstClr val="black"/>
                </a:solidFill>
                <a:latin typeface="Times New Roman"/>
              </a:rPr>
              <a:t>F</a:t>
            </a:r>
            <a:r>
              <a:rPr altLang="zh-CN" sz="2400" b="1" kern="0">
                <a:solidFill>
                  <a:prstClr val="black"/>
                </a:solidFill>
                <a:latin typeface="Times New Roman"/>
              </a:rPr>
              <a:t>为</a:t>
            </a:r>
            <a:r>
              <a:rPr lang="en-US" altLang="zh-CN" sz="2400" b="1" kern="0">
                <a:solidFill>
                  <a:prstClr val="black"/>
                </a:solidFill>
                <a:latin typeface="Times New Roman"/>
              </a:rPr>
              <a:t>3 N</a:t>
            </a:r>
            <a:r>
              <a:rPr altLang="zh-CN" sz="2400" b="1" kern="0">
                <a:solidFill>
                  <a:prstClr val="black"/>
                </a:solidFill>
                <a:latin typeface="Times New Roman"/>
              </a:rPr>
              <a:t>时，木块</a:t>
            </a:r>
            <a:r>
              <a:rPr lang="en-US" altLang="zh-CN" sz="2400" b="1" i="1" kern="0">
                <a:solidFill>
                  <a:prstClr val="black"/>
                </a:solidFill>
                <a:latin typeface="Times New Roman"/>
              </a:rPr>
              <a:t>A</a:t>
            </a:r>
            <a:r>
              <a:rPr altLang="zh-CN" sz="2400" b="1" kern="0">
                <a:solidFill>
                  <a:prstClr val="black"/>
                </a:solidFill>
                <a:latin typeface="Times New Roman"/>
              </a:rPr>
              <a:t>相对于地面静止且长木板</a:t>
            </a:r>
            <a:r>
              <a:rPr lang="en-US" altLang="zh-CN" sz="2400" b="1" i="1" kern="0">
                <a:solidFill>
                  <a:prstClr val="black"/>
                </a:solidFill>
                <a:latin typeface="Times New Roman"/>
              </a:rPr>
              <a:t>B</a:t>
            </a:r>
            <a:r>
              <a:rPr altLang="zh-CN" sz="2400" b="1" kern="0">
                <a:solidFill>
                  <a:prstClr val="black"/>
                </a:solidFill>
                <a:latin typeface="Times New Roman"/>
              </a:rPr>
              <a:t>刚好做匀速直线运动，则长木板</a:t>
            </a:r>
            <a:r>
              <a:rPr lang="en-US" altLang="zh-CN" sz="2400" b="1" i="1" kern="0">
                <a:solidFill>
                  <a:prstClr val="black"/>
                </a:solidFill>
                <a:latin typeface="Times New Roman"/>
              </a:rPr>
              <a:t>B</a:t>
            </a:r>
            <a:r>
              <a:rPr altLang="zh-CN" sz="2400" b="1" kern="0">
                <a:solidFill>
                  <a:prstClr val="black"/>
                </a:solidFill>
                <a:latin typeface="Times New Roman"/>
              </a:rPr>
              <a:t>受到地面的摩擦力大小为</a:t>
            </a:r>
            <a:r>
              <a:rPr lang="en-US" altLang="zh-CN" sz="2400" b="1" kern="0">
                <a:solidFill>
                  <a:prstClr val="black"/>
                </a:solidFill>
                <a:latin typeface="Times New Roman"/>
              </a:rPr>
              <a:t>________N</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49154" name="矩形 5"/>
          <p:cNvSpPr>
            <a:spLocks noChangeArrowheads="1"/>
          </p:cNvSpPr>
          <p:nvPr/>
        </p:nvSpPr>
        <p:spPr bwMode="auto">
          <a:xfrm>
            <a:off x="3302000" y="1708150"/>
            <a:ext cx="11128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不需要</a:t>
            </a:r>
            <a:endParaRPr altLang="zh-CN" sz="1000" kern="0">
              <a:solidFill>
                <a:prstClr val="black"/>
              </a:solidFill>
              <a:latin typeface="宋体" pitchFamily="2" charset="-122"/>
            </a:endParaRPr>
          </a:p>
        </p:txBody>
      </p:sp>
      <p:sp>
        <p:nvSpPr>
          <p:cNvPr id="49155" name="矩形 6"/>
          <p:cNvSpPr>
            <a:spLocks noChangeArrowheads="1"/>
          </p:cNvSpPr>
          <p:nvPr/>
        </p:nvSpPr>
        <p:spPr bwMode="auto">
          <a:xfrm>
            <a:off x="5513388" y="3292475"/>
            <a:ext cx="569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1.8</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205570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left)">
                                      <p:cBhvr>
                                        <p:cTn id="7" dur="500" fill="hold"/>
                                        <p:tgtEl>
                                          <p:spTgt spid="4915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wipe(left)">
                                      <p:cBhvr>
                                        <p:cTn id="12" dur="500" fill="hold"/>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4"/>
          <p:cNvSpPr>
            <a:spLocks noChangeArrowheads="1"/>
          </p:cNvSpPr>
          <p:nvPr/>
        </p:nvSpPr>
        <p:spPr bwMode="auto">
          <a:xfrm>
            <a:off x="539750" y="627063"/>
            <a:ext cx="8023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(5)</a:t>
            </a:r>
            <a:r>
              <a:rPr altLang="zh-CN" sz="2400" b="1" kern="0">
                <a:solidFill>
                  <a:prstClr val="black"/>
                </a:solidFill>
                <a:latin typeface="Times New Roman"/>
              </a:rPr>
              <a:t>实验拓展：如图</a:t>
            </a:r>
            <a:r>
              <a:rPr lang="en-US" altLang="zh-CN" sz="2400" b="1" kern="0">
                <a:solidFill>
                  <a:prstClr val="black"/>
                </a:solidFill>
                <a:latin typeface="Times New Roman"/>
              </a:rPr>
              <a:t>a</a:t>
            </a:r>
            <a:r>
              <a:rPr altLang="zh-CN" sz="2400" b="1" kern="0">
                <a:solidFill>
                  <a:prstClr val="black"/>
                </a:solidFill>
                <a:latin typeface="Times New Roman"/>
              </a:rPr>
              <a:t>所示，放在水平地面上的物体</a:t>
            </a:r>
            <a:r>
              <a:rPr lang="en-US" altLang="zh-CN" sz="2400" b="1" i="1" kern="0">
                <a:solidFill>
                  <a:prstClr val="black"/>
                </a:solidFill>
                <a:latin typeface="Times New Roman"/>
              </a:rPr>
              <a:t>C</a:t>
            </a:r>
            <a:r>
              <a:rPr altLang="zh-CN" sz="2400" b="1" kern="0">
                <a:solidFill>
                  <a:prstClr val="black"/>
                </a:solidFill>
                <a:latin typeface="Times New Roman"/>
              </a:rPr>
              <a:t>受到方向不变的水平拉力</a:t>
            </a:r>
            <a:r>
              <a:rPr lang="en-US" altLang="zh-CN" sz="2400" b="1" i="1" kern="0">
                <a:solidFill>
                  <a:prstClr val="black"/>
                </a:solidFill>
                <a:latin typeface="Times New Roman"/>
              </a:rPr>
              <a:t>F</a:t>
            </a:r>
            <a:r>
              <a:rPr altLang="zh-CN" sz="2400" b="1" kern="0">
                <a:solidFill>
                  <a:prstClr val="black"/>
                </a:solidFill>
                <a:latin typeface="Times New Roman"/>
              </a:rPr>
              <a:t>的作用，</a:t>
            </a:r>
            <a:r>
              <a:rPr lang="en-US" altLang="zh-CN" sz="2400" b="1" i="1" kern="0">
                <a:solidFill>
                  <a:prstClr val="black"/>
                </a:solidFill>
                <a:latin typeface="Times New Roman"/>
              </a:rPr>
              <a:t>F-</a:t>
            </a:r>
            <a:r>
              <a:rPr lang="en-US" altLang="zh-CN" sz="2400" b="1" kern="0">
                <a:solidFill>
                  <a:prstClr val="black"/>
                </a:solidFill>
                <a:latin typeface="Times New Roman"/>
              </a:rPr>
              <a:t>­</a:t>
            </a:r>
            <a:r>
              <a:rPr lang="en-US" altLang="zh-CN" sz="2400" b="1" i="1" kern="0">
                <a:solidFill>
                  <a:prstClr val="black"/>
                </a:solidFill>
                <a:latin typeface="Times New Roman"/>
              </a:rPr>
              <a:t>t</a:t>
            </a:r>
            <a:r>
              <a:rPr altLang="zh-CN" sz="2400" b="1" kern="0">
                <a:solidFill>
                  <a:prstClr val="black"/>
                </a:solidFill>
                <a:latin typeface="Times New Roman"/>
              </a:rPr>
              <a:t>和</a:t>
            </a:r>
            <a:r>
              <a:rPr lang="en-US" altLang="zh-CN" sz="2400" b="1" i="1" kern="0">
                <a:solidFill>
                  <a:prstClr val="black"/>
                </a:solidFill>
                <a:latin typeface="Times New Roman"/>
              </a:rPr>
              <a:t>v</a:t>
            </a:r>
            <a:r>
              <a:rPr lang="en-US" altLang="zh-CN" sz="2400" b="1" kern="0">
                <a:solidFill>
                  <a:prstClr val="black"/>
                </a:solidFill>
                <a:latin typeface="Times New Roman"/>
              </a:rPr>
              <a:t>­-</a:t>
            </a:r>
            <a:r>
              <a:rPr lang="en-US" altLang="zh-CN" sz="2400" b="1" i="1" kern="0">
                <a:solidFill>
                  <a:prstClr val="black"/>
                </a:solidFill>
                <a:latin typeface="Times New Roman"/>
              </a:rPr>
              <a:t>t</a:t>
            </a:r>
            <a:r>
              <a:rPr altLang="zh-CN" sz="2400" b="1" kern="0">
                <a:solidFill>
                  <a:prstClr val="black"/>
                </a:solidFill>
                <a:latin typeface="Times New Roman"/>
              </a:rPr>
              <a:t>图像分别如图</a:t>
            </a:r>
            <a:r>
              <a:rPr lang="en-US" altLang="zh-CN" sz="2400" b="1" kern="0">
                <a:solidFill>
                  <a:prstClr val="black"/>
                </a:solidFill>
                <a:latin typeface="Times New Roman"/>
              </a:rPr>
              <a:t>b</a:t>
            </a:r>
            <a:r>
              <a:rPr altLang="zh-CN" sz="2400" b="1" kern="0">
                <a:solidFill>
                  <a:prstClr val="black"/>
                </a:solidFill>
                <a:latin typeface="Times New Roman"/>
              </a:rPr>
              <a:t>、图</a:t>
            </a:r>
            <a:r>
              <a:rPr lang="en-US" altLang="zh-CN" sz="2400" b="1" kern="0">
                <a:solidFill>
                  <a:prstClr val="black"/>
                </a:solidFill>
                <a:latin typeface="Times New Roman"/>
              </a:rPr>
              <a:t>c</a:t>
            </a:r>
            <a:r>
              <a:rPr altLang="zh-CN" sz="2400" b="1" kern="0">
                <a:solidFill>
                  <a:prstClr val="black"/>
                </a:solidFill>
                <a:latin typeface="Times New Roman"/>
              </a:rPr>
              <a:t>所示。则物体</a:t>
            </a:r>
            <a:r>
              <a:rPr lang="en-US" altLang="zh-CN" sz="2400" b="1" i="1" kern="0">
                <a:solidFill>
                  <a:prstClr val="black"/>
                </a:solidFill>
                <a:latin typeface="Times New Roman"/>
              </a:rPr>
              <a:t>C</a:t>
            </a:r>
            <a:r>
              <a:rPr altLang="zh-CN" sz="2400" b="1" kern="0">
                <a:solidFill>
                  <a:prstClr val="black"/>
                </a:solidFill>
                <a:latin typeface="Times New Roman"/>
              </a:rPr>
              <a:t>在第</a:t>
            </a:r>
            <a:r>
              <a:rPr lang="en-US" altLang="zh-CN" sz="2400" b="1" kern="0">
                <a:solidFill>
                  <a:prstClr val="black"/>
                </a:solidFill>
                <a:latin typeface="Times New Roman"/>
              </a:rPr>
              <a:t>4</a:t>
            </a:r>
            <a:r>
              <a:rPr altLang="zh-CN" sz="2400" b="1" kern="0">
                <a:solidFill>
                  <a:prstClr val="black"/>
                </a:solidFill>
                <a:latin typeface="Times New Roman"/>
              </a:rPr>
              <a:t>秒时受到的摩擦力大小为</a:t>
            </a:r>
            <a:r>
              <a:rPr lang="en-US" altLang="zh-CN" sz="2400" b="1" kern="0">
                <a:solidFill>
                  <a:prstClr val="black"/>
                </a:solidFill>
                <a:latin typeface="Times New Roman"/>
              </a:rPr>
              <a:t>________N</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50178" name="矩形 2"/>
          <p:cNvSpPr>
            <a:spLocks noChangeArrowheads="1"/>
          </p:cNvSpPr>
          <p:nvPr/>
        </p:nvSpPr>
        <p:spPr bwMode="auto">
          <a:xfrm>
            <a:off x="1476375" y="2211388"/>
            <a:ext cx="3381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4</a:t>
            </a:r>
            <a:endParaRPr altLang="zh-CN" sz="1000" kern="0">
              <a:solidFill>
                <a:prstClr val="black"/>
              </a:solidFill>
              <a:latin typeface="宋体" pitchFamily="2" charset="-122"/>
            </a:endParaRPr>
          </a:p>
        </p:txBody>
      </p:sp>
      <p:pic>
        <p:nvPicPr>
          <p:cNvPr id="50179" name="Picture 2" descr="图+187+1"/>
          <p:cNvPicPr>
            <a:picLocks noChangeAspect="1"/>
          </p:cNvPicPr>
          <p:nvPr/>
        </p:nvPicPr>
        <p:blipFill>
          <a:blip r:embed="rId2">
            <a:clrChange>
              <a:clrFrom>
                <a:srgbClr val="FFFFFF"/>
              </a:clrFrom>
              <a:clrTo>
                <a:srgbClr val="FFFFFF">
                  <a:alpha val="0"/>
                </a:srgbClr>
              </a:clrTo>
            </a:clrChange>
          </a:blip>
          <a:srcRect l="22637" r="24584" b="67233"/>
          <a:stretch>
            <a:fillRect/>
          </a:stretch>
        </p:blipFill>
        <p:spPr>
          <a:xfrm>
            <a:off x="827088" y="3243263"/>
            <a:ext cx="2530475" cy="939800"/>
          </a:xfrm>
          <a:prstGeom prst="rect">
            <a:avLst/>
          </a:prstGeom>
          <a:noFill/>
          <a:ln>
            <a:noFill/>
            <a:miter lim="800000"/>
          </a:ln>
        </p:spPr>
      </p:pic>
      <p:pic>
        <p:nvPicPr>
          <p:cNvPr id="50180" name="Picture 2" descr="图+187+1"/>
          <p:cNvPicPr>
            <a:picLocks noChangeAspect="1"/>
          </p:cNvPicPr>
          <p:nvPr/>
        </p:nvPicPr>
        <p:blipFill>
          <a:blip r:embed="rId3">
            <a:clrChange>
              <a:clrFrom>
                <a:srgbClr val="FFFFFF"/>
              </a:clrFrom>
              <a:clrTo>
                <a:srgbClr val="FFFFFF">
                  <a:alpha val="0"/>
                </a:srgbClr>
              </a:clrTo>
            </a:clrChange>
          </a:blip>
          <a:srcRect t="30272"/>
          <a:stretch>
            <a:fillRect/>
          </a:stretch>
        </p:blipFill>
        <p:spPr>
          <a:xfrm>
            <a:off x="3779838" y="2500313"/>
            <a:ext cx="4359275" cy="1819275"/>
          </a:xfrm>
          <a:prstGeom prst="rect">
            <a:avLst/>
          </a:prstGeom>
          <a:noFill/>
          <a:ln>
            <a:noFill/>
            <a:miter lim="800000"/>
          </a:ln>
        </p:spPr>
      </p:pic>
      <p:pic>
        <p:nvPicPr>
          <p:cNvPr id="50181" name="Picture 7" descr="C:\Users\Administrator\Desktop\习题课件\返回框.png">
            <a:hlinkClick r:id="rId4" action="ppaction://hlinksldjump"/>
          </p:cNvPr>
          <p:cNvPicPr>
            <a:picLocks noChangeAspect="1"/>
          </p:cNvPicPr>
          <p:nvPr/>
        </p:nvPicPr>
        <p:blipFill>
          <a:blip r:embed="rId5"/>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244383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left)">
                                      <p:cBhvr>
                                        <p:cTn id="7" dur="500" fill="hold"/>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组合 27"/>
          <p:cNvGrpSpPr/>
          <p:nvPr/>
        </p:nvGrpSpPr>
        <p:grpSpPr>
          <a:xfrm>
            <a:off x="2425700" y="269875"/>
            <a:ext cx="4449763" cy="2085975"/>
            <a:chOff x="2000534" y="2474331"/>
            <a:chExt cx="5723839" cy="2584754"/>
          </a:xfrm>
        </p:grpSpPr>
        <p:grpSp>
          <p:nvGrpSpPr>
            <p:cNvPr id="51202" name="组合 31"/>
            <p:cNvGrpSpPr>
              <a:grpSpLocks noGrp="1" noChangeAspect="1"/>
            </p:cNvGrpSpPr>
            <p:nvPr/>
          </p:nvGrpSpPr>
          <p:grpSpPr>
            <a:xfrm>
              <a:off x="1684793" y="2368687"/>
              <a:ext cx="2695413" cy="2568248"/>
              <a:chOff x="3295850" y="1895995"/>
              <a:chExt cx="3725149" cy="4660916"/>
            </a:xfrm>
          </p:grpSpPr>
        </p:grpSp>
        <p:sp>
          <p:nvSpPr>
            <p:cNvPr id="51203" name="圆角矩形 29"/>
            <p:cNvSpPr/>
            <p:nvPr/>
          </p:nvSpPr>
          <p:spPr>
            <a:xfrm>
              <a:off x="3465772" y="2871970"/>
              <a:ext cx="4147968" cy="99481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204" name="组合 33"/>
            <p:cNvGrpSpPr/>
            <p:nvPr/>
          </p:nvGrpSpPr>
          <p:grpSpPr>
            <a:xfrm>
              <a:off x="3616363" y="3263182"/>
              <a:ext cx="118508" cy="118509"/>
              <a:chOff x="4486616" y="3001075"/>
              <a:chExt cx="274695" cy="274699"/>
            </a:xfrm>
          </p:grpSpPr>
          <p:sp>
            <p:nvSpPr>
              <p:cNvPr id="51205" name="椭圆 46"/>
              <p:cNvSpPr/>
              <p:nvPr/>
            </p:nvSpPr>
            <p:spPr>
              <a:xfrm rot="16200000">
                <a:off x="448576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206" name="椭圆 47"/>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207" name="组合 34"/>
            <p:cNvGrpSpPr/>
            <p:nvPr/>
          </p:nvGrpSpPr>
          <p:grpSpPr>
            <a:xfrm>
              <a:off x="3316858" y="3263182"/>
              <a:ext cx="118508" cy="118509"/>
              <a:chOff x="4486616" y="3001075"/>
              <a:chExt cx="274695" cy="274699"/>
            </a:xfrm>
          </p:grpSpPr>
          <p:sp>
            <p:nvSpPr>
              <p:cNvPr id="51208" name="椭圆 44"/>
              <p:cNvSpPr/>
              <p:nvPr/>
            </p:nvSpPr>
            <p:spPr>
              <a:xfrm rot="16200000">
                <a:off x="448893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209" name="椭圆 45"/>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210" name="组合 35"/>
            <p:cNvGrpSpPr>
              <a:grpSpLocks noGrp="1" noChangeAspect="1"/>
            </p:cNvGrpSpPr>
            <p:nvPr/>
          </p:nvGrpSpPr>
          <p:grpSpPr>
            <a:xfrm>
              <a:off x="3346774" y="3147881"/>
              <a:ext cx="361523" cy="227756"/>
              <a:chOff x="4312849" y="3104300"/>
              <a:chExt cx="384317" cy="61430"/>
            </a:xfrm>
          </p:grpSpPr>
        </p:grpSp>
        <p:grpSp>
          <p:nvGrpSpPr>
            <p:cNvPr id="51211" name="组合 36"/>
            <p:cNvGrpSpPr/>
            <p:nvPr/>
          </p:nvGrpSpPr>
          <p:grpSpPr>
            <a:xfrm>
              <a:off x="3731804" y="3056740"/>
              <a:ext cx="674163" cy="552077"/>
              <a:chOff x="4777361" y="2784157"/>
              <a:chExt cx="898883" cy="736101"/>
            </a:xfrm>
          </p:grpSpPr>
          <p:sp>
            <p:nvSpPr>
              <p:cNvPr id="51212" name="椭圆 40"/>
              <p:cNvSpPr/>
              <p:nvPr/>
            </p:nvSpPr>
            <p:spPr>
              <a:xfrm>
                <a:off x="4881330" y="2783955"/>
                <a:ext cx="735134" cy="737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213" name="文本框 41"/>
              <p:cNvSpPr/>
              <p:nvPr/>
            </p:nvSpPr>
            <p:spPr>
              <a:xfrm>
                <a:off x="4777361" y="2821067"/>
                <a:ext cx="898883" cy="69094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1ACBE"/>
                    </a:solidFill>
                    <a:latin typeface="Impact" pitchFamily="34" charset="0"/>
                  </a:rPr>
                  <a:t>03</a:t>
                </a:r>
                <a:endParaRPr sz="2100" b="1" kern="0">
                  <a:solidFill>
                    <a:srgbClr val="01ACBE"/>
                  </a:solidFill>
                  <a:latin typeface="Impact" pitchFamily="34" charset="0"/>
                </a:endParaRPr>
              </a:p>
            </p:txBody>
          </p:sp>
        </p:grpSp>
        <p:grpSp>
          <p:nvGrpSpPr>
            <p:cNvPr id="51214" name="组合 34"/>
            <p:cNvGrpSpPr>
              <a:grpSpLocks noGrp="1" noChangeAspect="1"/>
            </p:cNvGrpSpPr>
            <p:nvPr/>
          </p:nvGrpSpPr>
          <p:grpSpPr>
            <a:xfrm>
              <a:off x="2434145" y="3056739"/>
              <a:ext cx="623455" cy="497016"/>
              <a:chOff x="9404083" y="1238855"/>
              <a:chExt cx="801342" cy="665020"/>
            </a:xfrm>
          </p:grpSpPr>
        </p:grpSp>
        <p:sp>
          <p:nvSpPr>
            <p:cNvPr id="51215" name="文本框 47"/>
            <p:cNvSpPr/>
            <p:nvPr/>
          </p:nvSpPr>
          <p:spPr>
            <a:xfrm>
              <a:off x="4051919" y="3037104"/>
              <a:ext cx="3672454" cy="572054"/>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400" b="1" kern="0">
                  <a:solidFill>
                    <a:prstClr val="white"/>
                  </a:solidFill>
                  <a:latin typeface="黑体" pitchFamily="49" charset="-122"/>
                  <a:ea typeface="黑体" pitchFamily="49" charset="-122"/>
                </a:rPr>
                <a:t>福建</a:t>
              </a:r>
              <a:r>
                <a:rPr lang="en-US" altLang="zh-CN" sz="2400" b="1" kern="0">
                  <a:solidFill>
                    <a:prstClr val="white"/>
                  </a:solidFill>
                  <a:latin typeface="黑体" pitchFamily="49" charset="-122"/>
                  <a:ea typeface="黑体" pitchFamily="49" charset="-122"/>
                </a:rPr>
                <a:t>4</a:t>
              </a:r>
              <a:r>
                <a:rPr sz="2400" b="1" kern="0">
                  <a:solidFill>
                    <a:prstClr val="white"/>
                  </a:solidFill>
                  <a:latin typeface="黑体" pitchFamily="49" charset="-122"/>
                  <a:ea typeface="黑体" pitchFamily="49" charset="-122"/>
                </a:rPr>
                <a:t>年中考聚焦</a:t>
              </a:r>
            </a:p>
          </p:txBody>
        </p:sp>
      </p:grpSp>
      <p:grpSp>
        <p:nvGrpSpPr>
          <p:cNvPr id="51216" name="组合 1"/>
          <p:cNvGrpSpPr/>
          <p:nvPr/>
        </p:nvGrpSpPr>
        <p:grpSpPr>
          <a:xfrm>
            <a:off x="1592263" y="1924050"/>
            <a:ext cx="542925" cy="547688"/>
            <a:chOff x="1153731" y="1592014"/>
            <a:chExt cx="543166" cy="547688"/>
          </a:xfrm>
        </p:grpSpPr>
        <p:pic>
          <p:nvPicPr>
            <p:cNvPr id="51217"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18" name="矩形 53">
              <a:hlinkClick r:id="rId2"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1</a:t>
              </a:r>
              <a:endParaRPr altLang="zh-CN" sz="1000" kern="0">
                <a:solidFill>
                  <a:prstClr val="black"/>
                </a:solidFill>
                <a:latin typeface="宋体" pitchFamily="2" charset="-122"/>
              </a:endParaRPr>
            </a:p>
          </p:txBody>
        </p:sp>
      </p:grpSp>
      <p:grpSp>
        <p:nvGrpSpPr>
          <p:cNvPr id="51219" name="组合 1"/>
          <p:cNvGrpSpPr/>
          <p:nvPr/>
        </p:nvGrpSpPr>
        <p:grpSpPr>
          <a:xfrm>
            <a:off x="2843213" y="1924050"/>
            <a:ext cx="542925" cy="547688"/>
            <a:chOff x="1153731" y="1592014"/>
            <a:chExt cx="543166" cy="547688"/>
          </a:xfrm>
        </p:grpSpPr>
        <p:pic>
          <p:nvPicPr>
            <p:cNvPr id="51220"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21" name="矩形 32">
              <a:hlinkClick r:id="rId4"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2</a:t>
              </a:r>
              <a:endParaRPr altLang="zh-CN" sz="1000" kern="0">
                <a:solidFill>
                  <a:prstClr val="black"/>
                </a:solidFill>
                <a:latin typeface="宋体" pitchFamily="2" charset="-122"/>
              </a:endParaRPr>
            </a:p>
          </p:txBody>
        </p:sp>
      </p:grpSp>
      <p:grpSp>
        <p:nvGrpSpPr>
          <p:cNvPr id="51222" name="组合 1"/>
          <p:cNvGrpSpPr/>
          <p:nvPr/>
        </p:nvGrpSpPr>
        <p:grpSpPr>
          <a:xfrm>
            <a:off x="4275138" y="1924050"/>
            <a:ext cx="542925" cy="547688"/>
            <a:chOff x="1153731" y="1592014"/>
            <a:chExt cx="543166" cy="547688"/>
          </a:xfrm>
        </p:grpSpPr>
        <p:pic>
          <p:nvPicPr>
            <p:cNvPr id="51223"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24" name="矩形 41">
              <a:hlinkClick r:id="rId5"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3</a:t>
              </a:r>
              <a:endParaRPr altLang="zh-CN" sz="1000" kern="0">
                <a:solidFill>
                  <a:prstClr val="black"/>
                </a:solidFill>
                <a:latin typeface="宋体" pitchFamily="2" charset="-122"/>
              </a:endParaRPr>
            </a:p>
          </p:txBody>
        </p:sp>
      </p:grpSp>
      <p:pic>
        <p:nvPicPr>
          <p:cNvPr id="51225" name="Picture 7" descr="C:\Users\Administrator\Desktop\习题课件\返回框.png">
            <a:hlinkClick r:id="rId6" action="ppaction://hlinksldjump"/>
          </p:cNvPr>
          <p:cNvPicPr>
            <a:picLocks noChangeAspect="1"/>
          </p:cNvPicPr>
          <p:nvPr/>
        </p:nvPicPr>
        <p:blipFill>
          <a:blip r:embed="rId7"/>
          <a:stretch>
            <a:fillRect/>
          </a:stretch>
        </p:blipFill>
        <p:spPr>
          <a:xfrm>
            <a:off x="8299450" y="4133850"/>
            <a:ext cx="669925" cy="669925"/>
          </a:xfrm>
          <a:prstGeom prst="rect">
            <a:avLst/>
          </a:prstGeom>
          <a:noFill/>
          <a:ln>
            <a:noFill/>
            <a:miter lim="800000"/>
          </a:ln>
        </p:spPr>
      </p:pic>
      <p:grpSp>
        <p:nvGrpSpPr>
          <p:cNvPr id="51226" name="组合 1"/>
          <p:cNvGrpSpPr/>
          <p:nvPr/>
        </p:nvGrpSpPr>
        <p:grpSpPr>
          <a:xfrm>
            <a:off x="5730875" y="1924050"/>
            <a:ext cx="542925" cy="547688"/>
            <a:chOff x="1153731" y="1592014"/>
            <a:chExt cx="543166" cy="547688"/>
          </a:xfrm>
        </p:grpSpPr>
        <p:pic>
          <p:nvPicPr>
            <p:cNvPr id="51227"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28" name="矩形 55">
              <a:hlinkClick r:id="rId8"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4</a:t>
              </a:r>
              <a:endParaRPr altLang="zh-CN" sz="1000" kern="0">
                <a:solidFill>
                  <a:prstClr val="black"/>
                </a:solidFill>
                <a:latin typeface="宋体" pitchFamily="2" charset="-122"/>
              </a:endParaRPr>
            </a:p>
          </p:txBody>
        </p:sp>
      </p:grpSp>
      <p:grpSp>
        <p:nvGrpSpPr>
          <p:cNvPr id="51229" name="组合 1"/>
          <p:cNvGrpSpPr/>
          <p:nvPr/>
        </p:nvGrpSpPr>
        <p:grpSpPr>
          <a:xfrm>
            <a:off x="7124700" y="1924050"/>
            <a:ext cx="542925" cy="547688"/>
            <a:chOff x="1153731" y="1592014"/>
            <a:chExt cx="543166" cy="547688"/>
          </a:xfrm>
        </p:grpSpPr>
        <p:pic>
          <p:nvPicPr>
            <p:cNvPr id="51230"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31" name="矩形 58">
              <a:hlinkClick r:id="rId9"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5</a:t>
              </a:r>
              <a:endParaRPr altLang="zh-CN" sz="1000" kern="0">
                <a:solidFill>
                  <a:prstClr val="black"/>
                </a:solidFill>
                <a:latin typeface="宋体" pitchFamily="2" charset="-122"/>
              </a:endParaRPr>
            </a:p>
          </p:txBody>
        </p:sp>
      </p:grpSp>
      <p:grpSp>
        <p:nvGrpSpPr>
          <p:cNvPr id="51232" name="组合 1"/>
          <p:cNvGrpSpPr/>
          <p:nvPr/>
        </p:nvGrpSpPr>
        <p:grpSpPr>
          <a:xfrm>
            <a:off x="1585913" y="3003550"/>
            <a:ext cx="542925" cy="547688"/>
            <a:chOff x="1153731" y="1592014"/>
            <a:chExt cx="543166" cy="547688"/>
          </a:xfrm>
        </p:grpSpPr>
        <p:pic>
          <p:nvPicPr>
            <p:cNvPr id="51233"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34" name="矩形 61">
              <a:hlinkClick r:id="rId10"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6</a:t>
              </a:r>
              <a:endParaRPr altLang="zh-CN" sz="1000" kern="0">
                <a:solidFill>
                  <a:prstClr val="black"/>
                </a:solidFill>
                <a:latin typeface="宋体" pitchFamily="2" charset="-122"/>
              </a:endParaRPr>
            </a:p>
          </p:txBody>
        </p:sp>
      </p:grpSp>
      <p:grpSp>
        <p:nvGrpSpPr>
          <p:cNvPr id="51235" name="组合 1"/>
          <p:cNvGrpSpPr/>
          <p:nvPr/>
        </p:nvGrpSpPr>
        <p:grpSpPr>
          <a:xfrm>
            <a:off x="2876550" y="3003550"/>
            <a:ext cx="542925" cy="547688"/>
            <a:chOff x="1153731" y="1592014"/>
            <a:chExt cx="543166" cy="547688"/>
          </a:xfrm>
        </p:grpSpPr>
        <p:pic>
          <p:nvPicPr>
            <p:cNvPr id="51236"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37" name="矩形 64">
              <a:hlinkClick r:id="rId11"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7</a:t>
              </a:r>
              <a:endParaRPr altLang="zh-CN" sz="1000" kern="0">
                <a:solidFill>
                  <a:prstClr val="black"/>
                </a:solidFill>
                <a:latin typeface="宋体" pitchFamily="2" charset="-122"/>
              </a:endParaRPr>
            </a:p>
          </p:txBody>
        </p:sp>
      </p:grpSp>
      <p:grpSp>
        <p:nvGrpSpPr>
          <p:cNvPr id="51238" name="组合 1"/>
          <p:cNvGrpSpPr/>
          <p:nvPr/>
        </p:nvGrpSpPr>
        <p:grpSpPr>
          <a:xfrm>
            <a:off x="4343400" y="3054350"/>
            <a:ext cx="542925" cy="547688"/>
            <a:chOff x="1153731" y="1592014"/>
            <a:chExt cx="543166" cy="547688"/>
          </a:xfrm>
        </p:grpSpPr>
        <p:pic>
          <p:nvPicPr>
            <p:cNvPr id="51239"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51240" name="矩形 56">
              <a:hlinkClick r:id="rId12" action="ppaction://hlinksldjump"/>
            </p:cNvPr>
            <p:cNvSpPr/>
            <p:nvPr/>
          </p:nvSpPr>
          <p:spPr>
            <a:xfrm>
              <a:off x="1258553" y="1642814"/>
              <a:ext cx="387522" cy="461665"/>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8</a:t>
              </a:r>
              <a:endParaRPr altLang="zh-CN" sz="1000" kern="0">
                <a:solidFill>
                  <a:prstClr val="black"/>
                </a:solidFill>
                <a:latin typeface="宋体" pitchFamily="2" charset="-122"/>
              </a:endParaRPr>
            </a:p>
          </p:txBody>
        </p:sp>
      </p:grpSp>
    </p:spTree>
    <p:extLst>
      <p:ext uri="{BB962C8B-B14F-4D97-AF65-F5344CB8AC3E}">
        <p14:creationId xmlns:p14="http://schemas.microsoft.com/office/powerpoint/2010/main" val="15276670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4"/>
          <p:cNvSpPr>
            <a:spLocks noChangeArrowheads="1"/>
          </p:cNvSpPr>
          <p:nvPr/>
        </p:nvSpPr>
        <p:spPr bwMode="auto">
          <a:xfrm>
            <a:off x="565150" y="668338"/>
            <a:ext cx="8023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福建</a:t>
            </a:r>
            <a:r>
              <a:rPr lang="en-US" altLang="zh-CN" sz="2400" b="1" kern="0">
                <a:solidFill>
                  <a:prstClr val="black"/>
                </a:solidFill>
                <a:latin typeface="Times New Roman"/>
              </a:rPr>
              <a:t>·2</a:t>
            </a:r>
            <a:r>
              <a:rPr altLang="zh-CN" sz="2400" b="1" kern="0">
                <a:solidFill>
                  <a:prstClr val="black"/>
                </a:solidFill>
                <a:latin typeface="Times New Roman"/>
              </a:rPr>
              <a:t>分】下列措施中，为了减小摩擦的是</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a:p>
            <a:pPr marL="357505" indent="2540"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．浴室铺防滑垫　　　　</a:t>
            </a:r>
            <a:endParaRPr lang="en-US" altLang="zh-CN" sz="2400" b="1" kern="0">
              <a:solidFill>
                <a:prstClr val="black"/>
              </a:solidFill>
              <a:latin typeface="Times New Roman"/>
            </a:endParaRPr>
          </a:p>
          <a:p>
            <a:pPr marL="357505" indent="2540"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．缝衣针表面做得光滑</a:t>
            </a:r>
            <a:endParaRPr altLang="zh-CN" sz="1000" kern="0">
              <a:solidFill>
                <a:prstClr val="black"/>
              </a:solidFill>
              <a:latin typeface="宋体" pitchFamily="2" charset="-122"/>
            </a:endParaRPr>
          </a:p>
          <a:p>
            <a:pPr marL="357505" indent="2540"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．车把上加装橡胶套</a:t>
            </a:r>
            <a:r>
              <a:rPr lang="en-US" altLang="zh-CN" sz="2400" b="1" kern="0">
                <a:solidFill>
                  <a:prstClr val="black"/>
                </a:solidFill>
                <a:latin typeface="Times New Roman"/>
              </a:rPr>
              <a:t>  </a:t>
            </a:r>
          </a:p>
          <a:p>
            <a:pPr marL="357505" indent="2540" algn="just">
              <a:lnSpc>
                <a:spcPct val="150000"/>
              </a:lnSpc>
            </a:pPr>
            <a:r>
              <a:rPr lang="en-US" altLang="zh-CN" sz="2400" b="1" kern="0">
                <a:solidFill>
                  <a:prstClr val="black"/>
                </a:solidFill>
                <a:latin typeface="Times New Roman"/>
              </a:rPr>
              <a:t>D</a:t>
            </a:r>
            <a:r>
              <a:rPr altLang="zh-CN" sz="2400" b="1" kern="0">
                <a:solidFill>
                  <a:prstClr val="black"/>
                </a:solidFill>
                <a:latin typeface="Times New Roman"/>
              </a:rPr>
              <a:t>．瓶盖侧表面刻有竖纹</a:t>
            </a:r>
            <a:endParaRPr altLang="zh-CN" sz="1000" kern="0">
              <a:solidFill>
                <a:prstClr val="black"/>
              </a:solidFill>
              <a:latin typeface="宋体" pitchFamily="2" charset="-122"/>
            </a:endParaRPr>
          </a:p>
        </p:txBody>
      </p:sp>
      <p:sp>
        <p:nvSpPr>
          <p:cNvPr id="52226" name="矩形 3"/>
          <p:cNvSpPr>
            <a:spLocks noChangeArrowheads="1"/>
          </p:cNvSpPr>
          <p:nvPr/>
        </p:nvSpPr>
        <p:spPr bwMode="auto">
          <a:xfrm>
            <a:off x="1331913" y="1203325"/>
            <a:ext cx="3889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B</a:t>
            </a:r>
            <a:endParaRPr altLang="zh-CN" sz="1000" kern="0">
              <a:solidFill>
                <a:prstClr val="black"/>
              </a:solidFill>
              <a:latin typeface="宋体" pitchFamily="2" charset="-122"/>
            </a:endParaRPr>
          </a:p>
        </p:txBody>
      </p:sp>
      <p:pic>
        <p:nvPicPr>
          <p:cNvPr id="52227"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24694221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left)">
                                      <p:cBhvr>
                                        <p:cTn id="7" dur="500" fill="hold"/>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4"/>
          <p:cNvSpPr>
            <a:spLocks noChangeArrowheads="1"/>
          </p:cNvSpPr>
          <p:nvPr/>
        </p:nvSpPr>
        <p:spPr bwMode="auto">
          <a:xfrm>
            <a:off x="565150" y="627063"/>
            <a:ext cx="8023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2017·</a:t>
            </a:r>
            <a:r>
              <a:rPr altLang="zh-CN" sz="2400" b="1" kern="0">
                <a:solidFill>
                  <a:prstClr val="black"/>
                </a:solidFill>
                <a:latin typeface="Times New Roman"/>
              </a:rPr>
              <a:t>福建</a:t>
            </a:r>
            <a:r>
              <a:rPr lang="en-US" altLang="zh-CN" sz="2400" b="1" kern="0">
                <a:solidFill>
                  <a:prstClr val="black"/>
                </a:solidFill>
                <a:latin typeface="Times New Roman"/>
              </a:rPr>
              <a:t>·2</a:t>
            </a:r>
            <a:r>
              <a:rPr altLang="zh-CN" sz="2400" b="1" kern="0">
                <a:solidFill>
                  <a:prstClr val="black"/>
                </a:solidFill>
                <a:latin typeface="Times New Roman"/>
              </a:rPr>
              <a:t>分】自行车是</a:t>
            </a:r>
            <a:r>
              <a:rPr lang="en-US" altLang="zh-CN" sz="2400" b="1" kern="0">
                <a:solidFill>
                  <a:prstClr val="black"/>
                </a:solidFill>
                <a:latin typeface="Times New Roman"/>
              </a:rPr>
              <a:t>“</a:t>
            </a:r>
            <a:r>
              <a:rPr altLang="zh-CN" sz="2400" b="1" kern="0">
                <a:solidFill>
                  <a:prstClr val="black"/>
                </a:solidFill>
                <a:latin typeface="Times New Roman"/>
              </a:rPr>
              <a:t>绿色</a:t>
            </a:r>
            <a:r>
              <a:rPr lang="en-US" altLang="zh-CN" sz="2400" b="1" kern="0">
                <a:solidFill>
                  <a:prstClr val="black"/>
                </a:solidFill>
                <a:latin typeface="Times New Roman"/>
              </a:rPr>
              <a:t>”</a:t>
            </a:r>
            <a:r>
              <a:rPr altLang="zh-CN" sz="2400" b="1" kern="0">
                <a:solidFill>
                  <a:prstClr val="black"/>
                </a:solidFill>
                <a:latin typeface="Times New Roman"/>
              </a:rPr>
              <a:t>出行的交通工具，为了减小摩擦的设计是</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a:p>
            <a:pPr marL="357505" indent="2540"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．车上安装有刹车闸</a:t>
            </a:r>
            <a:r>
              <a:rPr lang="en-US" altLang="zh-CN" sz="2400" b="1" kern="0">
                <a:solidFill>
                  <a:prstClr val="black"/>
                </a:solidFill>
                <a:latin typeface="Times New Roman"/>
              </a:rPr>
              <a:t>  </a:t>
            </a:r>
          </a:p>
          <a:p>
            <a:pPr marL="357505" indent="2540"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．轮胎上刻有花纹</a:t>
            </a:r>
            <a:endParaRPr altLang="zh-CN" sz="1000" kern="0">
              <a:solidFill>
                <a:prstClr val="black"/>
              </a:solidFill>
              <a:latin typeface="宋体" pitchFamily="2" charset="-122"/>
            </a:endParaRPr>
          </a:p>
          <a:p>
            <a:pPr marL="357505" indent="2540"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．脚踏板做得扁而平</a:t>
            </a:r>
            <a:r>
              <a:rPr lang="en-US" altLang="zh-CN" sz="2400" b="1" kern="0">
                <a:solidFill>
                  <a:prstClr val="black"/>
                </a:solidFill>
                <a:latin typeface="Times New Roman"/>
              </a:rPr>
              <a:t>  </a:t>
            </a:r>
          </a:p>
          <a:p>
            <a:pPr marL="357505" indent="2540" algn="just">
              <a:lnSpc>
                <a:spcPct val="150000"/>
              </a:lnSpc>
            </a:pPr>
            <a:r>
              <a:rPr lang="en-US" altLang="zh-CN" sz="2400" b="1" kern="0">
                <a:solidFill>
                  <a:prstClr val="black"/>
                </a:solidFill>
                <a:latin typeface="Times New Roman"/>
              </a:rPr>
              <a:t>D</a:t>
            </a:r>
            <a:r>
              <a:rPr altLang="zh-CN" sz="2400" b="1" kern="0">
                <a:solidFill>
                  <a:prstClr val="black"/>
                </a:solidFill>
                <a:latin typeface="Times New Roman"/>
              </a:rPr>
              <a:t>．车轴处装有滚动轴承</a:t>
            </a:r>
            <a:endParaRPr altLang="zh-CN" sz="1000" kern="0">
              <a:solidFill>
                <a:prstClr val="black"/>
              </a:solidFill>
              <a:latin typeface="宋体" pitchFamily="2" charset="-122"/>
            </a:endParaRPr>
          </a:p>
        </p:txBody>
      </p:sp>
      <p:sp>
        <p:nvSpPr>
          <p:cNvPr id="53250" name="矩形 3"/>
          <p:cNvSpPr>
            <a:spLocks noChangeArrowheads="1"/>
          </p:cNvSpPr>
          <p:nvPr/>
        </p:nvSpPr>
        <p:spPr bwMode="auto">
          <a:xfrm>
            <a:off x="4379913" y="1163638"/>
            <a:ext cx="4079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D</a:t>
            </a:r>
            <a:endParaRPr altLang="zh-CN" sz="1000" kern="0">
              <a:solidFill>
                <a:prstClr val="black"/>
              </a:solidFill>
              <a:latin typeface="宋体" pitchFamily="2" charset="-122"/>
            </a:endParaRPr>
          </a:p>
        </p:txBody>
      </p:sp>
      <p:pic>
        <p:nvPicPr>
          <p:cNvPr id="53251"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2811028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500" fill="hold"/>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矩形 4"/>
          <p:cNvSpPr>
            <a:spLocks noChangeArrowheads="1"/>
          </p:cNvSpPr>
          <p:nvPr/>
        </p:nvSpPr>
        <p:spPr bwMode="auto">
          <a:xfrm>
            <a:off x="565150" y="627063"/>
            <a:ext cx="8023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3</a:t>
            </a:r>
            <a:r>
              <a:rPr altLang="zh-CN" sz="2400" b="1" kern="0">
                <a:solidFill>
                  <a:prstClr val="black"/>
                </a:solidFill>
                <a:latin typeface="Times New Roman"/>
              </a:rPr>
              <a:t>．【</a:t>
            </a:r>
            <a:r>
              <a:rPr lang="en-US" altLang="zh-CN" sz="2400" b="1" kern="0">
                <a:solidFill>
                  <a:prstClr val="black"/>
                </a:solidFill>
                <a:latin typeface="Times New Roman"/>
              </a:rPr>
              <a:t>2019·</a:t>
            </a:r>
            <a:r>
              <a:rPr altLang="zh-CN" sz="2400" b="1" kern="0">
                <a:solidFill>
                  <a:prstClr val="black"/>
                </a:solidFill>
                <a:latin typeface="Times New Roman"/>
              </a:rPr>
              <a:t>泉州质检节选</a:t>
            </a:r>
            <a:r>
              <a:rPr lang="en-US" altLang="zh-CN" sz="2400" b="1" kern="0">
                <a:solidFill>
                  <a:prstClr val="black"/>
                </a:solidFill>
                <a:latin typeface="Times New Roman"/>
              </a:rPr>
              <a:t>·1</a:t>
            </a:r>
            <a:r>
              <a:rPr altLang="zh-CN" sz="2400" b="1" kern="0">
                <a:solidFill>
                  <a:prstClr val="black"/>
                </a:solidFill>
                <a:latin typeface="Times New Roman"/>
              </a:rPr>
              <a:t>分】在测量钩码所受的重力时，小吴用弹簧测力计从图甲所示位置开始竖直向上缓缓提升，弹簧测力计的示数</a:t>
            </a:r>
            <a:r>
              <a:rPr lang="en-US" altLang="zh-CN" sz="2400" b="1" i="1" kern="0">
                <a:solidFill>
                  <a:prstClr val="black"/>
                </a:solidFill>
                <a:latin typeface="Times New Roman"/>
              </a:rPr>
              <a:t>F</a:t>
            </a:r>
            <a:r>
              <a:rPr altLang="zh-CN" sz="2400" b="1" kern="0">
                <a:solidFill>
                  <a:prstClr val="black"/>
                </a:solidFill>
                <a:latin typeface="Times New Roman"/>
              </a:rPr>
              <a:t>与弹簧</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测力计上升高度</a:t>
            </a:r>
            <a:r>
              <a:rPr lang="en-US" altLang="zh-CN" sz="2400" b="1" i="1" kern="0">
                <a:solidFill>
                  <a:prstClr val="black"/>
                </a:solidFill>
                <a:latin typeface="Times New Roman"/>
              </a:rPr>
              <a:t>h</a:t>
            </a:r>
            <a:r>
              <a:rPr altLang="zh-CN" sz="2400" b="1" kern="0">
                <a:solidFill>
                  <a:prstClr val="black"/>
                </a:solidFill>
                <a:latin typeface="Times New Roman"/>
              </a:rPr>
              <a:t>之间的关系</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如图乙所示。则钩码的重力</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大小为</a:t>
            </a:r>
            <a:r>
              <a:rPr lang="en-US" altLang="zh-CN" sz="2400" b="1" kern="0">
                <a:solidFill>
                  <a:prstClr val="black"/>
                </a:solidFill>
                <a:latin typeface="Times New Roman"/>
              </a:rPr>
              <a:t>________N</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54274" name="矩形 3"/>
          <p:cNvSpPr>
            <a:spLocks noChangeArrowheads="1"/>
          </p:cNvSpPr>
          <p:nvPr/>
        </p:nvSpPr>
        <p:spPr bwMode="auto">
          <a:xfrm>
            <a:off x="2346325" y="3363913"/>
            <a:ext cx="569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4.5</a:t>
            </a:r>
            <a:endParaRPr altLang="zh-CN" sz="1000" kern="0">
              <a:solidFill>
                <a:prstClr val="black"/>
              </a:solidFill>
              <a:latin typeface="宋体" pitchFamily="2" charset="-122"/>
            </a:endParaRPr>
          </a:p>
        </p:txBody>
      </p:sp>
      <p:pic>
        <p:nvPicPr>
          <p:cNvPr id="54275" name="Picture 5" descr="一改+8"/>
          <p:cNvPicPr>
            <a:picLocks noChangeAspect="1"/>
          </p:cNvPicPr>
          <p:nvPr/>
        </p:nvPicPr>
        <p:blipFill>
          <a:blip r:embed="rId2">
            <a:clrChange>
              <a:clrFrom>
                <a:srgbClr val="FFFFFF"/>
              </a:clrFrom>
              <a:clrTo>
                <a:srgbClr val="FFFFFF">
                  <a:alpha val="0"/>
                </a:srgbClr>
              </a:clrTo>
            </a:clrChange>
          </a:blip>
          <a:stretch>
            <a:fillRect/>
          </a:stretch>
        </p:blipFill>
        <p:spPr>
          <a:xfrm>
            <a:off x="5262563" y="1839913"/>
            <a:ext cx="3054350" cy="2819400"/>
          </a:xfrm>
          <a:prstGeom prst="rect">
            <a:avLst/>
          </a:prstGeom>
          <a:noFill/>
          <a:ln>
            <a:noFill/>
            <a:miter lim="800000"/>
          </a:ln>
        </p:spPr>
      </p:pic>
      <p:pic>
        <p:nvPicPr>
          <p:cNvPr id="54276" name="Picture 7" descr="C:\Users\Administrator\Desktop\习题课件\返回框.png">
            <a:hlinkClick r:id="rId3" action="ppaction://hlinksldjump"/>
          </p:cNvPr>
          <p:cNvPicPr>
            <a:picLocks noChangeAspect="1"/>
          </p:cNvPicPr>
          <p:nvPr/>
        </p:nvPicPr>
        <p:blipFill>
          <a:blip r:embed="rId4"/>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1903158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fill="hold"/>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矩形 4"/>
          <p:cNvSpPr>
            <a:spLocks noChangeArrowheads="1"/>
          </p:cNvSpPr>
          <p:nvPr/>
        </p:nvSpPr>
        <p:spPr bwMode="auto">
          <a:xfrm>
            <a:off x="581025" y="593725"/>
            <a:ext cx="8023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4</a:t>
            </a:r>
            <a:r>
              <a:rPr altLang="zh-CN" sz="2400" b="1" kern="0">
                <a:solidFill>
                  <a:prstClr val="black"/>
                </a:solidFill>
                <a:latin typeface="Times New Roman"/>
              </a:rPr>
              <a:t>．【</a:t>
            </a:r>
            <a:r>
              <a:rPr lang="en-US" altLang="zh-CN" sz="2400" b="1" kern="0">
                <a:solidFill>
                  <a:prstClr val="black"/>
                </a:solidFill>
                <a:latin typeface="Times New Roman"/>
              </a:rPr>
              <a:t>2019·</a:t>
            </a:r>
            <a:r>
              <a:rPr altLang="zh-CN" sz="2400" b="1" kern="0">
                <a:solidFill>
                  <a:prstClr val="black"/>
                </a:solidFill>
                <a:latin typeface="Times New Roman"/>
              </a:rPr>
              <a:t>莆田质检</a:t>
            </a:r>
            <a:r>
              <a:rPr lang="en-US" altLang="zh-CN" sz="2400" b="1" kern="0">
                <a:solidFill>
                  <a:prstClr val="black"/>
                </a:solidFill>
                <a:latin typeface="Times New Roman"/>
              </a:rPr>
              <a:t>·2</a:t>
            </a:r>
            <a:r>
              <a:rPr altLang="zh-CN" sz="2400" b="1" kern="0">
                <a:solidFill>
                  <a:prstClr val="black"/>
                </a:solidFill>
                <a:latin typeface="Times New Roman"/>
              </a:rPr>
              <a:t>分】蹦床比赛中，运动员站在蹦床上时，蹦床发生弯曲，说明力可以使物体发生</a:t>
            </a:r>
            <a:r>
              <a:rPr lang="en-US" altLang="zh-CN" sz="2400" b="1" kern="0">
                <a:solidFill>
                  <a:prstClr val="black"/>
                </a:solidFill>
                <a:latin typeface="Times New Roman"/>
              </a:rPr>
              <a:t>____________</a:t>
            </a:r>
            <a:r>
              <a:rPr altLang="zh-CN" sz="2400" b="1" kern="0">
                <a:solidFill>
                  <a:prstClr val="black"/>
                </a:solidFill>
                <a:latin typeface="Times New Roman"/>
              </a:rPr>
              <a:t>；蹦床对运动员向上的弹力能促进运动员向上运动，说明力可以改变物体的</a:t>
            </a:r>
            <a:r>
              <a:rPr lang="en-US" altLang="zh-CN" sz="2400" b="1" kern="0">
                <a:solidFill>
                  <a:prstClr val="black"/>
                </a:solidFill>
                <a:latin typeface="Times New Roman"/>
              </a:rPr>
              <a:t>_________________</a:t>
            </a:r>
            <a:r>
              <a:rPr altLang="zh-CN" sz="2400" b="1" kern="0">
                <a:solidFill>
                  <a:prstClr val="black"/>
                </a:solidFill>
                <a:latin typeface="Times New Roman"/>
              </a:rPr>
              <a:t>。</a:t>
            </a:r>
            <a:r>
              <a:rPr lang="en-US" altLang="zh-CN" sz="2400" b="1" kern="0">
                <a:solidFill>
                  <a:prstClr val="black"/>
                </a:solidFill>
                <a:latin typeface="Times New Roman"/>
              </a:rPr>
              <a:t> </a:t>
            </a:r>
            <a:endParaRPr altLang="zh-CN" sz="1000" kern="0">
              <a:solidFill>
                <a:prstClr val="black"/>
              </a:solidFill>
              <a:latin typeface="宋体" pitchFamily="2" charset="-122"/>
            </a:endParaRPr>
          </a:p>
        </p:txBody>
      </p:sp>
      <p:sp>
        <p:nvSpPr>
          <p:cNvPr id="55298" name="矩形 2"/>
          <p:cNvSpPr>
            <a:spLocks noChangeArrowheads="1"/>
          </p:cNvSpPr>
          <p:nvPr/>
        </p:nvSpPr>
        <p:spPr bwMode="auto">
          <a:xfrm>
            <a:off x="1619250" y="1635125"/>
            <a:ext cx="8032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形变</a:t>
            </a:r>
            <a:endParaRPr altLang="zh-CN" sz="1000" kern="0">
              <a:solidFill>
                <a:prstClr val="black"/>
              </a:solidFill>
              <a:latin typeface="宋体" pitchFamily="2" charset="-122"/>
            </a:endParaRPr>
          </a:p>
        </p:txBody>
      </p:sp>
      <p:sp>
        <p:nvSpPr>
          <p:cNvPr id="55299" name="矩形 3"/>
          <p:cNvSpPr>
            <a:spLocks noChangeArrowheads="1"/>
          </p:cNvSpPr>
          <p:nvPr/>
        </p:nvSpPr>
        <p:spPr bwMode="auto">
          <a:xfrm>
            <a:off x="6443663" y="2195513"/>
            <a:ext cx="1422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运动状态</a:t>
            </a:r>
            <a:endParaRPr altLang="zh-CN" sz="1000" kern="0">
              <a:solidFill>
                <a:prstClr val="black"/>
              </a:solidFill>
              <a:latin typeface="宋体" pitchFamily="2" charset="-122"/>
            </a:endParaRPr>
          </a:p>
        </p:txBody>
      </p:sp>
      <p:pic>
        <p:nvPicPr>
          <p:cNvPr id="55300"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4178372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left)">
                                      <p:cBhvr>
                                        <p:cTn id="7" dur="500" fill="hold"/>
                                        <p:tgtEl>
                                          <p:spTgt spid="5529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wipe(left)">
                                      <p:cBhvr>
                                        <p:cTn id="12" dur="500" fill="hold"/>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6"/>
          <p:cNvPicPr>
            <a:picLocks noChangeAspect="1"/>
          </p:cNvPicPr>
          <p:nvPr/>
        </p:nvPicPr>
        <p:blipFill>
          <a:blip r:embed="rId3">
            <a:clrChange>
              <a:clrFrom>
                <a:srgbClr val="FFFFFF"/>
              </a:clrFrom>
              <a:clrTo>
                <a:srgbClr val="FFFFFF">
                  <a:alpha val="0"/>
                </a:srgbClr>
              </a:clrTo>
            </a:clrChange>
          </a:blip>
          <a:srcRect l="61540"/>
          <a:stretch>
            <a:fillRect/>
          </a:stretch>
        </p:blipFill>
        <p:spPr>
          <a:xfrm>
            <a:off x="1501775" y="1055688"/>
            <a:ext cx="234950" cy="3532187"/>
          </a:xfrm>
          <a:prstGeom prst="rect">
            <a:avLst/>
          </a:prstGeom>
          <a:noFill/>
          <a:ln>
            <a:noFill/>
            <a:miter lim="800000"/>
          </a:ln>
        </p:spPr>
      </p:pic>
      <p:pic>
        <p:nvPicPr>
          <p:cNvPr id="7170" name="Picture 7"/>
          <p:cNvPicPr>
            <a:picLocks noChangeAspect="1"/>
          </p:cNvPicPr>
          <p:nvPr/>
        </p:nvPicPr>
        <p:blipFill>
          <a:blip r:embed="rId4">
            <a:clrChange>
              <a:clrFrom>
                <a:srgbClr val="FFFFFF"/>
              </a:clrFrom>
              <a:clrTo>
                <a:srgbClr val="FFFFFF">
                  <a:alpha val="0"/>
                </a:srgbClr>
              </a:clrTo>
            </a:clrChange>
          </a:blip>
          <a:stretch>
            <a:fillRect/>
          </a:stretch>
        </p:blipFill>
        <p:spPr>
          <a:xfrm>
            <a:off x="909638" y="1960563"/>
            <a:ext cx="566737" cy="1825625"/>
          </a:xfrm>
          <a:prstGeom prst="rect">
            <a:avLst/>
          </a:prstGeom>
          <a:noFill/>
          <a:ln>
            <a:noFill/>
            <a:miter lim="800000"/>
          </a:ln>
        </p:spPr>
      </p:pic>
      <p:pic>
        <p:nvPicPr>
          <p:cNvPr id="7171" name="Picture 8"/>
          <p:cNvPicPr>
            <a:picLocks noChangeAspect="1"/>
          </p:cNvPicPr>
          <p:nvPr/>
        </p:nvPicPr>
        <p:blipFill>
          <a:blip r:embed="rId5">
            <a:clrChange>
              <a:clrFrom>
                <a:srgbClr val="FFFFFF"/>
              </a:clrFrom>
              <a:clrTo>
                <a:srgbClr val="FFFFFF">
                  <a:alpha val="0"/>
                </a:srgbClr>
              </a:clrTo>
            </a:clrChange>
          </a:blip>
          <a:stretch>
            <a:fillRect/>
          </a:stretch>
        </p:blipFill>
        <p:spPr>
          <a:xfrm>
            <a:off x="1751013" y="1031875"/>
            <a:ext cx="6769100" cy="3556000"/>
          </a:xfrm>
          <a:prstGeom prst="rect">
            <a:avLst/>
          </a:prstGeom>
          <a:noFill/>
          <a:ln>
            <a:noFill/>
            <a:miter lim="800000"/>
          </a:ln>
        </p:spPr>
      </p:pic>
      <p:sp>
        <p:nvSpPr>
          <p:cNvPr id="7172"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知识点</a:t>
            </a:r>
            <a:r>
              <a:rPr lang="en-US" altLang="zh-CN" sz="2400" b="1" kern="0">
                <a:solidFill>
                  <a:srgbClr val="E46C0A"/>
                </a:solidFill>
                <a:latin typeface="Times New Roman" pitchFamily="18" charset="0"/>
              </a:rPr>
              <a:t>1    </a:t>
            </a:r>
            <a:r>
              <a:rPr sz="2400" b="1" kern="0">
                <a:solidFill>
                  <a:srgbClr val="E46C0A"/>
                </a:solidFill>
                <a:latin typeface="Times New Roman" pitchFamily="18" charset="0"/>
              </a:rPr>
              <a:t>力的认识</a:t>
            </a:r>
          </a:p>
        </p:txBody>
      </p:sp>
      <p:sp>
        <p:nvSpPr>
          <p:cNvPr id="7173" name="矩形 1"/>
          <p:cNvSpPr/>
          <p:nvPr/>
        </p:nvSpPr>
        <p:spPr>
          <a:xfrm>
            <a:off x="3768725" y="1939925"/>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相互</a:t>
            </a:r>
            <a:endParaRPr kern="0">
              <a:solidFill>
                <a:prstClr val="black"/>
              </a:solidFill>
            </a:endParaRPr>
          </a:p>
        </p:txBody>
      </p:sp>
      <p:sp>
        <p:nvSpPr>
          <p:cNvPr id="7174" name="矩形 11"/>
          <p:cNvSpPr/>
          <p:nvPr/>
        </p:nvSpPr>
        <p:spPr>
          <a:xfrm>
            <a:off x="2184400" y="2411413"/>
            <a:ext cx="803275"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相等</a:t>
            </a:r>
            <a:endParaRPr kern="0">
              <a:solidFill>
                <a:prstClr val="black"/>
              </a:solidFill>
            </a:endParaRPr>
          </a:p>
        </p:txBody>
      </p:sp>
      <p:sp>
        <p:nvSpPr>
          <p:cNvPr id="7175" name="矩形 8"/>
          <p:cNvSpPr/>
          <p:nvPr/>
        </p:nvSpPr>
        <p:spPr>
          <a:xfrm>
            <a:off x="4129088" y="2438400"/>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相反</a:t>
            </a:r>
            <a:endParaRPr kern="0">
              <a:solidFill>
                <a:prstClr val="black"/>
              </a:solidFill>
            </a:endParaRPr>
          </a:p>
        </p:txBody>
      </p:sp>
      <p:sp>
        <p:nvSpPr>
          <p:cNvPr id="7176" name="矩形 9"/>
          <p:cNvSpPr/>
          <p:nvPr/>
        </p:nvSpPr>
        <p:spPr>
          <a:xfrm>
            <a:off x="6537325" y="2439988"/>
            <a:ext cx="1422400"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两个物体</a:t>
            </a:r>
            <a:endParaRPr kern="0">
              <a:solidFill>
                <a:prstClr val="black"/>
              </a:solidFill>
            </a:endParaRPr>
          </a:p>
        </p:txBody>
      </p:sp>
      <p:sp>
        <p:nvSpPr>
          <p:cNvPr id="7177" name="矩形 10"/>
          <p:cNvSpPr/>
          <p:nvPr/>
        </p:nvSpPr>
        <p:spPr>
          <a:xfrm>
            <a:off x="2255838" y="3995738"/>
            <a:ext cx="1420812"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施力物体</a:t>
            </a:r>
            <a:endParaRPr kern="0">
              <a:solidFill>
                <a:prstClr val="black"/>
              </a:solidFill>
            </a:endParaRPr>
          </a:p>
        </p:txBody>
      </p:sp>
    </p:spTree>
    <p:extLst>
      <p:ext uri="{BB962C8B-B14F-4D97-AF65-F5344CB8AC3E}">
        <p14:creationId xmlns:p14="http://schemas.microsoft.com/office/powerpoint/2010/main" val="18529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fill="hold"/>
                                        <p:tgtEl>
                                          <p:spTgt spid="717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left)">
                                      <p:cBhvr>
                                        <p:cTn id="12" dur="500" fill="hold"/>
                                        <p:tgtEl>
                                          <p:spTgt spid="717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wipe(left)">
                                      <p:cBhvr>
                                        <p:cTn id="17" dur="500" fill="hold"/>
                                        <p:tgtEl>
                                          <p:spTgt spid="717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wipe(left)">
                                      <p:cBhvr>
                                        <p:cTn id="22" dur="500" fill="hold"/>
                                        <p:tgtEl>
                                          <p:spTgt spid="717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wipe(left)">
                                      <p:cBhvr>
                                        <p:cTn id="27" dur="500" fill="hold"/>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P spid="71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矩形 4"/>
          <p:cNvSpPr>
            <a:spLocks noChangeArrowheads="1"/>
          </p:cNvSpPr>
          <p:nvPr/>
        </p:nvSpPr>
        <p:spPr bwMode="auto">
          <a:xfrm>
            <a:off x="565150" y="617538"/>
            <a:ext cx="8023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5</a:t>
            </a:r>
            <a:r>
              <a:rPr altLang="zh-CN" sz="2400" b="1" kern="0">
                <a:solidFill>
                  <a:prstClr val="black"/>
                </a:solidFill>
                <a:latin typeface="Times New Roman"/>
              </a:rPr>
              <a:t>．【</a:t>
            </a:r>
            <a:r>
              <a:rPr lang="en-US" altLang="zh-CN" sz="2400" b="1" kern="0">
                <a:solidFill>
                  <a:prstClr val="black"/>
                </a:solidFill>
                <a:latin typeface="Times New Roman"/>
              </a:rPr>
              <a:t>2019·</a:t>
            </a:r>
            <a:r>
              <a:rPr altLang="zh-CN" sz="2400" b="1" kern="0">
                <a:solidFill>
                  <a:prstClr val="black"/>
                </a:solidFill>
                <a:latin typeface="Times New Roman"/>
              </a:rPr>
              <a:t>福建</a:t>
            </a:r>
            <a:r>
              <a:rPr lang="en-US" altLang="zh-CN" sz="2400" b="1" kern="0">
                <a:solidFill>
                  <a:prstClr val="black"/>
                </a:solidFill>
                <a:latin typeface="Times New Roman"/>
              </a:rPr>
              <a:t>·2</a:t>
            </a:r>
            <a:r>
              <a:rPr altLang="zh-CN" sz="2400" b="1" kern="0">
                <a:solidFill>
                  <a:prstClr val="black"/>
                </a:solidFill>
                <a:latin typeface="Times New Roman"/>
              </a:rPr>
              <a:t>分】如图所示，悬挂在天花板下的电灯处于静止状态。画出电灯的受力示意图。</a:t>
            </a:r>
            <a:endParaRPr altLang="zh-CN" sz="1000" kern="0">
              <a:solidFill>
                <a:prstClr val="black"/>
              </a:solidFill>
              <a:latin typeface="宋体" pitchFamily="2" charset="-122"/>
            </a:endParaRPr>
          </a:p>
        </p:txBody>
      </p:sp>
      <p:sp>
        <p:nvSpPr>
          <p:cNvPr id="56322" name="矩形 3"/>
          <p:cNvSpPr>
            <a:spLocks noChangeArrowheads="1"/>
          </p:cNvSpPr>
          <p:nvPr/>
        </p:nvSpPr>
        <p:spPr bwMode="auto">
          <a:xfrm>
            <a:off x="4094163" y="1652588"/>
            <a:ext cx="23495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解：如图所示。</a:t>
            </a:r>
            <a:endParaRPr altLang="zh-CN" sz="1000" kern="0">
              <a:solidFill>
                <a:prstClr val="black"/>
              </a:solidFill>
              <a:latin typeface="宋体" pitchFamily="2" charset="-122"/>
            </a:endParaRPr>
          </a:p>
        </p:txBody>
      </p:sp>
      <p:pic>
        <p:nvPicPr>
          <p:cNvPr id="56323" name="Picture 7" descr="C:\Users\Administrator\Desktop\习题课件\返回框.png">
            <a:hlinkClick r:id="rId3" action="ppaction://hlinksldjump"/>
          </p:cNvPr>
          <p:cNvPicPr>
            <a:picLocks noChangeAspect="1"/>
          </p:cNvPicPr>
          <p:nvPr/>
        </p:nvPicPr>
        <p:blipFill>
          <a:blip r:embed="rId4"/>
          <a:stretch>
            <a:fillRect/>
          </a:stretch>
        </p:blipFill>
        <p:spPr>
          <a:xfrm>
            <a:off x="8150225" y="4146550"/>
            <a:ext cx="669925" cy="669925"/>
          </a:xfrm>
          <a:prstGeom prst="rect">
            <a:avLst/>
          </a:prstGeom>
          <a:noFill/>
          <a:ln>
            <a:noFill/>
            <a:miter lim="800000"/>
          </a:ln>
        </p:spPr>
      </p:pic>
      <p:pic>
        <p:nvPicPr>
          <p:cNvPr id="56324" name="Picture 5" descr="图+188"/>
          <p:cNvPicPr>
            <a:picLocks noChangeAspect="1"/>
          </p:cNvPicPr>
          <p:nvPr/>
        </p:nvPicPr>
        <p:blipFill>
          <a:blip r:embed="rId5">
            <a:clrChange>
              <a:clrFrom>
                <a:srgbClr val="FFFFFF"/>
              </a:clrFrom>
              <a:clrTo>
                <a:srgbClr val="FFFFFF">
                  <a:alpha val="0"/>
                </a:srgbClr>
              </a:clrTo>
            </a:clrChange>
          </a:blip>
          <a:stretch>
            <a:fillRect/>
          </a:stretch>
        </p:blipFill>
        <p:spPr>
          <a:xfrm>
            <a:off x="1900238" y="2066925"/>
            <a:ext cx="1274762" cy="2260600"/>
          </a:xfrm>
          <a:prstGeom prst="rect">
            <a:avLst/>
          </a:prstGeom>
          <a:noFill/>
          <a:ln>
            <a:noFill/>
            <a:miter lim="800000"/>
          </a:ln>
        </p:spPr>
      </p:pic>
      <p:pic>
        <p:nvPicPr>
          <p:cNvPr id="56325" name="Picture 6"/>
          <p:cNvPicPr>
            <a:picLocks noGrp="1" noChangeAspect="1"/>
          </p:cNvPicPr>
          <p:nvPr/>
        </p:nvPicPr>
        <p:blipFill>
          <a:blip r:embed="rId6"/>
          <a:stretch>
            <a:fillRect/>
          </a:stretch>
        </p:blipFill>
        <p:spPr>
          <a:xfrm>
            <a:off x="4211638" y="2498725"/>
            <a:ext cx="2132012" cy="2198688"/>
          </a:xfrm>
          <a:prstGeom prst="rect">
            <a:avLst/>
          </a:prstGeom>
          <a:noFill/>
          <a:ln>
            <a:miter lim="800000"/>
          </a:ln>
        </p:spPr>
      </p:pic>
    </p:spTree>
    <p:extLst>
      <p:ext uri="{BB962C8B-B14F-4D97-AF65-F5344CB8AC3E}">
        <p14:creationId xmlns:p14="http://schemas.microsoft.com/office/powerpoint/2010/main" val="2893498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left)">
                                      <p:cBhvr>
                                        <p:cTn id="7" dur="500" fill="hold"/>
                                        <p:tgtEl>
                                          <p:spTgt spid="5632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6325"/>
                                        </p:tgtEl>
                                        <p:attrNameLst>
                                          <p:attrName>style.visibility</p:attrName>
                                        </p:attrNameLst>
                                      </p:cBhvr>
                                      <p:to>
                                        <p:strVal val="visible"/>
                                      </p:to>
                                    </p:set>
                                    <p:animEffect transition="in" filter="wipe(left)">
                                      <p:cBhvr>
                                        <p:cTn id="11" dur="500" fill="hold"/>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4"/>
          <p:cNvSpPr>
            <a:spLocks noChangeArrowheads="1"/>
          </p:cNvSpPr>
          <p:nvPr/>
        </p:nvSpPr>
        <p:spPr bwMode="auto">
          <a:xfrm>
            <a:off x="565150" y="617538"/>
            <a:ext cx="8023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6</a:t>
            </a:r>
            <a:r>
              <a:rPr altLang="zh-CN" sz="2400" b="1" kern="0">
                <a:solidFill>
                  <a:prstClr val="black"/>
                </a:solidFill>
                <a:latin typeface="Times New Roman"/>
              </a:rPr>
              <a:t>．【</a:t>
            </a:r>
            <a:r>
              <a:rPr lang="en-US" altLang="zh-CN" sz="2400" b="1" kern="0">
                <a:solidFill>
                  <a:prstClr val="black"/>
                </a:solidFill>
                <a:latin typeface="Times New Roman"/>
              </a:rPr>
              <a:t>2017·</a:t>
            </a:r>
            <a:r>
              <a:rPr altLang="zh-CN" sz="2400" b="1" kern="0">
                <a:solidFill>
                  <a:prstClr val="black"/>
                </a:solidFill>
                <a:latin typeface="Times New Roman"/>
              </a:rPr>
              <a:t>福建</a:t>
            </a:r>
            <a:r>
              <a:rPr lang="en-US" altLang="zh-CN" sz="2400" b="1" kern="0">
                <a:solidFill>
                  <a:prstClr val="black"/>
                </a:solidFill>
                <a:latin typeface="Times New Roman"/>
              </a:rPr>
              <a:t>·2</a:t>
            </a:r>
            <a:r>
              <a:rPr altLang="zh-CN" sz="2400" b="1" kern="0">
                <a:solidFill>
                  <a:prstClr val="black"/>
                </a:solidFill>
                <a:latin typeface="Times New Roman"/>
              </a:rPr>
              <a:t>分】在图中画出石块</a:t>
            </a:r>
            <a:r>
              <a:rPr lang="en-US" altLang="zh-CN" sz="2400" b="1" i="1" kern="0">
                <a:solidFill>
                  <a:prstClr val="black"/>
                </a:solidFill>
                <a:latin typeface="Times New Roman"/>
              </a:rPr>
              <a:t>A</a:t>
            </a:r>
            <a:r>
              <a:rPr altLang="zh-CN" sz="2400" b="1" kern="0">
                <a:solidFill>
                  <a:prstClr val="black"/>
                </a:solidFill>
                <a:latin typeface="Times New Roman"/>
              </a:rPr>
              <a:t>受到的重力</a:t>
            </a:r>
            <a:r>
              <a:rPr lang="en-US" altLang="zh-CN" sz="2400" b="1" i="1" kern="0">
                <a:solidFill>
                  <a:prstClr val="black"/>
                </a:solidFill>
                <a:latin typeface="Times New Roman"/>
              </a:rPr>
              <a:t>G</a:t>
            </a:r>
            <a:r>
              <a:rPr altLang="zh-CN" sz="2400" b="1" kern="0">
                <a:solidFill>
                  <a:prstClr val="black"/>
                </a:solidFill>
                <a:latin typeface="Times New Roman"/>
              </a:rPr>
              <a:t>和拉力</a:t>
            </a:r>
            <a:r>
              <a:rPr lang="en-US" altLang="zh-CN" sz="2400" b="1" i="1" kern="0">
                <a:solidFill>
                  <a:prstClr val="black"/>
                </a:solidFill>
                <a:latin typeface="Times New Roman"/>
              </a:rPr>
              <a:t>F</a:t>
            </a:r>
            <a:r>
              <a:rPr altLang="zh-CN" sz="2400" b="1" kern="0">
                <a:solidFill>
                  <a:prstClr val="black"/>
                </a:solidFill>
                <a:latin typeface="Times New Roman"/>
              </a:rPr>
              <a:t>的示意图。</a:t>
            </a:r>
            <a:endParaRPr altLang="zh-CN" sz="1000" kern="0">
              <a:solidFill>
                <a:prstClr val="black"/>
              </a:solidFill>
              <a:latin typeface="宋体" pitchFamily="2" charset="-122"/>
            </a:endParaRPr>
          </a:p>
        </p:txBody>
      </p:sp>
      <p:sp>
        <p:nvSpPr>
          <p:cNvPr id="58370" name="矩形 7"/>
          <p:cNvSpPr>
            <a:spLocks noChangeArrowheads="1"/>
          </p:cNvSpPr>
          <p:nvPr/>
        </p:nvSpPr>
        <p:spPr bwMode="auto">
          <a:xfrm>
            <a:off x="1187450" y="1860550"/>
            <a:ext cx="2351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解：如图所示。</a:t>
            </a:r>
            <a:endParaRPr altLang="zh-CN" sz="1000" kern="0">
              <a:solidFill>
                <a:prstClr val="black"/>
              </a:solidFill>
              <a:latin typeface="宋体" pitchFamily="2" charset="-122"/>
            </a:endParaRPr>
          </a:p>
        </p:txBody>
      </p:sp>
      <p:pic>
        <p:nvPicPr>
          <p:cNvPr id="58371"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pic>
        <p:nvPicPr>
          <p:cNvPr id="58372" name="Picture 6"/>
          <p:cNvPicPr>
            <a:picLocks noChangeAspect="1"/>
          </p:cNvPicPr>
          <p:nvPr/>
        </p:nvPicPr>
        <p:blipFill>
          <a:blip r:embed="rId4">
            <a:clrChange>
              <a:clrFrom>
                <a:srgbClr val="FFFFFF"/>
              </a:clrFrom>
              <a:clrTo>
                <a:srgbClr val="FFFFFF">
                  <a:alpha val="0"/>
                </a:srgbClr>
              </a:clrTo>
            </a:clrChange>
          </a:blip>
          <a:stretch>
            <a:fillRect/>
          </a:stretch>
        </p:blipFill>
        <p:spPr>
          <a:xfrm>
            <a:off x="4876800" y="1995488"/>
            <a:ext cx="3511550" cy="1819275"/>
          </a:xfrm>
          <a:prstGeom prst="rect">
            <a:avLst/>
          </a:prstGeom>
          <a:noFill/>
          <a:ln>
            <a:noFill/>
            <a:miter lim="800000"/>
          </a:ln>
        </p:spPr>
      </p:pic>
      <p:pic>
        <p:nvPicPr>
          <p:cNvPr id="58373" name="Picture 7"/>
          <p:cNvPicPr>
            <a:picLocks noGrp="1" noChangeAspect="1"/>
          </p:cNvPicPr>
          <p:nvPr/>
        </p:nvPicPr>
        <p:blipFill>
          <a:blip r:embed="rId5"/>
          <a:stretch>
            <a:fillRect/>
          </a:stretch>
        </p:blipFill>
        <p:spPr>
          <a:xfrm>
            <a:off x="989013" y="2355850"/>
            <a:ext cx="3109912" cy="2190750"/>
          </a:xfrm>
          <a:prstGeom prst="rect">
            <a:avLst/>
          </a:prstGeom>
          <a:noFill/>
          <a:ln>
            <a:miter lim="800000"/>
          </a:ln>
        </p:spPr>
      </p:pic>
    </p:spTree>
    <p:extLst>
      <p:ext uri="{BB962C8B-B14F-4D97-AF65-F5344CB8AC3E}">
        <p14:creationId xmlns:p14="http://schemas.microsoft.com/office/powerpoint/2010/main" val="3040527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fill="hold"/>
                                        <p:tgtEl>
                                          <p:spTgt spid="5837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wipe(left)">
                                      <p:cBhvr>
                                        <p:cTn id="11" dur="500" fill="hold"/>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4"/>
          <p:cNvSpPr>
            <a:spLocks noChangeArrowheads="1"/>
          </p:cNvSpPr>
          <p:nvPr/>
        </p:nvSpPr>
        <p:spPr bwMode="auto">
          <a:xfrm>
            <a:off x="539750" y="627063"/>
            <a:ext cx="80232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7</a:t>
            </a:r>
            <a:r>
              <a:rPr altLang="zh-CN" sz="2400" b="1" kern="0">
                <a:solidFill>
                  <a:prstClr val="black"/>
                </a:solidFill>
                <a:latin typeface="Times New Roman"/>
              </a:rPr>
              <a:t>．【</a:t>
            </a:r>
            <a:r>
              <a:rPr lang="en-US" altLang="zh-CN" sz="2400" b="1" kern="0">
                <a:solidFill>
                  <a:prstClr val="black"/>
                </a:solidFill>
                <a:latin typeface="Times New Roman"/>
              </a:rPr>
              <a:t>2018·</a:t>
            </a:r>
            <a:r>
              <a:rPr altLang="zh-CN" sz="2400" b="1" kern="0">
                <a:solidFill>
                  <a:prstClr val="black"/>
                </a:solidFill>
                <a:latin typeface="Times New Roman"/>
              </a:rPr>
              <a:t>福建</a:t>
            </a:r>
            <a:r>
              <a:rPr lang="en-US" altLang="zh-CN" sz="2400" b="1" kern="0">
                <a:solidFill>
                  <a:prstClr val="black"/>
                </a:solidFill>
                <a:latin typeface="Times New Roman"/>
              </a:rPr>
              <a:t>·4</a:t>
            </a:r>
            <a:r>
              <a:rPr altLang="zh-CN" sz="2400" b="1" kern="0">
                <a:solidFill>
                  <a:prstClr val="black"/>
                </a:solidFill>
                <a:latin typeface="Times New Roman"/>
              </a:rPr>
              <a:t>分】如图，矿泉水瓶盖侧面刻有凹凸不平的花纹，便于旋开瓶盖；带有橡胶塞的口服液所配置的吸管，其表面也刻有棱状条纹，便于吸上口服液。联系所学的物理知识，分别说明上述两个实例中条纹的作用。</a:t>
            </a:r>
            <a:endParaRPr altLang="zh-CN" sz="1000" kern="0">
              <a:solidFill>
                <a:prstClr val="black"/>
              </a:solidFill>
              <a:latin typeface="宋体" pitchFamily="2" charset="-122"/>
            </a:endParaRPr>
          </a:p>
        </p:txBody>
      </p:sp>
      <p:pic>
        <p:nvPicPr>
          <p:cNvPr id="59394" name="Picture 6"/>
          <p:cNvPicPr>
            <a:picLocks noChangeAspect="1"/>
          </p:cNvPicPr>
          <p:nvPr/>
        </p:nvPicPr>
        <p:blipFill>
          <a:blip r:embed="rId2">
            <a:clrChange>
              <a:clrFrom>
                <a:srgbClr val="FFFFFF"/>
              </a:clrFrom>
              <a:clrTo>
                <a:srgbClr val="FFFFFF">
                  <a:alpha val="0"/>
                </a:srgbClr>
              </a:clrTo>
            </a:clrChange>
          </a:blip>
          <a:stretch>
            <a:fillRect/>
          </a:stretch>
        </p:blipFill>
        <p:spPr>
          <a:xfrm>
            <a:off x="2339975" y="3003550"/>
            <a:ext cx="4411663" cy="1562100"/>
          </a:xfrm>
          <a:prstGeom prst="rect">
            <a:avLst/>
          </a:prstGeom>
          <a:noFill/>
          <a:ln>
            <a:noFill/>
            <a:miter lim="800000"/>
          </a:ln>
        </p:spPr>
      </p:pic>
    </p:spTree>
    <p:extLst>
      <p:ext uri="{BB962C8B-B14F-4D97-AF65-F5344CB8AC3E}">
        <p14:creationId xmlns:p14="http://schemas.microsoft.com/office/powerpoint/2010/main" val="27106823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6"/>
          <p:cNvSpPr>
            <a:spLocks noChangeArrowheads="1"/>
          </p:cNvSpPr>
          <p:nvPr/>
        </p:nvSpPr>
        <p:spPr bwMode="auto">
          <a:xfrm>
            <a:off x="1042988" y="1131888"/>
            <a:ext cx="70580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解：矿泉水瓶盖侧面的条纹可以增大接触面的粗糙程度，增大摩擦。口服液吸管表面有条纹可使空气进入瓶内，让瓶内气体与大气相通，在大气压的作用下吸入口服液。</a:t>
            </a:r>
            <a:endParaRPr altLang="zh-CN" sz="1000" kern="0">
              <a:solidFill>
                <a:prstClr val="black"/>
              </a:solidFill>
              <a:latin typeface="宋体" pitchFamily="2" charset="-122"/>
            </a:endParaRPr>
          </a:p>
        </p:txBody>
      </p:sp>
      <p:pic>
        <p:nvPicPr>
          <p:cNvPr id="60418"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33850"/>
            <a:ext cx="669925" cy="669925"/>
          </a:xfrm>
          <a:prstGeom prst="rect">
            <a:avLst/>
          </a:prstGeom>
          <a:noFill/>
          <a:ln>
            <a:noFill/>
            <a:miter lim="800000"/>
          </a:ln>
        </p:spPr>
      </p:pic>
    </p:spTree>
    <p:extLst>
      <p:ext uri="{BB962C8B-B14F-4D97-AF65-F5344CB8AC3E}">
        <p14:creationId xmlns:p14="http://schemas.microsoft.com/office/powerpoint/2010/main" val="3550357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left)">
                                      <p:cBhvr>
                                        <p:cTn id="7" dur="500" fill="hold"/>
                                        <p:tgtEl>
                                          <p:spTgt spid="60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4"/>
          <p:cNvSpPr>
            <a:spLocks noChangeArrowheads="1"/>
          </p:cNvSpPr>
          <p:nvPr/>
        </p:nvSpPr>
        <p:spPr bwMode="auto">
          <a:xfrm>
            <a:off x="565150" y="771525"/>
            <a:ext cx="8023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8</a:t>
            </a:r>
            <a:r>
              <a:rPr altLang="zh-CN" sz="2400" b="1" kern="0">
                <a:solidFill>
                  <a:prstClr val="black"/>
                </a:solidFill>
                <a:latin typeface="Times New Roman"/>
              </a:rPr>
              <a:t>．【</a:t>
            </a:r>
            <a:r>
              <a:rPr lang="en-US" altLang="zh-CN" sz="2400" b="1" kern="0">
                <a:solidFill>
                  <a:prstClr val="black"/>
                </a:solidFill>
                <a:latin typeface="Times New Roman"/>
              </a:rPr>
              <a:t>2019·</a:t>
            </a:r>
            <a:r>
              <a:rPr altLang="zh-CN" sz="2400" b="1" kern="0">
                <a:solidFill>
                  <a:prstClr val="black"/>
                </a:solidFill>
                <a:latin typeface="Times New Roman"/>
              </a:rPr>
              <a:t>福建</a:t>
            </a:r>
            <a:r>
              <a:rPr lang="en-US" altLang="zh-CN" sz="2400" b="1" kern="0">
                <a:solidFill>
                  <a:prstClr val="black"/>
                </a:solidFill>
                <a:latin typeface="Times New Roman"/>
              </a:rPr>
              <a:t>·4</a:t>
            </a:r>
            <a:r>
              <a:rPr altLang="zh-CN" sz="2400" b="1" kern="0">
                <a:solidFill>
                  <a:prstClr val="black"/>
                </a:solidFill>
                <a:latin typeface="Times New Roman"/>
              </a:rPr>
              <a:t>分】如图是</a:t>
            </a:r>
            <a:r>
              <a:rPr lang="en-US" altLang="zh-CN" sz="2400" b="1" kern="0">
                <a:solidFill>
                  <a:prstClr val="black"/>
                </a:solidFill>
                <a:latin typeface="Times New Roman"/>
              </a:rPr>
              <a:t>“</a:t>
            </a:r>
            <a:r>
              <a:rPr altLang="zh-CN" sz="2400" b="1" kern="0">
                <a:solidFill>
                  <a:prstClr val="black"/>
                </a:solidFill>
                <a:latin typeface="Times New Roman"/>
              </a:rPr>
              <a:t>测量滑动摩擦力大小</a:t>
            </a:r>
            <a:r>
              <a:rPr lang="en-US" altLang="zh-CN" sz="2400" b="1" kern="0">
                <a:solidFill>
                  <a:prstClr val="black"/>
                </a:solidFill>
                <a:latin typeface="Times New Roman"/>
              </a:rPr>
              <a:t>”</a:t>
            </a:r>
            <a:r>
              <a:rPr altLang="zh-CN" sz="2400" b="1" kern="0">
                <a:solidFill>
                  <a:prstClr val="black"/>
                </a:solidFill>
                <a:latin typeface="Times New Roman"/>
              </a:rPr>
              <a:t>的实验装置示意图。</a:t>
            </a:r>
            <a:endParaRPr altLang="zh-CN" sz="1000" kern="0">
              <a:solidFill>
                <a:prstClr val="black"/>
              </a:solidFill>
              <a:latin typeface="宋体" pitchFamily="2" charset="-122"/>
            </a:endParaRPr>
          </a:p>
        </p:txBody>
      </p:sp>
      <p:pic>
        <p:nvPicPr>
          <p:cNvPr id="61442" name="Picture 2" descr="图+189"/>
          <p:cNvPicPr>
            <a:picLocks noChangeAspect="1"/>
          </p:cNvPicPr>
          <p:nvPr/>
        </p:nvPicPr>
        <p:blipFill>
          <a:blip r:embed="rId2">
            <a:clrChange>
              <a:clrFrom>
                <a:srgbClr val="FFFFFF"/>
              </a:clrFrom>
              <a:clrTo>
                <a:srgbClr val="FFFFFF">
                  <a:alpha val="0"/>
                </a:srgbClr>
              </a:clrTo>
            </a:clrChange>
          </a:blip>
          <a:stretch>
            <a:fillRect/>
          </a:stretch>
        </p:blipFill>
        <p:spPr>
          <a:xfrm>
            <a:off x="1779588" y="2003425"/>
            <a:ext cx="5672137" cy="2513013"/>
          </a:xfrm>
          <a:prstGeom prst="rect">
            <a:avLst/>
          </a:prstGeom>
          <a:noFill/>
          <a:ln>
            <a:noFill/>
            <a:miter lim="800000"/>
          </a:ln>
        </p:spPr>
      </p:pic>
    </p:spTree>
    <p:extLst>
      <p:ext uri="{BB962C8B-B14F-4D97-AF65-F5344CB8AC3E}">
        <p14:creationId xmlns:p14="http://schemas.microsoft.com/office/powerpoint/2010/main" val="11171532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矩形 4"/>
          <p:cNvSpPr>
            <a:spLocks noChangeArrowheads="1"/>
          </p:cNvSpPr>
          <p:nvPr/>
        </p:nvSpPr>
        <p:spPr bwMode="auto">
          <a:xfrm>
            <a:off x="565150" y="771525"/>
            <a:ext cx="80232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图甲中，将木板固定，水平拉动木块，木块受到的滑动摩擦力与其受到的水平拉力</a:t>
            </a:r>
            <a:r>
              <a:rPr lang="en-US" altLang="zh-CN" sz="2400" b="1" kern="0">
                <a:solidFill>
                  <a:prstClr val="black"/>
                </a:solidFill>
                <a:latin typeface="Times New Roman"/>
              </a:rPr>
              <a:t>________</a:t>
            </a:r>
            <a:r>
              <a:rPr altLang="zh-CN" sz="2400" b="1" kern="0">
                <a:solidFill>
                  <a:prstClr val="black"/>
                </a:solidFill>
                <a:latin typeface="Times New Roman"/>
              </a:rPr>
              <a:t>大小相等；图乙中，水平拉动木板，待测力计示数稳定后，木块受到的滑动摩擦力与其受到的水平拉力</a:t>
            </a:r>
            <a:r>
              <a:rPr lang="en-US" altLang="zh-CN" sz="2400" b="1" kern="0">
                <a:solidFill>
                  <a:prstClr val="black"/>
                </a:solidFill>
                <a:latin typeface="Times New Roman"/>
              </a:rPr>
              <a:t>________</a:t>
            </a:r>
            <a:r>
              <a:rPr altLang="zh-CN" sz="2400" b="1" kern="0">
                <a:solidFill>
                  <a:prstClr val="black"/>
                </a:solidFill>
                <a:latin typeface="Times New Roman"/>
              </a:rPr>
              <a:t>大小相等。</a:t>
            </a:r>
            <a:r>
              <a:rPr lang="en-US" altLang="zh-CN" sz="2400" b="1" kern="0">
                <a:solidFill>
                  <a:prstClr val="black"/>
                </a:solidFill>
                <a:latin typeface="Times New Roman"/>
              </a:rPr>
              <a:t> (</a:t>
            </a:r>
            <a:r>
              <a:rPr altLang="zh-CN" sz="2400" b="1" kern="0">
                <a:solidFill>
                  <a:prstClr val="black"/>
                </a:solidFill>
                <a:latin typeface="Times New Roman"/>
              </a:rPr>
              <a:t>均填</a:t>
            </a:r>
            <a:r>
              <a:rPr lang="en-US" altLang="zh-CN" sz="2400" b="1" kern="0">
                <a:solidFill>
                  <a:prstClr val="black"/>
                </a:solidFill>
                <a:latin typeface="Times New Roman"/>
              </a:rPr>
              <a:t>“</a:t>
            </a:r>
            <a:r>
              <a:rPr altLang="zh-CN" sz="2400" b="1" kern="0">
                <a:solidFill>
                  <a:prstClr val="black"/>
                </a:solidFill>
                <a:latin typeface="Times New Roman"/>
              </a:rPr>
              <a:t>一定</a:t>
            </a:r>
            <a:r>
              <a:rPr lang="en-US" altLang="zh-CN" sz="2400" b="1" kern="0">
                <a:solidFill>
                  <a:prstClr val="black"/>
                </a:solidFill>
                <a:latin typeface="Times New Roman"/>
              </a:rPr>
              <a:t>”</a:t>
            </a:r>
            <a:r>
              <a:rPr altLang="zh-CN" sz="2400" b="1" kern="0">
                <a:solidFill>
                  <a:prstClr val="black"/>
                </a:solidFill>
                <a:latin typeface="Times New Roman"/>
              </a:rPr>
              <a:t>或</a:t>
            </a:r>
            <a:r>
              <a:rPr lang="en-US" altLang="zh-CN" sz="2400" b="1" kern="0">
                <a:solidFill>
                  <a:prstClr val="black"/>
                </a:solidFill>
                <a:latin typeface="Times New Roman"/>
              </a:rPr>
              <a:t>“</a:t>
            </a:r>
            <a:r>
              <a:rPr altLang="zh-CN" sz="2400" b="1" kern="0">
                <a:solidFill>
                  <a:prstClr val="black"/>
                </a:solidFill>
                <a:latin typeface="Times New Roman"/>
              </a:rPr>
              <a:t>不一定</a:t>
            </a:r>
            <a:r>
              <a:rPr lang="en-US"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62466" name="矩形 6"/>
          <p:cNvSpPr>
            <a:spLocks noChangeArrowheads="1"/>
          </p:cNvSpPr>
          <p:nvPr/>
        </p:nvSpPr>
        <p:spPr bwMode="auto">
          <a:xfrm>
            <a:off x="4827588" y="1276350"/>
            <a:ext cx="11128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不一定</a:t>
            </a:r>
            <a:endParaRPr altLang="zh-CN" sz="1000" kern="0">
              <a:solidFill>
                <a:prstClr val="black"/>
              </a:solidFill>
              <a:latin typeface="宋体" pitchFamily="2" charset="-122"/>
            </a:endParaRPr>
          </a:p>
        </p:txBody>
      </p:sp>
      <p:sp>
        <p:nvSpPr>
          <p:cNvPr id="62467" name="矩形 5"/>
          <p:cNvSpPr>
            <a:spLocks noChangeArrowheads="1"/>
          </p:cNvSpPr>
          <p:nvPr/>
        </p:nvSpPr>
        <p:spPr bwMode="auto">
          <a:xfrm>
            <a:off x="5003800" y="2355850"/>
            <a:ext cx="8032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一定</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4175794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left)">
                                      <p:cBhvr>
                                        <p:cTn id="7" dur="500" fill="hold"/>
                                        <p:tgtEl>
                                          <p:spTgt spid="6246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wipe(left)">
                                      <p:cBhvr>
                                        <p:cTn id="12" dur="500" fill="hold"/>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矩形 4"/>
          <p:cNvSpPr>
            <a:spLocks noChangeArrowheads="1"/>
          </p:cNvSpPr>
          <p:nvPr/>
        </p:nvSpPr>
        <p:spPr bwMode="auto">
          <a:xfrm>
            <a:off x="565150" y="771525"/>
            <a:ext cx="80232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图丙中，水平拉动木板，待测力计示数稳定后，测力计</a:t>
            </a:r>
            <a:r>
              <a:rPr lang="en-US" altLang="zh-CN" sz="2400" b="1" i="1" kern="0">
                <a:solidFill>
                  <a:prstClr val="black"/>
                </a:solidFill>
                <a:latin typeface="Times New Roman"/>
              </a:rPr>
              <a:t>A</a:t>
            </a:r>
            <a:r>
              <a:rPr altLang="zh-CN" sz="2400" b="1" kern="0">
                <a:solidFill>
                  <a:prstClr val="black"/>
                </a:solidFill>
                <a:latin typeface="Times New Roman"/>
              </a:rPr>
              <a:t>的示数为</a:t>
            </a:r>
            <a:r>
              <a:rPr lang="en-US" altLang="zh-CN" sz="2400" b="1" kern="0">
                <a:solidFill>
                  <a:prstClr val="black"/>
                </a:solidFill>
                <a:latin typeface="Times New Roman"/>
              </a:rPr>
              <a:t>4.0 N</a:t>
            </a:r>
            <a:r>
              <a:rPr altLang="zh-CN" sz="2400" b="1" kern="0">
                <a:solidFill>
                  <a:prstClr val="black"/>
                </a:solidFill>
                <a:latin typeface="Times New Roman"/>
              </a:rPr>
              <a:t>，测力计</a:t>
            </a:r>
            <a:r>
              <a:rPr lang="en-US" altLang="zh-CN" sz="2400" b="1" i="1" kern="0">
                <a:solidFill>
                  <a:prstClr val="black"/>
                </a:solidFill>
                <a:latin typeface="Times New Roman"/>
              </a:rPr>
              <a:t>B</a:t>
            </a:r>
            <a:r>
              <a:rPr altLang="zh-CN" sz="2400" b="1" kern="0">
                <a:solidFill>
                  <a:prstClr val="black"/>
                </a:solidFill>
                <a:latin typeface="Times New Roman"/>
              </a:rPr>
              <a:t>的示数为</a:t>
            </a:r>
            <a:r>
              <a:rPr lang="en-US" altLang="zh-CN" sz="2400" b="1" kern="0">
                <a:solidFill>
                  <a:prstClr val="black"/>
                </a:solidFill>
                <a:latin typeface="Times New Roman"/>
              </a:rPr>
              <a:t>2.5 N</a:t>
            </a:r>
            <a:r>
              <a:rPr altLang="zh-CN" sz="2400" b="1" kern="0">
                <a:solidFill>
                  <a:prstClr val="black"/>
                </a:solidFill>
                <a:latin typeface="Times New Roman"/>
              </a:rPr>
              <a:t>，木块受到的滑动摩擦力大小为</a:t>
            </a:r>
            <a:r>
              <a:rPr lang="en-US" altLang="zh-CN" sz="2400" b="1" kern="0">
                <a:solidFill>
                  <a:prstClr val="black"/>
                </a:solidFill>
                <a:latin typeface="Times New Roman"/>
              </a:rPr>
              <a:t>______N</a:t>
            </a:r>
            <a:r>
              <a:rPr altLang="zh-CN" sz="2400" b="1" kern="0">
                <a:solidFill>
                  <a:prstClr val="black"/>
                </a:solidFill>
                <a:latin typeface="Times New Roman"/>
              </a:rPr>
              <a:t>。若增大拉力，当</a:t>
            </a:r>
            <a:r>
              <a:rPr lang="en-US" altLang="zh-CN" sz="2400" b="1" i="1" kern="0">
                <a:solidFill>
                  <a:prstClr val="black"/>
                </a:solidFill>
                <a:latin typeface="Times New Roman"/>
              </a:rPr>
              <a:t>A</a:t>
            </a:r>
            <a:r>
              <a:rPr altLang="zh-CN" sz="2400" b="1" kern="0">
                <a:solidFill>
                  <a:prstClr val="black"/>
                </a:solidFill>
                <a:latin typeface="Times New Roman"/>
              </a:rPr>
              <a:t>的示数为</a:t>
            </a:r>
            <a:r>
              <a:rPr lang="en-US" altLang="zh-CN" sz="2400" b="1" kern="0">
                <a:solidFill>
                  <a:prstClr val="black"/>
                </a:solidFill>
                <a:latin typeface="Times New Roman"/>
              </a:rPr>
              <a:t>4.8 N</a:t>
            </a:r>
            <a:r>
              <a:rPr altLang="zh-CN" sz="2400" b="1" kern="0">
                <a:solidFill>
                  <a:prstClr val="black"/>
                </a:solidFill>
                <a:latin typeface="Times New Roman"/>
              </a:rPr>
              <a:t>时，</a:t>
            </a:r>
            <a:r>
              <a:rPr lang="en-US" altLang="zh-CN" sz="2400" b="1" i="1" kern="0">
                <a:solidFill>
                  <a:prstClr val="black"/>
                </a:solidFill>
                <a:latin typeface="Times New Roman"/>
              </a:rPr>
              <a:t>B</a:t>
            </a:r>
            <a:r>
              <a:rPr altLang="zh-CN" sz="2400" b="1" kern="0">
                <a:solidFill>
                  <a:prstClr val="black"/>
                </a:solidFill>
                <a:latin typeface="Times New Roman"/>
              </a:rPr>
              <a:t>的示数为</a:t>
            </a:r>
            <a:r>
              <a:rPr lang="en-US" altLang="zh-CN" sz="2400" b="1" kern="0">
                <a:solidFill>
                  <a:prstClr val="black"/>
                </a:solidFill>
                <a:latin typeface="Times New Roman"/>
              </a:rPr>
              <a:t>______N</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63490" name="矩形 6"/>
          <p:cNvSpPr>
            <a:spLocks noChangeArrowheads="1"/>
          </p:cNvSpPr>
          <p:nvPr/>
        </p:nvSpPr>
        <p:spPr bwMode="auto">
          <a:xfrm>
            <a:off x="3714750" y="1851025"/>
            <a:ext cx="569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2.5</a:t>
            </a:r>
            <a:endParaRPr altLang="zh-CN" sz="1000" kern="0">
              <a:solidFill>
                <a:prstClr val="black"/>
              </a:solidFill>
              <a:latin typeface="宋体" pitchFamily="2" charset="-122"/>
            </a:endParaRPr>
          </a:p>
        </p:txBody>
      </p:sp>
      <p:pic>
        <p:nvPicPr>
          <p:cNvPr id="63491"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33850"/>
            <a:ext cx="669925" cy="669925"/>
          </a:xfrm>
          <a:prstGeom prst="rect">
            <a:avLst/>
          </a:prstGeom>
          <a:noFill/>
          <a:ln>
            <a:noFill/>
            <a:miter lim="800000"/>
          </a:ln>
        </p:spPr>
      </p:pic>
      <p:sp>
        <p:nvSpPr>
          <p:cNvPr id="63492" name="矩形 5"/>
          <p:cNvSpPr>
            <a:spLocks noChangeArrowheads="1"/>
          </p:cNvSpPr>
          <p:nvPr/>
        </p:nvSpPr>
        <p:spPr bwMode="auto">
          <a:xfrm>
            <a:off x="4002088" y="2393950"/>
            <a:ext cx="569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2.5</a:t>
            </a:r>
            <a:endParaRPr altLang="zh-CN" sz="1000" kern="0">
              <a:solidFill>
                <a:prstClr val="black"/>
              </a:solidFill>
              <a:latin typeface="宋体" pitchFamily="2" charset="-122"/>
            </a:endParaRPr>
          </a:p>
        </p:txBody>
      </p:sp>
      <p:pic>
        <p:nvPicPr>
          <p:cNvPr id="63493" name="New picture"/>
          <p:cNvPicPr/>
          <p:nvPr/>
        </p:nvPicPr>
        <p:blipFill>
          <a:blip r:embed="rId4"/>
          <a:stretch>
            <a:fillRect/>
          </a:stretch>
        </p:blipFill>
        <p:spPr>
          <a:xfrm>
            <a:off x="11887200" y="10591800"/>
            <a:ext cx="355600" cy="266700"/>
          </a:xfrm>
          <a:prstGeom prst="cube">
            <a:avLst/>
          </a:prstGeom>
        </p:spPr>
      </p:pic>
    </p:spTree>
    <p:extLst>
      <p:ext uri="{BB962C8B-B14F-4D97-AF65-F5344CB8AC3E}">
        <p14:creationId xmlns:p14="http://schemas.microsoft.com/office/powerpoint/2010/main" val="433886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fill="hold"/>
                                        <p:tgtEl>
                                          <p:spTgt spid="6349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wipe(left)">
                                      <p:cBhvr>
                                        <p:cTn id="12" dur="500" fill="hold"/>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7"/>
          <p:cNvPicPr>
            <a:picLocks noChangeAspect="1"/>
          </p:cNvPicPr>
          <p:nvPr/>
        </p:nvPicPr>
        <p:blipFill>
          <a:blip r:embed="rId3">
            <a:clrChange>
              <a:clrFrom>
                <a:srgbClr val="FFFFFF"/>
              </a:clrFrom>
              <a:clrTo>
                <a:srgbClr val="FFFFFF">
                  <a:alpha val="0"/>
                </a:srgbClr>
              </a:clrTo>
            </a:clrChange>
          </a:blip>
          <a:stretch>
            <a:fillRect/>
          </a:stretch>
        </p:blipFill>
        <p:spPr>
          <a:xfrm>
            <a:off x="1835150" y="844550"/>
            <a:ext cx="5953125" cy="3136900"/>
          </a:xfrm>
          <a:prstGeom prst="rect">
            <a:avLst/>
          </a:prstGeom>
          <a:noFill/>
          <a:ln>
            <a:noFill/>
            <a:miter lim="800000"/>
          </a:ln>
        </p:spPr>
      </p:pic>
      <p:sp>
        <p:nvSpPr>
          <p:cNvPr id="9218" name="矩形 14"/>
          <p:cNvSpPr/>
          <p:nvPr/>
        </p:nvSpPr>
        <p:spPr>
          <a:xfrm>
            <a:off x="2430463" y="2139950"/>
            <a:ext cx="1420812"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运动状态</a:t>
            </a:r>
            <a:endParaRPr kern="0">
              <a:solidFill>
                <a:prstClr val="black"/>
              </a:solidFill>
            </a:endParaRPr>
          </a:p>
        </p:txBody>
      </p:sp>
      <p:sp>
        <p:nvSpPr>
          <p:cNvPr id="9219" name="矩形 15"/>
          <p:cNvSpPr/>
          <p:nvPr/>
        </p:nvSpPr>
        <p:spPr>
          <a:xfrm>
            <a:off x="4025900" y="2990850"/>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大小</a:t>
            </a:r>
            <a:endParaRPr kern="0">
              <a:solidFill>
                <a:prstClr val="black"/>
              </a:solidFill>
            </a:endParaRPr>
          </a:p>
        </p:txBody>
      </p:sp>
      <p:sp>
        <p:nvSpPr>
          <p:cNvPr id="9220" name="矩形 16"/>
          <p:cNvSpPr/>
          <p:nvPr/>
        </p:nvSpPr>
        <p:spPr>
          <a:xfrm>
            <a:off x="6145213" y="3003550"/>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方向</a:t>
            </a:r>
            <a:endParaRPr kern="0">
              <a:solidFill>
                <a:prstClr val="black"/>
              </a:solidFill>
            </a:endParaRPr>
          </a:p>
        </p:txBody>
      </p:sp>
      <p:pic>
        <p:nvPicPr>
          <p:cNvPr id="9221" name="Picture 6"/>
          <p:cNvPicPr>
            <a:picLocks noChangeAspect="1"/>
          </p:cNvPicPr>
          <p:nvPr/>
        </p:nvPicPr>
        <p:blipFill>
          <a:blip r:embed="rId4">
            <a:clrChange>
              <a:clrFrom>
                <a:srgbClr val="FFFFFF"/>
              </a:clrFrom>
              <a:clrTo>
                <a:srgbClr val="FFFFFF">
                  <a:alpha val="0"/>
                </a:srgbClr>
              </a:clrTo>
            </a:clrChange>
          </a:blip>
          <a:srcRect l="61540"/>
          <a:stretch>
            <a:fillRect/>
          </a:stretch>
        </p:blipFill>
        <p:spPr>
          <a:xfrm>
            <a:off x="1512888" y="860425"/>
            <a:ext cx="212725" cy="3211513"/>
          </a:xfrm>
          <a:prstGeom prst="rect">
            <a:avLst/>
          </a:prstGeom>
          <a:noFill/>
          <a:ln>
            <a:noFill/>
            <a:miter lim="800000"/>
          </a:ln>
        </p:spPr>
      </p:pic>
      <p:pic>
        <p:nvPicPr>
          <p:cNvPr id="9222" name="Picture 7"/>
          <p:cNvPicPr>
            <a:picLocks noChangeAspect="1"/>
          </p:cNvPicPr>
          <p:nvPr/>
        </p:nvPicPr>
        <p:blipFill>
          <a:blip r:embed="rId5">
            <a:clrChange>
              <a:clrFrom>
                <a:srgbClr val="FFFFFF"/>
              </a:clrFrom>
              <a:clrTo>
                <a:srgbClr val="FFFFFF">
                  <a:alpha val="0"/>
                </a:srgbClr>
              </a:clrTo>
            </a:clrChange>
          </a:blip>
          <a:stretch>
            <a:fillRect/>
          </a:stretch>
        </p:blipFill>
        <p:spPr>
          <a:xfrm>
            <a:off x="935038" y="1687513"/>
            <a:ext cx="514350" cy="1660525"/>
          </a:xfrm>
          <a:prstGeom prst="rect">
            <a:avLst/>
          </a:prstGeom>
          <a:noFill/>
          <a:ln>
            <a:noFill/>
            <a:miter lim="800000"/>
          </a:ln>
        </p:spPr>
      </p:pic>
      <p:sp>
        <p:nvSpPr>
          <p:cNvPr id="9223" name="矩形 11"/>
          <p:cNvSpPr/>
          <p:nvPr/>
        </p:nvSpPr>
        <p:spPr>
          <a:xfrm>
            <a:off x="2311400" y="3463925"/>
            <a:ext cx="1112838"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作用点</a:t>
            </a:r>
            <a:endParaRPr kern="0">
              <a:solidFill>
                <a:prstClr val="black"/>
              </a:solidFill>
            </a:endParaRPr>
          </a:p>
        </p:txBody>
      </p:sp>
    </p:spTree>
    <p:extLst>
      <p:ext uri="{BB962C8B-B14F-4D97-AF65-F5344CB8AC3E}">
        <p14:creationId xmlns:p14="http://schemas.microsoft.com/office/powerpoint/2010/main" val="700439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fill="hold"/>
                                        <p:tgtEl>
                                          <p:spTgt spid="92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left)">
                                      <p:cBhvr>
                                        <p:cTn id="12" dur="500" fill="hold"/>
                                        <p:tgtEl>
                                          <p:spTgt spid="921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ipe(left)">
                                      <p:cBhvr>
                                        <p:cTn id="17" dur="500" fill="hold"/>
                                        <p:tgtEl>
                                          <p:spTgt spid="922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wipe(left)">
                                      <p:cBhvr>
                                        <p:cTn id="22" dur="500" fill="hold"/>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7" descr="C:\Users\Administrator\Desktop\习题课件\返回框.png">
            <a:hlinkClick r:id="rId3" action="ppaction://hlinksldjump"/>
          </p:cNvPr>
          <p:cNvPicPr>
            <a:picLocks noChangeAspect="1"/>
          </p:cNvPicPr>
          <p:nvPr/>
        </p:nvPicPr>
        <p:blipFill>
          <a:blip r:embed="rId4"/>
          <a:stretch>
            <a:fillRect/>
          </a:stretch>
        </p:blipFill>
        <p:spPr>
          <a:xfrm>
            <a:off x="8101013" y="4122738"/>
            <a:ext cx="669925" cy="669925"/>
          </a:xfrm>
          <a:prstGeom prst="rect">
            <a:avLst/>
          </a:prstGeom>
          <a:noFill/>
          <a:ln>
            <a:noFill/>
            <a:miter lim="800000"/>
          </a:ln>
        </p:spPr>
      </p:pic>
      <p:sp>
        <p:nvSpPr>
          <p:cNvPr id="11266" name="矩形 9"/>
          <p:cNvSpPr/>
          <p:nvPr/>
        </p:nvSpPr>
        <p:spPr>
          <a:xfrm>
            <a:off x="828675" y="1131888"/>
            <a:ext cx="7488238" cy="113030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nSpc>
                <a:spcPct val="150000"/>
              </a:lnSpc>
            </a:pPr>
            <a:r>
              <a:rPr lang="en-US" altLang="zh-CN" sz="2400" b="1" kern="0">
                <a:solidFill>
                  <a:srgbClr val="00B050"/>
                </a:solidFill>
                <a:latin typeface="Times New Roman" pitchFamily="18" charset="0"/>
              </a:rPr>
              <a:t>【</a:t>
            </a:r>
            <a:r>
              <a:rPr sz="2400" b="1" kern="0">
                <a:solidFill>
                  <a:srgbClr val="00B050"/>
                </a:solidFill>
                <a:latin typeface="Times New Roman" pitchFamily="18" charset="0"/>
              </a:rPr>
              <a:t>易错提醒</a:t>
            </a:r>
            <a:r>
              <a:rPr lang="en-US" altLang="zh-CN" sz="2400" b="1" kern="0">
                <a:solidFill>
                  <a:srgbClr val="00B050"/>
                </a:solidFill>
                <a:latin typeface="Times New Roman" pitchFamily="18" charset="0"/>
              </a:rPr>
              <a:t>】</a:t>
            </a:r>
            <a:r>
              <a:rPr sz="2400" b="1" kern="0">
                <a:solidFill>
                  <a:srgbClr val="C00000"/>
                </a:solidFill>
                <a:latin typeface="Times New Roman" pitchFamily="18" charset="0"/>
              </a:rPr>
              <a:t>物体运动状态的改变包括速度大小的改变和运动方向的改变。</a:t>
            </a:r>
            <a:endParaRPr sz="2400" b="1" kern="0">
              <a:solidFill>
                <a:srgbClr val="C00000"/>
              </a:solidFill>
              <a:latin typeface="Times New Roman" pitchFamily="18" charset="0"/>
              <a:ea typeface="Times New Roman" pitchFamily="18" charset="0"/>
            </a:endParaRPr>
          </a:p>
        </p:txBody>
      </p:sp>
    </p:spTree>
    <p:extLst>
      <p:ext uri="{BB962C8B-B14F-4D97-AF65-F5344CB8AC3E}">
        <p14:creationId xmlns:p14="http://schemas.microsoft.com/office/powerpoint/2010/main" val="130904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500" fill="hold"/>
                                        <p:tgtEl>
                                          <p:spTgt spid="11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1"/>
          <p:cNvPicPr>
            <a:picLocks noChangeAspect="1"/>
          </p:cNvPicPr>
          <p:nvPr/>
        </p:nvPicPr>
        <p:blipFill>
          <a:blip r:embed="rId3"/>
          <a:stretch>
            <a:fillRect/>
          </a:stretch>
        </p:blipFill>
        <p:spPr>
          <a:xfrm>
            <a:off x="1790700" y="1131888"/>
            <a:ext cx="7173913" cy="1243012"/>
          </a:xfrm>
          <a:prstGeom prst="rect">
            <a:avLst/>
          </a:prstGeom>
          <a:noFill/>
          <a:ln>
            <a:noFill/>
            <a:miter lim="800000"/>
          </a:ln>
        </p:spPr>
      </p:pic>
      <p:pic>
        <p:nvPicPr>
          <p:cNvPr id="133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2938463" y="2503488"/>
            <a:ext cx="4710112" cy="1724025"/>
          </a:xfrm>
          <a:prstGeom prst="rect">
            <a:avLst/>
          </a:prstGeom>
          <a:noFill/>
          <a:ln>
            <a:noFill/>
            <a:miter lim="800000"/>
          </a:ln>
        </p:spPr>
      </p:pic>
      <p:sp>
        <p:nvSpPr>
          <p:cNvPr id="13315"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知识点</a:t>
            </a:r>
            <a:r>
              <a:rPr lang="en-US" altLang="zh-CN" sz="2400" b="1" kern="0">
                <a:solidFill>
                  <a:srgbClr val="E46C0A"/>
                </a:solidFill>
                <a:latin typeface="Times New Roman" pitchFamily="18" charset="0"/>
              </a:rPr>
              <a:t>2   </a:t>
            </a:r>
            <a:r>
              <a:rPr sz="2400" b="1" kern="0">
                <a:solidFill>
                  <a:srgbClr val="E46C0A"/>
                </a:solidFill>
                <a:latin typeface="Times New Roman" pitchFamily="18" charset="0"/>
              </a:rPr>
              <a:t>弹力</a:t>
            </a:r>
          </a:p>
        </p:txBody>
      </p:sp>
      <p:sp>
        <p:nvSpPr>
          <p:cNvPr id="13316" name="矩形 4"/>
          <p:cNvSpPr/>
          <p:nvPr/>
        </p:nvSpPr>
        <p:spPr>
          <a:xfrm>
            <a:off x="3654425" y="911225"/>
            <a:ext cx="1422400"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弹性形变</a:t>
            </a:r>
            <a:endParaRPr kern="0">
              <a:solidFill>
                <a:prstClr val="black"/>
              </a:solidFill>
            </a:endParaRPr>
          </a:p>
        </p:txBody>
      </p:sp>
      <p:sp>
        <p:nvSpPr>
          <p:cNvPr id="13317" name="矩形 8"/>
          <p:cNvSpPr/>
          <p:nvPr/>
        </p:nvSpPr>
        <p:spPr>
          <a:xfrm>
            <a:off x="3913188" y="3597275"/>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越大</a:t>
            </a:r>
            <a:endParaRPr kern="0">
              <a:solidFill>
                <a:prstClr val="black"/>
              </a:solidFill>
            </a:endParaRPr>
          </a:p>
        </p:txBody>
      </p:sp>
      <p:pic>
        <p:nvPicPr>
          <p:cNvPr id="13318" name="Picture 10"/>
          <p:cNvPicPr>
            <a:picLocks noChangeAspect="1"/>
          </p:cNvPicPr>
          <p:nvPr/>
        </p:nvPicPr>
        <p:blipFill>
          <a:blip r:embed="rId5"/>
          <a:stretch>
            <a:fillRect/>
          </a:stretch>
        </p:blipFill>
        <p:spPr>
          <a:xfrm>
            <a:off x="1138238" y="2103438"/>
            <a:ext cx="458787" cy="1044575"/>
          </a:xfrm>
          <a:prstGeom prst="rect">
            <a:avLst/>
          </a:prstGeom>
          <a:noFill/>
          <a:ln>
            <a:noFill/>
            <a:miter lim="800000"/>
          </a:ln>
        </p:spPr>
      </p:pic>
      <p:pic>
        <p:nvPicPr>
          <p:cNvPr id="13319" name="Picture 6"/>
          <p:cNvPicPr>
            <a:picLocks noChangeAspect="1"/>
          </p:cNvPicPr>
          <p:nvPr/>
        </p:nvPicPr>
        <p:blipFill>
          <a:blip r:embed="rId6">
            <a:clrChange>
              <a:clrFrom>
                <a:srgbClr val="FFFFFF"/>
              </a:clrFrom>
              <a:clrTo>
                <a:srgbClr val="FFFFFF">
                  <a:alpha val="0"/>
                </a:srgbClr>
              </a:clrTo>
            </a:clrChange>
          </a:blip>
          <a:srcRect l="61540"/>
          <a:stretch>
            <a:fillRect/>
          </a:stretch>
        </p:blipFill>
        <p:spPr>
          <a:xfrm>
            <a:off x="1638300" y="1347788"/>
            <a:ext cx="176213" cy="2654300"/>
          </a:xfrm>
          <a:prstGeom prst="rect">
            <a:avLst/>
          </a:prstGeom>
          <a:noFill/>
          <a:ln>
            <a:noFill/>
            <a:miter lim="800000"/>
          </a:ln>
        </p:spPr>
      </p:pic>
      <p:pic>
        <p:nvPicPr>
          <p:cNvPr id="13320" name="Picture 12"/>
          <p:cNvPicPr>
            <a:picLocks noChangeAspect="1"/>
          </p:cNvPicPr>
          <p:nvPr/>
        </p:nvPicPr>
        <p:blipFill>
          <a:blip r:embed="rId7">
            <a:clrChange>
              <a:clrFrom>
                <a:srgbClr val="FFFFFF"/>
              </a:clrFrom>
              <a:clrTo>
                <a:srgbClr val="FFFFFF">
                  <a:alpha val="0"/>
                </a:srgbClr>
              </a:clrTo>
            </a:clrChange>
          </a:blip>
          <a:stretch>
            <a:fillRect/>
          </a:stretch>
        </p:blipFill>
        <p:spPr>
          <a:xfrm>
            <a:off x="1763713" y="3240088"/>
            <a:ext cx="846137" cy="787400"/>
          </a:xfrm>
          <a:prstGeom prst="rect">
            <a:avLst/>
          </a:prstGeom>
          <a:noFill/>
          <a:ln>
            <a:noFill/>
            <a:miter lim="800000"/>
          </a:ln>
        </p:spPr>
      </p:pic>
      <p:pic>
        <p:nvPicPr>
          <p:cNvPr id="13321" name="Picture 6"/>
          <p:cNvPicPr>
            <a:picLocks noChangeAspect="1"/>
          </p:cNvPicPr>
          <p:nvPr/>
        </p:nvPicPr>
        <p:blipFill>
          <a:blip r:embed="rId8">
            <a:clrChange>
              <a:clrFrom>
                <a:srgbClr val="FFFFFF"/>
              </a:clrFrom>
              <a:clrTo>
                <a:srgbClr val="FFFFFF">
                  <a:alpha val="0"/>
                </a:srgbClr>
              </a:clrTo>
            </a:clrChange>
          </a:blip>
          <a:srcRect l="61540"/>
          <a:stretch>
            <a:fillRect/>
          </a:stretch>
        </p:blipFill>
        <p:spPr>
          <a:xfrm>
            <a:off x="2640013" y="2427288"/>
            <a:ext cx="120650" cy="1812925"/>
          </a:xfrm>
          <a:prstGeom prst="rect">
            <a:avLst/>
          </a:prstGeom>
          <a:noFill/>
          <a:ln>
            <a:noFill/>
            <a:miter lim="800000"/>
          </a:ln>
        </p:spPr>
      </p:pic>
    </p:spTree>
    <p:extLst>
      <p:ext uri="{BB962C8B-B14F-4D97-AF65-F5344CB8AC3E}">
        <p14:creationId xmlns:p14="http://schemas.microsoft.com/office/powerpoint/2010/main" val="3006627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fill="hold"/>
                                        <p:tgtEl>
                                          <p:spTgt spid="133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wipe(left)">
                                      <p:cBhvr>
                                        <p:cTn id="12" dur="500" fill="hold"/>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p:cNvPicPr>
          <p:nvPr/>
        </p:nvPicPr>
        <p:blipFill>
          <a:blip r:embed="rId3">
            <a:clrChange>
              <a:clrFrom>
                <a:srgbClr val="FFFFFF"/>
              </a:clrFrom>
              <a:clrTo>
                <a:srgbClr val="FFFFFF">
                  <a:alpha val="0"/>
                </a:srgbClr>
              </a:clrTo>
            </a:clrChange>
          </a:blip>
          <a:stretch>
            <a:fillRect/>
          </a:stretch>
        </p:blipFill>
        <p:spPr>
          <a:xfrm>
            <a:off x="2195513" y="528638"/>
            <a:ext cx="4908550" cy="3771900"/>
          </a:xfrm>
          <a:prstGeom prst="rect">
            <a:avLst/>
          </a:prstGeom>
          <a:noFill/>
          <a:ln>
            <a:noFill/>
            <a:miter lim="800000"/>
          </a:ln>
        </p:spPr>
      </p:pic>
      <p:sp>
        <p:nvSpPr>
          <p:cNvPr id="15362" name="矩形 2"/>
          <p:cNvSpPr/>
          <p:nvPr/>
        </p:nvSpPr>
        <p:spPr>
          <a:xfrm>
            <a:off x="5713413" y="484188"/>
            <a:ext cx="803275"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量程</a:t>
            </a:r>
            <a:endParaRPr kern="0">
              <a:solidFill>
                <a:prstClr val="black"/>
              </a:solidFill>
            </a:endParaRPr>
          </a:p>
        </p:txBody>
      </p:sp>
      <p:sp>
        <p:nvSpPr>
          <p:cNvPr id="15363" name="矩形 3"/>
          <p:cNvSpPr/>
          <p:nvPr/>
        </p:nvSpPr>
        <p:spPr>
          <a:xfrm>
            <a:off x="2771775" y="2805113"/>
            <a:ext cx="1422400"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轴线方向</a:t>
            </a:r>
            <a:endParaRPr kern="0">
              <a:solidFill>
                <a:prstClr val="black"/>
              </a:solidFill>
            </a:endParaRPr>
          </a:p>
        </p:txBody>
      </p:sp>
      <p:sp>
        <p:nvSpPr>
          <p:cNvPr id="15364" name="矩形 6"/>
          <p:cNvSpPr/>
          <p:nvPr/>
        </p:nvSpPr>
        <p:spPr>
          <a:xfrm>
            <a:off x="2484438" y="974725"/>
            <a:ext cx="1112837"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分度值</a:t>
            </a:r>
            <a:endParaRPr kern="0">
              <a:solidFill>
                <a:prstClr val="black"/>
              </a:solidFill>
            </a:endParaRPr>
          </a:p>
        </p:txBody>
      </p:sp>
      <p:pic>
        <p:nvPicPr>
          <p:cNvPr id="15365" name="Picture 7" descr="C:\Users\Administrator\Desktop\习题课件\返回框.png">
            <a:hlinkClick r:id="rId4" action="ppaction://hlinksldjump"/>
          </p:cNvPr>
          <p:cNvPicPr>
            <a:picLocks noChangeAspect="1"/>
          </p:cNvPicPr>
          <p:nvPr/>
        </p:nvPicPr>
        <p:blipFill>
          <a:blip r:embed="rId5"/>
          <a:stretch>
            <a:fillRect/>
          </a:stretch>
        </p:blipFill>
        <p:spPr>
          <a:xfrm>
            <a:off x="8101013" y="4122738"/>
            <a:ext cx="669925" cy="669925"/>
          </a:xfrm>
          <a:prstGeom prst="rect">
            <a:avLst/>
          </a:prstGeom>
          <a:noFill/>
          <a:ln>
            <a:noFill/>
            <a:miter lim="800000"/>
          </a:ln>
        </p:spPr>
      </p:pic>
      <p:pic>
        <p:nvPicPr>
          <p:cNvPr id="15366" name="Picture 12"/>
          <p:cNvPicPr>
            <a:picLocks noChangeAspect="1"/>
          </p:cNvPicPr>
          <p:nvPr/>
        </p:nvPicPr>
        <p:blipFill>
          <a:blip r:embed="rId6"/>
          <a:stretch>
            <a:fillRect/>
          </a:stretch>
        </p:blipFill>
        <p:spPr>
          <a:xfrm>
            <a:off x="971550" y="1895475"/>
            <a:ext cx="930275" cy="866775"/>
          </a:xfrm>
          <a:prstGeom prst="rect">
            <a:avLst/>
          </a:prstGeom>
          <a:noFill/>
          <a:ln>
            <a:noFill/>
            <a:miter lim="800000"/>
          </a:ln>
        </p:spPr>
      </p:pic>
      <p:pic>
        <p:nvPicPr>
          <p:cNvPr id="15367" name="Picture 6"/>
          <p:cNvPicPr>
            <a:picLocks noChangeAspect="1"/>
          </p:cNvPicPr>
          <p:nvPr/>
        </p:nvPicPr>
        <p:blipFill>
          <a:blip r:embed="rId7">
            <a:clrChange>
              <a:clrFrom>
                <a:srgbClr val="FFFFFF"/>
              </a:clrFrom>
              <a:clrTo>
                <a:srgbClr val="FFFFFF">
                  <a:alpha val="0"/>
                </a:srgbClr>
              </a:clrTo>
            </a:clrChange>
          </a:blip>
          <a:srcRect l="61540"/>
          <a:stretch>
            <a:fillRect/>
          </a:stretch>
        </p:blipFill>
        <p:spPr>
          <a:xfrm>
            <a:off x="1962150" y="623888"/>
            <a:ext cx="233363" cy="3532187"/>
          </a:xfrm>
          <a:prstGeom prst="rect">
            <a:avLst/>
          </a:prstGeom>
          <a:noFill/>
          <a:ln>
            <a:noFill/>
            <a:miter lim="800000"/>
          </a:ln>
        </p:spPr>
      </p:pic>
    </p:spTree>
    <p:extLst>
      <p:ext uri="{BB962C8B-B14F-4D97-AF65-F5344CB8AC3E}">
        <p14:creationId xmlns:p14="http://schemas.microsoft.com/office/powerpoint/2010/main" val="1106479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fill="hold"/>
                                        <p:tgtEl>
                                          <p:spTgt spid="1536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left)">
                                      <p:cBhvr>
                                        <p:cTn id="12" dur="500" fill="hold"/>
                                        <p:tgtEl>
                                          <p:spTgt spid="1536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wipe(left)">
                                      <p:cBhvr>
                                        <p:cTn id="17" dur="500" fill="hold"/>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p:cNvPicPr>
            <a:picLocks noChangeAspect="1"/>
          </p:cNvPicPr>
          <p:nvPr/>
        </p:nvPicPr>
        <p:blipFill>
          <a:blip r:embed="rId3">
            <a:clrChange>
              <a:clrFrom>
                <a:srgbClr val="FFFFFF"/>
              </a:clrFrom>
              <a:clrTo>
                <a:srgbClr val="FFFFFF">
                  <a:alpha val="0"/>
                </a:srgbClr>
              </a:clrTo>
            </a:clrChange>
          </a:blip>
          <a:srcRect l="10388" r="2361" b="31995"/>
          <a:stretch>
            <a:fillRect/>
          </a:stretch>
        </p:blipFill>
        <p:spPr>
          <a:xfrm>
            <a:off x="1905000" y="966788"/>
            <a:ext cx="6194425" cy="3549650"/>
          </a:xfrm>
          <a:prstGeom prst="rect">
            <a:avLst/>
          </a:prstGeom>
          <a:noFill/>
          <a:ln>
            <a:noFill/>
            <a:miter lim="800000"/>
          </a:ln>
        </p:spPr>
      </p:pic>
      <p:sp>
        <p:nvSpPr>
          <p:cNvPr id="17410"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知识点</a:t>
            </a:r>
            <a:r>
              <a:rPr lang="en-US" altLang="zh-CN" sz="2400" b="1" kern="0">
                <a:solidFill>
                  <a:srgbClr val="E46C0A"/>
                </a:solidFill>
                <a:latin typeface="Times New Roman" pitchFamily="18" charset="0"/>
              </a:rPr>
              <a:t>3   </a:t>
            </a:r>
            <a:r>
              <a:rPr sz="2400" b="1" kern="0">
                <a:solidFill>
                  <a:srgbClr val="E46C0A"/>
                </a:solidFill>
                <a:latin typeface="Times New Roman" pitchFamily="18" charset="0"/>
              </a:rPr>
              <a:t>重力</a:t>
            </a:r>
          </a:p>
        </p:txBody>
      </p:sp>
      <p:sp>
        <p:nvSpPr>
          <p:cNvPr id="17411" name="矩形 8"/>
          <p:cNvSpPr/>
          <p:nvPr/>
        </p:nvSpPr>
        <p:spPr>
          <a:xfrm>
            <a:off x="3132138" y="3359150"/>
            <a:ext cx="1422400"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竖直向下</a:t>
            </a:r>
            <a:endParaRPr kern="0">
              <a:solidFill>
                <a:prstClr val="black"/>
              </a:solidFill>
            </a:endParaRPr>
          </a:p>
        </p:txBody>
      </p:sp>
      <p:pic>
        <p:nvPicPr>
          <p:cNvPr id="17412" name="Picture 9"/>
          <p:cNvPicPr>
            <a:picLocks noChangeAspect="1"/>
          </p:cNvPicPr>
          <p:nvPr/>
        </p:nvPicPr>
        <p:blipFill>
          <a:blip r:embed="rId4"/>
          <a:stretch>
            <a:fillRect/>
          </a:stretch>
        </p:blipFill>
        <p:spPr>
          <a:xfrm>
            <a:off x="1042988" y="1974850"/>
            <a:ext cx="561975" cy="1152525"/>
          </a:xfrm>
          <a:prstGeom prst="rect">
            <a:avLst/>
          </a:prstGeom>
          <a:noFill/>
          <a:ln>
            <a:noFill/>
            <a:miter lim="800000"/>
          </a:ln>
        </p:spPr>
      </p:pic>
      <p:pic>
        <p:nvPicPr>
          <p:cNvPr id="17413" name="Picture 6"/>
          <p:cNvPicPr>
            <a:picLocks noChangeAspect="1"/>
          </p:cNvPicPr>
          <p:nvPr/>
        </p:nvPicPr>
        <p:blipFill>
          <a:blip r:embed="rId5">
            <a:clrChange>
              <a:clrFrom>
                <a:srgbClr val="FFFFFF"/>
              </a:clrFrom>
              <a:clrTo>
                <a:srgbClr val="FFFFFF">
                  <a:alpha val="0"/>
                </a:srgbClr>
              </a:clrTo>
            </a:clrChange>
          </a:blip>
          <a:srcRect l="61540"/>
          <a:stretch>
            <a:fillRect/>
          </a:stretch>
        </p:blipFill>
        <p:spPr>
          <a:xfrm>
            <a:off x="1619250" y="1144588"/>
            <a:ext cx="212725" cy="3211512"/>
          </a:xfrm>
          <a:prstGeom prst="rect">
            <a:avLst/>
          </a:prstGeom>
          <a:noFill/>
          <a:ln>
            <a:noFill/>
            <a:miter lim="800000"/>
          </a:ln>
        </p:spPr>
      </p:pic>
    </p:spTree>
    <p:extLst>
      <p:ext uri="{BB962C8B-B14F-4D97-AF65-F5344CB8AC3E}">
        <p14:creationId xmlns:p14="http://schemas.microsoft.com/office/powerpoint/2010/main" val="2575535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fill="hold"/>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1015</Words>
  <Application>Microsoft Office PowerPoint</Application>
  <PresentationFormat>全屏显示(16:9)</PresentationFormat>
  <Paragraphs>208</Paragraphs>
  <Slides>46</Slides>
  <Notes>13</Notes>
  <HiddenSlides>0</HiddenSlides>
  <MMClips>0</MMClips>
  <ScaleCrop>false</ScaleCrop>
  <HeadingPairs>
    <vt:vector size="4" baseType="variant">
      <vt:variant>
        <vt:lpstr>主题</vt:lpstr>
      </vt:variant>
      <vt:variant>
        <vt:i4>2</vt:i4>
      </vt:variant>
      <vt:variant>
        <vt:lpstr>幻灯片标题</vt:lpstr>
      </vt:variant>
      <vt:variant>
        <vt:i4>46</vt:i4>
      </vt:variant>
    </vt:vector>
  </HeadingPairs>
  <TitlesOfParts>
    <vt:vector size="48" baseType="lpstr">
      <vt:lpstr>Office 主题</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2</cp:revision>
  <dcterms:created xsi:type="dcterms:W3CDTF">2021-03-14T01:54:00Z</dcterms:created>
  <dcterms:modified xsi:type="dcterms:W3CDTF">2021-03-14T01:59:04Z</dcterms:modified>
</cp:coreProperties>
</file>