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docx" ContentType="application/vnd.openxmlformats-officedocument.wordprocessingml.documen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80" r:id="rId5"/>
    <p:sldId id="616" r:id="rId6"/>
    <p:sldId id="618" r:id="rId7"/>
    <p:sldId id="671" r:id="rId8"/>
    <p:sldId id="672" r:id="rId9"/>
    <p:sldId id="673" r:id="rId10"/>
    <p:sldId id="674" r:id="rId11"/>
    <p:sldId id="675" r:id="rId12"/>
    <p:sldId id="676" r:id="rId13"/>
    <p:sldId id="638" r:id="rId14"/>
    <p:sldId id="639" r:id="rId15"/>
    <p:sldId id="678" r:id="rId16"/>
    <p:sldId id="682" r:id="rId17"/>
    <p:sldId id="679" r:id="rId18"/>
    <p:sldId id="680" r:id="rId19"/>
    <p:sldId id="681" r:id="rId20"/>
    <p:sldId id="677" r:id="rId21"/>
    <p:sldId id="684" r:id="rId22"/>
    <p:sldId id="685" r:id="rId23"/>
    <p:sldId id="692" r:id="rId24"/>
    <p:sldId id="593" r:id="rId25"/>
    <p:sldId id="518" r:id="rId26"/>
    <p:sldId id="686" r:id="rId27"/>
    <p:sldId id="687" r:id="rId28"/>
    <p:sldId id="597" r:id="rId29"/>
    <p:sldId id="688" r:id="rId30"/>
    <p:sldId id="689" r:id="rId31"/>
    <p:sldId id="690" r:id="rId32"/>
    <p:sldId id="691" r:id="rId33"/>
  </p:sldIdLst>
  <p:sldSz cx="9144000" cy="5143500"/>
  <p:notesSz cx="6858000" cy="9144000"/>
  <p:custDataLst>
    <p:tags r:id="rId34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759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tags" Target="tags/tag1.xml" /><Relationship Id="rId35" Type="http://schemas.openxmlformats.org/officeDocument/2006/relationships/presProps" Target="presProps.xml" /><Relationship Id="rId36" Type="http://schemas.openxmlformats.org/officeDocument/2006/relationships/viewProps" Target="viewProps.xml" /><Relationship Id="rId37" Type="http://schemas.openxmlformats.org/officeDocument/2006/relationships/theme" Target="theme/theme1.xml" /><Relationship Id="rId38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BE541B09-96D7-4069-A9C3-B58FE908ABFC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72F473A-E729-4FB0-8B38-EB3D3153A247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1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45F10F3-3624-4BBE-9CF3-462037B0EBE0}" type="slidenum">
              <a:rPr lang="zh-CN" altLang="en-US" sz="1200">
                <a:latin typeface="Calibri" pitchFamily="34" charset="0"/>
                <a:ea typeface="宋体" pitchFamily="2" charset="-122"/>
              </a:rPr>
              <a:t>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908C938-1A8E-4A0B-9260-2CDB826BB17F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3C86579-03CC-4B8B-B3B3-C43DEBF9131D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3.xml" TargetMode="Internal" /><Relationship Id="rId9" Type="http://schemas.openxmlformats.org/officeDocument/2006/relationships/slide" Target="slide2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slide" Target="slide4.xml" TargetMode="Internal" /><Relationship Id="rId4" Type="http://schemas.openxmlformats.org/officeDocument/2006/relationships/slide" Target="slide12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1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10.emf" /><Relationship Id="rId4" Type="http://schemas.openxmlformats.org/officeDocument/2006/relationships/vmlDrawing" Target="../drawings/vmlDrawing2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3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4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17.emf" /><Relationship Id="rId4" Type="http://schemas.openxmlformats.org/officeDocument/2006/relationships/vmlDrawing" Target="../drawings/vmlDrawing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7.doc" TargetMode="Internal" /><Relationship Id="rId6" Type="http://schemas.openxmlformats.org/officeDocument/2006/relationships/image" Target="../media/image19.emf" /><Relationship Id="rId7" Type="http://schemas.openxmlformats.org/officeDocument/2006/relationships/vmlDrawing" Target="../drawings/vmlDrawing7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slide" Target="slide24.xml" TargetMode="Internal" /><Relationship Id="rId4" Type="http://schemas.openxmlformats.org/officeDocument/2006/relationships/slide" Target="slide27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23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23.xml" TargetMode="Internal" /><Relationship Id="rId4" Type="http://schemas.openxmlformats.org/officeDocument/2006/relationships/oleObject" Target="../embeddings/oleObject8.doc" TargetMode="Internal" /><Relationship Id="rId5" Type="http://schemas.openxmlformats.org/officeDocument/2006/relationships/image" Target="../media/image23.emf" /><Relationship Id="rId6" Type="http://schemas.openxmlformats.org/officeDocument/2006/relationships/image" Target="../media/image24.png" /><Relationship Id="rId7" Type="http://schemas.openxmlformats.org/officeDocument/2006/relationships/vmlDrawing" Target="../drawings/vmlDrawing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736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7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密度的测量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30"/>
          <p:cNvGrpSpPr/>
          <p:nvPr/>
        </p:nvGrpSpPr>
        <p:grpSpPr>
          <a:xfrm>
            <a:off x="2425700" y="1276350"/>
            <a:ext cx="4235450" cy="2008188"/>
            <a:chOff x="1847662" y="1504750"/>
            <a:chExt cx="5448676" cy="2584754"/>
          </a:xfrm>
        </p:grpSpPr>
        <p:grpSp>
          <p:nvGrpSpPr>
            <p:cNvPr id="5132" name="组合 2"/>
            <p:cNvGrpSpPr>
              <a:grpSpLocks noGrp="1" noChangeAspect="1"/>
            </p:cNvGrpSpPr>
            <p:nvPr/>
          </p:nvGrpSpPr>
          <p:grpSpPr>
            <a:xfrm>
              <a:off x="1531891" y="1379982"/>
              <a:ext cx="2667917" cy="2596667"/>
              <a:chOff x="3295850" y="1908877"/>
              <a:chExt cx="3738030" cy="4660916"/>
            </a:xfrm>
          </p:grpSpPr>
        </p:grpSp>
        <p:sp>
          <p:nvSpPr>
            <p:cNvPr id="5133" name="圆角矩形 132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53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5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51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52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5141" name="文本框 16">
              <a:hlinkClick r:id="rId8" action="ppaction://hlinksldjump"/>
            </p:cNvPr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5142" name="组合 137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5143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5144" name="椭圆 139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5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01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146" name="组合 159"/>
          <p:cNvGrpSpPr/>
          <p:nvPr/>
        </p:nvGrpSpPr>
        <p:grpSpPr>
          <a:xfrm>
            <a:off x="2425700" y="2401888"/>
            <a:ext cx="4449763" cy="2085975"/>
            <a:chOff x="2000534" y="2474331"/>
            <a:chExt cx="5723839" cy="2584754"/>
          </a:xfrm>
        </p:grpSpPr>
        <p:grpSp>
          <p:nvGrpSpPr>
            <p:cNvPr id="5147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48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49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50" name="椭圆 178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1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2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53" name="椭圆 176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4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56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57" name="椭圆 172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8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59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60" name="文本框 47">
              <a:hlinkClick r:id="rId9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2"/>
          <p:cNvGrpSpPr/>
          <p:nvPr/>
        </p:nvGrpSpPr>
        <p:grpSpPr>
          <a:xfrm>
            <a:off x="2517775" y="195263"/>
            <a:ext cx="4235450" cy="2008187"/>
            <a:chOff x="1847662" y="1504750"/>
            <a:chExt cx="5448676" cy="2584754"/>
          </a:xfrm>
        </p:grpSpPr>
        <p:grpSp>
          <p:nvGrpSpPr>
            <p:cNvPr id="6146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6147" name="圆角矩形 4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148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6149" name="椭圆 25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150" name="椭圆 26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6151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6152" name="椭圆 23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153" name="椭圆 2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6154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6155" name="文本框 16"/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6156" name="组合 9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6157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6158" name="椭圆 11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159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01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6160" name="矩形 1">
            <a:hlinkClick r:id="rId3" action="ppaction://hlinksldjump"/>
          </p:cNvPr>
          <p:cNvSpPr/>
          <p:nvPr/>
        </p:nvSpPr>
        <p:spPr>
          <a:xfrm>
            <a:off x="1471613" y="1563688"/>
            <a:ext cx="6326187" cy="461962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实验：测量固体密度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161" name="矩形 2">
            <a:hlinkClick r:id="rId4" action="ppaction://hlinksldjump"/>
          </p:cNvPr>
          <p:cNvSpPr/>
          <p:nvPr/>
        </p:nvSpPr>
        <p:spPr>
          <a:xfrm>
            <a:off x="1485900" y="2305050"/>
            <a:ext cx="6326188" cy="461963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实验：测量液体密度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rgbClr val="FFFFFF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162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450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0" grpId="0"/>
      <p:bldP spid="61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Text Box 22"/>
          <p:cNvSpPr txBox="1">
            <a:spLocks noChangeArrowheads="1"/>
          </p:cNvSpPr>
          <p:nvPr/>
        </p:nvSpPr>
        <p:spPr bwMode="auto">
          <a:xfrm>
            <a:off x="407988" y="1027113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【实验剖析】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．实验原理：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．主要实验器材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天平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测量物体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质量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量筒</a:t>
            </a:r>
            <a:r>
              <a:rPr lang="en-US" altLang="zh-CN" sz="2400" b="1" spc="0">
                <a:latin typeface="Times New Roman"/>
              </a:rPr>
              <a:t>(“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排水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法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测量物体的体积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19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实验：测量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固体密度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8195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19475" y="1995488"/>
            <a:ext cx="5473700" cy="18573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196" name="对象 1"/>
          <p:cNvGraphicFramePr>
            <a:graphicFrameLocks noChangeAspect="1"/>
          </p:cNvGraphicFramePr>
          <p:nvPr/>
        </p:nvGraphicFramePr>
        <p:xfrm>
          <a:off x="2854325" y="136048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2654300" imgH="1041400" progId="Word.Document.8">
                  <p:embed/>
                </p:oleObj>
              </mc:Choice>
              <mc:Fallback>
                <p:oleObj r:id="rId3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54325" y="136048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344488" y="687388"/>
          <a:ext cx="8455025" cy="3767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8455025" imgH="3767137" progId="Word.Document.12">
                  <p:embed/>
                </p:oleObj>
              </mc:Choice>
              <mc:Fallback>
                <p:oleObj r:id="rId2" imgW="8455025" imgH="37671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4488" y="687388"/>
                        <a:ext cx="8455025" cy="3767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矩形 3"/>
          <p:cNvSpPr>
            <a:spLocks noChangeArrowheads="1"/>
          </p:cNvSpPr>
          <p:nvPr/>
        </p:nvSpPr>
        <p:spPr bwMode="auto">
          <a:xfrm>
            <a:off x="323850" y="484188"/>
            <a:ext cx="8531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．实验误差分析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天平砝码磨损引起所测质量偏大，导致密度测量值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量筒读数时，仰视引起所测体积偏小，俯视引起所测体积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测量固体密度时，要先测量质量，再测量体积；若先测量体积，再测量质量，会因固体表面沾水引起所测质量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，导致密度测量值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2"/>
          <p:cNvSpPr/>
          <p:nvPr/>
        </p:nvSpPr>
        <p:spPr>
          <a:xfrm>
            <a:off x="7740650" y="11318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243" name="矩形 4"/>
          <p:cNvSpPr/>
          <p:nvPr/>
        </p:nvSpPr>
        <p:spPr>
          <a:xfrm>
            <a:off x="960438" y="22240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244" name="矩形 5"/>
          <p:cNvSpPr/>
          <p:nvPr/>
        </p:nvSpPr>
        <p:spPr>
          <a:xfrm>
            <a:off x="7721600" y="33131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245" name="矩形 6"/>
          <p:cNvSpPr/>
          <p:nvPr/>
        </p:nvSpPr>
        <p:spPr>
          <a:xfrm>
            <a:off x="3132138" y="38671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3"/>
          <p:cNvSpPr>
            <a:spLocks noChangeArrowheads="1"/>
          </p:cNvSpPr>
          <p:nvPr/>
        </p:nvSpPr>
        <p:spPr bwMode="auto">
          <a:xfrm>
            <a:off x="504825" y="739775"/>
            <a:ext cx="34194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固体有吸水性会引起所测体积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，导致密度测量值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．特殊方法测量固体密度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以岩石为例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266" name="矩形 2"/>
          <p:cNvSpPr/>
          <p:nvPr/>
        </p:nvSpPr>
        <p:spPr>
          <a:xfrm>
            <a:off x="2484438" y="138906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71888" y="123825"/>
            <a:ext cx="5175250" cy="4513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4"/>
          <p:cNvSpPr/>
          <p:nvPr/>
        </p:nvSpPr>
        <p:spPr>
          <a:xfrm>
            <a:off x="1176338" y="24701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3"/>
          <p:cNvSpPr>
            <a:spLocks noChangeArrowheads="1"/>
          </p:cNvSpPr>
          <p:nvPr/>
        </p:nvSpPr>
        <p:spPr bwMode="auto">
          <a:xfrm>
            <a:off x="360363" y="717550"/>
            <a:ext cx="84597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】在测量小石块密度的实验中：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2290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04950" y="1276350"/>
            <a:ext cx="6134100" cy="2819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3"/>
          <p:cNvSpPr>
            <a:spLocks noChangeArrowheads="1"/>
          </p:cNvSpPr>
          <p:nvPr/>
        </p:nvSpPr>
        <p:spPr bwMode="auto">
          <a:xfrm>
            <a:off x="360363" y="423863"/>
            <a:ext cx="8459788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把天平放在水平桌面上，将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移到称量标尺左端的零刻度线处，若指针位置如图甲所示，则应将平衡螺母向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调，使指针对准分度盘的中央刻度线处。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用调好的天平测小石块质量，天平平衡时砝码及游码在标尺上的位置如图乙所示，小石块的质量为</a:t>
            </a:r>
            <a:r>
              <a:rPr lang="en-US" altLang="zh-CN" sz="2400" b="1" spc="0">
                <a:latin typeface="Times New Roman"/>
              </a:rPr>
              <a:t>______g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；用细线系住小石块浸没在装有</a:t>
            </a:r>
            <a:r>
              <a:rPr lang="en-US" altLang="zh-CN" sz="2400" b="1" spc="0">
                <a:latin typeface="Times New Roman"/>
              </a:rPr>
              <a:t>20 mL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水的量筒内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如图丙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，则小石块的体积为</a:t>
            </a:r>
            <a:r>
              <a:rPr lang="en-US" altLang="zh-CN" sz="2400" b="1" spc="0">
                <a:latin typeface="Times New Roman"/>
              </a:rPr>
              <a:t>________cm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14" name="矩形 2"/>
          <p:cNvSpPr/>
          <p:nvPr/>
        </p:nvSpPr>
        <p:spPr>
          <a:xfrm>
            <a:off x="4859338" y="496888"/>
            <a:ext cx="8048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游码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15" name="矩形 4"/>
          <p:cNvSpPr>
            <a:spLocks noChangeArrowheads="1"/>
          </p:cNvSpPr>
          <p:nvPr/>
        </p:nvSpPr>
        <p:spPr bwMode="auto">
          <a:xfrm>
            <a:off x="1187450" y="1492250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16" name="矩形 5"/>
          <p:cNvSpPr>
            <a:spLocks noChangeArrowheads="1"/>
          </p:cNvSpPr>
          <p:nvPr/>
        </p:nvSpPr>
        <p:spPr bwMode="auto">
          <a:xfrm>
            <a:off x="6551613" y="3148013"/>
            <a:ext cx="7223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23.4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17" name="矩形 6"/>
          <p:cNvSpPr>
            <a:spLocks noChangeArrowheads="1"/>
          </p:cNvSpPr>
          <p:nvPr/>
        </p:nvSpPr>
        <p:spPr bwMode="auto">
          <a:xfrm>
            <a:off x="2671763" y="4214813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  <p:bldP spid="13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3"/>
          <p:cNvSpPr>
            <a:spLocks noChangeArrowheads="1"/>
          </p:cNvSpPr>
          <p:nvPr/>
        </p:nvSpPr>
        <p:spPr bwMode="auto">
          <a:xfrm>
            <a:off x="360363" y="484188"/>
            <a:ext cx="845978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由以上数据可知该石块的密度是</a:t>
            </a:r>
            <a:r>
              <a:rPr lang="en-US" altLang="zh-CN" sz="2400" b="1" spc="0">
                <a:latin typeface="Times New Roman"/>
              </a:rPr>
              <a:t>__________kg/m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若小石块有吸水性，本实验测得的小石块的密度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大于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等于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小于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真实密度。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(5)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某同学在测量某石块密度时，发现石块太大，不能放入量筒。于是采用了下面的方法测量：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338" name="矩形 2"/>
          <p:cNvSpPr/>
          <p:nvPr/>
        </p:nvSpPr>
        <p:spPr>
          <a:xfrm>
            <a:off x="5140325" y="573088"/>
            <a:ext cx="15192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1.17×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0455"/>
          <a:stretch>
            <a:fillRect/>
          </a:stretch>
        </p:blipFill>
        <p:spPr>
          <a:xfrm>
            <a:off x="4697413" y="3209925"/>
            <a:ext cx="3259137" cy="1393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0001"/>
          <a:stretch>
            <a:fillRect/>
          </a:stretch>
        </p:blipFill>
        <p:spPr>
          <a:xfrm>
            <a:off x="1185863" y="3254375"/>
            <a:ext cx="3257550" cy="1404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矩形 6"/>
          <p:cNvSpPr/>
          <p:nvPr/>
        </p:nvSpPr>
        <p:spPr>
          <a:xfrm>
            <a:off x="1104900" y="168433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大于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3"/>
          <p:cNvSpPr>
            <a:spLocks noChangeArrowheads="1"/>
          </p:cNvSpPr>
          <p:nvPr/>
        </p:nvSpPr>
        <p:spPr bwMode="auto">
          <a:xfrm>
            <a:off x="373063" y="492125"/>
            <a:ext cx="8459788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317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用调好的天平分别测出石块的质量是</a:t>
            </a:r>
            <a:r>
              <a:rPr lang="en-US" altLang="zh-CN" sz="2400" b="1" spc="0">
                <a:latin typeface="Times New Roman"/>
              </a:rPr>
              <a:t>31.8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和空烧杯的质量是</a:t>
            </a:r>
            <a:r>
              <a:rPr lang="en-US" altLang="zh-CN" sz="2400" b="1" spc="0">
                <a:latin typeface="Times New Roman"/>
              </a:rPr>
              <a:t>90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如图甲，把石块轻轻放入烧杯中。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如图乙，往烧杯中倒入适量的水，在液面处作标记。然后放在天平左盘，测得杯、水和石块的总质量为</a:t>
            </a:r>
            <a:r>
              <a:rPr lang="en-US" altLang="zh-CN" sz="2400" b="1" spc="0">
                <a:latin typeface="Times New Roman"/>
              </a:rPr>
              <a:t>161.8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如图丙，将岩石从水中取出。如图丁，往烧杯中缓慢加水，使水面上升至记号处，用天平测出杯和水的总质量为</a:t>
            </a:r>
            <a:r>
              <a:rPr lang="en-US" altLang="zh-CN" sz="2400" b="1" spc="0">
                <a:latin typeface="Times New Roman"/>
              </a:rPr>
              <a:t>142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⑤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计算可得，该石块的密度为</a:t>
            </a:r>
            <a:r>
              <a:rPr lang="en-US" altLang="zh-CN" sz="2400" b="1" spc="0">
                <a:latin typeface="Times New Roman"/>
              </a:rPr>
              <a:t>__________kg/m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2"/>
          <p:cNvSpPr>
            <a:spLocks noChangeArrowheads="1"/>
          </p:cNvSpPr>
          <p:nvPr/>
        </p:nvSpPr>
        <p:spPr bwMode="auto">
          <a:xfrm>
            <a:off x="4610100" y="4011613"/>
            <a:ext cx="15208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2.65×10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3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488950" y="1058863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【实验剖析】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．原理：</a:t>
            </a:r>
            <a:r>
              <a:rPr lang="en-US" altLang="zh-CN" sz="2400" b="1" spc="0">
                <a:latin typeface="Times New Roman"/>
              </a:rPr>
              <a:t>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．主要实验器材：天平、量筒、烧杯。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．实验步骤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8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实验：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测量液体密度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6387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84438" y="2643188"/>
            <a:ext cx="5457825" cy="182721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6388" name="对象 1"/>
          <p:cNvGraphicFramePr>
            <a:graphicFrameLocks noChangeAspect="1"/>
          </p:cNvGraphicFramePr>
          <p:nvPr/>
        </p:nvGraphicFramePr>
        <p:xfrm>
          <a:off x="2555875" y="141128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2654300" imgH="1041400" progId="Word.Document.8">
                  <p:embed/>
                </p:oleObj>
              </mc:Choice>
              <mc:Fallback>
                <p:oleObj r:id="rId3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875" y="141128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3"/>
          <p:cNvSpPr>
            <a:spLocks noChangeArrowheads="1"/>
          </p:cNvSpPr>
          <p:nvPr/>
        </p:nvSpPr>
        <p:spPr bwMode="auto">
          <a:xfrm>
            <a:off x="828675" y="771525"/>
            <a:ext cx="7488238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用天平测出烧杯和液体的总质量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将一部分液体倒入量筒中，读出量筒中液体的体积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用天平测出烧杯和剩余液体的质量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计算液体的密度</a:t>
            </a:r>
            <a:r>
              <a:rPr lang="en-US" altLang="zh-CN" sz="2400" b="1" spc="0">
                <a:latin typeface="Times New Roman"/>
              </a:rPr>
              <a:t>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7410" name="对象 1"/>
          <p:cNvGraphicFramePr>
            <a:graphicFrameLocks noChangeAspect="1"/>
          </p:cNvGraphicFramePr>
          <p:nvPr/>
        </p:nvGraphicFramePr>
        <p:xfrm>
          <a:off x="3708400" y="222408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2654300" imgH="1041400" progId="Word.Document.8">
                  <p:embed/>
                </p:oleObj>
              </mc:Choice>
              <mc:Fallback>
                <p:oleObj r:id="rId2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08400" y="222408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矩形 3"/>
          <p:cNvSpPr>
            <a:spLocks noChangeArrowheads="1"/>
          </p:cNvSpPr>
          <p:nvPr/>
        </p:nvSpPr>
        <p:spPr bwMode="auto">
          <a:xfrm>
            <a:off x="684213" y="627063"/>
            <a:ext cx="784701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．实验误差分析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如果先测空烧杯质量，再将液体倒入烧杯中测总质量，最后把液体全部倒入量筒中测体积，则有少量液体附着在烧杯内壁上，所测体积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，导致计算出的液体密度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2"/>
          <p:cNvSpPr>
            <a:spLocks noChangeArrowheads="1"/>
          </p:cNvSpPr>
          <p:nvPr/>
        </p:nvSpPr>
        <p:spPr bwMode="auto">
          <a:xfrm>
            <a:off x="5137150" y="2211388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5" name="矩形 4"/>
          <p:cNvSpPr>
            <a:spLocks noChangeArrowheads="1"/>
          </p:cNvSpPr>
          <p:nvPr/>
        </p:nvSpPr>
        <p:spPr bwMode="auto">
          <a:xfrm>
            <a:off x="2555875" y="2787650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3"/>
          <p:cNvSpPr>
            <a:spLocks noChangeArrowheads="1"/>
          </p:cNvSpPr>
          <p:nvPr/>
        </p:nvSpPr>
        <p:spPr bwMode="auto">
          <a:xfrm>
            <a:off x="684213" y="765175"/>
            <a:ext cx="7847013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如果先把液体倒入量筒中测出体积，再全部倒入烧杯中测烧杯和液体的总质量，有少量液体附着在量筒内壁，使测得的液体质量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，导致计算出的液体密度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8" name="矩形 4"/>
          <p:cNvSpPr>
            <a:spLocks noChangeArrowheads="1"/>
          </p:cNvSpPr>
          <p:nvPr/>
        </p:nvSpPr>
        <p:spPr bwMode="auto">
          <a:xfrm>
            <a:off x="4572000" y="18510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9" name="矩形 5"/>
          <p:cNvSpPr>
            <a:spLocks noChangeArrowheads="1"/>
          </p:cNvSpPr>
          <p:nvPr/>
        </p:nvSpPr>
        <p:spPr bwMode="auto">
          <a:xfrm>
            <a:off x="1979613" y="2381250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1" name="对象 1"/>
          <p:cNvGraphicFramePr>
            <a:graphicFrameLocks noChangeAspect="1"/>
          </p:cNvGraphicFramePr>
          <p:nvPr/>
        </p:nvGraphicFramePr>
        <p:xfrm>
          <a:off x="344488" y="771525"/>
          <a:ext cx="8455025" cy="3370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8455025" imgH="3370263" progId="Word.Document.12">
                  <p:embed/>
                </p:oleObj>
              </mc:Choice>
              <mc:Fallback>
                <p:oleObj r:id="rId2" imgW="8455025" imgH="33702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4488" y="771525"/>
                        <a:ext cx="8455025" cy="337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5" name="对象 1"/>
          <p:cNvGraphicFramePr>
            <a:graphicFrameLocks noChangeAspect="1"/>
          </p:cNvGraphicFramePr>
          <p:nvPr/>
        </p:nvGraphicFramePr>
        <p:xfrm>
          <a:off x="344488" y="874713"/>
          <a:ext cx="8455025" cy="2776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8455025" imgH="2776537" progId="Word.Document.12">
                  <p:embed/>
                </p:oleObj>
              </mc:Choice>
              <mc:Fallback>
                <p:oleObj r:id="rId2" imgW="8455025" imgH="27765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4488" y="874713"/>
                        <a:ext cx="8455025" cy="2776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3"/>
          <p:cNvSpPr>
            <a:spLocks noChangeArrowheads="1"/>
          </p:cNvSpPr>
          <p:nvPr/>
        </p:nvSpPr>
        <p:spPr bwMode="auto">
          <a:xfrm>
            <a:off x="828675" y="555625"/>
            <a:ext cx="748823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南平质检</a:t>
            </a:r>
            <a:r>
              <a:rPr lang="en-US" altLang="zh-CN" sz="2400" b="1" spc="0">
                <a:latin typeface="Times New Roman"/>
              </a:rPr>
              <a:t>·10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小明想测量酒精的密度，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他进行实验如下：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2530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3213" y="915988"/>
            <a:ext cx="5899150" cy="3702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3"/>
          <p:cNvSpPr>
            <a:spLocks noChangeArrowheads="1"/>
          </p:cNvSpPr>
          <p:nvPr/>
        </p:nvSpPr>
        <p:spPr bwMode="auto">
          <a:xfrm>
            <a:off x="828675" y="627063"/>
            <a:ext cx="7488238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将天平放在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桌面上，调节天平平衡后，测量空烧杯质量时，往右盘加入最小砝码后，发现指针在分度盘上的位置如图甲所示，此时应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433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．向左调节平衡螺母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433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．向右调节平衡螺母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433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．换上较大的砝码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725805" marR="0" lvl="0" indent="-35433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．取下最小砝码，并将游码往右边移动一点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3554" name="矩形 2"/>
          <p:cNvSpPr>
            <a:spLocks noChangeArrowheads="1"/>
          </p:cNvSpPr>
          <p:nvPr/>
        </p:nvSpPr>
        <p:spPr bwMode="auto">
          <a:xfrm>
            <a:off x="3132138" y="5556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水平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3555" name="矩形 4"/>
          <p:cNvSpPr>
            <a:spLocks noChangeArrowheads="1"/>
          </p:cNvSpPr>
          <p:nvPr/>
        </p:nvSpPr>
        <p:spPr bwMode="auto">
          <a:xfrm>
            <a:off x="7434263" y="1708150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3"/>
          <p:cNvSpPr>
            <a:spLocks noChangeArrowheads="1"/>
          </p:cNvSpPr>
          <p:nvPr/>
        </p:nvSpPr>
        <p:spPr bwMode="auto">
          <a:xfrm>
            <a:off x="828675" y="627063"/>
            <a:ext cx="7488238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在正确操作之后，他按照图乙的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步骤进行了测量，测得酒精的质量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小明计算出酒精的密度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________g/cm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保留两位小数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小亮发现小明设计的实验步骤有明显的瑕疵，由于往量筒中倒酒精时不可能倒尽，因此这样测出的酒精密度值将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偏大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偏小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8" name="矩形 2"/>
          <p:cNvSpPr>
            <a:spLocks noChangeArrowheads="1"/>
          </p:cNvSpPr>
          <p:nvPr/>
        </p:nvSpPr>
        <p:spPr bwMode="auto">
          <a:xfrm>
            <a:off x="5651500" y="1144588"/>
            <a:ext cx="4937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9" name="矩形 4"/>
          <p:cNvSpPr>
            <a:spLocks noChangeArrowheads="1"/>
          </p:cNvSpPr>
          <p:nvPr/>
        </p:nvSpPr>
        <p:spPr bwMode="auto">
          <a:xfrm>
            <a:off x="5049838" y="1708150"/>
            <a:ext cx="7223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0.83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80" name="矩形 5"/>
          <p:cNvSpPr>
            <a:spLocks noChangeArrowheads="1"/>
          </p:cNvSpPr>
          <p:nvPr/>
        </p:nvSpPr>
        <p:spPr bwMode="auto">
          <a:xfrm>
            <a:off x="3263900" y="3867150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  <p:bldP spid="245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3"/>
          <p:cNvSpPr>
            <a:spLocks noChangeArrowheads="1"/>
          </p:cNvSpPr>
          <p:nvPr/>
        </p:nvSpPr>
        <p:spPr bwMode="auto">
          <a:xfrm>
            <a:off x="468313" y="555625"/>
            <a:ext cx="82804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】小明利用两个相同圆筒状玻璃杯、天平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无砝码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、水、刻度尺、胶头滴管等器材测量食用油的密度。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请将他的实验步骤补充完整：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   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将托盘天平放在水平台上，将游码移到标尺</a:t>
            </a:r>
            <a:r>
              <a:rPr lang="en-US" altLang="zh-CN" sz="2400" b="1" spc="0">
                <a:latin typeface="Times New Roman"/>
              </a:rPr>
              <a:t>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，调节天平两端的平衡螺母，使天平平衡；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将装有适量食用油和水的玻璃杯分别放在天平的左右盘中，用胶头滴管增、减杯中液体的多少，使天平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2" name="矩形 2"/>
          <p:cNvSpPr>
            <a:spLocks noChangeArrowheads="1"/>
          </p:cNvSpPr>
          <p:nvPr/>
        </p:nvSpPr>
        <p:spPr bwMode="auto">
          <a:xfrm>
            <a:off x="768350" y="2728913"/>
            <a:ext cx="23495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左端零刻度线处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3" name="矩形 5"/>
          <p:cNvSpPr>
            <a:spLocks noChangeArrowheads="1"/>
          </p:cNvSpPr>
          <p:nvPr/>
        </p:nvSpPr>
        <p:spPr bwMode="auto">
          <a:xfrm>
            <a:off x="7656513" y="3821113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平衡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3"/>
          <p:cNvSpPr>
            <a:spLocks noChangeArrowheads="1"/>
          </p:cNvSpPr>
          <p:nvPr/>
        </p:nvSpPr>
        <p:spPr bwMode="auto">
          <a:xfrm>
            <a:off x="611188" y="739775"/>
            <a:ext cx="792003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 	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取下两只玻璃杯，用刻度尺分别测出两杯中水和油的高度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；则食用油的密度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水的密度为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小明认为两个圆筒状玻璃杯质量不完全相同会造成实验误差。请你也提出一项可能引起实验误差的原因：</a:t>
            </a:r>
            <a:r>
              <a:rPr lang="en-US" altLang="zh-CN" sz="2400" b="1" spc="0">
                <a:latin typeface="Times New Roman"/>
              </a:rPr>
              <a:t>____________________________________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0" name="矩形 2"/>
          <p:cNvSpPr>
            <a:spLocks noChangeArrowheads="1"/>
          </p:cNvSpPr>
          <p:nvPr/>
        </p:nvSpPr>
        <p:spPr bwMode="auto">
          <a:xfrm>
            <a:off x="1330325" y="3452813"/>
            <a:ext cx="48260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两个玻璃杯的横截面积不完全相等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1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7652" name="对象 1"/>
          <p:cNvGraphicFramePr>
            <a:graphicFrameLocks noChangeAspect="1"/>
          </p:cNvGraphicFramePr>
          <p:nvPr/>
        </p:nvGraphicFramePr>
        <p:xfrm>
          <a:off x="5937250" y="1098550"/>
          <a:ext cx="14097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5" imgW="1409700" imgH="1041400" progId="Word.Document.8">
                  <p:embed/>
                </p:oleObj>
              </mc:Choice>
              <mc:Fallback>
                <p:oleObj r:id="rId5" imgW="14097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37250" y="1098550"/>
                        <a:ext cx="14097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9697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29698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29699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9700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29701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9702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9703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29704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9705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9706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29707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29708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9709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29710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29711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9712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29713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14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9715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29716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9717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29718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福建节选</a:t>
            </a:r>
            <a:r>
              <a:rPr lang="en-US" altLang="zh-CN" sz="2400" b="1" spc="0">
                <a:latin typeface="Times New Roman"/>
              </a:rPr>
              <a:t>·5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分】在测量某液体密度的实验中：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22" name="Picture 5" descr="图+18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9625" y="1276350"/>
            <a:ext cx="4940300" cy="2755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4"/>
          <p:cNvSpPr>
            <a:spLocks noChangeArrowheads="1"/>
          </p:cNvSpPr>
          <p:nvPr/>
        </p:nvSpPr>
        <p:spPr bwMode="auto">
          <a:xfrm>
            <a:off x="565150" y="59372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把托盘天平放在水平工作台上，将游码移到标尺左端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刻度线处，指针位置如图甲所示。应将平衡螺母向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调节，使天平横梁平衡。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将装有待测液体的烧杯放在天平左盘，平衡时，右盘砝码质量和称量标尺上的示数值如图乙，待测液体和烧杯的总质量为</a:t>
            </a:r>
            <a:r>
              <a:rPr lang="en-US" altLang="zh-CN" sz="2400" b="1" spc="0">
                <a:latin typeface="Times New Roman"/>
              </a:rPr>
              <a:t>________g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6" name="矩形 3"/>
          <p:cNvSpPr>
            <a:spLocks noChangeArrowheads="1"/>
          </p:cNvSpPr>
          <p:nvPr/>
        </p:nvSpPr>
        <p:spPr bwMode="auto">
          <a:xfrm>
            <a:off x="1522413" y="1095375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零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7" name="矩形 5"/>
          <p:cNvSpPr>
            <a:spLocks noChangeArrowheads="1"/>
          </p:cNvSpPr>
          <p:nvPr/>
        </p:nvSpPr>
        <p:spPr bwMode="auto">
          <a:xfrm>
            <a:off x="2016125" y="1671638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8" name="矩形 6"/>
          <p:cNvSpPr>
            <a:spLocks noChangeArrowheads="1"/>
          </p:cNvSpPr>
          <p:nvPr/>
        </p:nvSpPr>
        <p:spPr bwMode="auto">
          <a:xfrm>
            <a:off x="3071813" y="3292475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82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4"/>
          <p:cNvSpPr>
            <a:spLocks noChangeArrowheads="1"/>
          </p:cNvSpPr>
          <p:nvPr/>
        </p:nvSpPr>
        <p:spPr bwMode="auto">
          <a:xfrm>
            <a:off x="565150" y="815975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将烧杯中适量的液体倒入量筒内，液面位置如图丙，则量筒中的液体体积为</a:t>
            </a:r>
            <a:r>
              <a:rPr lang="en-US" altLang="zh-CN" sz="2400" b="1" spc="0">
                <a:latin typeface="Times New Roman"/>
              </a:rPr>
              <a:t>________mL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。称得剩余液体和烧杯的总质量为</a:t>
            </a:r>
            <a:r>
              <a:rPr lang="en-US" altLang="zh-CN" sz="2400" b="1" spc="0">
                <a:latin typeface="Times New Roman"/>
              </a:rPr>
              <a:t>22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。则液体的密度为</a:t>
            </a:r>
            <a:r>
              <a:rPr lang="en-US" altLang="zh-CN" sz="2400" b="1" spc="0">
                <a:latin typeface="Times New Roman"/>
              </a:rPr>
              <a:t>________g/cm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0" name="矩形 3"/>
          <p:cNvSpPr>
            <a:spLocks noChangeArrowheads="1"/>
          </p:cNvSpPr>
          <p:nvPr/>
        </p:nvSpPr>
        <p:spPr bwMode="auto">
          <a:xfrm>
            <a:off x="4356100" y="1347788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1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5"/>
          <p:cNvSpPr>
            <a:spLocks noChangeArrowheads="1"/>
          </p:cNvSpPr>
          <p:nvPr/>
        </p:nvSpPr>
        <p:spPr bwMode="auto">
          <a:xfrm>
            <a:off x="6118225" y="1924050"/>
            <a:ext cx="568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2019·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漳州模拟</a:t>
            </a:r>
            <a:r>
              <a:rPr lang="en-US" altLang="zh-CN" sz="2400" b="1" spc="0">
                <a:latin typeface="Times New Roman"/>
              </a:rPr>
              <a:t>·7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分】某中学环保小组为了知道石狮黄金海岸海水的密度，利用周末在老师的带领下取了海水的样品进行测量：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4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8383"/>
          <a:stretch>
            <a:fillRect/>
          </a:stretch>
        </p:blipFill>
        <p:spPr>
          <a:xfrm>
            <a:off x="1258888" y="2205038"/>
            <a:ext cx="3873500" cy="2527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5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50" t="61302" r="16007"/>
          <a:stretch>
            <a:fillRect/>
          </a:stretch>
        </p:blipFill>
        <p:spPr>
          <a:xfrm>
            <a:off x="5670550" y="3060700"/>
            <a:ext cx="2070100" cy="1587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4"/>
          <p:cNvSpPr>
            <a:spLocks noChangeArrowheads="1"/>
          </p:cNvSpPr>
          <p:nvPr/>
        </p:nvSpPr>
        <p:spPr bwMode="auto">
          <a:xfrm>
            <a:off x="565150" y="622300"/>
            <a:ext cx="8023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小薇把样品带回学校，用天平和量筒做了如下实验：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宋体" pitchFamily="2" charset="-122"/>
              </a:rPr>
              <a:t>	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将天平放在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台上，把游码移到零刻度线处，发现指针指在分度盘的左侧，要使横梁平衡，应将平衡螺母向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调，直至天平平衡；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4818" name="矩形 3"/>
          <p:cNvSpPr>
            <a:spLocks noChangeArrowheads="1"/>
          </p:cNvSpPr>
          <p:nvPr/>
        </p:nvSpPr>
        <p:spPr bwMode="auto">
          <a:xfrm>
            <a:off x="3203575" y="112077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水平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4819" name="矩形 5"/>
          <p:cNvSpPr>
            <a:spLocks noChangeArrowheads="1"/>
          </p:cNvSpPr>
          <p:nvPr/>
        </p:nvSpPr>
        <p:spPr bwMode="auto">
          <a:xfrm>
            <a:off x="2338388" y="2211388"/>
            <a:ext cx="49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4"/>
          <p:cNvSpPr>
            <a:spLocks noChangeArrowheads="1"/>
          </p:cNvSpPr>
          <p:nvPr/>
        </p:nvSpPr>
        <p:spPr bwMode="auto">
          <a:xfrm>
            <a:off x="565150" y="593725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317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用天平测出空烧杯的质量为</a:t>
            </a:r>
            <a:r>
              <a:rPr lang="en-US" altLang="zh-CN" sz="2400" b="1" spc="0">
                <a:latin typeface="Times New Roman"/>
              </a:rPr>
              <a:t>30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，在烧杯中倒入适量的海水样品，测出烧杯和海水的总质量如图甲所示，则烧杯中海水的质量为</a:t>
            </a:r>
            <a:r>
              <a:rPr lang="en-US" altLang="zh-CN" sz="2400" b="1" spc="0">
                <a:latin typeface="Times New Roman"/>
              </a:rPr>
              <a:t>________g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，将烧杯中的海水全部倒入量筒中，海水的体积如图乙所示，则海水的密度为</a:t>
            </a:r>
            <a:r>
              <a:rPr lang="en-US" altLang="zh-CN" sz="2400" b="1" spc="0">
                <a:latin typeface="Times New Roman"/>
              </a:rPr>
              <a:t>________g/cm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保留两位小数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小薇用这种方法测出的海水密度比真实值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偏大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偏小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5842" name="矩形 3"/>
          <p:cNvSpPr>
            <a:spLocks noChangeArrowheads="1"/>
          </p:cNvSpPr>
          <p:nvPr/>
        </p:nvSpPr>
        <p:spPr bwMode="auto">
          <a:xfrm>
            <a:off x="3203575" y="1708150"/>
            <a:ext cx="723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39.6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5843" name="矩形 5"/>
          <p:cNvSpPr>
            <a:spLocks noChangeArrowheads="1"/>
          </p:cNvSpPr>
          <p:nvPr/>
        </p:nvSpPr>
        <p:spPr bwMode="auto">
          <a:xfrm>
            <a:off x="950913" y="2741613"/>
            <a:ext cx="723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1.04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5844" name="矩形 6"/>
          <p:cNvSpPr>
            <a:spLocks noChangeArrowheads="1"/>
          </p:cNvSpPr>
          <p:nvPr/>
        </p:nvSpPr>
        <p:spPr bwMode="auto">
          <a:xfrm>
            <a:off x="6980238" y="3317875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  <p:bldP spid="3584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4"/>
          <p:cNvSpPr>
            <a:spLocks noChangeArrowheads="1"/>
          </p:cNvSpPr>
          <p:nvPr/>
        </p:nvSpPr>
        <p:spPr bwMode="auto">
          <a:xfrm>
            <a:off x="565150" y="59372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小亮把样品带回家，用家里的一台电子秤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如图丙所示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和没喝完的半瓶纯净水，做了如下实验：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用电子秤测出半瓶纯净水的总质量为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，并用红笔在瓶身水面位置标记为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把瓶中的水全部用来浇花，然后吹干，用电子秤测出空瓶的质量为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4"/>
          <p:cNvSpPr>
            <a:spLocks noChangeArrowheads="1"/>
          </p:cNvSpPr>
          <p:nvPr/>
        </p:nvSpPr>
        <p:spPr bwMode="auto">
          <a:xfrm>
            <a:off x="565150" y="593725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317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把海水慢慢倒入空瓶中，直至液面与标记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相平，再用电子秤测出海水和瓶的总质量为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则海水的密度表达式</a:t>
            </a:r>
            <a:r>
              <a:rPr lang="en-US" altLang="zh-CN" sz="2400" b="1" spc="0">
                <a:latin typeface="Times New Roman"/>
              </a:rPr>
              <a:t> 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纯净水的密度用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317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⑤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小亮测算海水的体积使用了下列所述物理方法中的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．控制变量法　　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．等量替代法</a:t>
            </a:r>
            <a:r>
              <a:rPr lang="en-US" altLang="zh-CN" sz="2400" b="1" spc="0">
                <a:latin typeface="Times New Roman"/>
              </a:rPr>
              <a:t>   </a:t>
            </a: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．类比法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7890" name="矩形 3"/>
          <p:cNvSpPr>
            <a:spLocks noChangeArrowheads="1"/>
          </p:cNvSpPr>
          <p:nvPr/>
        </p:nvSpPr>
        <p:spPr bwMode="auto">
          <a:xfrm>
            <a:off x="1116013" y="3316288"/>
            <a:ext cx="3889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1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7892" name="对象 1"/>
          <p:cNvGraphicFramePr>
            <a:graphicFrameLocks noChangeAspect="1"/>
          </p:cNvGraphicFramePr>
          <p:nvPr/>
        </p:nvGraphicFramePr>
        <p:xfrm>
          <a:off x="4581525" y="1711325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4" imgW="2654300" imgH="1041400" progId="Word.Document.8">
                  <p:embed/>
                </p:oleObj>
              </mc:Choice>
              <mc:Fallback>
                <p:oleObj r:id="rId4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81525" y="1711325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3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103100" y="103886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120</Paragraphs>
  <Slides>31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41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2021-03-03T23:19:09.217</cp:lastPrinted>
  <dcterms:created xsi:type="dcterms:W3CDTF">2021-03-03T23:19:09Z</dcterms:created>
  <dcterms:modified xsi:type="dcterms:W3CDTF">2021-03-03T15:19:10Z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