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05936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84"/>
      </p:cViewPr>
      <p:guideLst>
        <p:guide orient="horz" pos="15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84"/>
            <a:ext cx="7772400" cy="108448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66973"/>
            <a:ext cx="6400800" cy="12929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2609"/>
            <a:ext cx="2057400" cy="431685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2609"/>
            <a:ext cx="6019800" cy="431685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hasCustomPrompt="1"/>
          </p:nvPr>
        </p:nvSpPr>
        <p:spPr>
          <a:xfrm>
            <a:off x="628650" y="269251"/>
            <a:ext cx="7886700" cy="98150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7864747" y="124719"/>
            <a:ext cx="1135204" cy="336606"/>
            <a:chOff x="468128" y="370735"/>
            <a:chExt cx="1135204" cy="341359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70" y="370735"/>
              <a:ext cx="490406" cy="17747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28" y="558194"/>
              <a:ext cx="1135204" cy="15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57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8271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 hasCustomPrompt="1"/>
          </p:nvPr>
        </p:nvSpPr>
        <p:spPr>
          <a:xfrm>
            <a:off x="630237" y="1"/>
            <a:ext cx="2949576" cy="152156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标题文本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 hasCustomPrompt="1"/>
          </p:nvPr>
        </p:nvSpPr>
        <p:spPr>
          <a:xfrm>
            <a:off x="630237" y="1521569"/>
            <a:ext cx="2949576" cy="35377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正文级别 1</a:t>
            </a:r>
          </a:p>
          <a:p>
            <a:pPr lvl="1">
              <a:defRPr sz="1800"/>
            </a:pPr>
            <a:r>
              <a:rPr sz="1600"/>
              <a:t>正文级别 2</a:t>
            </a:r>
          </a:p>
          <a:p>
            <a:pPr lvl="2">
              <a:defRPr sz="1800"/>
            </a:pPr>
            <a:r>
              <a:rPr sz="1600"/>
              <a:t>正文级别 3</a:t>
            </a:r>
          </a:p>
          <a:p>
            <a:pPr lvl="3">
              <a:defRPr sz="1800"/>
            </a:pPr>
            <a:r>
              <a:rPr sz="1600"/>
              <a:t>正文级别 4</a:t>
            </a:r>
          </a:p>
          <a:p>
            <a:pPr lvl="4">
              <a:defRPr sz="1800"/>
            </a:pPr>
            <a:r>
              <a:rPr sz="1600"/>
              <a:t>正文级别 5</a:t>
            </a:r>
          </a:p>
        </p:txBody>
      </p:sp>
    </p:spTree>
    <p:extLst>
      <p:ext uri="{BB962C8B-B14F-4D97-AF65-F5344CB8AC3E}">
        <p14:creationId xmlns:p14="http://schemas.microsoft.com/office/powerpoint/2010/main" val="421917306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正文级别 1</a:t>
            </a:r>
          </a:p>
          <a:p>
            <a:pPr lvl="1">
              <a:defRPr sz="1800"/>
            </a:pPr>
            <a:r>
              <a:rPr sz="3200"/>
              <a:t>正文级别 2</a:t>
            </a:r>
          </a:p>
          <a:p>
            <a:pPr lvl="2">
              <a:defRPr sz="1800"/>
            </a:pPr>
            <a:r>
              <a:rPr sz="3200"/>
              <a:t>正文级别 3</a:t>
            </a:r>
          </a:p>
          <a:p>
            <a:pPr lvl="3">
              <a:defRPr sz="1800"/>
            </a:pPr>
            <a:r>
              <a:rPr sz="3200"/>
              <a:t>正文级别 4</a:t>
            </a:r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  <p:extLst>
      <p:ext uri="{BB962C8B-B14F-4D97-AF65-F5344CB8AC3E}">
        <p14:creationId xmlns:p14="http://schemas.microsoft.com/office/powerpoint/2010/main" val="23251110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 hasCustomPrompt="1"/>
          </p:nvPr>
        </p:nvSpPr>
        <p:spPr>
          <a:xfrm>
            <a:off x="6543676" y="269248"/>
            <a:ext cx="1971675" cy="479011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 hasCustomPrompt="1"/>
          </p:nvPr>
        </p:nvSpPr>
        <p:spPr>
          <a:xfrm>
            <a:off x="628657" y="269248"/>
            <a:ext cx="5762625" cy="479011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正文级别 1</a:t>
            </a:r>
          </a:p>
          <a:p>
            <a:pPr lvl="1">
              <a:defRPr sz="1800"/>
            </a:pPr>
            <a:r>
              <a:rPr sz="3200"/>
              <a:t>正文级别 2</a:t>
            </a:r>
          </a:p>
          <a:p>
            <a:pPr lvl="2">
              <a:defRPr sz="1800"/>
            </a:pPr>
            <a:r>
              <a:rPr sz="3200"/>
              <a:t>正文级别 3</a:t>
            </a:r>
          </a:p>
          <a:p>
            <a:pPr lvl="3">
              <a:defRPr sz="1800"/>
            </a:pPr>
            <a:r>
              <a:rPr sz="3200"/>
              <a:t>正文级别 4</a:t>
            </a:r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  <p:extLst>
      <p:ext uri="{BB962C8B-B14F-4D97-AF65-F5344CB8AC3E}">
        <p14:creationId xmlns:p14="http://schemas.microsoft.com/office/powerpoint/2010/main" val="30119878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267852"/>
            <a:ext cx="2743200" cy="360041"/>
          </a:xfrm>
        </p:spPr>
        <p:txBody>
          <a:bodyPr/>
          <a:lstStyle/>
          <a:p>
            <a:fld id="{82F288E0-7875-42C4-84C8-98DBBD3BF4D2}" type="datetimeFigureOut">
              <a:rPr lang="zh-CN" altLang="en-US"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pPr/>
              <a:t>2021/2/28</a:t>
            </a:fld>
            <a:endParaRPr lang="zh-CN" altLang="en-US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267852"/>
            <a:ext cx="4114800" cy="360041"/>
          </a:xfrm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267852"/>
            <a:ext cx="2743200" cy="360041"/>
          </a:xfrm>
        </p:spPr>
        <p:txBody>
          <a:bodyPr/>
          <a:lstStyle/>
          <a:p>
            <a:fld id="{7D9BB5D0-35E4-459D-AEF3-FE4D7C45CC19}" type="slidenum">
              <a:rPr lang="zh-CN" altLang="en-US"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pPr/>
              <a:t>‹#›</a:t>
            </a:fld>
            <a:endParaRPr lang="zh-CN" altLang="en-US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8374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51109"/>
            <a:ext cx="7772400" cy="100484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44374"/>
            <a:ext cx="7772400" cy="11067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80520"/>
            <a:ext cx="4038600" cy="3338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0520"/>
            <a:ext cx="4038600" cy="3338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32503"/>
            <a:ext cx="4040188" cy="4719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04476"/>
            <a:ext cx="4040188" cy="2914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32503"/>
            <a:ext cx="4041775" cy="4719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04476"/>
            <a:ext cx="4041775" cy="2914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1440"/>
            <a:ext cx="3008313" cy="8572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1440"/>
            <a:ext cx="5111750" cy="43180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58719"/>
            <a:ext cx="3008313" cy="34607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41556"/>
            <a:ext cx="5486400" cy="4181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2063"/>
            <a:ext cx="5486400" cy="30356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59655"/>
            <a:ext cx="5486400" cy="5937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2611"/>
            <a:ext cx="8229600" cy="84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80520"/>
            <a:ext cx="8229600" cy="333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9282"/>
            <a:ext cx="2133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9282"/>
            <a:ext cx="2895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9282"/>
            <a:ext cx="2133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269252"/>
            <a:ext cx="7886700" cy="1080124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>
              <a:defRPr sz="1800"/>
            </a:pPr>
            <a:r>
              <a:rPr sz="4400"/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349376"/>
            <a:ext cx="7886700" cy="3709991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正文级别 1</a:t>
            </a:r>
          </a:p>
          <a:p>
            <a:pPr lvl="1">
              <a:defRPr sz="1800"/>
            </a:pPr>
            <a:r>
              <a:rPr sz="3200"/>
              <a:t>正文级别 2</a:t>
            </a:r>
          </a:p>
          <a:p>
            <a:pPr lvl="2">
              <a:defRPr sz="1800"/>
            </a:pPr>
            <a:r>
              <a:rPr sz="3200"/>
              <a:t>正文级别 3</a:t>
            </a:r>
          </a:p>
          <a:p>
            <a:pPr lvl="3">
              <a:defRPr sz="1800"/>
            </a:pPr>
            <a:r>
              <a:rPr sz="3200"/>
              <a:t>正文级别 4</a:t>
            </a:r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450969" y="124720"/>
            <a:ext cx="1433080" cy="424931"/>
            <a:chOff x="468128" y="370735"/>
            <a:chExt cx="1135204" cy="341359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70" y="370735"/>
              <a:ext cx="490406" cy="1774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28" y="558194"/>
              <a:ext cx="1135204" cy="15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2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1pPr>
      <a:lvl2pPr marL="783590" indent="-326390">
        <a:spcBef>
          <a:spcPts val="700"/>
        </a:spcBef>
        <a:buSzTx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Tx/>
        <a:buChar char="–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Tx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Tx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9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9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audio" Target="../media/audio4.wav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59.png"/><Relationship Id="rId5" Type="http://schemas.openxmlformats.org/officeDocument/2006/relationships/audio" Target="../media/audio13.wav"/><Relationship Id="rId10" Type="http://schemas.openxmlformats.org/officeDocument/2006/relationships/image" Target="../media/image58.png"/><Relationship Id="rId4" Type="http://schemas.openxmlformats.org/officeDocument/2006/relationships/audio" Target="../media/audio6.wav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2756" y="1907465"/>
            <a:ext cx="1829733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atinLnBrk="1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smtClean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Arial"/>
                <a:sym typeface="Arial"/>
              </a:rPr>
              <a:t>中</a:t>
            </a:r>
            <a:r>
              <a:rPr lang="zh-CN" altLang="en-US" sz="2400" b="1" kern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Arial"/>
                <a:sym typeface="Arial"/>
              </a:rPr>
              <a:t>物理</a:t>
            </a:r>
            <a:endParaRPr lang="zh-CN" altLang="en-US" sz="2400" b="1" kern="0">
              <a:solidFill>
                <a:srgbClr val="F2F2F2"/>
              </a:solidFill>
              <a:latin typeface="微软雅黑"/>
              <a:ea typeface="微软雅黑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600996" y="1866426"/>
            <a:ext cx="2881085" cy="50270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4000" kern="0" baseline="-25000" dirty="0" smtClean="0">
                <a:solidFill>
                  <a:srgbClr val="000000"/>
                </a:solidFill>
              </a:rPr>
              <a:t>第</a:t>
            </a:r>
            <a:r>
              <a:rPr lang="zh-CN" altLang="en-US" sz="4000" kern="0" baseline="-25000" dirty="0" smtClean="0">
                <a:solidFill>
                  <a:srgbClr val="000000"/>
                </a:solidFill>
              </a:rPr>
              <a:t>十八章  第</a:t>
            </a:r>
            <a:r>
              <a:rPr lang="en-US" altLang="zh-CN" sz="4000" kern="0" baseline="-25000" dirty="0" smtClean="0">
                <a:solidFill>
                  <a:srgbClr val="000000"/>
                </a:solidFill>
              </a:rPr>
              <a:t>1</a:t>
            </a:r>
            <a:r>
              <a:rPr lang="zh-CN" altLang="en-US" sz="4000" kern="0" baseline="-25000" dirty="0" smtClean="0">
                <a:solidFill>
                  <a:srgbClr val="000000"/>
                </a:solidFill>
              </a:rPr>
              <a:t>节</a:t>
            </a:r>
            <a:endParaRPr lang="zh-CN" altLang="en-US" sz="4000" kern="0" baseline="-250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5" name="Shape 40"/>
          <p:cNvSpPr/>
          <p:nvPr/>
        </p:nvSpPr>
        <p:spPr>
          <a:xfrm>
            <a:off x="4139952" y="752085"/>
            <a:ext cx="4086396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4800" b="1" kern="0" baseline="-25000" dirty="0">
                <a:solidFill>
                  <a:srgbClr val="007E27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沪粤</a:t>
            </a:r>
            <a:r>
              <a:rPr lang="zh-CN" altLang="en-US" sz="4800" b="1" kern="0" baseline="-25000" dirty="0" smtClean="0">
                <a:solidFill>
                  <a:srgbClr val="007E27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版九年级物理</a:t>
            </a:r>
            <a:endParaRPr lang="zh-CN" altLang="en-US" sz="1400" b="1" kern="0" baseline="-25000" dirty="0">
              <a:solidFill>
                <a:srgbClr val="007E27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203171"/>
            <a:ext cx="1530566" cy="307775"/>
          </a:xfrm>
          <a:prstGeom prst="rect">
            <a:avLst/>
          </a:prstGeom>
          <a:solidFill>
            <a:srgbClr val="007E2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dist" latinLnBrk="1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kern="0" dirty="0" smtClean="0">
                <a:solidFill>
                  <a:srgbClr val="F2F2F2"/>
                </a:solidFill>
                <a:latin typeface="腾祥范笑歌楷书简繁合集" panose="01010104010101010101" pitchFamily="2" charset="-122"/>
                <a:ea typeface="腾祥范笑歌楷书简繁合集" panose="01010104010101010101" pitchFamily="2" charset="-122"/>
                <a:cs typeface="微软雅黑" panose="020B0503020204020204" charset="-122"/>
                <a:sym typeface="微软雅黑" panose="020B0503020204020204" charset="-122"/>
              </a:rPr>
              <a:t>精</a:t>
            </a:r>
            <a:r>
              <a:rPr lang="zh-CN" altLang="en-US" sz="1400" b="1" kern="0" dirty="0" smtClean="0">
                <a:solidFill>
                  <a:srgbClr val="F2F2F2"/>
                </a:solidFill>
                <a:latin typeface="腾祥范笑歌楷书简繁合集" panose="01010104010101010101" pitchFamily="2" charset="-122"/>
                <a:ea typeface="腾祥范笑歌楷书简繁合集" panose="01010104010101010101" pitchFamily="2" charset="-122"/>
                <a:cs typeface="微软雅黑" panose="020B0503020204020204" charset="-122"/>
                <a:sym typeface="微软雅黑" panose="020B0503020204020204" charset="-122"/>
              </a:rPr>
              <a:t>品</a:t>
            </a:r>
            <a:r>
              <a:rPr lang="zh-CN" altLang="en-US" sz="1400" b="1" kern="0" dirty="0" smtClean="0">
                <a:solidFill>
                  <a:srgbClr val="F2F2F2"/>
                </a:solidFill>
                <a:latin typeface="腾祥范笑歌楷书简繁合集" panose="01010104010101010101" pitchFamily="2" charset="-122"/>
                <a:ea typeface="腾祥范笑歌楷书简繁合集" panose="01010104010101010101" pitchFamily="2" charset="-122"/>
                <a:cs typeface="微软雅黑" panose="020B0503020204020204" charset="-122"/>
                <a:sym typeface="微软雅黑" panose="020B0503020204020204" charset="-122"/>
              </a:rPr>
              <a:t>课件</a:t>
            </a:r>
            <a:endParaRPr lang="zh-CN" altLang="en-US" sz="1400" b="1" kern="0" dirty="0">
              <a:solidFill>
                <a:srgbClr val="F2F2F2"/>
              </a:solidFill>
              <a:latin typeface="腾祥范笑歌楷书简繁合集" panose="01010104010101010101" pitchFamily="2" charset="-122"/>
              <a:ea typeface="腾祥范笑歌楷书简繁合集" panose="01010104010101010101" pitchFamily="2" charset="-122"/>
              <a:cs typeface="微软雅黑" panose="020B0503020204020204" charset="-122"/>
              <a:sym typeface="微软雅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7" y="929172"/>
            <a:ext cx="3321770" cy="3321770"/>
          </a:xfrm>
          <a:prstGeom prst="rect">
            <a:avLst/>
          </a:prstGeom>
        </p:spPr>
      </p:pic>
      <p:sp>
        <p:nvSpPr>
          <p:cNvPr id="16" name="Shape 40"/>
          <p:cNvSpPr/>
          <p:nvPr/>
        </p:nvSpPr>
        <p:spPr>
          <a:xfrm>
            <a:off x="4830910" y="2889721"/>
            <a:ext cx="2421255" cy="64633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5400" baseline="-25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家庭电路</a:t>
            </a:r>
          </a:p>
        </p:txBody>
      </p:sp>
    </p:spTree>
    <p:extLst>
      <p:ext uri="{BB962C8B-B14F-4D97-AF65-F5344CB8AC3E}">
        <p14:creationId xmlns:p14="http://schemas.microsoft.com/office/powerpoint/2010/main" val="1285183820"/>
      </p:ext>
    </p:extLst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2"/>
          <a:srcRect l="16073" t="3495" r="14306" b="4472"/>
          <a:stretch>
            <a:fillRect/>
          </a:stretch>
        </p:blipFill>
        <p:spPr>
          <a:xfrm>
            <a:off x="629920" y="1"/>
            <a:ext cx="2366010" cy="2551597"/>
          </a:xfrm>
          <a:prstGeom prst="rect">
            <a:avLst/>
          </a:prstGeom>
        </p:spPr>
      </p:pic>
      <p:pic>
        <p:nvPicPr>
          <p:cNvPr id="3" name="图片 2" descr="u=4115877965,1112181149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60" y="695036"/>
            <a:ext cx="2823210" cy="2783902"/>
          </a:xfrm>
          <a:prstGeom prst="rect">
            <a:avLst/>
          </a:prstGeom>
        </p:spPr>
      </p:pic>
      <p:pic>
        <p:nvPicPr>
          <p:cNvPr id="4" name="图片 3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466" y="2450786"/>
            <a:ext cx="4497705" cy="25015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07741" y="655588"/>
            <a:ext cx="1552575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Arial"/>
              </a:rPr>
              <a:t>空气开关</a:t>
            </a:r>
          </a:p>
        </p:txBody>
      </p:sp>
    </p:spTree>
    <p:extLst>
      <p:ext uri="{BB962C8B-B14F-4D97-AF65-F5344CB8AC3E}">
        <p14:creationId xmlns:p14="http://schemas.microsoft.com/office/powerpoint/2010/main" val="1758857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6"/>
          <p:cNvSpPr txBox="1"/>
          <p:nvPr/>
        </p:nvSpPr>
        <p:spPr>
          <a:xfrm>
            <a:off x="603568" y="504371"/>
            <a:ext cx="2590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熔断器</a:t>
            </a:r>
          </a:p>
        </p:txBody>
      </p:sp>
      <p:sp>
        <p:nvSpPr>
          <p:cNvPr id="21508" name="文本框 21507"/>
          <p:cNvSpPr txBox="1"/>
          <p:nvPr/>
        </p:nvSpPr>
        <p:spPr>
          <a:xfrm>
            <a:off x="606426" y="4125135"/>
            <a:ext cx="7931785" cy="83004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lIns="90498" tIns="45249" rIns="90498" bIns="45249">
            <a:spAutoFit/>
          </a:bodyPr>
          <a:lstStyle/>
          <a:p>
            <a:pPr defTabSz="904875"/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、家用保险丝由电阻率较大且熔点较低的铅锑合金制成</a:t>
            </a:r>
          </a:p>
          <a:p>
            <a:pPr defTabSz="904875"/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、绝不能用铁丝或铜丝代替</a:t>
            </a:r>
          </a:p>
        </p:txBody>
      </p:sp>
      <p:graphicFrame>
        <p:nvGraphicFramePr>
          <p:cNvPr id="1026" name="Object 2"/>
          <p:cNvGraphicFramePr>
            <a:graphicFrameLocks noGrp="1"/>
          </p:cNvGraphicFramePr>
          <p:nvPr/>
        </p:nvGraphicFramePr>
        <p:xfrm>
          <a:off x="7136766" y="1728199"/>
          <a:ext cx="1843405" cy="225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6766" y="1728199"/>
                        <a:ext cx="1843405" cy="225479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26" y="1162777"/>
            <a:ext cx="3007995" cy="25271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插入式熔断器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835" y="504684"/>
            <a:ext cx="3200400" cy="20287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AutoShape 5"/>
          <p:cNvSpPr/>
          <p:nvPr/>
        </p:nvSpPr>
        <p:spPr>
          <a:xfrm rot="2613353">
            <a:off x="3952559" y="1117693"/>
            <a:ext cx="384175" cy="1277364"/>
          </a:xfrm>
          <a:prstGeom prst="downArrow">
            <a:avLst>
              <a:gd name="adj1" fmla="val 50000"/>
              <a:gd name="adj2" fmla="val 8429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ctr"/>
            <a:endParaRPr lang="zh-CN" altLang="en-US">
              <a:latin typeface="Arial" pitchFamily="34" charset="0"/>
            </a:endParaRPr>
          </a:p>
        </p:txBody>
      </p:sp>
      <p:sp>
        <p:nvSpPr>
          <p:cNvPr id="1031" name="Text Box 7"/>
          <p:cNvSpPr txBox="1"/>
          <p:nvPr/>
        </p:nvSpPr>
        <p:spPr>
          <a:xfrm>
            <a:off x="1124585" y="3674300"/>
            <a:ext cx="265970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Arial" pitchFamily="34" charset="0"/>
              </a:rPr>
              <a:t>敞开插入式熔断器</a:t>
            </a:r>
          </a:p>
        </p:txBody>
      </p:sp>
      <p:sp>
        <p:nvSpPr>
          <p:cNvPr id="1032" name="Text Box 8"/>
          <p:cNvSpPr txBox="1"/>
          <p:nvPr/>
        </p:nvSpPr>
        <p:spPr>
          <a:xfrm>
            <a:off x="5704841" y="3674300"/>
            <a:ext cx="235032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Arial" pitchFamily="34" charset="0"/>
              </a:rPr>
              <a:t>封闭管式熔断器</a:t>
            </a:r>
          </a:p>
        </p:txBody>
      </p:sp>
      <p:sp>
        <p:nvSpPr>
          <p:cNvPr id="159753" name="Freeform 9"/>
          <p:cNvSpPr/>
          <p:nvPr/>
        </p:nvSpPr>
        <p:spPr>
          <a:xfrm>
            <a:off x="2524125" y="1880355"/>
            <a:ext cx="332740" cy="1384437"/>
          </a:xfrm>
          <a:custGeom>
            <a:avLst/>
            <a:gdLst>
              <a:gd name="txL" fmla="*/ 0 w 288"/>
              <a:gd name="txT" fmla="*/ 0 h 960"/>
              <a:gd name="txR" fmla="*/ 288 w 288"/>
              <a:gd name="txB" fmla="*/ 960 h 960"/>
            </a:gdLst>
            <a:ahLst/>
            <a:cxnLst>
              <a:cxn ang="0">
                <a:pos x="240" y="0"/>
              </a:cxn>
              <a:cxn ang="0">
                <a:pos x="288" y="144"/>
              </a:cxn>
              <a:cxn ang="0">
                <a:pos x="240" y="288"/>
              </a:cxn>
              <a:cxn ang="0">
                <a:pos x="48" y="432"/>
              </a:cxn>
              <a:cxn ang="0">
                <a:pos x="96" y="720"/>
              </a:cxn>
              <a:cxn ang="0">
                <a:pos x="192" y="768"/>
              </a:cxn>
              <a:cxn ang="0">
                <a:pos x="192" y="864"/>
              </a:cxn>
              <a:cxn ang="0">
                <a:pos x="0" y="960"/>
              </a:cxn>
            </a:cxnLst>
            <a:rect l="txL" t="txT" r="txR" b="txB"/>
            <a:pathLst>
              <a:path w="288" h="960">
                <a:moveTo>
                  <a:pt x="240" y="0"/>
                </a:moveTo>
                <a:cubicBezTo>
                  <a:pt x="264" y="48"/>
                  <a:pt x="288" y="96"/>
                  <a:pt x="288" y="144"/>
                </a:cubicBezTo>
                <a:cubicBezTo>
                  <a:pt x="288" y="192"/>
                  <a:pt x="280" y="240"/>
                  <a:pt x="240" y="288"/>
                </a:cubicBezTo>
                <a:cubicBezTo>
                  <a:pt x="200" y="336"/>
                  <a:pt x="72" y="360"/>
                  <a:pt x="48" y="432"/>
                </a:cubicBezTo>
                <a:cubicBezTo>
                  <a:pt x="24" y="504"/>
                  <a:pt x="72" y="664"/>
                  <a:pt x="96" y="720"/>
                </a:cubicBezTo>
                <a:cubicBezTo>
                  <a:pt x="120" y="776"/>
                  <a:pt x="176" y="744"/>
                  <a:pt x="192" y="768"/>
                </a:cubicBezTo>
                <a:cubicBezTo>
                  <a:pt x="208" y="792"/>
                  <a:pt x="224" y="832"/>
                  <a:pt x="192" y="864"/>
                </a:cubicBezTo>
                <a:cubicBezTo>
                  <a:pt x="160" y="896"/>
                  <a:pt x="32" y="944"/>
                  <a:pt x="0" y="960"/>
                </a:cubicBezTo>
              </a:path>
            </a:pathLst>
          </a:custGeom>
          <a:noFill/>
          <a:ln w="571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9754" name="Freeform 10"/>
          <p:cNvSpPr/>
          <p:nvPr/>
        </p:nvSpPr>
        <p:spPr>
          <a:xfrm>
            <a:off x="7453630" y="2473953"/>
            <a:ext cx="762000" cy="976808"/>
          </a:xfrm>
          <a:custGeom>
            <a:avLst/>
            <a:gdLst>
              <a:gd name="txL" fmla="*/ 0 w 480"/>
              <a:gd name="txT" fmla="*/ 0 h 624"/>
              <a:gd name="txR" fmla="*/ 480 w 480"/>
              <a:gd name="txB" fmla="*/ 624 h 624"/>
            </a:gdLst>
            <a:ahLst/>
            <a:cxnLst>
              <a:cxn ang="0">
                <a:pos x="480" y="0"/>
              </a:cxn>
              <a:cxn ang="0">
                <a:pos x="336" y="192"/>
              </a:cxn>
              <a:cxn ang="0">
                <a:pos x="240" y="192"/>
              </a:cxn>
              <a:cxn ang="0">
                <a:pos x="144" y="288"/>
              </a:cxn>
              <a:cxn ang="0">
                <a:pos x="288" y="384"/>
              </a:cxn>
              <a:cxn ang="0">
                <a:pos x="240" y="432"/>
              </a:cxn>
              <a:cxn ang="0">
                <a:pos x="96" y="480"/>
              </a:cxn>
              <a:cxn ang="0">
                <a:pos x="0" y="624"/>
              </a:cxn>
            </a:cxnLst>
            <a:rect l="txL" t="txT" r="txR" b="txB"/>
            <a:pathLst>
              <a:path w="480" h="624">
                <a:moveTo>
                  <a:pt x="480" y="0"/>
                </a:moveTo>
                <a:cubicBezTo>
                  <a:pt x="428" y="80"/>
                  <a:pt x="376" y="160"/>
                  <a:pt x="336" y="192"/>
                </a:cubicBezTo>
                <a:cubicBezTo>
                  <a:pt x="296" y="224"/>
                  <a:pt x="272" y="176"/>
                  <a:pt x="240" y="192"/>
                </a:cubicBezTo>
                <a:cubicBezTo>
                  <a:pt x="208" y="208"/>
                  <a:pt x="136" y="256"/>
                  <a:pt x="144" y="288"/>
                </a:cubicBezTo>
                <a:cubicBezTo>
                  <a:pt x="152" y="320"/>
                  <a:pt x="272" y="360"/>
                  <a:pt x="288" y="384"/>
                </a:cubicBezTo>
                <a:cubicBezTo>
                  <a:pt x="304" y="408"/>
                  <a:pt x="272" y="416"/>
                  <a:pt x="240" y="432"/>
                </a:cubicBezTo>
                <a:cubicBezTo>
                  <a:pt x="208" y="448"/>
                  <a:pt x="136" y="448"/>
                  <a:pt x="96" y="480"/>
                </a:cubicBezTo>
                <a:cubicBezTo>
                  <a:pt x="56" y="512"/>
                  <a:pt x="16" y="600"/>
                  <a:pt x="0" y="624"/>
                </a:cubicBezTo>
              </a:path>
            </a:pathLst>
          </a:custGeom>
          <a:noFill/>
          <a:ln w="571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74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1670" y="316910"/>
            <a:ext cx="1537104" cy="461665"/>
            <a:chOff x="496827" y="22198"/>
            <a:chExt cx="1136186" cy="1726136"/>
          </a:xfrm>
        </p:grpSpPr>
        <p:sp>
          <p:nvSpPr>
            <p:cNvPr id="5" name="Shape 108"/>
            <p:cNvSpPr/>
            <p:nvPr/>
          </p:nvSpPr>
          <p:spPr>
            <a:xfrm>
              <a:off x="515472" y="22198"/>
              <a:ext cx="1117541" cy="1702102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" name="Shape 112"/>
            <p:cNvSpPr/>
            <p:nvPr/>
          </p:nvSpPr>
          <p:spPr>
            <a:xfrm>
              <a:off x="496827" y="22198"/>
              <a:ext cx="1136185" cy="17261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bg1"/>
                  </a:solidFill>
                  <a:latin typeface="Tahoma" panose="020B0604030504040204" pitchFamily="34" charset="0"/>
                  <a:sym typeface="+mn-ea"/>
                </a:rPr>
                <a:t>想一想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24578" name="Picture 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6" y="929846"/>
            <a:ext cx="3759835" cy="29892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12751" y="4118247"/>
            <a:ext cx="82772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电流过大时自动断开俗称跳闸，排除故障后，合上开关即可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198620" y="832791"/>
            <a:ext cx="494538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如果发生了</a:t>
            </a:r>
            <a:r>
              <a:rPr kumimoji="1" lang="zh-CN" altLang="en-US" sz="2400" kern="1200" cap="none" spc="0" normalizeH="0" baseline="0" noProof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触电事故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r>
              <a:rPr kumimoji="1" lang="zh-CN" altLang="en-US" sz="2400" kern="1200" cap="none" spc="0" normalizeH="0" baseline="0" noProof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漏电保护器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会迅速切断电源，对人起到保护作用。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198621" y="2535943"/>
            <a:ext cx="4946015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新型的</a:t>
            </a:r>
            <a:r>
              <a:rPr kumimoji="1" lang="zh-CN" altLang="en-US" sz="2400" kern="1200" cap="none" spc="0" normalizeH="0" baseline="0" noProof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保险装置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是附加在总开关上，叫做</a:t>
            </a:r>
            <a:r>
              <a:rPr kumimoji="1" lang="zh-CN" altLang="en-US" sz="2400" kern="1200" cap="none" spc="0" normalizeH="0" baseline="0" noProof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空气开关。</a:t>
            </a:r>
          </a:p>
        </p:txBody>
      </p:sp>
    </p:spTree>
    <p:extLst>
      <p:ext uri="{BB962C8B-B14F-4D97-AF65-F5344CB8AC3E}">
        <p14:creationId xmlns:p14="http://schemas.microsoft.com/office/powerpoint/2010/main" val="74674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4" grpId="0"/>
      <p:bldP spid="1792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44145" y="716952"/>
            <a:ext cx="7772400" cy="9724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保险丝材料：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电阻率大，熔点低的铅锑合金丝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224155" y="1867519"/>
            <a:ext cx="7772400" cy="13227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选择原则：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所选保险丝的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额定电流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等于或稍大于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电路中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最大正常工作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时的电流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89573" y="3397226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注意：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1581469" y="3397226"/>
            <a:ext cx="71993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一般来说保险丝的熔断电流是其额定电流的</a:t>
            </a: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倍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498793" y="4039351"/>
            <a:ext cx="82819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更换保险丝时既不能太粗也不能太细，</a:t>
            </a: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499111" y="4437588"/>
            <a:ext cx="804386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更不能用熔点高的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铜丝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铁丝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代替</a:t>
            </a:r>
          </a:p>
        </p:txBody>
      </p:sp>
    </p:spTree>
    <p:extLst>
      <p:ext uri="{BB962C8B-B14F-4D97-AF65-F5344CB8AC3E}">
        <p14:creationId xmlns:p14="http://schemas.microsoft.com/office/powerpoint/2010/main" val="769294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0" grpId="0"/>
      <p:bldP spid="178181" grpId="0"/>
      <p:bldP spid="178182" grpId="0"/>
      <p:bldP spid="1781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/>
          <p:nvPr/>
        </p:nvSpPr>
        <p:spPr>
          <a:xfrm>
            <a:off x="588646" y="2113287"/>
            <a:ext cx="7948613" cy="2677656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家用保险丝是由熔点较</a:t>
            </a:r>
            <a:r>
              <a:rPr lang="zh-CN" altLang="en-US" sz="2800" u="sng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的合金制成的。当有过大的电流通过时，保险丝产生较多的</a:t>
            </a:r>
            <a:r>
              <a:rPr lang="zh-CN" altLang="en-US" sz="2800" u="sng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，使它的温度达到</a:t>
            </a:r>
            <a:r>
              <a:rPr lang="zh-CN" altLang="en-US" sz="2800" u="sng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，保险丝</a:t>
            </a:r>
            <a:r>
              <a:rPr lang="zh-CN" altLang="en-US" sz="2800" u="sng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，自动切断电路，起到保险作用。</a:t>
            </a:r>
          </a:p>
        </p:txBody>
      </p:sp>
      <p:sp>
        <p:nvSpPr>
          <p:cNvPr id="160772" name="Text Box 4"/>
          <p:cNvSpPr txBox="1"/>
          <p:nvPr/>
        </p:nvSpPr>
        <p:spPr>
          <a:xfrm>
            <a:off x="5017771" y="2183730"/>
            <a:ext cx="543739" cy="52322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</a:rPr>
              <a:t>低</a:t>
            </a:r>
          </a:p>
        </p:txBody>
      </p:sp>
      <p:sp>
        <p:nvSpPr>
          <p:cNvPr id="160773" name="Text Box 5"/>
          <p:cNvSpPr txBox="1"/>
          <p:nvPr/>
        </p:nvSpPr>
        <p:spPr>
          <a:xfrm>
            <a:off x="7375209" y="2817715"/>
            <a:ext cx="902811" cy="52322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</a:rPr>
              <a:t>热量</a:t>
            </a:r>
          </a:p>
        </p:txBody>
      </p:sp>
      <p:sp>
        <p:nvSpPr>
          <p:cNvPr id="160774" name="Text Box 6"/>
          <p:cNvSpPr txBox="1"/>
          <p:nvPr/>
        </p:nvSpPr>
        <p:spPr>
          <a:xfrm>
            <a:off x="3160395" y="3451701"/>
            <a:ext cx="902811" cy="52322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</a:rPr>
              <a:t>熔点</a:t>
            </a:r>
          </a:p>
        </p:txBody>
      </p:sp>
      <p:sp>
        <p:nvSpPr>
          <p:cNvPr id="160775" name="Text Box 7"/>
          <p:cNvSpPr txBox="1"/>
          <p:nvPr/>
        </p:nvSpPr>
        <p:spPr>
          <a:xfrm>
            <a:off x="5446395" y="3451701"/>
            <a:ext cx="902811" cy="52322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</a:rPr>
              <a:t>熔断</a:t>
            </a:r>
          </a:p>
        </p:txBody>
      </p:sp>
      <p:sp>
        <p:nvSpPr>
          <p:cNvPr id="26631" name="Rectangle 8"/>
          <p:cNvSpPr/>
          <p:nvPr/>
        </p:nvSpPr>
        <p:spPr>
          <a:xfrm>
            <a:off x="143510" y="361920"/>
            <a:ext cx="126188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保险丝</a:t>
            </a:r>
          </a:p>
        </p:txBody>
      </p:sp>
    </p:spTree>
    <p:extLst>
      <p:ext uri="{BB962C8B-B14F-4D97-AF65-F5344CB8AC3E}">
        <p14:creationId xmlns:p14="http://schemas.microsoft.com/office/powerpoint/2010/main" val="37935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3" grpId="0"/>
      <p:bldP spid="160774" grpId="0"/>
      <p:bldP spid="1607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8180" y="619971"/>
            <a:ext cx="1537104" cy="461665"/>
            <a:chOff x="496827" y="22198"/>
            <a:chExt cx="1136186" cy="1726136"/>
          </a:xfrm>
        </p:grpSpPr>
        <p:sp>
          <p:nvSpPr>
            <p:cNvPr id="5" name="Shape 108"/>
            <p:cNvSpPr/>
            <p:nvPr/>
          </p:nvSpPr>
          <p:spPr>
            <a:xfrm>
              <a:off x="515472" y="22198"/>
              <a:ext cx="1117541" cy="1702102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" name="Shape 112"/>
            <p:cNvSpPr/>
            <p:nvPr/>
          </p:nvSpPr>
          <p:spPr>
            <a:xfrm>
              <a:off x="496827" y="22198"/>
              <a:ext cx="1136185" cy="17261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bg1"/>
                  </a:solidFill>
                  <a:latin typeface="Tahoma" panose="020B0604030504040204" pitchFamily="34" charset="0"/>
                  <a:sym typeface="+mn-ea"/>
                </a:rPr>
                <a:t>想一想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333058" y="1273607"/>
            <a:ext cx="8610600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2400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kumimoji="0" lang="zh-CN" altLang="en-US" sz="2400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熔断器</a:t>
            </a:r>
            <a:r>
              <a:rPr kumimoji="0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一般安装在火线还是零线上？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2400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kumimoji="0" lang="zh-CN" altLang="en-US" sz="2400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能不能</a:t>
            </a:r>
            <a:r>
              <a:rPr kumimoji="0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用铜丝或铁丝代替保险丝？</a:t>
            </a:r>
          </a:p>
        </p:txBody>
      </p:sp>
      <p:sp>
        <p:nvSpPr>
          <p:cNvPr id="162820" name="Text Box 4"/>
          <p:cNvSpPr txBox="1"/>
          <p:nvPr/>
        </p:nvSpPr>
        <p:spPr>
          <a:xfrm>
            <a:off x="323215" y="2273897"/>
            <a:ext cx="2590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断路器：</a:t>
            </a:r>
          </a:p>
        </p:txBody>
      </p:sp>
      <p:sp>
        <p:nvSpPr>
          <p:cNvPr id="162821" name="Text Box 5"/>
          <p:cNvSpPr txBox="1"/>
          <p:nvPr/>
        </p:nvSpPr>
        <p:spPr>
          <a:xfrm>
            <a:off x="2180590" y="2273897"/>
            <a:ext cx="4038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（一般连接在火线上）</a:t>
            </a:r>
          </a:p>
        </p:txBody>
      </p:sp>
      <p:pic>
        <p:nvPicPr>
          <p:cNvPr id="28678" name="Picture 6" descr="电闸"/>
          <p:cNvPicPr>
            <a:picLocks noChangeAspect="1"/>
          </p:cNvPicPr>
          <p:nvPr/>
        </p:nvPicPr>
        <p:blipFill>
          <a:blip r:embed="rId3"/>
          <a:srcRect l="18019" t="20128" r="9403" b="14145"/>
          <a:stretch>
            <a:fillRect/>
          </a:stretch>
        </p:blipFill>
        <p:spPr>
          <a:xfrm>
            <a:off x="441960" y="2877200"/>
            <a:ext cx="2931160" cy="1926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小型断路器"/>
          <p:cNvPicPr>
            <a:picLocks noChangeAspect="1"/>
          </p:cNvPicPr>
          <p:nvPr/>
        </p:nvPicPr>
        <p:blipFill>
          <a:blip r:embed="rId4"/>
          <a:srcRect t="6755" b="5853"/>
          <a:stretch>
            <a:fillRect/>
          </a:stretch>
        </p:blipFill>
        <p:spPr>
          <a:xfrm>
            <a:off x="3632201" y="2883461"/>
            <a:ext cx="2751455" cy="1978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2" descr="断路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080" y="2016545"/>
            <a:ext cx="2438400" cy="293042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53922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插座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3" y="2314910"/>
            <a:ext cx="3352800" cy="2596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Text Box 3"/>
          <p:cNvSpPr txBox="1"/>
          <p:nvPr/>
        </p:nvSpPr>
        <p:spPr>
          <a:xfrm>
            <a:off x="3824288" y="3404426"/>
            <a:ext cx="2133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插座</a:t>
            </a:r>
          </a:p>
        </p:txBody>
      </p:sp>
      <p:pic>
        <p:nvPicPr>
          <p:cNvPr id="2054" name="Picture 4" descr="插座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66" y="133998"/>
            <a:ext cx="1956435" cy="18809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45" name="Text Box 5"/>
          <p:cNvSpPr txBox="1"/>
          <p:nvPr/>
        </p:nvSpPr>
        <p:spPr>
          <a:xfrm>
            <a:off x="4329113" y="237314"/>
            <a:ext cx="21336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插头</a:t>
            </a:r>
          </a:p>
        </p:txBody>
      </p:sp>
      <p:pic>
        <p:nvPicPr>
          <p:cNvPr id="2056" name="Picture 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973" y="2314909"/>
            <a:ext cx="2971800" cy="2705006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3847" name="Object 7"/>
          <p:cNvGraphicFramePr>
            <a:graphicFrameLocks noGrp="1"/>
          </p:cNvGraphicFramePr>
          <p:nvPr>
            <p:ph sz="half" idx="4294967295"/>
          </p:nvPr>
        </p:nvGraphicFramePr>
        <p:xfrm>
          <a:off x="6409373" y="698793"/>
          <a:ext cx="1905000" cy="140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9373" y="698793"/>
                        <a:ext cx="1905000" cy="140885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8" name="Object 8"/>
          <p:cNvGraphicFramePr>
            <a:graphicFrameLocks noGrp="1"/>
          </p:cNvGraphicFramePr>
          <p:nvPr>
            <p:ph sz="half" idx="4294967295"/>
          </p:nvPr>
        </p:nvGraphicFramePr>
        <p:xfrm>
          <a:off x="3494723" y="853455"/>
          <a:ext cx="2381250" cy="140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4723" y="853455"/>
                        <a:ext cx="2381250" cy="140885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721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675" y="219782"/>
            <a:ext cx="7772400" cy="1127086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插座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685483" y="908556"/>
            <a:ext cx="7772400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用来接可移动的用电器，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并联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的电路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中。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765810" y="1462081"/>
            <a:ext cx="8497888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分类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：两孔插座和三孔插座</a:t>
            </a:r>
          </a:p>
        </p:txBody>
      </p:sp>
      <p:pic>
        <p:nvPicPr>
          <p:cNvPr id="172037" name="Picture 5" descr="1973fbf410154711b5f3178a49072d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431062"/>
            <a:ext cx="2444750" cy="26283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2041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258" y="1982419"/>
            <a:ext cx="2286000" cy="277075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47772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/>
      <p:bldP spid="172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768" y="189726"/>
            <a:ext cx="7772400" cy="1127086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插座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的连接</a:t>
            </a:r>
          </a:p>
        </p:txBody>
      </p:sp>
      <p:pic>
        <p:nvPicPr>
          <p:cNvPr id="30723" name="Picture 3" descr="1973fbf410154711b5f3178a49072d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1223514"/>
            <a:ext cx="3280410" cy="35265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3060" name="Line 4"/>
          <p:cNvSpPr>
            <a:spLocks noChangeShapeType="1"/>
          </p:cNvSpPr>
          <p:nvPr/>
        </p:nvSpPr>
        <p:spPr bwMode="auto">
          <a:xfrm flipH="1" flipV="1">
            <a:off x="810578" y="1071358"/>
            <a:ext cx="1728788" cy="127736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V="1">
            <a:off x="3080703" y="381331"/>
            <a:ext cx="1511300" cy="20584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302657" y="1071358"/>
            <a:ext cx="615553" cy="10769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latin typeface="+mn-ea"/>
                <a:ea typeface="+mn-ea"/>
                <a:cs typeface="+mn-cs"/>
              </a:rPr>
              <a:t>零线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662885" y="146209"/>
            <a:ext cx="615553" cy="10769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latin typeface="+mn-ea"/>
                <a:ea typeface="+mn-ea"/>
                <a:cs typeface="+mn-cs"/>
              </a:rPr>
              <a:t>火线</a:t>
            </a:r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H="1">
            <a:off x="810895" y="3761649"/>
            <a:ext cx="1873250" cy="21446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02340" y="3497097"/>
            <a:ext cx="615553" cy="13493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latin typeface="+mn-ea"/>
                <a:ea typeface="+mn-ea"/>
                <a:cs typeface="+mn-cs"/>
              </a:rPr>
              <a:t>零线</a:t>
            </a:r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>
            <a:off x="3158174" y="3761650"/>
            <a:ext cx="1800225" cy="720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5091510" y="3199985"/>
            <a:ext cx="615553" cy="17031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latin typeface="+mn-ea"/>
                <a:ea typeface="+mn-ea"/>
                <a:cs typeface="+mn-cs"/>
              </a:rPr>
              <a:t>火线</a:t>
            </a:r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 flipV="1">
            <a:off x="2801620" y="2439829"/>
            <a:ext cx="2736850" cy="71069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5767785" y="1991185"/>
            <a:ext cx="615553" cy="10769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latin typeface="+mn-ea"/>
                <a:ea typeface="+mn-ea"/>
                <a:cs typeface="+mn-cs"/>
              </a:rPr>
              <a:t>地线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6613525" y="959589"/>
            <a:ext cx="2031325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两孔插座：</a:t>
            </a:r>
          </a:p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“左零右火”</a:t>
            </a:r>
          </a:p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让</a:t>
            </a: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带有双脚</a:t>
            </a:r>
          </a:p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插头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的用电</a:t>
            </a:r>
          </a:p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器使用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6613525" y="3207185"/>
            <a:ext cx="1723549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三孔插座：</a:t>
            </a:r>
          </a:p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左零右火</a:t>
            </a:r>
          </a:p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上接地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699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0" grpId="0"/>
      <p:bldP spid="1730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60" y="787082"/>
            <a:ext cx="3488690" cy="29892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406401" y="3941670"/>
            <a:ext cx="8502015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当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把用电器上的三脚插头插入三孔插座后，除了</a:t>
            </a:r>
            <a:r>
              <a:rPr kumimoji="1" lang="zh-CN" altLang="en-US" sz="2400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把用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电器的</a:t>
            </a: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用电部位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接入电路外，还把用电器的</a:t>
            </a:r>
            <a:r>
              <a:rPr kumimoji="1" lang="zh-CN" altLang="en-US" sz="2400" kern="1200" cap="none" spc="0" normalizeH="0" baseline="0" noProof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金属</a:t>
            </a: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外壳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与大地连接</a:t>
            </a:r>
            <a:r>
              <a:rPr kumimoji="1" lang="zh-CN" altLang="en-US" sz="2400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起来。</a:t>
            </a:r>
            <a:endParaRPr kumimoji="1" lang="zh-CN" altLang="en-US" sz="2400" kern="1200" cap="none" spc="0" normalizeH="0" baseline="0" noProof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5890" y="57920"/>
            <a:ext cx="7772400" cy="1127086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(3</a:t>
            </a:r>
            <a:r>
              <a:rPr kumimoji="0" lang="en-US" altLang="zh-CN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插头</a:t>
            </a:r>
          </a:p>
        </p:txBody>
      </p:sp>
      <p:pic>
        <p:nvPicPr>
          <p:cNvPr id="17408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914192"/>
            <a:ext cx="2898140" cy="277075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60981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3003" y="110948"/>
            <a:ext cx="809896" cy="688066"/>
            <a:chOff x="284119" y="300084"/>
            <a:chExt cx="809896" cy="697781"/>
          </a:xfrm>
        </p:grpSpPr>
        <p:sp>
          <p:nvSpPr>
            <p:cNvPr id="5" name="Shape 108"/>
            <p:cNvSpPr/>
            <p:nvPr/>
          </p:nvSpPr>
          <p:spPr>
            <a:xfrm>
              <a:off x="326806" y="300084"/>
              <a:ext cx="724521" cy="697781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" name="Shape 112"/>
            <p:cNvSpPr/>
            <p:nvPr/>
          </p:nvSpPr>
          <p:spPr>
            <a:xfrm>
              <a:off x="284119" y="341198"/>
              <a:ext cx="809896" cy="59303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en-US" altLang="zh-CN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方正舒体" panose="02010601030101010101" pitchFamily="2" charset="-122"/>
                  <a:sym typeface="微软雅黑" panose="020B0503020204020204" charset="-122"/>
                </a:rPr>
                <a:t>1</a:t>
              </a: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41709" y="110948"/>
            <a:ext cx="1528622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Arial"/>
              </a:rPr>
              <a:t>课堂导入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/>
              <a:sym typeface="Arial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34118" y="626881"/>
            <a:ext cx="4669105" cy="0"/>
          </a:xfrm>
          <a:prstGeom prst="line">
            <a:avLst/>
          </a:prstGeom>
          <a:noFill/>
          <a:ln w="28575" cap="flat">
            <a:solidFill>
              <a:srgbClr val="007E27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15" y="4625345"/>
            <a:ext cx="736376" cy="3542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49146" y="854521"/>
            <a:ext cx="1423880" cy="461665"/>
            <a:chOff x="353856" y="300085"/>
            <a:chExt cx="1017644" cy="894212"/>
          </a:xfrm>
        </p:grpSpPr>
        <p:sp>
          <p:nvSpPr>
            <p:cNvPr id="11" name="Shape 108"/>
            <p:cNvSpPr/>
            <p:nvPr/>
          </p:nvSpPr>
          <p:spPr>
            <a:xfrm>
              <a:off x="353856" y="300085"/>
              <a:ext cx="1017644" cy="872110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" name="Shape 112"/>
            <p:cNvSpPr/>
            <p:nvPr/>
          </p:nvSpPr>
          <p:spPr>
            <a:xfrm>
              <a:off x="365358" y="300085"/>
              <a:ext cx="994639" cy="89421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观察思考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723961" y="945271"/>
            <a:ext cx="7014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请大家观察教室里的电灯、开关以及电线的布置情况，哪位同学能画出教室的电路图？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timg"/>
          <p:cNvPicPr>
            <a:picLocks noChangeAspect="1"/>
          </p:cNvPicPr>
          <p:nvPr/>
        </p:nvPicPr>
        <p:blipFill>
          <a:blip r:embed="rId3"/>
          <a:srcRect b="9593"/>
          <a:stretch>
            <a:fillRect/>
          </a:stretch>
        </p:blipFill>
        <p:spPr>
          <a:xfrm>
            <a:off x="248921" y="1802712"/>
            <a:ext cx="4176395" cy="2602942"/>
          </a:xfrm>
          <a:prstGeom prst="rect">
            <a:avLst/>
          </a:prstGeom>
        </p:spPr>
      </p:pic>
      <p:pic>
        <p:nvPicPr>
          <p:cNvPr id="9" name="图片 8" descr="timg"/>
          <p:cNvPicPr>
            <a:picLocks noChangeAspect="1"/>
          </p:cNvPicPr>
          <p:nvPr/>
        </p:nvPicPr>
        <p:blipFill>
          <a:blip r:embed="rId4">
            <a:lum bright="-6000" contrast="60000"/>
          </a:blip>
          <a:srcRect l="17875" t="48423" r="16084"/>
          <a:stretch>
            <a:fillRect/>
          </a:stretch>
        </p:blipFill>
        <p:spPr>
          <a:xfrm>
            <a:off x="4769485" y="1863449"/>
            <a:ext cx="3879850" cy="26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30208"/>
      </p:ext>
    </p:extLst>
  </p:cSld>
  <p:clrMapOvr>
    <a:masterClrMapping/>
  </p:clrMapOvr>
  <p:transition spd="slow" advClick="0" advTm="2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k05-05-059fz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5" y="315585"/>
            <a:ext cx="3053080" cy="36836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107" name="Picture 3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1" y="506563"/>
            <a:ext cx="2943225" cy="33944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61658" y="4118247"/>
            <a:ext cx="7786688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接地线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是为了防止发生</a:t>
            </a: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漏电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而使用</a:t>
            </a:r>
            <a:r>
              <a:rPr kumimoji="1" lang="zh-CN" altLang="en-US" sz="2400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电器</a:t>
            </a:r>
            <a:r>
              <a:rPr kumimoji="1" lang="zh-CN" altLang="en-US" sz="2400" kern="1200" cap="none" spc="0" normalizeH="0" baseline="0" noProof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金属</a:t>
            </a: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外壳带电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造成的</a:t>
            </a: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触电事故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32944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6" y="643379"/>
            <a:ext cx="3057525" cy="1991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6" y="2610457"/>
            <a:ext cx="2742565" cy="19404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4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240" y="2720660"/>
            <a:ext cx="2152015" cy="17457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/>
          <p:cNvSpPr txBox="1"/>
          <p:nvPr/>
        </p:nvSpPr>
        <p:spPr>
          <a:xfrm>
            <a:off x="1339215" y="4625749"/>
            <a:ext cx="6553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同是漏电，为何反差如此大？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4615815" y="1620187"/>
            <a:ext cx="4495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左零右火上接地”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5835016" y="718518"/>
            <a:ext cx="27093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itchFamily="34" charset="0"/>
              </a:rPr>
              <a:t>用电器金属外壳</a:t>
            </a:r>
          </a:p>
        </p:txBody>
      </p:sp>
      <p:sp>
        <p:nvSpPr>
          <p:cNvPr id="8" name="AutoShape 8"/>
          <p:cNvSpPr/>
          <p:nvPr/>
        </p:nvSpPr>
        <p:spPr>
          <a:xfrm>
            <a:off x="2939415" y="943935"/>
            <a:ext cx="2819400" cy="225417"/>
          </a:xfrm>
          <a:prstGeom prst="notchedRightArrow">
            <a:avLst>
              <a:gd name="adj1" fmla="val 50000"/>
              <a:gd name="adj2" fmla="val 308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>
              <a:latin typeface="Arial" pitchFamily="34" charset="0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3472180" y="4159261"/>
            <a:ext cx="1217000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Arial" pitchFamily="34" charset="0"/>
              </a:rPr>
              <a:t>无接地线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7663815" y="4074729"/>
            <a:ext cx="1217000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Arial" pitchFamily="34" charset="0"/>
              </a:rPr>
              <a:t>有接地线</a:t>
            </a:r>
          </a:p>
        </p:txBody>
      </p:sp>
      <p:sp>
        <p:nvSpPr>
          <p:cNvPr id="11" name="Rectangle 12"/>
          <p:cNvSpPr/>
          <p:nvPr/>
        </p:nvSpPr>
        <p:spPr>
          <a:xfrm>
            <a:off x="1796416" y="267684"/>
            <a:ext cx="126669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itchFamily="34" charset="0"/>
              </a:rPr>
              <a:t>接地线</a:t>
            </a:r>
          </a:p>
        </p:txBody>
      </p:sp>
      <p:sp>
        <p:nvSpPr>
          <p:cNvPr id="12" name="Line 13"/>
          <p:cNvSpPr/>
          <p:nvPr/>
        </p:nvSpPr>
        <p:spPr>
          <a:xfrm flipV="1">
            <a:off x="1491615" y="718518"/>
            <a:ext cx="457200" cy="225417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639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>
            <a:hlinkClick r:id="rId2" action="ppaction://hlinksldjump"/>
          </p:cNvPr>
          <p:cNvSpPr/>
          <p:nvPr/>
        </p:nvSpPr>
        <p:spPr>
          <a:xfrm>
            <a:off x="785813" y="165306"/>
            <a:ext cx="2667000" cy="853142"/>
          </a:xfrm>
          <a:prstGeom prst="ellipse">
            <a:avLst/>
          </a:prstGeom>
          <a:solidFill>
            <a:srgbClr val="CCFFCC"/>
          </a:soli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4000">
                <a:solidFill>
                  <a:srgbClr val="FF0066"/>
                </a:solidFill>
                <a:latin typeface="Arial" pitchFamily="34" charset="0"/>
                <a:ea typeface="华文琥珀" panose="02010800040101010101" charset="-122"/>
              </a:rPr>
              <a:t>家庭电路</a:t>
            </a:r>
          </a:p>
        </p:txBody>
      </p:sp>
      <p:sp>
        <p:nvSpPr>
          <p:cNvPr id="165891" name="Oval 3"/>
          <p:cNvSpPr/>
          <p:nvPr/>
        </p:nvSpPr>
        <p:spPr>
          <a:xfrm>
            <a:off x="1027113" y="1264528"/>
            <a:ext cx="1206500" cy="568239"/>
          </a:xfrm>
          <a:prstGeom prst="ellipse">
            <a:avLst/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Arial" pitchFamily="34" charset="0"/>
              </a:rPr>
              <a:t>进户线</a:t>
            </a:r>
          </a:p>
        </p:txBody>
      </p:sp>
      <p:sp>
        <p:nvSpPr>
          <p:cNvPr id="165892" name="Oval 4"/>
          <p:cNvSpPr/>
          <p:nvPr/>
        </p:nvSpPr>
        <p:spPr>
          <a:xfrm>
            <a:off x="1014413" y="2199070"/>
            <a:ext cx="1219200" cy="568240"/>
          </a:xfrm>
          <a:prstGeom prst="ellipse">
            <a:avLst/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Arial" pitchFamily="34" charset="0"/>
              </a:rPr>
              <a:t>电能表</a:t>
            </a:r>
          </a:p>
        </p:txBody>
      </p:sp>
      <p:sp>
        <p:nvSpPr>
          <p:cNvPr id="165893" name="Oval 5"/>
          <p:cNvSpPr/>
          <p:nvPr/>
        </p:nvSpPr>
        <p:spPr>
          <a:xfrm>
            <a:off x="1027113" y="3143004"/>
            <a:ext cx="1206500" cy="568239"/>
          </a:xfrm>
          <a:prstGeom prst="ellipse">
            <a:avLst/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Arial" pitchFamily="34" charset="0"/>
              </a:rPr>
              <a:t>断路器</a:t>
            </a:r>
          </a:p>
        </p:txBody>
      </p:sp>
      <p:sp>
        <p:nvSpPr>
          <p:cNvPr id="165894" name="Oval 6"/>
          <p:cNvSpPr/>
          <p:nvPr/>
        </p:nvSpPr>
        <p:spPr>
          <a:xfrm>
            <a:off x="1014413" y="4420368"/>
            <a:ext cx="1219200" cy="568239"/>
          </a:xfrm>
          <a:prstGeom prst="ellipse">
            <a:avLst/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Arial" pitchFamily="34" charset="0"/>
              </a:rPr>
              <a:t>用电器</a:t>
            </a:r>
          </a:p>
        </p:txBody>
      </p:sp>
      <p:sp>
        <p:nvSpPr>
          <p:cNvPr id="165895" name="Rectangle 7"/>
          <p:cNvSpPr/>
          <p:nvPr/>
        </p:nvSpPr>
        <p:spPr>
          <a:xfrm>
            <a:off x="3236913" y="1322447"/>
            <a:ext cx="1816100" cy="427354"/>
          </a:xfrm>
          <a:prstGeom prst="rect">
            <a:avLst/>
          </a:prstGeom>
          <a:solidFill>
            <a:srgbClr val="99FF99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FF0066"/>
                </a:solidFill>
                <a:latin typeface="Arial" pitchFamily="34" charset="0"/>
              </a:rPr>
              <a:t>火线</a:t>
            </a:r>
            <a:r>
              <a:rPr lang="zh-CN" altLang="en-US" sz="2400" b="1">
                <a:latin typeface="Arial" pitchFamily="34" charset="0"/>
              </a:rPr>
              <a:t>、</a:t>
            </a:r>
            <a:r>
              <a:rPr lang="zh-CN" altLang="en-US" sz="2400" b="1">
                <a:solidFill>
                  <a:srgbClr val="0000FF"/>
                </a:solidFill>
                <a:latin typeface="Arial" pitchFamily="34" charset="0"/>
              </a:rPr>
              <a:t>零线</a:t>
            </a:r>
          </a:p>
        </p:txBody>
      </p:sp>
      <p:sp>
        <p:nvSpPr>
          <p:cNvPr id="165896" name="Oval 8"/>
          <p:cNvSpPr/>
          <p:nvPr/>
        </p:nvSpPr>
        <p:spPr>
          <a:xfrm>
            <a:off x="2995613" y="3143004"/>
            <a:ext cx="1219200" cy="568239"/>
          </a:xfrm>
          <a:prstGeom prst="ellipse">
            <a:avLst/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Arial" pitchFamily="34" charset="0"/>
              </a:rPr>
              <a:t>保险丝</a:t>
            </a:r>
          </a:p>
        </p:txBody>
      </p:sp>
      <p:sp>
        <p:nvSpPr>
          <p:cNvPr id="165897" name="Rectangle 9"/>
          <p:cNvSpPr/>
          <p:nvPr/>
        </p:nvSpPr>
        <p:spPr>
          <a:xfrm>
            <a:off x="3008313" y="2241336"/>
            <a:ext cx="3416300" cy="425788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Arial" pitchFamily="34" charset="0"/>
              </a:rPr>
              <a:t>用途、铭牌、接线</a:t>
            </a:r>
          </a:p>
        </p:txBody>
      </p:sp>
      <p:sp>
        <p:nvSpPr>
          <p:cNvPr id="165898" name="Line 10"/>
          <p:cNvSpPr/>
          <p:nvPr/>
        </p:nvSpPr>
        <p:spPr>
          <a:xfrm>
            <a:off x="2246314" y="2494930"/>
            <a:ext cx="71913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2" name="Group 11"/>
          <p:cNvGrpSpPr/>
          <p:nvPr/>
        </p:nvGrpSpPr>
        <p:grpSpPr>
          <a:xfrm>
            <a:off x="5141913" y="1247308"/>
            <a:ext cx="1968500" cy="638682"/>
            <a:chOff x="4286" y="346"/>
            <a:chExt cx="1134" cy="408"/>
          </a:xfrm>
        </p:grpSpPr>
        <p:sp>
          <p:nvSpPr>
            <p:cNvPr id="34836" name="Oval 12">
              <a:hlinkClick r:id="rId3" action="ppaction://hlinksldjump"/>
            </p:cNvPr>
            <p:cNvSpPr/>
            <p:nvPr/>
          </p:nvSpPr>
          <p:spPr>
            <a:xfrm>
              <a:off x="4740" y="391"/>
              <a:ext cx="680" cy="363"/>
            </a:xfrm>
            <a:prstGeom prst="ellipse">
              <a:avLst/>
            </a:prstGeom>
            <a:solidFill>
              <a:srgbClr val="99FF99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Arial" pitchFamily="34" charset="0"/>
                </a:rPr>
                <a:t>测电笔</a:t>
              </a:r>
            </a:p>
          </p:txBody>
        </p:sp>
        <p:sp>
          <p:nvSpPr>
            <p:cNvPr id="34837" name="Line 13">
              <a:hlinkClick r:id="rId4" action="ppaction://hlinksldjump"/>
            </p:cNvPr>
            <p:cNvSpPr/>
            <p:nvPr/>
          </p:nvSpPr>
          <p:spPr>
            <a:xfrm>
              <a:off x="4286" y="572"/>
              <a:ext cx="45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838" name="Text Box 14"/>
            <p:cNvSpPr txBox="1"/>
            <p:nvPr/>
          </p:nvSpPr>
          <p:spPr>
            <a:xfrm>
              <a:off x="4286" y="346"/>
              <a:ext cx="499" cy="2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FF3399"/>
                  </a:solidFill>
                  <a:latin typeface="Arial" pitchFamily="34" charset="0"/>
                </a:rPr>
                <a:t>辨别</a:t>
              </a:r>
            </a:p>
          </p:txBody>
        </p:sp>
      </p:grpSp>
      <p:sp>
        <p:nvSpPr>
          <p:cNvPr id="165903" name="Rectangle 15">
            <a:hlinkClick r:id="rId5" action="ppaction://hlinksldjump"/>
          </p:cNvPr>
          <p:cNvSpPr/>
          <p:nvPr/>
        </p:nvSpPr>
        <p:spPr>
          <a:xfrm>
            <a:off x="4989514" y="3125785"/>
            <a:ext cx="3940175" cy="535366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Arial" pitchFamily="34" charset="0"/>
              </a:rPr>
              <a:t>用途、材料、规格、选择</a:t>
            </a:r>
          </a:p>
        </p:txBody>
      </p:sp>
      <p:sp>
        <p:nvSpPr>
          <p:cNvPr id="165904" name="Oval 16"/>
          <p:cNvSpPr/>
          <p:nvPr/>
        </p:nvSpPr>
        <p:spPr>
          <a:xfrm>
            <a:off x="3008313" y="4420369"/>
            <a:ext cx="1206500" cy="583893"/>
          </a:xfrm>
          <a:prstGeom prst="ellipse">
            <a:avLst/>
          </a:prstGeom>
          <a:solidFill>
            <a:srgbClr val="FFFF99"/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Arial" pitchFamily="34" charset="0"/>
              </a:rPr>
              <a:t>插座</a:t>
            </a:r>
          </a:p>
        </p:txBody>
      </p:sp>
      <p:sp>
        <p:nvSpPr>
          <p:cNvPr id="165905" name="Rectangle 17"/>
          <p:cNvSpPr/>
          <p:nvPr/>
        </p:nvSpPr>
        <p:spPr>
          <a:xfrm>
            <a:off x="5086351" y="4495507"/>
            <a:ext cx="1490663" cy="425788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Arial" pitchFamily="34" charset="0"/>
              </a:rPr>
              <a:t>安装</a:t>
            </a:r>
          </a:p>
        </p:txBody>
      </p:sp>
      <p:sp>
        <p:nvSpPr>
          <p:cNvPr id="165906" name="Line 18"/>
          <p:cNvSpPr/>
          <p:nvPr/>
        </p:nvSpPr>
        <p:spPr>
          <a:xfrm>
            <a:off x="2276475" y="1565084"/>
            <a:ext cx="7191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65907" name="Line 19"/>
          <p:cNvSpPr/>
          <p:nvPr/>
        </p:nvSpPr>
        <p:spPr>
          <a:xfrm>
            <a:off x="2246314" y="3443561"/>
            <a:ext cx="71913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65908" name="Line 20"/>
          <p:cNvSpPr/>
          <p:nvPr/>
        </p:nvSpPr>
        <p:spPr>
          <a:xfrm>
            <a:off x="2246314" y="4720925"/>
            <a:ext cx="71913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65909" name="Line 21"/>
          <p:cNvSpPr/>
          <p:nvPr/>
        </p:nvSpPr>
        <p:spPr>
          <a:xfrm>
            <a:off x="4257675" y="3443561"/>
            <a:ext cx="7191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65910" name="Line 22"/>
          <p:cNvSpPr/>
          <p:nvPr/>
        </p:nvSpPr>
        <p:spPr>
          <a:xfrm>
            <a:off x="4257675" y="4720925"/>
            <a:ext cx="7191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691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  <p:bldP spid="165892" grpId="0" animBg="1"/>
      <p:bldP spid="165893" grpId="0" animBg="1"/>
      <p:bldP spid="165894" grpId="0" animBg="1"/>
      <p:bldP spid="165895" grpId="0" animBg="1"/>
      <p:bldP spid="165896" grpId="0" animBg="1"/>
      <p:bldP spid="165897" grpId="0" animBg="1"/>
      <p:bldP spid="165903" grpId="0" animBg="1"/>
      <p:bldP spid="165904" grpId="0" animBg="1"/>
      <p:bldP spid="1659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5533" y="307283"/>
            <a:ext cx="1887694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marL="0" marR="0" lvl="0" indent="0" algn="l" defTabSz="914400" rtl="0" eaLnBrk="1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mtClean="0"/>
              <a:t>二、</a:t>
            </a:r>
            <a:r>
              <a:rPr lang="zh-CN" altLang="en-US" smtClean="0">
                <a:sym typeface="+mn-ea"/>
              </a:rPr>
              <a:t>测电笔</a:t>
            </a:r>
            <a:endParaRPr lang="zh-CN" altLang="en-US" smtClean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4951" y="893529"/>
            <a:ext cx="4623435" cy="434554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零线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与火线的辨别</a:t>
            </a:r>
            <a:r>
              <a:rPr kumimoji="0" lang="en-US" altLang="zh-CN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测电笔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77155" name="Picture 3" descr="c10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3" y="1996821"/>
            <a:ext cx="3529012" cy="22009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6" name="Picture 4" descr="c10_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49" y="1274547"/>
            <a:ext cx="3311525" cy="2839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298134" y="1424199"/>
            <a:ext cx="28797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>
                <a:srgbClr val="FF0066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种类：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5202555" y="820582"/>
            <a:ext cx="118333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>
                <a:srgbClr val="FF0066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结构</a:t>
            </a:r>
            <a:r>
              <a:rPr kumimoji="1" lang="en-US" altLang="zh-CN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1059180" y="4447606"/>
            <a:ext cx="69215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>
                <a:srgbClr val="FF0066"/>
              </a:buClr>
              <a:buSzTx/>
              <a:buFont typeface="Wingdings" panose="05000000000000000000" pitchFamily="2" charset="2"/>
              <a:defRPr/>
            </a:pP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笔尾金属体、弹簧、氖管</a:t>
            </a:r>
            <a:r>
              <a:rPr kumimoji="1" lang="zh-CN" altLang="en-US" sz="2400" kern="1200" cap="none" spc="0" normalizeH="0" baseline="0" noProof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、大</a:t>
            </a:r>
            <a:r>
              <a:rPr kumimoji="1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电阻、笔尖金属体</a:t>
            </a:r>
          </a:p>
        </p:txBody>
      </p:sp>
    </p:spTree>
    <p:extLst>
      <p:ext uri="{BB962C8B-B14F-4D97-AF65-F5344CB8AC3E}">
        <p14:creationId xmlns:p14="http://schemas.microsoft.com/office/powerpoint/2010/main" val="30296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58" grpId="0"/>
      <p:bldP spid="1771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/>
          <p:nvPr/>
        </p:nvSpPr>
        <p:spPr>
          <a:xfrm>
            <a:off x="195263" y="251716"/>
            <a:ext cx="2590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测电笔：</a:t>
            </a:r>
          </a:p>
        </p:txBody>
      </p:sp>
      <p:pic>
        <p:nvPicPr>
          <p:cNvPr id="36867" name="Picture 3" descr="未命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143" y="144956"/>
            <a:ext cx="3276600" cy="1653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76" name="Picture 4" descr="不正确方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66" y="1931700"/>
            <a:ext cx="2834005" cy="20656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5" descr="测电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113" y="995280"/>
            <a:ext cx="2514600" cy="5259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78" name="Picture 6" descr="正确方法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81" y="1961756"/>
            <a:ext cx="3047365" cy="2174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679" name="Text Box 7"/>
          <p:cNvSpPr txBox="1"/>
          <p:nvPr/>
        </p:nvSpPr>
        <p:spPr>
          <a:xfrm>
            <a:off x="3483928" y="2732557"/>
            <a:ext cx="6096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156680" name="Text Box 8"/>
          <p:cNvSpPr txBox="1"/>
          <p:nvPr/>
        </p:nvSpPr>
        <p:spPr>
          <a:xfrm>
            <a:off x="7643813" y="3112010"/>
            <a:ext cx="762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√</a:t>
            </a:r>
            <a:endParaRPr lang="en-US" altLang="zh-CN" sz="4000" b="1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</a:endParaRPr>
          </a:p>
        </p:txBody>
      </p:sp>
      <p:sp>
        <p:nvSpPr>
          <p:cNvPr id="156681" name="Text Box 9"/>
          <p:cNvSpPr txBox="1"/>
          <p:nvPr/>
        </p:nvSpPr>
        <p:spPr>
          <a:xfrm>
            <a:off x="3074035" y="4185872"/>
            <a:ext cx="571627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手触笔尾金属体；笔尖金属体触火线时氖管发光，触零线时氖管不发光。</a:t>
            </a:r>
          </a:p>
        </p:txBody>
      </p:sp>
      <p:sp>
        <p:nvSpPr>
          <p:cNvPr id="156682" name="Text Box 10"/>
          <p:cNvSpPr txBox="1"/>
          <p:nvPr/>
        </p:nvSpPr>
        <p:spPr>
          <a:xfrm>
            <a:off x="442595" y="4135779"/>
            <a:ext cx="265970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使用方法及现象：</a:t>
            </a:r>
          </a:p>
        </p:txBody>
      </p:sp>
    </p:spTree>
    <p:extLst>
      <p:ext uri="{BB962C8B-B14F-4D97-AF65-F5344CB8AC3E}">
        <p14:creationId xmlns:p14="http://schemas.microsoft.com/office/powerpoint/2010/main" val="3186549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/>
      <p:bldP spid="156680" grpId="0"/>
      <p:bldP spid="156681" grpId="0"/>
      <p:bldP spid="1566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5532" y="307283"/>
            <a:ext cx="1528622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marL="0" marR="0" lvl="0" indent="0" algn="l" defTabSz="914400" rtl="0" eaLnBrk="1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mtClean="0"/>
              <a:t>三、</a:t>
            </a:r>
            <a:r>
              <a:rPr lang="zh-CN" altLang="en-US" smtClean="0">
                <a:sym typeface="+mn-ea"/>
              </a:rPr>
              <a:t>电灯</a:t>
            </a:r>
            <a:endParaRPr lang="zh-CN" altLang="en-US" smtClean="0"/>
          </a:p>
        </p:txBody>
      </p:sp>
      <p:pic>
        <p:nvPicPr>
          <p:cNvPr id="37890" name="Picture 3" descr="200522605155213"/>
          <p:cNvPicPr>
            <a:picLocks noChangeAspect="1"/>
          </p:cNvPicPr>
          <p:nvPr/>
        </p:nvPicPr>
        <p:blipFill>
          <a:blip r:embed="rId2"/>
          <a:srcRect l="50882" t="4051" r="32320" b="6792"/>
          <a:stretch>
            <a:fillRect/>
          </a:stretch>
        </p:blipFill>
        <p:spPr>
          <a:xfrm>
            <a:off x="2643506" y="226670"/>
            <a:ext cx="1800225" cy="471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801689" y="57607"/>
            <a:ext cx="26273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+mn-ea"/>
                <a:ea typeface="+mn-ea"/>
                <a:cs typeface="+mn-cs"/>
              </a:rPr>
              <a:t>螺口灯泡</a:t>
            </a:r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>
            <a:off x="2143125" y="336247"/>
            <a:ext cx="1214438" cy="91575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flipV="1">
            <a:off x="1857376" y="3647063"/>
            <a:ext cx="1000125" cy="106290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171015" name="Picture 7" descr="200522605155213"/>
          <p:cNvPicPr>
            <a:picLocks noChangeAspect="1"/>
          </p:cNvPicPr>
          <p:nvPr/>
        </p:nvPicPr>
        <p:blipFill>
          <a:blip r:embed="rId2"/>
          <a:srcRect l="72104" t="4051" r="12735" b="6792"/>
          <a:stretch>
            <a:fillRect/>
          </a:stretch>
        </p:blipFill>
        <p:spPr>
          <a:xfrm>
            <a:off x="5929631" y="133372"/>
            <a:ext cx="1527175" cy="48727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1428751" y="4307660"/>
            <a:ext cx="492443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+mn-ea"/>
                <a:ea typeface="+mn-ea"/>
                <a:cs typeface="+mn-cs"/>
              </a:rPr>
              <a:t>灯</a:t>
            </a:r>
          </a:p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+mn-ea"/>
                <a:ea typeface="+mn-ea"/>
                <a:cs typeface="+mn-cs"/>
              </a:rPr>
              <a:t>座</a:t>
            </a: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 flipV="1">
            <a:off x="3643314" y="265805"/>
            <a:ext cx="1152525" cy="7044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4697414" y="57607"/>
            <a:ext cx="1357313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灯泡的</a:t>
            </a:r>
          </a:p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尾部</a:t>
            </a:r>
            <a:r>
              <a:rPr kumimoji="1" lang="zh-CN" altLang="en-US" sz="2400" kern="1200" cap="none" spc="0" normalizeH="0" baseline="0" noProof="0" smtClean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中心接火</a:t>
            </a: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线</a:t>
            </a: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 flipV="1">
            <a:off x="3500439" y="406691"/>
            <a:ext cx="1357313" cy="331081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 flipV="1">
            <a:off x="1785938" y="406691"/>
            <a:ext cx="1714500" cy="163114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1714501" y="2238206"/>
            <a:ext cx="1357313" cy="183151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804864" y="1533777"/>
            <a:ext cx="2195513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灯泡的</a:t>
            </a:r>
          </a:p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螺旋接零线</a:t>
            </a:r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7643813" y="1252005"/>
            <a:ext cx="1214438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>
                <a:latin typeface="+mn-ea"/>
                <a:ea typeface="+mn-ea"/>
                <a:cs typeface="+mn-cs"/>
              </a:rPr>
              <a:t>灯丝两端</a:t>
            </a: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都可接火线和零线</a:t>
            </a:r>
          </a:p>
        </p:txBody>
      </p:sp>
    </p:spTree>
    <p:extLst>
      <p:ext uri="{BB962C8B-B14F-4D97-AF65-F5344CB8AC3E}">
        <p14:creationId xmlns:p14="http://schemas.microsoft.com/office/powerpoint/2010/main" val="1518479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6" grpId="0"/>
      <p:bldP spid="171018" grpId="0"/>
      <p:bldP spid="1710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05" y="51971"/>
            <a:ext cx="7772400" cy="62115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注意</a:t>
            </a:r>
          </a:p>
        </p:txBody>
      </p:sp>
      <p:sp>
        <p:nvSpPr>
          <p:cNvPr id="176131" name="Rectangle 3"/>
          <p:cNvSpPr>
            <a:spLocks noGrp="1"/>
          </p:cNvSpPr>
          <p:nvPr>
            <p:ph idx="4294967295"/>
          </p:nvPr>
        </p:nvSpPr>
        <p:spPr>
          <a:xfrm>
            <a:off x="167005" y="777690"/>
            <a:ext cx="7772400" cy="1801459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00000"/>
              </a:lnSpc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家庭电路中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开关不能单独作为一个支路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，必须和它控制的用电器串联后接入电路中。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用电器接入电路的顺序：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火线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开关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用电器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零线</a:t>
            </a:r>
          </a:p>
        </p:txBody>
      </p:sp>
      <p:pic>
        <p:nvPicPr>
          <p:cNvPr id="176132" name="Picture 4" descr="物理5"/>
          <p:cNvPicPr>
            <a:picLocks noChangeAspect="1"/>
          </p:cNvPicPr>
          <p:nvPr/>
        </p:nvPicPr>
        <p:blipFill>
          <a:blip r:embed="rId2"/>
          <a:srcRect l="24889" r="54938"/>
          <a:stretch>
            <a:fillRect/>
          </a:stretch>
        </p:blipFill>
        <p:spPr>
          <a:xfrm>
            <a:off x="5572126" y="2357488"/>
            <a:ext cx="2511425" cy="2573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33" name="Picture 5" descr="物理5"/>
          <p:cNvPicPr>
            <a:picLocks noChangeAspect="1"/>
          </p:cNvPicPr>
          <p:nvPr/>
        </p:nvPicPr>
        <p:blipFill>
          <a:blip r:embed="rId2"/>
          <a:srcRect r="79393"/>
          <a:stretch>
            <a:fillRect/>
          </a:stretch>
        </p:blipFill>
        <p:spPr>
          <a:xfrm>
            <a:off x="1714500" y="2427932"/>
            <a:ext cx="2590800" cy="25015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214563" y="4462322"/>
            <a:ext cx="38183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en-US" altLang="zh-CN" sz="2800" kern="1200" cap="none" spc="0" normalizeH="0" baseline="0" noProof="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5643563" y="4462322"/>
            <a:ext cx="394660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en-US" altLang="zh-CN" sz="2800" kern="1200" cap="none" spc="0" normalizeH="0" baseline="0" noProof="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785071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  <p:bldP spid="176136" grpId="0"/>
      <p:bldP spid="1761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0961"/>
          <p:cNvSpPr>
            <a:spLocks noGrp="1"/>
          </p:cNvSpPr>
          <p:nvPr>
            <p:ph type="title" idx="4294967295"/>
          </p:nvPr>
        </p:nvSpPr>
        <p:spPr>
          <a:xfrm>
            <a:off x="521336" y="789586"/>
            <a:ext cx="8100695" cy="51845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0498" tIns="45249" rIns="90498" bIns="45249" anchor="t"/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白炽电灯</a:t>
            </a:r>
          </a:p>
        </p:txBody>
      </p:sp>
      <p:sp>
        <p:nvSpPr>
          <p:cNvPr id="40963" name="文本占位符 40962"/>
          <p:cNvSpPr>
            <a:spLocks noGrp="1"/>
          </p:cNvSpPr>
          <p:nvPr>
            <p:ph type="body" idx="4294967295"/>
          </p:nvPr>
        </p:nvSpPr>
        <p:spPr>
          <a:xfrm>
            <a:off x="449581" y="1573537"/>
            <a:ext cx="8100695" cy="298364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wrap="square" lIns="90498" tIns="45249" rIns="90498" bIns="45249" anchor="t"/>
          <a:lstStyle/>
          <a:p>
            <a:pPr>
              <a:lnSpc>
                <a:spcPct val="9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发光原理：当电流通过灯丝时，灯丝温度高达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2000</a:t>
            </a:r>
            <a:r>
              <a:rPr lang="en-US" altLang="zh-CN" sz="2400" baseline="30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，呈白炽状态，发出的光呈白色。</a:t>
            </a:r>
          </a:p>
          <a:p>
            <a:pPr>
              <a:lnSpc>
                <a:spcPct val="9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活动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电流怎样通过灯泡</a:t>
            </a:r>
          </a:p>
          <a:p>
            <a:pPr>
              <a:lnSpc>
                <a:spcPct val="9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螺口灯泡：火线→金属片→锡块→灯丝→螺旋→螺旋套→零线</a:t>
            </a:r>
          </a:p>
          <a:p>
            <a:pPr>
              <a:lnSpc>
                <a:spcPct val="9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卡口灯泡：火线→弹簧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 →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金属柱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 →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锡块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 →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灯丝→锡块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 →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金属柱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 →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弹簧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 →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零线</a:t>
            </a:r>
          </a:p>
        </p:txBody>
      </p:sp>
    </p:spTree>
    <p:extLst>
      <p:ext uri="{BB962C8B-B14F-4D97-AF65-F5344CB8AC3E}">
        <p14:creationId xmlns:p14="http://schemas.microsoft.com/office/powerpoint/2010/main" val="1385347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8180" y="619971"/>
            <a:ext cx="1537104" cy="461665"/>
            <a:chOff x="496827" y="22198"/>
            <a:chExt cx="1136186" cy="1726136"/>
          </a:xfrm>
        </p:grpSpPr>
        <p:sp>
          <p:nvSpPr>
            <p:cNvPr id="5" name="Shape 108"/>
            <p:cNvSpPr/>
            <p:nvPr/>
          </p:nvSpPr>
          <p:spPr>
            <a:xfrm>
              <a:off x="515472" y="22198"/>
              <a:ext cx="1117541" cy="1702102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" name="Shape 112"/>
            <p:cNvSpPr/>
            <p:nvPr/>
          </p:nvSpPr>
          <p:spPr>
            <a:xfrm>
              <a:off x="496827" y="22198"/>
              <a:ext cx="1136185" cy="17261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bg1"/>
                  </a:solidFill>
                  <a:latin typeface="Tahoma" panose="020B0604030504040204" pitchFamily="34" charset="0"/>
                  <a:sym typeface="+mn-ea"/>
                </a:rPr>
                <a:t>想一想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41988" name="TextBox 2"/>
          <p:cNvSpPr txBox="1"/>
          <p:nvPr/>
        </p:nvSpPr>
        <p:spPr>
          <a:xfrm>
            <a:off x="319405" y="1432026"/>
            <a:ext cx="5473700" cy="460714"/>
          </a:xfrm>
          <a:prstGeom prst="rect">
            <a:avLst/>
          </a:prstGeom>
          <a:noFill/>
          <a:ln w="9525">
            <a:noFill/>
          </a:ln>
        </p:spPr>
        <p:txBody>
          <a:bodyPr lIns="90498" tIns="45249" rIns="90498" bIns="45249">
            <a:spAutoFit/>
          </a:bodyPr>
          <a:lstStyle/>
          <a:p>
            <a:pPr defTabSz="904875"/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电灯玻璃泡的作用是？</a:t>
            </a:r>
          </a:p>
        </p:txBody>
      </p:sp>
      <p:sp>
        <p:nvSpPr>
          <p:cNvPr id="41989" name="TextBox 3"/>
          <p:cNvSpPr txBox="1"/>
          <p:nvPr/>
        </p:nvSpPr>
        <p:spPr>
          <a:xfrm>
            <a:off x="4652963" y="1432026"/>
            <a:ext cx="3225800" cy="460714"/>
          </a:xfrm>
          <a:prstGeom prst="rect">
            <a:avLst/>
          </a:prstGeom>
          <a:noFill/>
          <a:ln w="9525">
            <a:noFill/>
          </a:ln>
        </p:spPr>
        <p:txBody>
          <a:bodyPr lIns="90498" tIns="45249" rIns="90498" bIns="45249">
            <a:spAutoFit/>
          </a:bodyPr>
          <a:lstStyle/>
          <a:p>
            <a:pPr defTabSz="904875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防止灯丝氧化</a:t>
            </a:r>
          </a:p>
        </p:txBody>
      </p:sp>
      <p:sp>
        <p:nvSpPr>
          <p:cNvPr id="41991" name="TextBox 5"/>
          <p:cNvSpPr txBox="1"/>
          <p:nvPr/>
        </p:nvSpPr>
        <p:spPr>
          <a:xfrm>
            <a:off x="699453" y="2595429"/>
            <a:ext cx="3365500" cy="460714"/>
          </a:xfrm>
          <a:prstGeom prst="rect">
            <a:avLst/>
          </a:prstGeom>
          <a:noFill/>
          <a:ln w="9525">
            <a:noFill/>
          </a:ln>
        </p:spPr>
        <p:txBody>
          <a:bodyPr lIns="90498" tIns="45249" rIns="90498" bIns="45249">
            <a:spAutoFit/>
          </a:bodyPr>
          <a:lstStyle/>
          <a:p>
            <a:pPr defTabSz="904875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钨，熔点高</a:t>
            </a:r>
          </a:p>
        </p:txBody>
      </p:sp>
      <p:sp>
        <p:nvSpPr>
          <p:cNvPr id="41992" name="TextBox 6"/>
          <p:cNvSpPr txBox="1"/>
          <p:nvPr/>
        </p:nvSpPr>
        <p:spPr>
          <a:xfrm>
            <a:off x="495935" y="3158659"/>
            <a:ext cx="5119688" cy="460714"/>
          </a:xfrm>
          <a:prstGeom prst="rect">
            <a:avLst/>
          </a:prstGeom>
          <a:noFill/>
          <a:ln w="9525">
            <a:noFill/>
          </a:ln>
        </p:spPr>
        <p:txBody>
          <a:bodyPr lIns="90498" tIns="45249" rIns="90498" bIns="45249">
            <a:spAutoFit/>
          </a:bodyPr>
          <a:lstStyle/>
          <a:p>
            <a:pPr defTabSz="904875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灯泡内抽成真空？</a:t>
            </a:r>
          </a:p>
        </p:txBody>
      </p:sp>
      <p:sp>
        <p:nvSpPr>
          <p:cNvPr id="41993" name="TextBox 7"/>
          <p:cNvSpPr txBox="1"/>
          <p:nvPr/>
        </p:nvSpPr>
        <p:spPr>
          <a:xfrm>
            <a:off x="4515168" y="3158659"/>
            <a:ext cx="3968750" cy="460714"/>
          </a:xfrm>
          <a:prstGeom prst="rect">
            <a:avLst/>
          </a:prstGeom>
          <a:noFill/>
          <a:ln w="9525">
            <a:noFill/>
          </a:ln>
        </p:spPr>
        <p:txBody>
          <a:bodyPr lIns="90498" tIns="45249" rIns="90498" bIns="45249">
            <a:spAutoFit/>
          </a:bodyPr>
          <a:lstStyle/>
          <a:p>
            <a:pPr defTabSz="904875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防止灯丝氧化</a:t>
            </a:r>
          </a:p>
        </p:txBody>
      </p:sp>
      <p:sp>
        <p:nvSpPr>
          <p:cNvPr id="41994" name="TextBox 8"/>
          <p:cNvSpPr txBox="1"/>
          <p:nvPr/>
        </p:nvSpPr>
        <p:spPr>
          <a:xfrm>
            <a:off x="495936" y="3802037"/>
            <a:ext cx="5587365" cy="460714"/>
          </a:xfrm>
          <a:prstGeom prst="rect">
            <a:avLst/>
          </a:prstGeom>
          <a:noFill/>
          <a:ln w="9525">
            <a:noFill/>
          </a:ln>
        </p:spPr>
        <p:txBody>
          <a:bodyPr wrap="square" lIns="90498" tIns="45249" rIns="90498" bIns="45249">
            <a:spAutoFit/>
          </a:bodyPr>
          <a:lstStyle/>
          <a:p>
            <a:pPr defTabSz="904875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灯泡内充有氮气或氩气的作用？</a:t>
            </a:r>
          </a:p>
        </p:txBody>
      </p:sp>
      <p:sp>
        <p:nvSpPr>
          <p:cNvPr id="41995" name="TextBox 9"/>
          <p:cNvSpPr txBox="1"/>
          <p:nvPr/>
        </p:nvSpPr>
        <p:spPr>
          <a:xfrm>
            <a:off x="1623378" y="4254749"/>
            <a:ext cx="3332162" cy="460714"/>
          </a:xfrm>
          <a:prstGeom prst="rect">
            <a:avLst/>
          </a:prstGeom>
          <a:noFill/>
          <a:ln w="9525">
            <a:noFill/>
          </a:ln>
        </p:spPr>
        <p:txBody>
          <a:bodyPr lIns="90498" tIns="45249" rIns="90498" bIns="45249">
            <a:spAutoFit/>
          </a:bodyPr>
          <a:lstStyle/>
          <a:p>
            <a:pPr defTabSz="904875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阻碍钨丝在高温下升华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1795" y="2088240"/>
            <a:ext cx="7305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04875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灯丝由何种材料做成？ 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该材料的特点是什么？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659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1" grpId="0"/>
      <p:bldP spid="41993" grpId="0"/>
      <p:bldP spid="419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263921" y="295906"/>
            <a:ext cx="724521" cy="688066"/>
          </a:xfrm>
          <a:prstGeom prst="rect">
            <a:avLst/>
          </a:prstGeom>
          <a:solidFill>
            <a:srgbClr val="007E27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41431" y="336448"/>
            <a:ext cx="809896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1743" y="124005"/>
            <a:ext cx="1528622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Arial"/>
              </a:rPr>
              <a:t>课堂小结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/>
              <a:sym typeface="Arial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88442" y="667092"/>
            <a:ext cx="4669105" cy="0"/>
          </a:xfrm>
          <a:prstGeom prst="line">
            <a:avLst/>
          </a:prstGeom>
          <a:noFill/>
          <a:ln w="28575" cap="flat">
            <a:solidFill>
              <a:srgbClr val="007E27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15" y="4625345"/>
            <a:ext cx="736376" cy="35422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1330" y="4212796"/>
            <a:ext cx="8486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本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堂重点：家庭电路的组成及各部分的作用</a:t>
            </a:r>
            <a:r>
              <a:rPr lang="en-US" altLang="zh-CN" sz="2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测电笔的使用。</a:t>
            </a:r>
            <a:endParaRPr lang="en-US" altLang="zh-CN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1485" y="4606024"/>
            <a:ext cx="7047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本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堂难点：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家庭电路的组成及各部分的作用</a:t>
            </a:r>
            <a:r>
              <a:rPr lang="en-US" altLang="zh-CN" sz="2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;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测电笔的原理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6" y="747008"/>
            <a:ext cx="7672705" cy="34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8136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15" y="4625345"/>
            <a:ext cx="736376" cy="3542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5354" y="200928"/>
            <a:ext cx="1843404" cy="461665"/>
            <a:chOff x="401544" y="22198"/>
            <a:chExt cx="1362595" cy="1726136"/>
          </a:xfrm>
        </p:grpSpPr>
        <p:sp>
          <p:nvSpPr>
            <p:cNvPr id="13" name="Shape 108"/>
            <p:cNvSpPr/>
            <p:nvPr/>
          </p:nvSpPr>
          <p:spPr>
            <a:xfrm>
              <a:off x="515472" y="22198"/>
              <a:ext cx="1117541" cy="1702102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4" name="Shape 112"/>
            <p:cNvSpPr/>
            <p:nvPr/>
          </p:nvSpPr>
          <p:spPr>
            <a:xfrm>
              <a:off x="401544" y="22198"/>
              <a:ext cx="1362595" cy="17261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新课导入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5586" y="656215"/>
            <a:ext cx="8496935" cy="120032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indent="228600" algn="l">
              <a:lnSpc>
                <a:spcPct val="1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随着社会的不断发展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人们生活水平不断提高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现代家庭正在实现电气化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琳琅满目的家用电器是怎样工作的呢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?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这节课我们就来了解电是怎样进入家庭使各种用电器工作的！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891625"/>
            <a:ext cx="4579620" cy="28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6557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15" y="4625344"/>
            <a:ext cx="736376" cy="354225"/>
          </a:xfrm>
          <a:prstGeom prst="rect">
            <a:avLst/>
          </a:prstGeom>
        </p:spPr>
      </p:pic>
      <p:sp>
        <p:nvSpPr>
          <p:cNvPr id="9" name="文本框 1"/>
          <p:cNvSpPr txBox="1"/>
          <p:nvPr/>
        </p:nvSpPr>
        <p:spPr>
          <a:xfrm>
            <a:off x="907636" y="110482"/>
            <a:ext cx="154951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Arial"/>
              </a:rPr>
              <a:t>典例分析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/>
              <a:sym typeface="Arial"/>
            </a:endParaRPr>
          </a:p>
        </p:txBody>
      </p:sp>
      <p:sp>
        <p:nvSpPr>
          <p:cNvPr id="10" name="Shape 108"/>
          <p:cNvSpPr/>
          <p:nvPr/>
        </p:nvSpPr>
        <p:spPr>
          <a:xfrm>
            <a:off x="194195" y="91477"/>
            <a:ext cx="562930" cy="565288"/>
          </a:xfrm>
          <a:prstGeom prst="rect">
            <a:avLst/>
          </a:prstGeom>
          <a:solidFill>
            <a:srgbClr val="007E27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9945" y="626159"/>
            <a:ext cx="8208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altLang="zh-CN" sz="28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一：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家庭电路的组成及各部分的作用</a:t>
            </a:r>
            <a:endParaRPr lang="zh-CN" altLang="en-US" sz="280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Shape 112"/>
          <p:cNvSpPr/>
          <p:nvPr/>
        </p:nvSpPr>
        <p:spPr>
          <a:xfrm>
            <a:off x="123774" y="80133"/>
            <a:ext cx="5629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pic>
        <p:nvPicPr>
          <p:cNvPr id="2093" name="Picture 45"/>
          <p:cNvPicPr>
            <a:picLocks noChangeAspect="1"/>
          </p:cNvPicPr>
          <p:nvPr/>
        </p:nvPicPr>
        <p:blipFill>
          <a:blip r:embed="rId4"/>
          <a:srcRect l="2999"/>
          <a:stretch>
            <a:fillRect/>
          </a:stretch>
        </p:blipFill>
        <p:spPr>
          <a:xfrm>
            <a:off x="387985" y="1549744"/>
            <a:ext cx="8239760" cy="25728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4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315" y="1549744"/>
            <a:ext cx="389890" cy="45020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0034289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15" y="4625344"/>
            <a:ext cx="736376" cy="3542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0603" y="321520"/>
            <a:ext cx="2616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>
                <a:solidFill>
                  <a:srgbClr val="008080"/>
                </a:solidFill>
                <a:latin typeface="微软雅黑" panose="020B0503020204020204" charset="-122"/>
                <a:ea typeface="微软雅黑" panose="020B0503020204020204" charset="-122"/>
              </a:rPr>
              <a:t>【迁移</a:t>
            </a:r>
            <a:r>
              <a:rPr lang="zh-CN" altLang="zh-CN" sz="2800" smtClean="0">
                <a:solidFill>
                  <a:srgbClr val="008080"/>
                </a:solidFill>
                <a:latin typeface="微软雅黑" panose="020B0503020204020204" charset="-122"/>
                <a:ea typeface="微软雅黑" panose="020B0503020204020204" charset="-122"/>
              </a:rPr>
              <a:t>训练</a:t>
            </a:r>
            <a:r>
              <a:rPr lang="en-US" altLang="zh-CN" sz="2800" smtClean="0">
                <a:solidFill>
                  <a:srgbClr val="00808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2800" smtClean="0">
                <a:solidFill>
                  <a:srgbClr val="00808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en-US" altLang="zh-CN" sz="2800">
              <a:solidFill>
                <a:srgbClr val="0080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5004" name="Picture 12"/>
          <p:cNvPicPr>
            <a:picLocks noChangeAspect="1"/>
          </p:cNvPicPr>
          <p:nvPr/>
        </p:nvPicPr>
        <p:blipFill>
          <a:blip r:embed="rId4"/>
          <a:srcRect l="2941" t="24042"/>
          <a:stretch>
            <a:fillRect/>
          </a:stretch>
        </p:blipFill>
        <p:spPr>
          <a:xfrm>
            <a:off x="1612266" y="2219107"/>
            <a:ext cx="4798695" cy="27607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71196" y="786456"/>
            <a:ext cx="8472805" cy="120032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/>
              </a:rPr>
              <a:t>一般家庭的卫生间都安装照明灯和换气扇，使用时，有时需要各自独立工作，有时需要他们同时工作。下列所示的电路图中，你认为符合上述要求的是（       ）</a:t>
            </a:r>
            <a:endParaRPr kumimoji="0" lang="en-US" altLang="zh-CN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5331461" y="1607976"/>
            <a:ext cx="723265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6604448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15" y="4625344"/>
            <a:ext cx="736376" cy="3542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976" y="190352"/>
            <a:ext cx="7054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zh-CN" sz="28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Arial" pitchFamily="34" charset="0"/>
              </a:rPr>
              <a:t>白炽灯</a:t>
            </a:r>
            <a:endParaRPr lang="zh-CN" altLang="zh-CN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990" y="949181"/>
            <a:ext cx="2549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008080"/>
                </a:solidFill>
                <a:latin typeface="微软雅黑" panose="020B0503020204020204" charset="-122"/>
                <a:ea typeface="微软雅黑" panose="020B0503020204020204" charset="-122"/>
              </a:rPr>
              <a:t>【典型例题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2800">
                <a:solidFill>
                  <a:srgbClr val="00808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zh-CN" altLang="en-US" sz="2800">
              <a:solidFill>
                <a:srgbClr val="0080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3189" name="Picture 5"/>
          <p:cNvPicPr>
            <a:picLocks noChangeAspect="1"/>
          </p:cNvPicPr>
          <p:nvPr/>
        </p:nvPicPr>
        <p:blipFill>
          <a:blip r:embed="rId4"/>
          <a:srcRect l="5777"/>
          <a:stretch>
            <a:fillRect/>
          </a:stretch>
        </p:blipFill>
        <p:spPr>
          <a:xfrm>
            <a:off x="412116" y="1641788"/>
            <a:ext cx="8514715" cy="27275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3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171" y="2808322"/>
            <a:ext cx="365125" cy="39448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74300993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15" y="4625344"/>
            <a:ext cx="736376" cy="3542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4270" y="390136"/>
            <a:ext cx="2616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>
                <a:solidFill>
                  <a:srgbClr val="008080"/>
                </a:solidFill>
                <a:latin typeface="微软雅黑" panose="020B0503020204020204" charset="-122"/>
                <a:ea typeface="微软雅黑" panose="020B0503020204020204" charset="-122"/>
              </a:rPr>
              <a:t>【迁移训练</a:t>
            </a:r>
            <a:r>
              <a:rPr lang="en-US" altLang="zh-CN" sz="2800">
                <a:solidFill>
                  <a:srgbClr val="00808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2800">
                <a:solidFill>
                  <a:srgbClr val="00808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en-US" altLang="zh-CN" sz="2800">
              <a:solidFill>
                <a:srgbClr val="0080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3013" name="Picture 6"/>
          <p:cNvPicPr>
            <a:picLocks noChangeAspect="1"/>
          </p:cNvPicPr>
          <p:nvPr/>
        </p:nvPicPr>
        <p:blipFill>
          <a:blip r:embed="rId7"/>
          <a:srcRect l="6283"/>
          <a:stretch>
            <a:fillRect/>
          </a:stretch>
        </p:blipFill>
        <p:spPr>
          <a:xfrm>
            <a:off x="270510" y="1329336"/>
            <a:ext cx="8602980" cy="108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751" y="2840883"/>
            <a:ext cx="8157845" cy="15572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4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3239" y="1379115"/>
            <a:ext cx="1036637" cy="3428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5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1973652"/>
            <a:ext cx="654050" cy="350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6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324" y="3441369"/>
            <a:ext cx="327025" cy="3193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7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1161" y="3952314"/>
            <a:ext cx="327025" cy="3193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8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5229" y="3441369"/>
            <a:ext cx="327025" cy="32716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02220313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8"/>
          <p:cNvSpPr/>
          <p:nvPr/>
        </p:nvSpPr>
        <p:spPr>
          <a:xfrm>
            <a:off x="314593" y="147485"/>
            <a:ext cx="724521" cy="688066"/>
          </a:xfrm>
          <a:prstGeom prst="rect">
            <a:avLst/>
          </a:prstGeom>
          <a:solidFill>
            <a:srgbClr val="007E27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1227330" y="124005"/>
            <a:ext cx="1528622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/>
                <a:sym typeface="Arial"/>
              </a:rPr>
              <a:t>课堂活动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/>
              <a:sym typeface="Arial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39114" y="625461"/>
            <a:ext cx="4669105" cy="0"/>
          </a:xfrm>
          <a:prstGeom prst="line">
            <a:avLst/>
          </a:prstGeom>
          <a:noFill/>
          <a:ln w="28575" cap="flat">
            <a:solidFill>
              <a:srgbClr val="007E27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hape 112"/>
          <p:cNvSpPr/>
          <p:nvPr/>
        </p:nvSpPr>
        <p:spPr>
          <a:xfrm>
            <a:off x="271905" y="164182"/>
            <a:ext cx="809896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227696" y="835641"/>
            <a:ext cx="3338412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Arial" pitchFamily="34" charset="0"/>
                <a:ea typeface="黑体" panose="02010609060101010101" pitchFamily="49" charset="-122"/>
                <a:sym typeface="Arial" pitchFamily="34" charset="0"/>
              </a:rPr>
              <a:t>一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sym typeface="+mn-ea"/>
              </a:rPr>
              <a:t>、</a:t>
            </a:r>
            <a:r>
              <a:rPr lang="zh-CN" altLang="en-US" sz="2800" b="1">
                <a:solidFill>
                  <a:schemeClr val="tx1"/>
                </a:solidFill>
                <a:latin typeface="Arial" pitchFamily="34" charset="0"/>
                <a:ea typeface="黑体" panose="02010609060101010101" pitchFamily="49" charset="-122"/>
                <a:sym typeface="+mn-ea"/>
              </a:rPr>
              <a:t>家庭电路的组成</a:t>
            </a:r>
          </a:p>
        </p:txBody>
      </p:sp>
      <p:pic>
        <p:nvPicPr>
          <p:cNvPr id="6" name="图片 5" descr="u=1829613219,2698595851&amp;fm=26&amp;gp=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9856" y="1413867"/>
            <a:ext cx="5643245" cy="35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03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6" y="134625"/>
            <a:ext cx="6478905" cy="3637356"/>
          </a:xfrm>
          <a:prstGeom prst="rect">
            <a:avLst/>
          </a:prstGeom>
        </p:spPr>
      </p:pic>
      <p:sp>
        <p:nvSpPr>
          <p:cNvPr id="20482" name="Text Box 3"/>
          <p:cNvSpPr txBox="1"/>
          <p:nvPr/>
        </p:nvSpPr>
        <p:spPr>
          <a:xfrm>
            <a:off x="799783" y="3854321"/>
            <a:ext cx="75438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进户线的电压是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伏，一般有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根，一根叫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，另一根叫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。可用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来辨别。</a:t>
            </a:r>
          </a:p>
        </p:txBody>
      </p:sp>
      <p:sp>
        <p:nvSpPr>
          <p:cNvPr id="155655" name="Text Box 7"/>
          <p:cNvSpPr txBox="1"/>
          <p:nvPr/>
        </p:nvSpPr>
        <p:spPr>
          <a:xfrm>
            <a:off x="3350260" y="3846494"/>
            <a:ext cx="1295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220V</a:t>
            </a:r>
            <a:endParaRPr lang="en-US" altLang="zh-CN" sz="2400" b="1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</a:endParaRPr>
          </a:p>
        </p:txBody>
      </p:sp>
      <p:sp>
        <p:nvSpPr>
          <p:cNvPr id="155656" name="Text Box 8"/>
          <p:cNvSpPr txBox="1"/>
          <p:nvPr/>
        </p:nvSpPr>
        <p:spPr>
          <a:xfrm>
            <a:off x="5601018" y="3841485"/>
            <a:ext cx="844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Arial" pitchFamily="34" charset="0"/>
              </a:rPr>
              <a:t>  </a:t>
            </a:r>
            <a:endParaRPr lang="en-US" altLang="zh-CN" sz="24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5657" name="Text Box 9"/>
          <p:cNvSpPr txBox="1"/>
          <p:nvPr/>
        </p:nvSpPr>
        <p:spPr>
          <a:xfrm>
            <a:off x="7346950" y="3854321"/>
            <a:ext cx="1524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itchFamily="34" charset="0"/>
              </a:rPr>
              <a:t>火线</a:t>
            </a:r>
          </a:p>
        </p:txBody>
      </p:sp>
      <p:sp>
        <p:nvSpPr>
          <p:cNvPr id="155658" name="Text Box 10"/>
          <p:cNvSpPr txBox="1"/>
          <p:nvPr/>
        </p:nvSpPr>
        <p:spPr>
          <a:xfrm>
            <a:off x="2142490" y="4170218"/>
            <a:ext cx="1447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itchFamily="34" charset="0"/>
              </a:rPr>
              <a:t>零线</a:t>
            </a:r>
          </a:p>
        </p:txBody>
      </p:sp>
      <p:sp>
        <p:nvSpPr>
          <p:cNvPr id="155659" name="Text Box 11"/>
          <p:cNvSpPr txBox="1"/>
          <p:nvPr/>
        </p:nvSpPr>
        <p:spPr>
          <a:xfrm>
            <a:off x="3870643" y="4170218"/>
            <a:ext cx="1676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itchFamily="34" charset="0"/>
              </a:rPr>
              <a:t>测电笔</a:t>
            </a:r>
          </a:p>
        </p:txBody>
      </p:sp>
    </p:spTree>
    <p:extLst>
      <p:ext uri="{BB962C8B-B14F-4D97-AF65-F5344CB8AC3E}">
        <p14:creationId xmlns:p14="http://schemas.microsoft.com/office/powerpoint/2010/main" val="2506702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/>
      <p:bldP spid="155656" grpId="0"/>
      <p:bldP spid="155657" grpId="0"/>
      <p:bldP spid="155658" grpId="0"/>
      <p:bldP spid="1556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8388" y="84219"/>
            <a:ext cx="9144000" cy="1127086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家庭电路的组成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071563" y="1070419"/>
            <a:ext cx="1944688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电源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071563" y="1849987"/>
            <a:ext cx="2160588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电能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表：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068388" y="2490233"/>
            <a:ext cx="9575800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接在家庭电路的干路上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所有用电器的最前面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2714626" y="1849987"/>
            <a:ext cx="6588125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记录家庭消耗的全部电能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1068389" y="3128915"/>
            <a:ext cx="2232025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总开关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2786064" y="3128915"/>
            <a:ext cx="6588125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接在电能表后面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1068388" y="3839606"/>
            <a:ext cx="2160588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总保险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2786064" y="3839606"/>
            <a:ext cx="3889375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接在总开关后面</a:t>
            </a: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2357439" y="1070419"/>
            <a:ext cx="4824413" cy="11270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进户线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火线和零线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8113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/>
      <p:bldP spid="169988" grpId="0"/>
      <p:bldP spid="169989" grpId="0"/>
      <p:bldP spid="169990" grpId="0"/>
      <p:bldP spid="169991" grpId="0"/>
      <p:bldP spid="169992" grpId="0"/>
      <p:bldP spid="169993" grpId="0"/>
      <p:bldP spid="169994" grpId="0"/>
      <p:bldP spid="1699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852805" y="4250680"/>
            <a:ext cx="75438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接线：</a:t>
            </a:r>
            <a:r>
              <a:rPr kumimoji="0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１、</a:t>
            </a:r>
            <a:r>
              <a:rPr kumimoji="0" lang="en-US" altLang="zh-CN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kumimoji="0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进； </a:t>
            </a:r>
            <a:r>
              <a:rPr kumimoji="0" lang="en-US" altLang="zh-CN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0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kumimoji="0" lang="en-US" altLang="zh-CN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kumimoji="0" lang="zh-CN" altLang="en-US" sz="2400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出</a:t>
            </a:r>
          </a:p>
        </p:txBody>
      </p:sp>
      <p:sp>
        <p:nvSpPr>
          <p:cNvPr id="22531" name="Rectangle 3"/>
          <p:cNvSpPr/>
          <p:nvPr/>
        </p:nvSpPr>
        <p:spPr>
          <a:xfrm>
            <a:off x="852488" y="19725"/>
            <a:ext cx="8077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电线应如何与电能表接？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6" y="758905"/>
            <a:ext cx="6712585" cy="3412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 Box 5"/>
          <p:cNvSpPr txBox="1"/>
          <p:nvPr/>
        </p:nvSpPr>
        <p:spPr>
          <a:xfrm>
            <a:off x="1577975" y="2168388"/>
            <a:ext cx="2292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Arial" pitchFamily="34" charset="0"/>
              </a:rPr>
              <a:t>1  2 3 4</a:t>
            </a:r>
          </a:p>
        </p:txBody>
      </p:sp>
    </p:spTree>
    <p:extLst>
      <p:ext uri="{BB962C8B-B14F-4D97-AF65-F5344CB8AC3E}">
        <p14:creationId xmlns:p14="http://schemas.microsoft.com/office/powerpoint/2010/main" val="3599718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8433"/>
          <p:cNvPicPr>
            <a:picLocks noChangeAspect="1"/>
          </p:cNvPicPr>
          <p:nvPr/>
        </p:nvPicPr>
        <p:blipFill>
          <a:blip r:embed="rId6"/>
          <a:srcRect b="9052"/>
          <a:stretch>
            <a:fillRect/>
          </a:stretch>
        </p:blipFill>
        <p:spPr>
          <a:xfrm>
            <a:off x="71756" y="0"/>
            <a:ext cx="7447915" cy="507564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8435" name="文本框 18434"/>
          <p:cNvSpPr txBox="1"/>
          <p:nvPr/>
        </p:nvSpPr>
        <p:spPr>
          <a:xfrm>
            <a:off x="1883410" y="79210"/>
            <a:ext cx="3417888" cy="460714"/>
          </a:xfrm>
          <a:prstGeom prst="rect">
            <a:avLst/>
          </a:prstGeom>
          <a:solidFill>
            <a:srgbClr val="CCFF33"/>
          </a:solidFill>
          <a:ln w="12700">
            <a:noFill/>
          </a:ln>
        </p:spPr>
        <p:txBody>
          <a:bodyPr lIns="90498" tIns="45249" rIns="90498" bIns="45249">
            <a:spAutoFit/>
          </a:bodyPr>
          <a:lstStyle/>
          <a:p>
            <a:pPr defTabSz="904875"/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电    能    表</a:t>
            </a:r>
          </a:p>
        </p:txBody>
      </p:sp>
      <p:sp>
        <p:nvSpPr>
          <p:cNvPr id="18436" name="矩形 18435"/>
          <p:cNvSpPr/>
          <p:nvPr/>
        </p:nvSpPr>
        <p:spPr>
          <a:xfrm>
            <a:off x="3319781" y="660285"/>
            <a:ext cx="4424363" cy="374129"/>
          </a:xfrm>
          <a:prstGeom prst="rect">
            <a:avLst/>
          </a:prstGeom>
          <a:solidFill>
            <a:srgbClr val="CCFF33"/>
          </a:solidFill>
          <a:ln w="12700" cap="flat" cmpd="sng">
            <a:solidFill>
              <a:srgbClr val="00FF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lIns="90498" tIns="45249" rIns="90498" bIns="45249" anchor="ctr"/>
          <a:lstStyle/>
          <a:p>
            <a:pPr algn="ctr" defTabSz="904875"/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“220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V,20A”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的物理意义是.</a:t>
            </a:r>
          </a:p>
        </p:txBody>
      </p:sp>
      <p:sp>
        <p:nvSpPr>
          <p:cNvPr id="18437" name="矩形 18436"/>
          <p:cNvSpPr/>
          <p:nvPr/>
        </p:nvSpPr>
        <p:spPr>
          <a:xfrm>
            <a:off x="3371534" y="1168100"/>
            <a:ext cx="5102225" cy="374129"/>
          </a:xfrm>
          <a:prstGeom prst="rect">
            <a:avLst/>
          </a:prstGeom>
          <a:solidFill>
            <a:srgbClr val="CCFF33"/>
          </a:solidFill>
          <a:ln w="12700" cap="flat" cmpd="sng">
            <a:solidFill>
              <a:srgbClr val="00FF00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lIns="90498" tIns="45249" rIns="90498" bIns="45249" anchor="ctr"/>
          <a:lstStyle/>
          <a:p>
            <a:pPr algn="ctr" defTabSz="904875"/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“1800</a:t>
            </a:r>
            <a:r>
              <a:rPr lang="en-US" altLang="zh-CN" sz="240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r/Kw</a:t>
            </a:r>
            <a:r>
              <a:rPr lang="en-US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h”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的物理意义是</a:t>
            </a:r>
          </a:p>
        </p:txBody>
      </p:sp>
    </p:spTree>
    <p:extLst>
      <p:ext uri="{BB962C8B-B14F-4D97-AF65-F5344CB8AC3E}">
        <p14:creationId xmlns:p14="http://schemas.microsoft.com/office/powerpoint/2010/main" val="173868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8520" y="323098"/>
            <a:ext cx="2785376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闸  刀  开  关 </a:t>
            </a:r>
            <a:endParaRPr kumimoji="0" lang="zh-CN" altLang="en-US" sz="2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3"/>
          <a:srcRect b="13116"/>
          <a:stretch>
            <a:fillRect/>
          </a:stretch>
        </p:blipFill>
        <p:spPr>
          <a:xfrm>
            <a:off x="219076" y="1025649"/>
            <a:ext cx="5925185" cy="3826456"/>
          </a:xfrm>
          <a:prstGeom prst="rect">
            <a:avLst/>
          </a:prstGeom>
        </p:spPr>
      </p:pic>
      <p:sp>
        <p:nvSpPr>
          <p:cNvPr id="19460" name="文本框 19459"/>
          <p:cNvSpPr txBox="1"/>
          <p:nvPr/>
        </p:nvSpPr>
        <p:spPr>
          <a:xfrm>
            <a:off x="5559108" y="2999927"/>
            <a:ext cx="3421062" cy="95315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lIns="90498" tIns="45249" rIns="90498" bIns="45249">
            <a:spAutoFit/>
          </a:bodyPr>
          <a:lstStyle/>
          <a:p>
            <a:pPr defTabSz="904875"/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这是带保险丝的闸刀开关</a:t>
            </a:r>
          </a:p>
        </p:txBody>
      </p:sp>
      <p:pic>
        <p:nvPicPr>
          <p:cNvPr id="5" name="图片 4" descr="timg"/>
          <p:cNvPicPr>
            <a:picLocks noChangeAspect="1"/>
          </p:cNvPicPr>
          <p:nvPr/>
        </p:nvPicPr>
        <p:blipFill>
          <a:blip r:embed="rId4"/>
          <a:srcRect l="6984"/>
          <a:stretch>
            <a:fillRect/>
          </a:stretch>
        </p:blipFill>
        <p:spPr>
          <a:xfrm>
            <a:off x="6144261" y="274884"/>
            <a:ext cx="2797175" cy="2381908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05651" y="1806286"/>
            <a:ext cx="452755" cy="408620"/>
          </a:xfrm>
          <a:prstGeom prst="round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7" name="直接连接符 6"/>
          <p:cNvCxnSpPr>
            <a:stCxn id="6" idx="2"/>
          </p:cNvCxnSpPr>
          <p:nvPr/>
        </p:nvCxnSpPr>
        <p:spPr>
          <a:xfrm flipH="1">
            <a:off x="6572252" y="2214906"/>
            <a:ext cx="759777" cy="804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21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20,&quot;width&quot;:50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BBE0E3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1614</Words>
  <Application>Microsoft Office PowerPoint</Application>
  <PresentationFormat>自定义</PresentationFormat>
  <Paragraphs>160</Paragraphs>
  <Slides>33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Office 主题</vt:lpstr>
      <vt:lpstr>Default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家庭电路的组成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插座</vt:lpstr>
      <vt:lpstr>(2)插座的连接</vt:lpstr>
      <vt:lpstr>(3) 插头</vt:lpstr>
      <vt:lpstr>PowerPoint 演示文稿</vt:lpstr>
      <vt:lpstr>PowerPoint 演示文稿</vt:lpstr>
      <vt:lpstr>PowerPoint 演示文稿</vt:lpstr>
      <vt:lpstr>零线与火线的辨别——测电笔</vt:lpstr>
      <vt:lpstr>PowerPoint 演示文稿</vt:lpstr>
      <vt:lpstr>PowerPoint 演示文稿</vt:lpstr>
      <vt:lpstr>注意</vt:lpstr>
      <vt:lpstr>白炽电灯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8</cp:revision>
  <dcterms:created xsi:type="dcterms:W3CDTF">2021-02-28T13:00:17Z</dcterms:created>
  <dcterms:modified xsi:type="dcterms:W3CDTF">2021-02-28T13:11:35Z</dcterms:modified>
</cp:coreProperties>
</file>