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9FC54-8A47-494A-9B58-C535BA5AB1A3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02938-862F-418D-B097-86CD8F94C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198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A225EE6-0C07-4349-AE7F-5255F706ACF3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61E10D9-D74D-443A-9A65-F378AFA625F7}" type="slidenum">
              <a:rPr lang="zh-CN" altLang="en-US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D3066B6-7353-4CE4-A40A-A6D6E3FFE718}" type="slidenum">
              <a:rPr lang="zh-CN" altLang="en-US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2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2B7E289-ECD6-4A98-A784-827D2C665DCD}" type="slidenum">
              <a:rPr lang="zh-CN" altLang="en-US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EAE8941-2969-4818-8DD8-71586C7722CB}" type="slidenum">
              <a:rPr lang="zh-CN" altLang="en-US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64E8328-75A5-4A1A-936F-DE1A64851091}" type="slidenum">
              <a:rPr lang="zh-CN" altLang="en-US"/>
              <a:pPr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D29C676-BC38-4F5E-AD6B-3C4E8B1044D1}" type="slidenum">
              <a:rPr lang="zh-CN" altLang="en-US"/>
              <a:pPr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80BF480-4CAA-4771-B9DB-C4B7D6F80395}" type="slidenum">
              <a:rPr lang="zh-CN" altLang="en-US"/>
              <a:pPr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214C10D-40DF-40DF-8FB8-44A64AAC1999}" type="slidenum">
              <a:rPr lang="zh-CN" altLang="en-US"/>
              <a:pPr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27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052DDF5-B985-4476-B530-A13B006FE076}" type="slidenum">
              <a:rPr lang="zh-CN" altLang="en-US"/>
              <a:pPr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47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0546F88-6A20-4B6E-988D-17333BE46359}" type="slidenum">
              <a:rPr lang="zh-CN" altLang="en-US"/>
              <a:pPr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AEE8CE0-E790-44F2-9572-ADDDF8F24B29}" type="slidenum">
              <a:rPr lang="zh-CN" altLang="en-US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68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96A87D9-2724-4562-B8AD-92C5C5106222}" type="slidenum">
              <a:rPr lang="zh-CN" altLang="en-US"/>
              <a:pPr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37D6E51-00C3-48F6-A99D-C91B386F3359}" type="slidenum">
              <a:rPr lang="zh-CN" altLang="en-US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C7116A-619A-4C63-8824-05F5A41019AE}" type="slidenum">
              <a:rPr lang="zh-CN" altLang="en-US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095350D-B764-4ACC-A7D0-A3FC0740739F}" type="slidenum">
              <a:rPr lang="zh-CN" altLang="en-US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153073B-A293-4D82-A212-74CDDA73E650}" type="slidenum">
              <a:rPr lang="zh-CN" altLang="en-US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【</a:t>
            </a:r>
            <a:r>
              <a:rPr lang="zh-CN" altLang="en-US" smtClean="0"/>
              <a:t>人教版</a:t>
            </a:r>
            <a:r>
              <a:rPr lang="en-US" altLang="zh-CN" smtClean="0"/>
              <a:t>】2017</a:t>
            </a:r>
            <a:r>
              <a:rPr lang="zh-CN" altLang="en-US" smtClean="0"/>
              <a:t>春八年级物理下册：</a:t>
            </a:r>
            <a:r>
              <a:rPr lang="en-US" altLang="zh-CN" smtClean="0"/>
              <a:t>8.3《</a:t>
            </a:r>
            <a:r>
              <a:rPr lang="zh-CN" altLang="en-US" smtClean="0"/>
              <a:t>摩擦力</a:t>
            </a:r>
            <a:r>
              <a:rPr lang="en-US" altLang="zh-CN" smtClean="0"/>
              <a:t>》ppt</a:t>
            </a:r>
            <a:r>
              <a:rPr lang="zh-CN" altLang="en-US" smtClean="0"/>
              <a:t>课件</a:t>
            </a:r>
          </a:p>
        </p:txBody>
      </p:sp>
      <p:sp>
        <p:nvSpPr>
          <p:cNvPr id="307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ACA8F6A-5113-475B-94B2-1CAF5740B8E9}" type="slidenum">
              <a:rPr lang="zh-CN" altLang="en-US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0782D9A-6053-43C1-9A4E-41AE42C4FCA7}" type="slidenum">
              <a:rPr lang="zh-CN" altLang="en-US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E8C63C1-058C-4096-88B8-D7CABEADFA59}" type="slidenum">
              <a:rPr lang="zh-CN" altLang="en-US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38DD9-86BA-48DE-8CB5-5FDE3BC452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217436"/>
      </p:ext>
    </p:extLst>
  </p:cSld>
  <p:clrMapOvr>
    <a:masterClrMapping/>
  </p:clrMapOvr>
  <p:transition>
    <p:wipe dir="r"/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video" Target="file:///F:\&#20843;&#24180;&#32423;&#19979;&#23398;&#26399;\&#31532;&#20843;&#31456;%20%20&#21147;\&#31532;&#19977;&#33410;%20%20&#25705;&#25830;&#21147;\&#20256;&#36865;&#24102;.mpg" TargetMode="External"/><Relationship Id="rId16" Type="http://schemas.openxmlformats.org/officeDocument/2006/relationships/image" Target="../media/image26.png"/><Relationship Id="rId1" Type="http://schemas.openxmlformats.org/officeDocument/2006/relationships/video" Target="file:///F:\&#20843;&#24180;&#32423;&#19979;&#23398;&#26399;\&#31532;&#20843;&#31456;%20%20&#21147;\&#31532;&#19977;&#33410;%20%20&#25705;&#25830;&#21147;\&#27773;&#36710;&#25171;&#28369;.mpg" TargetMode="Externa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5" Type="http://schemas.openxmlformats.org/officeDocument/2006/relationships/image" Target="../media/image6.png"/><Relationship Id="rId10" Type="http://schemas.openxmlformats.org/officeDocument/2006/relationships/image" Target="../media/image21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23454;&#39564;11&#65306;&#25506;&#31350;&#28369;&#21160;&#25705;&#25830;&#21147;&#30340;&#22823;&#23567;&#19982;&#20160;&#20040;&#24433;&#21709;&#22240;&#32032;_&#26631;&#28165;.kux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39640;&#20013;&#29289;&#29702;&#36164;&#26009;&#22841;\05&#26032;&#35838;&#31243;&#22791;&#35838;xr\&#31532;&#19977;&#31456;&#29289;&#20307;&#30340;&#30456;&#20114;&#20316;&#29992;\&#36164;&#26009;\&#38745;&#25705;&#25830;&#21147;&#30340;&#24212;&#29992;.MPG" TargetMode="Externa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hyperlink" Target="0001.&#20248;&#37239;&#32593;-&#22686;&#22823;&#21644;&#20943;&#23567;&#25705;&#25830;.flv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hyperlink" Target="&#22686;&#21152;&#21387;&#21147;2.M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Administrator\Local%20Settings\Temp\8-&#35270;&#39057;-07&#20943;&#23567;&#25705;&#25830;-&#36724;&#25215;.mpg" TargetMode="External"/><Relationship Id="rId7" Type="http://schemas.openxmlformats.org/officeDocument/2006/relationships/hyperlink" Target="0001.&#20248;&#37239;&#32593;-20&#28378;&#21160;&#25705;&#25830;&#19982;&#28369;&#21160;&#25705;&#25830;&#30340;&#27604;&#36739;------(&#39640;&#20013;&#29289;&#29702;&#23454;&#39564;&#25945;&#23398;&#22823;&#20840;).flv" TargetMode="Externa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9.png"/><Relationship Id="rId4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4.jpe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Administrator\Local%20Settings\Temp\8-&#35270;&#39057;-07&#20943;&#23567;&#25705;&#25830;-&#36724;&#25215;.mpg" TargetMode="External"/><Relationship Id="rId5" Type="http://schemas.openxmlformats.org/officeDocument/2006/relationships/image" Target="../media/image72.png"/><Relationship Id="rId4" Type="http://schemas.openxmlformats.org/officeDocument/2006/relationships/image" Target="../media/image81.jpeg"/><Relationship Id="rId9" Type="http://schemas.openxmlformats.org/officeDocument/2006/relationships/image" Target="../media/image8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F:\&#20843;&#24180;&#32423;&#19979;&#23398;&#26399;\&#31532;&#20843;&#31456;%20%20&#21147;\&#31532;&#19977;&#33410;%20%20&#25705;&#25830;&#21147;\&#38450;&#28369;&#38142;.mpg" TargetMode="External"/><Relationship Id="rId1" Type="http://schemas.openxmlformats.org/officeDocument/2006/relationships/video" Target="file:///F:\&#20843;&#24180;&#32423;&#19979;&#23398;&#26399;\&#31532;&#20843;&#31456;%20%20&#21147;\&#31532;&#19977;&#33410;%20%20&#25705;&#25830;&#21147;\&#27773;&#36710;&#25171;&#28369;.mpg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683568" y="2000007"/>
            <a:ext cx="7705725" cy="3455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kumimoji="1" lang="en-US" altLang="zh-CN" sz="6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8.3 </a:t>
            </a:r>
            <a:r>
              <a:rPr kumimoji="1" lang="zh-CN" altLang="en-US" sz="6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摩</a:t>
            </a:r>
            <a:r>
              <a:rPr kumimoji="1" lang="zh-CN" altLang="en-US" sz="6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擦力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kumimoji="1" lang="en-US" altLang="zh-CN" sz="66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102942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323850" y="692150"/>
            <a:ext cx="825817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宋体" pitchFamily="2" charset="-122"/>
              </a:rPr>
              <a:t>   </a:t>
            </a:r>
            <a:r>
              <a:rPr lang="en-US" altLang="zh-CN" sz="2800" b="1">
                <a:latin typeface="宋体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静摩擦力：</a:t>
            </a:r>
            <a:r>
              <a:rPr lang="zh-CN" altLang="en-US" sz="2800" b="1">
                <a:latin typeface="宋体" pitchFamily="2" charset="-122"/>
              </a:rPr>
              <a:t>两个相互接触的物体，当它们要发生而尚未发生相对运动时，在它们接触面上产生一种阻碍物体相对运动趋势的力，称为静摩擦力。</a:t>
            </a:r>
          </a:p>
        </p:txBody>
      </p: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571500" y="3027363"/>
            <a:ext cx="3778250" cy="3243262"/>
            <a:chOff x="899" y="4768"/>
            <a:chExt cx="5952" cy="5106"/>
          </a:xfrm>
        </p:grpSpPr>
        <p:pic>
          <p:nvPicPr>
            <p:cNvPr id="13320" name="图片 1331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99" y="4768"/>
              <a:ext cx="5953" cy="3955"/>
            </a:xfrm>
            <a:prstGeom prst="round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  <a:effectLst/>
          </p:spPr>
        </p:pic>
        <p:sp>
          <p:nvSpPr>
            <p:cNvPr id="17412" name="文本框 9"/>
            <p:cNvSpPr txBox="1">
              <a:spLocks noChangeArrowheads="1"/>
            </p:cNvSpPr>
            <p:nvPr/>
          </p:nvSpPr>
          <p:spPr bwMode="auto">
            <a:xfrm>
              <a:off x="2535" y="9100"/>
              <a:ext cx="2948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600" b="1">
                  <a:latin typeface="宋体" pitchFamily="2" charset="-122"/>
                </a:rPr>
                <a:t>握住的茶杯</a:t>
              </a:r>
            </a:p>
          </p:txBody>
        </p:sp>
      </p:grpSp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4679950" y="3019425"/>
            <a:ext cx="3768725" cy="3241675"/>
            <a:chOff x="7369" y="4755"/>
            <a:chExt cx="5936" cy="510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69" y="4755"/>
              <a:ext cx="5936" cy="4004"/>
            </a:xfrm>
            <a:prstGeom prst="round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  <a:effectLst/>
          </p:spPr>
        </p:pic>
        <p:sp>
          <p:nvSpPr>
            <p:cNvPr id="17415" name="文本框 2"/>
            <p:cNvSpPr txBox="1">
              <a:spLocks noChangeArrowheads="1"/>
            </p:cNvSpPr>
            <p:nvPr/>
          </p:nvSpPr>
          <p:spPr bwMode="auto">
            <a:xfrm>
              <a:off x="9071" y="9087"/>
              <a:ext cx="2948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600" b="1">
                  <a:latin typeface="宋体" pitchFamily="2" charset="-122"/>
                </a:rPr>
                <a:t>走路</a:t>
              </a:r>
            </a:p>
          </p:txBody>
        </p:sp>
      </p:grpSp>
      <p:sp>
        <p:nvSpPr>
          <p:cNvPr id="1741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latin typeface="宋体" pitchFamily="2" charset="-122"/>
              </a:rPr>
              <a:t>讲授新课</a:t>
            </a:r>
          </a:p>
        </p:txBody>
      </p:sp>
    </p:spTree>
    <p:extLst>
      <p:ext uri="{BB962C8B-B14F-4D97-AF65-F5344CB8AC3E}">
        <p14:creationId xmlns:p14="http://schemas.microsoft.com/office/powerpoint/2010/main" val="30139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28600" y="2133600"/>
            <a:ext cx="8686800" cy="3962400"/>
            <a:chOff x="144" y="1056"/>
            <a:chExt cx="5328" cy="2501"/>
          </a:xfrm>
        </p:grpSpPr>
        <p:pic>
          <p:nvPicPr>
            <p:cNvPr id="18434" name="Picture 6" descr="photo_118420012487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" b="60"/>
            <a:stretch>
              <a:fillRect/>
            </a:stretch>
          </p:blipFill>
          <p:spPr bwMode="auto">
            <a:xfrm>
              <a:off x="1248" y="1056"/>
              <a:ext cx="792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5" name="Picture 7" descr="041"/>
            <p:cNvPicPr>
              <a:picLocks noChangeAspect="1" noChangeArrowheads="1"/>
            </p:cNvPicPr>
            <p:nvPr/>
          </p:nvPicPr>
          <p:blipFill>
            <a:blip r:embed="rId6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2064"/>
              <a:ext cx="1724" cy="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6" name="Picture 8" descr="070"/>
            <p:cNvPicPr>
              <a:picLocks noChangeAspect="1" noChangeArrowheads="1"/>
            </p:cNvPicPr>
            <p:nvPr/>
          </p:nvPicPr>
          <p:blipFill>
            <a:blip r:embed="rId7">
              <a:lum brigh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352" y="2432"/>
              <a:ext cx="148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7" name="Picture 9" descr="175"/>
            <p:cNvPicPr>
              <a:picLocks noChangeAspect="1" noChangeArrowheads="1"/>
            </p:cNvPicPr>
            <p:nvPr/>
          </p:nvPicPr>
          <p:blipFill>
            <a:blip r:embed="rId8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167"/>
            <a:stretch>
              <a:fillRect/>
            </a:stretch>
          </p:blipFill>
          <p:spPr bwMode="auto">
            <a:xfrm>
              <a:off x="144" y="1056"/>
              <a:ext cx="1104" cy="1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8" name="Picture 10" descr="069"/>
            <p:cNvPicPr>
              <a:picLocks noChangeAspect="1" noChangeArrowheads="1"/>
            </p:cNvPicPr>
            <p:nvPr/>
          </p:nvPicPr>
          <p:blipFill>
            <a:blip r:embed="rId9">
              <a:lum brigh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" y="1056"/>
              <a:ext cx="1152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9" name="Picture 11"/>
            <p:cNvPicPr>
              <a:picLocks noChangeAspect="1" noChangeArrowheads="1"/>
            </p:cNvPicPr>
            <p:nvPr/>
          </p:nvPicPr>
          <p:blipFill>
            <a:blip r:embed="rId10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51" t="27011" r="58783" b="65442"/>
            <a:stretch>
              <a:fillRect/>
            </a:stretch>
          </p:blipFill>
          <p:spPr bwMode="auto">
            <a:xfrm>
              <a:off x="144" y="2688"/>
              <a:ext cx="1728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0" name="Picture 12" descr="ddc8a925fe51e5c3"/>
            <p:cNvPicPr>
              <a:picLocks noChangeAspect="1" noChangeArrowheads="1"/>
            </p:cNvPicPr>
            <p:nvPr/>
          </p:nvPicPr>
          <p:blipFill>
            <a:blip r:embed="rId11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101" b="23659"/>
            <a:stretch>
              <a:fillRect/>
            </a:stretch>
          </p:blipFill>
          <p:spPr bwMode="auto">
            <a:xfrm>
              <a:off x="3168" y="1056"/>
              <a:ext cx="924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1" name="Picture 13" descr="201161010152882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2064"/>
              <a:ext cx="1286" cy="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2" name="Picture 14" descr="u=1137441732,3071205906&amp;fm=23&amp;gp=0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2064"/>
              <a:ext cx="1584" cy="1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3" name="Picture 15" descr="1286431330247_1_m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53"/>
            <a:stretch>
              <a:fillRect/>
            </a:stretch>
          </p:blipFill>
          <p:spPr bwMode="auto">
            <a:xfrm>
              <a:off x="4080" y="1056"/>
              <a:ext cx="1392" cy="1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44" name="Text Box 16"/>
          <p:cNvSpPr txBox="1">
            <a:spLocks noChangeArrowheads="1"/>
          </p:cNvSpPr>
          <p:nvPr/>
        </p:nvSpPr>
        <p:spPr bwMode="auto">
          <a:xfrm>
            <a:off x="228600" y="908050"/>
            <a:ext cx="87788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楷体_GB2312" pitchFamily="49" charset="-122"/>
              </a:rPr>
              <a:t>摩擦力有哪些种类？他们属于哪类？你还能举出一些摩擦力的例子吗？说说它们属于什么摩擦？</a:t>
            </a:r>
          </a:p>
        </p:txBody>
      </p:sp>
      <p:pic>
        <p:nvPicPr>
          <p:cNvPr id="23570" name="汽车打滑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565400"/>
            <a:ext cx="3733800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1" name="传送带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349500"/>
            <a:ext cx="3889375" cy="318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79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35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235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1"/>
                  </p:tgtEl>
                </p:cond>
              </p:nextCondLst>
            </p:seq>
            <p:vide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3571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235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0"/>
                  </p:tgtEl>
                </p:cond>
              </p:nextCondLst>
            </p:seq>
            <p:vide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3570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Freeform 3"/>
          <p:cNvSpPr>
            <a:spLocks noChangeArrowheads="1"/>
          </p:cNvSpPr>
          <p:nvPr/>
        </p:nvSpPr>
        <p:spPr bwMode="auto">
          <a:xfrm>
            <a:off x="2725738" y="2824163"/>
            <a:ext cx="1900237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2" name="Freeform 4"/>
          <p:cNvSpPr>
            <a:spLocks noChangeArrowheads="1"/>
          </p:cNvSpPr>
          <p:nvPr/>
        </p:nvSpPr>
        <p:spPr bwMode="auto">
          <a:xfrm>
            <a:off x="4645025" y="2733675"/>
            <a:ext cx="366713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3" name="Freeform 5"/>
          <p:cNvSpPr>
            <a:spLocks noChangeArrowheads="1"/>
          </p:cNvSpPr>
          <p:nvPr/>
        </p:nvSpPr>
        <p:spPr bwMode="auto">
          <a:xfrm flipH="1">
            <a:off x="5045075" y="2798763"/>
            <a:ext cx="1900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>
            <a:off x="1901825" y="1571625"/>
            <a:ext cx="1824038" cy="1350963"/>
            <a:chOff x="1714481" y="1571612"/>
            <a:chExt cx="1824058" cy="1350976"/>
          </a:xfrm>
        </p:grpSpPr>
        <p:grpSp>
          <p:nvGrpSpPr>
            <p:cNvPr id="20485" name="Group 6"/>
            <p:cNvGrpSpPr>
              <a:grpSpLocks/>
            </p:cNvGrpSpPr>
            <p:nvPr/>
          </p:nvGrpSpPr>
          <p:grpSpPr bwMode="auto">
            <a:xfrm>
              <a:off x="1714481" y="1600200"/>
              <a:ext cx="1824058" cy="1322388"/>
              <a:chOff x="0" y="0"/>
              <a:chExt cx="414" cy="402"/>
            </a:xfrm>
          </p:grpSpPr>
          <p:sp>
            <p:nvSpPr>
              <p:cNvPr id="106503" name="AutoShap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4" cy="40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464A9B"/>
                  </a:gs>
                </a:gsLst>
                <a:lin ang="5400000" scaled="1"/>
              </a:gradFill>
              <a:ln w="25400">
                <a:solidFill>
                  <a:srgbClr val="FFFFFF"/>
                </a:solidFill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712" name="Freeform 8"/>
              <p:cNvSpPr>
                <a:spLocks noChangeArrowheads="1"/>
              </p:cNvSpPr>
              <p:nvPr/>
            </p:nvSpPr>
            <p:spPr bwMode="auto">
              <a:xfrm>
                <a:off x="26" y="26"/>
                <a:ext cx="206" cy="201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6"/>
                  <a:gd name="T19" fmla="*/ 0 h 598"/>
                  <a:gd name="T20" fmla="*/ 596 w 596"/>
                  <a:gd name="T21" fmla="*/ 598 h 5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rgbClr val="B4B7EF"/>
                  </a:gs>
                  <a:gs pos="100000">
                    <a:schemeClr val="accent1">
                      <a:alpha val="0"/>
                    </a:schemeClr>
                  </a:gs>
                </a:gsLst>
                <a:lin ang="18900000" scaled="1"/>
              </a:gra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0488" name="Rectangle 9"/>
            <p:cNvSpPr>
              <a:spLocks noChangeArrowheads="1"/>
            </p:cNvSpPr>
            <p:nvPr/>
          </p:nvSpPr>
          <p:spPr bwMode="auto">
            <a:xfrm>
              <a:off x="1782802" y="1571612"/>
              <a:ext cx="1706899" cy="1310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4000" b="1">
                  <a:latin typeface="Times New Roman" pitchFamily="18" charset="0"/>
                </a:rPr>
                <a:t>滑动</a:t>
              </a:r>
            </a:p>
            <a:p>
              <a:pPr>
                <a:buFont typeface="Arial" pitchFamily="34" charset="0"/>
                <a:buNone/>
              </a:pPr>
              <a:r>
                <a:rPr lang="zh-CN" altLang="en-US" sz="4000" b="1">
                  <a:latin typeface="Times New Roman" pitchFamily="18" charset="0"/>
                </a:rPr>
                <a:t>摩擦力</a:t>
              </a:r>
            </a:p>
          </p:txBody>
        </p:sp>
      </p:grpSp>
      <p:grpSp>
        <p:nvGrpSpPr>
          <p:cNvPr id="4" name="组合 25"/>
          <p:cNvGrpSpPr>
            <a:grpSpLocks/>
          </p:cNvGrpSpPr>
          <p:nvPr/>
        </p:nvGrpSpPr>
        <p:grpSpPr bwMode="auto">
          <a:xfrm>
            <a:off x="3902075" y="1600200"/>
            <a:ext cx="1857375" cy="1366838"/>
            <a:chOff x="3714744" y="1600200"/>
            <a:chExt cx="1857388" cy="1366289"/>
          </a:xfrm>
        </p:grpSpPr>
        <p:grpSp>
          <p:nvGrpSpPr>
            <p:cNvPr id="20490" name="Group 10"/>
            <p:cNvGrpSpPr>
              <a:grpSpLocks/>
            </p:cNvGrpSpPr>
            <p:nvPr/>
          </p:nvGrpSpPr>
          <p:grpSpPr bwMode="auto">
            <a:xfrm>
              <a:off x="3714744" y="1600200"/>
              <a:ext cx="1857388" cy="1322388"/>
              <a:chOff x="0" y="0"/>
              <a:chExt cx="414" cy="402"/>
            </a:xfrm>
          </p:grpSpPr>
          <p:sp>
            <p:nvSpPr>
              <p:cNvPr id="106508" name="AutoShap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4" cy="40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137A88"/>
                  </a:gs>
                </a:gsLst>
                <a:lin ang="5400000" scaled="1"/>
              </a:gradFill>
              <a:ln w="25400">
                <a:solidFill>
                  <a:srgbClr val="FFFFFF"/>
                </a:solidFill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716" name="Freeform 12"/>
              <p:cNvSpPr>
                <a:spLocks noChangeArrowheads="1"/>
              </p:cNvSpPr>
              <p:nvPr/>
            </p:nvSpPr>
            <p:spPr bwMode="auto">
              <a:xfrm>
                <a:off x="26" y="26"/>
                <a:ext cx="206" cy="201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6"/>
                  <a:gd name="T19" fmla="*/ 0 h 598"/>
                  <a:gd name="T20" fmla="*/ 596 w 596"/>
                  <a:gd name="T21" fmla="*/ 598 h 5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50000">
                    <a:srgbClr val="90D8E2"/>
                  </a:gs>
                  <a:gs pos="100000">
                    <a:schemeClr val="accent2">
                      <a:alpha val="0"/>
                    </a:schemeClr>
                  </a:gs>
                </a:gsLst>
                <a:lin ang="18900000" scaled="1"/>
              </a:gra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0493" name="Rectangle 16"/>
            <p:cNvSpPr>
              <a:spLocks noChangeArrowheads="1"/>
            </p:cNvSpPr>
            <p:nvPr/>
          </p:nvSpPr>
          <p:spPr bwMode="auto">
            <a:xfrm>
              <a:off x="3764971" y="1643050"/>
              <a:ext cx="1728357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4000" b="1">
                  <a:latin typeface="Times New Roman" pitchFamily="18" charset="0"/>
                </a:rPr>
                <a:t>滚动</a:t>
              </a:r>
            </a:p>
            <a:p>
              <a:pPr>
                <a:buFont typeface="Arial" pitchFamily="34" charset="0"/>
                <a:buNone/>
              </a:pPr>
              <a:r>
                <a:rPr lang="zh-CN" altLang="en-US" sz="4000" b="1">
                  <a:latin typeface="Times New Roman" pitchFamily="18" charset="0"/>
                </a:rPr>
                <a:t>摩擦力</a:t>
              </a:r>
            </a:p>
          </p:txBody>
        </p:sp>
      </p:grpSp>
      <p:grpSp>
        <p:nvGrpSpPr>
          <p:cNvPr id="6" name="组合 24"/>
          <p:cNvGrpSpPr>
            <a:grpSpLocks/>
          </p:cNvGrpSpPr>
          <p:nvPr/>
        </p:nvGrpSpPr>
        <p:grpSpPr bwMode="auto">
          <a:xfrm>
            <a:off x="5930900" y="1604963"/>
            <a:ext cx="1900238" cy="1327150"/>
            <a:chOff x="5743575" y="1605495"/>
            <a:chExt cx="1900259" cy="1326618"/>
          </a:xfrm>
        </p:grpSpPr>
        <p:grpSp>
          <p:nvGrpSpPr>
            <p:cNvPr id="20495" name="Group 13"/>
            <p:cNvGrpSpPr>
              <a:grpSpLocks/>
            </p:cNvGrpSpPr>
            <p:nvPr/>
          </p:nvGrpSpPr>
          <p:grpSpPr bwMode="auto">
            <a:xfrm>
              <a:off x="5743575" y="1609725"/>
              <a:ext cx="1900259" cy="1322388"/>
              <a:chOff x="0" y="0"/>
              <a:chExt cx="414" cy="402"/>
            </a:xfrm>
          </p:grpSpPr>
          <p:sp>
            <p:nvSpPr>
              <p:cNvPr id="106513" name="AutoShap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4" cy="40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6A8514"/>
                  </a:gs>
                </a:gsLst>
                <a:lin ang="5400000" scaled="1"/>
              </a:gradFill>
              <a:ln w="25400">
                <a:solidFill>
                  <a:srgbClr val="FFFFFF"/>
                </a:solidFill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719" name="Freeform 15"/>
              <p:cNvSpPr>
                <a:spLocks noChangeArrowheads="1"/>
              </p:cNvSpPr>
              <p:nvPr/>
            </p:nvSpPr>
            <p:spPr bwMode="auto">
              <a:xfrm>
                <a:off x="26" y="26"/>
                <a:ext cx="206" cy="201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6"/>
                  <a:gd name="T19" fmla="*/ 0 h 598"/>
                  <a:gd name="T20" fmla="*/ 596 w 596"/>
                  <a:gd name="T21" fmla="*/ 598 h 5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50000">
                    <a:srgbClr val="CDE091"/>
                  </a:gs>
                  <a:gs pos="100000">
                    <a:schemeClr val="hlink">
                      <a:alpha val="0"/>
                    </a:schemeClr>
                  </a:gs>
                </a:gsLst>
                <a:lin ang="18900000" scaled="1"/>
              </a:gradFill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defRPr/>
                </a:pP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0498" name="Rectangle 17"/>
            <p:cNvSpPr>
              <a:spLocks noChangeArrowheads="1"/>
            </p:cNvSpPr>
            <p:nvPr/>
          </p:nvSpPr>
          <p:spPr bwMode="auto">
            <a:xfrm>
              <a:off x="6072198" y="1605495"/>
              <a:ext cx="1213794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4000" b="1">
                  <a:latin typeface="Times New Roman" pitchFamily="18" charset="0"/>
                </a:rPr>
                <a:t>静摩</a:t>
              </a:r>
            </a:p>
            <a:p>
              <a:pPr>
                <a:buFont typeface="Arial" pitchFamily="34" charset="0"/>
                <a:buNone/>
              </a:pPr>
              <a:r>
                <a:rPr lang="zh-CN" altLang="en-US" sz="4000" b="1">
                  <a:latin typeface="Times New Roman" pitchFamily="18" charset="0"/>
                </a:rPr>
                <a:t>擦力</a:t>
              </a:r>
            </a:p>
          </p:txBody>
        </p:sp>
      </p:grp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697038" y="4089400"/>
            <a:ext cx="6091237" cy="1800225"/>
            <a:chOff x="0" y="0"/>
            <a:chExt cx="4737" cy="1220"/>
          </a:xfrm>
        </p:grpSpPr>
        <p:sp>
          <p:nvSpPr>
            <p:cNvPr id="20500" name="AutoShape 19"/>
            <p:cNvSpPr>
              <a:spLocks noChangeArrowheads="1"/>
            </p:cNvSpPr>
            <p:nvPr/>
          </p:nvSpPr>
          <p:spPr bwMode="auto">
            <a:xfrm>
              <a:off x="928" y="198"/>
              <a:ext cx="3495" cy="78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latin typeface="Times New Roman" pitchFamily="18" charset="0"/>
              </a:endParaRPr>
            </a:p>
          </p:txBody>
        </p:sp>
        <p:sp>
          <p:nvSpPr>
            <p:cNvPr id="20501" name="Rectangle 20"/>
            <p:cNvSpPr>
              <a:spLocks noChangeArrowheads="1"/>
            </p:cNvSpPr>
            <p:nvPr/>
          </p:nvSpPr>
          <p:spPr bwMode="auto">
            <a:xfrm>
              <a:off x="1776" y="287"/>
              <a:ext cx="2961" cy="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Clr>
                  <a:srgbClr val="D7181F"/>
                </a:buClr>
                <a:buFont typeface="Wingdings" pitchFamily="2" charset="2"/>
                <a:buNone/>
              </a:pPr>
              <a:r>
                <a:rPr lang="zh-CN" altLang="en-US" sz="6000" b="1">
                  <a:solidFill>
                    <a:srgbClr val="00FF00"/>
                  </a:solidFill>
                  <a:latin typeface="Times New Roman" pitchFamily="18" charset="0"/>
                </a:rPr>
                <a:t>分类：</a:t>
              </a:r>
              <a:endParaRPr lang="en-US" altLang="zh-CN" sz="6000" b="1">
                <a:solidFill>
                  <a:srgbClr val="00FF00"/>
                </a:solidFill>
                <a:latin typeface="Times New Roman" pitchFamily="18" charset="0"/>
              </a:endParaRPr>
            </a:p>
          </p:txBody>
        </p:sp>
        <p:pic>
          <p:nvPicPr>
            <p:cNvPr id="20502" name="Picture 21" descr="YG_circle0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20" cy="1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3" name="Text Box 22"/>
            <p:cNvSpPr txBox="1">
              <a:spLocks noChangeArrowheads="1"/>
            </p:cNvSpPr>
            <p:nvPr/>
          </p:nvSpPr>
          <p:spPr bwMode="auto">
            <a:xfrm>
              <a:off x="235" y="177"/>
              <a:ext cx="812" cy="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8000" b="1">
                  <a:solidFill>
                    <a:srgbClr val="FF3399"/>
                  </a:solidFill>
                  <a:latin typeface="Times New Roman" pitchFamily="18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821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030288"/>
            <a:ext cx="6264275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4213" y="4221163"/>
            <a:ext cx="2159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物体做匀速直线运动</a:t>
            </a:r>
          </a:p>
        </p:txBody>
      </p:sp>
      <p:sp>
        <p:nvSpPr>
          <p:cNvPr id="5" name="右箭头 4"/>
          <p:cNvSpPr/>
          <p:nvPr/>
        </p:nvSpPr>
        <p:spPr>
          <a:xfrm>
            <a:off x="2843213" y="4508500"/>
            <a:ext cx="1008062" cy="4333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24300" y="4221163"/>
            <a:ext cx="12239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平衡</a:t>
            </a:r>
            <a:endParaRPr lang="en-US" altLang="zh-CN" sz="24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状态</a:t>
            </a:r>
          </a:p>
        </p:txBody>
      </p:sp>
      <p:sp>
        <p:nvSpPr>
          <p:cNvPr id="8" name="右箭头 7"/>
          <p:cNvSpPr/>
          <p:nvPr/>
        </p:nvSpPr>
        <p:spPr>
          <a:xfrm>
            <a:off x="4859338" y="4508500"/>
            <a:ext cx="865187" cy="5048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54688" y="4303713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水平方向受到一对平衡力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49675" y="5537200"/>
            <a:ext cx="4103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拉力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等于滑动摩擦力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f</a:t>
            </a:r>
            <a:endParaRPr lang="zh-CN" altLang="en-US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右弧形箭头 12"/>
          <p:cNvSpPr/>
          <p:nvPr/>
        </p:nvSpPr>
        <p:spPr>
          <a:xfrm>
            <a:off x="7740650" y="4724400"/>
            <a:ext cx="719138" cy="122555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2537" name="TextBox 13"/>
          <p:cNvSpPr txBox="1">
            <a:spLocks noChangeArrowheads="1"/>
          </p:cNvSpPr>
          <p:nvPr/>
        </p:nvSpPr>
        <p:spPr bwMode="auto">
          <a:xfrm>
            <a:off x="250825" y="333375"/>
            <a:ext cx="4105275" cy="584200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二、测量滑动摩擦力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7950" y="1095375"/>
            <a:ext cx="296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实验原理：二力平衡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103688" y="603250"/>
            <a:ext cx="504031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实验方法</a:t>
            </a:r>
            <a:r>
              <a:rPr lang="zh-CN" altLang="en-US" sz="2400" b="1">
                <a:latin typeface="宋体" pitchFamily="2" charset="-122"/>
              </a:rPr>
              <a:t>：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用弹簧测力计水平拉动木块，使它沿木板做匀速直线运动，弹簧测力计的示数等于物体滑动时受到的摩擦力的大小</a:t>
            </a:r>
          </a:p>
        </p:txBody>
      </p:sp>
    </p:spTree>
    <p:extLst>
      <p:ext uri="{BB962C8B-B14F-4D97-AF65-F5344CB8AC3E}">
        <p14:creationId xmlns:p14="http://schemas.microsoft.com/office/powerpoint/2010/main" val="269519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7" grpId="0"/>
      <p:bldP spid="8" grpId="0" bldLvl="0" animBg="1"/>
      <p:bldP spid="9" grpId="0"/>
      <p:bldP spid="11" grpId="0"/>
      <p:bldP spid="13" grpId="0" bldLvl="0" animBg="1"/>
      <p:bldP spid="16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Box 1"/>
          <p:cNvSpPr txBox="1">
            <a:spLocks noChangeArrowheads="1"/>
          </p:cNvSpPr>
          <p:nvPr/>
        </p:nvSpPr>
        <p:spPr bwMode="auto">
          <a:xfrm>
            <a:off x="1506538" y="1141413"/>
            <a:ext cx="56800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二、实验：测量滑动摩擦力</a:t>
            </a:r>
          </a:p>
        </p:txBody>
      </p:sp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1149350" y="2138363"/>
            <a:ext cx="1693863" cy="528637"/>
          </a:xfrm>
          <a:prstGeom prst="rect">
            <a:avLst/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测量工具</a:t>
            </a:r>
          </a:p>
        </p:txBody>
      </p:sp>
      <p:sp>
        <p:nvSpPr>
          <p:cNvPr id="108548" name="矩形 4"/>
          <p:cNvSpPr>
            <a:spLocks noChangeArrowheads="1"/>
          </p:cNvSpPr>
          <p:nvPr/>
        </p:nvSpPr>
        <p:spPr bwMode="auto">
          <a:xfrm>
            <a:off x="3321050" y="2151063"/>
            <a:ext cx="19700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弹簧测力计</a:t>
            </a:r>
          </a:p>
        </p:txBody>
      </p:sp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1146175" y="3086100"/>
            <a:ext cx="1728788" cy="528638"/>
          </a:xfrm>
          <a:prstGeom prst="rect">
            <a:avLst/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测量原理</a:t>
            </a:r>
          </a:p>
        </p:txBody>
      </p:sp>
      <p:sp>
        <p:nvSpPr>
          <p:cNvPr id="108550" name="TextBox 6"/>
          <p:cNvSpPr txBox="1">
            <a:spLocks noChangeArrowheads="1"/>
          </p:cNvSpPr>
          <p:nvPr/>
        </p:nvSpPr>
        <p:spPr bwMode="auto">
          <a:xfrm>
            <a:off x="3306763" y="2998788"/>
            <a:ext cx="18716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latin typeface="宋体" pitchFamily="2" charset="-122"/>
              </a:rPr>
              <a:t>二力平衡</a:t>
            </a:r>
          </a:p>
        </p:txBody>
      </p:sp>
      <p:sp>
        <p:nvSpPr>
          <p:cNvPr id="23558" name="TextBox 7"/>
          <p:cNvSpPr txBox="1">
            <a:spLocks noChangeArrowheads="1"/>
          </p:cNvSpPr>
          <p:nvPr/>
        </p:nvSpPr>
        <p:spPr bwMode="auto">
          <a:xfrm>
            <a:off x="1146175" y="3878263"/>
            <a:ext cx="1657350" cy="528637"/>
          </a:xfrm>
          <a:prstGeom prst="rect">
            <a:avLst/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测量方法</a:t>
            </a:r>
          </a:p>
        </p:txBody>
      </p:sp>
      <p:sp>
        <p:nvSpPr>
          <p:cNvPr id="108552" name="TextBox 8"/>
          <p:cNvSpPr txBox="1">
            <a:spLocks noChangeArrowheads="1"/>
          </p:cNvSpPr>
          <p:nvPr/>
        </p:nvSpPr>
        <p:spPr bwMode="auto">
          <a:xfrm>
            <a:off x="3321050" y="3878263"/>
            <a:ext cx="3786188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itchFamily="34" charset="0"/>
              <a:buNone/>
            </a:pPr>
            <a:r>
              <a:rPr lang="zh-CN" altLang="en-US" sz="2800" b="1">
                <a:latin typeface="宋体" pitchFamily="2" charset="-122"/>
              </a:rPr>
              <a:t>用弹簧测力计水平拉动木块，使它沿木板做匀速直线运动。</a:t>
            </a:r>
          </a:p>
        </p:txBody>
      </p:sp>
      <p:sp>
        <p:nvSpPr>
          <p:cNvPr id="23560" name="TextBox 9"/>
          <p:cNvSpPr txBox="1">
            <a:spLocks noChangeArrowheads="1"/>
          </p:cNvSpPr>
          <p:nvPr/>
        </p:nvSpPr>
        <p:spPr bwMode="auto">
          <a:xfrm>
            <a:off x="1177925" y="5365750"/>
            <a:ext cx="1768475" cy="528638"/>
          </a:xfrm>
          <a:prstGeom prst="rect">
            <a:avLst/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测量结果</a:t>
            </a:r>
          </a:p>
        </p:txBody>
      </p:sp>
      <p:sp>
        <p:nvSpPr>
          <p:cNvPr id="108554" name="TextBox 11"/>
          <p:cNvSpPr txBox="1">
            <a:spLocks noChangeArrowheads="1"/>
          </p:cNvSpPr>
          <p:nvPr/>
        </p:nvSpPr>
        <p:spPr bwMode="auto">
          <a:xfrm>
            <a:off x="3378200" y="5391150"/>
            <a:ext cx="2824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i="1">
                <a:latin typeface="Times New Roman" pitchFamily="18" charset="0"/>
                <a:ea typeface="楷体" pitchFamily="49" charset="-122"/>
              </a:rPr>
              <a:t>F</a:t>
            </a:r>
            <a:r>
              <a:rPr lang="zh-CN" altLang="en-US" sz="2800" b="1" baseline="-25000">
                <a:latin typeface="Times New Roman" pitchFamily="18" charset="0"/>
              </a:rPr>
              <a:t>摩</a:t>
            </a:r>
            <a:r>
              <a:rPr lang="zh-CN" altLang="en-US" sz="2800" b="1">
                <a:latin typeface="Times New Roman" pitchFamily="18" charset="0"/>
                <a:ea typeface="楷体" pitchFamily="49" charset="-122"/>
              </a:rPr>
              <a:t> </a:t>
            </a:r>
            <a:r>
              <a:rPr lang="zh-CN" altLang="en-US" sz="2800" b="1">
                <a:latin typeface="Lucida Calligraphy" pitchFamily="66" charset="0"/>
                <a:ea typeface="楷体" pitchFamily="49" charset="-122"/>
              </a:rPr>
              <a:t> </a:t>
            </a:r>
            <a:r>
              <a:rPr lang="en-US" altLang="zh-CN" sz="2800" b="1">
                <a:latin typeface="Times New Roman" pitchFamily="18" charset="0"/>
                <a:ea typeface="楷体" pitchFamily="49" charset="-122"/>
              </a:rPr>
              <a:t>= </a:t>
            </a:r>
            <a:r>
              <a:rPr lang="en-US" altLang="zh-CN" sz="2800" b="1" u="sng">
                <a:latin typeface="Times New Roman" pitchFamily="18" charset="0"/>
                <a:ea typeface="楷体" pitchFamily="49" charset="-122"/>
              </a:rPr>
              <a:t>            </a:t>
            </a:r>
            <a:r>
              <a:rPr lang="en-US" altLang="zh-CN" sz="2800" b="1">
                <a:latin typeface="Times New Roman" pitchFamily="18" charset="0"/>
                <a:ea typeface="楷体" pitchFamily="49" charset="-122"/>
              </a:rPr>
              <a:t>N</a:t>
            </a:r>
          </a:p>
        </p:txBody>
      </p:sp>
      <p:pic>
        <p:nvPicPr>
          <p:cNvPr id="23562" name="图片 1" descr="W02014061739207214125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2200275"/>
            <a:ext cx="4135438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09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/>
      <p:bldP spid="108550" grpId="0"/>
      <p:bldP spid="108552" grpId="0"/>
      <p:bldP spid="1085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836613"/>
            <a:ext cx="8301037" cy="472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2742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82625"/>
            <a:ext cx="8253412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060575"/>
            <a:ext cx="685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5" y="2524125"/>
            <a:ext cx="6667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955925"/>
            <a:ext cx="1924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716338"/>
            <a:ext cx="5786438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66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4" descr="00504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3059113"/>
            <a:ext cx="51085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"/>
          <p:cNvSpPr txBox="1"/>
          <p:nvPr/>
        </p:nvSpPr>
        <p:spPr>
          <a:xfrm>
            <a:off x="407988" y="749300"/>
            <a:ext cx="8072437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 noProof="1">
                <a:latin typeface="+mn-ea"/>
                <a:ea typeface="+mn-ea"/>
              </a:rPr>
              <a:t>    </a:t>
            </a:r>
            <a:r>
              <a:rPr lang="zh-CN" altLang="en-US" sz="2600" b="1" noProof="1">
                <a:latin typeface="+mn-ea"/>
                <a:ea typeface="+mn-ea"/>
              </a:rPr>
              <a:t>由生活经验我们知道：当你推箱子时，箱子越重，推起来越费力；地面越粗糙，推起来越费力。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407988" y="2062163"/>
            <a:ext cx="8137525" cy="119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4">
                        <a:tint val="50000"/>
                        <a:satMod val="300000"/>
                      </a:schemeClr>
                    </a:gs>
                    <a:gs pos="35000">
                      <a:schemeClr val="accent4">
                        <a:tint val="37000"/>
                        <a:satMod val="300000"/>
                      </a:schemeClr>
                    </a:gs>
                    <a:gs pos="100000">
                      <a:schemeClr val="accent4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</a14:hiddenFill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50000"/>
              </a:lnSpc>
            </a:pPr>
            <a:r>
              <a:rPr lang="en-US" altLang="zh-CN" sz="2600" b="1" noProof="1">
                <a:solidFill>
                  <a:srgbClr val="000000"/>
                </a:solidFill>
                <a:latin typeface="+mn-ea"/>
                <a:ea typeface="+mn-ea"/>
              </a:rPr>
              <a:t>    </a:t>
            </a:r>
            <a:r>
              <a:rPr lang="zh-CN" altLang="en-US" sz="2600" b="1" noProof="1">
                <a:solidFill>
                  <a:srgbClr val="000000"/>
                </a:solidFill>
                <a:latin typeface="+mn-ea"/>
                <a:ea typeface="+mn-ea"/>
              </a:rPr>
              <a:t>我们会猜测：滑动摩擦力的大小</a:t>
            </a:r>
            <a:r>
              <a:rPr lang="zh-CN" altLang="en-US" sz="2600" b="1" noProof="1" smtClean="0">
                <a:solidFill>
                  <a:srgbClr val="000000"/>
                </a:solidFill>
                <a:latin typeface="+mn-ea"/>
                <a:ea typeface="+mn-ea"/>
              </a:rPr>
              <a:t>与接触面所受压力、</a:t>
            </a:r>
            <a:r>
              <a:rPr lang="zh-CN" altLang="en-US" sz="2600" b="1" noProof="1">
                <a:solidFill>
                  <a:srgbClr val="000000"/>
                </a:solidFill>
                <a:latin typeface="+mn-ea"/>
                <a:ea typeface="+mn-ea"/>
              </a:rPr>
              <a:t>接触面粗糙程度</a:t>
            </a:r>
            <a:r>
              <a:rPr lang="en-US" altLang="zh-CN" sz="2600" b="1" noProof="1">
                <a:solidFill>
                  <a:srgbClr val="000000"/>
                </a:solidFill>
                <a:latin typeface="+mn-ea"/>
                <a:ea typeface="+mn-ea"/>
              </a:rPr>
              <a:t>……</a:t>
            </a:r>
            <a:r>
              <a:rPr lang="zh-CN" altLang="en-US" sz="2600" b="1" noProof="1">
                <a:solidFill>
                  <a:srgbClr val="000000"/>
                </a:solidFill>
                <a:latin typeface="+mn-ea"/>
                <a:ea typeface="+mn-ea"/>
              </a:rPr>
              <a:t>有关。</a:t>
            </a:r>
          </a:p>
        </p:txBody>
      </p:sp>
      <p:sp>
        <p:nvSpPr>
          <p:cNvPr id="2765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latin typeface="宋体" pitchFamily="2" charset="-122"/>
              </a:rPr>
              <a:t>讲授新课</a:t>
            </a:r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4643438" y="3068638"/>
            <a:ext cx="4249737" cy="1368425"/>
            <a:chOff x="6938" y="4750"/>
            <a:chExt cx="6086" cy="1507"/>
          </a:xfrm>
        </p:grpSpPr>
        <p:sp>
          <p:nvSpPr>
            <p:cNvPr id="9" name="云形标注 8"/>
            <p:cNvSpPr/>
            <p:nvPr/>
          </p:nvSpPr>
          <p:spPr>
            <a:xfrm>
              <a:off x="6938" y="4750"/>
              <a:ext cx="6086" cy="1147"/>
            </a:xfrm>
            <a:prstGeom prst="cloudCallout">
              <a:avLst>
                <a:gd name="adj1" fmla="val -66647"/>
                <a:gd name="adj2" fmla="val 129385"/>
              </a:avLst>
            </a:prstGeom>
            <a:solidFill>
              <a:schemeClr val="bg1"/>
            </a:solidFill>
            <a:ln w="15875">
              <a:solidFill>
                <a:schemeClr val="accent6">
                  <a:lumMod val="5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>
                <a:lnSpc>
                  <a:spcPct val="110000"/>
                </a:lnSpc>
              </a:pPr>
              <a:endParaRPr lang="en-US" altLang="zh-CN" sz="2600" b="1" noProof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7655" name="文本框 1"/>
            <p:cNvSpPr txBox="1">
              <a:spLocks noChangeArrowheads="1"/>
            </p:cNvSpPr>
            <p:nvPr/>
          </p:nvSpPr>
          <p:spPr bwMode="auto">
            <a:xfrm>
              <a:off x="7958" y="4833"/>
              <a:ext cx="4045" cy="1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 b="1">
                  <a:solidFill>
                    <a:srgbClr val="000000"/>
                  </a:solidFill>
                  <a:latin typeface="宋体" pitchFamily="2" charset="-122"/>
                </a:rPr>
                <a:t>你能用实验来验证你的猜想吗</a:t>
              </a:r>
              <a:r>
                <a:rPr lang="en-US" altLang="zh-CN" sz="2400" b="1">
                  <a:solidFill>
                    <a:srgbClr val="000000"/>
                  </a:solidFill>
                  <a:latin typeface="宋体" pitchFamily="2" charset="-122"/>
                </a:rPr>
                <a:t>?</a:t>
              </a:r>
              <a:endParaRPr lang="en-US" altLang="zh-CN" sz="2400" b="1">
                <a:latin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1065928"/>
      </p:ext>
    </p:extLst>
  </p:cSld>
  <p:clrMapOvr>
    <a:masterClrMapping/>
  </p:clrMapOvr>
  <p:transition>
    <p:wipe dir="r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09563" y="1254125"/>
            <a:ext cx="73787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25000"/>
              </a:lnSpc>
              <a:buFont typeface="Wingdings" pitchFamily="2" charset="2"/>
              <a:buChar char=""/>
            </a:pPr>
            <a:r>
              <a:rPr lang="zh-CN" altLang="en-US" sz="2600" b="1">
                <a:latin typeface="宋体" pitchFamily="2" charset="-122"/>
              </a:rPr>
              <a:t>如何控制改变压力和接触面粗糙程度？</a:t>
            </a:r>
          </a:p>
          <a:p>
            <a:pPr marL="457200" indent="-457200">
              <a:lnSpc>
                <a:spcPct val="125000"/>
              </a:lnSpc>
              <a:buFont typeface="Wingdings" pitchFamily="2" charset="2"/>
              <a:buChar char=""/>
            </a:pPr>
            <a:r>
              <a:rPr lang="zh-CN" altLang="en-US" sz="2600" b="1">
                <a:latin typeface="宋体" pitchFamily="2" charset="-122"/>
              </a:rPr>
              <a:t>如何测出滑动摩擦力大小？用什么研究方法？</a:t>
            </a:r>
          </a:p>
          <a:p>
            <a:pPr marL="457200" indent="-457200">
              <a:lnSpc>
                <a:spcPct val="125000"/>
              </a:lnSpc>
              <a:buFont typeface="Wingdings" pitchFamily="2" charset="2"/>
              <a:buChar char=""/>
            </a:pPr>
            <a:r>
              <a:rPr lang="zh-CN" altLang="en-US" sz="2600" b="1">
                <a:latin typeface="宋体" pitchFamily="2" charset="-122"/>
              </a:rPr>
              <a:t>两个注意点是什么？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493713" y="4829175"/>
            <a:ext cx="81978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en-US" altLang="zh-CN" sz="2600" b="1">
                <a:latin typeface="宋体" pitchFamily="2" charset="-122"/>
              </a:rPr>
              <a:t>    </a:t>
            </a:r>
            <a:r>
              <a:rPr lang="zh-CN" altLang="en-US" sz="2600" b="1">
                <a:latin typeface="宋体" pitchFamily="2" charset="-122"/>
              </a:rPr>
              <a:t>用弹簧测力计</a:t>
            </a:r>
            <a:r>
              <a:rPr lang="zh-CN" altLang="en-US" sz="2600" b="1">
                <a:solidFill>
                  <a:srgbClr val="FF0000"/>
                </a:solidFill>
                <a:latin typeface="宋体" pitchFamily="2" charset="-122"/>
              </a:rPr>
              <a:t>水平</a:t>
            </a:r>
            <a:r>
              <a:rPr lang="zh-CN" altLang="en-US" sz="2600" b="1">
                <a:latin typeface="宋体" pitchFamily="2" charset="-122"/>
              </a:rPr>
              <a:t>拉动水平桌面上的物体，使其</a:t>
            </a:r>
            <a:r>
              <a:rPr lang="zh-CN" altLang="en-US" sz="2600" b="1">
                <a:solidFill>
                  <a:srgbClr val="FF0000"/>
                </a:solidFill>
                <a:latin typeface="宋体" pitchFamily="2" charset="-122"/>
              </a:rPr>
              <a:t>匀速直线</a:t>
            </a:r>
            <a:r>
              <a:rPr lang="zh-CN" altLang="en-US" sz="2600" b="1">
                <a:latin typeface="宋体" pitchFamily="2" charset="-122"/>
              </a:rPr>
              <a:t>运动，弹簧测力计的示数等于物体滑动时受到的摩擦力的大小。</a:t>
            </a:r>
          </a:p>
        </p:txBody>
      </p:sp>
      <p:pic>
        <p:nvPicPr>
          <p:cNvPr id="25606" name="Picture 6" descr="图片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7" r="30138" b="34888"/>
          <a:stretch>
            <a:fillRect/>
          </a:stretch>
        </p:blipFill>
        <p:spPr bwMode="auto">
          <a:xfrm>
            <a:off x="504825" y="3182938"/>
            <a:ext cx="51816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251575" y="3354388"/>
            <a:ext cx="1989138" cy="1058862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54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600" b="1">
                <a:latin typeface="宋体" pitchFamily="2" charset="-122"/>
              </a:rPr>
              <a:t>控制变量法</a:t>
            </a:r>
          </a:p>
          <a:p>
            <a:pPr algn="ctr">
              <a:lnSpc>
                <a:spcPct val="130000"/>
              </a:lnSpc>
            </a:pPr>
            <a:r>
              <a:rPr lang="zh-CN" altLang="en-US" sz="2600" b="1">
                <a:latin typeface="宋体" pitchFamily="2" charset="-122"/>
              </a:rPr>
              <a:t>转化法</a:t>
            </a:r>
          </a:p>
        </p:txBody>
      </p:sp>
      <p:grpSp>
        <p:nvGrpSpPr>
          <p:cNvPr id="28677" name="组合 6147"/>
          <p:cNvGrpSpPr>
            <a:grpSpLocks/>
          </p:cNvGrpSpPr>
          <p:nvPr/>
        </p:nvGrpSpPr>
        <p:grpSpPr bwMode="auto">
          <a:xfrm>
            <a:off x="468313" y="333375"/>
            <a:ext cx="6775450" cy="800100"/>
            <a:chOff x="578" y="0"/>
            <a:chExt cx="10676" cy="1264"/>
          </a:xfrm>
        </p:grpSpPr>
        <p:sp>
          <p:nvSpPr>
            <p:cNvPr id="28678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宋体" pitchFamily="2" charset="-122"/>
              </a:endParaRPr>
            </a:p>
          </p:txBody>
        </p:sp>
        <p:sp>
          <p:nvSpPr>
            <p:cNvPr id="28679" name="文本框 6151"/>
            <p:cNvSpPr txBox="1">
              <a:spLocks noChangeArrowheads="1"/>
            </p:cNvSpPr>
            <p:nvPr/>
          </p:nvSpPr>
          <p:spPr bwMode="auto">
            <a:xfrm>
              <a:off x="578" y="341"/>
              <a:ext cx="10676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宋体" pitchFamily="2" charset="-122"/>
                  <a:sym typeface="宋体" pitchFamily="2" charset="-122"/>
                </a:rPr>
                <a:t>三、研究影响</a:t>
              </a:r>
              <a:r>
                <a:rPr lang="zh-CN" altLang="zh-CN" sz="3200" b="1">
                  <a:latin typeface="宋体" pitchFamily="2" charset="-122"/>
                  <a:sym typeface="宋体" pitchFamily="2" charset="-122"/>
                </a:rPr>
                <a:t>滑动摩擦力大小</a:t>
              </a:r>
              <a:r>
                <a:rPr lang="zh-CN" altLang="en-US" sz="3200" b="1">
                  <a:latin typeface="宋体" pitchFamily="2" charset="-122"/>
                  <a:sym typeface="宋体" pitchFamily="2" charset="-122"/>
                </a:rPr>
                <a:t>的</a:t>
              </a:r>
              <a:r>
                <a:rPr lang="zh-CN" altLang="zh-CN" sz="3200" b="1">
                  <a:latin typeface="宋体" pitchFamily="2" charset="-122"/>
                  <a:sym typeface="宋体" pitchFamily="2" charset="-122"/>
                </a:rPr>
                <a:t>因素</a:t>
              </a:r>
            </a:p>
          </p:txBody>
        </p:sp>
      </p:grpSp>
      <p:sp>
        <p:nvSpPr>
          <p:cNvPr id="2868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latin typeface="宋体" pitchFamily="2" charset="-122"/>
              </a:rPr>
              <a:t>讲授新课</a:t>
            </a:r>
          </a:p>
        </p:txBody>
      </p:sp>
    </p:spTree>
    <p:extLst>
      <p:ext uri="{BB962C8B-B14F-4D97-AF65-F5344CB8AC3E}">
        <p14:creationId xmlns:p14="http://schemas.microsoft.com/office/powerpoint/2010/main" val="260008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5" grpId="0"/>
      <p:bldP spid="2560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W0201406173923307356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75" y="2684463"/>
            <a:ext cx="6958013" cy="38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19" name="矩形 11"/>
          <p:cNvSpPr>
            <a:spLocks noChangeArrowheads="1"/>
          </p:cNvSpPr>
          <p:nvPr/>
        </p:nvSpPr>
        <p:spPr bwMode="auto">
          <a:xfrm>
            <a:off x="1265238" y="1450975"/>
            <a:ext cx="1692275" cy="5175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实验器材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11620" name="TextBox 1"/>
          <p:cNvSpPr txBox="1">
            <a:spLocks noChangeArrowheads="1"/>
          </p:cNvSpPr>
          <p:nvPr/>
        </p:nvSpPr>
        <p:spPr bwMode="auto">
          <a:xfrm>
            <a:off x="3435350" y="1330325"/>
            <a:ext cx="5286375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800" b="1">
                <a:latin typeface="宋体" pitchFamily="2" charset="-122"/>
              </a:rPr>
              <a:t>弹簧测力计、带挂钩的木块、砝码、粗糙程度不同的长木板。</a:t>
            </a:r>
          </a:p>
        </p:txBody>
      </p:sp>
    </p:spTree>
    <p:extLst>
      <p:ext uri="{BB962C8B-B14F-4D97-AF65-F5344CB8AC3E}">
        <p14:creationId xmlns:p14="http://schemas.microsoft.com/office/powerpoint/2010/main" val="46667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6" descr="DSCF269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44763"/>
            <a:ext cx="4248472" cy="329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8" descr="u=3128426116,4103444123&amp;fm=23&amp;gp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44763"/>
            <a:ext cx="4447356" cy="329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4" name="Text Box 9"/>
          <p:cNvSpPr txBox="1">
            <a:spLocks noChangeArrowheads="1"/>
          </p:cNvSpPr>
          <p:nvPr/>
        </p:nvSpPr>
        <p:spPr bwMode="auto">
          <a:xfrm>
            <a:off x="2124075" y="5584825"/>
            <a:ext cx="24495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在雪地上行走</a:t>
            </a:r>
          </a:p>
        </p:txBody>
      </p:sp>
      <p:sp>
        <p:nvSpPr>
          <p:cNvPr id="102405" name="Text Box 10"/>
          <p:cNvSpPr txBox="1">
            <a:spLocks noChangeArrowheads="1"/>
          </p:cNvSpPr>
          <p:nvPr/>
        </p:nvSpPr>
        <p:spPr bwMode="auto">
          <a:xfrm>
            <a:off x="5187950" y="5586535"/>
            <a:ext cx="35290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静止在手中的水杯</a:t>
            </a:r>
          </a:p>
        </p:txBody>
      </p:sp>
      <p:sp>
        <p:nvSpPr>
          <p:cNvPr id="102406" name="Rectangle 11"/>
          <p:cNvSpPr>
            <a:spLocks noChangeArrowheads="1"/>
          </p:cNvSpPr>
          <p:nvPr/>
        </p:nvSpPr>
        <p:spPr bwMode="auto">
          <a:xfrm>
            <a:off x="1148427" y="692696"/>
            <a:ext cx="68278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4000" dirty="0"/>
              <a:t>思考：这些现象都与什么有关？</a:t>
            </a:r>
          </a:p>
        </p:txBody>
      </p:sp>
    </p:spTree>
    <p:extLst>
      <p:ext uri="{BB962C8B-B14F-4D97-AF65-F5344CB8AC3E}">
        <p14:creationId xmlns:p14="http://schemas.microsoft.com/office/powerpoint/2010/main" val="54111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  <p:bldP spid="102405" grpId="0"/>
      <p:bldP spid="10240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3"/>
          <p:cNvSpPr txBox="1">
            <a:spLocks noChangeArrowheads="1"/>
          </p:cNvSpPr>
          <p:nvPr/>
        </p:nvSpPr>
        <p:spPr bwMode="auto">
          <a:xfrm>
            <a:off x="468313" y="700088"/>
            <a:ext cx="3200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8081F"/>
                </a:solidFill>
                <a:ea typeface="黑体" pitchFamily="49" charset="-122"/>
              </a:rPr>
              <a:t>进行实验</a:t>
            </a:r>
          </a:p>
        </p:txBody>
      </p:sp>
      <p:grpSp>
        <p:nvGrpSpPr>
          <p:cNvPr id="31746" name="Group 4"/>
          <p:cNvGrpSpPr>
            <a:grpSpLocks/>
          </p:cNvGrpSpPr>
          <p:nvPr/>
        </p:nvGrpSpPr>
        <p:grpSpPr bwMode="auto">
          <a:xfrm>
            <a:off x="323850" y="1341438"/>
            <a:ext cx="4464050" cy="3365500"/>
            <a:chOff x="240" y="960"/>
            <a:chExt cx="3552" cy="2400"/>
          </a:xfrm>
        </p:grpSpPr>
        <p:pic>
          <p:nvPicPr>
            <p:cNvPr id="31747" name="Picture 5" descr="图片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4" t="9737" r="32979" b="10750"/>
            <a:stretch>
              <a:fillRect/>
            </a:stretch>
          </p:blipFill>
          <p:spPr bwMode="auto">
            <a:xfrm>
              <a:off x="240" y="960"/>
              <a:ext cx="3552" cy="2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48" name="Rectangle 6"/>
            <p:cNvSpPr>
              <a:spLocks noChangeArrowheads="1"/>
            </p:cNvSpPr>
            <p:nvPr/>
          </p:nvSpPr>
          <p:spPr bwMode="auto">
            <a:xfrm>
              <a:off x="1488" y="3120"/>
              <a:ext cx="576" cy="2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</p:grpSp>
      <p:graphicFrame>
        <p:nvGraphicFramePr>
          <p:cNvPr id="14340" name="表格 14339"/>
          <p:cNvGraphicFramePr/>
          <p:nvPr/>
        </p:nvGraphicFramePr>
        <p:xfrm>
          <a:off x="1258888" y="4697413"/>
          <a:ext cx="7229475" cy="1539875"/>
        </p:xfrm>
        <a:graphic>
          <a:graphicData uri="http://schemas.openxmlformats.org/drawingml/2006/table">
            <a:tbl>
              <a:tblPr/>
              <a:tblGrid>
                <a:gridCol w="1270000"/>
                <a:gridCol w="2541588"/>
                <a:gridCol w="3417887"/>
              </a:tblGrid>
              <a:tr h="5000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次数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接触面情况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摩擦力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zh-CN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木块与木板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zh-CN" sz="2400" b="1" dirty="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木块与毛巾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zh-CN" sz="2400" b="1" dirty="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59512" name="Text Box 25"/>
          <p:cNvSpPr txBox="1">
            <a:spLocks noChangeArrowheads="1"/>
          </p:cNvSpPr>
          <p:nvPr/>
        </p:nvSpPr>
        <p:spPr bwMode="auto">
          <a:xfrm>
            <a:off x="5003800" y="1911350"/>
            <a:ext cx="38893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a typeface="楷体" pitchFamily="49" charset="-122"/>
              </a:rPr>
              <a:t>结论：</a:t>
            </a:r>
            <a:r>
              <a:rPr lang="zh-CN" altLang="en-US" sz="2800" b="1" u="sng">
                <a:solidFill>
                  <a:srgbClr val="FF0066"/>
                </a:solidFill>
                <a:ea typeface="楷体" pitchFamily="49" charset="-122"/>
              </a:rPr>
              <a:t>当压力相同时</a:t>
            </a:r>
            <a:r>
              <a:rPr lang="zh-CN" altLang="en-US" sz="2800" b="1">
                <a:solidFill>
                  <a:srgbClr val="FF0066"/>
                </a:solidFill>
                <a:ea typeface="楷体" pitchFamily="49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ea typeface="楷体" pitchFamily="49" charset="-122"/>
              </a:rPr>
              <a:t>接触面越粗糙，滑动摩擦力越大。</a:t>
            </a:r>
          </a:p>
        </p:txBody>
      </p:sp>
    </p:spTree>
    <p:extLst>
      <p:ext uri="{BB962C8B-B14F-4D97-AF65-F5344CB8AC3E}">
        <p14:creationId xmlns:p14="http://schemas.microsoft.com/office/powerpoint/2010/main" val="296635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95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2"/>
          <p:cNvGrpSpPr>
            <a:grpSpLocks/>
          </p:cNvGrpSpPr>
          <p:nvPr/>
        </p:nvGrpSpPr>
        <p:grpSpPr bwMode="auto">
          <a:xfrm>
            <a:off x="468313" y="1412875"/>
            <a:ext cx="4465637" cy="2952750"/>
            <a:chOff x="136" y="864"/>
            <a:chExt cx="3656" cy="2544"/>
          </a:xfrm>
        </p:grpSpPr>
        <p:pic>
          <p:nvPicPr>
            <p:cNvPr id="33794" name="Picture 3" descr="图片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20" r="33382" b="6335"/>
            <a:stretch>
              <a:fillRect/>
            </a:stretch>
          </p:blipFill>
          <p:spPr bwMode="auto">
            <a:xfrm>
              <a:off x="136" y="864"/>
              <a:ext cx="3656" cy="2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5" name="Rectangle 4"/>
            <p:cNvSpPr>
              <a:spLocks noChangeArrowheads="1"/>
            </p:cNvSpPr>
            <p:nvPr/>
          </p:nvSpPr>
          <p:spPr bwMode="auto">
            <a:xfrm>
              <a:off x="1248" y="3216"/>
              <a:ext cx="480" cy="1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</p:grpSp>
      <p:sp>
        <p:nvSpPr>
          <p:cNvPr id="960517" name="Text Box 7"/>
          <p:cNvSpPr txBox="1">
            <a:spLocks noChangeArrowheads="1"/>
          </p:cNvSpPr>
          <p:nvPr/>
        </p:nvSpPr>
        <p:spPr bwMode="auto">
          <a:xfrm>
            <a:off x="5292725" y="2055813"/>
            <a:ext cx="360045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结论：</a:t>
            </a:r>
            <a:r>
              <a:rPr lang="zh-CN" altLang="en-US" sz="2800" b="1" u="sng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当接触面的粗糙程度相同时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，压力越大滑动摩擦力越大。</a:t>
            </a:r>
          </a:p>
        </p:txBody>
      </p:sp>
      <p:graphicFrame>
        <p:nvGraphicFramePr>
          <p:cNvPr id="15364" name="表格 15363"/>
          <p:cNvGraphicFramePr/>
          <p:nvPr/>
        </p:nvGraphicFramePr>
        <p:xfrm>
          <a:off x="727075" y="4652963"/>
          <a:ext cx="7516813" cy="1524000"/>
        </p:xfrm>
        <a:graphic>
          <a:graphicData uri="http://schemas.openxmlformats.org/drawingml/2006/table">
            <a:tbl>
              <a:tblPr/>
              <a:tblGrid>
                <a:gridCol w="1320800"/>
                <a:gridCol w="2643188"/>
                <a:gridCol w="3552825"/>
              </a:tblGrid>
              <a:tr h="484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次数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压力大小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摩擦力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f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/N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只有木块（小）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zh-CN" sz="24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加砝码（大）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zh-CN" sz="24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0517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4"/>
          <p:cNvGrpSpPr>
            <a:grpSpLocks/>
          </p:cNvGrpSpPr>
          <p:nvPr/>
        </p:nvGrpSpPr>
        <p:grpSpPr bwMode="auto">
          <a:xfrm>
            <a:off x="539750" y="1557338"/>
            <a:ext cx="4535488" cy="2735262"/>
            <a:chOff x="113" y="816"/>
            <a:chExt cx="3871" cy="2640"/>
          </a:xfrm>
        </p:grpSpPr>
        <p:pic>
          <p:nvPicPr>
            <p:cNvPr id="35842" name="Picture 5" descr="图片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5" r="30051" b="5527"/>
            <a:stretch>
              <a:fillRect/>
            </a:stretch>
          </p:blipFill>
          <p:spPr bwMode="auto">
            <a:xfrm>
              <a:off x="113" y="816"/>
              <a:ext cx="3871" cy="2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3" name="Rectangle 6"/>
            <p:cNvSpPr>
              <a:spLocks noChangeArrowheads="1"/>
            </p:cNvSpPr>
            <p:nvPr/>
          </p:nvSpPr>
          <p:spPr bwMode="auto">
            <a:xfrm>
              <a:off x="1440" y="3264"/>
              <a:ext cx="432" cy="1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</p:grpSp>
      <p:graphicFrame>
        <p:nvGraphicFramePr>
          <p:cNvPr id="16387" name="表格 16386"/>
          <p:cNvGraphicFramePr/>
          <p:nvPr/>
        </p:nvGraphicFramePr>
        <p:xfrm>
          <a:off x="827088" y="4581525"/>
          <a:ext cx="7300912" cy="1524000"/>
        </p:xfrm>
        <a:graphic>
          <a:graphicData uri="http://schemas.openxmlformats.org/drawingml/2006/table">
            <a:tbl>
              <a:tblPr/>
              <a:tblGrid>
                <a:gridCol w="1282700"/>
                <a:gridCol w="2566988"/>
                <a:gridCol w="3451225"/>
              </a:tblGrid>
              <a:tr h="484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次数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接触面积大小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摩擦力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f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/N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平放（大）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zh-CN" sz="24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楷体_GB2312" pitchFamily="49" charset="-122"/>
                        </a:rPr>
                        <a:t>侧放（小）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zh-CN" sz="2400" b="1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61559" name="Text Box 25"/>
          <p:cNvSpPr txBox="1">
            <a:spLocks noChangeArrowheads="1"/>
          </p:cNvSpPr>
          <p:nvPr/>
        </p:nvSpPr>
        <p:spPr bwMode="auto">
          <a:xfrm>
            <a:off x="5148263" y="1773238"/>
            <a:ext cx="367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结论：摩擦力大小与接触面积无关。与拉木块的速度等无关。</a:t>
            </a:r>
          </a:p>
        </p:txBody>
      </p:sp>
      <p:sp>
        <p:nvSpPr>
          <p:cNvPr id="2" name="右箭头 1">
            <a:hlinkClick r:id="rId4" action="ppaction://hlinkfile"/>
          </p:cNvPr>
          <p:cNvSpPr/>
          <p:nvPr/>
        </p:nvSpPr>
        <p:spPr>
          <a:xfrm>
            <a:off x="6804025" y="6302375"/>
            <a:ext cx="107950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7605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1559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1"/>
          <p:cNvSpPr txBox="1">
            <a:spLocks noChangeArrowheads="1"/>
          </p:cNvSpPr>
          <p:nvPr/>
        </p:nvSpPr>
        <p:spPr bwMode="auto">
          <a:xfrm>
            <a:off x="539750" y="908050"/>
            <a:ext cx="82867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三、</a:t>
            </a:r>
            <a:r>
              <a:rPr lang="zh-CN" altLang="en-US" sz="3200" b="1">
                <a:solidFill>
                  <a:srgbClr val="000000"/>
                </a:solidFill>
              </a:rPr>
              <a:t>影响滑动摩擦力大小的因素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7250" y="4991100"/>
            <a:ext cx="7397750" cy="5238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noProof="1">
                <a:latin typeface="+mn-ea"/>
              </a:rPr>
              <a:t>滑动摩擦力大小与物重、速度、接触面积无关</a:t>
            </a: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611188" y="1773238"/>
            <a:ext cx="7993062" cy="265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   </a:t>
            </a:r>
            <a:r>
              <a:rPr lang="en-US" altLang="zh-CN" sz="2800" b="1">
                <a:latin typeface="Times New Roman" pitchFamily="18" charset="0"/>
              </a:rPr>
              <a:t>1</a:t>
            </a:r>
            <a:r>
              <a:rPr lang="zh-CN" altLang="en-US" sz="2800" b="1">
                <a:latin typeface="宋体" pitchFamily="2" charset="-122"/>
              </a:rPr>
              <a:t>．滑动摩擦力的大小跟接触面所受的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压力</a:t>
            </a:r>
            <a:r>
              <a:rPr lang="zh-CN" altLang="en-US" sz="2800" b="1">
                <a:latin typeface="宋体" pitchFamily="2" charset="-122"/>
              </a:rPr>
              <a:t>有关，接触面受到的压力越大，滑动摩擦力越大；</a:t>
            </a:r>
            <a:r>
              <a:rPr lang="en-US" altLang="zh-CN" sz="2800" b="1">
                <a:latin typeface="宋体" pitchFamily="2" charset="-122"/>
              </a:rPr>
              <a:t>   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宋体" pitchFamily="2" charset="-122"/>
              </a:rPr>
              <a:t>  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宋体" pitchFamily="2" charset="-122"/>
              </a:rPr>
              <a:t>   </a:t>
            </a:r>
            <a:r>
              <a:rPr lang="en-US" altLang="zh-CN" sz="2800" b="1">
                <a:latin typeface="Times New Roman" pitchFamily="18" charset="0"/>
              </a:rPr>
              <a:t>2</a:t>
            </a:r>
            <a:r>
              <a:rPr lang="zh-CN" altLang="en-US" sz="2800" b="1">
                <a:latin typeface="宋体" pitchFamily="2" charset="-122"/>
              </a:rPr>
              <a:t>．滑动摩擦力的大小跟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接触面的粗糙程度</a:t>
            </a:r>
            <a:r>
              <a:rPr lang="zh-CN" altLang="en-US" sz="2800" b="1">
                <a:latin typeface="宋体" pitchFamily="2" charset="-122"/>
              </a:rPr>
              <a:t>有关，接触面越粗糙，滑动摩擦力越大。</a:t>
            </a:r>
          </a:p>
        </p:txBody>
      </p:sp>
      <p:pic>
        <p:nvPicPr>
          <p:cNvPr id="3789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689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25538"/>
            <a:ext cx="8035925" cy="397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060575"/>
            <a:ext cx="608013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153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08050"/>
            <a:ext cx="859155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13" y="3695700"/>
            <a:ext cx="13144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162425"/>
            <a:ext cx="12858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788" y="5064125"/>
            <a:ext cx="4095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40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3"/>
          <p:cNvSpPr txBox="1">
            <a:spLocks noChangeArrowheads="1"/>
          </p:cNvSpPr>
          <p:nvPr/>
        </p:nvSpPr>
        <p:spPr bwMode="auto">
          <a:xfrm>
            <a:off x="3851275" y="5876925"/>
            <a:ext cx="1008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6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65175"/>
            <a:ext cx="8578850" cy="477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636963"/>
            <a:ext cx="10953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013325"/>
            <a:ext cx="762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701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3" y="508000"/>
            <a:ext cx="7945437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711325"/>
            <a:ext cx="99060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803400"/>
            <a:ext cx="6667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2497138"/>
            <a:ext cx="7796213" cy="395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238" y="3490913"/>
            <a:ext cx="4460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148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836613"/>
            <a:ext cx="8459788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1692275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955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42875" y="428625"/>
            <a:ext cx="900112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>
                <a:latin typeface="Times New Roman" pitchFamily="18" charset="0"/>
              </a:rPr>
              <a:t>用图中所示的装置探究摩擦力跟接触面积粗糙程度的关系．</a:t>
            </a:r>
            <a:endParaRPr lang="zh-CN" altLang="en-US"/>
          </a:p>
          <a:p>
            <a:pPr eaLnBrk="0" hangingPunct="0"/>
            <a:r>
              <a:rPr lang="zh-CN" altLang="en-US">
                <a:latin typeface="Times New Roman" pitchFamily="18" charset="0"/>
              </a:rPr>
              <a:t>（</a:t>
            </a:r>
            <a:r>
              <a:rPr lang="en-US" altLang="zh-CN">
                <a:latin typeface="Times New Roman" pitchFamily="18" charset="0"/>
              </a:rPr>
              <a:t>1</a:t>
            </a:r>
            <a:r>
              <a:rPr lang="zh-CN" altLang="en-US">
                <a:latin typeface="Times New Roman" pitchFamily="18" charset="0"/>
              </a:rPr>
              <a:t>）实验所用器材有：木材、长木板、棉布、毛巾、</a:t>
            </a:r>
            <a:r>
              <a:rPr lang="en-US" altLang="zh-CN">
                <a:latin typeface="Times New Roman" pitchFamily="18" charset="0"/>
              </a:rPr>
              <a:t>_____</a:t>
            </a:r>
            <a:r>
              <a:rPr lang="zh-CN" altLang="en-US" u="sng">
                <a:latin typeface="Times New Roman" pitchFamily="18" charset="0"/>
              </a:rPr>
              <a:t>　</a:t>
            </a:r>
            <a:r>
              <a:rPr lang="zh-CN" altLang="en-US">
                <a:latin typeface="Times New Roman" pitchFamily="18" charset="0"/>
              </a:rPr>
              <a:t>．</a:t>
            </a:r>
            <a:endParaRPr lang="zh-CN" altLang="en-US"/>
          </a:p>
          <a:p>
            <a:pPr eaLnBrk="0" hangingPunct="0"/>
            <a:r>
              <a:rPr lang="zh-CN" altLang="en-US">
                <a:latin typeface="Times New Roman" pitchFamily="18" charset="0"/>
              </a:rPr>
              <a:t>（</a:t>
            </a:r>
            <a:r>
              <a:rPr lang="en-US" altLang="zh-CN">
                <a:latin typeface="Times New Roman" pitchFamily="18" charset="0"/>
              </a:rPr>
              <a:t>2</a:t>
            </a:r>
            <a:r>
              <a:rPr lang="zh-CN" altLang="en-US">
                <a:latin typeface="Times New Roman" pitchFamily="18" charset="0"/>
              </a:rPr>
              <a:t>）实验时，用弹簧测力计水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平拉动木块，</a:t>
            </a:r>
            <a:r>
              <a:rPr lang="zh-CN" altLang="en-US">
                <a:latin typeface="Times New Roman" pitchFamily="18" charset="0"/>
              </a:rPr>
              <a:t>使它沿长木板做</a:t>
            </a:r>
            <a:r>
              <a:rPr lang="zh-CN" altLang="en-US" u="sng">
                <a:latin typeface="Times New Roman" pitchFamily="18" charset="0"/>
              </a:rPr>
              <a:t>　</a:t>
            </a:r>
            <a:r>
              <a:rPr lang="en-US" altLang="zh-CN">
                <a:latin typeface="Times New Roman" pitchFamily="18" charset="0"/>
              </a:rPr>
              <a:t>_____</a:t>
            </a:r>
            <a:r>
              <a:rPr lang="zh-CN" altLang="en-US" u="sng">
                <a:latin typeface="Times New Roman" pitchFamily="18" charset="0"/>
              </a:rPr>
              <a:t>　</a:t>
            </a:r>
            <a:r>
              <a:rPr lang="zh-CN" altLang="en-US">
                <a:latin typeface="Times New Roman" pitchFamily="18" charset="0"/>
              </a:rPr>
              <a:t>运动，根据</a:t>
            </a:r>
            <a:r>
              <a:rPr lang="zh-CN" altLang="en-US" u="sng">
                <a:latin typeface="Times New Roman" pitchFamily="18" charset="0"/>
              </a:rPr>
              <a:t>　</a:t>
            </a:r>
            <a:r>
              <a:rPr lang="en-US" altLang="zh-CN">
                <a:latin typeface="Times New Roman" pitchFamily="18" charset="0"/>
              </a:rPr>
              <a:t>_____</a:t>
            </a:r>
            <a:r>
              <a:rPr lang="zh-CN" altLang="en-US" u="sng">
                <a:latin typeface="Times New Roman" pitchFamily="18" charset="0"/>
              </a:rPr>
              <a:t>　</a:t>
            </a:r>
            <a:r>
              <a:rPr lang="zh-CN" altLang="en-US">
                <a:latin typeface="Times New Roman" pitchFamily="18" charset="0"/>
              </a:rPr>
              <a:t>知识，从而测出木块与长木板之间的滑动摩擦力．</a:t>
            </a:r>
            <a:r>
              <a:rPr lang="zh-CN" altLang="en-US">
                <a:solidFill>
                  <a:srgbClr val="FFFFFF"/>
                </a:solidFill>
                <a:latin typeface="Times New Roman" pitchFamily="18" charset="0"/>
              </a:rPr>
              <a:t>　　</a:t>
            </a:r>
            <a:endParaRPr lang="zh-CN" altLang="en-US"/>
          </a:p>
          <a:p>
            <a:pPr eaLnBrk="0" hangingPunct="0"/>
            <a:r>
              <a:rPr lang="zh-CN" altLang="en-US">
                <a:latin typeface="Times New Roman" pitchFamily="18" charset="0"/>
              </a:rPr>
              <a:t>（</a:t>
            </a:r>
            <a:r>
              <a:rPr lang="en-US" altLang="zh-CN">
                <a:latin typeface="Times New Roman" pitchFamily="18" charset="0"/>
              </a:rPr>
              <a:t>3</a:t>
            </a:r>
            <a:r>
              <a:rPr lang="zh-CN" altLang="en-US">
                <a:latin typeface="Times New Roman" pitchFamily="18" charset="0"/>
              </a:rPr>
              <a:t>）第一次实验中弹簧测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力计的示数如</a:t>
            </a:r>
            <a:r>
              <a:rPr lang="zh-CN" altLang="en-US">
                <a:latin typeface="Times New Roman" pitchFamily="18" charset="0"/>
              </a:rPr>
              <a:t>图所示为</a:t>
            </a:r>
            <a:r>
              <a:rPr lang="zh-CN" altLang="en-US" u="sng">
                <a:latin typeface="Times New Roman" pitchFamily="18" charset="0"/>
              </a:rPr>
              <a:t>　　</a:t>
            </a:r>
            <a:r>
              <a:rPr lang="en-US" altLang="zh-CN">
                <a:latin typeface="Times New Roman" pitchFamily="18" charset="0"/>
              </a:rPr>
              <a:t>N</a:t>
            </a:r>
            <a:r>
              <a:rPr lang="zh-CN" altLang="en-US">
                <a:latin typeface="Times New Roman" pitchFamily="18" charset="0"/>
              </a:rPr>
              <a:t>，分析表中数据可以得到的结论是</a:t>
            </a:r>
            <a:r>
              <a:rPr lang="zh-CN" altLang="en-US" u="sng">
                <a:latin typeface="Times New Roman" pitchFamily="18" charset="0"/>
              </a:rPr>
              <a:t>　</a:t>
            </a:r>
            <a:r>
              <a:rPr lang="en-US" altLang="zh-CN">
                <a:latin typeface="Times New Roman" pitchFamily="18" charset="0"/>
              </a:rPr>
              <a:t>_____             </a:t>
            </a:r>
            <a:r>
              <a:rPr lang="zh-CN" altLang="en-US" u="sng">
                <a:latin typeface="Times New Roman" pitchFamily="18" charset="0"/>
              </a:rPr>
              <a:t>　</a:t>
            </a:r>
            <a:r>
              <a:rPr lang="zh-CN" altLang="en-US">
                <a:latin typeface="Times New Roman" pitchFamily="18" charset="0"/>
              </a:rPr>
              <a:t>．</a:t>
            </a:r>
            <a:endParaRPr lang="zh-CN" altLang="en-US"/>
          </a:p>
          <a:p>
            <a:pPr eaLnBrk="0" hangingPunct="0"/>
            <a:r>
              <a:rPr lang="zh-CN" altLang="en-US">
                <a:latin typeface="Times New Roman" pitchFamily="18" charset="0"/>
              </a:rPr>
              <a:t>（</a:t>
            </a:r>
            <a:r>
              <a:rPr lang="en-US" altLang="zh-CN">
                <a:latin typeface="Times New Roman" pitchFamily="18" charset="0"/>
              </a:rPr>
              <a:t>4</a:t>
            </a:r>
            <a:r>
              <a:rPr lang="zh-CN" altLang="en-US">
                <a:latin typeface="Times New Roman" pitchFamily="18" charset="0"/>
              </a:rPr>
              <a:t>）实验结束后，小丽同学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想探究摩擦力</a:t>
            </a:r>
            <a:r>
              <a:rPr lang="zh-CN" altLang="en-US">
                <a:latin typeface="Times New Roman" pitchFamily="18" charset="0"/>
              </a:rPr>
              <a:t>是否与接触面的大小有关，她用弹簧测力计测出木块在水平面上的摩擦力，然后将木块沿竖直方向锯掉一半，测得摩擦力的大小也变为原来的一半．她由此得出：当接触面的粗糙程度一定时，接触面越小，摩擦力越小．你认为她的结论正确吗？</a:t>
            </a:r>
            <a:r>
              <a:rPr lang="zh-CN" altLang="en-US" u="sng">
                <a:latin typeface="Times New Roman" pitchFamily="18" charset="0"/>
              </a:rPr>
              <a:t>　</a:t>
            </a:r>
            <a:r>
              <a:rPr lang="en-US" altLang="zh-CN">
                <a:latin typeface="Times New Roman" pitchFamily="18" charset="0"/>
              </a:rPr>
              <a:t>_____</a:t>
            </a:r>
            <a:r>
              <a:rPr lang="zh-CN" altLang="en-US" u="sng">
                <a:latin typeface="Times New Roman" pitchFamily="18" charset="0"/>
              </a:rPr>
              <a:t>　</a:t>
            </a:r>
            <a:r>
              <a:rPr lang="zh-CN" altLang="en-US">
                <a:latin typeface="Times New Roman" pitchFamily="18" charset="0"/>
              </a:rPr>
              <a:t>，理由是</a:t>
            </a:r>
            <a:r>
              <a:rPr lang="zh-CN" altLang="en-US" u="sng">
                <a:latin typeface="Times New Roman" pitchFamily="18" charset="0"/>
              </a:rPr>
              <a:t>　</a:t>
            </a:r>
            <a:r>
              <a:rPr lang="en-US" altLang="zh-CN">
                <a:latin typeface="Times New Roman" pitchFamily="18" charset="0"/>
              </a:rPr>
              <a:t>_____</a:t>
            </a:r>
            <a:r>
              <a:rPr lang="zh-CN" altLang="en-US" u="sng">
                <a:latin typeface="Times New Roman" pitchFamily="18" charset="0"/>
              </a:rPr>
              <a:t>　</a:t>
            </a:r>
            <a:r>
              <a:rPr lang="zh-CN" altLang="en-US">
                <a:latin typeface="Times New Roman" pitchFamily="18" charset="0"/>
              </a:rPr>
              <a:t>．</a:t>
            </a:r>
            <a:endParaRPr lang="zh-CN" altLang="en-US"/>
          </a:p>
        </p:txBody>
      </p:sp>
      <p:pic>
        <p:nvPicPr>
          <p:cNvPr id="44034" name="Picture24" descr="学科网(www.zxxk.com)--国内最大的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429125"/>
            <a:ext cx="3248025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57188" y="3500438"/>
          <a:ext cx="6286500" cy="1143000"/>
        </p:xfrm>
        <a:graphic>
          <a:graphicData uri="http://schemas.openxmlformats.org/drawingml/2006/table">
            <a:tbl>
              <a:tblPr/>
              <a:tblGrid>
                <a:gridCol w="2095500"/>
                <a:gridCol w="2095500"/>
                <a:gridCol w="2095500"/>
              </a:tblGrid>
              <a:tr h="2857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试验次数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长方体木块的放置方式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弹簧测力计的示数</a:t>
                      </a:r>
                      <a:r>
                        <a:rPr lang="en-US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F/N</a:t>
                      </a:r>
                      <a:endParaRPr lang="zh-CN" sz="10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10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平放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1.2</a:t>
                      </a:r>
                      <a:endParaRPr lang="zh-CN" sz="10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10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竖放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1.2</a:t>
                      </a:r>
                      <a:endParaRPr lang="zh-CN" sz="10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endParaRPr lang="zh-CN" sz="1000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侧放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1.2</a:t>
                      </a:r>
                      <a:endParaRPr lang="zh-CN" sz="10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1623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5"/>
          <p:cNvSpPr txBox="1">
            <a:spLocks noChangeArrowheads="1"/>
          </p:cNvSpPr>
          <p:nvPr/>
        </p:nvSpPr>
        <p:spPr bwMode="auto">
          <a:xfrm>
            <a:off x="539750" y="1628775"/>
            <a:ext cx="720090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如图手持杯子静止时，杯子受到什么力？</a:t>
            </a:r>
          </a:p>
        </p:txBody>
      </p:sp>
      <p:sp>
        <p:nvSpPr>
          <p:cNvPr id="953347" name="TextBox 6"/>
          <p:cNvSpPr txBox="1">
            <a:spLocks noChangeArrowheads="1"/>
          </p:cNvSpPr>
          <p:nvPr/>
        </p:nvSpPr>
        <p:spPr bwMode="auto">
          <a:xfrm>
            <a:off x="5572125" y="2786063"/>
            <a:ext cx="3286125" cy="3090862"/>
          </a:xfrm>
          <a:prstGeom prst="rect">
            <a:avLst/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杯子受竖直向下的重力，杯子静止，根据二力平衡条件，杯子还受到一个手施加的竖直向上的力，这个力就是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摩擦力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</p:txBody>
      </p:sp>
      <p:pic>
        <p:nvPicPr>
          <p:cNvPr id="8195" name="Picture 7" descr="DSCF269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420938"/>
            <a:ext cx="4897437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6" name="Group 10"/>
          <p:cNvGrpSpPr>
            <a:grpSpLocks/>
          </p:cNvGrpSpPr>
          <p:nvPr/>
        </p:nvGrpSpPr>
        <p:grpSpPr bwMode="auto">
          <a:xfrm>
            <a:off x="611188" y="836613"/>
            <a:ext cx="2055812" cy="633412"/>
            <a:chOff x="0" y="0"/>
            <a:chExt cx="3236" cy="998"/>
          </a:xfrm>
        </p:grpSpPr>
        <p:grpSp>
          <p:nvGrpSpPr>
            <p:cNvPr id="8197" name="Group 11"/>
            <p:cNvGrpSpPr>
              <a:grpSpLocks/>
            </p:cNvGrpSpPr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8198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>
                  <a:gd name="T0" fmla="*/ 2907 w 3244"/>
                  <a:gd name="T1" fmla="*/ 675 h 675"/>
                  <a:gd name="T2" fmla="*/ 3244 w 3244"/>
                  <a:gd name="T3" fmla="*/ 337 h 675"/>
                  <a:gd name="T4" fmla="*/ 2907 w 3244"/>
                  <a:gd name="T5" fmla="*/ 0 h 675"/>
                  <a:gd name="T6" fmla="*/ 337 w 3244"/>
                  <a:gd name="T7" fmla="*/ 0 h 675"/>
                  <a:gd name="T8" fmla="*/ 0 w 3244"/>
                  <a:gd name="T9" fmla="*/ 337 h 675"/>
                  <a:gd name="T10" fmla="*/ 337 w 3244"/>
                  <a:gd name="T11" fmla="*/ 675 h 675"/>
                  <a:gd name="T12" fmla="*/ 2907 w 3244"/>
                  <a:gd name="T13" fmla="*/ 67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199" name="MH_Other_8"/>
              <p:cNvPicPr preferRelativeResize="0"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00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1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>
                  <a:gd name="T0" fmla="*/ 39 w 43"/>
                  <a:gd name="T1" fmla="*/ 18 h 44"/>
                  <a:gd name="T2" fmla="*/ 25 w 43"/>
                  <a:gd name="T3" fmla="*/ 18 h 44"/>
                  <a:gd name="T4" fmla="*/ 25 w 43"/>
                  <a:gd name="T5" fmla="*/ 4 h 44"/>
                  <a:gd name="T6" fmla="*/ 21 w 43"/>
                  <a:gd name="T7" fmla="*/ 0 h 44"/>
                  <a:gd name="T8" fmla="*/ 18 w 43"/>
                  <a:gd name="T9" fmla="*/ 4 h 44"/>
                  <a:gd name="T10" fmla="*/ 18 w 43"/>
                  <a:gd name="T11" fmla="*/ 18 h 44"/>
                  <a:gd name="T12" fmla="*/ 3 w 43"/>
                  <a:gd name="T13" fmla="*/ 18 h 44"/>
                  <a:gd name="T14" fmla="*/ 0 w 43"/>
                  <a:gd name="T15" fmla="*/ 22 h 44"/>
                  <a:gd name="T16" fmla="*/ 3 w 43"/>
                  <a:gd name="T17" fmla="*/ 26 h 44"/>
                  <a:gd name="T18" fmla="*/ 18 w 43"/>
                  <a:gd name="T19" fmla="*/ 26 h 44"/>
                  <a:gd name="T20" fmla="*/ 18 w 43"/>
                  <a:gd name="T21" fmla="*/ 40 h 44"/>
                  <a:gd name="T22" fmla="*/ 21 w 43"/>
                  <a:gd name="T23" fmla="*/ 44 h 44"/>
                  <a:gd name="T24" fmla="*/ 25 w 43"/>
                  <a:gd name="T25" fmla="*/ 40 h 44"/>
                  <a:gd name="T26" fmla="*/ 25 w 43"/>
                  <a:gd name="T27" fmla="*/ 26 h 44"/>
                  <a:gd name="T28" fmla="*/ 39 w 43"/>
                  <a:gd name="T29" fmla="*/ 26 h 44"/>
                  <a:gd name="T30" fmla="*/ 43 w 43"/>
                  <a:gd name="T31" fmla="*/ 22 h 44"/>
                  <a:gd name="T32" fmla="*/ 39 w 43"/>
                  <a:gd name="T33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02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情境引入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647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3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>
            <a:spLocks noChangeArrowheads="1"/>
          </p:cNvSpPr>
          <p:nvPr/>
        </p:nvSpPr>
        <p:spPr bwMode="auto">
          <a:xfrm>
            <a:off x="762000" y="1143000"/>
            <a:ext cx="1676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1.</a:t>
            </a:r>
            <a:r>
              <a:rPr lang="zh-CN" altLang="en-US" sz="3200" b="1"/>
              <a:t>定义</a:t>
            </a:r>
            <a:r>
              <a:rPr lang="en-US" altLang="zh-CN" sz="3200" b="1"/>
              <a:t>:</a:t>
            </a:r>
          </a:p>
        </p:txBody>
      </p:sp>
      <p:sp>
        <p:nvSpPr>
          <p:cNvPr id="9219" name="文本框 9218"/>
          <p:cNvSpPr txBox="1">
            <a:spLocks noChangeArrowheads="1"/>
          </p:cNvSpPr>
          <p:nvPr/>
        </p:nvSpPr>
        <p:spPr bwMode="auto">
          <a:xfrm>
            <a:off x="2209800" y="1143000"/>
            <a:ext cx="68580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两个相互接触而保持相对静止的物体</a:t>
            </a:r>
            <a:r>
              <a:rPr lang="en-US" altLang="zh-CN" sz="3200" b="1"/>
              <a:t>,</a:t>
            </a:r>
            <a:r>
              <a:rPr lang="zh-CN" altLang="en-US" sz="3200" b="1"/>
              <a:t>当它们之间存在相对运动趋势时</a:t>
            </a:r>
            <a:r>
              <a:rPr lang="en-US" altLang="zh-CN" sz="3200" b="1"/>
              <a:t>,</a:t>
            </a:r>
            <a:r>
              <a:rPr lang="zh-CN" altLang="en-US" sz="3200" b="1"/>
              <a:t>在它们的接触面上会产生阻碍物体间相对运动的力</a:t>
            </a:r>
            <a:r>
              <a:rPr lang="en-US" altLang="zh-CN" sz="3200" b="1"/>
              <a:t>.</a:t>
            </a:r>
          </a:p>
        </p:txBody>
      </p:sp>
      <p:sp>
        <p:nvSpPr>
          <p:cNvPr id="9220" name="文本框 9219"/>
          <p:cNvSpPr txBox="1">
            <a:spLocks noChangeArrowheads="1"/>
          </p:cNvSpPr>
          <p:nvPr/>
        </p:nvSpPr>
        <p:spPr bwMode="auto">
          <a:xfrm>
            <a:off x="762000" y="3124200"/>
            <a:ext cx="2590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2.</a:t>
            </a:r>
            <a:r>
              <a:rPr lang="zh-CN" altLang="en-US" sz="3200" b="1"/>
              <a:t>产生条件：</a:t>
            </a:r>
          </a:p>
        </p:txBody>
      </p:sp>
      <p:sp>
        <p:nvSpPr>
          <p:cNvPr id="9221" name="文本框 9220"/>
          <p:cNvSpPr txBox="1">
            <a:spLocks noChangeArrowheads="1"/>
          </p:cNvSpPr>
          <p:nvPr/>
        </p:nvSpPr>
        <p:spPr bwMode="auto">
          <a:xfrm>
            <a:off x="685800" y="3657600"/>
            <a:ext cx="533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（</a:t>
            </a:r>
            <a:r>
              <a:rPr lang="en-US" altLang="zh-CN" sz="3200" b="1"/>
              <a:t>1</a:t>
            </a:r>
            <a:r>
              <a:rPr lang="zh-CN" altLang="en-US" sz="3200" b="1"/>
              <a:t>）接触</a:t>
            </a:r>
          </a:p>
        </p:txBody>
      </p:sp>
      <p:sp>
        <p:nvSpPr>
          <p:cNvPr id="9222" name="文本框 9221"/>
          <p:cNvSpPr txBox="1">
            <a:spLocks noChangeArrowheads="1"/>
          </p:cNvSpPr>
          <p:nvPr/>
        </p:nvSpPr>
        <p:spPr bwMode="auto">
          <a:xfrm>
            <a:off x="685800" y="4191000"/>
            <a:ext cx="6934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（</a:t>
            </a:r>
            <a:r>
              <a:rPr lang="en-US" altLang="zh-CN" sz="3200" b="1"/>
              <a:t>2</a:t>
            </a:r>
            <a:r>
              <a:rPr lang="zh-CN" altLang="en-US" sz="3200" b="1"/>
              <a:t>）接触面粗糙</a:t>
            </a:r>
          </a:p>
        </p:txBody>
      </p:sp>
      <p:sp>
        <p:nvSpPr>
          <p:cNvPr id="9223" name="文本框 9222"/>
          <p:cNvSpPr txBox="1">
            <a:spLocks noChangeArrowheads="1"/>
          </p:cNvSpPr>
          <p:nvPr/>
        </p:nvSpPr>
        <p:spPr bwMode="auto">
          <a:xfrm>
            <a:off x="685800" y="5486400"/>
            <a:ext cx="6629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（</a:t>
            </a:r>
            <a:r>
              <a:rPr lang="en-US" altLang="zh-CN" sz="3200" b="1"/>
              <a:t>4</a:t>
            </a:r>
            <a:r>
              <a:rPr lang="zh-CN" altLang="en-US" sz="3200" b="1"/>
              <a:t>）两物体间有相对运动趋势</a:t>
            </a:r>
          </a:p>
        </p:txBody>
      </p:sp>
      <p:sp>
        <p:nvSpPr>
          <p:cNvPr id="9224" name="文本框 9223"/>
          <p:cNvSpPr txBox="1">
            <a:spLocks noChangeArrowheads="1"/>
          </p:cNvSpPr>
          <p:nvPr/>
        </p:nvSpPr>
        <p:spPr bwMode="auto">
          <a:xfrm>
            <a:off x="685800" y="4876800"/>
            <a:ext cx="594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（</a:t>
            </a:r>
            <a:r>
              <a:rPr lang="en-US" altLang="zh-CN" sz="3200" b="1"/>
              <a:t>3</a:t>
            </a:r>
            <a:r>
              <a:rPr lang="zh-CN" altLang="en-US" sz="3200" b="1"/>
              <a:t>）接触面有挤压（形变）</a:t>
            </a:r>
          </a:p>
        </p:txBody>
      </p:sp>
      <p:sp>
        <p:nvSpPr>
          <p:cNvPr id="9225" name="矩形 9224"/>
          <p:cNvSpPr>
            <a:spLocks noChangeArrowheads="1"/>
          </p:cNvSpPr>
          <p:nvPr/>
        </p:nvSpPr>
        <p:spPr bwMode="auto">
          <a:xfrm>
            <a:off x="457200" y="381000"/>
            <a:ext cx="3733800" cy="7620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四、静摩擦力</a:t>
            </a:r>
          </a:p>
        </p:txBody>
      </p:sp>
      <p:sp>
        <p:nvSpPr>
          <p:cNvPr id="9226" name="文本框 9225"/>
          <p:cNvSpPr txBox="1">
            <a:spLocks noChangeArrowheads="1"/>
          </p:cNvSpPr>
          <p:nvPr/>
        </p:nvSpPr>
        <p:spPr bwMode="auto">
          <a:xfrm>
            <a:off x="685800" y="6096000"/>
            <a:ext cx="3095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320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079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/>
      <p:bldP spid="9223" grpId="0"/>
      <p:bldP spid="9224" grpId="0"/>
      <p:bldP spid="9225" grpId="0" bldLvl="0" animBg="1"/>
      <p:bldP spid="9226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10241"/>
          <p:cNvSpPr>
            <a:spLocks noChangeArrowheads="1"/>
          </p:cNvSpPr>
          <p:nvPr/>
        </p:nvSpPr>
        <p:spPr bwMode="auto">
          <a:xfrm>
            <a:off x="5051425" y="876300"/>
            <a:ext cx="3448050" cy="5810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</a:rPr>
              <a:t>理解相对运动趋势</a:t>
            </a:r>
          </a:p>
        </p:txBody>
      </p:sp>
      <p:grpSp>
        <p:nvGrpSpPr>
          <p:cNvPr id="10243" name="组合 10242"/>
          <p:cNvGrpSpPr>
            <a:grpSpLocks/>
          </p:cNvGrpSpPr>
          <p:nvPr/>
        </p:nvGrpSpPr>
        <p:grpSpPr bwMode="auto">
          <a:xfrm>
            <a:off x="1116013" y="2089150"/>
            <a:ext cx="2303462" cy="882650"/>
            <a:chOff x="0" y="0"/>
            <a:chExt cx="1451" cy="556"/>
          </a:xfrm>
        </p:grpSpPr>
        <p:grpSp>
          <p:nvGrpSpPr>
            <p:cNvPr id="46083" name="组合 10243"/>
            <p:cNvGrpSpPr>
              <a:grpSpLocks/>
            </p:cNvGrpSpPr>
            <p:nvPr/>
          </p:nvGrpSpPr>
          <p:grpSpPr bwMode="auto">
            <a:xfrm>
              <a:off x="0" y="424"/>
              <a:ext cx="1451" cy="132"/>
              <a:chOff x="0" y="0"/>
              <a:chExt cx="1338" cy="130"/>
            </a:xfrm>
          </p:grpSpPr>
          <p:sp>
            <p:nvSpPr>
              <p:cNvPr id="46084" name="直接连接符 10244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85" name="直接连接符 10245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86" name="直接连接符 10246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87" name="直接连接符 10247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88" name="直接连接符 10248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89" name="直接连接符 10249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0" name="直接连接符 10250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1" name="直接连接符 10251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2" name="直接连接符 10252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3" name="直接连接符 10253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4" name="直接连接符 10254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5" name="直接连接符 10255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6096" name="矩形 10256"/>
            <p:cNvSpPr>
              <a:spLocks noChangeArrowheads="1"/>
            </p:cNvSpPr>
            <p:nvPr/>
          </p:nvSpPr>
          <p:spPr bwMode="auto">
            <a:xfrm>
              <a:off x="503" y="0"/>
              <a:ext cx="456" cy="4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58" name="组合 10257"/>
          <p:cNvGrpSpPr>
            <a:grpSpLocks/>
          </p:cNvGrpSpPr>
          <p:nvPr/>
        </p:nvGrpSpPr>
        <p:grpSpPr bwMode="auto">
          <a:xfrm>
            <a:off x="4284663" y="2149475"/>
            <a:ext cx="3111500" cy="895350"/>
            <a:chOff x="0" y="0"/>
            <a:chExt cx="1960" cy="564"/>
          </a:xfrm>
        </p:grpSpPr>
        <p:grpSp>
          <p:nvGrpSpPr>
            <p:cNvPr id="46098" name="组合 10258"/>
            <p:cNvGrpSpPr>
              <a:grpSpLocks/>
            </p:cNvGrpSpPr>
            <p:nvPr/>
          </p:nvGrpSpPr>
          <p:grpSpPr bwMode="auto">
            <a:xfrm>
              <a:off x="349" y="26"/>
              <a:ext cx="334" cy="417"/>
              <a:chOff x="0" y="0"/>
              <a:chExt cx="780" cy="974"/>
            </a:xfrm>
          </p:grpSpPr>
          <p:sp>
            <p:nvSpPr>
              <p:cNvPr id="46099" name="椭圆 10259"/>
              <p:cNvSpPr>
                <a:spLocks noChangeArrowheads="1"/>
              </p:cNvSpPr>
              <p:nvPr/>
            </p:nvSpPr>
            <p:spPr bwMode="auto">
              <a:xfrm>
                <a:off x="405" y="0"/>
                <a:ext cx="223" cy="223"/>
              </a:xfrm>
              <a:prstGeom prst="ellipse">
                <a:avLst/>
              </a:prstGeom>
              <a:solidFill>
                <a:srgbClr val="FFFFFF"/>
              </a:solidFill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00" name="未知"/>
              <p:cNvSpPr>
                <a:spLocks noChangeArrowheads="1"/>
              </p:cNvSpPr>
              <p:nvPr/>
            </p:nvSpPr>
            <p:spPr bwMode="auto">
              <a:xfrm>
                <a:off x="0" y="209"/>
                <a:ext cx="450" cy="750"/>
              </a:xfrm>
              <a:custGeom>
                <a:avLst/>
                <a:gdLst>
                  <a:gd name="T0" fmla="*/ 450 w 450"/>
                  <a:gd name="T1" fmla="*/ 0 h 750"/>
                  <a:gd name="T2" fmla="*/ 390 w 450"/>
                  <a:gd name="T3" fmla="*/ 90 h 750"/>
                  <a:gd name="T4" fmla="*/ 330 w 450"/>
                  <a:gd name="T5" fmla="*/ 210 h 750"/>
                  <a:gd name="T6" fmla="*/ 284 w 450"/>
                  <a:gd name="T7" fmla="*/ 360 h 750"/>
                  <a:gd name="T8" fmla="*/ 284 w 450"/>
                  <a:gd name="T9" fmla="*/ 480 h 750"/>
                  <a:gd name="T10" fmla="*/ 284 w 450"/>
                  <a:gd name="T11" fmla="*/ 600 h 750"/>
                  <a:gd name="T12" fmla="*/ 0 w 450"/>
                  <a:gd name="T13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0" h="750">
                    <a:moveTo>
                      <a:pt x="450" y="0"/>
                    </a:moveTo>
                    <a:lnTo>
                      <a:pt x="390" y="90"/>
                    </a:lnTo>
                    <a:lnTo>
                      <a:pt x="330" y="210"/>
                    </a:lnTo>
                    <a:lnTo>
                      <a:pt x="284" y="360"/>
                    </a:lnTo>
                    <a:lnTo>
                      <a:pt x="284" y="480"/>
                    </a:lnTo>
                    <a:lnTo>
                      <a:pt x="284" y="600"/>
                    </a:lnTo>
                    <a:lnTo>
                      <a:pt x="0" y="750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01" name="未知"/>
              <p:cNvSpPr>
                <a:spLocks noChangeArrowheads="1"/>
              </p:cNvSpPr>
              <p:nvPr/>
            </p:nvSpPr>
            <p:spPr bwMode="auto">
              <a:xfrm>
                <a:off x="314" y="689"/>
                <a:ext cx="286" cy="285"/>
              </a:xfrm>
              <a:custGeom>
                <a:avLst/>
                <a:gdLst>
                  <a:gd name="T0" fmla="*/ 0 w 286"/>
                  <a:gd name="T1" fmla="*/ 0 h 285"/>
                  <a:gd name="T2" fmla="*/ 286 w 286"/>
                  <a:gd name="T3" fmla="*/ 45 h 285"/>
                  <a:gd name="T4" fmla="*/ 240 w 286"/>
                  <a:gd name="T5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6" h="285">
                    <a:moveTo>
                      <a:pt x="0" y="0"/>
                    </a:moveTo>
                    <a:lnTo>
                      <a:pt x="286" y="45"/>
                    </a:lnTo>
                    <a:lnTo>
                      <a:pt x="240" y="285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02" name="未知"/>
              <p:cNvSpPr>
                <a:spLocks noChangeArrowheads="1"/>
              </p:cNvSpPr>
              <p:nvPr/>
            </p:nvSpPr>
            <p:spPr bwMode="auto">
              <a:xfrm>
                <a:off x="360" y="269"/>
                <a:ext cx="420" cy="90"/>
              </a:xfrm>
              <a:custGeom>
                <a:avLst/>
                <a:gdLst>
                  <a:gd name="T0" fmla="*/ 0 w 420"/>
                  <a:gd name="T1" fmla="*/ 90 h 90"/>
                  <a:gd name="T2" fmla="*/ 375 w 420"/>
                  <a:gd name="T3" fmla="*/ 90 h 90"/>
                  <a:gd name="T4" fmla="*/ 420 w 420"/>
                  <a:gd name="T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0" h="90">
                    <a:moveTo>
                      <a:pt x="0" y="90"/>
                    </a:moveTo>
                    <a:cubicBezTo>
                      <a:pt x="125" y="90"/>
                      <a:pt x="250" y="90"/>
                      <a:pt x="375" y="90"/>
                    </a:cubicBezTo>
                    <a:lnTo>
                      <a:pt x="420" y="0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6103" name="组合 10263"/>
            <p:cNvGrpSpPr>
              <a:grpSpLocks/>
            </p:cNvGrpSpPr>
            <p:nvPr/>
          </p:nvGrpSpPr>
          <p:grpSpPr bwMode="auto">
            <a:xfrm>
              <a:off x="0" y="0"/>
              <a:ext cx="1960" cy="564"/>
              <a:chOff x="0" y="0"/>
              <a:chExt cx="1960" cy="564"/>
            </a:xfrm>
          </p:grpSpPr>
          <p:grpSp>
            <p:nvGrpSpPr>
              <p:cNvPr id="46104" name="组合 10264"/>
              <p:cNvGrpSpPr>
                <a:grpSpLocks/>
              </p:cNvGrpSpPr>
              <p:nvPr/>
            </p:nvGrpSpPr>
            <p:grpSpPr bwMode="auto">
              <a:xfrm>
                <a:off x="0" y="430"/>
                <a:ext cx="1960" cy="134"/>
                <a:chOff x="0" y="0"/>
                <a:chExt cx="1338" cy="130"/>
              </a:xfrm>
            </p:grpSpPr>
            <p:sp>
              <p:nvSpPr>
                <p:cNvPr id="46105" name="直接连接符 10265"/>
                <p:cNvSpPr>
                  <a:spLocks noChangeShapeType="1"/>
                </p:cNvSpPr>
                <p:nvPr/>
              </p:nvSpPr>
              <p:spPr bwMode="auto">
                <a:xfrm flipH="1">
                  <a:off x="0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06" name="直接连接符 10266"/>
                <p:cNvSpPr>
                  <a:spLocks noChangeShapeType="1"/>
                </p:cNvSpPr>
                <p:nvPr/>
              </p:nvSpPr>
              <p:spPr bwMode="auto">
                <a:xfrm flipH="1">
                  <a:off x="120" y="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07" name="直接连接符 10267"/>
                <p:cNvSpPr>
                  <a:spLocks noChangeShapeType="1"/>
                </p:cNvSpPr>
                <p:nvPr/>
              </p:nvSpPr>
              <p:spPr bwMode="auto">
                <a:xfrm flipH="1">
                  <a:off x="241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08" name="直接连接符 10268"/>
                <p:cNvSpPr>
                  <a:spLocks noChangeShapeType="1"/>
                </p:cNvSpPr>
                <p:nvPr/>
              </p:nvSpPr>
              <p:spPr bwMode="auto">
                <a:xfrm flipH="1">
                  <a:off x="361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09" name="直接连接符 10269"/>
                <p:cNvSpPr>
                  <a:spLocks noChangeShapeType="1"/>
                </p:cNvSpPr>
                <p:nvPr/>
              </p:nvSpPr>
              <p:spPr bwMode="auto">
                <a:xfrm flipH="1">
                  <a:off x="481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10" name="直接连接符 10270"/>
                <p:cNvSpPr>
                  <a:spLocks noChangeShapeType="1"/>
                </p:cNvSpPr>
                <p:nvPr/>
              </p:nvSpPr>
              <p:spPr bwMode="auto">
                <a:xfrm flipH="1">
                  <a:off x="601" y="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11" name="直接连接符 10271"/>
                <p:cNvSpPr>
                  <a:spLocks noChangeShapeType="1"/>
                </p:cNvSpPr>
                <p:nvPr/>
              </p:nvSpPr>
              <p:spPr bwMode="auto">
                <a:xfrm flipH="1">
                  <a:off x="722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12" name="直接连接符 10272"/>
                <p:cNvSpPr>
                  <a:spLocks noChangeShapeType="1"/>
                </p:cNvSpPr>
                <p:nvPr/>
              </p:nvSpPr>
              <p:spPr bwMode="auto">
                <a:xfrm flipH="1">
                  <a:off x="842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13" name="直接连接符 10273"/>
                <p:cNvSpPr>
                  <a:spLocks noChangeShapeType="1"/>
                </p:cNvSpPr>
                <p:nvPr/>
              </p:nvSpPr>
              <p:spPr bwMode="auto">
                <a:xfrm flipH="1">
                  <a:off x="962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14" name="直接连接符 10274"/>
                <p:cNvSpPr>
                  <a:spLocks noChangeShapeType="1"/>
                </p:cNvSpPr>
                <p:nvPr/>
              </p:nvSpPr>
              <p:spPr bwMode="auto">
                <a:xfrm flipH="1">
                  <a:off x="1082" y="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15" name="直接连接符 10275"/>
                <p:cNvSpPr>
                  <a:spLocks noChangeShapeType="1"/>
                </p:cNvSpPr>
                <p:nvPr/>
              </p:nvSpPr>
              <p:spPr bwMode="auto">
                <a:xfrm flipH="1">
                  <a:off x="1203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16" name="直接连接符 10276"/>
                <p:cNvSpPr>
                  <a:spLocks noChangeShapeType="1"/>
                </p:cNvSpPr>
                <p:nvPr/>
              </p:nvSpPr>
              <p:spPr bwMode="auto">
                <a:xfrm>
                  <a:off x="23" y="0"/>
                  <a:ext cx="1315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6117" name="矩形 10277"/>
              <p:cNvSpPr>
                <a:spLocks noChangeArrowheads="1"/>
              </p:cNvSpPr>
              <p:nvPr/>
            </p:nvSpPr>
            <p:spPr bwMode="auto">
              <a:xfrm>
                <a:off x="680" y="0"/>
                <a:ext cx="615" cy="43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279" name="组合 10278"/>
          <p:cNvGrpSpPr>
            <a:grpSpLocks/>
          </p:cNvGrpSpPr>
          <p:nvPr/>
        </p:nvGrpSpPr>
        <p:grpSpPr bwMode="auto">
          <a:xfrm>
            <a:off x="1258888" y="4076700"/>
            <a:ext cx="2160587" cy="936625"/>
            <a:chOff x="0" y="0"/>
            <a:chExt cx="2044" cy="637"/>
          </a:xfrm>
        </p:grpSpPr>
        <p:grpSp>
          <p:nvGrpSpPr>
            <p:cNvPr id="46119" name="组合 10279"/>
            <p:cNvGrpSpPr>
              <a:grpSpLocks/>
            </p:cNvGrpSpPr>
            <p:nvPr/>
          </p:nvGrpSpPr>
          <p:grpSpPr bwMode="auto">
            <a:xfrm rot="2100000">
              <a:off x="0" y="472"/>
              <a:ext cx="2044" cy="165"/>
              <a:chOff x="0" y="0"/>
              <a:chExt cx="1338" cy="130"/>
            </a:xfrm>
          </p:grpSpPr>
          <p:sp>
            <p:nvSpPr>
              <p:cNvPr id="46120" name="直接连接符 10280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1" name="直接连接符 10281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2" name="直接连接符 10282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3" name="直接连接符 10283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4" name="直接连接符 10284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5" name="直接连接符 10285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6" name="直接连接符 10286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7" name="直接连接符 10287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8" name="直接连接符 10288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9" name="直接连接符 10289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30" name="直接连接符 10290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31" name="直接连接符 10291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6132" name="矩形 10292"/>
            <p:cNvSpPr>
              <a:spLocks noChangeArrowheads="1"/>
            </p:cNvSpPr>
            <p:nvPr/>
          </p:nvSpPr>
          <p:spPr bwMode="auto">
            <a:xfrm rot="2100000">
              <a:off x="819" y="0"/>
              <a:ext cx="600" cy="45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94" name="组合 10293"/>
          <p:cNvGrpSpPr>
            <a:grpSpLocks/>
          </p:cNvGrpSpPr>
          <p:nvPr/>
        </p:nvGrpSpPr>
        <p:grpSpPr bwMode="auto">
          <a:xfrm>
            <a:off x="4500563" y="3716338"/>
            <a:ext cx="2252662" cy="1774825"/>
            <a:chOff x="0" y="0"/>
            <a:chExt cx="2326" cy="1833"/>
          </a:xfrm>
        </p:grpSpPr>
        <p:grpSp>
          <p:nvGrpSpPr>
            <p:cNvPr id="46134" name="组合 10294"/>
            <p:cNvGrpSpPr>
              <a:grpSpLocks/>
            </p:cNvGrpSpPr>
            <p:nvPr/>
          </p:nvGrpSpPr>
          <p:grpSpPr bwMode="auto">
            <a:xfrm>
              <a:off x="0" y="1254"/>
              <a:ext cx="2326" cy="579"/>
              <a:chOff x="0" y="0"/>
              <a:chExt cx="2400" cy="530"/>
            </a:xfrm>
          </p:grpSpPr>
          <p:sp>
            <p:nvSpPr>
              <p:cNvPr id="46135" name="矩形 1029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0" cy="240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36" name="椭圆 10296"/>
              <p:cNvSpPr>
                <a:spLocks noChangeArrowheads="1"/>
              </p:cNvSpPr>
              <p:nvPr/>
            </p:nvSpPr>
            <p:spPr bwMode="auto">
              <a:xfrm>
                <a:off x="460" y="250"/>
                <a:ext cx="280" cy="28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37" name="椭圆 10297"/>
              <p:cNvSpPr>
                <a:spLocks noChangeArrowheads="1"/>
              </p:cNvSpPr>
              <p:nvPr/>
            </p:nvSpPr>
            <p:spPr bwMode="auto">
              <a:xfrm>
                <a:off x="1660" y="250"/>
                <a:ext cx="280" cy="28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6138" name="直接连接符 10298"/>
            <p:cNvSpPr>
              <a:spLocks noChangeShapeType="1"/>
            </p:cNvSpPr>
            <p:nvPr/>
          </p:nvSpPr>
          <p:spPr bwMode="auto">
            <a:xfrm flipV="1">
              <a:off x="1864" y="780"/>
              <a:ext cx="0" cy="46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9" name="直接连接符 10299"/>
            <p:cNvSpPr>
              <a:spLocks noChangeShapeType="1"/>
            </p:cNvSpPr>
            <p:nvPr/>
          </p:nvSpPr>
          <p:spPr bwMode="auto">
            <a:xfrm>
              <a:off x="1864" y="780"/>
              <a:ext cx="27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0" name="直接连接符 10300"/>
            <p:cNvSpPr>
              <a:spLocks noChangeShapeType="1"/>
            </p:cNvSpPr>
            <p:nvPr/>
          </p:nvSpPr>
          <p:spPr bwMode="auto">
            <a:xfrm>
              <a:off x="2134" y="765"/>
              <a:ext cx="180" cy="4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1" name="矩形 10301"/>
            <p:cNvSpPr>
              <a:spLocks noChangeArrowheads="1"/>
            </p:cNvSpPr>
            <p:nvPr/>
          </p:nvSpPr>
          <p:spPr bwMode="auto">
            <a:xfrm>
              <a:off x="934" y="885"/>
              <a:ext cx="420" cy="3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2" name="直接连接符 10302"/>
            <p:cNvSpPr>
              <a:spLocks noChangeShapeType="1"/>
            </p:cNvSpPr>
            <p:nvPr/>
          </p:nvSpPr>
          <p:spPr bwMode="auto">
            <a:xfrm>
              <a:off x="1550" y="570"/>
              <a:ext cx="67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3" name="文本框 10303"/>
            <p:cNvSpPr txBox="1">
              <a:spLocks noChangeArrowheads="1"/>
            </p:cNvSpPr>
            <p:nvPr/>
          </p:nvSpPr>
          <p:spPr bwMode="auto">
            <a:xfrm>
              <a:off x="1610" y="0"/>
              <a:ext cx="422" cy="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altLang="zh-CN" sz="2800">
                  <a:latin typeface="Times New Roman" pitchFamily="18" charset="0"/>
                </a:rPr>
                <a:t>a</a:t>
              </a:r>
              <a:endParaRPr lang="en-US" altLang="zh-CN" sz="2800"/>
            </a:p>
          </p:txBody>
        </p:sp>
      </p:grpSp>
    </p:spTree>
    <p:extLst>
      <p:ext uri="{BB962C8B-B14F-4D97-AF65-F5344CB8AC3E}">
        <p14:creationId xmlns:p14="http://schemas.microsoft.com/office/powerpoint/2010/main" val="13544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5" name="组合 11265"/>
          <p:cNvGrpSpPr>
            <a:grpSpLocks/>
          </p:cNvGrpSpPr>
          <p:nvPr/>
        </p:nvGrpSpPr>
        <p:grpSpPr bwMode="auto">
          <a:xfrm>
            <a:off x="990600" y="3200400"/>
            <a:ext cx="2303463" cy="882650"/>
            <a:chOff x="0" y="0"/>
            <a:chExt cx="1451" cy="556"/>
          </a:xfrm>
        </p:grpSpPr>
        <p:grpSp>
          <p:nvGrpSpPr>
            <p:cNvPr id="47106" name="组合 11266"/>
            <p:cNvGrpSpPr>
              <a:grpSpLocks/>
            </p:cNvGrpSpPr>
            <p:nvPr/>
          </p:nvGrpSpPr>
          <p:grpSpPr bwMode="auto">
            <a:xfrm>
              <a:off x="0" y="424"/>
              <a:ext cx="1451" cy="132"/>
              <a:chOff x="0" y="0"/>
              <a:chExt cx="1338" cy="130"/>
            </a:xfrm>
          </p:grpSpPr>
          <p:sp>
            <p:nvSpPr>
              <p:cNvPr id="47107" name="直接连接符 11267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08" name="直接连接符 11268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09" name="直接连接符 11269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0" name="直接连接符 11270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1" name="直接连接符 11271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2" name="直接连接符 11272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3" name="直接连接符 11273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4" name="直接连接符 11274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5" name="直接连接符 11275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6" name="直接连接符 11276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7" name="直接连接符 11277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8" name="直接连接符 11278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7119" name="矩形 11279"/>
            <p:cNvSpPr>
              <a:spLocks noChangeArrowheads="1"/>
            </p:cNvSpPr>
            <p:nvPr/>
          </p:nvSpPr>
          <p:spPr bwMode="auto">
            <a:xfrm>
              <a:off x="503" y="0"/>
              <a:ext cx="456" cy="4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120" name="组合 11280"/>
          <p:cNvGrpSpPr>
            <a:grpSpLocks/>
          </p:cNvGrpSpPr>
          <p:nvPr/>
        </p:nvGrpSpPr>
        <p:grpSpPr bwMode="auto">
          <a:xfrm>
            <a:off x="4267200" y="3276600"/>
            <a:ext cx="3111500" cy="895350"/>
            <a:chOff x="0" y="0"/>
            <a:chExt cx="1960" cy="564"/>
          </a:xfrm>
        </p:grpSpPr>
        <p:grpSp>
          <p:nvGrpSpPr>
            <p:cNvPr id="47121" name="组合 11281"/>
            <p:cNvGrpSpPr>
              <a:grpSpLocks/>
            </p:cNvGrpSpPr>
            <p:nvPr/>
          </p:nvGrpSpPr>
          <p:grpSpPr bwMode="auto">
            <a:xfrm>
              <a:off x="349" y="26"/>
              <a:ext cx="334" cy="417"/>
              <a:chOff x="0" y="0"/>
              <a:chExt cx="780" cy="974"/>
            </a:xfrm>
          </p:grpSpPr>
          <p:sp>
            <p:nvSpPr>
              <p:cNvPr id="47122" name="椭圆 11282"/>
              <p:cNvSpPr>
                <a:spLocks noChangeArrowheads="1"/>
              </p:cNvSpPr>
              <p:nvPr/>
            </p:nvSpPr>
            <p:spPr bwMode="auto">
              <a:xfrm>
                <a:off x="405" y="0"/>
                <a:ext cx="223" cy="223"/>
              </a:xfrm>
              <a:prstGeom prst="ellipse">
                <a:avLst/>
              </a:prstGeom>
              <a:solidFill>
                <a:srgbClr val="FFFFFF"/>
              </a:solidFill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23" name="未知"/>
              <p:cNvSpPr>
                <a:spLocks noChangeArrowheads="1"/>
              </p:cNvSpPr>
              <p:nvPr/>
            </p:nvSpPr>
            <p:spPr bwMode="auto">
              <a:xfrm>
                <a:off x="0" y="209"/>
                <a:ext cx="450" cy="750"/>
              </a:xfrm>
              <a:custGeom>
                <a:avLst/>
                <a:gdLst>
                  <a:gd name="T0" fmla="*/ 450 w 450"/>
                  <a:gd name="T1" fmla="*/ 0 h 750"/>
                  <a:gd name="T2" fmla="*/ 390 w 450"/>
                  <a:gd name="T3" fmla="*/ 90 h 750"/>
                  <a:gd name="T4" fmla="*/ 330 w 450"/>
                  <a:gd name="T5" fmla="*/ 210 h 750"/>
                  <a:gd name="T6" fmla="*/ 284 w 450"/>
                  <a:gd name="T7" fmla="*/ 360 h 750"/>
                  <a:gd name="T8" fmla="*/ 284 w 450"/>
                  <a:gd name="T9" fmla="*/ 480 h 750"/>
                  <a:gd name="T10" fmla="*/ 284 w 450"/>
                  <a:gd name="T11" fmla="*/ 600 h 750"/>
                  <a:gd name="T12" fmla="*/ 0 w 450"/>
                  <a:gd name="T13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0" h="750">
                    <a:moveTo>
                      <a:pt x="450" y="0"/>
                    </a:moveTo>
                    <a:lnTo>
                      <a:pt x="390" y="90"/>
                    </a:lnTo>
                    <a:lnTo>
                      <a:pt x="330" y="210"/>
                    </a:lnTo>
                    <a:lnTo>
                      <a:pt x="284" y="360"/>
                    </a:lnTo>
                    <a:lnTo>
                      <a:pt x="284" y="480"/>
                    </a:lnTo>
                    <a:lnTo>
                      <a:pt x="284" y="600"/>
                    </a:lnTo>
                    <a:lnTo>
                      <a:pt x="0" y="750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24" name="未知"/>
              <p:cNvSpPr>
                <a:spLocks noChangeArrowheads="1"/>
              </p:cNvSpPr>
              <p:nvPr/>
            </p:nvSpPr>
            <p:spPr bwMode="auto">
              <a:xfrm>
                <a:off x="314" y="689"/>
                <a:ext cx="286" cy="285"/>
              </a:xfrm>
              <a:custGeom>
                <a:avLst/>
                <a:gdLst>
                  <a:gd name="T0" fmla="*/ 0 w 286"/>
                  <a:gd name="T1" fmla="*/ 0 h 285"/>
                  <a:gd name="T2" fmla="*/ 286 w 286"/>
                  <a:gd name="T3" fmla="*/ 45 h 285"/>
                  <a:gd name="T4" fmla="*/ 240 w 286"/>
                  <a:gd name="T5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6" h="285">
                    <a:moveTo>
                      <a:pt x="0" y="0"/>
                    </a:moveTo>
                    <a:lnTo>
                      <a:pt x="286" y="45"/>
                    </a:lnTo>
                    <a:lnTo>
                      <a:pt x="240" y="285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25" name="未知"/>
              <p:cNvSpPr>
                <a:spLocks noChangeArrowheads="1"/>
              </p:cNvSpPr>
              <p:nvPr/>
            </p:nvSpPr>
            <p:spPr bwMode="auto">
              <a:xfrm>
                <a:off x="360" y="269"/>
                <a:ext cx="420" cy="90"/>
              </a:xfrm>
              <a:custGeom>
                <a:avLst/>
                <a:gdLst>
                  <a:gd name="T0" fmla="*/ 0 w 420"/>
                  <a:gd name="T1" fmla="*/ 90 h 90"/>
                  <a:gd name="T2" fmla="*/ 375 w 420"/>
                  <a:gd name="T3" fmla="*/ 90 h 90"/>
                  <a:gd name="T4" fmla="*/ 420 w 420"/>
                  <a:gd name="T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0" h="90">
                    <a:moveTo>
                      <a:pt x="0" y="90"/>
                    </a:moveTo>
                    <a:cubicBezTo>
                      <a:pt x="125" y="90"/>
                      <a:pt x="250" y="90"/>
                      <a:pt x="375" y="90"/>
                    </a:cubicBezTo>
                    <a:lnTo>
                      <a:pt x="420" y="0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126" name="组合 11286"/>
            <p:cNvGrpSpPr>
              <a:grpSpLocks/>
            </p:cNvGrpSpPr>
            <p:nvPr/>
          </p:nvGrpSpPr>
          <p:grpSpPr bwMode="auto">
            <a:xfrm>
              <a:off x="0" y="0"/>
              <a:ext cx="1960" cy="564"/>
              <a:chOff x="0" y="0"/>
              <a:chExt cx="1960" cy="564"/>
            </a:xfrm>
          </p:grpSpPr>
          <p:grpSp>
            <p:nvGrpSpPr>
              <p:cNvPr id="47127" name="组合 11287"/>
              <p:cNvGrpSpPr>
                <a:grpSpLocks/>
              </p:cNvGrpSpPr>
              <p:nvPr/>
            </p:nvGrpSpPr>
            <p:grpSpPr bwMode="auto">
              <a:xfrm>
                <a:off x="0" y="430"/>
                <a:ext cx="1960" cy="134"/>
                <a:chOff x="0" y="0"/>
                <a:chExt cx="1338" cy="130"/>
              </a:xfrm>
            </p:grpSpPr>
            <p:sp>
              <p:nvSpPr>
                <p:cNvPr id="47128" name="直接连接符 11288"/>
                <p:cNvSpPr>
                  <a:spLocks noChangeShapeType="1"/>
                </p:cNvSpPr>
                <p:nvPr/>
              </p:nvSpPr>
              <p:spPr bwMode="auto">
                <a:xfrm flipH="1">
                  <a:off x="0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29" name="直接连接符 11289"/>
                <p:cNvSpPr>
                  <a:spLocks noChangeShapeType="1"/>
                </p:cNvSpPr>
                <p:nvPr/>
              </p:nvSpPr>
              <p:spPr bwMode="auto">
                <a:xfrm flipH="1">
                  <a:off x="120" y="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30" name="直接连接符 11290"/>
                <p:cNvSpPr>
                  <a:spLocks noChangeShapeType="1"/>
                </p:cNvSpPr>
                <p:nvPr/>
              </p:nvSpPr>
              <p:spPr bwMode="auto">
                <a:xfrm flipH="1">
                  <a:off x="241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31" name="直接连接符 11291"/>
                <p:cNvSpPr>
                  <a:spLocks noChangeShapeType="1"/>
                </p:cNvSpPr>
                <p:nvPr/>
              </p:nvSpPr>
              <p:spPr bwMode="auto">
                <a:xfrm flipH="1">
                  <a:off x="361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32" name="直接连接符 11292"/>
                <p:cNvSpPr>
                  <a:spLocks noChangeShapeType="1"/>
                </p:cNvSpPr>
                <p:nvPr/>
              </p:nvSpPr>
              <p:spPr bwMode="auto">
                <a:xfrm flipH="1">
                  <a:off x="481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33" name="直接连接符 11293"/>
                <p:cNvSpPr>
                  <a:spLocks noChangeShapeType="1"/>
                </p:cNvSpPr>
                <p:nvPr/>
              </p:nvSpPr>
              <p:spPr bwMode="auto">
                <a:xfrm flipH="1">
                  <a:off x="601" y="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34" name="直接连接符 11294"/>
                <p:cNvSpPr>
                  <a:spLocks noChangeShapeType="1"/>
                </p:cNvSpPr>
                <p:nvPr/>
              </p:nvSpPr>
              <p:spPr bwMode="auto">
                <a:xfrm flipH="1">
                  <a:off x="722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35" name="直接连接符 11295"/>
                <p:cNvSpPr>
                  <a:spLocks noChangeShapeType="1"/>
                </p:cNvSpPr>
                <p:nvPr/>
              </p:nvSpPr>
              <p:spPr bwMode="auto">
                <a:xfrm flipH="1">
                  <a:off x="842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36" name="直接连接符 11296"/>
                <p:cNvSpPr>
                  <a:spLocks noChangeShapeType="1"/>
                </p:cNvSpPr>
                <p:nvPr/>
              </p:nvSpPr>
              <p:spPr bwMode="auto">
                <a:xfrm flipH="1">
                  <a:off x="962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37" name="直接连接符 11297"/>
                <p:cNvSpPr>
                  <a:spLocks noChangeShapeType="1"/>
                </p:cNvSpPr>
                <p:nvPr/>
              </p:nvSpPr>
              <p:spPr bwMode="auto">
                <a:xfrm flipH="1">
                  <a:off x="1082" y="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38" name="直接连接符 11298"/>
                <p:cNvSpPr>
                  <a:spLocks noChangeShapeType="1"/>
                </p:cNvSpPr>
                <p:nvPr/>
              </p:nvSpPr>
              <p:spPr bwMode="auto">
                <a:xfrm flipH="1">
                  <a:off x="1203" y="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39" name="直接连接符 11299"/>
                <p:cNvSpPr>
                  <a:spLocks noChangeShapeType="1"/>
                </p:cNvSpPr>
                <p:nvPr/>
              </p:nvSpPr>
              <p:spPr bwMode="auto">
                <a:xfrm>
                  <a:off x="23" y="0"/>
                  <a:ext cx="1315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7140" name="矩形 11300"/>
              <p:cNvSpPr>
                <a:spLocks noChangeArrowheads="1"/>
              </p:cNvSpPr>
              <p:nvPr/>
            </p:nvSpPr>
            <p:spPr bwMode="auto">
              <a:xfrm>
                <a:off x="680" y="0"/>
                <a:ext cx="615" cy="43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7141" name="组合 11301"/>
          <p:cNvGrpSpPr>
            <a:grpSpLocks/>
          </p:cNvGrpSpPr>
          <p:nvPr/>
        </p:nvGrpSpPr>
        <p:grpSpPr bwMode="auto">
          <a:xfrm>
            <a:off x="1066800" y="5105400"/>
            <a:ext cx="2160588" cy="936625"/>
            <a:chOff x="0" y="0"/>
            <a:chExt cx="2044" cy="637"/>
          </a:xfrm>
        </p:grpSpPr>
        <p:grpSp>
          <p:nvGrpSpPr>
            <p:cNvPr id="47142" name="组合 11302"/>
            <p:cNvGrpSpPr>
              <a:grpSpLocks/>
            </p:cNvGrpSpPr>
            <p:nvPr/>
          </p:nvGrpSpPr>
          <p:grpSpPr bwMode="auto">
            <a:xfrm rot="2100000">
              <a:off x="0" y="472"/>
              <a:ext cx="2044" cy="165"/>
              <a:chOff x="0" y="0"/>
              <a:chExt cx="1338" cy="130"/>
            </a:xfrm>
          </p:grpSpPr>
          <p:sp>
            <p:nvSpPr>
              <p:cNvPr id="47143" name="直接连接符 11303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44" name="直接连接符 11304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45" name="直接连接符 11305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46" name="直接连接符 11306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47" name="直接连接符 11307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48" name="直接连接符 11308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49" name="直接连接符 11309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50" name="直接连接符 11310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51" name="直接连接符 11311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52" name="直接连接符 11312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53" name="直接连接符 11313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54" name="直接连接符 11314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7155" name="矩形 11315"/>
            <p:cNvSpPr>
              <a:spLocks noChangeArrowheads="1"/>
            </p:cNvSpPr>
            <p:nvPr/>
          </p:nvSpPr>
          <p:spPr bwMode="auto">
            <a:xfrm rot="2100000">
              <a:off x="819" y="0"/>
              <a:ext cx="600" cy="45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156" name="组合 11316"/>
          <p:cNvGrpSpPr>
            <a:grpSpLocks/>
          </p:cNvGrpSpPr>
          <p:nvPr/>
        </p:nvGrpSpPr>
        <p:grpSpPr bwMode="auto">
          <a:xfrm>
            <a:off x="4114800" y="4572000"/>
            <a:ext cx="3049588" cy="1924050"/>
            <a:chOff x="0" y="0"/>
            <a:chExt cx="2326" cy="1833"/>
          </a:xfrm>
        </p:grpSpPr>
        <p:grpSp>
          <p:nvGrpSpPr>
            <p:cNvPr id="47157" name="组合 11317"/>
            <p:cNvGrpSpPr>
              <a:grpSpLocks/>
            </p:cNvGrpSpPr>
            <p:nvPr/>
          </p:nvGrpSpPr>
          <p:grpSpPr bwMode="auto">
            <a:xfrm>
              <a:off x="0" y="1254"/>
              <a:ext cx="2326" cy="579"/>
              <a:chOff x="0" y="0"/>
              <a:chExt cx="2400" cy="530"/>
            </a:xfrm>
          </p:grpSpPr>
          <p:sp>
            <p:nvSpPr>
              <p:cNvPr id="47158" name="矩形 113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0" cy="240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59" name="椭圆 11319"/>
              <p:cNvSpPr>
                <a:spLocks noChangeArrowheads="1"/>
              </p:cNvSpPr>
              <p:nvPr/>
            </p:nvSpPr>
            <p:spPr bwMode="auto">
              <a:xfrm>
                <a:off x="460" y="250"/>
                <a:ext cx="280" cy="28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60" name="椭圆 11320"/>
              <p:cNvSpPr>
                <a:spLocks noChangeArrowheads="1"/>
              </p:cNvSpPr>
              <p:nvPr/>
            </p:nvSpPr>
            <p:spPr bwMode="auto">
              <a:xfrm>
                <a:off x="1660" y="250"/>
                <a:ext cx="280" cy="28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7161" name="直接连接符 11321"/>
            <p:cNvSpPr>
              <a:spLocks noChangeShapeType="1"/>
            </p:cNvSpPr>
            <p:nvPr/>
          </p:nvSpPr>
          <p:spPr bwMode="auto">
            <a:xfrm flipV="1">
              <a:off x="1864" y="780"/>
              <a:ext cx="0" cy="46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2" name="直接连接符 11322"/>
            <p:cNvSpPr>
              <a:spLocks noChangeShapeType="1"/>
            </p:cNvSpPr>
            <p:nvPr/>
          </p:nvSpPr>
          <p:spPr bwMode="auto">
            <a:xfrm>
              <a:off x="1864" y="780"/>
              <a:ext cx="27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3" name="直接连接符 11323"/>
            <p:cNvSpPr>
              <a:spLocks noChangeShapeType="1"/>
            </p:cNvSpPr>
            <p:nvPr/>
          </p:nvSpPr>
          <p:spPr bwMode="auto">
            <a:xfrm>
              <a:off x="2134" y="765"/>
              <a:ext cx="180" cy="4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4" name="矩形 11324"/>
            <p:cNvSpPr>
              <a:spLocks noChangeArrowheads="1"/>
            </p:cNvSpPr>
            <p:nvPr/>
          </p:nvSpPr>
          <p:spPr bwMode="auto">
            <a:xfrm>
              <a:off x="934" y="885"/>
              <a:ext cx="420" cy="3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5" name="直接连接符 11325"/>
            <p:cNvSpPr>
              <a:spLocks noChangeShapeType="1"/>
            </p:cNvSpPr>
            <p:nvPr/>
          </p:nvSpPr>
          <p:spPr bwMode="auto">
            <a:xfrm>
              <a:off x="1550" y="570"/>
              <a:ext cx="67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6" name="文本框 11326"/>
            <p:cNvSpPr txBox="1">
              <a:spLocks noChangeArrowheads="1"/>
            </p:cNvSpPr>
            <p:nvPr/>
          </p:nvSpPr>
          <p:spPr bwMode="auto">
            <a:xfrm>
              <a:off x="1610" y="0"/>
              <a:ext cx="422" cy="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endParaRPr lang="en-US" sz="2800"/>
            </a:p>
          </p:txBody>
        </p:sp>
      </p:grpSp>
      <p:sp>
        <p:nvSpPr>
          <p:cNvPr id="11328" name="直接连接符 11327"/>
          <p:cNvSpPr>
            <a:spLocks noChangeShapeType="1"/>
          </p:cNvSpPr>
          <p:nvPr/>
        </p:nvSpPr>
        <p:spPr bwMode="auto">
          <a:xfrm flipH="1">
            <a:off x="4267200" y="3962400"/>
            <a:ext cx="15843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0" name="直接连接符 11329"/>
          <p:cNvSpPr>
            <a:spLocks noChangeShapeType="1"/>
          </p:cNvSpPr>
          <p:nvPr/>
        </p:nvSpPr>
        <p:spPr bwMode="auto">
          <a:xfrm>
            <a:off x="5638800" y="5867400"/>
            <a:ext cx="1314450" cy="31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1" name="直接连接符 11330"/>
          <p:cNvSpPr>
            <a:spLocks noChangeShapeType="1"/>
          </p:cNvSpPr>
          <p:nvPr/>
        </p:nvSpPr>
        <p:spPr bwMode="auto">
          <a:xfrm flipH="1" flipV="1">
            <a:off x="1143000" y="5029200"/>
            <a:ext cx="91440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2" name="文本框 11331"/>
          <p:cNvSpPr txBox="1">
            <a:spLocks noChangeArrowheads="1"/>
          </p:cNvSpPr>
          <p:nvPr/>
        </p:nvSpPr>
        <p:spPr bwMode="auto">
          <a:xfrm>
            <a:off x="4038600" y="3276600"/>
            <a:ext cx="3873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f</a:t>
            </a:r>
          </a:p>
        </p:txBody>
      </p:sp>
      <p:sp>
        <p:nvSpPr>
          <p:cNvPr id="11333" name="文本框 11332"/>
          <p:cNvSpPr txBox="1">
            <a:spLocks noChangeArrowheads="1"/>
          </p:cNvSpPr>
          <p:nvPr/>
        </p:nvSpPr>
        <p:spPr bwMode="auto">
          <a:xfrm rot="10680000" flipH="1" flipV="1">
            <a:off x="914400" y="4419600"/>
            <a:ext cx="5873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f</a:t>
            </a:r>
          </a:p>
        </p:txBody>
      </p:sp>
      <p:sp>
        <p:nvSpPr>
          <p:cNvPr id="11334" name="文本框 11333"/>
          <p:cNvSpPr txBox="1">
            <a:spLocks noChangeArrowheads="1"/>
          </p:cNvSpPr>
          <p:nvPr/>
        </p:nvSpPr>
        <p:spPr bwMode="auto">
          <a:xfrm>
            <a:off x="7010400" y="5562600"/>
            <a:ext cx="762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f</a:t>
            </a:r>
          </a:p>
        </p:txBody>
      </p:sp>
      <p:sp>
        <p:nvSpPr>
          <p:cNvPr id="47173" name="文本框 11334"/>
          <p:cNvSpPr txBox="1">
            <a:spLocks noChangeArrowheads="1"/>
          </p:cNvSpPr>
          <p:nvPr/>
        </p:nvSpPr>
        <p:spPr bwMode="auto">
          <a:xfrm>
            <a:off x="76200" y="228600"/>
            <a:ext cx="8967788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静摩擦力的方向:沿着接触面,</a:t>
            </a:r>
          </a:p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      并且跟物体相对运动的趋势的方向相反。</a:t>
            </a:r>
          </a:p>
          <a:p>
            <a:endParaRPr lang="zh-CN" altLang="en-US"/>
          </a:p>
        </p:txBody>
      </p:sp>
      <p:sp>
        <p:nvSpPr>
          <p:cNvPr id="47174" name="文本框 11335"/>
          <p:cNvSpPr txBox="1">
            <a:spLocks noChangeArrowheads="1"/>
          </p:cNvSpPr>
          <p:nvPr/>
        </p:nvSpPr>
        <p:spPr bwMode="auto">
          <a:xfrm>
            <a:off x="6096000" y="4724400"/>
            <a:ext cx="9921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加速</a:t>
            </a:r>
          </a:p>
        </p:txBody>
      </p:sp>
    </p:spTree>
    <p:extLst>
      <p:ext uri="{BB962C8B-B14F-4D97-AF65-F5344CB8AC3E}">
        <p14:creationId xmlns:p14="http://schemas.microsoft.com/office/powerpoint/2010/main" val="119666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8" grpId="0" animBg="1"/>
      <p:bldP spid="11330" grpId="0" animBg="1"/>
      <p:bldP spid="11331" grpId="0" animBg="1"/>
      <p:bldP spid="11332" grpId="0" bldLvl="0"/>
      <p:bldP spid="11333" grpId="0" bldLvl="0"/>
      <p:bldP spid="11334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内容占位符 12290"/>
          <p:cNvSpPr>
            <a:spLocks noGrp="1" noChangeArrowheads="1"/>
          </p:cNvSpPr>
          <p:nvPr>
            <p:ph idx="1"/>
          </p:nvPr>
        </p:nvSpPr>
        <p:spPr>
          <a:xfrm>
            <a:off x="228600" y="1905000"/>
            <a:ext cx="8686800" cy="4527550"/>
          </a:xfrm>
        </p:spPr>
        <p:txBody>
          <a:bodyPr/>
          <a:lstStyle/>
          <a:p>
            <a:pPr>
              <a:buFontTx/>
              <a:buNone/>
            </a:pPr>
            <a:endParaRPr lang="zh-CN" altLang="en-US" b="1" smtClean="0"/>
          </a:p>
        </p:txBody>
      </p:sp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228600" y="1104900"/>
            <a:ext cx="61071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itchFamily="49" charset="-122"/>
              </a:rPr>
              <a:t>1</a:t>
            </a:r>
            <a:r>
              <a:rPr lang="zh-CN" altLang="en-US" sz="2800" b="1">
                <a:solidFill>
                  <a:srgbClr val="FF3300"/>
                </a:solidFill>
                <a:ea typeface="黑体" pitchFamily="49" charset="-122"/>
              </a:rPr>
              <a:t>、汽车和小物体以相同的速度向右加速运动时，物体受不受摩擦力？</a:t>
            </a:r>
          </a:p>
        </p:txBody>
      </p:sp>
      <p:sp>
        <p:nvSpPr>
          <p:cNvPr id="48131" name="文本框 12292"/>
          <p:cNvSpPr txBox="1">
            <a:spLocks noChangeArrowheads="1"/>
          </p:cNvSpPr>
          <p:nvPr/>
        </p:nvSpPr>
        <p:spPr bwMode="auto">
          <a:xfrm>
            <a:off x="7694613" y="3059113"/>
            <a:ext cx="6397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加速</a:t>
            </a:r>
          </a:p>
        </p:txBody>
      </p:sp>
      <p:sp>
        <p:nvSpPr>
          <p:cNvPr id="12294" name="直接连接符 12293"/>
          <p:cNvSpPr>
            <a:spLocks noChangeShapeType="1"/>
          </p:cNvSpPr>
          <p:nvPr/>
        </p:nvSpPr>
        <p:spPr bwMode="auto">
          <a:xfrm>
            <a:off x="7010400" y="4114800"/>
            <a:ext cx="1314450" cy="31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8133" name="组合 12294"/>
          <p:cNvGrpSpPr>
            <a:grpSpLocks/>
          </p:cNvGrpSpPr>
          <p:nvPr/>
        </p:nvGrpSpPr>
        <p:grpSpPr bwMode="auto">
          <a:xfrm>
            <a:off x="5486400" y="2819400"/>
            <a:ext cx="3049588" cy="1924050"/>
            <a:chOff x="0" y="0"/>
            <a:chExt cx="2326" cy="1833"/>
          </a:xfrm>
        </p:grpSpPr>
        <p:grpSp>
          <p:nvGrpSpPr>
            <p:cNvPr id="48134" name="组合 12295"/>
            <p:cNvGrpSpPr>
              <a:grpSpLocks/>
            </p:cNvGrpSpPr>
            <p:nvPr/>
          </p:nvGrpSpPr>
          <p:grpSpPr bwMode="auto">
            <a:xfrm>
              <a:off x="0" y="1254"/>
              <a:ext cx="2326" cy="579"/>
              <a:chOff x="0" y="0"/>
              <a:chExt cx="2400" cy="530"/>
            </a:xfrm>
          </p:grpSpPr>
          <p:sp>
            <p:nvSpPr>
              <p:cNvPr id="48135" name="矩形 1229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0" cy="240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36" name="椭圆 12297"/>
              <p:cNvSpPr>
                <a:spLocks noChangeArrowheads="1"/>
              </p:cNvSpPr>
              <p:nvPr/>
            </p:nvSpPr>
            <p:spPr bwMode="auto">
              <a:xfrm>
                <a:off x="460" y="250"/>
                <a:ext cx="280" cy="28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37" name="椭圆 12298"/>
              <p:cNvSpPr>
                <a:spLocks noChangeArrowheads="1"/>
              </p:cNvSpPr>
              <p:nvPr/>
            </p:nvSpPr>
            <p:spPr bwMode="auto">
              <a:xfrm>
                <a:off x="1660" y="250"/>
                <a:ext cx="280" cy="28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138" name="直接连接符 12299"/>
            <p:cNvSpPr>
              <a:spLocks noChangeShapeType="1"/>
            </p:cNvSpPr>
            <p:nvPr/>
          </p:nvSpPr>
          <p:spPr bwMode="auto">
            <a:xfrm flipV="1">
              <a:off x="1864" y="780"/>
              <a:ext cx="0" cy="46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9" name="直接连接符 12300"/>
            <p:cNvSpPr>
              <a:spLocks noChangeShapeType="1"/>
            </p:cNvSpPr>
            <p:nvPr/>
          </p:nvSpPr>
          <p:spPr bwMode="auto">
            <a:xfrm>
              <a:off x="1864" y="780"/>
              <a:ext cx="27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0" name="直接连接符 12301"/>
            <p:cNvSpPr>
              <a:spLocks noChangeShapeType="1"/>
            </p:cNvSpPr>
            <p:nvPr/>
          </p:nvSpPr>
          <p:spPr bwMode="auto">
            <a:xfrm>
              <a:off x="2134" y="765"/>
              <a:ext cx="180" cy="4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1" name="矩形 12302"/>
            <p:cNvSpPr>
              <a:spLocks noChangeArrowheads="1"/>
            </p:cNvSpPr>
            <p:nvPr/>
          </p:nvSpPr>
          <p:spPr bwMode="auto">
            <a:xfrm>
              <a:off x="934" y="885"/>
              <a:ext cx="420" cy="3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2" name="直接连接符 12303"/>
            <p:cNvSpPr>
              <a:spLocks noChangeShapeType="1"/>
            </p:cNvSpPr>
            <p:nvPr/>
          </p:nvSpPr>
          <p:spPr bwMode="auto">
            <a:xfrm>
              <a:off x="1550" y="570"/>
              <a:ext cx="67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3" name="文本框 12304"/>
            <p:cNvSpPr txBox="1">
              <a:spLocks noChangeArrowheads="1"/>
            </p:cNvSpPr>
            <p:nvPr/>
          </p:nvSpPr>
          <p:spPr bwMode="auto">
            <a:xfrm>
              <a:off x="1610" y="0"/>
              <a:ext cx="422" cy="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endParaRPr lang="en-US" sz="2800"/>
            </a:p>
          </p:txBody>
        </p:sp>
      </p:grpSp>
      <p:sp>
        <p:nvSpPr>
          <p:cNvPr id="12306" name="文本框 12305"/>
          <p:cNvSpPr txBox="1">
            <a:spLocks noChangeArrowheads="1"/>
          </p:cNvSpPr>
          <p:nvPr/>
        </p:nvSpPr>
        <p:spPr bwMode="auto">
          <a:xfrm>
            <a:off x="8305800" y="3962400"/>
            <a:ext cx="685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f</a:t>
            </a:r>
          </a:p>
        </p:txBody>
      </p:sp>
      <p:sp>
        <p:nvSpPr>
          <p:cNvPr id="48145" name="标题 3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8600" y="2324100"/>
            <a:ext cx="61071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itchFamily="49" charset="-122"/>
              </a:rPr>
              <a:t>2</a:t>
            </a:r>
            <a:r>
              <a:rPr lang="zh-CN" altLang="en-US" sz="2800" b="1">
                <a:solidFill>
                  <a:srgbClr val="FF3300"/>
                </a:solidFill>
                <a:ea typeface="黑体" pitchFamily="49" charset="-122"/>
              </a:rPr>
              <a:t>、汽车和小物体以相同的速度向右减速运动时，物体受不受摩擦力？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28600" y="3590925"/>
            <a:ext cx="61071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itchFamily="49" charset="-122"/>
              </a:rPr>
              <a:t>3</a:t>
            </a:r>
            <a:r>
              <a:rPr lang="zh-CN" altLang="en-US" sz="2800" b="1">
                <a:solidFill>
                  <a:srgbClr val="FF3300"/>
                </a:solidFill>
                <a:ea typeface="黑体" pitchFamily="49" charset="-122"/>
              </a:rPr>
              <a:t>、汽车和小物体以相同的速度向右匀速运动时，物体受不受摩擦力？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28600" y="4743450"/>
            <a:ext cx="61071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黑体" pitchFamily="49" charset="-122"/>
              </a:rPr>
              <a:t>4</a:t>
            </a:r>
            <a:r>
              <a:rPr lang="zh-CN" altLang="en-US" sz="2800" b="1">
                <a:solidFill>
                  <a:srgbClr val="FF3300"/>
                </a:solidFill>
                <a:ea typeface="黑体" pitchFamily="49" charset="-122"/>
              </a:rPr>
              <a:t>、汽车和小物体以相同的速度向右拐弯时，物体受不受摩擦力？</a:t>
            </a:r>
          </a:p>
        </p:txBody>
      </p:sp>
    </p:spTree>
    <p:extLst>
      <p:ext uri="{BB962C8B-B14F-4D97-AF65-F5344CB8AC3E}">
        <p14:creationId xmlns:p14="http://schemas.microsoft.com/office/powerpoint/2010/main" val="98987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 animBg="1"/>
      <p:bldP spid="12306" grpId="0" bldLvl="0"/>
      <p:bldP spid="5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8788" y="728663"/>
            <a:ext cx="8332787" cy="1074737"/>
          </a:xfrm>
        </p:spPr>
        <p:txBody>
          <a:bodyPr/>
          <a:lstStyle/>
          <a:p>
            <a:pPr algn="l"/>
            <a:r>
              <a:rPr lang="en-US" altLang="zh-CN" sz="3400" smtClean="0"/>
              <a:t>     </a:t>
            </a:r>
            <a:r>
              <a:rPr lang="zh-CN" altLang="en-US" sz="3400" b="1" smtClean="0">
                <a:solidFill>
                  <a:srgbClr val="000000"/>
                </a:solidFill>
              </a:rPr>
              <a:t>分析：小孩推箱没推动</a:t>
            </a:r>
            <a:r>
              <a:rPr lang="en-US" altLang="zh-CN" sz="3400" b="1" smtClean="0">
                <a:solidFill>
                  <a:srgbClr val="000000"/>
                </a:solidFill>
              </a:rPr>
              <a:t>, </a:t>
            </a:r>
            <a:r>
              <a:rPr lang="zh-CN" altLang="en-US" sz="3400" b="1" smtClean="0">
                <a:solidFill>
                  <a:srgbClr val="000000"/>
                </a:solidFill>
              </a:rPr>
              <a:t>木箱</a:t>
            </a:r>
            <a:r>
              <a:rPr lang="zh-CN" altLang="en-US" sz="3400" b="1" smtClean="0">
                <a:solidFill>
                  <a:srgbClr val="FF0000"/>
                </a:solidFill>
              </a:rPr>
              <a:t>静止</a:t>
            </a:r>
            <a:r>
              <a:rPr lang="zh-CN" altLang="en-US" sz="3400" b="1" smtClean="0">
                <a:solidFill>
                  <a:srgbClr val="000000"/>
                </a:solidFill>
              </a:rPr>
              <a:t>。木箱受摩擦力吗？若增大推力，木箱仍静止，摩擦力增大，减小还是不变？</a:t>
            </a:r>
          </a:p>
        </p:txBody>
      </p:sp>
      <p:pic>
        <p:nvPicPr>
          <p:cNvPr id="92163" name="Picture 3" descr="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276475"/>
            <a:ext cx="3352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932363" y="3068638"/>
            <a:ext cx="2895600" cy="457200"/>
            <a:chOff x="0" y="0"/>
            <a:chExt cx="1824" cy="288"/>
          </a:xfrm>
        </p:grpSpPr>
        <p:sp>
          <p:nvSpPr>
            <p:cNvPr id="49156" name="Line 5"/>
            <p:cNvSpPr>
              <a:spLocks noChangeShapeType="1"/>
            </p:cNvSpPr>
            <p:nvPr/>
          </p:nvSpPr>
          <p:spPr bwMode="auto">
            <a:xfrm>
              <a:off x="0" y="288"/>
              <a:ext cx="148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7" name="Text Box 6"/>
            <p:cNvSpPr txBox="1">
              <a:spLocks noChangeArrowheads="1"/>
            </p:cNvSpPr>
            <p:nvPr/>
          </p:nvSpPr>
          <p:spPr bwMode="auto">
            <a:xfrm>
              <a:off x="1200" y="0"/>
              <a:ext cx="6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/>
                <a:t>推力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331913" y="3429000"/>
            <a:ext cx="3581400" cy="366713"/>
            <a:chOff x="0" y="0"/>
            <a:chExt cx="2256" cy="231"/>
          </a:xfrm>
        </p:grpSpPr>
        <p:sp>
          <p:nvSpPr>
            <p:cNvPr id="49159" name="Line 8"/>
            <p:cNvSpPr>
              <a:spLocks noChangeShapeType="1"/>
            </p:cNvSpPr>
            <p:nvPr/>
          </p:nvSpPr>
          <p:spPr bwMode="auto">
            <a:xfrm flipH="1">
              <a:off x="720" y="48"/>
              <a:ext cx="1536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0" name="Text Box 9"/>
            <p:cNvSpPr txBox="1">
              <a:spLocks noChangeArrowheads="1"/>
            </p:cNvSpPr>
            <p:nvPr/>
          </p:nvSpPr>
          <p:spPr bwMode="auto">
            <a:xfrm>
              <a:off x="0" y="0"/>
              <a:ext cx="86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FF0066"/>
                  </a:solidFill>
                </a:rPr>
                <a:t>静摩擦力</a:t>
              </a:r>
            </a:p>
          </p:txBody>
        </p:sp>
      </p:grpSp>
      <p:sp>
        <p:nvSpPr>
          <p:cNvPr id="92171" name="Text Box 11"/>
          <p:cNvSpPr txBox="1">
            <a:spLocks noChangeArrowheads="1"/>
          </p:cNvSpPr>
          <p:nvPr/>
        </p:nvSpPr>
        <p:spPr bwMode="auto">
          <a:xfrm>
            <a:off x="3851275" y="4652963"/>
            <a:ext cx="1981200" cy="5588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33CC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/>
              <a:t>二力平衡</a:t>
            </a:r>
          </a:p>
        </p:txBody>
      </p:sp>
    </p:spTree>
    <p:extLst>
      <p:ext uri="{BB962C8B-B14F-4D97-AF65-F5344CB8AC3E}">
        <p14:creationId xmlns:p14="http://schemas.microsoft.com/office/powerpoint/2010/main" val="22861444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250" autoRev="1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71" grpId="0" animBg="1"/>
      <p:bldP spid="92171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836613"/>
            <a:ext cx="83105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844675"/>
            <a:ext cx="631825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文本框 13382"/>
          <p:cNvSpPr txBox="1">
            <a:spLocks noChangeArrowheads="1"/>
          </p:cNvSpPr>
          <p:nvPr/>
        </p:nvSpPr>
        <p:spPr bwMode="auto">
          <a:xfrm>
            <a:off x="381000" y="5867400"/>
            <a:ext cx="7532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摩擦力的方向不一定和物体运动方向相反</a:t>
            </a:r>
          </a:p>
        </p:txBody>
      </p:sp>
    </p:spTree>
    <p:extLst>
      <p:ext uri="{BB962C8B-B14F-4D97-AF65-F5344CB8AC3E}">
        <p14:creationId xmlns:p14="http://schemas.microsoft.com/office/powerpoint/2010/main" val="278136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>
            <a:spLocks noChangeArrowheads="1"/>
          </p:cNvSpPr>
          <p:nvPr/>
        </p:nvSpPr>
        <p:spPr bwMode="auto">
          <a:xfrm>
            <a:off x="1447800" y="381000"/>
            <a:ext cx="4267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ea typeface="楷体_GB2312" pitchFamily="49" charset="-122"/>
              </a:rPr>
              <a:t>小结静摩擦力特点：</a:t>
            </a:r>
          </a:p>
        </p:txBody>
      </p:sp>
      <p:sp>
        <p:nvSpPr>
          <p:cNvPr id="25603" name="文本框 25602"/>
          <p:cNvSpPr txBox="1">
            <a:spLocks noChangeArrowheads="1"/>
          </p:cNvSpPr>
          <p:nvPr/>
        </p:nvSpPr>
        <p:spPr bwMode="auto">
          <a:xfrm>
            <a:off x="304800" y="20574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楷体_GB2312" pitchFamily="49" charset="-122"/>
              </a:rPr>
              <a:t>（2）静摩擦力随着产生运动趋势的</a:t>
            </a:r>
            <a:r>
              <a:rPr lang="zh-CN" altLang="en-US" sz="2800" b="1" u="sng">
                <a:ea typeface="楷体_GB2312" pitchFamily="49" charset="-122"/>
              </a:rPr>
              <a:t>外力</a:t>
            </a:r>
            <a:r>
              <a:rPr lang="zh-CN" altLang="en-US" sz="2800" b="1">
                <a:ea typeface="楷体_GB2312" pitchFamily="49" charset="-122"/>
              </a:rPr>
              <a:t>的变化而变化</a:t>
            </a:r>
            <a:r>
              <a:rPr lang="zh-CN" altLang="en-US" sz="2800" b="1">
                <a:solidFill>
                  <a:srgbClr val="000000"/>
                </a:solidFill>
              </a:rPr>
              <a:t> ，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跟使物体发生相对运动趋势的外力始终是一对</a:t>
            </a:r>
            <a:r>
              <a:rPr lang="zh-CN" altLang="en-US" sz="2800" b="1">
                <a:solidFill>
                  <a:srgbClr val="990000"/>
                </a:solidFill>
                <a:ea typeface="楷体_GB2312" pitchFamily="49" charset="-122"/>
              </a:rPr>
              <a:t>平衡力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。</a:t>
            </a:r>
          </a:p>
          <a:p>
            <a:endParaRPr lang="zh-CN" altLang="en-US" sz="2800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25605" name="矩形 25604"/>
          <p:cNvSpPr>
            <a:spLocks noChangeArrowheads="1"/>
          </p:cNvSpPr>
          <p:nvPr/>
        </p:nvSpPr>
        <p:spPr bwMode="auto">
          <a:xfrm>
            <a:off x="152400" y="3200400"/>
            <a:ext cx="78486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楷体_GB2312" pitchFamily="49" charset="-122"/>
              </a:rPr>
              <a:t>（</a:t>
            </a:r>
            <a:r>
              <a:rPr lang="en-US" altLang="zh-CN" sz="2800" b="1">
                <a:ea typeface="楷体_GB2312" pitchFamily="49" charset="-122"/>
              </a:rPr>
              <a:t>3</a:t>
            </a:r>
            <a:r>
              <a:rPr lang="zh-CN" altLang="en-US" sz="2800" b="1">
                <a:ea typeface="楷体_GB2312" pitchFamily="49" charset="-122"/>
              </a:rPr>
              <a:t>）静摩擦力跟物体间接触面的压力大小无关</a:t>
            </a:r>
          </a:p>
        </p:txBody>
      </p:sp>
      <p:sp>
        <p:nvSpPr>
          <p:cNvPr id="25606" name="文本框 25605"/>
          <p:cNvSpPr txBox="1">
            <a:spLocks noChangeArrowheads="1"/>
          </p:cNvSpPr>
          <p:nvPr/>
        </p:nvSpPr>
        <p:spPr bwMode="auto">
          <a:xfrm>
            <a:off x="228600" y="1143000"/>
            <a:ext cx="7924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楷体_GB2312" pitchFamily="49" charset="-122"/>
              </a:rPr>
              <a:t>（1）静摩擦力根据</a:t>
            </a:r>
            <a:r>
              <a:rPr lang="zh-CN" altLang="en-US" sz="2800" b="1" u="sng">
                <a:ea typeface="楷体_GB2312" pitchFamily="49" charset="-122"/>
              </a:rPr>
              <a:t>二力平衡</a:t>
            </a:r>
            <a:r>
              <a:rPr lang="zh-CN" altLang="en-US" sz="2800" b="1">
                <a:ea typeface="楷体_GB2312" pitchFamily="49" charset="-122"/>
              </a:rPr>
              <a:t>规律进行分析</a:t>
            </a:r>
          </a:p>
        </p:txBody>
      </p:sp>
      <p:sp>
        <p:nvSpPr>
          <p:cNvPr id="25607" name="文本框 25606"/>
          <p:cNvSpPr txBox="1">
            <a:spLocks noChangeArrowheads="1"/>
          </p:cNvSpPr>
          <p:nvPr/>
        </p:nvSpPr>
        <p:spPr bwMode="auto">
          <a:xfrm>
            <a:off x="76200" y="4800600"/>
            <a:ext cx="9144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ea typeface="楷体_GB2312" pitchFamily="49" charset="-122"/>
              </a:rPr>
              <a:t>（4）静摩擦力的方向</a:t>
            </a:r>
            <a:r>
              <a:rPr lang="zh-CN" altLang="en-US" sz="2800" b="1" u="sng">
                <a:ea typeface="楷体_GB2312" pitchFamily="49" charset="-122"/>
              </a:rPr>
              <a:t>沿接触面</a:t>
            </a:r>
            <a:r>
              <a:rPr lang="zh-CN" altLang="en-US" sz="2800" b="1">
                <a:ea typeface="楷体_GB2312" pitchFamily="49" charset="-122"/>
              </a:rPr>
              <a:t>与</a:t>
            </a:r>
            <a:r>
              <a:rPr lang="zh-CN" altLang="en-US" sz="2800" b="1" u="sng">
                <a:ea typeface="楷体_GB2312" pitchFamily="49" charset="-122"/>
              </a:rPr>
              <a:t>相对</a:t>
            </a:r>
            <a:r>
              <a:rPr lang="zh-CN" altLang="en-US" sz="2800" b="1">
                <a:ea typeface="楷体_GB2312" pitchFamily="49" charset="-122"/>
              </a:rPr>
              <a:t>运动趋势方向相</a:t>
            </a:r>
            <a:r>
              <a:rPr lang="zh-CN" altLang="en-US" sz="2800" b="1" u="sng">
                <a:ea typeface="楷体_GB2312" pitchFamily="49" charset="-122"/>
              </a:rPr>
              <a:t>反</a:t>
            </a:r>
          </a:p>
          <a:p>
            <a:r>
              <a:rPr lang="zh-CN" altLang="en-US" sz="2800" b="1">
                <a:ea typeface="楷体_GB2312" pitchFamily="49" charset="-122"/>
              </a:rPr>
              <a:t>         与运动方向不一定相反。</a:t>
            </a:r>
          </a:p>
        </p:txBody>
      </p:sp>
      <p:sp>
        <p:nvSpPr>
          <p:cNvPr id="25608" name="文本框 25607"/>
          <p:cNvSpPr txBox="1">
            <a:spLocks noChangeArrowheads="1"/>
          </p:cNvSpPr>
          <p:nvPr/>
        </p:nvSpPr>
        <p:spPr bwMode="auto">
          <a:xfrm>
            <a:off x="6934200" y="1066800"/>
            <a:ext cx="1752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原理</a:t>
            </a:r>
          </a:p>
        </p:txBody>
      </p:sp>
      <p:sp>
        <p:nvSpPr>
          <p:cNvPr id="25609" name="文本框 25608"/>
          <p:cNvSpPr txBox="1">
            <a:spLocks noChangeArrowheads="1"/>
          </p:cNvSpPr>
          <p:nvPr/>
        </p:nvSpPr>
        <p:spPr bwMode="auto">
          <a:xfrm>
            <a:off x="7696200" y="3200400"/>
            <a:ext cx="1333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大小</a:t>
            </a:r>
          </a:p>
        </p:txBody>
      </p:sp>
      <p:sp>
        <p:nvSpPr>
          <p:cNvPr id="25610" name="文本框 25609"/>
          <p:cNvSpPr txBox="1">
            <a:spLocks noChangeArrowheads="1"/>
          </p:cNvSpPr>
          <p:nvPr/>
        </p:nvSpPr>
        <p:spPr bwMode="auto">
          <a:xfrm>
            <a:off x="5181600" y="5334000"/>
            <a:ext cx="1333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方向</a:t>
            </a:r>
          </a:p>
        </p:txBody>
      </p:sp>
    </p:spTree>
    <p:extLst>
      <p:ext uri="{BB962C8B-B14F-4D97-AF65-F5344CB8AC3E}">
        <p14:creationId xmlns:p14="http://schemas.microsoft.com/office/powerpoint/2010/main" val="322086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5" grpId="0"/>
      <p:bldP spid="25606" grpId="0"/>
      <p:bldP spid="25607" grpId="0"/>
      <p:bldP spid="25608" grpId="0" bldLvl="0"/>
      <p:bldP spid="25609" grpId="0" bldLvl="0"/>
      <p:bldP spid="25610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灯片编号占位符 4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buFont typeface="Arial" pitchFamily="34" charset="0"/>
              <a:buNone/>
            </a:pPr>
            <a:fld id="{92C5DC0C-4DD2-4010-9DB2-73B8A20AC199}" type="slidenum">
              <a:rPr lang="zh-CN" altLang="zh-CN" sz="1400"/>
              <a:pPr algn="r">
                <a:buFont typeface="Arial" pitchFamily="34" charset="0"/>
                <a:buNone/>
              </a:pPr>
              <a:t>37</a:t>
            </a:fld>
            <a:endParaRPr lang="zh-CN" altLang="zh-CN" sz="1400"/>
          </a:p>
        </p:txBody>
      </p:sp>
      <p:sp>
        <p:nvSpPr>
          <p:cNvPr id="52226" name="矩形 2"/>
          <p:cNvSpPr>
            <a:spLocks noChangeArrowheads="1"/>
          </p:cNvSpPr>
          <p:nvPr/>
        </p:nvSpPr>
        <p:spPr bwMode="auto">
          <a:xfrm>
            <a:off x="395288" y="1603375"/>
            <a:ext cx="8713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en-US" altLang="zh-CN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1.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下面物体</a:t>
            </a:r>
            <a:r>
              <a:rPr lang="en-US" altLang="zh-CN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A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是否受到摩擦力，若受摩擦力，方向如何？</a:t>
            </a:r>
          </a:p>
        </p:txBody>
      </p:sp>
      <p:pic>
        <p:nvPicPr>
          <p:cNvPr id="52227" name="Picture 4" descr="E:\大河八年级下册\猎豹八年级下册课件\物理教案（百分）\1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205038"/>
            <a:ext cx="7381875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135" name="直接箭头连接符 3"/>
          <p:cNvCxnSpPr>
            <a:cxnSpLocks noChangeShapeType="1"/>
          </p:cNvCxnSpPr>
          <p:nvPr/>
        </p:nvCxnSpPr>
        <p:spPr bwMode="auto">
          <a:xfrm flipH="1" flipV="1">
            <a:off x="5516563" y="2228850"/>
            <a:ext cx="996950" cy="481013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6" name="直接箭头连接符 5"/>
          <p:cNvCxnSpPr>
            <a:cxnSpLocks noChangeShapeType="1"/>
          </p:cNvCxnSpPr>
          <p:nvPr/>
        </p:nvCxnSpPr>
        <p:spPr bwMode="auto">
          <a:xfrm>
            <a:off x="2266950" y="4797425"/>
            <a:ext cx="792163" cy="15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37" name="直接箭头连接符 7"/>
          <p:cNvCxnSpPr>
            <a:cxnSpLocks noChangeShapeType="1"/>
          </p:cNvCxnSpPr>
          <p:nvPr/>
        </p:nvCxnSpPr>
        <p:spPr bwMode="auto">
          <a:xfrm flipV="1">
            <a:off x="6084888" y="4076700"/>
            <a:ext cx="1587" cy="792163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818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47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500"/>
                                        <p:tgtEl>
                                          <p:spTgt spid="47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47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35" grpId="0" bldLvl="0" animBg="1"/>
      <p:bldP spid="47136" grpId="0" bldLvl="0" animBg="1"/>
      <p:bldP spid="4713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96258"/>
          <p:cNvSpPr txBox="1">
            <a:spLocks noChangeArrowheads="1"/>
          </p:cNvSpPr>
          <p:nvPr/>
        </p:nvSpPr>
        <p:spPr bwMode="auto">
          <a:xfrm>
            <a:off x="1196975" y="1862138"/>
            <a:ext cx="754380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>
                <a:latin typeface="Times New Roman" pitchFamily="18" charset="0"/>
                <a:ea typeface="幼圆" pitchFamily="49" charset="-122"/>
              </a:rPr>
              <a:t>2.</a:t>
            </a:r>
            <a:r>
              <a:rPr lang="zh-CN" altLang="en-US" sz="3200" b="1">
                <a:latin typeface="Times New Roman" pitchFamily="18" charset="0"/>
                <a:ea typeface="幼圆" pitchFamily="49" charset="-122"/>
              </a:rPr>
              <a:t>用</a:t>
            </a:r>
            <a:r>
              <a:rPr lang="en-US" altLang="zh-CN" sz="3200" b="1">
                <a:latin typeface="Times New Roman" pitchFamily="18" charset="0"/>
                <a:ea typeface="幼圆" pitchFamily="49" charset="-122"/>
              </a:rPr>
              <a:t>10N</a:t>
            </a:r>
            <a:r>
              <a:rPr lang="zh-CN" altLang="en-US" sz="3200" b="1">
                <a:latin typeface="Times New Roman" pitchFamily="18" charset="0"/>
                <a:ea typeface="幼圆" pitchFamily="49" charset="-122"/>
              </a:rPr>
              <a:t>的力推水平面上的桌子，没有推动，则桌子与地面间摩擦力的大小是</a:t>
            </a:r>
            <a:r>
              <a:rPr lang="en-US" altLang="zh-CN" sz="3200" b="1">
                <a:latin typeface="Times New Roman" pitchFamily="18" charset="0"/>
                <a:ea typeface="幼圆" pitchFamily="49" charset="-122"/>
              </a:rPr>
              <a:t>_______</a:t>
            </a:r>
            <a:r>
              <a:rPr lang="zh-CN" altLang="en-US" sz="3200" b="1">
                <a:latin typeface="Times New Roman" pitchFamily="18" charset="0"/>
                <a:ea typeface="幼圆" pitchFamily="49" charset="-122"/>
              </a:rPr>
              <a:t>若用</a:t>
            </a:r>
            <a:r>
              <a:rPr lang="en-US" altLang="zh-CN" sz="3200" b="1">
                <a:latin typeface="Times New Roman" pitchFamily="18" charset="0"/>
                <a:ea typeface="幼圆" pitchFamily="49" charset="-122"/>
              </a:rPr>
              <a:t>20N</a:t>
            </a:r>
            <a:r>
              <a:rPr lang="zh-CN" altLang="en-US" sz="3200" b="1">
                <a:latin typeface="Times New Roman" pitchFamily="18" charset="0"/>
                <a:ea typeface="幼圆" pitchFamily="49" charset="-122"/>
              </a:rPr>
              <a:t>的力推仍然没有推动，则此时的摩擦力的大小是</a:t>
            </a:r>
            <a:r>
              <a:rPr lang="en-US" altLang="zh-CN" sz="3200" b="1">
                <a:latin typeface="Times New Roman" pitchFamily="18" charset="0"/>
                <a:ea typeface="幼圆" pitchFamily="49" charset="-122"/>
              </a:rPr>
              <a:t>_______.</a:t>
            </a:r>
          </a:p>
        </p:txBody>
      </p:sp>
      <p:sp>
        <p:nvSpPr>
          <p:cNvPr id="118788" name="矩形 96259"/>
          <p:cNvSpPr>
            <a:spLocks noChangeArrowheads="1"/>
          </p:cNvSpPr>
          <p:nvPr/>
        </p:nvSpPr>
        <p:spPr bwMode="auto">
          <a:xfrm>
            <a:off x="1577975" y="2760663"/>
            <a:ext cx="8826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  <a:ea typeface="幼圆" pitchFamily="49" charset="-122"/>
              </a:rPr>
              <a:t>10N</a:t>
            </a:r>
          </a:p>
        </p:txBody>
      </p:sp>
      <p:sp>
        <p:nvSpPr>
          <p:cNvPr id="118789" name="矩形 96260"/>
          <p:cNvSpPr>
            <a:spLocks noChangeArrowheads="1"/>
          </p:cNvSpPr>
          <p:nvPr/>
        </p:nvSpPr>
        <p:spPr bwMode="auto">
          <a:xfrm>
            <a:off x="5949950" y="3290888"/>
            <a:ext cx="8826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  <a:ea typeface="幼圆" pitchFamily="49" charset="-122"/>
              </a:rPr>
              <a:t>20N</a:t>
            </a:r>
          </a:p>
        </p:txBody>
      </p:sp>
      <p:sp>
        <p:nvSpPr>
          <p:cNvPr id="118790" name="矩形 96261"/>
          <p:cNvSpPr>
            <a:spLocks noChangeArrowheads="1"/>
          </p:cNvSpPr>
          <p:nvPr/>
        </p:nvSpPr>
        <p:spPr bwMode="auto">
          <a:xfrm>
            <a:off x="1027113" y="4143375"/>
            <a:ext cx="79248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>
                <a:solidFill>
                  <a:srgbClr val="3333FF"/>
                </a:solidFill>
                <a:latin typeface="Tahoma" pitchFamily="34" charset="0"/>
                <a:ea typeface="楷体_GB2312" pitchFamily="49" charset="-122"/>
              </a:rPr>
              <a:t>静摩擦力的大小是随推力的改变而改变的，只要物体仍处于静止状态，就一定受到平衡力的作用，静摩擦力就与推力平衡，其大小就相等。</a:t>
            </a:r>
          </a:p>
        </p:txBody>
      </p:sp>
    </p:spTree>
    <p:extLst>
      <p:ext uri="{BB962C8B-B14F-4D97-AF65-F5344CB8AC3E}">
        <p14:creationId xmlns:p14="http://schemas.microsoft.com/office/powerpoint/2010/main" val="126920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/>
      <p:bldP spid="118789" grpId="0"/>
      <p:bldP spid="11879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灯片编号占位符 4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buFont typeface="Arial" pitchFamily="34" charset="0"/>
              <a:buNone/>
            </a:pPr>
            <a:fld id="{F7983722-E0D8-435E-8574-8E644B6E86F9}" type="slidenum">
              <a:rPr lang="zh-CN" altLang="zh-CN" sz="1400"/>
              <a:pPr algn="r">
                <a:buFont typeface="Arial" pitchFamily="34" charset="0"/>
                <a:buNone/>
              </a:pPr>
              <a:t>39</a:t>
            </a:fld>
            <a:endParaRPr lang="zh-CN" altLang="zh-CN" sz="1400"/>
          </a:p>
        </p:txBody>
      </p:sp>
      <p:sp>
        <p:nvSpPr>
          <p:cNvPr id="56322" name="矩形 2"/>
          <p:cNvSpPr>
            <a:spLocks noChangeArrowheads="1"/>
          </p:cNvSpPr>
          <p:nvPr/>
        </p:nvSpPr>
        <p:spPr bwMode="auto">
          <a:xfrm>
            <a:off x="250825" y="981075"/>
            <a:ext cx="8713788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3.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用手握住重</a:t>
            </a:r>
            <a:r>
              <a:rPr lang="en-US" altLang="zh-CN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5N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的酱油瓶子静止悬在空中，瓶口竖直向上，此时手的握力为</a:t>
            </a:r>
            <a:r>
              <a:rPr lang="en-US" altLang="zh-CN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30N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，瓶子受到手</a:t>
            </a:r>
            <a:r>
              <a:rPr lang="zh-CN" altLang="en-US" sz="2400" b="1" u="sng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         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（填“竖直向上”或“竖直向下”）的摩擦力为</a:t>
            </a:r>
            <a:r>
              <a:rPr lang="en-US" altLang="zh-CN" sz="2400" b="1" u="sng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    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；若使手的握力增加为</a:t>
            </a:r>
            <a:r>
              <a:rPr lang="en-US" altLang="zh-CN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35N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，瓶子受到手的摩擦力大小为</a:t>
            </a:r>
            <a:r>
              <a:rPr lang="en-US" altLang="zh-CN" sz="2400" b="1" u="sng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     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sym typeface="Times New Roman" pitchFamily="18" charset="0"/>
              </a:rPr>
              <a:t>。</a:t>
            </a:r>
          </a:p>
        </p:txBody>
      </p:sp>
      <p:sp>
        <p:nvSpPr>
          <p:cNvPr id="964612" name="矩形 1"/>
          <p:cNvSpPr>
            <a:spLocks noChangeArrowheads="1"/>
          </p:cNvSpPr>
          <p:nvPr/>
        </p:nvSpPr>
        <p:spPr bwMode="auto">
          <a:xfrm>
            <a:off x="4462463" y="1558925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rgbClr val="F8081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竖直向上</a:t>
            </a:r>
            <a:endParaRPr lang="zh-CN" altLang="en-US" sz="2400" b="1">
              <a:solidFill>
                <a:srgbClr val="F8081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64613" name="矩形 3"/>
          <p:cNvSpPr>
            <a:spLocks noChangeArrowheads="1"/>
          </p:cNvSpPr>
          <p:nvPr/>
        </p:nvSpPr>
        <p:spPr bwMode="auto">
          <a:xfrm>
            <a:off x="4086225" y="2087563"/>
            <a:ext cx="557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sym typeface="Calibri" pitchFamily="34" charset="0"/>
              </a:rPr>
              <a:t>5N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sym typeface="宋体" pitchFamily="2" charset="-122"/>
            </a:endParaRPr>
          </a:p>
        </p:txBody>
      </p:sp>
      <p:sp>
        <p:nvSpPr>
          <p:cNvPr id="964614" name="矩形 33"/>
          <p:cNvSpPr>
            <a:spLocks noChangeArrowheads="1"/>
          </p:cNvSpPr>
          <p:nvPr/>
        </p:nvSpPr>
        <p:spPr bwMode="auto">
          <a:xfrm>
            <a:off x="3825875" y="2608263"/>
            <a:ext cx="557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sym typeface="Calibri" pitchFamily="34" charset="0"/>
              </a:rPr>
              <a:t>5N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sym typeface="宋体" pitchFamily="2" charset="-122"/>
            </a:endParaRPr>
          </a:p>
        </p:txBody>
      </p:sp>
      <p:pic>
        <p:nvPicPr>
          <p:cNvPr id="563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789363"/>
            <a:ext cx="1155700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075" y="3789363"/>
            <a:ext cx="1230313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307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96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500"/>
                                        <p:tgtEl>
                                          <p:spTgt spid="96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96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4612" grpId="0" bldLvl="0"/>
      <p:bldP spid="964613" grpId="0" bldLvl="0"/>
      <p:bldP spid="964614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1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91440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文本框 6146"/>
          <p:cNvSpPr txBox="1">
            <a:spLocks noChangeArrowheads="1"/>
          </p:cNvSpPr>
          <p:nvPr/>
        </p:nvSpPr>
        <p:spPr bwMode="auto">
          <a:xfrm>
            <a:off x="76200" y="76200"/>
            <a:ext cx="8915400" cy="301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摩擦力产生的原因：看似光滑的物体表面其实在显微镜下观察都是凹凸不平的，因此两个相互接触的物体,当它们发生相对运动或具有相对运动的趋势时，这些凹凸不平的接触面就要阻碍其相对运动或相对运动趋势，这样就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产生了摩擦力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。</a:t>
            </a:r>
          </a:p>
          <a:p>
            <a:endParaRPr lang="zh-CN" altLang="en-US" sz="3200" b="1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580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0" name="TextBox 1"/>
          <p:cNvSpPr txBox="1">
            <a:spLocks noChangeArrowheads="1"/>
          </p:cNvSpPr>
          <p:nvPr/>
        </p:nvSpPr>
        <p:spPr bwMode="auto">
          <a:xfrm>
            <a:off x="304800" y="685800"/>
            <a:ext cx="5287963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宋体" pitchFamily="2" charset="-122"/>
              </a:rPr>
              <a:t>五、摩擦的利用和防止</a:t>
            </a:r>
          </a:p>
        </p:txBody>
      </p:sp>
      <p:sp>
        <p:nvSpPr>
          <p:cNvPr id="38916" name="TextBox 2"/>
          <p:cNvSpPr txBox="1">
            <a:spLocks noChangeArrowheads="1"/>
          </p:cNvSpPr>
          <p:nvPr/>
        </p:nvSpPr>
        <p:spPr bwMode="auto">
          <a:xfrm>
            <a:off x="714375" y="1928813"/>
            <a:ext cx="4852988" cy="544512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在许多情况下摩擦是有用的。</a:t>
            </a:r>
          </a:p>
        </p:txBody>
      </p:sp>
      <p:grpSp>
        <p:nvGrpSpPr>
          <p:cNvPr id="38917" name="组合 38916"/>
          <p:cNvGrpSpPr>
            <a:grpSpLocks/>
          </p:cNvGrpSpPr>
          <p:nvPr/>
        </p:nvGrpSpPr>
        <p:grpSpPr bwMode="auto">
          <a:xfrm>
            <a:off x="642938" y="2714625"/>
            <a:ext cx="3286125" cy="3394075"/>
            <a:chOff x="0" y="0"/>
            <a:chExt cx="2070" cy="2138"/>
          </a:xfrm>
        </p:grpSpPr>
        <p:pic>
          <p:nvPicPr>
            <p:cNvPr id="58373" name="静摩擦力的应用.MPG">
              <a:hlinkClick r:id="" action="ppaction://media"/>
            </p:cNvPr>
            <p:cNvPicPr>
              <a:picLocks noRot="1" noChangeAspect="1" noChangeArrowheads="1"/>
            </p:cNvPicPr>
            <p:nvPr>
              <a:videoFile r:link="rId1"/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70" cy="1694"/>
            </a:xfrm>
            <a:prstGeom prst="rect">
              <a:avLst/>
            </a:prstGeom>
            <a:noFill/>
            <a:ln w="76200">
              <a:solidFill>
                <a:srgbClr val="66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374" name="TextBox 7"/>
            <p:cNvSpPr txBox="1">
              <a:spLocks noChangeArrowheads="1"/>
            </p:cNvSpPr>
            <p:nvPr/>
          </p:nvSpPr>
          <p:spPr bwMode="auto">
            <a:xfrm>
              <a:off x="585" y="1811"/>
              <a:ext cx="7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002060"/>
                  </a:solidFill>
                  <a:latin typeface="宋体" pitchFamily="2" charset="-122"/>
                </a:rPr>
                <a:t>传送带</a:t>
              </a:r>
            </a:p>
          </p:txBody>
        </p:sp>
      </p:grpSp>
      <p:grpSp>
        <p:nvGrpSpPr>
          <p:cNvPr id="38920" name="组合 38919"/>
          <p:cNvGrpSpPr>
            <a:grpSpLocks/>
          </p:cNvGrpSpPr>
          <p:nvPr/>
        </p:nvGrpSpPr>
        <p:grpSpPr bwMode="auto">
          <a:xfrm>
            <a:off x="6588125" y="836613"/>
            <a:ext cx="1781175" cy="2714625"/>
            <a:chOff x="0" y="0"/>
            <a:chExt cx="1781187" cy="2714644"/>
          </a:xfrm>
        </p:grpSpPr>
        <p:pic>
          <p:nvPicPr>
            <p:cNvPr id="58376" name="图片 5" descr="20100812051218731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892" t="4532" r="27054" b="9364"/>
            <a:stretch>
              <a:fillRect/>
            </a:stretch>
          </p:blipFill>
          <p:spPr bwMode="auto">
            <a:xfrm>
              <a:off x="495303" y="0"/>
              <a:ext cx="1285884" cy="2714644"/>
            </a:xfrm>
            <a:prstGeom prst="rect">
              <a:avLst/>
            </a:prstGeom>
            <a:noFill/>
            <a:ln>
              <a:noFill/>
            </a:ln>
            <a:effectLst>
              <a:outerShdw dist="139700" dir="2700000" algn="ctr" rotWithShape="0">
                <a:srgbClr val="333333">
                  <a:alpha val="5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377" name="TextBox 9"/>
            <p:cNvSpPr txBox="1">
              <a:spLocks noChangeArrowheads="1"/>
            </p:cNvSpPr>
            <p:nvPr/>
          </p:nvSpPr>
          <p:spPr bwMode="auto">
            <a:xfrm>
              <a:off x="0" y="857256"/>
              <a:ext cx="611191" cy="793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2800" b="1">
                  <a:solidFill>
                    <a:srgbClr val="002060"/>
                  </a:solidFill>
                  <a:latin typeface="宋体" pitchFamily="2" charset="-122"/>
                </a:rPr>
                <a:t>走路</a:t>
              </a:r>
            </a:p>
          </p:txBody>
        </p:sp>
      </p:grpSp>
      <p:grpSp>
        <p:nvGrpSpPr>
          <p:cNvPr id="38923" name="组合 38922"/>
          <p:cNvGrpSpPr>
            <a:grpSpLocks/>
          </p:cNvGrpSpPr>
          <p:nvPr/>
        </p:nvGrpSpPr>
        <p:grpSpPr bwMode="auto">
          <a:xfrm>
            <a:off x="4716463" y="3429000"/>
            <a:ext cx="3571875" cy="3168650"/>
            <a:chOff x="0" y="0"/>
            <a:chExt cx="2250" cy="1996"/>
          </a:xfrm>
        </p:grpSpPr>
        <p:pic>
          <p:nvPicPr>
            <p:cNvPr id="58379" name="Picture 16" descr="8-图片-43生活中的摩擦-拔河的摩擦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50" cy="1558"/>
            </a:xfrm>
            <a:prstGeom prst="rect">
              <a:avLst/>
            </a:prstGeom>
            <a:noFill/>
            <a:ln>
              <a:noFill/>
            </a:ln>
            <a:effectLst>
              <a:outerShdw dist="139700" dir="2700000" algn="ctr" rotWithShape="0">
                <a:srgbClr val="333333">
                  <a:alpha val="5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380" name="TextBox 11"/>
            <p:cNvSpPr txBox="1">
              <a:spLocks noChangeArrowheads="1"/>
            </p:cNvSpPr>
            <p:nvPr/>
          </p:nvSpPr>
          <p:spPr bwMode="auto">
            <a:xfrm>
              <a:off x="810" y="1669"/>
              <a:ext cx="56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宋体" pitchFamily="2" charset="-122"/>
                </a:rPr>
                <a:t>拔河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140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1"/>
          <p:cNvSpPr txBox="1">
            <a:spLocks noChangeArrowheads="1"/>
          </p:cNvSpPr>
          <p:nvPr/>
        </p:nvSpPr>
        <p:spPr bwMode="auto">
          <a:xfrm>
            <a:off x="714375" y="1143000"/>
            <a:ext cx="4138613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很多时候摩擦又是有害的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8" t="40625" r="53381" b="37500"/>
          <a:stretch>
            <a:fillRect/>
          </a:stretch>
        </p:blipFill>
        <p:spPr bwMode="auto">
          <a:xfrm>
            <a:off x="611188" y="1916113"/>
            <a:ext cx="371316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6420" name="右箭头 4"/>
          <p:cNvSpPr>
            <a:spLocks noChangeArrowheads="1"/>
          </p:cNvSpPr>
          <p:nvPr/>
        </p:nvSpPr>
        <p:spPr bwMode="auto">
          <a:xfrm>
            <a:off x="4429125" y="3267075"/>
            <a:ext cx="630238" cy="449263"/>
          </a:xfrm>
          <a:prstGeom prst="rightArrow">
            <a:avLst>
              <a:gd name="adj1" fmla="val 50000"/>
              <a:gd name="adj2" fmla="val 500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5143500" y="1992313"/>
            <a:ext cx="3789363" cy="2805112"/>
            <a:chOff x="5143504" y="1785926"/>
            <a:chExt cx="3789317" cy="2804475"/>
          </a:xfrm>
        </p:grpSpPr>
        <p:pic>
          <p:nvPicPr>
            <p:cNvPr id="5939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19" t="40625" r="28516" b="37500"/>
            <a:stretch>
              <a:fillRect/>
            </a:stretch>
          </p:blipFill>
          <p:spPr bwMode="auto">
            <a:xfrm>
              <a:off x="5143504" y="1785926"/>
              <a:ext cx="3789317" cy="250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398" name="TextBox 14"/>
            <p:cNvSpPr txBox="1">
              <a:spLocks noChangeArrowheads="1"/>
            </p:cNvSpPr>
            <p:nvPr/>
          </p:nvSpPr>
          <p:spPr bwMode="auto">
            <a:xfrm>
              <a:off x="5857870" y="4071406"/>
              <a:ext cx="2327247" cy="518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宋体" pitchFamily="2" charset="-122"/>
                </a:rPr>
                <a:t>巨石下垫圆木</a:t>
              </a:r>
            </a:p>
          </p:txBody>
        </p:sp>
      </p:grpSp>
      <p:sp>
        <p:nvSpPr>
          <p:cNvPr id="4" name="右箭头 3">
            <a:hlinkClick r:id="rId4" action="ppaction://hlinkfile"/>
          </p:cNvPr>
          <p:cNvSpPr/>
          <p:nvPr/>
        </p:nvSpPr>
        <p:spPr>
          <a:xfrm>
            <a:off x="6948488" y="5300663"/>
            <a:ext cx="792162" cy="5048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13163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4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Box 8"/>
          <p:cNvSpPr txBox="1">
            <a:spLocks noChangeArrowheads="1"/>
          </p:cNvSpPr>
          <p:nvPr/>
        </p:nvSpPr>
        <p:spPr bwMode="auto">
          <a:xfrm>
            <a:off x="304800" y="3657600"/>
            <a:ext cx="3562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itchFamily="2" charset="-122"/>
              </a:rPr>
              <a:t>1、增大摩擦的方法：</a:t>
            </a:r>
            <a:endParaRPr lang="zh-CN" altLang="en-US" sz="3200" b="1">
              <a:latin typeface="宋体" pitchFamily="2" charset="-122"/>
            </a:endParaRPr>
          </a:p>
        </p:txBody>
      </p:sp>
      <p:sp>
        <p:nvSpPr>
          <p:cNvPr id="39940" name="TextBox 9"/>
          <p:cNvSpPr txBox="1">
            <a:spLocks noChangeArrowheads="1"/>
          </p:cNvSpPr>
          <p:nvPr/>
        </p:nvSpPr>
        <p:spPr bwMode="auto">
          <a:xfrm>
            <a:off x="-146050" y="4419600"/>
            <a:ext cx="989965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（1）增大压力：</a:t>
            </a:r>
            <a:r>
              <a:rPr lang="zh-CN" altLang="en-US" sz="2800" b="1">
                <a:latin typeface="宋体" pitchFamily="2" charset="-122"/>
              </a:rPr>
              <a:t>如</a:t>
            </a: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用力捏刹车闸、捏紧物体、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                 张紧皮带</a:t>
            </a:r>
            <a:r>
              <a:rPr lang="zh-CN" altLang="en-US" sz="2800" b="1">
                <a:latin typeface="宋体" pitchFamily="2" charset="-122"/>
              </a:rPr>
              <a:t>等；</a:t>
            </a:r>
          </a:p>
        </p:txBody>
      </p:sp>
      <p:sp>
        <p:nvSpPr>
          <p:cNvPr id="39941" name="TextBox 10"/>
          <p:cNvSpPr txBox="1">
            <a:spLocks noChangeArrowheads="1"/>
          </p:cNvSpPr>
          <p:nvPr/>
        </p:nvSpPr>
        <p:spPr bwMode="auto">
          <a:xfrm>
            <a:off x="-147638" y="5410200"/>
            <a:ext cx="9442451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（2）增大接触面粗糙程度：如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涂松香、撒灰渣、放草席、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        刻凹凸不平的花纹、缠防滑铁链、</a:t>
            </a: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涂防滑粉</a:t>
            </a:r>
            <a:r>
              <a:rPr lang="zh-CN" altLang="en-US" sz="2800" b="1">
                <a:latin typeface="宋体" pitchFamily="2" charset="-122"/>
              </a:rPr>
              <a:t>等</a:t>
            </a: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。</a:t>
            </a:r>
          </a:p>
        </p:txBody>
      </p:sp>
      <p:grpSp>
        <p:nvGrpSpPr>
          <p:cNvPr id="39942" name="组合 39941"/>
          <p:cNvGrpSpPr>
            <a:grpSpLocks/>
          </p:cNvGrpSpPr>
          <p:nvPr/>
        </p:nvGrpSpPr>
        <p:grpSpPr bwMode="auto">
          <a:xfrm>
            <a:off x="76200" y="76200"/>
            <a:ext cx="2571750" cy="3657600"/>
            <a:chOff x="0" y="0"/>
            <a:chExt cx="1762" cy="1960"/>
          </a:xfrm>
        </p:grpSpPr>
        <p:grpSp>
          <p:nvGrpSpPr>
            <p:cNvPr id="61446" name="组合 39942"/>
            <p:cNvGrpSpPr>
              <a:grpSpLocks/>
            </p:cNvGrpSpPr>
            <p:nvPr/>
          </p:nvGrpSpPr>
          <p:grpSpPr bwMode="auto">
            <a:xfrm>
              <a:off x="0" y="0"/>
              <a:ext cx="1762" cy="1620"/>
              <a:chOff x="0" y="0"/>
              <a:chExt cx="1873" cy="1710"/>
            </a:xfrm>
          </p:grpSpPr>
          <p:pic>
            <p:nvPicPr>
              <p:cNvPr id="6144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lum contrast="4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73" cy="171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39700" dir="2700000" algn="ctr" rotWithShape="0">
                  <a:srgbClr val="333333">
                    <a:alpha val="59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448" name="矩形 39944"/>
              <p:cNvSpPr>
                <a:spLocks noChangeArrowheads="1"/>
              </p:cNvSpPr>
              <p:nvPr/>
            </p:nvSpPr>
            <p:spPr bwMode="auto">
              <a:xfrm>
                <a:off x="356" y="1484"/>
                <a:ext cx="1179" cy="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449" name="TextBox 14"/>
            <p:cNvSpPr txBox="1">
              <a:spLocks noChangeArrowheads="1"/>
            </p:cNvSpPr>
            <p:nvPr/>
          </p:nvSpPr>
          <p:spPr bwMode="auto">
            <a:xfrm>
              <a:off x="352" y="1633"/>
              <a:ext cx="12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002060"/>
                  </a:solidFill>
                  <a:latin typeface="宋体" pitchFamily="2" charset="-122"/>
                </a:rPr>
                <a:t>自行车车闸</a:t>
              </a:r>
            </a:p>
          </p:txBody>
        </p:sp>
      </p:grpSp>
      <p:pic>
        <p:nvPicPr>
          <p:cNvPr id="39947" name="Picture 6" descr="传送带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0"/>
            <a:ext cx="3957638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8" name="图片 39947" descr="DSCF269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2438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14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Box 1"/>
          <p:cNvSpPr txBox="1">
            <a:spLocks noChangeArrowheads="1"/>
          </p:cNvSpPr>
          <p:nvPr/>
        </p:nvSpPr>
        <p:spPr bwMode="auto">
          <a:xfrm>
            <a:off x="304800" y="152400"/>
            <a:ext cx="3562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itchFamily="2" charset="-122"/>
              </a:rPr>
              <a:t>2、减小摩擦的方法：</a:t>
            </a:r>
          </a:p>
        </p:txBody>
      </p:sp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-69850" y="685800"/>
            <a:ext cx="5692775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（1）减小压力</a:t>
            </a:r>
            <a:endParaRPr lang="en-US" altLang="zh-CN" sz="2800" b="1"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（2）减小接触面粗糙程度</a:t>
            </a:r>
            <a:endParaRPr lang="en-US" altLang="zh-CN" sz="2800" b="1"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（3）用滚动代替滑动</a:t>
            </a:r>
            <a:r>
              <a:rPr lang="zh-CN" altLang="en-US" sz="2800" b="1">
                <a:latin typeface="Courier New" pitchFamily="49" charset="0"/>
              </a:rPr>
              <a:t>（滚动轴承）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（4）使两个相互接触的表面隔开</a:t>
            </a:r>
            <a:endParaRPr lang="zh-CN" altLang="en-US" sz="3200" b="1">
              <a:latin typeface="宋体" pitchFamily="2" charset="-122"/>
            </a:endParaRPr>
          </a:p>
        </p:txBody>
      </p:sp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75000"/>
            <a:ext cx="167640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09" name="组合 47108"/>
          <p:cNvGrpSpPr>
            <a:grpSpLocks/>
          </p:cNvGrpSpPr>
          <p:nvPr/>
        </p:nvGrpSpPr>
        <p:grpSpPr bwMode="auto">
          <a:xfrm>
            <a:off x="2209800" y="3733800"/>
            <a:ext cx="2438400" cy="2667000"/>
            <a:chOff x="0" y="0"/>
            <a:chExt cx="1057" cy="1271"/>
          </a:xfrm>
        </p:grpSpPr>
        <p:grpSp>
          <p:nvGrpSpPr>
            <p:cNvPr id="62469" name="组合 47109"/>
            <p:cNvGrpSpPr>
              <a:grpSpLocks/>
            </p:cNvGrpSpPr>
            <p:nvPr/>
          </p:nvGrpSpPr>
          <p:grpSpPr bwMode="auto">
            <a:xfrm>
              <a:off x="0" y="0"/>
              <a:ext cx="1035" cy="945"/>
              <a:chOff x="0" y="0"/>
              <a:chExt cx="1643074" cy="1500198"/>
            </a:xfrm>
          </p:grpSpPr>
          <p:sp>
            <p:nvSpPr>
              <p:cNvPr id="62470" name="椭圆形标注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43074" cy="1500198"/>
              </a:xfrm>
              <a:prstGeom prst="wedgeEllipseCallout">
                <a:avLst>
                  <a:gd name="adj1" fmla="val -81944"/>
                  <a:gd name="adj2" fmla="val 25356"/>
                </a:avLst>
              </a:prstGeom>
              <a:solidFill>
                <a:schemeClr val="accent1"/>
              </a:solidFill>
              <a:ln w="25400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62471" name="Picture 22">
                <a:hlinkClick r:id="rId3" action="ppaction://hlinkfile"/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9060" y="-52300"/>
                <a:ext cx="1987296" cy="2554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2472" name="TextBox 16"/>
            <p:cNvSpPr txBox="1">
              <a:spLocks noChangeArrowheads="1"/>
            </p:cNvSpPr>
            <p:nvPr/>
          </p:nvSpPr>
          <p:spPr bwMode="auto">
            <a:xfrm>
              <a:off x="45" y="944"/>
              <a:ext cx="101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宋体" pitchFamily="2" charset="-122"/>
                </a:rPr>
                <a:t>滚动轴承</a:t>
              </a:r>
            </a:p>
          </p:txBody>
        </p:sp>
      </p:grpSp>
      <p:pic>
        <p:nvPicPr>
          <p:cNvPr id="62473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5" name="文本框 47114"/>
          <p:cNvSpPr txBox="1">
            <a:spLocks noChangeArrowheads="1"/>
          </p:cNvSpPr>
          <p:nvPr/>
        </p:nvSpPr>
        <p:spPr bwMode="auto">
          <a:xfrm>
            <a:off x="5638800" y="1905000"/>
            <a:ext cx="338455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ahoma" pitchFamily="34" charset="0"/>
              </a:rPr>
              <a:t>加润滑油</a:t>
            </a:r>
          </a:p>
          <a:p>
            <a:r>
              <a:rPr lang="zh-CN" altLang="en-US" sz="2800" b="1">
                <a:latin typeface="Tahoma" pitchFamily="34" charset="0"/>
              </a:rPr>
              <a:t>加气垫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(气垫船)</a:t>
            </a:r>
          </a:p>
          <a:p>
            <a:r>
              <a:rPr lang="zh-CN" altLang="en-US" sz="2800" b="1">
                <a:latin typeface="Tahoma" pitchFamily="34" charset="0"/>
              </a:rPr>
              <a:t>电磁场使接触面分离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(磁悬浮列车)</a:t>
            </a:r>
          </a:p>
        </p:txBody>
      </p:sp>
      <p:sp>
        <p:nvSpPr>
          <p:cNvPr id="47116" name="AutoShape 4"/>
          <p:cNvSpPr>
            <a:spLocks/>
          </p:cNvSpPr>
          <p:nvPr/>
        </p:nvSpPr>
        <p:spPr bwMode="auto">
          <a:xfrm>
            <a:off x="5410200" y="2057400"/>
            <a:ext cx="228600" cy="1066800"/>
          </a:xfrm>
          <a:prstGeom prst="leftBrace">
            <a:avLst>
              <a:gd name="adj1" fmla="val 48157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FF0000"/>
                </a:solidFill>
                <a:latin typeface="Tahoma" pitchFamily="34" charset="0"/>
              </a:rPr>
              <a:t>                  </a:t>
            </a:r>
          </a:p>
        </p:txBody>
      </p:sp>
      <p:grpSp>
        <p:nvGrpSpPr>
          <p:cNvPr id="47117" name="组合 47116"/>
          <p:cNvGrpSpPr>
            <a:grpSpLocks/>
          </p:cNvGrpSpPr>
          <p:nvPr/>
        </p:nvGrpSpPr>
        <p:grpSpPr bwMode="auto">
          <a:xfrm>
            <a:off x="4876800" y="3810000"/>
            <a:ext cx="3733800" cy="3144838"/>
            <a:chOff x="0" y="0"/>
            <a:chExt cx="1872" cy="1597"/>
          </a:xfrm>
        </p:grpSpPr>
        <p:pic>
          <p:nvPicPr>
            <p:cNvPr id="62477" name="Picture 3" descr="110058965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72" cy="1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478" name="TextBox 5"/>
            <p:cNvSpPr txBox="1">
              <a:spLocks noChangeArrowheads="1"/>
            </p:cNvSpPr>
            <p:nvPr/>
          </p:nvSpPr>
          <p:spPr bwMode="auto">
            <a:xfrm>
              <a:off x="405" y="1270"/>
              <a:ext cx="101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宋体" pitchFamily="2" charset="-122"/>
                </a:rPr>
                <a:t>加润滑油</a:t>
              </a:r>
            </a:p>
          </p:txBody>
        </p:sp>
      </p:grpSp>
      <p:sp>
        <p:nvSpPr>
          <p:cNvPr id="4" name="右箭头 3">
            <a:hlinkClick r:id="rId7" action="ppaction://hlinkfile"/>
          </p:cNvPr>
          <p:cNvSpPr/>
          <p:nvPr/>
        </p:nvSpPr>
        <p:spPr>
          <a:xfrm>
            <a:off x="7524750" y="6526213"/>
            <a:ext cx="863600" cy="3317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08284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47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7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47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47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liangxie-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5" descr="轮胎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"/>
            <a:ext cx="2819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13" descr="5069320079690840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733800"/>
            <a:ext cx="38862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5" name="组合 40964"/>
          <p:cNvGrpSpPr>
            <a:grpSpLocks/>
          </p:cNvGrpSpPr>
          <p:nvPr/>
        </p:nvGrpSpPr>
        <p:grpSpPr bwMode="auto">
          <a:xfrm>
            <a:off x="4191000" y="3505200"/>
            <a:ext cx="4572000" cy="3657600"/>
            <a:chOff x="0" y="0"/>
            <a:chExt cx="3286148" cy="2661599"/>
          </a:xfrm>
        </p:grpSpPr>
        <p:pic>
          <p:nvPicPr>
            <p:cNvPr id="63493" name="Picture 2" descr="U581P249T3D60190F37DT2004081216580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86148" cy="2125156"/>
            </a:xfrm>
            <a:prstGeom prst="rect">
              <a:avLst/>
            </a:prstGeom>
            <a:noFill/>
            <a:ln>
              <a:noFill/>
            </a:ln>
            <a:effectLst>
              <a:outerShdw dist="139700" dir="2700000" algn="ctr" rotWithShape="0">
                <a:srgbClr val="333333">
                  <a:alpha val="5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494" name="TextBox 12"/>
            <p:cNvSpPr txBox="1">
              <a:spLocks noChangeArrowheads="1"/>
            </p:cNvSpPr>
            <p:nvPr/>
          </p:nvSpPr>
          <p:spPr bwMode="auto">
            <a:xfrm>
              <a:off x="357190" y="2142611"/>
              <a:ext cx="1612911" cy="518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002060"/>
                  </a:solidFill>
                  <a:latin typeface="宋体" pitchFamily="2" charset="-122"/>
                </a:rPr>
                <a:t>涂防滑粉</a:t>
              </a:r>
            </a:p>
          </p:txBody>
        </p:sp>
      </p:grpSp>
      <p:grpSp>
        <p:nvGrpSpPr>
          <p:cNvPr id="40968" name="组合 40967"/>
          <p:cNvGrpSpPr>
            <a:grpSpLocks/>
          </p:cNvGrpSpPr>
          <p:nvPr/>
        </p:nvGrpSpPr>
        <p:grpSpPr bwMode="auto">
          <a:xfrm>
            <a:off x="5105400" y="152400"/>
            <a:ext cx="1828800" cy="3429000"/>
            <a:chOff x="0" y="0"/>
            <a:chExt cx="1723" cy="1951"/>
          </a:xfrm>
        </p:grpSpPr>
        <p:pic>
          <p:nvPicPr>
            <p:cNvPr id="63496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23" cy="1579"/>
            </a:xfrm>
            <a:prstGeom prst="rect">
              <a:avLst/>
            </a:prstGeom>
            <a:noFill/>
            <a:ln>
              <a:noFill/>
            </a:ln>
            <a:effectLst>
              <a:outerShdw dist="139700" dir="2700000" algn="ctr" rotWithShape="0">
                <a:srgbClr val="333333">
                  <a:alpha val="5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497" name="TextBox 16"/>
            <p:cNvSpPr txBox="1">
              <a:spLocks noChangeArrowheads="1"/>
            </p:cNvSpPr>
            <p:nvPr/>
          </p:nvSpPr>
          <p:spPr bwMode="auto">
            <a:xfrm>
              <a:off x="499" y="1624"/>
              <a:ext cx="7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002060"/>
                  </a:solidFill>
                  <a:latin typeface="宋体" pitchFamily="2" charset="-122"/>
                </a:rPr>
                <a:t>瓶子盖</a:t>
              </a:r>
            </a:p>
          </p:txBody>
        </p:sp>
      </p:grpSp>
      <p:pic>
        <p:nvPicPr>
          <p:cNvPr id="40971" name="图片 40970" descr="钳口上有增大摩擦的条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20574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2" name="文本框 40971"/>
          <p:cNvSpPr txBox="1">
            <a:spLocks noChangeArrowheads="1"/>
          </p:cNvSpPr>
          <p:nvPr/>
        </p:nvSpPr>
        <p:spPr bwMode="auto">
          <a:xfrm>
            <a:off x="533400" y="3276600"/>
            <a:ext cx="26733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凹凸不平的花纹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80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2" grpId="0" bldLvl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39838" y="977900"/>
            <a:ext cx="2971800" cy="2473325"/>
            <a:chOff x="385" y="981"/>
            <a:chExt cx="1872" cy="1558"/>
          </a:xfrm>
        </p:grpSpPr>
        <p:pic>
          <p:nvPicPr>
            <p:cNvPr id="64514" name="Picture 3" descr="110058965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981"/>
              <a:ext cx="1872" cy="1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15" name="TextBox 5"/>
            <p:cNvSpPr txBox="1">
              <a:spLocks noChangeArrowheads="1"/>
            </p:cNvSpPr>
            <p:nvPr/>
          </p:nvSpPr>
          <p:spPr bwMode="auto">
            <a:xfrm>
              <a:off x="790" y="2251"/>
              <a:ext cx="8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加润滑油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292725" y="3573463"/>
            <a:ext cx="3497263" cy="2689225"/>
            <a:chOff x="3334" y="2296"/>
            <a:chExt cx="2203" cy="1694"/>
          </a:xfrm>
        </p:grpSpPr>
        <p:pic>
          <p:nvPicPr>
            <p:cNvPr id="64517" name="Picture 7" descr="013032cowINFO_NEWS15t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4" y="2296"/>
              <a:ext cx="2203" cy="1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18" name="TextBox 7"/>
            <p:cNvSpPr txBox="1">
              <a:spLocks noChangeArrowheads="1"/>
            </p:cNvSpPr>
            <p:nvPr/>
          </p:nvSpPr>
          <p:spPr bwMode="auto">
            <a:xfrm>
              <a:off x="3944" y="3702"/>
              <a:ext cx="69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气垫船</a:t>
              </a:r>
            </a:p>
          </p:txBody>
        </p:sp>
      </p:grpSp>
      <p:grpSp>
        <p:nvGrpSpPr>
          <p:cNvPr id="64519" name="Group 10"/>
          <p:cNvGrpSpPr>
            <a:grpSpLocks/>
          </p:cNvGrpSpPr>
          <p:nvPr/>
        </p:nvGrpSpPr>
        <p:grpSpPr bwMode="auto">
          <a:xfrm>
            <a:off x="900113" y="3716338"/>
            <a:ext cx="4090987" cy="2459037"/>
            <a:chOff x="567" y="2659"/>
            <a:chExt cx="2577" cy="1549"/>
          </a:xfrm>
        </p:grpSpPr>
        <p:pic>
          <p:nvPicPr>
            <p:cNvPr id="6452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2659"/>
              <a:ext cx="1395" cy="1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4521" name="Group 12"/>
            <p:cNvGrpSpPr>
              <a:grpSpLocks/>
            </p:cNvGrpSpPr>
            <p:nvPr/>
          </p:nvGrpSpPr>
          <p:grpSpPr bwMode="auto">
            <a:xfrm>
              <a:off x="2109" y="2976"/>
              <a:ext cx="1035" cy="1232"/>
              <a:chOff x="2109" y="2976"/>
              <a:chExt cx="1035" cy="1232"/>
            </a:xfrm>
          </p:grpSpPr>
          <p:grpSp>
            <p:nvGrpSpPr>
              <p:cNvPr id="64522" name="组合 13"/>
              <p:cNvGrpSpPr>
                <a:grpSpLocks/>
              </p:cNvGrpSpPr>
              <p:nvPr/>
            </p:nvGrpSpPr>
            <p:grpSpPr bwMode="auto">
              <a:xfrm>
                <a:off x="2109" y="2976"/>
                <a:ext cx="1035" cy="945"/>
                <a:chOff x="3857620" y="4557244"/>
                <a:chExt cx="1643074" cy="1500198"/>
              </a:xfrm>
            </p:grpSpPr>
            <p:sp>
              <p:nvSpPr>
                <p:cNvPr id="9" name="椭圆形标注 8"/>
                <p:cNvSpPr/>
                <p:nvPr/>
              </p:nvSpPr>
              <p:spPr>
                <a:xfrm>
                  <a:off x="3857620" y="4557244"/>
                  <a:ext cx="1643074" cy="1500198"/>
                </a:xfrm>
                <a:prstGeom prst="wedgeEllipseCallout">
                  <a:avLst>
                    <a:gd name="adj1" fmla="val -81944"/>
                    <a:gd name="adj2" fmla="val 25357"/>
                  </a:avLst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zh-CN" sz="2400">
                    <a:solidFill>
                      <a:srgbClr val="FFFFFF"/>
                    </a:solidFill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11" name="Picture 22">
                  <a:hlinkClick r:id="rId6" action="ppaction://hlinkfile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 l="26340" t="17074" r="29017" b="13081"/>
                <a:stretch>
                  <a:fillRect/>
                </a:stretch>
              </p:blipFill>
              <p:spPr bwMode="auto">
                <a:xfrm>
                  <a:off x="4000496" y="4557244"/>
                  <a:ext cx="1428760" cy="1500198"/>
                </a:xfrm>
                <a:prstGeom prst="ellipse">
                  <a:avLst/>
                </a:prstGeom>
                <a:ln w="63500" cap="rnd">
                  <a:solidFill>
                    <a:srgbClr val="333333"/>
                  </a:solidFill>
                </a:ln>
                <a:effectLst>
                  <a:outerShdw blurRad="381000" dist="292100" dir="5400000" sx="-80000" sy="-18000" rotWithShape="0">
                    <a:srgbClr val="000000">
                      <a:alpha val="22000"/>
                    </a:srgbClr>
                  </a:outerShdw>
                </a:effectLst>
                <a:scene3d>
                  <a:camera prst="orthographicFront"/>
                  <a:lightRig rig="contrasting" dir="t">
                    <a:rot lat="0" lon="0" rev="3000000"/>
                  </a:lightRig>
                </a:scene3d>
                <a:sp3d contourW="7620">
                  <a:bevelT w="95250" h="31750"/>
                  <a:contourClr>
                    <a:srgbClr val="333333"/>
                  </a:contourClr>
                </a:sp3d>
              </p:spPr>
            </p:pic>
          </p:grpSp>
          <p:sp>
            <p:nvSpPr>
              <p:cNvPr id="64525" name="TextBox 16"/>
              <p:cNvSpPr txBox="1">
                <a:spLocks noChangeArrowheads="1"/>
              </p:cNvSpPr>
              <p:nvPr/>
            </p:nvSpPr>
            <p:spPr bwMode="auto">
              <a:xfrm>
                <a:off x="2154" y="3920"/>
                <a:ext cx="8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0000FF"/>
                    </a:solidFill>
                    <a:latin typeface="宋体" pitchFamily="2" charset="-122"/>
                    <a:ea typeface="楷体" pitchFamily="49" charset="-122"/>
                  </a:rPr>
                  <a:t>滚动轴承</a:t>
                </a:r>
              </a:p>
            </p:txBody>
          </p:sp>
        </p:grpSp>
      </p:grpSp>
      <p:grpSp>
        <p:nvGrpSpPr>
          <p:cNvPr id="7" name="TextBox 12"/>
          <p:cNvGrpSpPr>
            <a:grpSpLocks/>
          </p:cNvGrpSpPr>
          <p:nvPr/>
        </p:nvGrpSpPr>
        <p:grpSpPr bwMode="auto">
          <a:xfrm>
            <a:off x="500063" y="6215063"/>
            <a:ext cx="6769100" cy="935037"/>
            <a:chOff x="3575" y="3003"/>
            <a:chExt cx="1993" cy="941"/>
          </a:xfrm>
        </p:grpSpPr>
        <p:pic>
          <p:nvPicPr>
            <p:cNvPr id="64527" name="TextBox 1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5" y="3003"/>
              <a:ext cx="1993" cy="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28" name="Text Box 7"/>
            <p:cNvSpPr txBox="1">
              <a:spLocks noChangeArrowheads="1"/>
            </p:cNvSpPr>
            <p:nvPr/>
          </p:nvSpPr>
          <p:spPr bwMode="auto">
            <a:xfrm>
              <a:off x="3690" y="3059"/>
              <a:ext cx="1845" cy="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rIns="18000">
              <a:spAutoFit/>
            </a:bodyPr>
            <a:lstStyle/>
            <a:p>
              <a:r>
                <a:rPr lang="zh-CN" altLang="en-US" sz="2800" b="1">
                  <a:solidFill>
                    <a:srgbClr val="FFFFFF"/>
                  </a:solidFill>
                  <a:latin typeface="宋体" pitchFamily="2" charset="-122"/>
                </a:rPr>
                <a:t>你还知道那些地方需要减小摩擦？</a:t>
              </a:r>
            </a:p>
          </p:txBody>
        </p:sp>
      </p:grpSp>
      <p:pic>
        <p:nvPicPr>
          <p:cNvPr id="48132" name="Picture 2" descr="dshanghai12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13" y="146050"/>
            <a:ext cx="1793875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文本框 48132"/>
          <p:cNvSpPr txBox="1">
            <a:spLocks noChangeArrowheads="1"/>
          </p:cNvSpPr>
          <p:nvPr/>
        </p:nvSpPr>
        <p:spPr bwMode="auto">
          <a:xfrm>
            <a:off x="4876800" y="381000"/>
            <a:ext cx="2724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磁悬浮列车</a:t>
            </a:r>
          </a:p>
        </p:txBody>
      </p:sp>
    </p:spTree>
    <p:extLst>
      <p:ext uri="{BB962C8B-B14F-4D97-AF65-F5344CB8AC3E}">
        <p14:creationId xmlns:p14="http://schemas.microsoft.com/office/powerpoint/2010/main" val="387035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bldLvl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490" name="Text Box 2"/>
          <p:cNvSpPr txBox="1">
            <a:spLocks noChangeArrowheads="1"/>
          </p:cNvSpPr>
          <p:nvPr/>
        </p:nvSpPr>
        <p:spPr bwMode="auto">
          <a:xfrm>
            <a:off x="250825" y="981075"/>
            <a:ext cx="8893175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None/>
            </a:pPr>
            <a:r>
              <a:rPr lang="zh-CN" altLang="en-US" sz="2800" b="1">
                <a:solidFill>
                  <a:srgbClr val="F8081F"/>
                </a:solidFill>
                <a:latin typeface="黑体" pitchFamily="49" charset="-122"/>
                <a:ea typeface="黑体" pitchFamily="49" charset="-122"/>
              </a:rPr>
              <a:t>思考</a:t>
            </a:r>
            <a:r>
              <a:rPr lang="zh-CN" altLang="en-US" sz="2400" b="1">
                <a:latin typeface="宋体" pitchFamily="2" charset="-122"/>
              </a:rPr>
              <a:t>：</a:t>
            </a:r>
            <a:r>
              <a:rPr lang="en-US" altLang="zh-CN" sz="2400" b="1">
                <a:latin typeface="宋体" pitchFamily="2" charset="-122"/>
              </a:rPr>
              <a:t>1.</a:t>
            </a:r>
            <a:r>
              <a:rPr lang="zh-CN" altLang="en-US" sz="2400" b="1">
                <a:latin typeface="宋体" pitchFamily="2" charset="-122"/>
              </a:rPr>
              <a:t>自行车上的哪些部位存在摩擦？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latin typeface="宋体" pitchFamily="2" charset="-122"/>
              </a:rPr>
              <a:t>      </a:t>
            </a:r>
            <a:r>
              <a:rPr lang="en-US" altLang="zh-CN" sz="2400" b="1">
                <a:latin typeface="宋体" pitchFamily="2" charset="-122"/>
              </a:rPr>
              <a:t>2.</a:t>
            </a:r>
            <a:r>
              <a:rPr lang="zh-CN" altLang="en-US" sz="2400" b="1">
                <a:latin typeface="宋体" pitchFamily="2" charset="-122"/>
              </a:rPr>
              <a:t>哪些摩擦是有益的？哪些吗擦是有害的？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latin typeface="宋体" pitchFamily="2" charset="-122"/>
              </a:rPr>
              <a:t>      </a:t>
            </a:r>
            <a:r>
              <a:rPr lang="en-US" altLang="zh-CN" sz="2400" b="1">
                <a:latin typeface="宋体" pitchFamily="2" charset="-122"/>
              </a:rPr>
              <a:t>3.</a:t>
            </a:r>
            <a:r>
              <a:rPr lang="zh-CN" altLang="en-US" sz="2400" b="1">
                <a:latin typeface="宋体" pitchFamily="2" charset="-122"/>
              </a:rPr>
              <a:t>使用自行车时是如何增大有益摩擦和减小有害的摩擦。</a:t>
            </a:r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2606" y="2499013"/>
            <a:ext cx="4075447" cy="365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554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949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3" descr="自行车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508500"/>
            <a:ext cx="2513012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0" y="476250"/>
            <a:ext cx="82200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333300"/>
                </a:solidFill>
                <a:latin typeface="Times New Roman" pitchFamily="18" charset="0"/>
              </a:rPr>
              <a:t>2</a:t>
            </a:r>
            <a:r>
              <a:rPr lang="zh-CN" altLang="en-US" sz="2800" b="1">
                <a:solidFill>
                  <a:srgbClr val="333300"/>
                </a:solidFill>
                <a:latin typeface="Times New Roman" pitchFamily="18" charset="0"/>
              </a:rPr>
              <a:t>、自行车上哪些部位的设计是为了增大摩擦，哪些</a:t>
            </a:r>
          </a:p>
          <a:p>
            <a:r>
              <a:rPr lang="zh-CN" altLang="en-US" sz="2800" b="1">
                <a:solidFill>
                  <a:srgbClr val="333300"/>
                </a:solidFill>
                <a:latin typeface="Times New Roman" pitchFamily="18" charset="0"/>
              </a:rPr>
              <a:t>      地方的设计是为了减小摩擦。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各用了什么方法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250825" y="1628775"/>
            <a:ext cx="24463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增大摩擦的有</a:t>
            </a:r>
            <a:r>
              <a:rPr lang="en-US" altLang="zh-CN" sz="2800" b="1">
                <a:latin typeface="Times New Roman" pitchFamily="18" charset="0"/>
              </a:rPr>
              <a:t>:</a:t>
            </a: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2955925" y="1628775"/>
            <a:ext cx="589915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轮胎表面有花纹、刹车闸上用橡胶、</a:t>
            </a:r>
          </a:p>
          <a:p>
            <a:r>
              <a:rPr lang="zh-CN" altLang="en-US" sz="2800" b="1">
                <a:latin typeface="Times New Roman" pitchFamily="18" charset="0"/>
              </a:rPr>
              <a:t>脚蹬表面有花纹、车把套有花纹、</a:t>
            </a:r>
          </a:p>
          <a:p>
            <a:r>
              <a:rPr lang="zh-CN" altLang="en-US" sz="2800" b="1">
                <a:latin typeface="Times New Roman" pitchFamily="18" charset="0"/>
              </a:rPr>
              <a:t>链条与齿轮有凹凸相咬合。</a:t>
            </a: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322263" y="2997200"/>
            <a:ext cx="2684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减小摩擦的有：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2955925" y="2997200"/>
            <a:ext cx="55419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前后轮上有轴承、轴承上有滚珠或</a:t>
            </a:r>
          </a:p>
          <a:p>
            <a:r>
              <a:rPr lang="zh-CN" altLang="en-US" sz="2800" b="1">
                <a:latin typeface="Times New Roman" pitchFamily="18" charset="0"/>
              </a:rPr>
              <a:t>加润滑油。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322263" y="3862388"/>
            <a:ext cx="26844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滚动轴承的有：</a:t>
            </a: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2978150" y="3979863"/>
            <a:ext cx="4473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</a:rPr>
              <a:t>前后轮的轴承、脚蹬、车前叉等</a:t>
            </a:r>
          </a:p>
        </p:txBody>
      </p:sp>
    </p:spTree>
    <p:extLst>
      <p:ext uri="{BB962C8B-B14F-4D97-AF65-F5344CB8AC3E}">
        <p14:creationId xmlns:p14="http://schemas.microsoft.com/office/powerpoint/2010/main" val="25664875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  <p:bldP spid="74758" grpId="0"/>
      <p:bldP spid="74760" grpId="0"/>
      <p:bldP spid="74761" grpId="0"/>
      <p:bldP spid="7476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2"/>
          <p:cNvSpPr txBox="1">
            <a:spLocks noChangeArrowheads="1"/>
          </p:cNvSpPr>
          <p:nvPr/>
        </p:nvSpPr>
        <p:spPr bwMode="auto">
          <a:xfrm>
            <a:off x="395288" y="692150"/>
            <a:ext cx="419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8081F"/>
                </a:solidFill>
                <a:latin typeface="黑体" pitchFamily="49" charset="-122"/>
                <a:ea typeface="黑体" pitchFamily="49" charset="-122"/>
              </a:rPr>
              <a:t>假如没有了摩擦 </a:t>
            </a:r>
          </a:p>
        </p:txBody>
      </p:sp>
      <p:sp>
        <p:nvSpPr>
          <p:cNvPr id="960515" name="Text Box 3"/>
          <p:cNvSpPr txBox="1">
            <a:spLocks noChangeArrowheads="1"/>
          </p:cNvSpPr>
          <p:nvPr/>
        </p:nvSpPr>
        <p:spPr bwMode="auto">
          <a:xfrm>
            <a:off x="304800" y="1628775"/>
            <a:ext cx="8610600" cy="41132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20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如果我们的世界突然之间没有了摩擦力，那副可笑的样子将会令你忍俊不禁。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由于没有了摩擦，地面将会绝对光滑，人在地面上寸步难行，一旦跌倒，就会象被翻过来的甲虫那样，任你如何挣扎、也爬不起来。由于没有了摩擦，任何螺丝都无法拧紧，奔驰中的汽车会突然散架，车轮向四周飞出。这时候，所有的物体都会在自身重力的作用下自动地集结到底洼地带。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一切植物在微风吹拂之下，就会连根拔出，向四周散开来；房屋上的砖块、木料和钢材会唏哩哗啦地散落下来；江河湖海将象脱缰的野马咆哮翻腾；风一旦刮起来，就会永不停息地刮下去，任何物体都会被它刮跑，地球上是一片飞沙走石的世界。</a:t>
            </a:r>
          </a:p>
        </p:txBody>
      </p:sp>
    </p:spTree>
    <p:extLst>
      <p:ext uri="{BB962C8B-B14F-4D97-AF65-F5344CB8AC3E}">
        <p14:creationId xmlns:p14="http://schemas.microsoft.com/office/powerpoint/2010/main" val="34562760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538" name="Text Box 2"/>
          <p:cNvSpPr txBox="1">
            <a:spLocks noChangeArrowheads="1"/>
          </p:cNvSpPr>
          <p:nvPr/>
        </p:nvSpPr>
        <p:spPr bwMode="auto">
          <a:xfrm>
            <a:off x="304800" y="1498600"/>
            <a:ext cx="8686800" cy="3443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切岩石和沙粒都变得无限光滑，它们再不能聚集在一起成立一座座巍峨挺立的高山。山崩地裂随处可见，岩石夹着泥沙汇成一股股泥石流奔泻而下。由于没有摩擦，各种运动起来的物质，再也无法停下来，它们在地面上你碰我撞，东滚西溜。地面就象一锅开了锅的粥，混乱不堪。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    没有了摩擦，地球变成了一个滑稽可笑但又惨不忍睹的世界！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摩擦消耗了我们大量的能量，科学家们想方设法让它变得小些，以减小它无端地消耗我们本来非常短缺的能量，但是，我们一刻也不能没有它！</a:t>
            </a:r>
          </a:p>
        </p:txBody>
      </p:sp>
      <p:sp>
        <p:nvSpPr>
          <p:cNvPr id="71682" name="Text Box 3"/>
          <p:cNvSpPr txBox="1">
            <a:spLocks noChangeArrowheads="1"/>
          </p:cNvSpPr>
          <p:nvPr/>
        </p:nvSpPr>
        <p:spPr bwMode="auto">
          <a:xfrm>
            <a:off x="395288" y="692150"/>
            <a:ext cx="419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8081F"/>
                </a:solidFill>
                <a:latin typeface="黑体" pitchFamily="49" charset="-122"/>
                <a:ea typeface="黑体" pitchFamily="49" charset="-122"/>
              </a:rPr>
              <a:t>假如没有了摩擦 </a:t>
            </a:r>
          </a:p>
        </p:txBody>
      </p:sp>
    </p:spTree>
    <p:extLst>
      <p:ext uri="{BB962C8B-B14F-4D97-AF65-F5344CB8AC3E}">
        <p14:creationId xmlns:p14="http://schemas.microsoft.com/office/powerpoint/2010/main" val="2743504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28625" y="1214438"/>
            <a:ext cx="48577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8081F"/>
                </a:solidFill>
                <a:latin typeface="楷体" pitchFamily="49" charset="-122"/>
                <a:ea typeface="楷体" pitchFamily="49" charset="-122"/>
              </a:rPr>
              <a:t>生活中没有绝对光滑的物体，但在物理学中，为了研究的需要，若题中出现光滑表面的话，即暗示该物体间无摩擦力产生。</a:t>
            </a:r>
          </a:p>
        </p:txBody>
      </p:sp>
      <p:pic>
        <p:nvPicPr>
          <p:cNvPr id="11266" name="汽车打滑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071813"/>
            <a:ext cx="3846513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防滑链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060700"/>
            <a:ext cx="385762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062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2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266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12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7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11267"/>
                </p:tgtEl>
              </p:cMediaNode>
            </p:video>
          </p:childTnLst>
        </p:cTn>
      </p:par>
    </p:tnLst>
    <p:bldLst>
      <p:bldP spid="2" grpId="0" build="p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2"/>
          <p:cNvSpPr txBox="1">
            <a:spLocks noChangeArrowheads="1"/>
          </p:cNvSpPr>
          <p:nvPr/>
        </p:nvSpPr>
        <p:spPr bwMode="auto">
          <a:xfrm>
            <a:off x="468313" y="1527175"/>
            <a:ext cx="82073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1.</a:t>
            </a:r>
            <a:r>
              <a:rPr lang="zh-CN" altLang="en-US" sz="2400" b="1">
                <a:latin typeface="宋体" pitchFamily="2" charset="-122"/>
              </a:rPr>
              <a:t>下列现象中哪些是为了</a:t>
            </a:r>
            <a:r>
              <a:rPr lang="zh-CN" altLang="en-US" sz="2400" b="1">
                <a:solidFill>
                  <a:srgbClr val="FF3300"/>
                </a:solidFill>
                <a:latin typeface="宋体" pitchFamily="2" charset="-122"/>
              </a:rPr>
              <a:t>增大</a:t>
            </a:r>
            <a:r>
              <a:rPr lang="zh-CN" altLang="en-US" sz="2400" b="1">
                <a:latin typeface="宋体" pitchFamily="2" charset="-122"/>
              </a:rPr>
              <a:t>摩擦，哪些是为了</a:t>
            </a:r>
            <a:r>
              <a:rPr lang="zh-CN" altLang="en-US" sz="2400" b="1">
                <a:solidFill>
                  <a:srgbClr val="FF3300"/>
                </a:solidFill>
                <a:latin typeface="宋体" pitchFamily="2" charset="-122"/>
              </a:rPr>
              <a:t>减小</a:t>
            </a:r>
            <a:r>
              <a:rPr lang="zh-CN" altLang="en-US" sz="2400" b="1">
                <a:latin typeface="宋体" pitchFamily="2" charset="-122"/>
              </a:rPr>
              <a:t>摩擦？各用的是什么</a:t>
            </a:r>
            <a:r>
              <a:rPr lang="zh-CN" altLang="en-US" sz="2400" b="1">
                <a:solidFill>
                  <a:srgbClr val="FF3300"/>
                </a:solidFill>
                <a:latin typeface="宋体" pitchFamily="2" charset="-122"/>
              </a:rPr>
              <a:t>方法</a:t>
            </a:r>
            <a:r>
              <a:rPr lang="zh-CN" altLang="en-US" sz="2400" b="1">
                <a:latin typeface="宋体" pitchFamily="2" charset="-122"/>
              </a:rPr>
              <a:t>？</a:t>
            </a:r>
          </a:p>
        </p:txBody>
      </p:sp>
      <p:sp>
        <p:nvSpPr>
          <p:cNvPr id="73730" name="Text Box 3"/>
          <p:cNvSpPr txBox="1">
            <a:spLocks noChangeArrowheads="1"/>
          </p:cNvSpPr>
          <p:nvPr/>
        </p:nvSpPr>
        <p:spPr bwMode="auto">
          <a:xfrm>
            <a:off x="479425" y="2427288"/>
            <a:ext cx="754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A</a:t>
            </a:r>
            <a:r>
              <a:rPr lang="zh-CN" altLang="en-US" sz="2400" b="1">
                <a:latin typeface="宋体" pitchFamily="2" charset="-122"/>
              </a:rPr>
              <a:t>：给传动皮带打上皮带蜡</a:t>
            </a:r>
          </a:p>
        </p:txBody>
      </p:sp>
      <p:sp>
        <p:nvSpPr>
          <p:cNvPr id="73731" name="Text Box 4"/>
          <p:cNvSpPr txBox="1">
            <a:spLocks noChangeArrowheads="1"/>
          </p:cNvSpPr>
          <p:nvPr/>
        </p:nvSpPr>
        <p:spPr bwMode="auto">
          <a:xfrm>
            <a:off x="479425" y="2960688"/>
            <a:ext cx="7162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B</a:t>
            </a:r>
            <a:r>
              <a:rPr lang="zh-CN" altLang="en-US" sz="2400" b="1">
                <a:latin typeface="宋体" pitchFamily="2" charset="-122"/>
              </a:rPr>
              <a:t>：在衣服的拉链上涂一些蜡</a:t>
            </a:r>
          </a:p>
        </p:txBody>
      </p:sp>
      <p:sp>
        <p:nvSpPr>
          <p:cNvPr id="73732" name="Text Box 5"/>
          <p:cNvSpPr txBox="1">
            <a:spLocks noChangeArrowheads="1"/>
          </p:cNvSpPr>
          <p:nvPr/>
        </p:nvSpPr>
        <p:spPr bwMode="auto">
          <a:xfrm>
            <a:off x="479425" y="3567113"/>
            <a:ext cx="792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C</a:t>
            </a:r>
            <a:r>
              <a:rPr lang="zh-CN" altLang="en-US" sz="2400" b="1">
                <a:latin typeface="宋体" pitchFamily="2" charset="-122"/>
              </a:rPr>
              <a:t>：举重运动员手上擦一些镁粉</a:t>
            </a:r>
          </a:p>
        </p:txBody>
      </p:sp>
      <p:sp>
        <p:nvSpPr>
          <p:cNvPr id="73733" name="Text Box 6"/>
          <p:cNvSpPr txBox="1">
            <a:spLocks noChangeArrowheads="1"/>
          </p:cNvSpPr>
          <p:nvPr/>
        </p:nvSpPr>
        <p:spPr bwMode="auto">
          <a:xfrm>
            <a:off x="469900" y="4122738"/>
            <a:ext cx="8315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D</a:t>
            </a:r>
            <a:r>
              <a:rPr lang="zh-CN" altLang="en-US" sz="2400" b="1">
                <a:latin typeface="宋体" pitchFamily="2" charset="-122"/>
              </a:rPr>
              <a:t>：在锁孔中放一些铅笔屑</a:t>
            </a:r>
          </a:p>
        </p:txBody>
      </p:sp>
      <p:sp>
        <p:nvSpPr>
          <p:cNvPr id="73734" name="Text Box 7"/>
          <p:cNvSpPr txBox="1">
            <a:spLocks noChangeArrowheads="1"/>
          </p:cNvSpPr>
          <p:nvPr/>
        </p:nvSpPr>
        <p:spPr bwMode="auto">
          <a:xfrm>
            <a:off x="465138" y="4656138"/>
            <a:ext cx="8396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E</a:t>
            </a:r>
            <a:r>
              <a:rPr lang="zh-CN" altLang="en-US" sz="2400" b="1">
                <a:latin typeface="宋体" pitchFamily="2" charset="-122"/>
              </a:rPr>
              <a:t>：遇到紧急情况，用力捏紧自行车的刹车把手</a:t>
            </a:r>
          </a:p>
        </p:txBody>
      </p:sp>
      <p:sp>
        <p:nvSpPr>
          <p:cNvPr id="73735" name="Text Box 8"/>
          <p:cNvSpPr txBox="1">
            <a:spLocks noChangeArrowheads="1"/>
          </p:cNvSpPr>
          <p:nvPr/>
        </p:nvSpPr>
        <p:spPr bwMode="auto">
          <a:xfrm>
            <a:off x="479425" y="5246688"/>
            <a:ext cx="800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F</a:t>
            </a:r>
            <a:r>
              <a:rPr lang="zh-CN" altLang="en-US" sz="2400" b="1">
                <a:latin typeface="宋体" pitchFamily="2" charset="-122"/>
              </a:rPr>
              <a:t>：为防止传动皮带打滑，要把皮带张紧些</a:t>
            </a:r>
          </a:p>
        </p:txBody>
      </p:sp>
      <p:sp>
        <p:nvSpPr>
          <p:cNvPr id="73736" name="Text Box 9"/>
          <p:cNvSpPr txBox="1">
            <a:spLocks noChangeArrowheads="1"/>
          </p:cNvSpPr>
          <p:nvPr/>
        </p:nvSpPr>
        <p:spPr bwMode="auto">
          <a:xfrm>
            <a:off x="436563" y="5780088"/>
            <a:ext cx="72056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G</a:t>
            </a:r>
            <a:r>
              <a:rPr lang="zh-CN" altLang="en-US" sz="2400" b="1">
                <a:latin typeface="宋体" pitchFamily="2" charset="-122"/>
              </a:rPr>
              <a:t>：旅行箱的下面装有轮子</a:t>
            </a:r>
          </a:p>
        </p:txBody>
      </p:sp>
      <p:grpSp>
        <p:nvGrpSpPr>
          <p:cNvPr id="73737" name="Group 10"/>
          <p:cNvGrpSpPr>
            <a:grpSpLocks/>
          </p:cNvGrpSpPr>
          <p:nvPr/>
        </p:nvGrpSpPr>
        <p:grpSpPr bwMode="auto">
          <a:xfrm>
            <a:off x="611188" y="836613"/>
            <a:ext cx="2055812" cy="633412"/>
            <a:chOff x="0" y="0"/>
            <a:chExt cx="3236" cy="998"/>
          </a:xfrm>
        </p:grpSpPr>
        <p:grpSp>
          <p:nvGrpSpPr>
            <p:cNvPr id="73738" name="Group 11"/>
            <p:cNvGrpSpPr>
              <a:grpSpLocks/>
            </p:cNvGrpSpPr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73739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>
                  <a:gd name="T0" fmla="*/ 2907 w 3244"/>
                  <a:gd name="T1" fmla="*/ 675 h 675"/>
                  <a:gd name="T2" fmla="*/ 3244 w 3244"/>
                  <a:gd name="T3" fmla="*/ 337 h 675"/>
                  <a:gd name="T4" fmla="*/ 2907 w 3244"/>
                  <a:gd name="T5" fmla="*/ 0 h 675"/>
                  <a:gd name="T6" fmla="*/ 337 w 3244"/>
                  <a:gd name="T7" fmla="*/ 0 h 675"/>
                  <a:gd name="T8" fmla="*/ 0 w 3244"/>
                  <a:gd name="T9" fmla="*/ 337 h 675"/>
                  <a:gd name="T10" fmla="*/ 337 w 3244"/>
                  <a:gd name="T11" fmla="*/ 675 h 675"/>
                  <a:gd name="T12" fmla="*/ 2907 w 3244"/>
                  <a:gd name="T13" fmla="*/ 67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73740" name="MH_Other_8"/>
              <p:cNvPicPr preferRelativeResize="0"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3741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42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>
                  <a:gd name="T0" fmla="*/ 39 w 43"/>
                  <a:gd name="T1" fmla="*/ 18 h 44"/>
                  <a:gd name="T2" fmla="*/ 25 w 43"/>
                  <a:gd name="T3" fmla="*/ 18 h 44"/>
                  <a:gd name="T4" fmla="*/ 25 w 43"/>
                  <a:gd name="T5" fmla="*/ 4 h 44"/>
                  <a:gd name="T6" fmla="*/ 21 w 43"/>
                  <a:gd name="T7" fmla="*/ 0 h 44"/>
                  <a:gd name="T8" fmla="*/ 18 w 43"/>
                  <a:gd name="T9" fmla="*/ 4 h 44"/>
                  <a:gd name="T10" fmla="*/ 18 w 43"/>
                  <a:gd name="T11" fmla="*/ 18 h 44"/>
                  <a:gd name="T12" fmla="*/ 3 w 43"/>
                  <a:gd name="T13" fmla="*/ 18 h 44"/>
                  <a:gd name="T14" fmla="*/ 0 w 43"/>
                  <a:gd name="T15" fmla="*/ 22 h 44"/>
                  <a:gd name="T16" fmla="*/ 3 w 43"/>
                  <a:gd name="T17" fmla="*/ 26 h 44"/>
                  <a:gd name="T18" fmla="*/ 18 w 43"/>
                  <a:gd name="T19" fmla="*/ 26 h 44"/>
                  <a:gd name="T20" fmla="*/ 18 w 43"/>
                  <a:gd name="T21" fmla="*/ 40 h 44"/>
                  <a:gd name="T22" fmla="*/ 21 w 43"/>
                  <a:gd name="T23" fmla="*/ 44 h 44"/>
                  <a:gd name="T24" fmla="*/ 25 w 43"/>
                  <a:gd name="T25" fmla="*/ 40 h 44"/>
                  <a:gd name="T26" fmla="*/ 25 w 43"/>
                  <a:gd name="T27" fmla="*/ 26 h 44"/>
                  <a:gd name="T28" fmla="*/ 39 w 43"/>
                  <a:gd name="T29" fmla="*/ 26 h 44"/>
                  <a:gd name="T30" fmla="*/ 43 w 43"/>
                  <a:gd name="T31" fmla="*/ 22 h 44"/>
                  <a:gd name="T32" fmla="*/ 39 w 43"/>
                  <a:gd name="T33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3743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随堂训练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37543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文本占位符 73730"/>
          <p:cNvSpPr>
            <a:spLocks noGrp="1" noChangeArrowheads="1"/>
          </p:cNvSpPr>
          <p:nvPr/>
        </p:nvSpPr>
        <p:spPr bwMode="auto">
          <a:xfrm>
            <a:off x="1201738" y="1624013"/>
            <a:ext cx="7758112" cy="4525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2.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一位同学在水平方向向左推一小车在水平地面上匀速前进，此时哪两个力是一对平衡力（   ）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A.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人推车的力与车对人的力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B.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人推车的力和地面对车的摩擦力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C.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车的重力和车对地面的压力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D.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车的重力和人推车的力</a:t>
            </a:r>
          </a:p>
        </p:txBody>
      </p:sp>
      <p:sp>
        <p:nvSpPr>
          <p:cNvPr id="119811" name="文本框 1"/>
          <p:cNvSpPr txBox="1">
            <a:spLocks noChangeArrowheads="1"/>
          </p:cNvSpPr>
          <p:nvPr/>
        </p:nvSpPr>
        <p:spPr bwMode="auto">
          <a:xfrm>
            <a:off x="5049838" y="2703513"/>
            <a:ext cx="744537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26635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2"/>
          <p:cNvGrpSpPr>
            <a:grpSpLocks/>
          </p:cNvGrpSpPr>
          <p:nvPr/>
        </p:nvGrpSpPr>
        <p:grpSpPr bwMode="auto">
          <a:xfrm>
            <a:off x="179388" y="836613"/>
            <a:ext cx="2720975" cy="688975"/>
            <a:chOff x="123" y="557"/>
            <a:chExt cx="1714" cy="434"/>
          </a:xfrm>
        </p:grpSpPr>
        <p:pic>
          <p:nvPicPr>
            <p:cNvPr id="12290" name="TextBox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" y="557"/>
              <a:ext cx="1714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1" name="Text Box 4"/>
            <p:cNvSpPr txBox="1">
              <a:spLocks noChangeArrowheads="1"/>
            </p:cNvSpPr>
            <p:nvPr/>
          </p:nvSpPr>
          <p:spPr bwMode="auto">
            <a:xfrm>
              <a:off x="377" y="615"/>
              <a:ext cx="126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FFFFF"/>
                  </a:solidFill>
                  <a:latin typeface="宋体" pitchFamily="2" charset="-122"/>
                </a:rPr>
                <a:t>动手做一做</a:t>
              </a:r>
            </a:p>
          </p:txBody>
        </p:sp>
      </p:grpSp>
      <p:sp>
        <p:nvSpPr>
          <p:cNvPr id="12292" name="TextBox 2"/>
          <p:cNvSpPr txBox="1">
            <a:spLocks noChangeArrowheads="1"/>
          </p:cNvSpPr>
          <p:nvPr/>
        </p:nvSpPr>
        <p:spPr bwMode="auto">
          <a:xfrm>
            <a:off x="3513138" y="1143000"/>
            <a:ext cx="1995487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感受摩擦力</a:t>
            </a:r>
          </a:p>
        </p:txBody>
      </p:sp>
      <p:sp>
        <p:nvSpPr>
          <p:cNvPr id="954374" name="Text Box 8"/>
          <p:cNvSpPr txBox="1">
            <a:spLocks noChangeArrowheads="1"/>
          </p:cNvSpPr>
          <p:nvPr/>
        </p:nvSpPr>
        <p:spPr bwMode="auto">
          <a:xfrm>
            <a:off x="522288" y="1916113"/>
            <a:ext cx="8153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．将手掌用力压在桌面上并向前用力，但手掌相对桌面静止。</a:t>
            </a:r>
          </a:p>
        </p:txBody>
      </p:sp>
      <p:sp>
        <p:nvSpPr>
          <p:cNvPr id="954375" name="Text Box 9"/>
          <p:cNvSpPr txBox="1">
            <a:spLocks noChangeArrowheads="1"/>
          </p:cNvSpPr>
          <p:nvPr/>
        </p:nvSpPr>
        <p:spPr bwMode="auto">
          <a:xfrm>
            <a:off x="500063" y="3000375"/>
            <a:ext cx="8153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．将手掌用较小力压在桌面上并向前用力，使手掌相对于桌面滑动。</a:t>
            </a:r>
          </a:p>
        </p:txBody>
      </p:sp>
      <p:sp>
        <p:nvSpPr>
          <p:cNvPr id="954376" name="TextBox 5"/>
          <p:cNvSpPr txBox="1">
            <a:spLocks noChangeArrowheads="1"/>
          </p:cNvSpPr>
          <p:nvPr/>
        </p:nvSpPr>
        <p:spPr bwMode="auto">
          <a:xfrm>
            <a:off x="531813" y="4076700"/>
            <a:ext cx="81438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．用两根手指在桌面上模仿人走路的情景，感受指尖受摩擦力方向。</a:t>
            </a:r>
          </a:p>
        </p:txBody>
      </p:sp>
      <p:sp>
        <p:nvSpPr>
          <p:cNvPr id="954377" name="TextBox 6"/>
          <p:cNvSpPr txBox="1">
            <a:spLocks noChangeArrowheads="1"/>
          </p:cNvSpPr>
          <p:nvPr/>
        </p:nvSpPr>
        <p:spPr bwMode="auto">
          <a:xfrm>
            <a:off x="684213" y="5281613"/>
            <a:ext cx="8066087" cy="955675"/>
          </a:xfrm>
          <a:prstGeom prst="rect">
            <a:avLst/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你感到摩擦力是一个什么样的力？作用在哪？作用方向如何？</a:t>
            </a:r>
          </a:p>
        </p:txBody>
      </p:sp>
    </p:spTree>
    <p:extLst>
      <p:ext uri="{BB962C8B-B14F-4D97-AF65-F5344CB8AC3E}">
        <p14:creationId xmlns:p14="http://schemas.microsoft.com/office/powerpoint/2010/main" val="96310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5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4374" grpId="0"/>
      <p:bldP spid="954375" grpId="0"/>
      <p:bldP spid="954376" grpId="0"/>
      <p:bldP spid="9543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611188" y="765175"/>
            <a:ext cx="39290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宋体" pitchFamily="2" charset="-122"/>
              </a:rPr>
              <a:t>一、摩擦力（</a:t>
            </a:r>
            <a:r>
              <a:rPr lang="en-US" altLang="zh-CN" sz="3200" b="1" i="1">
                <a:latin typeface="宋体" pitchFamily="2" charset="-122"/>
              </a:rPr>
              <a:t>f</a:t>
            </a:r>
            <a:r>
              <a:rPr lang="zh-CN" altLang="en-US" sz="3200" b="1">
                <a:latin typeface="宋体" pitchFamily="2" charset="-122"/>
              </a:rPr>
              <a:t>）</a:t>
            </a: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395288" y="1341438"/>
            <a:ext cx="8316912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0800" bIns="10800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600" b="1">
                <a:latin typeface="宋体" pitchFamily="2" charset="-122"/>
              </a:rPr>
              <a:t> </a:t>
            </a:r>
            <a:r>
              <a:rPr lang="en-US" altLang="zh-CN" sz="2800" b="1">
                <a:latin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</a:rPr>
              <a:t>．</a:t>
            </a:r>
          </a:p>
        </p:txBody>
      </p:sp>
      <p:sp>
        <p:nvSpPr>
          <p:cNvPr id="4" name="Text Box 27"/>
          <p:cNvSpPr txBox="1">
            <a:spLocks noChangeArrowheads="1"/>
          </p:cNvSpPr>
          <p:nvPr/>
        </p:nvSpPr>
        <p:spPr bwMode="auto">
          <a:xfrm>
            <a:off x="4356100" y="4613275"/>
            <a:ext cx="4000500" cy="5238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solidFill>
                  <a:srgbClr val="000000"/>
                </a:solidFill>
                <a:latin typeface="+mn-ea"/>
                <a:sym typeface="Wingdings" panose="05000000000000000000" pitchFamily="2" charset="2"/>
              </a:rPr>
              <a:t>c.</a:t>
            </a:r>
            <a:r>
              <a:rPr lang="zh-CN" altLang="en-US" sz="2800" b="1" noProof="1">
                <a:solidFill>
                  <a:srgbClr val="000000"/>
                </a:solidFill>
                <a:latin typeface="+mn-ea"/>
                <a:sym typeface="Wingdings" panose="05000000000000000000" pitchFamily="2" charset="2"/>
              </a:rPr>
              <a:t>接触面不光滑</a:t>
            </a:r>
            <a:endParaRPr lang="zh-CN" altLang="en-US" sz="2800" b="1" noProof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395288" y="3644900"/>
            <a:ext cx="3457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 </a:t>
            </a:r>
            <a:r>
              <a:rPr lang="en-US" altLang="zh-CN" sz="2800" b="1">
                <a:latin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</a:rPr>
              <a:t>．摩擦力产生条件</a:t>
            </a:r>
          </a:p>
        </p:txBody>
      </p:sp>
      <p:sp>
        <p:nvSpPr>
          <p:cNvPr id="6" name="Rectangle 29"/>
          <p:cNvSpPr>
            <a:spLocks noChangeArrowheads="1"/>
          </p:cNvSpPr>
          <p:nvPr/>
        </p:nvSpPr>
        <p:spPr bwMode="auto">
          <a:xfrm>
            <a:off x="4356100" y="2781300"/>
            <a:ext cx="4319588" cy="52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solidFill>
                  <a:srgbClr val="000000"/>
                </a:solidFill>
                <a:latin typeface="+mn-ea"/>
                <a:sym typeface="Wingdings" panose="05000000000000000000" pitchFamily="2" charset="2"/>
              </a:rPr>
              <a:t>a.</a:t>
            </a:r>
            <a:r>
              <a:rPr lang="zh-CN" altLang="en-US" sz="2800" b="1" noProof="1">
                <a:solidFill>
                  <a:srgbClr val="000000"/>
                </a:solidFill>
                <a:latin typeface="+mn-ea"/>
                <a:sym typeface="Wingdings" panose="05000000000000000000" pitchFamily="2" charset="2"/>
              </a:rPr>
              <a:t>两个物体接触且有压力</a:t>
            </a:r>
          </a:p>
        </p:txBody>
      </p:sp>
      <p:sp>
        <p:nvSpPr>
          <p:cNvPr id="7" name="Rectangle 30"/>
          <p:cNvSpPr>
            <a:spLocks noChangeArrowheads="1"/>
          </p:cNvSpPr>
          <p:nvPr/>
        </p:nvSpPr>
        <p:spPr bwMode="auto">
          <a:xfrm>
            <a:off x="4356100" y="3473450"/>
            <a:ext cx="4471988" cy="9715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solidFill>
                  <a:srgbClr val="000000"/>
                </a:solidFill>
                <a:latin typeface="+mn-ea"/>
                <a:sym typeface="Wingdings" panose="05000000000000000000" pitchFamily="2" charset="2"/>
              </a:rPr>
              <a:t>b.</a:t>
            </a:r>
            <a:r>
              <a:rPr lang="zh-CN" altLang="en-US" sz="2800" b="1" noProof="1">
                <a:solidFill>
                  <a:srgbClr val="000000"/>
                </a:solidFill>
                <a:latin typeface="+mn-ea"/>
                <a:sym typeface="Wingdings" panose="05000000000000000000" pitchFamily="2" charset="2"/>
              </a:rPr>
              <a:t>有</a:t>
            </a:r>
            <a:r>
              <a:rPr lang="zh-CN" altLang="en-US" sz="2800" b="1" noProof="1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相对运动</a:t>
            </a:r>
            <a:r>
              <a:rPr lang="zh-CN" altLang="en-US" sz="2800" b="1" noProof="1">
                <a:solidFill>
                  <a:srgbClr val="000000"/>
                </a:solidFill>
                <a:latin typeface="+mn-ea"/>
                <a:sym typeface="Wingdings" panose="05000000000000000000" pitchFamily="2" charset="2"/>
              </a:rPr>
              <a:t>或</a:t>
            </a:r>
            <a:r>
              <a:rPr lang="zh-CN" altLang="en-US" sz="2800" b="1" noProof="1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相对运动的趋势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3851275" y="3068638"/>
            <a:ext cx="428625" cy="187325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ea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09600" y="5013325"/>
            <a:ext cx="325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宋体" pitchFamily="2" charset="-122"/>
              </a:rPr>
              <a:t>3</a:t>
            </a:r>
            <a:r>
              <a:rPr lang="zh-CN" altLang="en-US" sz="2800" b="1">
                <a:latin typeface="宋体" pitchFamily="2" charset="-122"/>
              </a:rPr>
              <a:t>．摩擦力的方向：</a:t>
            </a:r>
            <a:endParaRPr lang="en-US" altLang="zh-CN" sz="2800" b="1">
              <a:latin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1625" y="5715000"/>
            <a:ext cx="5953125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rgbClr val="000000"/>
                </a:solidFill>
                <a:latin typeface="+mn-ea"/>
              </a:rPr>
              <a:t>与相对运动或相对运动趋势方向相反</a:t>
            </a:r>
            <a:endParaRPr lang="zh-CN" altLang="en-US" sz="2800" noProof="1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434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7" name="矩形 11"/>
          <p:cNvSpPr>
            <a:spLocks noChangeArrowheads="1"/>
          </p:cNvSpPr>
          <p:nvPr/>
        </p:nvSpPr>
        <p:spPr bwMode="auto">
          <a:xfrm>
            <a:off x="1042988" y="1412875"/>
            <a:ext cx="73453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/>
              <a:t>两个相互</a:t>
            </a:r>
            <a:r>
              <a:rPr lang="zh-CN" altLang="en-US" sz="2400" b="1">
                <a:solidFill>
                  <a:srgbClr val="FF0000"/>
                </a:solidFill>
              </a:rPr>
              <a:t>接触</a:t>
            </a:r>
            <a:r>
              <a:rPr lang="zh-CN" altLang="en-US" sz="2400" b="1"/>
              <a:t>的物体，当它们发生</a:t>
            </a:r>
            <a:r>
              <a:rPr lang="zh-CN" altLang="en-US" sz="2400" b="1">
                <a:solidFill>
                  <a:srgbClr val="FF0000"/>
                </a:solidFill>
              </a:rPr>
              <a:t>相对运动</a:t>
            </a:r>
            <a:r>
              <a:rPr lang="zh-CN" altLang="en-US" sz="2400" b="1"/>
              <a:t>或具有</a:t>
            </a:r>
            <a:r>
              <a:rPr lang="zh-CN" altLang="en-US" sz="2400" b="1">
                <a:solidFill>
                  <a:srgbClr val="FF0000"/>
                </a:solidFill>
              </a:rPr>
              <a:t>相对运动的趋势</a:t>
            </a:r>
            <a:r>
              <a:rPr lang="zh-CN" altLang="en-US" sz="2400" b="1"/>
              <a:t>时，就会在接触面上产生阻碍相对运动或相对运动趋势的力，这种力就叫做</a:t>
            </a:r>
            <a:r>
              <a:rPr lang="zh-CN" altLang="en-US" sz="2400" b="1">
                <a:solidFill>
                  <a:srgbClr val="FF0000"/>
                </a:solidFill>
              </a:rPr>
              <a:t>摩擦力。</a:t>
            </a:r>
          </a:p>
        </p:txBody>
      </p:sp>
    </p:spTree>
    <p:extLst>
      <p:ext uri="{BB962C8B-B14F-4D97-AF65-F5344CB8AC3E}">
        <p14:creationId xmlns:p14="http://schemas.microsoft.com/office/powerpoint/2010/main" val="102036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6" grpId="0" bldLvl="0" animBg="1"/>
      <p:bldP spid="7" grpId="0" bldLvl="0" animBg="1"/>
      <p:bldP spid="8" grpId="0" bldLvl="0" animBg="1"/>
      <p:bldP spid="9" grpId="0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8"/>
          <p:cNvSpPr txBox="1">
            <a:spLocks noChangeArrowheads="1"/>
          </p:cNvSpPr>
          <p:nvPr/>
        </p:nvSpPr>
        <p:spPr bwMode="auto">
          <a:xfrm>
            <a:off x="376238" y="700088"/>
            <a:ext cx="21859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  <a:latin typeface="宋体" pitchFamily="2" charset="-122"/>
              </a:rPr>
              <a:t>摩擦力的分类</a:t>
            </a: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406400" y="990600"/>
            <a:ext cx="825658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滑动摩擦力：</a:t>
            </a:r>
            <a:r>
              <a:rPr lang="zh-CN" altLang="en-US" sz="2800" b="1">
                <a:latin typeface="宋体" pitchFamily="2" charset="-122"/>
              </a:rPr>
              <a:t>两个互相接触的物体，当它们做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相对运动</a:t>
            </a:r>
            <a:r>
              <a:rPr lang="zh-CN" altLang="en-US" sz="2800" b="1">
                <a:latin typeface="宋体" pitchFamily="2" charset="-122"/>
              </a:rPr>
              <a:t>时，在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接触面</a:t>
            </a:r>
            <a:r>
              <a:rPr lang="zh-CN" altLang="en-US" sz="2800" b="1">
                <a:latin typeface="宋体" pitchFamily="2" charset="-122"/>
              </a:rPr>
              <a:t>上会产生一种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阻碍相对运动</a:t>
            </a:r>
            <a:r>
              <a:rPr lang="zh-CN" altLang="en-US" sz="2800" b="1">
                <a:latin typeface="宋体" pitchFamily="2" charset="-122"/>
              </a:rPr>
              <a:t>的力，这个力叫滑动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摩擦力</a:t>
            </a:r>
            <a:r>
              <a:rPr lang="zh-CN" altLang="en-US" sz="2800" b="1">
                <a:latin typeface="宋体" pitchFamily="2" charset="-122"/>
              </a:rPr>
              <a:t>。</a:t>
            </a:r>
            <a:endParaRPr lang="zh-CN" altLang="en-US" sz="2800" b="1">
              <a:solidFill>
                <a:srgbClr val="0D0D0D"/>
              </a:solidFill>
              <a:latin typeface="宋体" pitchFamily="2" charset="-122"/>
            </a:endParaRPr>
          </a:p>
        </p:txBody>
      </p: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495300" y="3003550"/>
            <a:ext cx="3810000" cy="3208338"/>
            <a:chOff x="779" y="4730"/>
            <a:chExt cx="6000" cy="50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9" y="4730"/>
              <a:ext cx="6001" cy="4111"/>
            </a:xfrm>
            <a:prstGeom prst="round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  <a:effectLst/>
          </p:spPr>
        </p:pic>
        <p:sp>
          <p:nvSpPr>
            <p:cNvPr id="15365" name="文本框 5"/>
            <p:cNvSpPr txBox="1">
              <a:spLocks noChangeArrowheads="1"/>
            </p:cNvSpPr>
            <p:nvPr/>
          </p:nvSpPr>
          <p:spPr bwMode="auto">
            <a:xfrm>
              <a:off x="2943" y="9008"/>
              <a:ext cx="1808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600" b="1">
                  <a:latin typeface="宋体" pitchFamily="2" charset="-122"/>
                </a:rPr>
                <a:t>滑雪</a:t>
              </a:r>
            </a:p>
          </p:txBody>
        </p:sp>
      </p:grpSp>
      <p:grpSp>
        <p:nvGrpSpPr>
          <p:cNvPr id="6" name="组合 8"/>
          <p:cNvGrpSpPr>
            <a:grpSpLocks/>
          </p:cNvGrpSpPr>
          <p:nvPr/>
        </p:nvGrpSpPr>
        <p:grpSpPr bwMode="auto">
          <a:xfrm>
            <a:off x="4581525" y="3011488"/>
            <a:ext cx="3806825" cy="3232150"/>
            <a:chOff x="7214" y="4743"/>
            <a:chExt cx="5996" cy="508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14" y="4743"/>
              <a:ext cx="5997" cy="4095"/>
            </a:xfrm>
            <a:prstGeom prst="round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  <a:effectLst/>
          </p:spPr>
        </p:pic>
        <p:sp>
          <p:nvSpPr>
            <p:cNvPr id="15368" name="文本框 6"/>
            <p:cNvSpPr txBox="1">
              <a:spLocks noChangeArrowheads="1"/>
            </p:cNvSpPr>
            <p:nvPr/>
          </p:nvSpPr>
          <p:spPr bwMode="auto">
            <a:xfrm>
              <a:off x="9520" y="9058"/>
              <a:ext cx="1808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600" b="1">
                  <a:latin typeface="宋体" pitchFamily="2" charset="-122"/>
                </a:rPr>
                <a:t>滑梯</a:t>
              </a:r>
            </a:p>
          </p:txBody>
        </p:sp>
      </p:grpSp>
      <p:sp>
        <p:nvSpPr>
          <p:cNvPr id="1536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latin typeface="宋体" pitchFamily="2" charset="-122"/>
              </a:rPr>
              <a:t>讲授新课</a:t>
            </a:r>
          </a:p>
        </p:txBody>
      </p:sp>
    </p:spTree>
    <p:extLst>
      <p:ext uri="{BB962C8B-B14F-4D97-AF65-F5344CB8AC3E}">
        <p14:creationId xmlns:p14="http://schemas.microsoft.com/office/powerpoint/2010/main" val="96632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400050" y="917575"/>
            <a:ext cx="8258175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宋体" pitchFamily="2" charset="-122"/>
              </a:rPr>
              <a:t>  </a:t>
            </a:r>
            <a:r>
              <a:rPr lang="en-US" altLang="zh-CN" sz="2600" b="1">
                <a:solidFill>
                  <a:srgbClr val="FF0000"/>
                </a:solidFill>
                <a:latin typeface="宋体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滚动摩擦力：</a:t>
            </a:r>
            <a:r>
              <a:rPr lang="zh-CN" altLang="en-US" sz="2800" b="1">
                <a:solidFill>
                  <a:srgbClr val="0D0D0D"/>
                </a:solidFill>
                <a:latin typeface="宋体" pitchFamily="2" charset="-122"/>
              </a:rPr>
              <a:t>一个物体在另一个物体表面上滚动时产生的摩擦力叫做滚动摩擦力。</a:t>
            </a:r>
          </a:p>
        </p:txBody>
      </p:sp>
      <p:grpSp>
        <p:nvGrpSpPr>
          <p:cNvPr id="2" name="组合 11"/>
          <p:cNvGrpSpPr>
            <a:grpSpLocks/>
          </p:cNvGrpSpPr>
          <p:nvPr/>
        </p:nvGrpSpPr>
        <p:grpSpPr bwMode="auto">
          <a:xfrm>
            <a:off x="469900" y="2944813"/>
            <a:ext cx="3944938" cy="3316287"/>
            <a:chOff x="740" y="4637"/>
            <a:chExt cx="6212" cy="52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740" y="4636"/>
              <a:ext cx="6212" cy="4143"/>
            </a:xfrm>
            <a:prstGeom prst="round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  <a:effectLst/>
          </p:spPr>
        </p:pic>
        <p:sp>
          <p:nvSpPr>
            <p:cNvPr id="16388" name="文本框 9"/>
            <p:cNvSpPr txBox="1">
              <a:spLocks noChangeArrowheads="1"/>
            </p:cNvSpPr>
            <p:nvPr/>
          </p:nvSpPr>
          <p:spPr bwMode="auto">
            <a:xfrm>
              <a:off x="2535" y="9087"/>
              <a:ext cx="2948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600" b="1">
                  <a:latin typeface="宋体" pitchFamily="2" charset="-122"/>
                </a:rPr>
                <a:t>行驶的汽车</a:t>
              </a:r>
            </a:p>
          </p:txBody>
        </p:sp>
      </p:grpSp>
      <p:grpSp>
        <p:nvGrpSpPr>
          <p:cNvPr id="3" name="组合 12"/>
          <p:cNvGrpSpPr>
            <a:grpSpLocks/>
          </p:cNvGrpSpPr>
          <p:nvPr/>
        </p:nvGrpSpPr>
        <p:grpSpPr bwMode="auto">
          <a:xfrm>
            <a:off x="4648200" y="2933700"/>
            <a:ext cx="3911600" cy="3336925"/>
            <a:chOff x="7319" y="4619"/>
            <a:chExt cx="6162" cy="5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7319" y="4619"/>
              <a:ext cx="6162" cy="4114"/>
            </a:xfrm>
            <a:prstGeom prst="round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  <a:effectLst/>
          </p:spPr>
        </p:pic>
        <p:sp>
          <p:nvSpPr>
            <p:cNvPr id="16391" name="文本框 10"/>
            <p:cNvSpPr txBox="1">
              <a:spLocks noChangeArrowheads="1"/>
            </p:cNvSpPr>
            <p:nvPr/>
          </p:nvSpPr>
          <p:spPr bwMode="auto">
            <a:xfrm>
              <a:off x="9600" y="9100"/>
              <a:ext cx="2948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600" b="1">
                  <a:latin typeface="宋体" pitchFamily="2" charset="-122"/>
                </a:rPr>
                <a:t>各种轴承</a:t>
              </a:r>
            </a:p>
          </p:txBody>
        </p:sp>
      </p:grpSp>
      <p:sp>
        <p:nvSpPr>
          <p:cNvPr id="1639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latin typeface="宋体" pitchFamily="2" charset="-122"/>
              </a:rPr>
              <a:t>讲授新课</a:t>
            </a:r>
          </a:p>
        </p:txBody>
      </p:sp>
    </p:spTree>
    <p:extLst>
      <p:ext uri="{BB962C8B-B14F-4D97-AF65-F5344CB8AC3E}">
        <p14:creationId xmlns:p14="http://schemas.microsoft.com/office/powerpoint/2010/main" val="276870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3514</Words>
  <Application>Microsoft Office PowerPoint</Application>
  <PresentationFormat>全屏显示(4:3)</PresentationFormat>
  <Paragraphs>262</Paragraphs>
  <Slides>51</Slides>
  <Notes>20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分析：小孩推箱没推动, 木箱静止。木箱受摩擦力吗？若增大推力，木箱仍静止，摩擦力增大，减小还是不变？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一、力</dc:title>
  <dc:creator>Administrator</dc:creator>
  <cp:lastModifiedBy>User</cp:lastModifiedBy>
  <cp:revision>6</cp:revision>
  <dcterms:created xsi:type="dcterms:W3CDTF">2021-02-06T05:00:33Z</dcterms:created>
  <dcterms:modified xsi:type="dcterms:W3CDTF">2021-02-06T05:08:33Z</dcterms:modified>
</cp:coreProperties>
</file>