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docx" ContentType="application/vnd.openxmlformats-officedocument.wordprocessingml.document"/>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61" r:id="rId4"/>
    <p:sldId id="265" r:id="rId5"/>
    <p:sldId id="358" r:id="rId6"/>
    <p:sldId id="457" r:id="rId7"/>
    <p:sldId id="458" r:id="rId8"/>
    <p:sldId id="416" r:id="rId9"/>
    <p:sldId id="419" r:id="rId10"/>
    <p:sldId id="420" r:id="rId11"/>
    <p:sldId id="421" r:id="rId12"/>
    <p:sldId id="459" r:id="rId13"/>
    <p:sldId id="263" r:id="rId14"/>
    <p:sldId id="424" r:id="rId15"/>
    <p:sldId id="475" r:id="rId16"/>
    <p:sldId id="426" r:id="rId17"/>
    <p:sldId id="428" r:id="rId18"/>
    <p:sldId id="462" r:id="rId19"/>
    <p:sldId id="463" r:id="rId20"/>
    <p:sldId id="464" r:id="rId21"/>
    <p:sldId id="476" r:id="rId22"/>
    <p:sldId id="466" r:id="rId23"/>
    <p:sldId id="372" r:id="rId24"/>
    <p:sldId id="453" r:id="rId25"/>
    <p:sldId id="455" r:id="rId26"/>
    <p:sldId id="468" r:id="rId27"/>
    <p:sldId id="469" r:id="rId28"/>
    <p:sldId id="470" r:id="rId29"/>
    <p:sldId id="471" r:id="rId30"/>
    <p:sldId id="477" r:id="rId31"/>
    <p:sldId id="472" r:id="rId32"/>
  </p:sldIdLst>
  <p:sldSz cx="12190095" cy="6859270"/>
  <p:notesSz cx="6858000" cy="9144000"/>
  <p:custDataLst>
    <p:tags r:id="rId33"/>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93" autoAdjust="0"/>
    <p:restoredTop sz="94712" autoAdjust="0"/>
  </p:normalViewPr>
  <p:slideViewPr>
    <p:cSldViewPr>
      <p:cViewPr varScale="1">
        <p:scale>
          <a:sx n="104" d="100"/>
          <a:sy n="104" d="100"/>
        </p:scale>
        <p:origin x="-840" y="-84"/>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34" y="-78"/>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tags" Target="tags/tag63.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2.emf" /><Relationship Id="rId2" Type="http://schemas.openxmlformats.org/officeDocument/2006/relationships/image" Target="../media/image3.e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4.e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9.e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17.e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19.emf" /></Relationships>
</file>

<file path=ppt/drawings/_rels/vmlDrawing6.vml.rels>&#65279;<?xml version="1.0" encoding="utf-8" standalone="yes"?><Relationships xmlns="http://schemas.openxmlformats.org/package/2006/relationships"><Relationship Id="rId1" Type="http://schemas.openxmlformats.org/officeDocument/2006/relationships/image" Target="../media/image20.emf" /></Relationships>
</file>

<file path=ppt/drawings/_rels/vmlDrawing7.vml.rels>&#65279;<?xml version="1.0" encoding="utf-8" standalone="yes"?><Relationships xmlns="http://schemas.openxmlformats.org/package/2006/relationships"><Relationship Id="rId1" Type="http://schemas.openxmlformats.org/officeDocument/2006/relationships/image" Target="../media/image3.emf" /></Relationships>
</file>

<file path=ppt/drawings/_rels/vmlDrawing8.vml.rels>&#65279;<?xml version="1.0" encoding="utf-8" standalone="yes"?><Relationships xmlns="http://schemas.openxmlformats.org/package/2006/relationships"><Relationship Id="rId1" Type="http://schemas.openxmlformats.org/officeDocument/2006/relationships/image" Target="../media/image24.emf"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3C0901-3DCA-48F9-B0CB-D8F0D1E6B365}"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74D9095-D5A4-4D04-8CEB-69FB25E1308C}"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4836C-7D3D-44DD-AD4F-98DBA4D10582}"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C9960B-A742-4F79-9BC8-14A4E9893419}"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5AC9960B-A742-4F79-9BC8-14A4E9893419}" type="slidenum">
              <a:rPr lang="zh-CN" altLang="en-US" smtClean="0"/>
              <a:t>12</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48.xml" /><Relationship Id="rId2" Type="http://schemas.openxmlformats.org/officeDocument/2006/relationships/tags" Target="../tags/tag49.xml" /><Relationship Id="rId3" Type="http://schemas.openxmlformats.org/officeDocument/2006/relationships/tags" Target="../tags/tag50.xml" /><Relationship Id="rId4" Type="http://schemas.openxmlformats.org/officeDocument/2006/relationships/tags" Target="../tags/tag51.xml" /><Relationship Id="rId5"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53.xml" /><Relationship Id="rId3" Type="http://schemas.openxmlformats.org/officeDocument/2006/relationships/tags" Target="../tags/tag54.xml" /><Relationship Id="rId4" Type="http://schemas.openxmlformats.org/officeDocument/2006/relationships/tags" Target="../tags/tag55.xml" /><Relationship Id="rId5" Type="http://schemas.openxmlformats.org/officeDocument/2006/relationships/tags" Target="../tags/tag56.xml" /><Relationship Id="rId6"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tags" Target="../tags/tag10.xml" /><Relationship Id="rId6"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11.xml" /><Relationship Id="rId2" Type="http://schemas.openxmlformats.org/officeDocument/2006/relationships/tags" Target="../tags/tag12.xml" /><Relationship Id="rId3" Type="http://schemas.openxmlformats.org/officeDocument/2006/relationships/tags" Target="../tags/tag13.xml" /><Relationship Id="rId4" Type="http://schemas.openxmlformats.org/officeDocument/2006/relationships/tags" Target="../tags/tag14.xml" /><Relationship Id="rId5" Type="http://schemas.openxmlformats.org/officeDocument/2006/relationships/tags" Target="../tags/tag15.xml" /><Relationship Id="rId6"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16.xml" /><Relationship Id="rId2" Type="http://schemas.openxmlformats.org/officeDocument/2006/relationships/tags" Target="../tags/tag17.xml" /><Relationship Id="rId3" Type="http://schemas.openxmlformats.org/officeDocument/2006/relationships/tags" Target="../tags/tag18.xml" /><Relationship Id="rId4" Type="http://schemas.openxmlformats.org/officeDocument/2006/relationships/tags" Target="../tags/tag19.xml" /><Relationship Id="rId5" Type="http://schemas.openxmlformats.org/officeDocument/2006/relationships/tags" Target="../tags/tag20.xml" /><Relationship Id="rId6" Type="http://schemas.openxmlformats.org/officeDocument/2006/relationships/tags" Target="../tags/tag21.xml" /><Relationship Id="rId7" Type="http://schemas.openxmlformats.org/officeDocument/2006/relationships/slideMaster" Target="../slideMasters/slideMaster1.xml" /></Relationships>
</file>

<file path=ppt/slideLayouts/_rels/slideLayout4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22.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 Id="rId6" Type="http://schemas.openxmlformats.org/officeDocument/2006/relationships/tags" Target="../tags/tag27.xml" /><Relationship Id="rId7" Type="http://schemas.openxmlformats.org/officeDocument/2006/relationships/tags" Target="../tags/tag28.xml" /><Relationship Id="rId8" Type="http://schemas.openxmlformats.org/officeDocument/2006/relationships/tags" Target="../tags/tag29.xml" /><Relationship Id="rId9"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0.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7.xml" /><Relationship Id="rId2" Type="http://schemas.openxmlformats.org/officeDocument/2006/relationships/tags" Target="../tags/tag38.xml" /><Relationship Id="rId3" Type="http://schemas.openxmlformats.org/officeDocument/2006/relationships/tags" Target="../tags/tag39.xml" /><Relationship Id="rId4" Type="http://schemas.openxmlformats.org/officeDocument/2006/relationships/tags" Target="../tags/tag40.xml" /><Relationship Id="rId5" Type="http://schemas.openxmlformats.org/officeDocument/2006/relationships/tags" Target="../tags/tag41.xml" /><Relationship Id="rId6" Type="http://schemas.openxmlformats.org/officeDocument/2006/relationships/tags" Target="../tags/tag42.xml" /><Relationship Id="rId7"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43.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 Id="rId6"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hasCustomPrompt="1"/>
            <p:custDataLst>
              <p:tags r:id="rId1"/>
            </p:custDataLst>
          </p:nvPr>
        </p:nvSpPr>
        <p:spPr>
          <a:xfrm>
            <a:off x="1198613" y="914569"/>
            <a:ext cx="9797669" cy="2570876"/>
          </a:xfrm>
        </p:spPr>
        <p:txBody>
          <a:bodyPr lIns="90000" tIns="46800" rIns="90000" bIns="46800" anchor="b" anchorCtr="0">
            <a:normAutofit/>
          </a:bodyPr>
          <a:lstStyle>
            <a:lvl1pPr algn="ctr">
              <a:defRPr sz="6000"/>
            </a:lvl1pPr>
          </a:lstStyle>
          <a:p>
            <a:r>
              <a:rPr lang="zh-CN" altLang="en-US"/>
              <a:t>单击此处编辑标题</a:t>
            </a:r>
            <a:endParaRPr lang="zh-CN" altLang="en-US"/>
          </a:p>
        </p:txBody>
      </p:sp>
      <p:sp>
        <p:nvSpPr>
          <p:cNvPr id="3" name="副标题 2"/>
          <p:cNvSpPr>
            <a:spLocks noGrp="1"/>
          </p:cNvSpPr>
          <p:nvPr>
            <p:ph type="subTitle" idx="1" hasCustomPrompt="1"/>
            <p:custDataLst>
              <p:tags r:id="rId2"/>
            </p:custDataLst>
          </p:nvPr>
        </p:nvSpPr>
        <p:spPr>
          <a:xfrm>
            <a:off x="1198613" y="3561059"/>
            <a:ext cx="9797669" cy="1472673"/>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5365" indent="0" algn="ctr">
              <a:buNone/>
              <a:defRPr sz="1600"/>
            </a:lvl6pPr>
            <a:lvl7pPr marL="2742565" indent="0" algn="ctr">
              <a:buNone/>
              <a:defRPr sz="1600"/>
            </a:lvl7pPr>
            <a:lvl8pPr marL="3199765" indent="0" algn="ctr">
              <a:buNone/>
              <a:defRPr sz="1600"/>
            </a:lvl8pPr>
            <a:lvl9pPr marL="3656965" indent="0" algn="ctr">
              <a:buNone/>
              <a:defRPr sz="1600"/>
            </a:lvl9pPr>
          </a:lstStyle>
          <a:p>
            <a:r>
              <a:rPr lang="zh-CN" altLang="en-US"/>
              <a:t>单击此处编辑副标题</a:t>
            </a:r>
            <a:endParaRPr lang="zh-CN" altLang="en-US"/>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7" name="内容占位符 6"/>
          <p:cNvSpPr>
            <a:spLocks noGrp="1"/>
          </p:cNvSpPr>
          <p:nvPr>
            <p:ph sz="quarter" idx="13"/>
            <p:custDataLst>
              <p:tags r:id="rId4"/>
            </p:custDataLst>
          </p:nvPr>
        </p:nvSpPr>
        <p:spPr>
          <a:xfrm>
            <a:off x="608305" y="774143"/>
            <a:ext cx="10971086" cy="548381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末尾幻灯片">
    <p:spTree>
      <p:nvGrpSpPr>
        <p:cNvPr id="1" name=""/>
        <p:cNvGrpSpPr/>
        <p:nvPr/>
      </p:nvGrpSpPr>
      <p:grpSpPr>
        <a:xfrm>
          <a:off x="0" y="0"/>
          <a: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
        <p:nvSpPr>
          <p:cNvPr id="2" name="标题 1"/>
          <p:cNvSpPr>
            <a:spLocks noGrp="1"/>
          </p:cNvSpPr>
          <p:nvPr>
            <p:ph type="title" hasCustomPrompt="1"/>
            <p:custDataLst>
              <p:tags r:id="rId4"/>
            </p:custDataLst>
          </p:nvPr>
        </p:nvSpPr>
        <p:spPr>
          <a:xfrm>
            <a:off x="1198613" y="2484460"/>
            <a:ext cx="9797669" cy="1018989"/>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5"/>
            </p:custDataLst>
          </p:nvPr>
        </p:nvSpPr>
        <p:spPr>
          <a:xfrm>
            <a:off x="1198613" y="3561059"/>
            <a:ext cx="9797669" cy="471687"/>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idx="1"/>
            <p:custDataLst>
              <p:tags r:id="rId2"/>
            </p:custDataLst>
          </p:nvPr>
        </p:nvSpPr>
        <p:spPr>
          <a:xfrm>
            <a:off x="608305" y="1490676"/>
            <a:ext cx="10967486" cy="4760081"/>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hasCustomPrompt="1"/>
            <p:custDataLst>
              <p:tags r:id="rId1"/>
            </p:custDataLst>
          </p:nvPr>
        </p:nvSpPr>
        <p:spPr>
          <a:xfrm>
            <a:off x="1990489" y="3849113"/>
            <a:ext cx="7767586" cy="766942"/>
          </a:xfrm>
        </p:spPr>
        <p:txBody>
          <a:bodyPr lIns="90000" tIns="46800" rIns="90000" bIns="46800" anchor="b" anchorCtr="0">
            <a:normAutofit/>
          </a:bodyPr>
          <a:lstStyle>
            <a:lvl1pPr>
              <a:defRPr sz="4400"/>
            </a:lvl1pPr>
          </a:lstStyle>
          <a:p>
            <a:r>
              <a:rPr lang="zh-CN" altLang="en-US"/>
              <a:t>单击此处编辑标题</a:t>
            </a:r>
            <a:endParaRPr lang="zh-CN" altLang="en-US"/>
          </a:p>
        </p:txBody>
      </p:sp>
      <p:sp>
        <p:nvSpPr>
          <p:cNvPr id="3" name="文本占位符 2"/>
          <p:cNvSpPr>
            <a:spLocks noGrp="1"/>
          </p:cNvSpPr>
          <p:nvPr>
            <p:ph type="body" idx="1" hasCustomPrompt="1"/>
            <p:custDataLst>
              <p:tags r:id="rId2"/>
            </p:custDataLst>
          </p:nvPr>
        </p:nvSpPr>
        <p:spPr>
          <a:xfrm>
            <a:off x="1990489" y="4616055"/>
            <a:ext cx="7767586" cy="867761"/>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5365" indent="0">
              <a:buNone/>
              <a:defRPr sz="1600">
                <a:solidFill>
                  <a:schemeClr val="tx1">
                    <a:tint val="75000"/>
                  </a:schemeClr>
                </a:solidFill>
              </a:defRPr>
            </a:lvl6pPr>
            <a:lvl7pPr marL="2742565" indent="0">
              <a:buNone/>
              <a:defRPr sz="1600">
                <a:solidFill>
                  <a:schemeClr val="tx1">
                    <a:tint val="75000"/>
                  </a:schemeClr>
                </a:solidFill>
              </a:defRPr>
            </a:lvl7pPr>
            <a:lvl8pPr marL="3199765" indent="0">
              <a:buNone/>
              <a:defRPr sz="1600">
                <a:solidFill>
                  <a:schemeClr val="tx1">
                    <a:tint val="75000"/>
                  </a:schemeClr>
                </a:solidFill>
              </a:defRPr>
            </a:lvl8pPr>
            <a:lvl9pPr marL="3656965" indent="0">
              <a:buNone/>
              <a:defRPr sz="1600">
                <a:solidFill>
                  <a:schemeClr val="tx1">
                    <a:tint val="75000"/>
                  </a:schemeClr>
                </a:solidFill>
              </a:defRPr>
            </a:lvl9pPr>
          </a:lstStyle>
          <a:p>
            <a:pPr lvl="0"/>
            <a:r>
              <a:rPr lang="zh-CN" altLang="en-US"/>
              <a:t>单击此处编辑文本</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2"/>
            </p:custDataLst>
          </p:nvPr>
        </p:nvSpPr>
        <p:spPr>
          <a:xfrm>
            <a:off x="608305" y="1501478"/>
            <a:ext cx="5175991" cy="4749279"/>
          </a:xfrm>
        </p:spPr>
        <p:txBody>
          <a:bodyPr vert="horz" lIns="90000" tIns="46800" rIns="90000" bIns="4680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3"/>
            </p:custDataLst>
          </p:nvPr>
        </p:nvSpPr>
        <p:spPr>
          <a:xfrm>
            <a:off x="6410598" y="1501478"/>
            <a:ext cx="5175991" cy="4749279"/>
          </a:xfrm>
        </p:spPr>
        <p:txBody>
          <a:bodyPr lIns="90000" tIns="46800" rIns="90000" bIns="4680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8_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文本占位符 2"/>
          <p:cNvSpPr>
            <a:spLocks noGrp="1"/>
          </p:cNvSpPr>
          <p:nvPr>
            <p:ph type="body" idx="1" hasCustomPrompt="1"/>
            <p:custDataLst>
              <p:tags r:id="rId2"/>
            </p:custDataLst>
          </p:nvPr>
        </p:nvSpPr>
        <p:spPr>
          <a:xfrm>
            <a:off x="608305" y="1429465"/>
            <a:ext cx="5341565" cy="381671"/>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lang="zh-CN" altLang="en-US"/>
              <a:t>单击此处编辑文本</a:t>
            </a:r>
            <a:endParaRPr lang="zh-CN" altLang="en-US"/>
          </a:p>
        </p:txBody>
      </p:sp>
      <p:sp>
        <p:nvSpPr>
          <p:cNvPr id="4" name="内容占位符 3"/>
          <p:cNvSpPr>
            <a:spLocks noGrp="1"/>
          </p:cNvSpPr>
          <p:nvPr>
            <p:ph sz="half" idx="2"/>
            <p:custDataLst>
              <p:tags r:id="rId3"/>
            </p:custDataLst>
          </p:nvPr>
        </p:nvSpPr>
        <p:spPr>
          <a:xfrm>
            <a:off x="608305"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5" name="文本占位符 4"/>
          <p:cNvSpPr>
            <a:spLocks noGrp="1"/>
          </p:cNvSpPr>
          <p:nvPr>
            <p:ph type="body" sz="quarter" idx="3" hasCustomPrompt="1"/>
            <p:custDataLst>
              <p:tags r:id="rId4"/>
            </p:custDataLst>
          </p:nvPr>
        </p:nvSpPr>
        <p:spPr>
          <a:xfrm>
            <a:off x="6234776" y="1421992"/>
            <a:ext cx="5341565" cy="381671"/>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5365" indent="0">
              <a:buNone/>
              <a:defRPr sz="1600" b="1"/>
            </a:lvl6pPr>
            <a:lvl7pPr marL="2742565" indent="0">
              <a:buNone/>
              <a:defRPr sz="1600" b="1"/>
            </a:lvl7pPr>
            <a:lvl8pPr marL="3199765" indent="0">
              <a:buNone/>
              <a:defRPr sz="1600" b="1"/>
            </a:lvl8pPr>
            <a:lvl9pPr marL="365696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4776" y="1854343"/>
            <a:ext cx="5341565" cy="4396414"/>
          </a:xfrm>
        </p:spPr>
        <p:txBody>
          <a:bodyPr vert="horz" lIns="101600" tIns="0" rIns="82550" bIns="0" rtlCol="0">
            <a:normAutofit/>
          </a:body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custDataLst>
              <p:tags r:id="rId1"/>
            </p:custDataLst>
          </p:nvPr>
        </p:nvSpPr>
        <p:spPr>
          <a:xfrm>
            <a:off x="608305" y="608513"/>
            <a:ext cx="10967486" cy="705731"/>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图片与标题">
    <p:spTree>
      <p:nvGrpSpPr>
        <p:cNvPr id="1" name=""/>
        <p:cNvGrpSpPr/>
        <p:nvPr/>
      </p:nvGrpSpPr>
      <p:grpSpPr>
        <a:xfrm>
          <a:off x="0" y="0"/>
          <a:ext cx="0" cy="0"/>
        </a:xfrm>
      </p:grpSpPr>
      <p:sp>
        <p:nvSpPr>
          <p:cNvPr id="3" name="图片占位符 2"/>
          <p:cNvSpPr>
            <a:spLocks noGrp="1"/>
          </p:cNvSpPr>
          <p:nvPr>
            <p:ph type="pic" idx="1"/>
            <p:custDataLst>
              <p:tags r:id="rId1"/>
            </p:custDataLst>
          </p:nvPr>
        </p:nvSpPr>
        <p:spPr>
          <a:xfrm>
            <a:off x="608305" y="1555488"/>
            <a:ext cx="5232259" cy="4608853"/>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49408" y="1555488"/>
            <a:ext cx="5226383" cy="4608853"/>
          </a:xfrm>
        </p:spPr>
        <p:txBody>
          <a:bodyPr vert="horz" lIns="90000" tIns="46800" rIns="90000" bIns="46800" rtlCol="0">
            <a:normAutofit/>
          </a:bodyPr>
          <a:lstStyle>
            <a:lvl1pPr>
              <a:buNone/>
              <a:defRPr sz="1600"/>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hasCustomPrompt="1"/>
            <p:custDataLst>
              <p:tags r:id="rId1"/>
            </p:custDataLst>
          </p:nvPr>
        </p:nvSpPr>
        <p:spPr>
          <a:xfrm>
            <a:off x="10233201" y="914569"/>
            <a:ext cx="1043837" cy="5030131"/>
          </a:xfrm>
        </p:spPr>
        <p:txBody>
          <a:bodyPr vert="eaVert" lIns="90000" tIns="46800" rIns="90000" bIns="46800" rtlCol="0" anchor="ctr" anchorCtr="0">
            <a:normAutofit/>
          </a:bodyPr>
          <a:lstStyle>
            <a:lvl1pPr>
              <a:buNone/>
              <a:defRPr sz="2800"/>
            </a:lvl1pPr>
          </a:lstStyle>
          <a:p>
            <a:pPr lvl="0"/>
            <a:r>
              <a:rPr>
                <a:sym typeface="+mn-ea"/>
              </a:rPr>
              <a:t>单击此处编辑标题</a:t>
            </a:r>
            <a:endParaRPr>
              <a:sym typeface="+mn-ea"/>
            </a:endParaRPr>
          </a:p>
        </p:txBody>
      </p:sp>
      <p:sp>
        <p:nvSpPr>
          <p:cNvPr id="3" name="竖排文字占位符 2"/>
          <p:cNvSpPr>
            <a:spLocks noGrp="1"/>
          </p:cNvSpPr>
          <p:nvPr>
            <p:ph type="body" orient="vert" idx="1"/>
            <p:custDataLst>
              <p:tags r:id="rId2"/>
            </p:custDataLst>
          </p:nvPr>
        </p:nvSpPr>
        <p:spPr>
          <a:xfrm>
            <a:off x="914257" y="914569"/>
            <a:ext cx="9167767" cy="5030131"/>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6765" indent="-228600">
              <a:defRPr spc="3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slideLayout" Target="../slideLayouts/slideLayout21.xml" /><Relationship Id="rId22" Type="http://schemas.openxmlformats.org/officeDocument/2006/relationships/slideLayout" Target="../slideLayouts/slideLayout22.xml" /><Relationship Id="rId23" Type="http://schemas.openxmlformats.org/officeDocument/2006/relationships/slideLayout" Target="../slideLayouts/slideLayout23.xml" /><Relationship Id="rId24" Type="http://schemas.openxmlformats.org/officeDocument/2006/relationships/slideLayout" Target="../slideLayouts/slideLayout24.xml" /><Relationship Id="rId25" Type="http://schemas.openxmlformats.org/officeDocument/2006/relationships/slideLayout" Target="../slideLayouts/slideLayout25.xml" /><Relationship Id="rId26" Type="http://schemas.openxmlformats.org/officeDocument/2006/relationships/slideLayout" Target="../slideLayouts/slideLayout26.xml" /><Relationship Id="rId27" Type="http://schemas.openxmlformats.org/officeDocument/2006/relationships/slideLayout" Target="../slideLayouts/slideLayout27.xml" /><Relationship Id="rId28" Type="http://schemas.openxmlformats.org/officeDocument/2006/relationships/slideLayout" Target="../slideLayouts/slideLayout28.xml" /><Relationship Id="rId29" Type="http://schemas.openxmlformats.org/officeDocument/2006/relationships/slideLayout" Target="../slideLayouts/slideLayout29.xml" /><Relationship Id="rId3" Type="http://schemas.openxmlformats.org/officeDocument/2006/relationships/slideLayout" Target="../slideLayouts/slideLayout3.xml" /><Relationship Id="rId30" Type="http://schemas.openxmlformats.org/officeDocument/2006/relationships/slideLayout" Target="../slideLayouts/slideLayout30.xml" /><Relationship Id="rId31" Type="http://schemas.openxmlformats.org/officeDocument/2006/relationships/slideLayout" Target="../slideLayouts/slideLayout31.xml" /><Relationship Id="rId32" Type="http://schemas.openxmlformats.org/officeDocument/2006/relationships/slideLayout" Target="../slideLayouts/slideLayout32.xml" /><Relationship Id="rId33" Type="http://schemas.openxmlformats.org/officeDocument/2006/relationships/slideLayout" Target="../slideLayouts/slideLayout33.xml" /><Relationship Id="rId34" Type="http://schemas.openxmlformats.org/officeDocument/2006/relationships/slideLayout" Target="../slideLayouts/slideLayout34.xml" /><Relationship Id="rId35" Type="http://schemas.openxmlformats.org/officeDocument/2006/relationships/slideLayout" Target="../slideLayouts/slideLayout35.xml" /><Relationship Id="rId36" Type="http://schemas.openxmlformats.org/officeDocument/2006/relationships/slideLayout" Target="../slideLayouts/slideLayout36.xml" /><Relationship Id="rId37" Type="http://schemas.openxmlformats.org/officeDocument/2006/relationships/slideLayout" Target="../slideLayouts/slideLayout37.xml" /><Relationship Id="rId38" Type="http://schemas.openxmlformats.org/officeDocument/2006/relationships/slideLayout" Target="../slideLayouts/slideLayout38.xml" /><Relationship Id="rId39" Type="http://schemas.openxmlformats.org/officeDocument/2006/relationships/slideLayout" Target="../slideLayouts/slideLayout39.xml" /><Relationship Id="rId4" Type="http://schemas.openxmlformats.org/officeDocument/2006/relationships/slideLayout" Target="../slideLayouts/slideLayout4.xml" /><Relationship Id="rId40" Type="http://schemas.openxmlformats.org/officeDocument/2006/relationships/slideLayout" Target="../slideLayouts/slideLayout40.xml" /><Relationship Id="rId41" Type="http://schemas.openxmlformats.org/officeDocument/2006/relationships/tags" Target="../tags/tag57.xml" /><Relationship Id="rId42" Type="http://schemas.openxmlformats.org/officeDocument/2006/relationships/tags" Target="../tags/tag58.xml" /><Relationship Id="rId43" Type="http://schemas.openxmlformats.org/officeDocument/2006/relationships/tags" Target="../tags/tag59.xml" /><Relationship Id="rId44" Type="http://schemas.openxmlformats.org/officeDocument/2006/relationships/tags" Target="../tags/tag60.xml" /><Relationship Id="rId45" Type="http://schemas.openxmlformats.org/officeDocument/2006/relationships/tags" Target="../tags/tag61.xml" /><Relationship Id="rId46" Type="http://schemas.openxmlformats.org/officeDocument/2006/relationships/tags" Target="../tags/tag62.xml" /><Relationship Id="rId47" Type="http://schemas.openxmlformats.org/officeDocument/2006/relationships/theme" Target="../theme/theme1.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custDataLst>
              <p:tags r:id="rId41"/>
            </p:custDataLst>
          </p:nvPr>
        </p:nvSpPr>
        <p:spPr>
          <a:xfrm>
            <a:off x="608305" y="608513"/>
            <a:ext cx="10967486" cy="705731"/>
          </a:xfrm>
          <a:prstGeom prst="rect">
            <a:avLst/>
          </a:prstGeom>
        </p:spPr>
        <p:txBody>
          <a:bodyPr vert="horz" lIns="90170" tIns="46990" rIns="90170" bIns="46990" rtlCol="0" anchor="ctr" anchorCtr="0">
            <a:normAutofit/>
          </a:bodyPr>
          <a:lstStyle/>
          <a:p>
            <a:r>
              <a:rPr lang="zh-CN" altLang="en-US"/>
              <a:t>单击此处编辑母版标题样式</a:t>
            </a:r>
            <a:endParaRPr lang="zh-CN" altLang="en-US"/>
          </a:p>
        </p:txBody>
      </p:sp>
      <p:sp>
        <p:nvSpPr>
          <p:cNvPr id="3" name="文本占位符 2"/>
          <p:cNvSpPr>
            <a:spLocks noGrp="1"/>
          </p:cNvSpPr>
          <p:nvPr>
            <p:ph type="body" idx="1"/>
            <p:custDataLst>
              <p:tags r:id="rId42"/>
            </p:custDataLst>
          </p:nvPr>
        </p:nvSpPr>
        <p:spPr>
          <a:xfrm>
            <a:off x="608305" y="1490676"/>
            <a:ext cx="10967486" cy="4760081"/>
          </a:xfrm>
          <a:prstGeom prst="rect">
            <a:avLst/>
          </a:prstGeo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custDataLst>
              <p:tags r:id="rId43"/>
            </p:custDataLst>
          </p:nvPr>
        </p:nvSpPr>
        <p:spPr>
          <a:xfrm>
            <a:off x="611904" y="6315569"/>
            <a:ext cx="2699578" cy="316859"/>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
            </a:fld>
            <a:endParaRPr lang="zh-CN" altLang="en-US"/>
          </a:p>
        </p:txBody>
      </p:sp>
      <p:sp>
        <p:nvSpPr>
          <p:cNvPr id="5" name="页脚占位符 4"/>
          <p:cNvSpPr>
            <a:spLocks noGrp="1"/>
          </p:cNvSpPr>
          <p:nvPr>
            <p:ph type="ftr" sz="quarter" idx="3"/>
            <p:custDataLst>
              <p:tags r:id="rId44"/>
            </p:custDataLst>
          </p:nvPr>
        </p:nvSpPr>
        <p:spPr>
          <a:xfrm>
            <a:off x="4115357" y="6315569"/>
            <a:ext cx="3959381" cy="316859"/>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45"/>
            </p:custDataLst>
          </p:nvPr>
        </p:nvSpPr>
        <p:spPr>
          <a:xfrm>
            <a:off x="8876213" y="6315569"/>
            <a:ext cx="2699578" cy="316859"/>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0</a:t>
            </a:fld>
            <a:endParaRPr lang="zh-CN" altLang="en-US"/>
          </a:p>
        </p:txBody>
      </p:sp>
    </p:spTree>
    <p:custDataLst>
      <p:tags r:id="rId46"/>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Lst>
  <p:transition/>
  <p:timing/>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6765"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39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1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56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5365"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1.xml" /><Relationship Id="rId2" Type="http://schemas.openxmlformats.org/officeDocument/2006/relationships/image" Target="../media/image5.jpeg" /><Relationship Id="rId3" Type="http://schemas.openxmlformats.org/officeDocument/2006/relationships/image" Target="../media/image6.jpeg" /><Relationship Id="rId4" Type="http://schemas.openxmlformats.org/officeDocument/2006/relationships/image" Target="../media/image7.jpeg" /><Relationship Id="rId5" Type="http://schemas.openxmlformats.org/officeDocument/2006/relationships/image" Target="../media/image8.jpeg" /><Relationship Id="rId6" Type="http://schemas.openxmlformats.org/officeDocument/2006/relationships/package" Target="../embeddings/Document4.docx" TargetMode="Internal" /><Relationship Id="rId7" Type="http://schemas.openxmlformats.org/officeDocument/2006/relationships/image" Target="../media/image9.emf" /><Relationship Id="rId8" Type="http://schemas.openxmlformats.org/officeDocument/2006/relationships/vmlDrawing" Target="../drawings/vmlDrawing3.v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2.xml" /><Relationship Id="rId2" Type="http://schemas.openxmlformats.org/officeDocument/2006/relationships/image" Target="../media/image10.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3.xml" /><Relationship Id="rId2" Type="http://schemas.openxmlformats.org/officeDocument/2006/relationships/notesSlide" Target="../notesSlides/notesSlide1.xml" /><Relationship Id="rId3" Type="http://schemas.openxmlformats.org/officeDocument/2006/relationships/image" Target="../media/image11.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4.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5.xml" /><Relationship Id="rId2" Type="http://schemas.openxmlformats.org/officeDocument/2006/relationships/image" Target="../media/image12.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6.xml" /><Relationship Id="rId2" Type="http://schemas.openxmlformats.org/officeDocument/2006/relationships/image" Target="../media/image13.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7.xml" /><Relationship Id="rId2" Type="http://schemas.openxmlformats.org/officeDocument/2006/relationships/image" Target="../media/image14.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8.xml" /><Relationship Id="rId2" Type="http://schemas.openxmlformats.org/officeDocument/2006/relationships/image" Target="../media/image15.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9.xml" /><Relationship Id="rId2" Type="http://schemas.openxmlformats.org/officeDocument/2006/relationships/image" Target="../media/image16.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0.xml" /><Relationship Id="rId2" Type="http://schemas.openxmlformats.org/officeDocument/2006/relationships/package" Target="../embeddings/Document5.docx" TargetMode="Internal" /><Relationship Id="rId3" Type="http://schemas.openxmlformats.org/officeDocument/2006/relationships/image" Target="../media/image17.emf" /><Relationship Id="rId4" Type="http://schemas.openxmlformats.org/officeDocument/2006/relationships/vmlDrawing" Target="../drawings/vmlDrawing4.v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1.xml" /><Relationship Id="rId2" Type="http://schemas.openxmlformats.org/officeDocument/2006/relationships/image" Target="../media/image18.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2.xml" /><Relationship Id="rId2" Type="http://schemas.openxmlformats.org/officeDocument/2006/relationships/package" Target="../embeddings/Document6.docx" TargetMode="Internal" /><Relationship Id="rId3" Type="http://schemas.openxmlformats.org/officeDocument/2006/relationships/image" Target="../media/image19.emf" /><Relationship Id="rId4" Type="http://schemas.openxmlformats.org/officeDocument/2006/relationships/vmlDrawing" Target="../drawings/vmlDrawing5.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3.xml" /><Relationship Id="rId2" Type="http://schemas.openxmlformats.org/officeDocument/2006/relationships/package" Target="../embeddings/Document7.docx" TargetMode="Internal" /><Relationship Id="rId3" Type="http://schemas.openxmlformats.org/officeDocument/2006/relationships/image" Target="../media/image20.emf" /><Relationship Id="rId4" Type="http://schemas.openxmlformats.org/officeDocument/2006/relationships/vmlDrawing" Target="../drawings/vmlDrawing6.v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4.xml" /><Relationship Id="rId2" Type="http://schemas.openxmlformats.org/officeDocument/2006/relationships/image" Target="../media/image21.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5.xml" /><Relationship Id="rId2" Type="http://schemas.openxmlformats.org/officeDocument/2006/relationships/image" Target="../media/image21.jpeg" /><Relationship Id="rId3" Type="http://schemas.openxmlformats.org/officeDocument/2006/relationships/package" Target="../embeddings/Document8.docx" TargetMode="Internal" /><Relationship Id="rId4" Type="http://schemas.openxmlformats.org/officeDocument/2006/relationships/image" Target="../media/image3.emf" /><Relationship Id="rId5" Type="http://schemas.openxmlformats.org/officeDocument/2006/relationships/vmlDrawing" Target="../drawings/vmlDrawing7.v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6.xml" /><Relationship Id="rId2" Type="http://schemas.openxmlformats.org/officeDocument/2006/relationships/image" Target="../media/image22.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7.xml" /><Relationship Id="rId2" Type="http://schemas.openxmlformats.org/officeDocument/2006/relationships/image" Target="../media/image23.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8.xml" /><Relationship Id="rId2" Type="http://schemas.openxmlformats.org/officeDocument/2006/relationships/image" Target="../media/image23.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9.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0.xml" /><Relationship Id="rId2" Type="http://schemas.openxmlformats.org/officeDocument/2006/relationships/image" Target="../media/image23.jpeg" /><Relationship Id="rId3" Type="http://schemas.openxmlformats.org/officeDocument/2006/relationships/package" Target="../embeddings/Document9.docx" TargetMode="Internal" /><Relationship Id="rId4" Type="http://schemas.openxmlformats.org/officeDocument/2006/relationships/image" Target="../media/image24.emf" /><Relationship Id="rId5" Type="http://schemas.openxmlformats.org/officeDocument/2006/relationships/image" Target="../media/image25.png" /><Relationship Id="rId6" Type="http://schemas.openxmlformats.org/officeDocument/2006/relationships/vmlDrawing" Target="../drawings/vmlDrawing8.v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4.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6.xml" /><Relationship Id="rId2" Type="http://schemas.openxmlformats.org/officeDocument/2006/relationships/image" Target="../media/image1.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7.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package" Target="../embeddings/Document1.docx" TargetMode="Internal" /><Relationship Id="rId3" Type="http://schemas.openxmlformats.org/officeDocument/2006/relationships/image" Target="../media/image2.emf" /><Relationship Id="rId4" Type="http://schemas.openxmlformats.org/officeDocument/2006/relationships/package" Target="../embeddings/Document2.docx" TargetMode="Internal" /><Relationship Id="rId5" Type="http://schemas.openxmlformats.org/officeDocument/2006/relationships/image" Target="../media/image3.emf" /><Relationship Id="rId6" Type="http://schemas.openxmlformats.org/officeDocument/2006/relationships/vmlDrawing" Target="../drawings/vmlDrawing1.v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0.xml" /><Relationship Id="rId2" Type="http://schemas.openxmlformats.org/officeDocument/2006/relationships/package" Target="../embeddings/Document3.docx" TargetMode="Internal" /><Relationship Id="rId3" Type="http://schemas.openxmlformats.org/officeDocument/2006/relationships/image" Target="../media/image4.emf" /><Relationship Id="rId4" Type="http://schemas.openxmlformats.org/officeDocument/2006/relationships/vmlDrawing" Target="../drawings/vmlDrawing2.v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523174" y="2501100"/>
            <a:ext cx="9144064" cy="1846659"/>
            <a:chOff x="1523174" y="2501100"/>
            <a:chExt cx="9144064" cy="1846659"/>
          </a:xfrm>
        </p:grpSpPr>
        <p:sp>
          <p:nvSpPr>
            <p:cNvPr id="2" name="文本框 5"/>
            <p:cNvSpPr txBox="1"/>
            <p:nvPr/>
          </p:nvSpPr>
          <p:spPr>
            <a:xfrm>
              <a:off x="1951802" y="2501100"/>
              <a:ext cx="8406064" cy="18466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eaLnBrk="1" fontAlgn="auto" hangingPunct="1">
                <a:lnSpc>
                  <a:spcPct val="150000"/>
                </a:lnSpc>
                <a:spcBef>
                  <a:spcPct val="0"/>
                </a:spcBef>
                <a:spcAft>
                  <a:spcPct val="0"/>
                </a:spcAft>
                <a:defRPr/>
              </a:pPr>
              <a:r>
                <a:rPr lang="zh-CN" altLang="en-US" sz="4400" b="1" spc="200">
                  <a:solidFill>
                    <a:srgbClr val="1BB18D"/>
                  </a:solidFill>
                  <a:latin typeface="微软雅黑" panose="020b0503020204020204" pitchFamily="34" charset="-122"/>
                  <a:ea typeface="微软雅黑" panose="020b0503020204020204" pitchFamily="34" charset="-122"/>
                </a:rPr>
                <a:t>第 </a:t>
              </a:r>
              <a:r>
                <a:rPr lang="en-US" altLang="zh-CN" sz="4400" b="1" spc="200" smtClean="0">
                  <a:solidFill>
                    <a:srgbClr val="1BB18D"/>
                  </a:solidFill>
                  <a:latin typeface="微软雅黑" panose="020b0503020204020204" pitchFamily="34" charset="-122"/>
                  <a:ea typeface="微软雅黑" panose="020b0503020204020204" pitchFamily="34" charset="-122"/>
                </a:rPr>
                <a:t>5 </a:t>
              </a:r>
              <a:r>
                <a:rPr lang="zh-CN" altLang="en-US" sz="4400" b="1" spc="200" smtClean="0">
                  <a:solidFill>
                    <a:srgbClr val="1BB18D"/>
                  </a:solidFill>
                  <a:latin typeface="微软雅黑" panose="020b0503020204020204" pitchFamily="34" charset="-122"/>
                  <a:ea typeface="微软雅黑" panose="020b0503020204020204" pitchFamily="34" charset="-122"/>
                </a:rPr>
                <a:t>课时</a:t>
              </a:r>
              <a:endParaRPr lang="en-US" altLang="zh-CN" sz="4400" b="1" spc="200" smtClean="0">
                <a:solidFill>
                  <a:srgbClr val="1BB18D"/>
                </a:solidFill>
                <a:latin typeface="微软雅黑" panose="020b0503020204020204" pitchFamily="34" charset="-122"/>
                <a:ea typeface="微软雅黑" panose="020b0503020204020204" pitchFamily="34" charset="-122"/>
              </a:endParaRPr>
            </a:p>
            <a:p>
              <a:pPr algn="ctr">
                <a:lnSpc>
                  <a:spcPct val="150000"/>
                </a:lnSpc>
                <a:defRPr/>
              </a:pPr>
              <a:r>
                <a:rPr lang="zh-CN" altLang="en-US" sz="3200" spc="200" smtClean="0">
                  <a:latin typeface="微软雅黑" panose="020b0503020204020204" pitchFamily="34" charset="-122"/>
                  <a:ea typeface="微软雅黑" panose="020b0503020204020204" pitchFamily="34" charset="-122"/>
                </a:rPr>
                <a:t>机械运动</a:t>
              </a:r>
              <a:endParaRPr lang="zh-CN" altLang="en-US" sz="2500" spc="200">
                <a:latin typeface="微软雅黑" panose="020b0503020204020204" pitchFamily="34" charset="-122"/>
                <a:ea typeface="微软雅黑" panose="020b0503020204020204" pitchFamily="34" charset="-122"/>
              </a:endParaRPr>
            </a:p>
          </p:txBody>
        </p:sp>
        <p:cxnSp>
          <p:nvCxnSpPr>
            <p:cNvPr id="3" name="直接连接符 2"/>
            <p:cNvCxnSpPr/>
            <p:nvPr/>
          </p:nvCxnSpPr>
          <p:spPr>
            <a:xfrm>
              <a:off x="1523174" y="3501232"/>
              <a:ext cx="914406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572274"/>
            <a:ext cx="10787138" cy="581057"/>
          </a:xfrm>
          <a:prstGeom prst="rect">
            <a:avLst/>
          </a:prstGeom>
          <a:noFill/>
        </p:spPr>
        <p:txBody>
          <a:bodyPr wrap="square" rtlCol="0">
            <a:spAutoFit/>
          </a:bodyPr>
          <a:lstStyle/>
          <a:p>
            <a:pPr>
              <a:lnSpc>
                <a:spcPct val="150000"/>
              </a:lnSpc>
            </a:pPr>
            <a:r>
              <a:rPr lang="en-US" b="1" smtClean="0"/>
              <a:t>5.</a:t>
            </a:r>
            <a:r>
              <a:rPr lang="zh-CN" altLang="en-US" b="1" smtClean="0"/>
              <a:t>匀速直线运动和变速直线运动</a:t>
            </a:r>
            <a:endParaRPr lang="zh-CN" altLang="en-US" b="1"/>
          </a:p>
        </p:txBody>
      </p:sp>
      <p:graphicFrame>
        <p:nvGraphicFramePr>
          <p:cNvPr id="3" name="表格 2"/>
          <p:cNvGraphicFramePr>
            <a:graphicFrameLocks noGrp="1"/>
          </p:cNvGraphicFramePr>
          <p:nvPr/>
        </p:nvGraphicFramePr>
        <p:xfrm>
          <a:off x="1023108" y="1266218"/>
          <a:ext cx="10787138" cy="5203494"/>
        </p:xfrm>
        <a:graphic>
          <a:graphicData uri="http://schemas.openxmlformats.org/drawingml/2006/table">
            <a:tbl>
              <a:tblPr/>
              <a:tblGrid>
                <a:gridCol w="1285884"/>
                <a:gridCol w="4750627"/>
                <a:gridCol w="4750627"/>
              </a:tblGrid>
              <a:tr h="0">
                <a:tc>
                  <a:txBody>
                    <a:bodyPr vert="horz" wrap="square"/>
                    <a:lstStyle/>
                    <a:p>
                      <a:pPr algn="ctr">
                        <a:lnSpc>
                          <a:spcPct val="150000"/>
                        </a:lnSpc>
                        <a:spcAft>
                          <a:spcPct val="0"/>
                        </a:spcAft>
                      </a:pPr>
                      <a:r>
                        <a:rPr lang="zh-CN" sz="2400" kern="100" smtClean="0">
                          <a:solidFill>
                            <a:srgbClr val="000000"/>
                          </a:solidFill>
                          <a:latin typeface="NEU-BZ-S92"/>
                          <a:ea typeface="微软雅黑" panose="020b0503020204020204" pitchFamily="34" charset="-122"/>
                          <a:cs typeface="Times New Roman" panose="02020603050405020304"/>
                        </a:rPr>
                        <a:t>运动方式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匀速直线运动</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变速</a:t>
                      </a:r>
                      <a:r>
                        <a:rPr lang="zh-CN" sz="2400" kern="100" smtClean="0">
                          <a:solidFill>
                            <a:srgbClr val="000000"/>
                          </a:solidFill>
                          <a:latin typeface="NEU-BZ-S92"/>
                          <a:ea typeface="微软雅黑" panose="020b0503020204020204" pitchFamily="34" charset="-122"/>
                          <a:cs typeface="Times New Roman" panose="02020603050405020304"/>
                        </a:rPr>
                        <a:t>直线运动</a:t>
                      </a:r>
                      <a:r>
                        <a:rPr lang="en-US" sz="2400" kern="100" smtClean="0">
                          <a:solidFill>
                            <a:srgbClr val="000000"/>
                          </a:solidFill>
                          <a:latin typeface="微软雅黑" panose="020b0503020204020204" pitchFamily="34" charset="-122"/>
                          <a:ea typeface="方正书宋_GBK"/>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以匀加速为例</a:t>
                      </a:r>
                      <a:r>
                        <a:rPr lang="en-US" sz="2400" kern="100">
                          <a:solidFill>
                            <a:srgbClr val="000000"/>
                          </a:solidFill>
                          <a:latin typeface="NEU-BZ-S92"/>
                          <a:ea typeface="微软雅黑" panose="020b0503020204020204" pitchFamily="34" charset="-122"/>
                          <a:cs typeface="Times New Roman" panose="02020603050405020304"/>
                        </a:rPr>
                        <a:t>)</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定义</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物体沿着直线且速度不变的运动</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物体沿着直线且速度大小变化的运动</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814374">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频</a:t>
                      </a:r>
                      <a:r>
                        <a:rPr lang="zh-CN" sz="2400" kern="100" smtClean="0">
                          <a:solidFill>
                            <a:srgbClr val="000000"/>
                          </a:solidFill>
                          <a:latin typeface="NEU-BZ-S92"/>
                          <a:ea typeface="微软雅黑" panose="020b0503020204020204" pitchFamily="34" charset="-122"/>
                          <a:cs typeface="Times New Roman" panose="02020603050405020304"/>
                        </a:rPr>
                        <a:t>闪照片</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图像</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p>
                      <a:pPr algn="ctr">
                        <a:lnSpc>
                          <a:spcPct val="150000"/>
                        </a:lnSpc>
                        <a:spcAft>
                          <a:spcPct val="0"/>
                        </a:spcAft>
                      </a:pPr>
                      <a:endParaRPr lang="en-US" sz="2400" kern="100" smtClean="0">
                        <a:solidFill>
                          <a:srgbClr val="000000"/>
                        </a:solidFill>
                        <a:latin typeface="微软雅黑" panose="020b0503020204020204" pitchFamily="34" charset="-12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endParaRPr lang="en-US" sz="2400" kern="100">
                        <a:solidFill>
                          <a:srgbClr val="000000"/>
                        </a:solidFill>
                        <a:latin typeface="微软雅黑" panose="020b0503020204020204" pitchFamily="34" charset="-12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平均</a:t>
                      </a:r>
                      <a:endParaRPr lang="zh-CN" sz="2400" kern="100">
                        <a:solidFill>
                          <a:srgbClr val="000000"/>
                        </a:solidFill>
                        <a:latin typeface="NEU-BZ-S92"/>
                        <a:ea typeface="方正书宋_GBK"/>
                        <a:cs typeface="Times New Roman" panose="02020603050405020304"/>
                      </a:endParaRPr>
                    </a:p>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速度</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gridSpan="2">
                  <a:txBody>
                    <a:bodyPr vert="horz" wrap="square"/>
                    <a:lstStyle/>
                    <a:p>
                      <a:pPr>
                        <a:lnSpc>
                          <a:spcPct val="150000"/>
                        </a:lnSpc>
                        <a:spcAft>
                          <a:spcPct val="0"/>
                        </a:spcAft>
                      </a:pPr>
                      <a:r>
                        <a:rPr lang="zh-CN" sz="2400" i="1" kern="100">
                          <a:solidFill>
                            <a:srgbClr val="000000"/>
                          </a:solid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物体在某段时间内运动的</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altLang="zh-CN" sz="2400" i="1" u="sng" kern="100" smtClean="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与</a:t>
                      </a: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zh-CN" sz="2400" kern="100">
                          <a:solidFill>
                            <a:srgbClr val="000000"/>
                          </a:solidFill>
                          <a:latin typeface="NEU-BZ-S92"/>
                          <a:ea typeface="微软雅黑" panose="020b0503020204020204" pitchFamily="34" charset="-122"/>
                          <a:cs typeface="Times New Roman" panose="02020603050405020304"/>
                        </a:rPr>
                        <a:t>的比值</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公式为</a:t>
                      </a:r>
                      <a:r>
                        <a:rPr lang="en-US" sz="2400" i="1" kern="100">
                          <a:solidFill>
                            <a:srgbClr val="000000"/>
                          </a:solidFill>
                          <a:latin typeface="NEU-BZ-S92"/>
                          <a:ea typeface="微软雅黑" panose="020b0503020204020204" pitchFamily="34" charset="-122"/>
                          <a:cs typeface="Times New Roman" panose="02020603050405020304"/>
                        </a:rPr>
                        <a:t>v</a:t>
                      </a:r>
                      <a:r>
                        <a:rPr lang="en-US" sz="2400" kern="100" smtClean="0">
                          <a:solidFill>
                            <a:srgbClr val="000000"/>
                          </a:solidFill>
                          <a:latin typeface="NEU-BZ-S92"/>
                          <a:ea typeface="微软雅黑" panose="020b0503020204020204" pitchFamily="34" charset="-122"/>
                          <a:cs typeface="Times New Roman" panose="02020603050405020304"/>
                        </a:rPr>
                        <a:t>=</a:t>
                      </a:r>
                      <a:endParaRPr lang="en-US" sz="2400" kern="100" smtClean="0">
                        <a:solidFill>
                          <a:srgbClr val="000000"/>
                        </a:solidFill>
                        <a:latin typeface="NEU-BZ-S92"/>
                        <a:ea typeface="微软雅黑" panose="020b0503020204020204" pitchFamily="34" charset="-122"/>
                        <a:cs typeface="Times New Roman" panose="02020603050405020304"/>
                      </a:endParaRPr>
                    </a:p>
                    <a:p>
                      <a:pPr>
                        <a:lnSpc>
                          <a:spcPct val="150000"/>
                        </a:lnSpc>
                        <a:spcAft>
                          <a:spcPct val="0"/>
                        </a:spcAft>
                      </a:pPr>
                      <a:r>
                        <a:rPr lang="zh-CN" sz="2400" i="1" u="sng" kern="100">
                          <a:solidFill>
                            <a:srgbClr val="000000"/>
                          </a:solidFill>
                          <a:uFill>
                            <a:solidFill>
                              <a:srgbClr val="000000"/>
                            </a:solidFill>
                          </a:uFill>
                          <a:latin typeface="NEU-BZ-S92"/>
                          <a:ea typeface="微软雅黑" panose="020b0503020204020204" pitchFamily="34" charset="-122"/>
                          <a:cs typeface="Times New Roman" panose="02020603050405020304"/>
                        </a:rPr>
                        <a:t>　　　　</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注意</a:t>
                      </a:r>
                      <a:r>
                        <a:rPr lang="en-US" sz="2400" kern="100">
                          <a:solidFill>
                            <a:srgbClr val="000000"/>
                          </a:solidFill>
                          <a:latin typeface="NEU-BZ-S92"/>
                          <a:ea typeface="微软雅黑" panose="020b0503020204020204" pitchFamily="34" charset="-122"/>
                          <a:cs typeface="Times New Roman" panose="02020603050405020304"/>
                        </a:rPr>
                        <a:t>:</a:t>
                      </a:r>
                      <a:r>
                        <a:rPr lang="zh-CN" sz="2400" kern="100">
                          <a:solidFill>
                            <a:srgbClr val="000000"/>
                          </a:solidFill>
                          <a:latin typeface="NEU-BZ-S92"/>
                          <a:ea typeface="微软雅黑" panose="020b0503020204020204" pitchFamily="34" charset="-122"/>
                          <a:cs typeface="Times New Roman" panose="02020603050405020304"/>
                        </a:rPr>
                        <a:t>平均速度不等于速度的平均值</a:t>
                      </a:r>
                      <a:r>
                        <a:rPr lang="en-US" sz="2400" kern="100">
                          <a:solidFill>
                            <a:srgbClr val="000000"/>
                          </a:solidFill>
                          <a:latin typeface="NEU-BZ-S92"/>
                          <a:ea typeface="微软雅黑" panose="020b0503020204020204" pitchFamily="34" charset="-122"/>
                          <a:cs typeface="Times New Roman" panose="02020603050405020304"/>
                        </a:rPr>
                        <a:t>) </a:t>
                      </a:r>
                      <a:endParaRPr lang="zh-CN" sz="2400" kern="100">
                        <a:solidFill>
                          <a:srgbClr val="000000"/>
                        </a:solidFill>
                        <a:latin typeface="NEU-BZ-S92"/>
                        <a:ea typeface="方正书宋_GBK"/>
                        <a:cs typeface="Times New Roman" panose="02020603050405020304"/>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hMerge="1">
                  <a:txBody>
                    <a:bodyPr vert="horz" wrap="square"/>
                    <a:lstStyle/>
                    <a:p/>
                  </a:txBody>
                  <a:tcPr/>
                </a:tc>
              </a:tr>
            </a:tbl>
          </a:graphicData>
        </a:graphic>
      </p:graphicFrame>
      <p:pic>
        <p:nvPicPr>
          <p:cNvPr id="102404" name="20JX29.EPS"/>
          <p:cNvPicPr>
            <a:picLocks noChangeAspect="1" noChangeArrowheads="1"/>
          </p:cNvPicPr>
          <p:nvPr/>
        </p:nvPicPr>
        <p:blipFill>
          <a:blip r:embed="rId2"/>
          <a:stretch>
            <a:fillRect/>
          </a:stretch>
        </p:blipFill>
        <p:spPr bwMode="auto">
          <a:xfrm>
            <a:off x="3237686" y="3012132"/>
            <a:ext cx="2869243" cy="549430"/>
          </a:xfrm>
          <a:prstGeom prst="rect">
            <a:avLst/>
          </a:prstGeom>
          <a:noFill/>
        </p:spPr>
      </p:pic>
      <p:pic>
        <p:nvPicPr>
          <p:cNvPr id="102403" name="20JX30.EPS"/>
          <p:cNvPicPr>
            <a:picLocks noChangeAspect="1" noChangeArrowheads="1"/>
          </p:cNvPicPr>
          <p:nvPr/>
        </p:nvPicPr>
        <p:blipFill>
          <a:blip r:embed="rId3"/>
          <a:stretch>
            <a:fillRect/>
          </a:stretch>
        </p:blipFill>
        <p:spPr bwMode="auto">
          <a:xfrm>
            <a:off x="8166908" y="3034207"/>
            <a:ext cx="2136670" cy="549429"/>
          </a:xfrm>
          <a:prstGeom prst="rect">
            <a:avLst/>
          </a:prstGeom>
          <a:noFill/>
        </p:spPr>
      </p:pic>
      <p:pic>
        <p:nvPicPr>
          <p:cNvPr id="102402" name="HW1.EPS"/>
          <p:cNvPicPr>
            <a:picLocks noChangeAspect="1" noChangeArrowheads="1"/>
          </p:cNvPicPr>
          <p:nvPr/>
        </p:nvPicPr>
        <p:blipFill>
          <a:blip r:embed="rId4"/>
          <a:stretch>
            <a:fillRect/>
          </a:stretch>
        </p:blipFill>
        <p:spPr bwMode="auto">
          <a:xfrm>
            <a:off x="3166248" y="4012264"/>
            <a:ext cx="2502957" cy="1139558"/>
          </a:xfrm>
          <a:prstGeom prst="rect">
            <a:avLst/>
          </a:prstGeom>
          <a:noFill/>
        </p:spPr>
      </p:pic>
      <p:pic>
        <p:nvPicPr>
          <p:cNvPr id="102401" name="HW2.EPS"/>
          <p:cNvPicPr>
            <a:picLocks noChangeAspect="1" noChangeArrowheads="1"/>
          </p:cNvPicPr>
          <p:nvPr/>
        </p:nvPicPr>
        <p:blipFill>
          <a:blip r:embed="rId5"/>
          <a:stretch>
            <a:fillRect/>
          </a:stretch>
        </p:blipFill>
        <p:spPr bwMode="auto">
          <a:xfrm>
            <a:off x="8024032" y="4012264"/>
            <a:ext cx="2523306" cy="1119208"/>
          </a:xfrm>
          <a:prstGeom prst="rect">
            <a:avLst/>
          </a:prstGeom>
          <a:noFill/>
        </p:spPr>
      </p:pic>
      <p:sp>
        <p:nvSpPr>
          <p:cNvPr id="8" name="Rectangle 14"/>
          <p:cNvSpPr>
            <a:spLocks noChangeArrowheads="1"/>
          </p:cNvSpPr>
          <p:nvPr/>
        </p:nvSpPr>
        <p:spPr bwMode="auto">
          <a:xfrm>
            <a:off x="6275185" y="5157986"/>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路程</a:t>
            </a:r>
            <a:r>
              <a:rPr lang="zh-CN" altLang="en-US" b="1" i="1" smtClean="0">
                <a:solidFill>
                  <a:srgbClr val="A50021"/>
                </a:solidFill>
              </a:rPr>
              <a:t> </a:t>
            </a:r>
            <a:endParaRPr lang="zh-CN" altLang="en-US">
              <a:solidFill>
                <a:srgbClr val="A50021"/>
              </a:solidFill>
            </a:endParaRPr>
          </a:p>
        </p:txBody>
      </p:sp>
      <p:sp>
        <p:nvSpPr>
          <p:cNvPr id="9" name="Rectangle 14"/>
          <p:cNvSpPr>
            <a:spLocks noChangeArrowheads="1"/>
          </p:cNvSpPr>
          <p:nvPr/>
        </p:nvSpPr>
        <p:spPr bwMode="auto">
          <a:xfrm>
            <a:off x="7809718" y="515798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时间</a:t>
            </a:r>
            <a:endParaRPr lang="zh-CN" altLang="en-US">
              <a:solidFill>
                <a:srgbClr val="A50021"/>
              </a:solidFill>
            </a:endParaRPr>
          </a:p>
        </p:txBody>
      </p:sp>
      <p:graphicFrame>
        <p:nvGraphicFramePr>
          <p:cNvPr id="102405" name="Object 5"/>
          <p:cNvGraphicFramePr>
            <a:graphicFrameLocks noChangeAspect="1"/>
          </p:cNvGraphicFramePr>
          <p:nvPr/>
        </p:nvGraphicFramePr>
        <p:xfrm>
          <a:off x="2523306" y="5518026"/>
          <a:ext cx="847725" cy="754063"/>
        </p:xfrm>
        <a:graphic>
          <a:graphicData uri="http://schemas.openxmlformats.org/presentationml/2006/ole">
            <mc:AlternateContent>
              <mc:Choice xmlns:v="urn:schemas-microsoft-com:vml" Requires="v">
                <p:oleObj spid="_x0000_s1041" name="文档" r:id="rId6" imgW="890270" imgH="794385" progId="Word.Document.12">
                  <p:embed/>
                </p:oleObj>
              </mc:Choice>
              <mc:Fallback>
                <p:oleObj name="文档" r:id="rId6" imgW="890270" imgH="794385" progId="Word.Document.12">
                  <p:embed/>
                  <p:pic>
                    <p:nvPicPr>
                      <p:cNvPr id="0" name="OLE substitute image"/>
                      <p:cNvPicPr/>
                      <p:nvPr/>
                    </p:nvPicPr>
                    <p:blipFill>
                      <a:blip r:embed="rId7"/>
                      <a:stretch>
                        <a:fillRect/>
                      </a:stretch>
                    </p:blipFill>
                    <p:spPr>
                      <a:xfrm>
                        <a:off x="2523306" y="5518026"/>
                        <a:ext cx="847725" cy="754063"/>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2405"/>
                                        </p:tgtEl>
                                        <p:attrNameLst>
                                          <p:attrName>style.visibility</p:attrName>
                                        </p:attrNameLst>
                                      </p:cBhvr>
                                      <p:to>
                                        <p:strVal val="visible"/>
                                      </p:to>
                                    </p:set>
                                    <p:animEffect transition="in" filter="fade">
                                      <p:cBhvr>
                                        <p:cTn id="17" dur="500"/>
                                        <p:tgtEl>
                                          <p:spTgt spid="102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重难一　长度、时间的测量及估测</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8" name="矩形 7"/>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1. </a:t>
            </a:r>
            <a:r>
              <a:rPr lang="zh-CN" altLang="en-US" sz="2400" smtClean="0"/>
              <a:t>如图</a:t>
            </a:r>
            <a:r>
              <a:rPr lang="en-US" sz="2400" smtClean="0"/>
              <a:t>5-2</a:t>
            </a:r>
            <a:r>
              <a:rPr lang="zh-CN" altLang="en-US" sz="2400" smtClean="0"/>
              <a:t>甲所示</a:t>
            </a:r>
            <a:r>
              <a:rPr lang="en-US" sz="2400" smtClean="0"/>
              <a:t>,</a:t>
            </a:r>
            <a:r>
              <a:rPr lang="zh-CN" altLang="en-US" sz="2400" smtClean="0"/>
              <a:t>该刻度尺的分度值为</a:t>
            </a:r>
            <a:r>
              <a:rPr lang="zh-CN" altLang="en-US" sz="2400" i="1" u="sng" smtClean="0"/>
              <a:t>　   　</a:t>
            </a:r>
            <a:r>
              <a:rPr lang="en-US" sz="2400" smtClean="0"/>
              <a:t>mm,</a:t>
            </a:r>
            <a:r>
              <a:rPr lang="zh-CN" altLang="en-US" sz="2400" smtClean="0"/>
              <a:t>读数时视线正确的是</a:t>
            </a:r>
            <a:r>
              <a:rPr lang="en-US" altLang="zh-CN" sz="2400" smtClean="0"/>
              <a:t>______</a:t>
            </a:r>
            <a:endParaRPr lang="en-US" altLang="zh-CN" sz="2400" smtClean="0"/>
          </a:p>
          <a:p>
            <a:pPr>
              <a:lnSpc>
                <a:spcPct val="150000"/>
              </a:lnSpc>
            </a:pPr>
            <a:r>
              <a:rPr lang="en-US" sz="2400" smtClean="0"/>
              <a:t>(</a:t>
            </a:r>
            <a:r>
              <a:rPr lang="zh-CN" altLang="en-US" sz="2400" smtClean="0"/>
              <a:t>选填“</a:t>
            </a:r>
            <a:r>
              <a:rPr lang="en-US" sz="2400" i="1" smtClean="0"/>
              <a:t>A</a:t>
            </a:r>
            <a:r>
              <a:rPr lang="zh-CN" altLang="en-US" sz="2400" smtClean="0"/>
              <a:t>”或“</a:t>
            </a:r>
            <a:r>
              <a:rPr lang="en-US" sz="2400" i="1" smtClean="0"/>
              <a:t>B</a:t>
            </a:r>
            <a:r>
              <a:rPr lang="zh-CN" altLang="en-US" sz="2400" smtClean="0"/>
              <a:t>”</a:t>
            </a:r>
            <a:r>
              <a:rPr lang="en-US" sz="2400" smtClean="0"/>
              <a:t>),</a:t>
            </a:r>
            <a:r>
              <a:rPr lang="zh-CN" altLang="en-US" sz="2400" smtClean="0"/>
              <a:t>被测物体的长度为</a:t>
            </a:r>
            <a:r>
              <a:rPr lang="zh-CN" altLang="en-US" sz="2400" i="1" u="sng" smtClean="0"/>
              <a:t>　　　　</a:t>
            </a:r>
            <a:r>
              <a:rPr lang="en-US" sz="2400" smtClean="0"/>
              <a:t>cm</a:t>
            </a:r>
            <a:r>
              <a:rPr lang="zh-CN" altLang="en-US" sz="2400" smtClean="0"/>
              <a:t>。如图乙所示</a:t>
            </a:r>
            <a:r>
              <a:rPr lang="en-US" sz="2400" smtClean="0"/>
              <a:t>,</a:t>
            </a:r>
            <a:r>
              <a:rPr lang="zh-CN" altLang="en-US" sz="2400" smtClean="0"/>
              <a:t>停表的示数为</a:t>
            </a:r>
            <a:r>
              <a:rPr lang="zh-CN" altLang="en-US" sz="2400" i="1" u="sng" smtClean="0"/>
              <a:t>　   　　　</a:t>
            </a:r>
            <a:r>
              <a:rPr lang="en-US" sz="2400" smtClean="0"/>
              <a:t>s</a:t>
            </a:r>
            <a:r>
              <a:rPr lang="zh-CN" altLang="en-US" sz="2400" smtClean="0"/>
              <a:t>。</a:t>
            </a:r>
            <a:r>
              <a:rPr lang="en-US" sz="2400" smtClean="0"/>
              <a:t> </a:t>
            </a:r>
            <a:endParaRPr lang="zh-CN" altLang="en-US" sz="2400"/>
          </a:p>
        </p:txBody>
      </p:sp>
      <p:pic>
        <p:nvPicPr>
          <p:cNvPr id="5" name="18ZX37.EPS" descr="id:2147499483;FounderCES"/>
          <p:cNvPicPr/>
          <p:nvPr/>
        </p:nvPicPr>
        <p:blipFill>
          <a:blip r:embed="rId2"/>
          <a:stretch>
            <a:fillRect/>
          </a:stretch>
        </p:blipFill>
        <p:spPr>
          <a:xfrm>
            <a:off x="3223481" y="2786852"/>
            <a:ext cx="5586369" cy="2380108"/>
          </a:xfrm>
          <a:prstGeom prst="rect">
            <a:avLst/>
          </a:prstGeom>
        </p:spPr>
      </p:pic>
      <p:sp>
        <p:nvSpPr>
          <p:cNvPr id="9" name="矩形 8"/>
          <p:cNvSpPr/>
          <p:nvPr/>
        </p:nvSpPr>
        <p:spPr>
          <a:xfrm>
            <a:off x="5380826" y="5215744"/>
            <a:ext cx="1295547" cy="461665"/>
          </a:xfrm>
          <a:prstGeom prst="rect">
            <a:avLst/>
          </a:prstGeom>
        </p:spPr>
        <p:txBody>
          <a:bodyPr wrap="none">
            <a:spAutoFit/>
          </a:bodyPr>
          <a:lstStyle/>
          <a:p>
            <a:r>
              <a:rPr lang="zh-CN" altLang="en-US" smtClean="0"/>
              <a:t>图</a:t>
            </a:r>
            <a:r>
              <a:rPr lang="en-US" smtClean="0"/>
              <a:t>5-2</a:t>
            </a:r>
            <a:r>
              <a:rPr lang="zh-CN" altLang="en-US" smtClean="0"/>
              <a:t>甲</a:t>
            </a:r>
            <a:endParaRPr lang="zh-CN" altLang="en-US"/>
          </a:p>
        </p:txBody>
      </p:sp>
      <p:sp>
        <p:nvSpPr>
          <p:cNvPr id="10" name="Rectangle 14"/>
          <p:cNvSpPr>
            <a:spLocks noChangeArrowheads="1"/>
          </p:cNvSpPr>
          <p:nvPr/>
        </p:nvSpPr>
        <p:spPr bwMode="auto">
          <a:xfrm>
            <a:off x="6487270" y="1325055"/>
            <a:ext cx="46519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a:t>
            </a:r>
            <a:r>
              <a:rPr lang="en-US" altLang="zh-CN" b="1" i="1" smtClean="0">
                <a:solidFill>
                  <a:srgbClr val="A50021"/>
                </a:solidFill>
              </a:rPr>
              <a:t> </a:t>
            </a:r>
            <a:endParaRPr lang="zh-CN" altLang="en-US">
              <a:solidFill>
                <a:srgbClr val="A50021"/>
              </a:solidFill>
            </a:endParaRPr>
          </a:p>
        </p:txBody>
      </p:sp>
      <p:sp>
        <p:nvSpPr>
          <p:cNvPr id="11" name="Rectangle 14"/>
          <p:cNvSpPr>
            <a:spLocks noChangeArrowheads="1"/>
          </p:cNvSpPr>
          <p:nvPr/>
        </p:nvSpPr>
        <p:spPr bwMode="auto">
          <a:xfrm>
            <a:off x="10701206" y="1325055"/>
            <a:ext cx="39466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i="1" smtClean="0">
                <a:solidFill>
                  <a:srgbClr val="A50021"/>
                </a:solidFill>
              </a:rPr>
              <a:t>B</a:t>
            </a:r>
            <a:endParaRPr lang="zh-CN" altLang="en-US">
              <a:solidFill>
                <a:srgbClr val="A50021"/>
              </a:solidFill>
            </a:endParaRPr>
          </a:p>
        </p:txBody>
      </p:sp>
      <p:sp>
        <p:nvSpPr>
          <p:cNvPr id="12" name="Rectangle 14"/>
          <p:cNvSpPr>
            <a:spLocks noChangeArrowheads="1"/>
          </p:cNvSpPr>
          <p:nvPr/>
        </p:nvSpPr>
        <p:spPr bwMode="auto">
          <a:xfrm>
            <a:off x="6469357" y="1858158"/>
            <a:ext cx="84029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2.50</a:t>
            </a:r>
            <a:endParaRPr lang="zh-CN" altLang="en-US">
              <a:solidFill>
                <a:srgbClr val="A50021"/>
              </a:solidFill>
            </a:endParaRPr>
          </a:p>
        </p:txBody>
      </p:sp>
      <p:sp>
        <p:nvSpPr>
          <p:cNvPr id="13" name="Rectangle 14"/>
          <p:cNvSpPr>
            <a:spLocks noChangeArrowheads="1"/>
          </p:cNvSpPr>
          <p:nvPr/>
        </p:nvSpPr>
        <p:spPr bwMode="auto">
          <a:xfrm>
            <a:off x="1594612" y="2396625"/>
            <a:ext cx="1029449"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337.5</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2.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江西教研室样卷</a:t>
            </a:r>
            <a:r>
              <a:rPr lang="en-US" sz="2400" smtClean="0">
                <a:solidFill>
                  <a:srgbClr val="18B48F"/>
                </a:solidFill>
              </a:rPr>
              <a:t>1]</a:t>
            </a:r>
            <a:r>
              <a:rPr lang="zh-CN" altLang="en-US" sz="2400" smtClean="0"/>
              <a:t>中医通过“望、闻、问、切”四个途径诊病</a:t>
            </a:r>
            <a:r>
              <a:rPr lang="en-US" sz="2400" smtClean="0"/>
              <a:t>,</a:t>
            </a:r>
            <a:r>
              <a:rPr lang="zh-CN" altLang="en-US" sz="2400" smtClean="0"/>
              <a:t>其中“切”就是用手指把脉</a:t>
            </a:r>
            <a:r>
              <a:rPr lang="en-US" sz="2400" smtClean="0"/>
              <a:t>,</a:t>
            </a:r>
            <a:r>
              <a:rPr lang="zh-CN" altLang="en-US" sz="2400" smtClean="0"/>
              <a:t>根据脉象来诊断疾病。诊脉是中国古代传统医学家独创的诊法</a:t>
            </a:r>
            <a:r>
              <a:rPr lang="en-US" sz="2400" smtClean="0"/>
              <a:t>,</a:t>
            </a:r>
            <a:r>
              <a:rPr lang="zh-CN" altLang="en-US" sz="2400" smtClean="0"/>
              <a:t>如图</a:t>
            </a:r>
            <a:r>
              <a:rPr lang="en-US" sz="2400" smtClean="0"/>
              <a:t>5-3</a:t>
            </a:r>
            <a:r>
              <a:rPr lang="zh-CN" altLang="en-US" sz="2400" smtClean="0"/>
              <a:t>所示。古人强调每次把脉的时间不应少于脉跳五十次</a:t>
            </a:r>
            <a:r>
              <a:rPr lang="en-US" sz="2400" smtClean="0"/>
              <a:t>,</a:t>
            </a:r>
            <a:r>
              <a:rPr lang="zh-CN" altLang="en-US" sz="2400" smtClean="0"/>
              <a:t>据此可知中医把脉一次的时间约为</a:t>
            </a:r>
            <a:r>
              <a:rPr lang="en-US" sz="2400" smtClean="0"/>
              <a:t>1</a:t>
            </a:r>
            <a:r>
              <a:rPr lang="zh-CN" altLang="en-US" sz="2400" i="1" u="sng" smtClean="0"/>
              <a:t>　　　　</a:t>
            </a:r>
            <a:r>
              <a:rPr lang="zh-CN" altLang="en-US" sz="2400" smtClean="0"/>
              <a:t>。医生的中指长度约为</a:t>
            </a:r>
            <a:r>
              <a:rPr lang="en-US" sz="2400" smtClean="0"/>
              <a:t>0.9</a:t>
            </a:r>
            <a:r>
              <a:rPr lang="zh-CN" altLang="en-US" sz="2400" i="1" u="sng" smtClean="0"/>
              <a:t>　　　　</a:t>
            </a:r>
            <a:r>
              <a:rPr lang="zh-CN" altLang="en-US" sz="2400" smtClean="0"/>
              <a:t>。</a:t>
            </a:r>
            <a:r>
              <a:rPr lang="en-US" sz="2400" smtClean="0"/>
              <a:t>(</a:t>
            </a:r>
            <a:r>
              <a:rPr lang="zh-CN" altLang="en-US" sz="2400" smtClean="0"/>
              <a:t>均选填合适的单位</a:t>
            </a:r>
            <a:r>
              <a:rPr lang="en-US" sz="2400" smtClean="0"/>
              <a:t>) </a:t>
            </a:r>
            <a:endParaRPr lang="zh-CN" altLang="en-US" sz="2400"/>
          </a:p>
        </p:txBody>
      </p:sp>
      <p:pic>
        <p:nvPicPr>
          <p:cNvPr id="8" name="21JFA15.EPS" descr="id:2147499497;FounderCES"/>
          <p:cNvPicPr/>
          <p:nvPr/>
        </p:nvPicPr>
        <p:blipFill>
          <a:blip r:embed="rId3"/>
          <a:stretch>
            <a:fillRect/>
          </a:stretch>
        </p:blipFill>
        <p:spPr>
          <a:xfrm>
            <a:off x="4666446" y="3024636"/>
            <a:ext cx="2906548" cy="1976794"/>
          </a:xfrm>
          <a:prstGeom prst="rect">
            <a:avLst/>
          </a:prstGeom>
        </p:spPr>
      </p:pic>
      <p:sp>
        <p:nvSpPr>
          <p:cNvPr id="11" name="矩形 10"/>
          <p:cNvSpPr/>
          <p:nvPr/>
        </p:nvSpPr>
        <p:spPr>
          <a:xfrm>
            <a:off x="5666578" y="4968393"/>
            <a:ext cx="987771" cy="461665"/>
          </a:xfrm>
          <a:prstGeom prst="rect">
            <a:avLst/>
          </a:prstGeom>
        </p:spPr>
        <p:txBody>
          <a:bodyPr wrap="none">
            <a:spAutoFit/>
          </a:bodyPr>
          <a:lstStyle/>
          <a:p>
            <a:r>
              <a:rPr lang="zh-CN" altLang="en-US" smtClean="0"/>
              <a:t>图</a:t>
            </a:r>
            <a:r>
              <a:rPr lang="en-US" smtClean="0"/>
              <a:t>5-3</a:t>
            </a:r>
            <a:endParaRPr lang="zh-CN" altLang="en-US"/>
          </a:p>
        </p:txBody>
      </p:sp>
    </p:spTree>
  </p:cSld>
  <p:clrMapOvr>
    <a:masterClrMapping/>
  </p:clrMapOvr>
  <p:transition>
    <p:fade/>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715150"/>
            <a:ext cx="10644262" cy="2288694"/>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min</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dm</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rPr>
              <a:t>正常情况下</a:t>
            </a:r>
            <a:r>
              <a:rPr lang="en-US" altLang="zh-CN" smtClean="0">
                <a:solidFill>
                  <a:srgbClr val="A50021"/>
                </a:solidFill>
              </a:rPr>
              <a:t>,</a:t>
            </a:r>
            <a:r>
              <a:rPr lang="zh-CN" altLang="en-US" smtClean="0">
                <a:solidFill>
                  <a:srgbClr val="A50021"/>
                </a:solidFill>
              </a:rPr>
              <a:t>人的脉搏跳动一次的时间接近</a:t>
            </a:r>
            <a:r>
              <a:rPr lang="en-US" altLang="zh-CN" smtClean="0">
                <a:solidFill>
                  <a:srgbClr val="A50021"/>
                </a:solidFill>
              </a:rPr>
              <a:t>1 s,</a:t>
            </a:r>
            <a:r>
              <a:rPr lang="zh-CN" altLang="en-US" smtClean="0">
                <a:solidFill>
                  <a:srgbClr val="A50021"/>
                </a:solidFill>
              </a:rPr>
              <a:t>则跳动</a:t>
            </a:r>
            <a:r>
              <a:rPr lang="en-US" altLang="zh-CN" smtClean="0">
                <a:solidFill>
                  <a:srgbClr val="A50021"/>
                </a:solidFill>
              </a:rPr>
              <a:t>50</a:t>
            </a:r>
            <a:r>
              <a:rPr lang="zh-CN" altLang="en-US" smtClean="0">
                <a:solidFill>
                  <a:srgbClr val="A50021"/>
                </a:solidFill>
              </a:rPr>
              <a:t>次的时间接近</a:t>
            </a:r>
            <a:r>
              <a:rPr lang="en-US" altLang="zh-CN" smtClean="0">
                <a:solidFill>
                  <a:srgbClr val="A50021"/>
                </a:solidFill>
              </a:rPr>
              <a:t>1 min</a:t>
            </a:r>
            <a:r>
              <a:rPr lang="zh-CN" altLang="en-US" smtClean="0">
                <a:solidFill>
                  <a:srgbClr val="A50021"/>
                </a:solidFill>
              </a:rPr>
              <a:t>。一支粉笔的长度在</a:t>
            </a:r>
            <a:r>
              <a:rPr lang="en-US" altLang="zh-CN" smtClean="0">
                <a:solidFill>
                  <a:srgbClr val="A50021"/>
                </a:solidFill>
              </a:rPr>
              <a:t>10 cm</a:t>
            </a:r>
            <a:r>
              <a:rPr lang="zh-CN" altLang="en-US" smtClean="0">
                <a:solidFill>
                  <a:srgbClr val="A50021"/>
                </a:solidFill>
              </a:rPr>
              <a:t>左右</a:t>
            </a:r>
            <a:r>
              <a:rPr lang="en-US" altLang="zh-CN" smtClean="0">
                <a:solidFill>
                  <a:srgbClr val="A50021"/>
                </a:solidFill>
              </a:rPr>
              <a:t>,</a:t>
            </a:r>
            <a:r>
              <a:rPr lang="zh-CN" altLang="en-US" smtClean="0">
                <a:solidFill>
                  <a:srgbClr val="A50021"/>
                </a:solidFill>
              </a:rPr>
              <a:t>成年人的中指长度略小于一支粉笔的长度</a:t>
            </a:r>
            <a:r>
              <a:rPr lang="en-US" altLang="zh-CN" smtClean="0">
                <a:solidFill>
                  <a:srgbClr val="A50021"/>
                </a:solidFill>
              </a:rPr>
              <a:t>,</a:t>
            </a:r>
            <a:r>
              <a:rPr lang="zh-CN" altLang="en-US" smtClean="0">
                <a:solidFill>
                  <a:srgbClr val="A50021"/>
                </a:solidFill>
              </a:rPr>
              <a:t>即中指长度略小于</a:t>
            </a:r>
            <a:r>
              <a:rPr lang="en-US" altLang="zh-CN" smtClean="0">
                <a:solidFill>
                  <a:srgbClr val="A50021"/>
                </a:solidFill>
              </a:rPr>
              <a:t>10 cm,</a:t>
            </a:r>
            <a:r>
              <a:rPr lang="zh-CN" altLang="en-US" smtClean="0">
                <a:solidFill>
                  <a:srgbClr val="A50021"/>
                </a:solidFill>
              </a:rPr>
              <a:t>在</a:t>
            </a:r>
            <a:r>
              <a:rPr lang="en-US" altLang="zh-CN" smtClean="0">
                <a:solidFill>
                  <a:srgbClr val="A50021"/>
                </a:solidFill>
              </a:rPr>
              <a:t>0.9 dm=9 cm</a:t>
            </a:r>
            <a:r>
              <a:rPr lang="zh-CN" altLang="en-US" smtClean="0">
                <a:solidFill>
                  <a:srgbClr val="A50021"/>
                </a:solidFill>
              </a:rPr>
              <a:t>左右。</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重难二　参照物的选取及运动状态的判断</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3.  </a:t>
            </a:r>
            <a:r>
              <a:rPr lang="en-US" sz="2400" smtClean="0">
                <a:solidFill>
                  <a:srgbClr val="18B48F"/>
                </a:solidFill>
              </a:rPr>
              <a:t>[2017</a:t>
            </a:r>
            <a:r>
              <a:rPr lang="en-US" altLang="zh-CN" sz="2400" smtClean="0">
                <a:solidFill>
                  <a:srgbClr val="18B48F"/>
                </a:solidFill>
              </a:rPr>
              <a:t>·</a:t>
            </a:r>
            <a:r>
              <a:rPr lang="zh-CN" altLang="en-US" sz="2400" smtClean="0">
                <a:solidFill>
                  <a:srgbClr val="18B48F"/>
                </a:solidFill>
              </a:rPr>
              <a:t>江西</a:t>
            </a:r>
            <a:r>
              <a:rPr lang="en-US" sz="2400" smtClean="0">
                <a:solidFill>
                  <a:srgbClr val="18B48F"/>
                </a:solidFill>
              </a:rPr>
              <a:t>]</a:t>
            </a:r>
            <a:r>
              <a:rPr lang="zh-CN" altLang="en-US" sz="2400" smtClean="0"/>
              <a:t>如图</a:t>
            </a:r>
            <a:r>
              <a:rPr lang="en-US" sz="2400" smtClean="0"/>
              <a:t>5-4</a:t>
            </a:r>
            <a:r>
              <a:rPr lang="zh-CN" altLang="en-US" sz="2400" smtClean="0"/>
              <a:t>所示</a:t>
            </a:r>
            <a:r>
              <a:rPr lang="en-US" sz="2400" smtClean="0"/>
              <a:t>,</a:t>
            </a:r>
            <a:r>
              <a:rPr lang="zh-CN" altLang="en-US" sz="2400" smtClean="0"/>
              <a:t>一只白鹭正平行于水面飞行</a:t>
            </a:r>
            <a:r>
              <a:rPr lang="en-US" sz="2400" smtClean="0"/>
              <a:t>,</a:t>
            </a:r>
            <a:r>
              <a:rPr lang="zh-CN" altLang="en-US" sz="2400" smtClean="0"/>
              <a:t>若以白鹭为参照物</a:t>
            </a:r>
            <a:r>
              <a:rPr lang="en-US" sz="2400" smtClean="0"/>
              <a:t>,</a:t>
            </a:r>
            <a:r>
              <a:rPr lang="zh-CN" altLang="en-US" sz="2400" smtClean="0"/>
              <a:t>它在水中的倒影是</a:t>
            </a:r>
            <a:r>
              <a:rPr lang="zh-CN" altLang="en-US" sz="2400" i="1" u="sng" smtClean="0"/>
              <a:t>　　   　</a:t>
            </a:r>
            <a:r>
              <a:rPr lang="zh-CN" altLang="en-US" sz="2400" smtClean="0"/>
              <a:t>的</a:t>
            </a:r>
            <a:r>
              <a:rPr lang="en-US" sz="2400" smtClean="0"/>
              <a:t>,</a:t>
            </a:r>
            <a:r>
              <a:rPr lang="zh-CN" altLang="en-US" sz="2400" smtClean="0"/>
              <a:t>若以岸为参照物</a:t>
            </a:r>
            <a:r>
              <a:rPr lang="en-US" sz="2400" smtClean="0"/>
              <a:t>,</a:t>
            </a:r>
            <a:r>
              <a:rPr lang="zh-CN" altLang="en-US" sz="2400" smtClean="0"/>
              <a:t>白鹭是</a:t>
            </a:r>
            <a:r>
              <a:rPr lang="zh-CN" altLang="en-US" sz="2400" i="1" u="sng" smtClean="0"/>
              <a:t>　    　　</a:t>
            </a:r>
            <a:r>
              <a:rPr lang="zh-CN" altLang="en-US" sz="2400" smtClean="0"/>
              <a:t>的。</a:t>
            </a:r>
            <a:r>
              <a:rPr lang="en-US" sz="2400" smtClean="0"/>
              <a:t>(</a:t>
            </a:r>
            <a:r>
              <a:rPr lang="zh-CN" altLang="en-US" sz="2400" smtClean="0"/>
              <a:t>均选填“运动”或“静止”</a:t>
            </a:r>
            <a:r>
              <a:rPr lang="en-US" sz="2400" smtClean="0"/>
              <a:t>) </a:t>
            </a:r>
            <a:endParaRPr lang="zh-CN" altLang="en-US" sz="2400"/>
          </a:p>
        </p:txBody>
      </p:sp>
      <p:sp>
        <p:nvSpPr>
          <p:cNvPr id="5" name="矩形 4"/>
          <p:cNvSpPr/>
          <p:nvPr/>
        </p:nvSpPr>
        <p:spPr>
          <a:xfrm>
            <a:off x="5523702" y="4613412"/>
            <a:ext cx="987771" cy="461665"/>
          </a:xfrm>
          <a:prstGeom prst="rect">
            <a:avLst/>
          </a:prstGeom>
        </p:spPr>
        <p:txBody>
          <a:bodyPr wrap="none">
            <a:spAutoFit/>
          </a:bodyPr>
          <a:lstStyle/>
          <a:p>
            <a:r>
              <a:rPr lang="zh-CN" altLang="en-US" smtClean="0"/>
              <a:t>图</a:t>
            </a:r>
            <a:r>
              <a:rPr lang="en-US" smtClean="0"/>
              <a:t>5-4</a:t>
            </a:r>
            <a:endParaRPr lang="zh-CN" altLang="en-US"/>
          </a:p>
        </p:txBody>
      </p:sp>
      <p:pic>
        <p:nvPicPr>
          <p:cNvPr id="6" name="18ZX38.EPS" descr="id:2147499511;FounderCES"/>
          <p:cNvPicPr/>
          <p:nvPr/>
        </p:nvPicPr>
        <p:blipFill>
          <a:blip r:embed="rId2"/>
          <a:stretch>
            <a:fillRect/>
          </a:stretch>
        </p:blipFill>
        <p:spPr>
          <a:xfrm>
            <a:off x="5166512" y="2572538"/>
            <a:ext cx="2009476" cy="2040874"/>
          </a:xfrm>
          <a:prstGeom prst="rect">
            <a:avLst/>
          </a:prstGeom>
        </p:spPr>
      </p:pic>
      <p:sp>
        <p:nvSpPr>
          <p:cNvPr id="7" name="Rectangle 14"/>
          <p:cNvSpPr>
            <a:spLocks noChangeArrowheads="1"/>
          </p:cNvSpPr>
          <p:nvPr/>
        </p:nvSpPr>
        <p:spPr bwMode="auto">
          <a:xfrm>
            <a:off x="3380562" y="1858158"/>
            <a:ext cx="891591"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静止</a:t>
            </a:r>
            <a:r>
              <a:rPr lang="zh-CN" altLang="en-US" b="1" i="1" smtClean="0">
                <a:solidFill>
                  <a:srgbClr val="A50021"/>
                </a:solidFill>
              </a:rPr>
              <a:t> </a:t>
            </a:r>
            <a:endParaRPr lang="zh-CN" altLang="en-US">
              <a:solidFill>
                <a:srgbClr val="A50021"/>
              </a:solidFill>
            </a:endParaRPr>
          </a:p>
        </p:txBody>
      </p:sp>
      <p:sp>
        <p:nvSpPr>
          <p:cNvPr id="8" name="Rectangle 14"/>
          <p:cNvSpPr>
            <a:spLocks noChangeArrowheads="1"/>
          </p:cNvSpPr>
          <p:nvPr/>
        </p:nvSpPr>
        <p:spPr bwMode="auto">
          <a:xfrm>
            <a:off x="8081069" y="185815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运动</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6500858" cy="407196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4. </a:t>
            </a:r>
            <a:r>
              <a:rPr lang="zh-CN" altLang="en-US" sz="2400" smtClean="0"/>
              <a:t>中国古典小说</a:t>
            </a:r>
            <a:r>
              <a:rPr lang="en-US" altLang="zh-CN" sz="2400" smtClean="0"/>
              <a:t>《</a:t>
            </a:r>
            <a:r>
              <a:rPr lang="zh-CN" altLang="en-US" sz="2400" smtClean="0"/>
              <a:t>镜花缘</a:t>
            </a:r>
            <a:r>
              <a:rPr lang="en-US" altLang="zh-CN" sz="2400" smtClean="0"/>
              <a:t>》</a:t>
            </a:r>
            <a:r>
              <a:rPr lang="zh-CN" altLang="en-US" sz="2400" smtClean="0"/>
              <a:t>中有这么一段描述</a:t>
            </a:r>
            <a:r>
              <a:rPr lang="en-US" sz="2400" smtClean="0"/>
              <a:t>:</a:t>
            </a:r>
            <a:r>
              <a:rPr lang="zh-CN" altLang="en-US" sz="2400" smtClean="0"/>
              <a:t>某人在外求学</a:t>
            </a:r>
            <a:r>
              <a:rPr lang="en-US" sz="2400" smtClean="0"/>
              <a:t>,</a:t>
            </a:r>
            <a:r>
              <a:rPr lang="zh-CN" altLang="en-US" sz="2400" smtClean="0"/>
              <a:t>他父亲去看他</a:t>
            </a:r>
            <a:r>
              <a:rPr lang="en-US" sz="2400" smtClean="0"/>
              <a:t>,</a:t>
            </a:r>
            <a:r>
              <a:rPr lang="zh-CN" altLang="en-US" sz="2400" smtClean="0"/>
              <a:t>于是向父亲询问家中可有怪事。他父亲说</a:t>
            </a:r>
            <a:r>
              <a:rPr lang="en-US" sz="2400" smtClean="0"/>
              <a:t>:</a:t>
            </a:r>
            <a:r>
              <a:rPr lang="zh-CN" altLang="en-US" sz="2400" smtClean="0"/>
              <a:t>“怪事倒也不多</a:t>
            </a:r>
            <a:r>
              <a:rPr lang="en-US" sz="2400" smtClean="0"/>
              <a:t>,</a:t>
            </a:r>
            <a:r>
              <a:rPr lang="zh-CN" altLang="en-US" sz="2400" smtClean="0"/>
              <a:t>只是昨夜一阵大风甚怪</a:t>
            </a:r>
            <a:r>
              <a:rPr lang="en-US" sz="2400" smtClean="0"/>
              <a:t>,</a:t>
            </a:r>
            <a:r>
              <a:rPr lang="zh-CN" altLang="en-US" sz="2400" smtClean="0"/>
              <a:t>把咱家院中的一口井吹到了篱笆院外”</a:t>
            </a:r>
            <a:r>
              <a:rPr lang="en-US" sz="2400" smtClean="0"/>
              <a:t>,</a:t>
            </a:r>
            <a:r>
              <a:rPr lang="zh-CN" altLang="en-US" sz="2400" smtClean="0"/>
              <a:t>如图</a:t>
            </a:r>
            <a:r>
              <a:rPr lang="en-US" sz="2400" smtClean="0"/>
              <a:t>5-5</a:t>
            </a:r>
            <a:r>
              <a:rPr lang="zh-CN" altLang="en-US" sz="2400" smtClean="0"/>
              <a:t>所示。开始“院中的一口井”是以</a:t>
            </a:r>
            <a:r>
              <a:rPr lang="zh-CN" altLang="en-US" sz="2400" i="1" u="sng" smtClean="0"/>
              <a:t>　　　　</a:t>
            </a:r>
            <a:r>
              <a:rPr lang="zh-CN" altLang="en-US" sz="2400" smtClean="0"/>
              <a:t>为参照物</a:t>
            </a:r>
            <a:r>
              <a:rPr lang="en-US" sz="2400" smtClean="0"/>
              <a:t>,</a:t>
            </a:r>
            <a:r>
              <a:rPr lang="zh-CN" altLang="en-US" sz="2400" smtClean="0"/>
              <a:t>后来“把</a:t>
            </a:r>
            <a:r>
              <a:rPr lang="en-US" altLang="zh-CN" sz="2400" smtClean="0"/>
              <a:t>……</a:t>
            </a:r>
            <a:r>
              <a:rPr lang="zh-CN" altLang="en-US" sz="2400" smtClean="0"/>
              <a:t>井吹到了篱笆院外”是以</a:t>
            </a:r>
            <a:r>
              <a:rPr lang="zh-CN" altLang="en-US" sz="2400" i="1" u="sng" smtClean="0"/>
              <a:t>　　　　</a:t>
            </a:r>
            <a:r>
              <a:rPr lang="zh-CN" altLang="en-US" sz="2400" smtClean="0"/>
              <a:t>为参照物。</a:t>
            </a:r>
            <a:r>
              <a:rPr lang="en-US" sz="2400" smtClean="0"/>
              <a:t> </a:t>
            </a:r>
            <a:endParaRPr lang="zh-CN" altLang="en-US" sz="2400"/>
          </a:p>
        </p:txBody>
      </p:sp>
      <p:pic>
        <p:nvPicPr>
          <p:cNvPr id="6" name="18ZX39.EPS" descr="id:2147499518;FounderCES"/>
          <p:cNvPicPr/>
          <p:nvPr/>
        </p:nvPicPr>
        <p:blipFill>
          <a:blip r:embed="rId2"/>
          <a:stretch>
            <a:fillRect/>
          </a:stretch>
        </p:blipFill>
        <p:spPr>
          <a:xfrm>
            <a:off x="2809058" y="4572802"/>
            <a:ext cx="2214578" cy="1609091"/>
          </a:xfrm>
          <a:prstGeom prst="rect">
            <a:avLst/>
          </a:prstGeom>
        </p:spPr>
      </p:pic>
      <p:sp>
        <p:nvSpPr>
          <p:cNvPr id="7" name="矩形 6"/>
          <p:cNvSpPr/>
          <p:nvPr/>
        </p:nvSpPr>
        <p:spPr>
          <a:xfrm>
            <a:off x="3452000" y="6111401"/>
            <a:ext cx="987771" cy="461665"/>
          </a:xfrm>
          <a:prstGeom prst="rect">
            <a:avLst/>
          </a:prstGeom>
        </p:spPr>
        <p:txBody>
          <a:bodyPr wrap="none">
            <a:spAutoFit/>
          </a:bodyPr>
          <a:lstStyle/>
          <a:p>
            <a:r>
              <a:rPr lang="zh-CN" altLang="en-US" smtClean="0"/>
              <a:t>图</a:t>
            </a:r>
            <a:r>
              <a:rPr lang="en-US" smtClean="0"/>
              <a:t>5-5</a:t>
            </a:r>
            <a:endParaRPr lang="zh-CN" altLang="en-US"/>
          </a:p>
        </p:txBody>
      </p:sp>
      <p:sp>
        <p:nvSpPr>
          <p:cNvPr id="9" name="TextBox 26"/>
          <p:cNvSpPr txBox="1">
            <a:spLocks noChangeArrowheads="1"/>
          </p:cNvSpPr>
          <p:nvPr/>
        </p:nvSpPr>
        <p:spPr bwMode="auto">
          <a:xfrm>
            <a:off x="7381090" y="715150"/>
            <a:ext cx="4429156"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篱笆　篱笆</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井之所以大风前在“咱家院中”</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而大风后</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看到“井”被“吹到了篱笆院外”</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说明说这句话的人是以篱笆为参照物的。</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重难三　速度的理解与简单计算</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5. </a:t>
            </a:r>
            <a:r>
              <a:rPr lang="zh-CN" altLang="en-US" sz="2400" smtClean="0"/>
              <a:t>汽车行驶到路旁的标志牌处</a:t>
            </a:r>
            <a:r>
              <a:rPr lang="en-US" sz="2400" smtClean="0"/>
              <a:t>(</a:t>
            </a:r>
            <a:r>
              <a:rPr lang="zh-CN" altLang="en-US" sz="2400" smtClean="0"/>
              <a:t>如图</a:t>
            </a:r>
            <a:r>
              <a:rPr lang="en-US" sz="2400" smtClean="0"/>
              <a:t>5-6</a:t>
            </a:r>
            <a:r>
              <a:rPr lang="zh-CN" altLang="en-US" sz="2400" smtClean="0"/>
              <a:t>所示</a:t>
            </a:r>
            <a:r>
              <a:rPr lang="en-US" sz="2400" smtClean="0"/>
              <a:t>)</a:t>
            </a:r>
            <a:r>
              <a:rPr lang="zh-CN" altLang="en-US" sz="2400" smtClean="0"/>
              <a:t>。标志牌中“</a:t>
            </a:r>
            <a:r>
              <a:rPr lang="en-US" sz="2400" smtClean="0"/>
              <a:t>40</a:t>
            </a:r>
            <a:r>
              <a:rPr lang="zh-CN" altLang="en-US" sz="2400" smtClean="0"/>
              <a:t>”表示</a:t>
            </a:r>
            <a:r>
              <a:rPr lang="en-US" altLang="zh-CN" sz="2400" smtClean="0"/>
              <a:t>__________</a:t>
            </a:r>
            <a:endParaRPr lang="en-US" altLang="zh-CN" sz="2400" smtClean="0"/>
          </a:p>
          <a:p>
            <a:pPr>
              <a:lnSpc>
                <a:spcPct val="150000"/>
              </a:lnSpc>
            </a:pPr>
            <a:r>
              <a:rPr lang="zh-CN" altLang="en-US" sz="2400" i="1" u="sng" smtClean="0"/>
              <a:t>　　　　　　　　　　　　　　　　　　　</a:t>
            </a:r>
            <a:r>
              <a:rPr lang="en-US" sz="2400" smtClean="0"/>
              <a:t>;</a:t>
            </a:r>
            <a:r>
              <a:rPr lang="zh-CN" altLang="en-US" sz="2400" smtClean="0"/>
              <a:t>按照标志牌的规定行驶</a:t>
            </a:r>
            <a:r>
              <a:rPr lang="en-US" sz="2400" smtClean="0"/>
              <a:t>,</a:t>
            </a:r>
            <a:r>
              <a:rPr lang="zh-CN" altLang="en-US" sz="2400" smtClean="0"/>
              <a:t>汽车从标志牌到八一大桥至少需要行驶</a:t>
            </a:r>
            <a:r>
              <a:rPr lang="zh-CN" altLang="en-US" sz="2400" i="1" u="sng" smtClean="0"/>
              <a:t>　　　　</a:t>
            </a:r>
            <a:r>
              <a:rPr lang="en-US" sz="2400" smtClean="0"/>
              <a:t>h</a:t>
            </a:r>
            <a:r>
              <a:rPr lang="zh-CN" altLang="en-US" sz="2400" smtClean="0"/>
              <a:t>。</a:t>
            </a:r>
            <a:r>
              <a:rPr lang="en-US" sz="2400" smtClean="0"/>
              <a:t> </a:t>
            </a:r>
            <a:endParaRPr lang="zh-CN" altLang="en-US" sz="2400"/>
          </a:p>
        </p:txBody>
      </p:sp>
      <p:sp>
        <p:nvSpPr>
          <p:cNvPr id="5" name="矩形 4"/>
          <p:cNvSpPr/>
          <p:nvPr/>
        </p:nvSpPr>
        <p:spPr>
          <a:xfrm>
            <a:off x="5523702" y="4896955"/>
            <a:ext cx="987771" cy="461665"/>
          </a:xfrm>
          <a:prstGeom prst="rect">
            <a:avLst/>
          </a:prstGeom>
        </p:spPr>
        <p:txBody>
          <a:bodyPr wrap="none">
            <a:spAutoFit/>
          </a:bodyPr>
          <a:lstStyle/>
          <a:p>
            <a:r>
              <a:rPr lang="zh-CN" altLang="en-US" smtClean="0"/>
              <a:t>图</a:t>
            </a:r>
            <a:r>
              <a:rPr lang="en-US" smtClean="0"/>
              <a:t>5-6</a:t>
            </a:r>
            <a:endParaRPr lang="zh-CN" altLang="en-US"/>
          </a:p>
        </p:txBody>
      </p:sp>
      <p:pic>
        <p:nvPicPr>
          <p:cNvPr id="7" name="18ZX41.EPS" descr="id:2147499532;FounderCES"/>
          <p:cNvPicPr/>
          <p:nvPr/>
        </p:nvPicPr>
        <p:blipFill>
          <a:blip r:embed="rId2"/>
          <a:stretch>
            <a:fillRect/>
          </a:stretch>
        </p:blipFill>
        <p:spPr>
          <a:xfrm>
            <a:off x="4729878" y="3141833"/>
            <a:ext cx="2722650" cy="1713700"/>
          </a:xfrm>
          <a:prstGeom prst="rect">
            <a:avLst/>
          </a:prstGeom>
        </p:spPr>
      </p:pic>
      <p:sp>
        <p:nvSpPr>
          <p:cNvPr id="8" name="Rectangle 14"/>
          <p:cNvSpPr>
            <a:spLocks noChangeArrowheads="1"/>
          </p:cNvSpPr>
          <p:nvPr/>
        </p:nvSpPr>
        <p:spPr bwMode="auto">
          <a:xfrm>
            <a:off x="10238610" y="1215216"/>
            <a:ext cx="1199367" cy="581057"/>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zh-CN" altLang="en-US" b="1" smtClean="0">
                <a:solidFill>
                  <a:srgbClr val="A50021"/>
                </a:solidFill>
              </a:rPr>
              <a:t>汽车在</a:t>
            </a:r>
            <a:r>
              <a:rPr lang="en-US" altLang="zh-CN" b="1" smtClean="0">
                <a:solidFill>
                  <a:srgbClr val="A50021"/>
                </a:solidFill>
              </a:rPr>
              <a:t> </a:t>
            </a:r>
            <a:endParaRPr lang="zh-CN" altLang="en-US">
              <a:solidFill>
                <a:srgbClr val="A50021"/>
              </a:solidFill>
            </a:endParaRPr>
          </a:p>
        </p:txBody>
      </p:sp>
      <p:sp>
        <p:nvSpPr>
          <p:cNvPr id="9" name="Rectangle 14"/>
          <p:cNvSpPr>
            <a:spLocks noChangeArrowheads="1"/>
          </p:cNvSpPr>
          <p:nvPr/>
        </p:nvSpPr>
        <p:spPr bwMode="auto">
          <a:xfrm>
            <a:off x="1274375" y="1715282"/>
            <a:ext cx="5178021" cy="581057"/>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zh-CN" altLang="en-US" b="1" smtClean="0">
                <a:solidFill>
                  <a:srgbClr val="A50021"/>
                </a:solidFill>
              </a:rPr>
              <a:t>此路段的最大行驶速度为</a:t>
            </a:r>
            <a:r>
              <a:rPr lang="en-US" b="1" smtClean="0">
                <a:solidFill>
                  <a:srgbClr val="A50021"/>
                </a:solidFill>
              </a:rPr>
              <a:t>40 km/h</a:t>
            </a:r>
            <a:r>
              <a:rPr lang="zh-CN" altLang="en-US" b="1" i="1" smtClean="0">
                <a:solidFill>
                  <a:srgbClr val="A50021"/>
                </a:solidFill>
              </a:rPr>
              <a:t>　</a:t>
            </a:r>
            <a:endParaRPr lang="zh-CN" altLang="en-US">
              <a:solidFill>
                <a:srgbClr val="A50021"/>
              </a:solidFill>
            </a:endParaRPr>
          </a:p>
        </p:txBody>
      </p:sp>
      <p:sp>
        <p:nvSpPr>
          <p:cNvPr id="10" name="Rectangle 14"/>
          <p:cNvSpPr>
            <a:spLocks noChangeArrowheads="1"/>
          </p:cNvSpPr>
          <p:nvPr/>
        </p:nvSpPr>
        <p:spPr bwMode="auto">
          <a:xfrm>
            <a:off x="5309388" y="2286786"/>
            <a:ext cx="651140" cy="581057"/>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en-US" b="1" smtClean="0">
                <a:solidFill>
                  <a:srgbClr val="A50021"/>
                </a:solidFill>
              </a:rPr>
              <a:t>0.2</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重难四　有关速度图像的理解与计算</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矩形 2"/>
          <p:cNvSpPr/>
          <p:nvPr/>
        </p:nvSpPr>
        <p:spPr>
          <a:xfrm>
            <a:off x="951670" y="1286654"/>
            <a:ext cx="10644262"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6. </a:t>
            </a:r>
            <a:r>
              <a:rPr lang="zh-CN" altLang="en-US" sz="2400" smtClean="0"/>
              <a:t>如图</a:t>
            </a:r>
            <a:r>
              <a:rPr lang="en-US" sz="2400" smtClean="0"/>
              <a:t>5-7</a:t>
            </a:r>
            <a:r>
              <a:rPr lang="zh-CN" altLang="en-US" sz="2400" smtClean="0"/>
              <a:t>所示</a:t>
            </a:r>
            <a:r>
              <a:rPr lang="en-US" sz="2400" smtClean="0"/>
              <a:t>,</a:t>
            </a:r>
            <a:r>
              <a:rPr lang="zh-CN" altLang="en-US" sz="2400" smtClean="0"/>
              <a:t>图甲是小车甲运动的</a:t>
            </a:r>
            <a:r>
              <a:rPr lang="en-US" sz="2400" i="1" smtClean="0"/>
              <a:t>s</a:t>
            </a:r>
            <a:r>
              <a:rPr lang="en-US" sz="2400" smtClean="0"/>
              <a:t>-</a:t>
            </a:r>
            <a:r>
              <a:rPr lang="en-US" sz="2400" i="1" smtClean="0"/>
              <a:t>t</a:t>
            </a:r>
            <a:r>
              <a:rPr lang="zh-CN" altLang="en-US" sz="2400" smtClean="0"/>
              <a:t>图像</a:t>
            </a:r>
            <a:r>
              <a:rPr lang="en-US" sz="2400" smtClean="0"/>
              <a:t>,</a:t>
            </a:r>
            <a:r>
              <a:rPr lang="zh-CN" altLang="en-US" sz="2400" smtClean="0"/>
              <a:t>图乙是小车乙运动的</a:t>
            </a:r>
            <a:r>
              <a:rPr lang="en-US" sz="2400" i="1" smtClean="0"/>
              <a:t>v</a:t>
            </a:r>
            <a:r>
              <a:rPr lang="en-US" sz="2400" smtClean="0"/>
              <a:t>-</a:t>
            </a:r>
            <a:r>
              <a:rPr lang="en-US" sz="2400" i="1" smtClean="0"/>
              <a:t>t</a:t>
            </a:r>
            <a:r>
              <a:rPr lang="zh-CN" altLang="en-US" sz="2400" smtClean="0"/>
              <a:t>图像</a:t>
            </a:r>
            <a:r>
              <a:rPr lang="en-US" sz="2400" smtClean="0"/>
              <a:t>,</a:t>
            </a:r>
            <a:r>
              <a:rPr lang="zh-CN" altLang="en-US" sz="2400" smtClean="0"/>
              <a:t>分析图像可知</a:t>
            </a:r>
            <a:r>
              <a:rPr lang="en-US" sz="2400" smtClean="0"/>
              <a:t>(</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甲车的速度大于乙车的速度</a:t>
            </a:r>
            <a:endParaRPr lang="zh-CN" altLang="en-US" sz="2400" smtClean="0"/>
          </a:p>
          <a:p>
            <a:pPr>
              <a:lnSpc>
                <a:spcPct val="150000"/>
              </a:lnSpc>
            </a:pPr>
            <a:r>
              <a:rPr lang="en-US" sz="2400" smtClean="0"/>
              <a:t>B.</a:t>
            </a:r>
            <a:r>
              <a:rPr lang="zh-CN" altLang="en-US" sz="2400" smtClean="0"/>
              <a:t>甲、乙两车都由静止开始运动</a:t>
            </a:r>
            <a:endParaRPr lang="zh-CN" altLang="en-US" sz="2400" smtClean="0"/>
          </a:p>
          <a:p>
            <a:pPr>
              <a:lnSpc>
                <a:spcPct val="150000"/>
              </a:lnSpc>
            </a:pPr>
            <a:r>
              <a:rPr lang="en-US" sz="2400" smtClean="0"/>
              <a:t>C.</a:t>
            </a:r>
            <a:r>
              <a:rPr lang="zh-CN" altLang="en-US" sz="2400" smtClean="0"/>
              <a:t>甲、乙两车都以</a:t>
            </a:r>
            <a:r>
              <a:rPr lang="en-US" sz="2400" smtClean="0"/>
              <a:t>10 m/s</a:t>
            </a:r>
            <a:r>
              <a:rPr lang="zh-CN" altLang="en-US" sz="2400" smtClean="0"/>
              <a:t>的速度做匀速运动</a:t>
            </a:r>
            <a:endParaRPr lang="zh-CN" altLang="en-US" sz="2400" smtClean="0"/>
          </a:p>
          <a:p>
            <a:pPr>
              <a:lnSpc>
                <a:spcPct val="150000"/>
              </a:lnSpc>
            </a:pPr>
            <a:r>
              <a:rPr lang="en-US" sz="2400" smtClean="0"/>
              <a:t>D.</a:t>
            </a:r>
            <a:r>
              <a:rPr lang="zh-CN" altLang="en-US" sz="2400" smtClean="0"/>
              <a:t>甲、乙两车经过</a:t>
            </a:r>
            <a:r>
              <a:rPr lang="en-US" sz="2400" smtClean="0"/>
              <a:t>5 s</a:t>
            </a:r>
            <a:r>
              <a:rPr lang="zh-CN" altLang="en-US" sz="2400" smtClean="0"/>
              <a:t>通过的路程都是</a:t>
            </a:r>
            <a:r>
              <a:rPr lang="en-US" sz="2400" smtClean="0"/>
              <a:t>10 m</a:t>
            </a:r>
            <a:endParaRPr lang="zh-CN" altLang="en-US" sz="2400"/>
          </a:p>
        </p:txBody>
      </p:sp>
      <p:sp>
        <p:nvSpPr>
          <p:cNvPr id="5" name="矩形 4"/>
          <p:cNvSpPr/>
          <p:nvPr/>
        </p:nvSpPr>
        <p:spPr>
          <a:xfrm>
            <a:off x="8952726" y="4501364"/>
            <a:ext cx="987771" cy="461665"/>
          </a:xfrm>
          <a:prstGeom prst="rect">
            <a:avLst/>
          </a:prstGeom>
        </p:spPr>
        <p:txBody>
          <a:bodyPr wrap="none">
            <a:spAutoFit/>
          </a:bodyPr>
          <a:lstStyle/>
          <a:p>
            <a:r>
              <a:rPr lang="zh-CN" altLang="en-US" smtClean="0"/>
              <a:t>图</a:t>
            </a:r>
            <a:r>
              <a:rPr lang="en-US" smtClean="0"/>
              <a:t>5-7</a:t>
            </a:r>
            <a:endParaRPr lang="zh-CN" altLang="en-US"/>
          </a:p>
        </p:txBody>
      </p:sp>
      <p:pic>
        <p:nvPicPr>
          <p:cNvPr id="6" name="20JX31.EPS" descr="id:2147499546;FounderCES"/>
          <p:cNvPicPr/>
          <p:nvPr/>
        </p:nvPicPr>
        <p:blipFill>
          <a:blip r:embed="rId2"/>
          <a:stretch>
            <a:fillRect/>
          </a:stretch>
        </p:blipFill>
        <p:spPr>
          <a:xfrm>
            <a:off x="7337536" y="2358224"/>
            <a:ext cx="4044082" cy="2214578"/>
          </a:xfrm>
          <a:prstGeom prst="rect">
            <a:avLst/>
          </a:prstGeom>
        </p:spPr>
      </p:pic>
      <p:sp>
        <p:nvSpPr>
          <p:cNvPr id="8" name="Rectangle 14"/>
          <p:cNvSpPr>
            <a:spLocks noChangeArrowheads="1"/>
          </p:cNvSpPr>
          <p:nvPr/>
        </p:nvSpPr>
        <p:spPr bwMode="auto">
          <a:xfrm>
            <a:off x="2451868" y="1848605"/>
            <a:ext cx="428322" cy="581057"/>
          </a:xfrm>
          <a:prstGeom prst="rect">
            <a:avLst/>
          </a:prstGeom>
          <a:noFill/>
          <a:ln w="9525">
            <a:noFill/>
            <a:miter lim="800000"/>
          </a:ln>
          <a:effectLst/>
        </p:spPr>
        <p:txBody>
          <a:bodyPr vert="horz" wrap="none" lIns="91440" tIns="45720" rIns="91440" bIns="45720" numCol="1" anchor="ctr" anchorCtr="0" compatLnSpc="1">
            <a:spAutoFit/>
          </a:bodyPr>
          <a:lstStyle/>
          <a:p>
            <a:pPr>
              <a:lnSpc>
                <a:spcPct val="150000"/>
              </a:lnSpc>
            </a:pPr>
            <a:r>
              <a:rPr lang="en-US" b="1" smtClean="0">
                <a:solidFill>
                  <a:srgbClr val="A50021"/>
                </a:solidFill>
              </a:rPr>
              <a:t>D</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930014" cy="3970318"/>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7.</a:t>
            </a:r>
            <a:r>
              <a:rPr lang="en-US" altLang="zh-CN" sz="2400" smtClean="0">
                <a:solidFill>
                  <a:srgbClr val="18B48F"/>
                </a:solidFill>
              </a:rPr>
              <a:t>【</a:t>
            </a:r>
            <a:r>
              <a:rPr lang="zh-CN" altLang="en-US" sz="2400" smtClean="0">
                <a:solidFill>
                  <a:srgbClr val="18B48F"/>
                </a:solidFill>
              </a:rPr>
              <a:t>不定项</a:t>
            </a:r>
            <a:r>
              <a:rPr lang="en-US" altLang="zh-CN" sz="2400" smtClean="0">
                <a:solidFill>
                  <a:srgbClr val="18B48F"/>
                </a:solidFill>
              </a:rPr>
              <a:t>】</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潍坊</a:t>
            </a:r>
            <a:r>
              <a:rPr lang="en-US" sz="2400" smtClean="0">
                <a:solidFill>
                  <a:srgbClr val="18B48F"/>
                </a:solidFill>
              </a:rPr>
              <a:t>]</a:t>
            </a:r>
            <a:r>
              <a:rPr lang="zh-CN" altLang="en-US" sz="2400" smtClean="0"/>
              <a:t>在操场直跑道上进行遥控小车比赛</a:t>
            </a:r>
            <a:r>
              <a:rPr lang="en-US" sz="2400" smtClean="0"/>
              <a:t>,</a:t>
            </a:r>
            <a:r>
              <a:rPr lang="zh-CN" altLang="en-US" sz="2400" smtClean="0"/>
              <a:t>甲、乙两车从</a:t>
            </a:r>
            <a:r>
              <a:rPr lang="en-US" sz="2400" i="1" smtClean="0"/>
              <a:t>t</a:t>
            </a:r>
            <a:r>
              <a:rPr lang="en-US" sz="2400" smtClean="0"/>
              <a:t>=0 s</a:t>
            </a:r>
            <a:r>
              <a:rPr lang="zh-CN" altLang="en-US" sz="2400" smtClean="0"/>
              <a:t>时由同一起点同方向运动</a:t>
            </a:r>
            <a:r>
              <a:rPr lang="en-US" sz="2400" smtClean="0"/>
              <a:t>,</a:t>
            </a:r>
            <a:r>
              <a:rPr lang="zh-CN" altLang="en-US" sz="2400" smtClean="0"/>
              <a:t>两者运动的路程</a:t>
            </a:r>
            <a:r>
              <a:rPr lang="en-US" altLang="zh-CN" sz="2400" smtClean="0"/>
              <a:t>—</a:t>
            </a:r>
            <a:r>
              <a:rPr lang="zh-CN" altLang="en-US" sz="2400" smtClean="0"/>
              <a:t>时间图像分别如图</a:t>
            </a:r>
            <a:r>
              <a:rPr lang="en-US" sz="2400" smtClean="0"/>
              <a:t>5-8</a:t>
            </a:r>
            <a:r>
              <a:rPr lang="zh-CN" altLang="en-US" sz="2400" smtClean="0"/>
              <a:t>中的甲、乙所示</a:t>
            </a:r>
            <a:r>
              <a:rPr lang="en-US" sz="2400" smtClean="0"/>
              <a:t>,</a:t>
            </a:r>
            <a:r>
              <a:rPr lang="zh-CN" altLang="en-US" sz="2400" smtClean="0"/>
              <a:t>下列判断正确的是</a:t>
            </a:r>
            <a:r>
              <a:rPr lang="en-US" sz="2400" smtClean="0"/>
              <a:t>	(</a:t>
            </a:r>
            <a:r>
              <a:rPr lang="zh-CN" altLang="en-US" sz="2400" i="1" smtClean="0"/>
              <a:t>　　</a:t>
            </a:r>
            <a:r>
              <a:rPr lang="en-US" sz="2400" smtClean="0"/>
              <a:t>)</a:t>
            </a:r>
            <a:endParaRPr lang="zh-CN" altLang="en-US" sz="2400" smtClean="0"/>
          </a:p>
          <a:p>
            <a:pPr>
              <a:lnSpc>
                <a:spcPct val="150000"/>
              </a:lnSpc>
            </a:pPr>
            <a:r>
              <a:rPr lang="en-US" sz="2400" smtClean="0"/>
              <a:t>A.</a:t>
            </a:r>
            <a:r>
              <a:rPr lang="zh-CN" altLang="en-US" sz="2400" smtClean="0"/>
              <a:t>在</a:t>
            </a:r>
            <a:r>
              <a:rPr lang="en-US" sz="2400" smtClean="0"/>
              <a:t>0</a:t>
            </a:r>
            <a:r>
              <a:rPr lang="en-US" sz="2400" i="1" smtClean="0"/>
              <a:t>~</a:t>
            </a:r>
            <a:r>
              <a:rPr lang="en-US" sz="2400" smtClean="0"/>
              <a:t>5 s</a:t>
            </a:r>
            <a:r>
              <a:rPr lang="zh-CN" altLang="en-US" sz="2400" smtClean="0"/>
              <a:t>内甲车的速度是</a:t>
            </a:r>
            <a:r>
              <a:rPr lang="en-US" sz="2400" smtClean="0"/>
              <a:t>1 m/s</a:t>
            </a:r>
            <a:endParaRPr lang="zh-CN" altLang="en-US" sz="2400" smtClean="0"/>
          </a:p>
          <a:p>
            <a:pPr>
              <a:lnSpc>
                <a:spcPct val="150000"/>
              </a:lnSpc>
            </a:pPr>
            <a:r>
              <a:rPr lang="en-US" sz="2400" smtClean="0"/>
              <a:t>B.</a:t>
            </a:r>
            <a:r>
              <a:rPr lang="zh-CN" altLang="en-US" sz="2400" smtClean="0"/>
              <a:t>在</a:t>
            </a:r>
            <a:r>
              <a:rPr lang="en-US" sz="2400" smtClean="0"/>
              <a:t>0</a:t>
            </a:r>
            <a:r>
              <a:rPr lang="en-US" sz="2400" i="1" smtClean="0"/>
              <a:t>~</a:t>
            </a:r>
            <a:r>
              <a:rPr lang="en-US" sz="2400" smtClean="0"/>
              <a:t>5 s</a:t>
            </a:r>
            <a:r>
              <a:rPr lang="zh-CN" altLang="en-US" sz="2400" smtClean="0"/>
              <a:t>内乙车的速度是</a:t>
            </a:r>
            <a:r>
              <a:rPr lang="en-US" sz="2400" smtClean="0"/>
              <a:t>1 m/s</a:t>
            </a:r>
            <a:endParaRPr lang="zh-CN" altLang="en-US" sz="2400" smtClean="0"/>
          </a:p>
          <a:p>
            <a:pPr>
              <a:lnSpc>
                <a:spcPct val="150000"/>
              </a:lnSpc>
            </a:pPr>
            <a:r>
              <a:rPr lang="en-US" sz="2400" err="1" smtClean="0"/>
              <a:t>C.</a:t>
            </a:r>
            <a:r>
              <a:rPr lang="en-US" sz="2400" i="1" err="1" smtClean="0"/>
              <a:t>t</a:t>
            </a:r>
            <a:r>
              <a:rPr lang="en-US" sz="2400" smtClean="0"/>
              <a:t>=10 s</a:t>
            </a:r>
            <a:r>
              <a:rPr lang="zh-CN" altLang="en-US" sz="2400" smtClean="0"/>
              <a:t>时两车的速度相等</a:t>
            </a:r>
            <a:endParaRPr lang="zh-CN" altLang="en-US" sz="2400" smtClean="0"/>
          </a:p>
          <a:p>
            <a:pPr>
              <a:lnSpc>
                <a:spcPct val="150000"/>
              </a:lnSpc>
            </a:pPr>
            <a:r>
              <a:rPr lang="en-US" sz="2400" err="1" smtClean="0"/>
              <a:t>D.</a:t>
            </a:r>
            <a:r>
              <a:rPr lang="en-US" sz="2400" i="1" err="1" smtClean="0"/>
              <a:t>t</a:t>
            </a:r>
            <a:r>
              <a:rPr lang="en-US" sz="2400" smtClean="0"/>
              <a:t>=10 s</a:t>
            </a:r>
            <a:r>
              <a:rPr lang="zh-CN" altLang="en-US" sz="2400" smtClean="0"/>
              <a:t>后乙车超过甲车</a:t>
            </a:r>
            <a:endParaRPr lang="zh-CN" altLang="en-US" sz="2400"/>
          </a:p>
        </p:txBody>
      </p:sp>
      <p:sp>
        <p:nvSpPr>
          <p:cNvPr id="7" name="矩形 6"/>
          <p:cNvSpPr/>
          <p:nvPr/>
        </p:nvSpPr>
        <p:spPr>
          <a:xfrm>
            <a:off x="8809850" y="4182575"/>
            <a:ext cx="987771" cy="461665"/>
          </a:xfrm>
          <a:prstGeom prst="rect">
            <a:avLst/>
          </a:prstGeom>
        </p:spPr>
        <p:txBody>
          <a:bodyPr wrap="none">
            <a:spAutoFit/>
          </a:bodyPr>
          <a:lstStyle/>
          <a:p>
            <a:r>
              <a:rPr lang="zh-CN" altLang="en-US" smtClean="0"/>
              <a:t>图</a:t>
            </a:r>
            <a:r>
              <a:rPr lang="en-US" smtClean="0"/>
              <a:t>5-8</a:t>
            </a:r>
            <a:endParaRPr lang="zh-CN" altLang="en-US"/>
          </a:p>
        </p:txBody>
      </p:sp>
      <p:pic>
        <p:nvPicPr>
          <p:cNvPr id="5" name="21JFA16.EPS" descr="id:2147499553;FounderCES"/>
          <p:cNvPicPr/>
          <p:nvPr/>
        </p:nvPicPr>
        <p:blipFill>
          <a:blip r:embed="rId2"/>
          <a:stretch>
            <a:fillRect/>
          </a:stretch>
        </p:blipFill>
        <p:spPr>
          <a:xfrm>
            <a:off x="7952594" y="2286786"/>
            <a:ext cx="2693829" cy="1837180"/>
          </a:xfrm>
          <a:prstGeom prst="rect">
            <a:avLst/>
          </a:prstGeom>
        </p:spPr>
      </p:pic>
    </p:spTree>
  </p:cSld>
  <p:clrMapOvr>
    <a:masterClrMapping/>
  </p:clrMapOvr>
  <p:transition>
    <p:fade/>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715150"/>
            <a:ext cx="10644262" cy="4504686"/>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BD </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118786" name="Object 2"/>
          <p:cNvGraphicFramePr>
            <a:graphicFrameLocks noChangeAspect="1"/>
          </p:cNvGraphicFramePr>
          <p:nvPr/>
        </p:nvGraphicFramePr>
        <p:xfrm>
          <a:off x="1023108" y="1083483"/>
          <a:ext cx="10536238" cy="4346575"/>
        </p:xfrm>
        <a:graphic>
          <a:graphicData uri="http://schemas.openxmlformats.org/presentationml/2006/ole">
            <mc:AlternateContent>
              <mc:Choice xmlns:v="urn:schemas-microsoft-com:vml" Requires="v">
                <p:oleObj spid="_x0000_s1042" name="文档" r:id="rId2" imgW="10851515" imgH="4450715" progId="Word.Document.12">
                  <p:embed/>
                </p:oleObj>
              </mc:Choice>
              <mc:Fallback>
                <p:oleObj name="文档" r:id="rId2" imgW="10851515" imgH="4450715" progId="Word.Document.12">
                  <p:embed/>
                  <p:pic>
                    <p:nvPicPr>
                      <p:cNvPr id="0" name="OLE substitute image"/>
                      <p:cNvPicPr/>
                      <p:nvPr/>
                    </p:nvPicPr>
                    <p:blipFill>
                      <a:blip r:embed="rId3"/>
                      <a:stretch>
                        <a:fillRect/>
                      </a:stretch>
                    </p:blipFill>
                    <p:spPr>
                      <a:xfrm>
                        <a:off x="1023108" y="1083483"/>
                        <a:ext cx="10536238" cy="434657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fade">
                                      <p:cBhvr>
                                        <p:cTn id="7" dur="5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考点一　长度、时间及其测量</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951670" y="1286654"/>
            <a:ext cx="10787138" cy="3416320"/>
          </a:xfrm>
          <a:prstGeom prst="rect">
            <a:avLst/>
          </a:prstGeom>
          <a:noFill/>
        </p:spPr>
        <p:txBody>
          <a:bodyPr wrap="square" rtlCol="0">
            <a:spAutoFit/>
          </a:bodyPr>
          <a:lstStyle/>
          <a:p>
            <a:pPr>
              <a:lnSpc>
                <a:spcPct val="150000"/>
              </a:lnSpc>
            </a:pPr>
            <a:r>
              <a:rPr lang="en-US" b="1" smtClean="0"/>
              <a:t>1.</a:t>
            </a:r>
            <a:r>
              <a:rPr lang="zh-CN" altLang="en-US" b="1" smtClean="0"/>
              <a:t>长度的测量</a:t>
            </a:r>
            <a:endParaRPr lang="zh-CN" altLang="en-US" b="1" smtClean="0"/>
          </a:p>
          <a:p>
            <a:pPr>
              <a:lnSpc>
                <a:spcPct val="150000"/>
              </a:lnSpc>
            </a:pPr>
            <a:r>
              <a:rPr lang="en-US" smtClean="0"/>
              <a:t>(1)</a:t>
            </a:r>
            <a:r>
              <a:rPr lang="zh-CN" altLang="en-US" smtClean="0"/>
              <a:t>单位及其换算</a:t>
            </a:r>
            <a:r>
              <a:rPr lang="en-US" smtClean="0"/>
              <a:t>:①</a:t>
            </a:r>
            <a:r>
              <a:rPr lang="zh-CN" altLang="en-US" smtClean="0"/>
              <a:t>基本单位</a:t>
            </a:r>
            <a:r>
              <a:rPr lang="en-US" smtClean="0"/>
              <a:t>:</a:t>
            </a:r>
            <a:r>
              <a:rPr lang="zh-CN" altLang="en-US" smtClean="0"/>
              <a:t>米</a:t>
            </a:r>
            <a:r>
              <a:rPr lang="en-US" smtClean="0"/>
              <a:t>(m)</a:t>
            </a:r>
            <a:r>
              <a:rPr lang="zh-CN" altLang="en-US" smtClean="0"/>
              <a:t>。</a:t>
            </a:r>
            <a:r>
              <a:rPr lang="en-US" smtClean="0"/>
              <a:t>②</a:t>
            </a:r>
            <a:r>
              <a:rPr lang="zh-CN" altLang="en-US" smtClean="0"/>
              <a:t>换算关系</a:t>
            </a:r>
            <a:r>
              <a:rPr lang="en-US" smtClean="0"/>
              <a:t>:1 km=</a:t>
            </a:r>
            <a:r>
              <a:rPr lang="zh-CN" altLang="en-US" i="1" u="sng" smtClean="0"/>
              <a:t>　   　　　</a:t>
            </a:r>
            <a:r>
              <a:rPr lang="en-US" smtClean="0"/>
              <a:t>m,1 m=</a:t>
            </a:r>
            <a:endParaRPr lang="en-US" smtClean="0"/>
          </a:p>
          <a:p>
            <a:pPr>
              <a:lnSpc>
                <a:spcPct val="150000"/>
              </a:lnSpc>
            </a:pPr>
            <a:r>
              <a:rPr lang="en-US" smtClean="0"/>
              <a:t>10 dm,1 dm=10 cm,1 cm=10 mm,1 mm=10</a:t>
            </a:r>
            <a:r>
              <a:rPr lang="en-US" baseline="30000" smtClean="0"/>
              <a:t>3</a:t>
            </a:r>
            <a:r>
              <a:rPr lang="en-US" smtClean="0"/>
              <a:t> μm,1 μm=10</a:t>
            </a:r>
            <a:r>
              <a:rPr lang="en-US" baseline="30000" smtClean="0"/>
              <a:t>3</a:t>
            </a:r>
            <a:r>
              <a:rPr lang="en-US" smtClean="0"/>
              <a:t> nm,1 nm=</a:t>
            </a:r>
            <a:endParaRPr lang="en-US" smtClean="0"/>
          </a:p>
          <a:p>
            <a:pPr>
              <a:lnSpc>
                <a:spcPct val="150000"/>
              </a:lnSpc>
            </a:pPr>
            <a:r>
              <a:rPr lang="zh-CN" altLang="en-US" i="1" u="sng" smtClean="0"/>
              <a:t>　　　　</a:t>
            </a:r>
            <a:r>
              <a:rPr lang="en-US" smtClean="0"/>
              <a:t>m</a:t>
            </a:r>
            <a:r>
              <a:rPr lang="zh-CN" altLang="en-US" smtClean="0"/>
              <a:t>。</a:t>
            </a:r>
            <a:r>
              <a:rPr lang="en-US" smtClean="0"/>
              <a:t> </a:t>
            </a:r>
            <a:endParaRPr lang="zh-CN" altLang="en-US" smtClean="0"/>
          </a:p>
          <a:p>
            <a:pPr>
              <a:lnSpc>
                <a:spcPct val="150000"/>
              </a:lnSpc>
            </a:pPr>
            <a:r>
              <a:rPr lang="en-US" smtClean="0"/>
              <a:t>(2)</a:t>
            </a:r>
            <a:r>
              <a:rPr lang="zh-CN" altLang="en-US" smtClean="0"/>
              <a:t>长度常见值</a:t>
            </a:r>
            <a:r>
              <a:rPr lang="en-US" smtClean="0"/>
              <a:t>:①</a:t>
            </a:r>
            <a:r>
              <a:rPr lang="zh-CN" altLang="en-US" smtClean="0"/>
              <a:t>普通中学生身高约为</a:t>
            </a:r>
            <a:r>
              <a:rPr lang="en-US" smtClean="0"/>
              <a:t>1.6 m;②</a:t>
            </a:r>
            <a:r>
              <a:rPr lang="zh-CN" altLang="en-US" smtClean="0"/>
              <a:t>教室的每层楼高约</a:t>
            </a:r>
            <a:r>
              <a:rPr lang="en-US" smtClean="0"/>
              <a:t>3 m;③</a:t>
            </a:r>
            <a:r>
              <a:rPr lang="zh-CN" altLang="en-US" smtClean="0"/>
              <a:t>一支新铅笔的长度约为</a:t>
            </a:r>
            <a:r>
              <a:rPr lang="en-US" smtClean="0"/>
              <a:t>15 cm;④</a:t>
            </a:r>
            <a:r>
              <a:rPr lang="zh-CN" altLang="en-US" smtClean="0"/>
              <a:t>课桌的高度约为</a:t>
            </a:r>
            <a:r>
              <a:rPr lang="en-US" smtClean="0"/>
              <a:t>80 cm;⑤</a:t>
            </a:r>
            <a:r>
              <a:rPr lang="zh-CN" altLang="en-US" smtClean="0"/>
              <a:t>物理课本的长度约为</a:t>
            </a:r>
            <a:r>
              <a:rPr lang="en-US" smtClean="0"/>
              <a:t>26 cm</a:t>
            </a:r>
            <a:r>
              <a:rPr lang="zh-CN" altLang="en-US" smtClean="0"/>
              <a:t>。</a:t>
            </a:r>
            <a:endParaRPr lang="zh-CN" altLang="en-US"/>
          </a:p>
        </p:txBody>
      </p:sp>
      <p:sp>
        <p:nvSpPr>
          <p:cNvPr id="7" name="Rectangle 14"/>
          <p:cNvSpPr>
            <a:spLocks noChangeArrowheads="1"/>
          </p:cNvSpPr>
          <p:nvPr/>
        </p:nvSpPr>
        <p:spPr bwMode="auto">
          <a:xfrm>
            <a:off x="8952726" y="1858158"/>
            <a:ext cx="780983"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10</a:t>
            </a:r>
            <a:r>
              <a:rPr lang="en-US" b="1" baseline="30000" smtClean="0">
                <a:solidFill>
                  <a:srgbClr val="A50021"/>
                </a:solidFill>
              </a:rPr>
              <a:t>3</a:t>
            </a:r>
            <a:r>
              <a:rPr lang="en-US" altLang="zh-CN" b="1" i="1" smtClean="0">
                <a:solidFill>
                  <a:srgbClr val="A50021"/>
                </a:solidFill>
              </a:rPr>
              <a:t> </a:t>
            </a:r>
            <a:endParaRPr lang="zh-CN" altLang="en-US">
              <a:solidFill>
                <a:srgbClr val="A50021"/>
              </a:solidFill>
            </a:endParaRPr>
          </a:p>
        </p:txBody>
      </p:sp>
      <p:sp>
        <p:nvSpPr>
          <p:cNvPr id="16" name="Rectangle 14"/>
          <p:cNvSpPr>
            <a:spLocks noChangeArrowheads="1"/>
          </p:cNvSpPr>
          <p:nvPr/>
        </p:nvSpPr>
        <p:spPr bwMode="auto">
          <a:xfrm>
            <a:off x="1315297" y="2968129"/>
            <a:ext cx="779381"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10</a:t>
            </a:r>
            <a:r>
              <a:rPr lang="en-US" b="1" baseline="30000" smtClean="0">
                <a:solidFill>
                  <a:srgbClr val="A50021"/>
                </a:solidFill>
              </a:rPr>
              <a:t>-9</a:t>
            </a:r>
            <a:endParaRPr lang="zh-CN" altLang="en-US">
              <a:solidFill>
                <a:srgbClr val="A50021"/>
              </a:solidFill>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6"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951670" y="715150"/>
            <a:ext cx="10787138" cy="175432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b="1" smtClean="0"/>
              <a:t>8. </a:t>
            </a:r>
            <a:r>
              <a:rPr lang="zh-CN" altLang="en-US" sz="2400" smtClean="0"/>
              <a:t>甲、乙两小车同时、同地向东做匀速直线运动</a:t>
            </a:r>
            <a:r>
              <a:rPr lang="en-US" sz="2400" smtClean="0"/>
              <a:t>,</a:t>
            </a:r>
            <a:r>
              <a:rPr lang="zh-CN" altLang="en-US" sz="2400" smtClean="0"/>
              <a:t>它们的</a:t>
            </a:r>
            <a:r>
              <a:rPr lang="en-US" sz="2400" i="1" smtClean="0"/>
              <a:t>s</a:t>
            </a:r>
            <a:r>
              <a:rPr lang="en-US" sz="2400" smtClean="0"/>
              <a:t>-</a:t>
            </a:r>
            <a:r>
              <a:rPr lang="en-US" sz="2400" i="1" smtClean="0"/>
              <a:t>t</a:t>
            </a:r>
            <a:r>
              <a:rPr lang="zh-CN" altLang="en-US" sz="2400" smtClean="0"/>
              <a:t>图像如图</a:t>
            </a:r>
            <a:r>
              <a:rPr lang="en-US" sz="2400" smtClean="0"/>
              <a:t>5-9</a:t>
            </a:r>
            <a:r>
              <a:rPr lang="zh-CN" altLang="en-US" sz="2400" smtClean="0"/>
              <a:t>所示</a:t>
            </a:r>
            <a:r>
              <a:rPr lang="en-US" sz="2400" smtClean="0"/>
              <a:t>,</a:t>
            </a:r>
            <a:r>
              <a:rPr lang="zh-CN" altLang="en-US" sz="2400" smtClean="0"/>
              <a:t>甲车的速度为</a:t>
            </a:r>
            <a:r>
              <a:rPr lang="zh-CN" altLang="en-US" sz="2400" i="1" u="sng" smtClean="0"/>
              <a:t>　　　　</a:t>
            </a:r>
            <a:r>
              <a:rPr lang="zh-CN" altLang="en-US" sz="2400" smtClean="0"/>
              <a:t> </a:t>
            </a:r>
            <a:r>
              <a:rPr lang="en-US" sz="2400" smtClean="0"/>
              <a:t>m/s,5 s</a:t>
            </a:r>
            <a:r>
              <a:rPr lang="zh-CN" altLang="en-US" sz="2400" smtClean="0"/>
              <a:t>时两车相距</a:t>
            </a:r>
            <a:r>
              <a:rPr lang="zh-CN" altLang="en-US" sz="2400" i="1" u="sng" smtClean="0"/>
              <a:t>　　　　</a:t>
            </a:r>
            <a:r>
              <a:rPr lang="zh-CN" altLang="en-US" sz="2400" smtClean="0"/>
              <a:t> </a:t>
            </a:r>
            <a:r>
              <a:rPr lang="en-US" sz="2400" smtClean="0"/>
              <a:t>m</a:t>
            </a:r>
            <a:r>
              <a:rPr lang="zh-CN" altLang="en-US" sz="2400" smtClean="0"/>
              <a:t>。以甲车为参照物</a:t>
            </a:r>
            <a:r>
              <a:rPr lang="en-US" sz="2400" smtClean="0"/>
              <a:t>,</a:t>
            </a:r>
            <a:r>
              <a:rPr lang="zh-CN" altLang="en-US" sz="2400" smtClean="0"/>
              <a:t>乙车向</a:t>
            </a:r>
            <a:endParaRPr lang="en-US" altLang="zh-CN" sz="2400" smtClean="0"/>
          </a:p>
          <a:p>
            <a:pPr>
              <a:lnSpc>
                <a:spcPct val="150000"/>
              </a:lnSpc>
            </a:pPr>
            <a:r>
              <a:rPr lang="zh-CN" altLang="en-US" sz="2400" i="1" u="sng" smtClean="0"/>
              <a:t>　　　　</a:t>
            </a:r>
            <a:r>
              <a:rPr lang="zh-CN" altLang="en-US" sz="2400" smtClean="0"/>
              <a:t>运动。</a:t>
            </a:r>
            <a:r>
              <a:rPr lang="en-US" sz="2400" smtClean="0"/>
              <a:t> </a:t>
            </a:r>
            <a:endParaRPr lang="zh-CN" altLang="en-US" sz="2400"/>
          </a:p>
        </p:txBody>
      </p:sp>
      <p:sp>
        <p:nvSpPr>
          <p:cNvPr id="7" name="矩形 6"/>
          <p:cNvSpPr/>
          <p:nvPr/>
        </p:nvSpPr>
        <p:spPr>
          <a:xfrm>
            <a:off x="5595140" y="4039699"/>
            <a:ext cx="987771" cy="461665"/>
          </a:xfrm>
          <a:prstGeom prst="rect">
            <a:avLst/>
          </a:prstGeom>
        </p:spPr>
        <p:txBody>
          <a:bodyPr wrap="none">
            <a:spAutoFit/>
          </a:bodyPr>
          <a:lstStyle/>
          <a:p>
            <a:r>
              <a:rPr lang="zh-CN" altLang="en-US" smtClean="0"/>
              <a:t>图</a:t>
            </a:r>
            <a:r>
              <a:rPr lang="en-US" smtClean="0"/>
              <a:t>5-9</a:t>
            </a:r>
            <a:endParaRPr lang="zh-CN" altLang="en-US"/>
          </a:p>
        </p:txBody>
      </p:sp>
      <p:pic>
        <p:nvPicPr>
          <p:cNvPr id="6" name="19WL357.EPS" descr="id:2147499560;FounderCES"/>
          <p:cNvPicPr/>
          <p:nvPr/>
        </p:nvPicPr>
        <p:blipFill>
          <a:blip r:embed="rId2"/>
          <a:stretch>
            <a:fillRect/>
          </a:stretch>
        </p:blipFill>
        <p:spPr>
          <a:xfrm>
            <a:off x="4523570" y="2083500"/>
            <a:ext cx="3177593" cy="1917798"/>
          </a:xfrm>
          <a:prstGeom prst="rect">
            <a:avLst/>
          </a:prstGeom>
        </p:spPr>
      </p:pic>
      <p:sp>
        <p:nvSpPr>
          <p:cNvPr id="8" name="Rectangle 14"/>
          <p:cNvSpPr>
            <a:spLocks noChangeArrowheads="1"/>
          </p:cNvSpPr>
          <p:nvPr/>
        </p:nvSpPr>
        <p:spPr bwMode="auto">
          <a:xfrm>
            <a:off x="2880496" y="1311945"/>
            <a:ext cx="742511"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0.2</a:t>
            </a:r>
            <a:r>
              <a:rPr lang="en-US" altLang="zh-CN" b="1" i="1" smtClean="0">
                <a:solidFill>
                  <a:srgbClr val="A50021"/>
                </a:solidFill>
              </a:rPr>
              <a:t> </a:t>
            </a:r>
            <a:endParaRPr lang="zh-CN" altLang="en-US">
              <a:solidFill>
                <a:srgbClr val="A50021"/>
              </a:solidFill>
            </a:endParaRPr>
          </a:p>
        </p:txBody>
      </p:sp>
      <p:sp>
        <p:nvSpPr>
          <p:cNvPr id="9" name="Rectangle 14"/>
          <p:cNvSpPr>
            <a:spLocks noChangeArrowheads="1"/>
          </p:cNvSpPr>
          <p:nvPr/>
        </p:nvSpPr>
        <p:spPr bwMode="auto">
          <a:xfrm>
            <a:off x="6738148" y="1311945"/>
            <a:ext cx="65114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0.5</a:t>
            </a:r>
            <a:endParaRPr lang="zh-CN" altLang="en-US">
              <a:solidFill>
                <a:srgbClr val="A50021"/>
              </a:solidFill>
            </a:endParaRPr>
          </a:p>
        </p:txBody>
      </p:sp>
      <p:sp>
        <p:nvSpPr>
          <p:cNvPr id="10" name="Rectangle 14"/>
          <p:cNvSpPr>
            <a:spLocks noChangeArrowheads="1"/>
          </p:cNvSpPr>
          <p:nvPr/>
        </p:nvSpPr>
        <p:spPr bwMode="auto">
          <a:xfrm>
            <a:off x="1380298" y="1888009"/>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西</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715700"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突破　测量物体运动的平均速度</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graphicFrame>
        <p:nvGraphicFramePr>
          <p:cNvPr id="79873" name="Object 1"/>
          <p:cNvGraphicFramePr>
            <a:graphicFrameLocks noChangeAspect="1"/>
          </p:cNvGraphicFramePr>
          <p:nvPr/>
        </p:nvGraphicFramePr>
        <p:xfrm>
          <a:off x="981075" y="1358092"/>
          <a:ext cx="10799763" cy="4479925"/>
        </p:xfrm>
        <a:graphic>
          <a:graphicData uri="http://schemas.openxmlformats.org/presentationml/2006/ole">
            <mc:AlternateContent>
              <mc:Choice xmlns:v="urn:schemas-microsoft-com:vml" Requires="v">
                <p:oleObj spid="_x0000_s1043" name="文档" r:id="rId2" imgW="10958830" imgH="4521835" progId="Word.Document.12">
                  <p:embed/>
                </p:oleObj>
              </mc:Choice>
              <mc:Fallback>
                <p:oleObj name="文档" r:id="rId2" imgW="10958830" imgH="4521835" progId="Word.Document.12">
                  <p:embed/>
                  <p:pic>
                    <p:nvPicPr>
                      <p:cNvPr id="0" name="OLE substitute image"/>
                      <p:cNvPicPr/>
                      <p:nvPr/>
                    </p:nvPicPr>
                    <p:blipFill>
                      <a:blip r:embed="rId3"/>
                      <a:stretch>
                        <a:fillRect/>
                      </a:stretch>
                    </p:blipFill>
                    <p:spPr>
                      <a:xfrm>
                        <a:off x="981075" y="1358092"/>
                        <a:ext cx="10799763" cy="4479925"/>
                      </a:xfrm>
                      <a:prstGeom prst="rect">
                        <a:avLst/>
                      </a:prstGeom>
                      <a:noFill/>
                      <a:ln w="9525">
                        <a:noFill/>
                      </a:ln>
                    </p:spPr>
                  </p:pic>
                </p:oleObj>
              </mc:Fallback>
            </mc:AlternateContent>
          </a:graphicData>
        </a:graphic>
      </p:graphicFrame>
    </p:spTree>
  </p:cSld>
  <p:clrMapOvr>
    <a:masterClrMapping/>
  </p:clrMapOvr>
  <p:transition>
    <p:pull dir="u"/>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78849" name="Object 1"/>
          <p:cNvGraphicFramePr>
            <a:graphicFrameLocks noChangeAspect="1"/>
          </p:cNvGraphicFramePr>
          <p:nvPr/>
        </p:nvGraphicFramePr>
        <p:xfrm>
          <a:off x="874713" y="643712"/>
          <a:ext cx="10933112" cy="5857875"/>
        </p:xfrm>
        <a:graphic>
          <a:graphicData uri="http://schemas.openxmlformats.org/presentationml/2006/ole">
            <mc:AlternateContent>
              <mc:Choice xmlns:v="urn:schemas-microsoft-com:vml" Requires="v">
                <p:oleObj spid="_x0000_s1044" name="文档" r:id="rId2" imgW="10925810" imgH="5829935" progId="Word.Document.12">
                  <p:embed/>
                </p:oleObj>
              </mc:Choice>
              <mc:Fallback>
                <p:oleObj name="文档" r:id="rId2" imgW="10925810" imgH="5829935" progId="Word.Document.12">
                  <p:embed/>
                  <p:pic>
                    <p:nvPicPr>
                      <p:cNvPr id="0" name="OLE substitute image"/>
                      <p:cNvPicPr/>
                      <p:nvPr/>
                    </p:nvPicPr>
                    <p:blipFill>
                      <a:blip r:embed="rId3"/>
                      <a:stretch>
                        <a:fillRect/>
                      </a:stretch>
                    </p:blipFill>
                    <p:spPr>
                      <a:xfrm>
                        <a:off x="874713" y="643712"/>
                        <a:ext cx="10933112" cy="5857875"/>
                      </a:xfrm>
                      <a:prstGeom prst="rect">
                        <a:avLst/>
                      </a:prstGeom>
                      <a:noFill/>
                      <a:ln w="9525">
                        <a:noFill/>
                      </a:ln>
                    </p:spPr>
                  </p:pic>
                </p:oleObj>
              </mc:Fallback>
            </mc:AlternateContent>
          </a:graphicData>
        </a:graphic>
      </p:graphicFrame>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507831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b="1" smtClean="0"/>
              <a:t>例  </a:t>
            </a:r>
            <a:r>
              <a:rPr lang="en-US" sz="2400" smtClean="0">
                <a:solidFill>
                  <a:srgbClr val="18B48F"/>
                </a:solidFill>
              </a:rPr>
              <a:t>[2020</a:t>
            </a:r>
            <a:r>
              <a:rPr lang="en-US" altLang="zh-CN" sz="2400" smtClean="0">
                <a:solidFill>
                  <a:srgbClr val="18B48F"/>
                </a:solidFill>
              </a:rPr>
              <a:t>·</a:t>
            </a:r>
            <a:r>
              <a:rPr lang="zh-CN" altLang="en-US" sz="2400" smtClean="0">
                <a:solidFill>
                  <a:srgbClr val="18B48F"/>
                </a:solidFill>
              </a:rPr>
              <a:t>江西模拟</a:t>
            </a:r>
            <a:r>
              <a:rPr lang="en-US" sz="2400" smtClean="0">
                <a:solidFill>
                  <a:srgbClr val="18B48F"/>
                </a:solidFill>
              </a:rPr>
              <a:t>]</a:t>
            </a:r>
            <a:r>
              <a:rPr lang="zh-CN" altLang="en-US" sz="2400" smtClean="0"/>
              <a:t>林红同学骑自行车下坡时</a:t>
            </a:r>
            <a:r>
              <a:rPr lang="en-US" sz="2400" smtClean="0"/>
              <a:t>,</a:t>
            </a:r>
            <a:r>
              <a:rPr lang="zh-CN" altLang="en-US" sz="2400" smtClean="0"/>
              <a:t>想到从斜面上下滑的物体是怎样运动的呢</a:t>
            </a:r>
            <a:r>
              <a:rPr lang="en-US" sz="2400" smtClean="0"/>
              <a:t>?</a:t>
            </a:r>
            <a:r>
              <a:rPr lang="zh-CN" altLang="en-US" sz="2400" smtClean="0"/>
              <a:t>于是她到实验室找来了小车、停表、刻度尺、金属片和充当斜面的长木板进行了两个实验探究。</a:t>
            </a:r>
            <a:endParaRPr lang="zh-CN" altLang="en-US" sz="2400" smtClean="0"/>
          </a:p>
          <a:p>
            <a:pPr>
              <a:lnSpc>
                <a:spcPct val="150000"/>
              </a:lnSpc>
            </a:pPr>
            <a:r>
              <a:rPr lang="zh-CN" altLang="en-US" sz="2400" smtClean="0"/>
              <a:t>实验一</a:t>
            </a:r>
            <a:r>
              <a:rPr lang="en-US" sz="2400" smtClean="0"/>
              <a:t>:</a:t>
            </a:r>
            <a:endParaRPr lang="zh-CN" altLang="en-US" sz="2400" smtClean="0"/>
          </a:p>
          <a:p>
            <a:pPr>
              <a:lnSpc>
                <a:spcPct val="150000"/>
              </a:lnSpc>
            </a:pPr>
            <a:r>
              <a:rPr lang="zh-CN" altLang="en-US" sz="2400" smtClean="0"/>
              <a:t>林红同学利用如图</a:t>
            </a:r>
            <a:r>
              <a:rPr lang="en-US" sz="2400" smtClean="0"/>
              <a:t>5-10</a:t>
            </a:r>
            <a:r>
              <a:rPr lang="zh-CN" altLang="en-US" sz="2400" smtClean="0"/>
              <a:t>所示的实验装置</a:t>
            </a:r>
            <a:endParaRPr lang="en-US" altLang="zh-CN" sz="2400" smtClean="0"/>
          </a:p>
          <a:p>
            <a:pPr>
              <a:lnSpc>
                <a:spcPct val="150000"/>
              </a:lnSpc>
            </a:pPr>
            <a:r>
              <a:rPr lang="zh-CN" altLang="en-US" sz="2400" smtClean="0"/>
              <a:t>“测量小车的平均速度”</a:t>
            </a:r>
            <a:r>
              <a:rPr lang="en-US" sz="2400" smtClean="0"/>
              <a:t>,</a:t>
            </a:r>
            <a:r>
              <a:rPr lang="zh-CN" altLang="en-US" sz="2400" smtClean="0"/>
              <a:t>小车沿斜面从</a:t>
            </a:r>
            <a:endParaRPr lang="en-US" altLang="zh-CN" sz="2400" smtClean="0"/>
          </a:p>
          <a:p>
            <a:pPr>
              <a:lnSpc>
                <a:spcPct val="150000"/>
              </a:lnSpc>
            </a:pPr>
            <a:r>
              <a:rPr lang="en-US" sz="2400" i="1" smtClean="0"/>
              <a:t>A</a:t>
            </a:r>
            <a:r>
              <a:rPr lang="zh-CN" altLang="en-US" sz="2400" smtClean="0"/>
              <a:t>处由静止开始下滑</a:t>
            </a:r>
            <a:r>
              <a:rPr lang="en-US" sz="2400" smtClean="0"/>
              <a:t>,</a:t>
            </a:r>
            <a:r>
              <a:rPr lang="zh-CN" altLang="en-US" sz="2400" smtClean="0"/>
              <a:t>在</a:t>
            </a:r>
            <a:r>
              <a:rPr lang="en-US" sz="2400" i="1" smtClean="0"/>
              <a:t>A</a:t>
            </a:r>
            <a:r>
              <a:rPr lang="zh-CN" altLang="en-US" sz="2400" smtClean="0"/>
              <a:t>、</a:t>
            </a:r>
            <a:r>
              <a:rPr lang="en-US" sz="2400" i="1" smtClean="0"/>
              <a:t>B</a:t>
            </a:r>
            <a:r>
              <a:rPr lang="zh-CN" altLang="en-US" sz="2400" smtClean="0"/>
              <a:t>、</a:t>
            </a:r>
            <a:r>
              <a:rPr lang="en-US" sz="2400" i="1" smtClean="0"/>
              <a:t>C</a:t>
            </a:r>
            <a:r>
              <a:rPr lang="zh-CN" altLang="en-US" sz="2400" smtClean="0"/>
              <a:t>三处均</a:t>
            </a:r>
            <a:endParaRPr lang="en-US" altLang="zh-CN" sz="2400" smtClean="0"/>
          </a:p>
          <a:p>
            <a:pPr>
              <a:lnSpc>
                <a:spcPct val="150000"/>
              </a:lnSpc>
            </a:pPr>
            <a:r>
              <a:rPr lang="zh-CN" altLang="en-US" sz="2400" smtClean="0"/>
              <a:t>有电子表显示时间</a:t>
            </a:r>
            <a:r>
              <a:rPr lang="en-US" sz="2400" smtClean="0"/>
              <a:t>(</a:t>
            </a:r>
            <a:r>
              <a:rPr lang="zh-CN" altLang="en-US" sz="2400" smtClean="0"/>
              <a:t>数字分别表示“时</a:t>
            </a:r>
            <a:r>
              <a:rPr lang="en-US" sz="2400" smtClean="0"/>
              <a:t>:</a:t>
            </a:r>
            <a:r>
              <a:rPr lang="zh-CN" altLang="en-US" sz="2400" smtClean="0"/>
              <a:t>分</a:t>
            </a:r>
            <a:r>
              <a:rPr lang="en-US" sz="2400" smtClean="0"/>
              <a:t>:</a:t>
            </a:r>
            <a:r>
              <a:rPr lang="zh-CN" altLang="en-US" sz="2400" smtClean="0"/>
              <a:t>秒”</a:t>
            </a:r>
            <a:r>
              <a:rPr lang="en-US" sz="2400" smtClean="0"/>
              <a:t>),</a:t>
            </a:r>
            <a:r>
              <a:rPr lang="zh-CN" altLang="en-US" sz="2400" smtClean="0"/>
              <a:t>即可测出不同阶段小车的平均速度。请回答下列问题</a:t>
            </a:r>
            <a:r>
              <a:rPr lang="en-US" sz="2400" smtClean="0"/>
              <a:t>:</a:t>
            </a:r>
            <a:endParaRPr lang="zh-CN" altLang="en-US" sz="2400"/>
          </a:p>
        </p:txBody>
      </p:sp>
      <p:sp>
        <p:nvSpPr>
          <p:cNvPr id="10" name="矩形 9"/>
          <p:cNvSpPr/>
          <p:nvPr/>
        </p:nvSpPr>
        <p:spPr>
          <a:xfrm>
            <a:off x="8510353" y="4021779"/>
            <a:ext cx="1168910" cy="646331"/>
          </a:xfrm>
          <a:prstGeom prst="rect">
            <a:avLst/>
          </a:prstGeom>
        </p:spPr>
        <p:txBody>
          <a:bodyPr wrap="none">
            <a:spAutoFit/>
          </a:bodyPr>
          <a:lstStyle/>
          <a:p>
            <a:pPr>
              <a:lnSpc>
                <a:spcPct val="150000"/>
              </a:lnSpc>
            </a:pPr>
            <a:r>
              <a:rPr lang="zh-CN" altLang="en-US" smtClean="0"/>
              <a:t>图</a:t>
            </a:r>
            <a:r>
              <a:rPr lang="en-US" smtClean="0"/>
              <a:t>5-10</a:t>
            </a:r>
            <a:endParaRPr lang="zh-CN" altLang="en-US" smtClean="0"/>
          </a:p>
        </p:txBody>
      </p:sp>
      <p:pic>
        <p:nvPicPr>
          <p:cNvPr id="12" name="21JFA17.EPS" descr="id:2147499588;FounderCES"/>
          <p:cNvPicPr/>
          <p:nvPr/>
        </p:nvPicPr>
        <p:blipFill>
          <a:blip r:embed="rId2"/>
          <a:stretch>
            <a:fillRect/>
          </a:stretch>
        </p:blipFill>
        <p:spPr>
          <a:xfrm>
            <a:off x="6815286" y="2565698"/>
            <a:ext cx="4680520" cy="1512168"/>
          </a:xfrm>
          <a:prstGeom prst="rect">
            <a:avLst/>
          </a:prstGeom>
        </p:spPr>
      </p:pic>
    </p:spTree>
  </p:cSld>
  <p:clrMapOvr>
    <a:masterClrMapping/>
  </p:clrMapOvr>
  <p:transition>
    <p:fade/>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2862322"/>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(1)</a:t>
            </a:r>
            <a:r>
              <a:rPr lang="zh-CN" altLang="en-US" sz="2400" smtClean="0"/>
              <a:t>测量小车平均速度的实验原理是</a:t>
            </a:r>
            <a:r>
              <a:rPr lang="zh-CN" altLang="en-US" sz="2400" i="1" u="sng" smtClean="0"/>
              <a:t>　　　　</a:t>
            </a:r>
            <a:r>
              <a:rPr lang="en-US" sz="2400" smtClean="0"/>
              <a:t>,</a:t>
            </a:r>
            <a:r>
              <a:rPr lang="zh-CN" altLang="en-US" sz="2400" smtClean="0"/>
              <a:t>实验中金属片的作用是</a:t>
            </a:r>
            <a:r>
              <a:rPr lang="en-US" altLang="zh-CN" sz="2400" smtClean="0"/>
              <a:t>__________</a:t>
            </a:r>
            <a:endParaRPr lang="en-US" altLang="zh-CN" sz="2400" smtClean="0"/>
          </a:p>
          <a:p>
            <a:pPr>
              <a:lnSpc>
                <a:spcPct val="150000"/>
              </a:lnSpc>
            </a:pPr>
            <a:r>
              <a:rPr lang="zh-CN" altLang="en-US" sz="2400" i="1" u="sng" smtClean="0"/>
              <a:t>　                                                         </a:t>
            </a:r>
            <a:r>
              <a:rPr lang="zh-CN" altLang="en-US" sz="2400" smtClean="0"/>
              <a:t>。</a:t>
            </a:r>
            <a:r>
              <a:rPr lang="en-US" sz="2400" smtClean="0"/>
              <a:t> </a:t>
            </a:r>
            <a:endParaRPr lang="zh-CN" altLang="en-US" sz="2400" smtClean="0"/>
          </a:p>
          <a:p>
            <a:pPr defTabSz="487680">
              <a:lnSpc>
                <a:spcPct val="150000"/>
              </a:lnSpc>
            </a:pPr>
            <a:r>
              <a:rPr lang="en-US" sz="2400" smtClean="0"/>
              <a:t>(2)</a:t>
            </a:r>
            <a:r>
              <a:rPr lang="zh-CN" altLang="en-US" sz="2400" smtClean="0"/>
              <a:t>应使木板搭成的斜面坡度</a:t>
            </a:r>
            <a:r>
              <a:rPr lang="zh-CN" altLang="en-US" sz="2400" i="1" u="sng" smtClean="0"/>
              <a:t>　　　　</a:t>
            </a:r>
            <a:r>
              <a:rPr lang="en-US" sz="2400" smtClean="0"/>
              <a:t>(</a:t>
            </a:r>
            <a:r>
              <a:rPr lang="zh-CN" altLang="en-US" sz="2400" smtClean="0"/>
              <a:t>选填“大”或“小”</a:t>
            </a:r>
            <a:r>
              <a:rPr lang="en-US" sz="2400" smtClean="0"/>
              <a:t>)</a:t>
            </a:r>
            <a:r>
              <a:rPr lang="zh-CN" altLang="en-US" sz="2400" smtClean="0"/>
              <a:t>一些的</a:t>
            </a:r>
            <a:r>
              <a:rPr lang="en-US" sz="2400" smtClean="0"/>
              <a:t>,</a:t>
            </a:r>
            <a:r>
              <a:rPr lang="zh-CN" altLang="en-US" sz="2400" smtClean="0"/>
              <a:t>这样设计是为了</a:t>
            </a:r>
            <a:r>
              <a:rPr lang="zh-CN" altLang="en-US" sz="2400" i="1" u="sng" smtClean="0"/>
              <a:t>　                          </a:t>
            </a:r>
            <a:r>
              <a:rPr lang="zh-CN" altLang="en-US" sz="2400" smtClean="0"/>
              <a:t>。</a:t>
            </a:r>
            <a:r>
              <a:rPr lang="en-US" sz="2400" smtClean="0"/>
              <a:t> </a:t>
            </a:r>
            <a:endParaRPr lang="zh-CN" altLang="en-US" sz="2400" smtClean="0"/>
          </a:p>
          <a:p>
            <a:pPr>
              <a:lnSpc>
                <a:spcPct val="150000"/>
              </a:lnSpc>
            </a:pPr>
            <a:r>
              <a:rPr lang="en-US" sz="2400" smtClean="0"/>
              <a:t>(3)</a:t>
            </a:r>
            <a:r>
              <a:rPr lang="zh-CN" altLang="en-US" sz="2400" smtClean="0"/>
              <a:t>测得小车在</a:t>
            </a:r>
            <a:r>
              <a:rPr lang="en-US" sz="2400" i="1" smtClean="0"/>
              <a:t>AC</a:t>
            </a:r>
            <a:r>
              <a:rPr lang="zh-CN" altLang="en-US" sz="2400" smtClean="0"/>
              <a:t>段的运动时间</a:t>
            </a:r>
            <a:r>
              <a:rPr lang="en-US" sz="2400" i="1" smtClean="0"/>
              <a:t>t</a:t>
            </a:r>
            <a:r>
              <a:rPr lang="en-US" sz="2400" smtClean="0"/>
              <a:t>=</a:t>
            </a:r>
            <a:r>
              <a:rPr lang="zh-CN" altLang="en-US" sz="2400" i="1" u="sng" smtClean="0"/>
              <a:t>　　　</a:t>
            </a:r>
            <a:r>
              <a:rPr lang="en-US" sz="2400" err="1" smtClean="0"/>
              <a:t>s,</a:t>
            </a:r>
            <a:r>
              <a:rPr lang="en-US" sz="2400" i="1" err="1" smtClean="0"/>
              <a:t>AC</a:t>
            </a:r>
            <a:r>
              <a:rPr lang="zh-CN" altLang="en-US" sz="2400" smtClean="0"/>
              <a:t>段的平均速度</a:t>
            </a:r>
            <a:r>
              <a:rPr lang="en-US" sz="2400" i="1" err="1" smtClean="0"/>
              <a:t>v</a:t>
            </a:r>
            <a:r>
              <a:rPr lang="en-US" sz="2400" i="1" baseline="-25000" err="1" smtClean="0"/>
              <a:t>AC</a:t>
            </a:r>
            <a:r>
              <a:rPr lang="en-US" sz="2400" smtClean="0"/>
              <a:t>=</a:t>
            </a:r>
            <a:r>
              <a:rPr lang="zh-CN" altLang="en-US" sz="2400" i="1" u="sng" smtClean="0"/>
              <a:t>　　　</a:t>
            </a:r>
            <a:r>
              <a:rPr lang="en-US" sz="2400" smtClean="0"/>
              <a:t>m/s</a:t>
            </a:r>
            <a:r>
              <a:rPr lang="zh-CN" altLang="en-US" sz="2400" smtClean="0"/>
              <a:t>。</a:t>
            </a:r>
            <a:r>
              <a:rPr lang="en-US" sz="2400" smtClean="0"/>
              <a:t> </a:t>
            </a:r>
            <a:endParaRPr lang="zh-CN" altLang="en-US" sz="2400"/>
          </a:p>
        </p:txBody>
      </p:sp>
      <p:sp>
        <p:nvSpPr>
          <p:cNvPr id="10" name="矩形 9"/>
          <p:cNvSpPr/>
          <p:nvPr/>
        </p:nvSpPr>
        <p:spPr>
          <a:xfrm>
            <a:off x="5397289" y="5450539"/>
            <a:ext cx="1168910" cy="646331"/>
          </a:xfrm>
          <a:prstGeom prst="rect">
            <a:avLst/>
          </a:prstGeom>
        </p:spPr>
        <p:txBody>
          <a:bodyPr wrap="none">
            <a:spAutoFit/>
          </a:bodyPr>
          <a:lstStyle/>
          <a:p>
            <a:pPr>
              <a:lnSpc>
                <a:spcPct val="150000"/>
              </a:lnSpc>
            </a:pPr>
            <a:r>
              <a:rPr lang="zh-CN" altLang="en-US" smtClean="0"/>
              <a:t>图</a:t>
            </a:r>
            <a:r>
              <a:rPr lang="en-US" smtClean="0"/>
              <a:t>5-10</a:t>
            </a:r>
            <a:endParaRPr lang="zh-CN" altLang="en-US" smtClean="0"/>
          </a:p>
        </p:txBody>
      </p:sp>
      <p:pic>
        <p:nvPicPr>
          <p:cNvPr id="4" name="21JFA17.EPS" descr="id:2147499588;FounderCES"/>
          <p:cNvPicPr/>
          <p:nvPr/>
        </p:nvPicPr>
        <p:blipFill>
          <a:blip r:embed="rId2"/>
          <a:stretch>
            <a:fillRect/>
          </a:stretch>
        </p:blipFill>
        <p:spPr>
          <a:xfrm>
            <a:off x="3430910" y="3933850"/>
            <a:ext cx="5164626" cy="1591516"/>
          </a:xfrm>
          <a:prstGeom prst="rect">
            <a:avLst/>
          </a:prstGeom>
        </p:spPr>
      </p:pic>
      <p:sp>
        <p:nvSpPr>
          <p:cNvPr id="5" name="Rectangle 14"/>
          <p:cNvSpPr>
            <a:spLocks noChangeArrowheads="1"/>
          </p:cNvSpPr>
          <p:nvPr/>
        </p:nvSpPr>
        <p:spPr bwMode="auto">
          <a:xfrm>
            <a:off x="10167172" y="929464"/>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能够使</a:t>
            </a:r>
            <a:endParaRPr lang="zh-CN" altLang="en-US">
              <a:solidFill>
                <a:srgbClr val="A50021"/>
              </a:solidFill>
            </a:endParaRPr>
          </a:p>
        </p:txBody>
      </p:sp>
      <p:sp>
        <p:nvSpPr>
          <p:cNvPr id="6" name="Rectangle 14"/>
          <p:cNvSpPr>
            <a:spLocks noChangeArrowheads="1"/>
          </p:cNvSpPr>
          <p:nvPr/>
        </p:nvSpPr>
        <p:spPr bwMode="auto">
          <a:xfrm>
            <a:off x="1165984" y="1467931"/>
            <a:ext cx="4889480"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小车在同一位置停下</a:t>
            </a:r>
            <a:r>
              <a:rPr lang="en-US" b="1" smtClean="0">
                <a:solidFill>
                  <a:srgbClr val="A50021"/>
                </a:solidFill>
              </a:rPr>
              <a:t>,</a:t>
            </a:r>
            <a:r>
              <a:rPr lang="zh-CN" altLang="en-US" b="1" smtClean="0">
                <a:solidFill>
                  <a:srgbClr val="A50021"/>
                </a:solidFill>
              </a:rPr>
              <a:t>便于测量时间</a:t>
            </a:r>
            <a:endParaRPr lang="zh-CN" altLang="en-US">
              <a:solidFill>
                <a:srgbClr val="A50021"/>
              </a:solidFill>
            </a:endParaRPr>
          </a:p>
        </p:txBody>
      </p:sp>
      <p:sp>
        <p:nvSpPr>
          <p:cNvPr id="7" name="Rectangle 14"/>
          <p:cNvSpPr>
            <a:spLocks noChangeArrowheads="1"/>
          </p:cNvSpPr>
          <p:nvPr/>
        </p:nvSpPr>
        <p:spPr bwMode="auto">
          <a:xfrm>
            <a:off x="5174135" y="2039435"/>
            <a:ext cx="492443"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小</a:t>
            </a:r>
            <a:endParaRPr lang="zh-CN" altLang="en-US">
              <a:solidFill>
                <a:srgbClr val="A50021"/>
              </a:solidFill>
            </a:endParaRPr>
          </a:p>
        </p:txBody>
      </p:sp>
      <p:sp>
        <p:nvSpPr>
          <p:cNvPr id="8" name="Rectangle 14"/>
          <p:cNvSpPr>
            <a:spLocks noChangeArrowheads="1"/>
          </p:cNvSpPr>
          <p:nvPr/>
        </p:nvSpPr>
        <p:spPr bwMode="auto">
          <a:xfrm>
            <a:off x="2094678" y="2572538"/>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便于测量时间</a:t>
            </a:r>
            <a:endParaRPr lang="zh-CN" altLang="en-US">
              <a:solidFill>
                <a:srgbClr val="A50021"/>
              </a:solidFill>
            </a:endParaRPr>
          </a:p>
        </p:txBody>
      </p:sp>
      <p:sp>
        <p:nvSpPr>
          <p:cNvPr id="9" name="Rectangle 14"/>
          <p:cNvSpPr>
            <a:spLocks noChangeArrowheads="1"/>
          </p:cNvSpPr>
          <p:nvPr/>
        </p:nvSpPr>
        <p:spPr bwMode="auto">
          <a:xfrm>
            <a:off x="5792824" y="3144042"/>
            <a:ext cx="37382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a:t>
            </a:r>
            <a:endParaRPr lang="zh-CN" altLang="en-US">
              <a:solidFill>
                <a:srgbClr val="A50021"/>
              </a:solidFill>
            </a:endParaRPr>
          </a:p>
        </p:txBody>
      </p:sp>
      <p:sp>
        <p:nvSpPr>
          <p:cNvPr id="11" name="Rectangle 14"/>
          <p:cNvSpPr>
            <a:spLocks noChangeArrowheads="1"/>
          </p:cNvSpPr>
          <p:nvPr/>
        </p:nvSpPr>
        <p:spPr bwMode="auto">
          <a:xfrm>
            <a:off x="9738544" y="3144042"/>
            <a:ext cx="65114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0.3</a:t>
            </a:r>
            <a:endParaRPr lang="zh-CN" altLang="en-US">
              <a:solidFill>
                <a:srgbClr val="A50021"/>
              </a:solidFill>
            </a:endParaRPr>
          </a:p>
        </p:txBody>
      </p:sp>
      <p:graphicFrame>
        <p:nvGraphicFramePr>
          <p:cNvPr id="133121" name="Object 1"/>
          <p:cNvGraphicFramePr>
            <a:graphicFrameLocks noChangeAspect="1"/>
          </p:cNvGraphicFramePr>
          <p:nvPr/>
        </p:nvGraphicFramePr>
        <p:xfrm>
          <a:off x="6019012" y="786588"/>
          <a:ext cx="862012" cy="688975"/>
        </p:xfrm>
        <a:graphic>
          <a:graphicData uri="http://schemas.openxmlformats.org/presentationml/2006/ole">
            <mc:AlternateContent>
              <mc:Choice xmlns:v="urn:schemas-microsoft-com:vml" Requires="v">
                <p:oleObj spid="_x0000_s1045" name="文档" r:id="rId3" imgW="881380" imgH="692785" progId="Word.Document.12">
                  <p:embed/>
                </p:oleObj>
              </mc:Choice>
              <mc:Fallback>
                <p:oleObj name="文档" r:id="rId3" imgW="881380" imgH="692785" progId="Word.Document.12">
                  <p:embed/>
                  <p:pic>
                    <p:nvPicPr>
                      <p:cNvPr id="0" name="OLE substitute image"/>
                      <p:cNvPicPr/>
                      <p:nvPr/>
                    </p:nvPicPr>
                    <p:blipFill>
                      <a:blip r:embed="rId4"/>
                      <a:stretch>
                        <a:fillRect/>
                      </a:stretch>
                    </p:blipFill>
                    <p:spPr>
                      <a:xfrm>
                        <a:off x="6019012" y="786588"/>
                        <a:ext cx="862012" cy="68897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3121"/>
                                        </p:tgtEl>
                                        <p:attrNameLst>
                                          <p:attrName>style.visibility</p:attrName>
                                        </p:attrNameLst>
                                      </p:cBhvr>
                                      <p:to>
                                        <p:strVal val="visible"/>
                                      </p:to>
                                    </p:set>
                                    <p:animEffect transition="in" filter="fade">
                                      <p:cBhvr>
                                        <p:cTn id="7" dur="500"/>
                                        <p:tgtEl>
                                          <p:spTgt spid="13312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581057"/>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(4)</a:t>
            </a:r>
            <a:r>
              <a:rPr lang="zh-CN" altLang="en-US" sz="2400" smtClean="0"/>
              <a:t>图</a:t>
            </a:r>
            <a:r>
              <a:rPr lang="en-US" sz="2400" smtClean="0"/>
              <a:t>5-11</a:t>
            </a:r>
            <a:r>
              <a:rPr lang="zh-CN" altLang="en-US" sz="2400" smtClean="0"/>
              <a:t>中能正确反映小车从斜面顶端向下运动的图像是</a:t>
            </a:r>
            <a:r>
              <a:rPr lang="zh-CN" altLang="en-US" sz="2400" i="1" u="sng" smtClean="0"/>
              <a:t>　　　　</a:t>
            </a:r>
            <a:r>
              <a:rPr lang="zh-CN" altLang="en-US" sz="2400" smtClean="0"/>
              <a:t>。</a:t>
            </a:r>
            <a:r>
              <a:rPr lang="en-US" sz="2400" smtClean="0"/>
              <a:t> </a:t>
            </a:r>
            <a:endParaRPr lang="zh-CN" altLang="en-US" sz="2400"/>
          </a:p>
        </p:txBody>
      </p:sp>
      <p:sp>
        <p:nvSpPr>
          <p:cNvPr id="10" name="矩形 9"/>
          <p:cNvSpPr/>
          <p:nvPr/>
        </p:nvSpPr>
        <p:spPr>
          <a:xfrm>
            <a:off x="5426362" y="3644108"/>
            <a:ext cx="1168910" cy="581057"/>
          </a:xfrm>
          <a:prstGeom prst="rect">
            <a:avLst/>
          </a:prstGeom>
        </p:spPr>
        <p:txBody>
          <a:bodyPr wrap="none">
            <a:spAutoFit/>
          </a:bodyPr>
          <a:lstStyle/>
          <a:p>
            <a:pPr>
              <a:lnSpc>
                <a:spcPct val="150000"/>
              </a:lnSpc>
            </a:pPr>
            <a:r>
              <a:rPr lang="zh-CN" altLang="en-US" smtClean="0"/>
              <a:t>图</a:t>
            </a:r>
            <a:r>
              <a:rPr lang="en-US" smtClean="0"/>
              <a:t>5-11</a:t>
            </a:r>
            <a:endParaRPr lang="zh-CN" altLang="en-US" smtClean="0"/>
          </a:p>
        </p:txBody>
      </p:sp>
      <p:pic>
        <p:nvPicPr>
          <p:cNvPr id="5" name="21JFA18.EPS" descr="id:2147499595;FounderCES"/>
          <p:cNvPicPr/>
          <p:nvPr/>
        </p:nvPicPr>
        <p:blipFill>
          <a:blip r:embed="rId2"/>
          <a:stretch>
            <a:fillRect/>
          </a:stretch>
        </p:blipFill>
        <p:spPr>
          <a:xfrm>
            <a:off x="2094679" y="1715282"/>
            <a:ext cx="7715304" cy="1985969"/>
          </a:xfrm>
          <a:prstGeom prst="rect">
            <a:avLst/>
          </a:prstGeom>
        </p:spPr>
      </p:pic>
      <p:sp>
        <p:nvSpPr>
          <p:cNvPr id="6" name="矩形 5"/>
          <p:cNvSpPr/>
          <p:nvPr/>
        </p:nvSpPr>
        <p:spPr>
          <a:xfrm>
            <a:off x="951670" y="4223566"/>
            <a:ext cx="10572824" cy="1200329"/>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(5)</a:t>
            </a:r>
            <a:r>
              <a:rPr lang="zh-CN" altLang="en-US" sz="2400" smtClean="0"/>
              <a:t>在测量小车到达</a:t>
            </a:r>
            <a:r>
              <a:rPr lang="en-US" sz="2400" i="1" smtClean="0"/>
              <a:t>B</a:t>
            </a:r>
            <a:r>
              <a:rPr lang="zh-CN" altLang="en-US" sz="2400" smtClean="0"/>
              <a:t>点的时间时</a:t>
            </a:r>
            <a:r>
              <a:rPr lang="en-US" sz="2400" smtClean="0"/>
              <a:t>,</a:t>
            </a:r>
            <a:r>
              <a:rPr lang="zh-CN" altLang="en-US" sz="2400" smtClean="0"/>
              <a:t>如果小车过了</a:t>
            </a:r>
            <a:r>
              <a:rPr lang="en-US" sz="2400" i="1" smtClean="0"/>
              <a:t>B</a:t>
            </a:r>
            <a:r>
              <a:rPr lang="zh-CN" altLang="en-US" sz="2400" smtClean="0"/>
              <a:t>点才停止计时</a:t>
            </a:r>
            <a:r>
              <a:rPr lang="en-US" sz="2400" smtClean="0"/>
              <a:t>,</a:t>
            </a:r>
            <a:r>
              <a:rPr lang="zh-CN" altLang="en-US" sz="2400" smtClean="0"/>
              <a:t>则测得小车在</a:t>
            </a:r>
            <a:r>
              <a:rPr lang="en-US" sz="2400" i="1" smtClean="0"/>
              <a:t>AB</a:t>
            </a:r>
            <a:r>
              <a:rPr lang="zh-CN" altLang="en-US" sz="2400" smtClean="0"/>
              <a:t>段的平均速度会</a:t>
            </a:r>
            <a:r>
              <a:rPr lang="zh-CN" altLang="en-US" sz="2400" i="1" u="sng" smtClean="0"/>
              <a:t>　　 　　</a:t>
            </a:r>
            <a:r>
              <a:rPr lang="en-US" sz="2400" smtClean="0"/>
              <a:t>(</a:t>
            </a:r>
            <a:r>
              <a:rPr lang="zh-CN" altLang="en-US" sz="2400" smtClean="0"/>
              <a:t>选填“偏大”“不变”或“偏小”</a:t>
            </a:r>
            <a:r>
              <a:rPr lang="en-US" sz="2400" smtClean="0"/>
              <a:t>)</a:t>
            </a:r>
            <a:r>
              <a:rPr lang="zh-CN" altLang="en-US" sz="2400" smtClean="0"/>
              <a:t>。</a:t>
            </a:r>
            <a:r>
              <a:rPr lang="en-US" sz="2400" smtClean="0"/>
              <a:t> </a:t>
            </a:r>
            <a:endParaRPr lang="zh-CN" altLang="en-US" sz="2400"/>
          </a:p>
        </p:txBody>
      </p:sp>
      <p:sp>
        <p:nvSpPr>
          <p:cNvPr id="7" name="Rectangle 14"/>
          <p:cNvSpPr>
            <a:spLocks noChangeArrowheads="1"/>
          </p:cNvSpPr>
          <p:nvPr/>
        </p:nvSpPr>
        <p:spPr bwMode="auto">
          <a:xfrm>
            <a:off x="9167040" y="967865"/>
            <a:ext cx="428322"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D</a:t>
            </a:r>
            <a:endParaRPr lang="zh-CN" altLang="en-US">
              <a:solidFill>
                <a:srgbClr val="A50021"/>
              </a:solidFill>
            </a:endParaRPr>
          </a:p>
        </p:txBody>
      </p:sp>
      <p:sp>
        <p:nvSpPr>
          <p:cNvPr id="8" name="Rectangle 14"/>
          <p:cNvSpPr>
            <a:spLocks noChangeArrowheads="1"/>
          </p:cNvSpPr>
          <p:nvPr/>
        </p:nvSpPr>
        <p:spPr bwMode="auto">
          <a:xfrm>
            <a:off x="3880628" y="4787116"/>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偏小</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400" smtClean="0"/>
              <a:t>实验二</a:t>
            </a:r>
            <a:r>
              <a:rPr lang="en-US" sz="2400" smtClean="0"/>
              <a:t>:</a:t>
            </a:r>
            <a:endParaRPr lang="zh-CN" altLang="en-US" sz="2400" smtClean="0"/>
          </a:p>
          <a:p>
            <a:pPr>
              <a:lnSpc>
                <a:spcPct val="150000"/>
              </a:lnSpc>
            </a:pPr>
            <a:r>
              <a:rPr lang="zh-CN" altLang="en-US" sz="2400" smtClean="0"/>
              <a:t>林红同学在完成“测量物体运动的平均速度”的实验后</a:t>
            </a:r>
            <a:r>
              <a:rPr lang="en-US" sz="2400" smtClean="0"/>
              <a:t>,</a:t>
            </a:r>
            <a:r>
              <a:rPr lang="zh-CN" altLang="en-US" sz="2400" smtClean="0"/>
              <a:t>还想用如图</a:t>
            </a:r>
            <a:r>
              <a:rPr lang="en-US" sz="2400" smtClean="0"/>
              <a:t>5-12</a:t>
            </a:r>
            <a:r>
              <a:rPr lang="zh-CN" altLang="en-US" sz="2400" smtClean="0"/>
              <a:t>所示的实验装置探究从斜面上下滑的物体运动的快慢与哪些因素有关。她对影响小车下滑快慢的因素进行了如下猜想</a:t>
            </a:r>
            <a:r>
              <a:rPr lang="en-US" sz="2400" smtClean="0"/>
              <a:t>:</a:t>
            </a:r>
            <a:endParaRPr lang="zh-CN" altLang="en-US" sz="2400" smtClean="0"/>
          </a:p>
          <a:p>
            <a:pPr>
              <a:lnSpc>
                <a:spcPct val="150000"/>
              </a:lnSpc>
            </a:pPr>
            <a:r>
              <a:rPr lang="zh-CN" altLang="en-US" sz="2400" smtClean="0"/>
              <a:t>猜想一</a:t>
            </a:r>
            <a:r>
              <a:rPr lang="en-US" sz="2400" smtClean="0"/>
              <a:t>:</a:t>
            </a:r>
            <a:r>
              <a:rPr lang="zh-CN" altLang="en-US" sz="2400" smtClean="0"/>
              <a:t>与小车的质量有关</a:t>
            </a:r>
            <a:r>
              <a:rPr lang="en-US" sz="2400" smtClean="0"/>
              <a:t>;</a:t>
            </a:r>
            <a:endParaRPr lang="zh-CN" altLang="en-US" sz="2400" smtClean="0"/>
          </a:p>
          <a:p>
            <a:pPr>
              <a:lnSpc>
                <a:spcPct val="150000"/>
              </a:lnSpc>
            </a:pPr>
            <a:r>
              <a:rPr lang="zh-CN" altLang="en-US" sz="2400" smtClean="0"/>
              <a:t>猜想二</a:t>
            </a:r>
            <a:r>
              <a:rPr lang="en-US" sz="2400" smtClean="0"/>
              <a:t>:</a:t>
            </a:r>
            <a:r>
              <a:rPr lang="zh-CN" altLang="en-US" sz="2400" smtClean="0"/>
              <a:t>与斜面的长度有关。</a:t>
            </a:r>
            <a:endParaRPr lang="zh-CN" altLang="en-US" sz="2400"/>
          </a:p>
        </p:txBody>
      </p:sp>
      <p:sp>
        <p:nvSpPr>
          <p:cNvPr id="10" name="矩形 9"/>
          <p:cNvSpPr/>
          <p:nvPr/>
        </p:nvSpPr>
        <p:spPr>
          <a:xfrm>
            <a:off x="7569502" y="4358488"/>
            <a:ext cx="1168910" cy="581057"/>
          </a:xfrm>
          <a:prstGeom prst="rect">
            <a:avLst/>
          </a:prstGeom>
        </p:spPr>
        <p:txBody>
          <a:bodyPr wrap="none">
            <a:spAutoFit/>
          </a:bodyPr>
          <a:lstStyle/>
          <a:p>
            <a:pPr>
              <a:lnSpc>
                <a:spcPct val="150000"/>
              </a:lnSpc>
            </a:pPr>
            <a:r>
              <a:rPr lang="zh-CN" altLang="en-US" smtClean="0"/>
              <a:t>图</a:t>
            </a:r>
            <a:r>
              <a:rPr lang="en-US" smtClean="0"/>
              <a:t>5-12</a:t>
            </a:r>
            <a:endParaRPr lang="zh-CN" altLang="en-US" smtClean="0"/>
          </a:p>
        </p:txBody>
      </p:sp>
      <p:pic>
        <p:nvPicPr>
          <p:cNvPr id="8" name="21JFA19.EPS" descr="id:2147499602;FounderCES"/>
          <p:cNvPicPr/>
          <p:nvPr/>
        </p:nvPicPr>
        <p:blipFill>
          <a:blip r:embed="rId2"/>
          <a:stretch>
            <a:fillRect/>
          </a:stretch>
        </p:blipFill>
        <p:spPr>
          <a:xfrm>
            <a:off x="6452396" y="2918719"/>
            <a:ext cx="3286148" cy="1511207"/>
          </a:xfrm>
          <a:prstGeom prst="rect">
            <a:avLst/>
          </a:prstGeom>
        </p:spPr>
      </p:pic>
    </p:spTree>
  </p:cSld>
  <p:clrMapOvr>
    <a:masterClrMapping/>
  </p:clrMapOvr>
  <p:transition>
    <p:fade/>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2"/>
            <a:ext cx="10572824" cy="3351046"/>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(1)</a:t>
            </a:r>
            <a:r>
              <a:rPr lang="zh-CN" altLang="en-US" sz="2400" smtClean="0"/>
              <a:t>为了验证猜想一</a:t>
            </a:r>
            <a:r>
              <a:rPr lang="en-US" sz="2400" smtClean="0"/>
              <a:t>,</a:t>
            </a:r>
            <a:r>
              <a:rPr lang="zh-CN" altLang="en-US" sz="2400" smtClean="0"/>
              <a:t>林红设计的方案是在小车内放置不同数量的钩码</a:t>
            </a:r>
            <a:r>
              <a:rPr lang="en-US" sz="2400" smtClean="0"/>
              <a:t>,</a:t>
            </a:r>
            <a:r>
              <a:rPr lang="zh-CN" altLang="en-US" sz="2400" smtClean="0"/>
              <a:t>分别从斜面的顶端由静止释放</a:t>
            </a:r>
            <a:r>
              <a:rPr lang="en-US" sz="2400" smtClean="0"/>
              <a:t>,</a:t>
            </a:r>
            <a:r>
              <a:rPr lang="zh-CN" altLang="en-US" sz="2400" smtClean="0"/>
              <a:t>测出下滑的时间。林红测量的结果如下表</a:t>
            </a:r>
            <a:r>
              <a:rPr lang="en-US" sz="2400" smtClean="0"/>
              <a:t>,</a:t>
            </a:r>
            <a:r>
              <a:rPr lang="zh-CN" altLang="en-US" sz="2400" smtClean="0"/>
              <a:t>她怀疑第三次测量错误</a:t>
            </a:r>
            <a:r>
              <a:rPr lang="en-US" sz="2400" smtClean="0"/>
              <a:t>,</a:t>
            </a:r>
            <a:r>
              <a:rPr lang="zh-CN" altLang="en-US" sz="2400" smtClean="0"/>
              <a:t>于是重新测量并进行了修正。你认为林红第三次测量时间偏小的原因</a:t>
            </a:r>
            <a:r>
              <a:rPr lang="en-US" sz="2400" smtClean="0"/>
              <a:t>,</a:t>
            </a:r>
            <a:r>
              <a:rPr lang="zh-CN" altLang="en-US" sz="2400" smtClean="0"/>
              <a:t>除了停表的使用和小车开始的位置不符合设计的要求外</a:t>
            </a:r>
            <a:r>
              <a:rPr lang="en-US" sz="2400" smtClean="0"/>
              <a:t>,</a:t>
            </a:r>
            <a:r>
              <a:rPr lang="zh-CN" altLang="en-US" sz="2400" smtClean="0"/>
              <a:t>还有一种在操作上存在的问题可能是</a:t>
            </a:r>
            <a:r>
              <a:rPr lang="zh-CN" altLang="en-US" sz="2400" i="1" u="sng" smtClean="0"/>
              <a:t>　　　　　</a:t>
            </a:r>
            <a:r>
              <a:rPr lang="en-US" sz="2400" smtClean="0"/>
              <a:t>; </a:t>
            </a:r>
            <a:endParaRPr lang="zh-CN" altLang="en-US" sz="2400" smtClean="0"/>
          </a:p>
          <a:p>
            <a:pPr>
              <a:lnSpc>
                <a:spcPct val="150000"/>
              </a:lnSpc>
            </a:pPr>
            <a:r>
              <a:rPr lang="zh-CN" altLang="en-US" sz="2400" smtClean="0"/>
              <a:t>经过对修正后的数据分析</a:t>
            </a:r>
            <a:r>
              <a:rPr lang="en-US" sz="2400" smtClean="0"/>
              <a:t>,</a:t>
            </a:r>
            <a:r>
              <a:rPr lang="zh-CN" altLang="en-US" sz="2400" smtClean="0"/>
              <a:t>猜想一是</a:t>
            </a:r>
            <a:r>
              <a:rPr lang="zh-CN" altLang="en-US" sz="2400" i="1" u="sng" smtClean="0"/>
              <a:t>　　　　</a:t>
            </a:r>
            <a:r>
              <a:rPr lang="en-US" sz="2400" smtClean="0"/>
              <a:t>(</a:t>
            </a:r>
            <a:r>
              <a:rPr lang="zh-CN" altLang="en-US" sz="2400" smtClean="0"/>
              <a:t>选填“正确”或“错误”</a:t>
            </a:r>
            <a:r>
              <a:rPr lang="en-US" sz="2400" smtClean="0"/>
              <a:t>)</a:t>
            </a:r>
            <a:r>
              <a:rPr lang="zh-CN" altLang="en-US" sz="2400" smtClean="0"/>
              <a:t>的。</a:t>
            </a:r>
            <a:r>
              <a:rPr lang="en-US" sz="2400" smtClean="0"/>
              <a:t> </a:t>
            </a:r>
            <a:endParaRPr lang="zh-CN" altLang="en-US" sz="2400"/>
          </a:p>
        </p:txBody>
      </p:sp>
      <p:sp>
        <p:nvSpPr>
          <p:cNvPr id="10" name="矩形 9"/>
          <p:cNvSpPr/>
          <p:nvPr/>
        </p:nvSpPr>
        <p:spPr>
          <a:xfrm>
            <a:off x="9238478" y="5858686"/>
            <a:ext cx="1168910" cy="581057"/>
          </a:xfrm>
          <a:prstGeom prst="rect">
            <a:avLst/>
          </a:prstGeom>
        </p:spPr>
        <p:txBody>
          <a:bodyPr wrap="none">
            <a:spAutoFit/>
          </a:bodyPr>
          <a:lstStyle/>
          <a:p>
            <a:pPr>
              <a:lnSpc>
                <a:spcPct val="150000"/>
              </a:lnSpc>
            </a:pPr>
            <a:r>
              <a:rPr lang="zh-CN" altLang="en-US" smtClean="0"/>
              <a:t>图</a:t>
            </a:r>
            <a:r>
              <a:rPr lang="en-US" smtClean="0"/>
              <a:t>5-12</a:t>
            </a:r>
            <a:endParaRPr lang="zh-CN" altLang="en-US" smtClean="0"/>
          </a:p>
        </p:txBody>
      </p:sp>
      <p:graphicFrame>
        <p:nvGraphicFramePr>
          <p:cNvPr id="5" name="表格 4"/>
          <p:cNvGraphicFramePr>
            <a:graphicFrameLocks noGrp="1"/>
          </p:cNvGraphicFramePr>
          <p:nvPr/>
        </p:nvGraphicFramePr>
        <p:xfrm>
          <a:off x="1094546" y="4355642"/>
          <a:ext cx="6125982" cy="1645920"/>
        </p:xfrm>
        <a:graphic>
          <a:graphicData uri="http://schemas.openxmlformats.org/drawingml/2006/table">
            <a:tbl>
              <a:tblPr/>
              <a:tblGrid>
                <a:gridCol w="3792274"/>
                <a:gridCol w="583427"/>
                <a:gridCol w="583427"/>
                <a:gridCol w="583427"/>
                <a:gridCol w="583427"/>
              </a:tblGrid>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实验次数</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3</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4</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小车内放置钩码的质量</a:t>
                      </a:r>
                      <a:r>
                        <a:rPr lang="en-US" sz="2400" i="1" kern="100">
                          <a:solidFill>
                            <a:srgbClr val="000000"/>
                          </a:solidFill>
                          <a:latin typeface="NEU-BZ-S92"/>
                          <a:ea typeface="微软雅黑" panose="020b0503020204020204" pitchFamily="34" charset="-122"/>
                          <a:cs typeface="Times New Roman" panose="02020603050405020304"/>
                        </a:rPr>
                        <a:t>m/</a:t>
                      </a:r>
                      <a:r>
                        <a:rPr lang="en-US" sz="2400" kern="100">
                          <a:solidFill>
                            <a:srgbClr val="000000"/>
                          </a:solidFill>
                          <a:latin typeface="NEU-BZ-S92"/>
                          <a:ea typeface="微软雅黑" panose="020b0503020204020204" pitchFamily="34" charset="-122"/>
                          <a:cs typeface="Times New Roman" panose="02020603050405020304"/>
                        </a:rPr>
                        <a:t>g</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50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100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150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vert="horz" wrap="square"/>
                    <a:lstStyle/>
                    <a:p>
                      <a:pPr algn="ctr">
                        <a:lnSpc>
                          <a:spcPct val="150000"/>
                        </a:lnSpc>
                        <a:spcAft>
                          <a:spcPct val="0"/>
                        </a:spcAft>
                      </a:pPr>
                      <a:r>
                        <a:rPr lang="zh-CN" sz="2400" kern="100">
                          <a:solidFill>
                            <a:srgbClr val="000000"/>
                          </a:solidFill>
                          <a:latin typeface="NEU-BZ-S92"/>
                          <a:ea typeface="微软雅黑" panose="020b0503020204020204" pitchFamily="34" charset="-122"/>
                          <a:cs typeface="Times New Roman" panose="02020603050405020304"/>
                        </a:rPr>
                        <a:t>时间</a:t>
                      </a:r>
                      <a:r>
                        <a:rPr lang="en-US" sz="2400" i="1" kern="100">
                          <a:solidFill>
                            <a:srgbClr val="000000"/>
                          </a:solidFill>
                          <a:latin typeface="NEU-BZ-S92"/>
                          <a:ea typeface="微软雅黑" panose="020b0503020204020204" pitchFamily="34" charset="-122"/>
                          <a:cs typeface="Times New Roman" panose="02020603050405020304"/>
                        </a:rPr>
                        <a:t>t/</a:t>
                      </a:r>
                      <a:r>
                        <a:rPr lang="en-US" sz="2400" kern="100">
                          <a:solidFill>
                            <a:srgbClr val="000000"/>
                          </a:solidFill>
                          <a:latin typeface="NEU-BZ-S92"/>
                          <a:ea typeface="微软雅黑" panose="020b0503020204020204" pitchFamily="34" charset="-122"/>
                          <a:cs typeface="Times New Roman" panose="02020603050405020304"/>
                        </a:rPr>
                        <a:t>s</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2.5</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2.5</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2.0</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vert="horz" wrap="square"/>
                    <a:lstStyle/>
                    <a:p>
                      <a:pPr algn="ctr">
                        <a:lnSpc>
                          <a:spcPct val="150000"/>
                        </a:lnSpc>
                        <a:spcAft>
                          <a:spcPct val="0"/>
                        </a:spcAft>
                      </a:pPr>
                      <a:r>
                        <a:rPr lang="en-US" sz="2400" kern="100">
                          <a:solidFill>
                            <a:srgbClr val="000000"/>
                          </a:solidFill>
                          <a:latin typeface="微软雅黑" panose="020b0503020204020204" pitchFamily="34" charset="-122"/>
                          <a:ea typeface="方正书宋_GBK"/>
                          <a:cs typeface="Times New Roman" panose="02020603050405020304"/>
                        </a:rPr>
                        <a:t>2.5</a:t>
                      </a:r>
                      <a:endParaRPr lang="zh-CN" sz="2400" kern="100">
                        <a:solidFill>
                          <a:srgbClr val="000000"/>
                        </a:solidFill>
                        <a:latin typeface="NEU-BZ-S92"/>
                        <a:ea typeface="方正书宋_GBK"/>
                        <a:cs typeface="Times New Roman" panose="02020603050405020304"/>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pic>
        <p:nvPicPr>
          <p:cNvPr id="6" name="21JFA19.EPS" descr="id:2147499602;FounderCES"/>
          <p:cNvPicPr/>
          <p:nvPr/>
        </p:nvPicPr>
        <p:blipFill>
          <a:blip r:embed="rId2"/>
          <a:stretch>
            <a:fillRect/>
          </a:stretch>
        </p:blipFill>
        <p:spPr>
          <a:xfrm>
            <a:off x="7976534" y="4429926"/>
            <a:ext cx="3262208" cy="1500198"/>
          </a:xfrm>
          <a:prstGeom prst="rect">
            <a:avLst/>
          </a:prstGeom>
        </p:spPr>
      </p:pic>
    </p:spTree>
  </p:cSld>
  <p:clrMapOvr>
    <a:masterClrMapping/>
  </p:clrMapOvr>
  <p:transition>
    <p:fade/>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26"/>
          <p:cNvSpPr txBox="1">
            <a:spLocks noChangeArrowheads="1"/>
          </p:cNvSpPr>
          <p:nvPr/>
        </p:nvSpPr>
        <p:spPr bwMode="auto">
          <a:xfrm>
            <a:off x="951670" y="801416"/>
            <a:ext cx="10644262" cy="2842692"/>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小车没有从静止释放</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开始时用手推了小车</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错误</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解析</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 在实验时</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应保证由静止滑下</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由表格中数据知</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第三次下滑时间较短</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可能是由于小车没有从静止释放</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开始时用手推了小车</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造成的。表格数据中</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小车的质量不同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但下滑时间相同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又因为所经过的路程相同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所以速度是相同的</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因此说明猜想一是错误的。</a:t>
            </a:r>
            <a:endPar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951670" y="924663"/>
            <a:ext cx="6072230" cy="341632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US" sz="2400" smtClean="0"/>
              <a:t>(2)</a:t>
            </a:r>
            <a:r>
              <a:rPr lang="zh-CN" altLang="en-US" sz="2400" smtClean="0"/>
              <a:t>为了验证猜想二</a:t>
            </a:r>
            <a:r>
              <a:rPr lang="en-US" sz="2400" smtClean="0"/>
              <a:t>,</a:t>
            </a:r>
            <a:r>
              <a:rPr lang="zh-CN" altLang="en-US" sz="2400" smtClean="0"/>
              <a:t>林红设计的方案是将小车分别从距斜面底端不同距离处由静止释放</a:t>
            </a:r>
            <a:r>
              <a:rPr lang="en-US" sz="2400" smtClean="0"/>
              <a:t>,</a:t>
            </a:r>
            <a:r>
              <a:rPr lang="zh-CN" altLang="en-US" sz="2400" smtClean="0"/>
              <a:t>测出下滑的时间。她通过测量发现下滑的时间不同</a:t>
            </a:r>
            <a:r>
              <a:rPr lang="en-US" sz="2400" smtClean="0"/>
              <a:t>,</a:t>
            </a:r>
            <a:r>
              <a:rPr lang="zh-CN" altLang="en-US" sz="2400" smtClean="0"/>
              <a:t>于是得出猜想二是正确的。请对林红这一探究作出评价</a:t>
            </a:r>
            <a:r>
              <a:rPr lang="en-US" sz="2400" smtClean="0"/>
              <a:t>,</a:t>
            </a:r>
            <a:r>
              <a:rPr lang="zh-CN" altLang="en-US" sz="2400" smtClean="0"/>
              <a:t>指出她存在的主要问题是</a:t>
            </a:r>
            <a:r>
              <a:rPr lang="zh-CN" altLang="en-US" sz="2400" i="1" u="sng" smtClean="0"/>
              <a:t>　　　         　　　</a:t>
            </a:r>
            <a:r>
              <a:rPr lang="zh-CN" altLang="en-US" sz="2400" smtClean="0"/>
              <a:t>。</a:t>
            </a:r>
            <a:r>
              <a:rPr lang="en-US" sz="2400" smtClean="0"/>
              <a:t> </a:t>
            </a:r>
            <a:endParaRPr lang="zh-CN" altLang="en-US" sz="2400"/>
          </a:p>
        </p:txBody>
      </p:sp>
      <p:sp>
        <p:nvSpPr>
          <p:cNvPr id="10" name="矩形 9"/>
          <p:cNvSpPr/>
          <p:nvPr/>
        </p:nvSpPr>
        <p:spPr>
          <a:xfrm>
            <a:off x="3380562" y="5715810"/>
            <a:ext cx="1168910" cy="581057"/>
          </a:xfrm>
          <a:prstGeom prst="rect">
            <a:avLst/>
          </a:prstGeom>
        </p:spPr>
        <p:txBody>
          <a:bodyPr wrap="none">
            <a:spAutoFit/>
          </a:bodyPr>
          <a:lstStyle/>
          <a:p>
            <a:pPr>
              <a:lnSpc>
                <a:spcPct val="150000"/>
              </a:lnSpc>
            </a:pPr>
            <a:r>
              <a:rPr lang="zh-CN" altLang="en-US" smtClean="0"/>
              <a:t>图</a:t>
            </a:r>
            <a:r>
              <a:rPr lang="en-US" smtClean="0"/>
              <a:t>5-12</a:t>
            </a:r>
            <a:endParaRPr lang="zh-CN" altLang="en-US" smtClean="0"/>
          </a:p>
        </p:txBody>
      </p:sp>
      <p:pic>
        <p:nvPicPr>
          <p:cNvPr id="6" name="21JFA19.EPS" descr="id:2147499602;FounderCES"/>
          <p:cNvPicPr/>
          <p:nvPr/>
        </p:nvPicPr>
        <p:blipFill>
          <a:blip r:embed="rId2"/>
          <a:stretch>
            <a:fillRect/>
          </a:stretch>
        </p:blipFill>
        <p:spPr>
          <a:xfrm>
            <a:off x="2118618" y="4287050"/>
            <a:ext cx="3262208" cy="1500198"/>
          </a:xfrm>
          <a:prstGeom prst="rect">
            <a:avLst/>
          </a:prstGeom>
        </p:spPr>
      </p:pic>
      <p:sp>
        <p:nvSpPr>
          <p:cNvPr id="7" name="TextBox 26"/>
          <p:cNvSpPr txBox="1">
            <a:spLocks noChangeArrowheads="1"/>
          </p:cNvSpPr>
          <p:nvPr/>
        </p:nvSpPr>
        <p:spPr bwMode="auto">
          <a:xfrm>
            <a:off x="7095338" y="926786"/>
            <a:ext cx="4643470" cy="4504686"/>
          </a:xfrm>
          <a:prstGeom prst="rect">
            <a:avLst/>
          </a:prstGeom>
          <a:solidFill>
            <a:schemeClr val="bg1">
              <a:lumMod val="95000"/>
            </a:schemeClr>
          </a:solidFill>
          <a:ln w="9525">
            <a:noFill/>
            <a:miter lim="800000"/>
          </a:ln>
        </p:spPr>
        <p:txBody>
          <a:bodyPr wrap="square" lIns="36000" tIns="36000" rIns="36000" bIns="36000">
            <a:spAutoFit/>
          </a:bodyPr>
          <a:lstStyle/>
          <a:p>
            <a:pPr>
              <a:lnSpc>
                <a:spcPct val="150000"/>
              </a:lnSpc>
            </a:pP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答案</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路程不同</a:t>
            </a:r>
            <a:r>
              <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rPr>
              <a:t>不能只通过时间比较运动的快慢</a:t>
            </a: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mtClean="0">
              <a:solidFill>
                <a:srgbClr val="A50021"/>
              </a:solidFill>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119810" name="Object 2"/>
          <p:cNvGraphicFramePr>
            <a:graphicFrameLocks noChangeAspect="1"/>
          </p:cNvGraphicFramePr>
          <p:nvPr/>
        </p:nvGraphicFramePr>
        <p:xfrm>
          <a:off x="7166776" y="1929596"/>
          <a:ext cx="4584700" cy="3789363"/>
        </p:xfrm>
        <a:graphic>
          <a:graphicData uri="http://schemas.openxmlformats.org/presentationml/2006/ole">
            <mc:AlternateContent>
              <mc:Choice xmlns:v="urn:schemas-microsoft-com:vml" Requires="v">
                <p:oleObj spid="_x0000_s1046" name="文档" r:id="rId3" imgW="4660265" imgH="3824605" progId="Word.Document.12">
                  <p:embed/>
                </p:oleObj>
              </mc:Choice>
              <mc:Fallback>
                <p:oleObj name="文档" r:id="rId3" imgW="4660265" imgH="3824605" progId="Word.Document.12">
                  <p:embed/>
                  <p:pic>
                    <p:nvPicPr>
                      <p:cNvPr id="0" name="OLE substitute image"/>
                      <p:cNvPicPr/>
                      <p:nvPr/>
                    </p:nvPicPr>
                    <p:blipFill>
                      <a:blip r:embed="rId4"/>
                      <a:stretch>
                        <a:fillRect/>
                      </a:stretch>
                    </p:blipFill>
                    <p:spPr>
                      <a:xfrm>
                        <a:off x="7166776" y="1929596"/>
                        <a:ext cx="4584700" cy="3789363"/>
                      </a:xfrm>
                      <a:prstGeom prst="rect">
                        <a:avLst/>
                      </a:prstGeom>
                      <a:noFill/>
                      <a:ln w="9525">
                        <a:noFill/>
                      </a:ln>
                    </p:spPr>
                  </p:pic>
                </p:oleObj>
              </mc:Fallback>
            </mc:AlternateContent>
          </a:graphicData>
        </a:graphic>
      </p:graphicFrame>
      <p:pic>
        <p:nvPicPr>
          <p:cNvPr id="119811" name="New picture"/>
          <p:cNvPicPr/>
          <p:nvPr/>
        </p:nvPicPr>
        <p:blipFill>
          <a:blip r:embed="rId5"/>
          <a:stretch>
            <a:fillRect/>
          </a:stretch>
        </p:blipFill>
        <p:spPr>
          <a:xfrm>
            <a:off x="12141200" y="12319000"/>
            <a:ext cx="330200" cy="254000"/>
          </a:xfrm>
          <a:prstGeom prst="cube">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9810"/>
                                        </p:tgtEl>
                                        <p:attrNameLst>
                                          <p:attrName>style.visibility</p:attrName>
                                        </p:attrNameLst>
                                      </p:cBhvr>
                                      <p:to>
                                        <p:strVal val="visible"/>
                                      </p:to>
                                    </p:set>
                                    <p:animEffect transition="in" filter="fade">
                                      <p:cBhvr>
                                        <p:cTn id="12" dur="500"/>
                                        <p:tgtEl>
                                          <p:spTgt spid="119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644262" cy="3970318"/>
          </a:xfrm>
          <a:prstGeom prst="rect">
            <a:avLst/>
          </a:prstGeom>
          <a:noFill/>
        </p:spPr>
        <p:txBody>
          <a:bodyPr wrap="square" rtlCol="0">
            <a:spAutoFit/>
          </a:bodyPr>
          <a:lstStyle/>
          <a:p>
            <a:pPr>
              <a:lnSpc>
                <a:spcPct val="150000"/>
              </a:lnSpc>
            </a:pPr>
            <a:r>
              <a:rPr lang="en-US" smtClean="0"/>
              <a:t>(3)</a:t>
            </a:r>
            <a:r>
              <a:rPr lang="zh-CN" altLang="en-US" smtClean="0"/>
              <a:t>刻度尺的使用及读数</a:t>
            </a:r>
            <a:endParaRPr lang="zh-CN" altLang="en-US" smtClean="0"/>
          </a:p>
          <a:p>
            <a:pPr>
              <a:lnSpc>
                <a:spcPct val="150000"/>
              </a:lnSpc>
            </a:pPr>
            <a:r>
              <a:rPr lang="en-US" smtClean="0"/>
              <a:t>①</a:t>
            </a:r>
            <a:r>
              <a:rPr lang="zh-CN" altLang="en-US" smtClean="0"/>
              <a:t>看</a:t>
            </a:r>
            <a:r>
              <a:rPr lang="en-US" smtClean="0"/>
              <a:t>:</a:t>
            </a:r>
            <a:r>
              <a:rPr lang="zh-CN" altLang="en-US" smtClean="0"/>
              <a:t>选择刻度尺要观察它的</a:t>
            </a:r>
            <a:r>
              <a:rPr lang="zh-CN" altLang="en-US" i="1" u="sng" smtClean="0"/>
              <a:t>　　         　　</a:t>
            </a:r>
            <a:r>
              <a:rPr lang="zh-CN" altLang="en-US" smtClean="0"/>
              <a:t>、</a:t>
            </a:r>
            <a:r>
              <a:rPr lang="zh-CN" altLang="en-US" i="1" u="sng" smtClean="0"/>
              <a:t>　　　　</a:t>
            </a:r>
            <a:r>
              <a:rPr lang="zh-CN" altLang="en-US" smtClean="0"/>
              <a:t>和</a:t>
            </a:r>
            <a:r>
              <a:rPr lang="zh-CN" altLang="en-US" i="1" u="sng" smtClean="0"/>
              <a:t>　　　     　</a:t>
            </a:r>
            <a:r>
              <a:rPr lang="zh-CN" altLang="en-US" smtClean="0"/>
              <a:t>。</a:t>
            </a:r>
            <a:r>
              <a:rPr lang="en-US" smtClean="0"/>
              <a:t> </a:t>
            </a:r>
            <a:endParaRPr lang="zh-CN" altLang="en-US" smtClean="0"/>
          </a:p>
          <a:p>
            <a:pPr>
              <a:lnSpc>
                <a:spcPct val="150000"/>
              </a:lnSpc>
            </a:pPr>
            <a:r>
              <a:rPr lang="en-US" smtClean="0"/>
              <a:t>②</a:t>
            </a:r>
            <a:r>
              <a:rPr lang="zh-CN" altLang="en-US" smtClean="0"/>
              <a:t>放</a:t>
            </a:r>
            <a:r>
              <a:rPr lang="en-US" smtClean="0"/>
              <a:t>:</a:t>
            </a:r>
            <a:r>
              <a:rPr lang="zh-CN" altLang="en-US" smtClean="0"/>
              <a:t>刻度尺有刻度的一侧紧贴被测物体</a:t>
            </a:r>
            <a:r>
              <a:rPr lang="en-US" smtClean="0"/>
              <a:t>,</a:t>
            </a:r>
            <a:r>
              <a:rPr lang="zh-CN" altLang="en-US" smtClean="0"/>
              <a:t>尽量不要使用磨损的刻度线。</a:t>
            </a:r>
            <a:endParaRPr lang="zh-CN" altLang="en-US" smtClean="0"/>
          </a:p>
          <a:p>
            <a:pPr>
              <a:lnSpc>
                <a:spcPct val="150000"/>
              </a:lnSpc>
            </a:pPr>
            <a:r>
              <a:rPr lang="en-US" smtClean="0"/>
              <a:t>③</a:t>
            </a:r>
            <a:r>
              <a:rPr lang="zh-CN" altLang="en-US" smtClean="0"/>
              <a:t>读</a:t>
            </a:r>
            <a:r>
              <a:rPr lang="en-US" smtClean="0"/>
              <a:t>:</a:t>
            </a:r>
            <a:r>
              <a:rPr lang="zh-CN" altLang="en-US" smtClean="0"/>
              <a:t>读数时视线要与尺面</a:t>
            </a:r>
            <a:r>
              <a:rPr lang="zh-CN" altLang="en-US" i="1" u="sng" smtClean="0"/>
              <a:t>　 　　　</a:t>
            </a:r>
            <a:r>
              <a:rPr lang="en-US" smtClean="0"/>
              <a:t>,</a:t>
            </a:r>
            <a:r>
              <a:rPr lang="zh-CN" altLang="en-US" smtClean="0"/>
              <a:t>必须要估读到分度值的下一位。</a:t>
            </a:r>
            <a:r>
              <a:rPr lang="en-US" smtClean="0"/>
              <a:t> </a:t>
            </a:r>
            <a:endParaRPr lang="zh-CN" altLang="en-US" smtClean="0"/>
          </a:p>
          <a:p>
            <a:pPr>
              <a:lnSpc>
                <a:spcPct val="150000"/>
              </a:lnSpc>
            </a:pPr>
            <a:r>
              <a:rPr lang="en-US" smtClean="0"/>
              <a:t>④</a:t>
            </a:r>
            <a:r>
              <a:rPr lang="zh-CN" altLang="en-US" smtClean="0"/>
              <a:t>记</a:t>
            </a:r>
            <a:r>
              <a:rPr lang="en-US" smtClean="0"/>
              <a:t>:</a:t>
            </a:r>
            <a:r>
              <a:rPr lang="zh-CN" altLang="en-US" smtClean="0"/>
              <a:t>测量结果由数字和单位组成。</a:t>
            </a:r>
            <a:endParaRPr lang="zh-CN" altLang="en-US" smtClean="0"/>
          </a:p>
          <a:p>
            <a:pPr>
              <a:lnSpc>
                <a:spcPct val="150000"/>
              </a:lnSpc>
            </a:pPr>
            <a:r>
              <a:rPr lang="en-US" smtClean="0"/>
              <a:t>⑤</a:t>
            </a:r>
            <a:r>
              <a:rPr lang="zh-CN" altLang="en-US" smtClean="0"/>
              <a:t>数据处理</a:t>
            </a:r>
            <a:r>
              <a:rPr lang="en-US" smtClean="0"/>
              <a:t>:</a:t>
            </a:r>
            <a:r>
              <a:rPr lang="zh-CN" altLang="en-US" smtClean="0"/>
              <a:t>多次测量求平均值</a:t>
            </a:r>
            <a:r>
              <a:rPr lang="en-US" smtClean="0"/>
              <a:t>,</a:t>
            </a:r>
            <a:r>
              <a:rPr lang="zh-CN" altLang="en-US" smtClean="0"/>
              <a:t>可减小误差。最后求得的平均值小数位应与每次测量的小数位数相同。</a:t>
            </a:r>
            <a:endParaRPr lang="zh-CN" altLang="en-US"/>
          </a:p>
        </p:txBody>
      </p:sp>
      <p:sp>
        <p:nvSpPr>
          <p:cNvPr id="3" name="Rectangle 14"/>
          <p:cNvSpPr>
            <a:spLocks noChangeArrowheads="1"/>
          </p:cNvSpPr>
          <p:nvPr/>
        </p:nvSpPr>
        <p:spPr bwMode="auto">
          <a:xfrm>
            <a:off x="4945252" y="1358092"/>
            <a:ext cx="1507144"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 </a:t>
            </a:r>
            <a:r>
              <a:rPr lang="zh-CN" altLang="en-US" b="1" smtClean="0">
                <a:solidFill>
                  <a:srgbClr val="A50021"/>
                </a:solidFill>
              </a:rPr>
              <a:t>零刻度线</a:t>
            </a:r>
            <a:endParaRPr lang="zh-CN" altLang="en-US">
              <a:solidFill>
                <a:srgbClr val="A50021"/>
              </a:solidFill>
            </a:endParaRPr>
          </a:p>
        </p:txBody>
      </p:sp>
      <p:sp>
        <p:nvSpPr>
          <p:cNvPr id="4" name="Rectangle 14"/>
          <p:cNvSpPr>
            <a:spLocks noChangeArrowheads="1"/>
          </p:cNvSpPr>
          <p:nvPr/>
        </p:nvSpPr>
        <p:spPr bwMode="auto">
          <a:xfrm>
            <a:off x="7309652" y="135809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量程</a:t>
            </a:r>
            <a:endParaRPr lang="zh-CN" altLang="en-US">
              <a:solidFill>
                <a:srgbClr val="A50021"/>
              </a:solidFill>
            </a:endParaRPr>
          </a:p>
        </p:txBody>
      </p:sp>
      <p:sp>
        <p:nvSpPr>
          <p:cNvPr id="5" name="Rectangle 14"/>
          <p:cNvSpPr>
            <a:spLocks noChangeArrowheads="1"/>
          </p:cNvSpPr>
          <p:nvPr/>
        </p:nvSpPr>
        <p:spPr bwMode="auto">
          <a:xfrm>
            <a:off x="8809850" y="1325055"/>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分度值</a:t>
            </a:r>
            <a:endParaRPr lang="zh-CN" altLang="en-US">
              <a:solidFill>
                <a:srgbClr val="A50021"/>
              </a:solidFill>
            </a:endParaRPr>
          </a:p>
        </p:txBody>
      </p:sp>
      <p:sp>
        <p:nvSpPr>
          <p:cNvPr id="6" name="Rectangle 14"/>
          <p:cNvSpPr>
            <a:spLocks noChangeArrowheads="1"/>
          </p:cNvSpPr>
          <p:nvPr/>
        </p:nvSpPr>
        <p:spPr bwMode="auto">
          <a:xfrm>
            <a:off x="4737884" y="2468063"/>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垂直</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15700" cy="1754326"/>
          </a:xfrm>
          <a:prstGeom prst="rect">
            <a:avLst/>
          </a:prstGeom>
          <a:noFill/>
        </p:spPr>
        <p:txBody>
          <a:bodyPr wrap="square" rtlCol="0">
            <a:spAutoFit/>
          </a:bodyPr>
          <a:lstStyle/>
          <a:p>
            <a:pPr>
              <a:lnSpc>
                <a:spcPct val="150000"/>
              </a:lnSpc>
            </a:pPr>
            <a:r>
              <a:rPr lang="en-US" smtClean="0"/>
              <a:t>(4)</a:t>
            </a:r>
            <a:r>
              <a:rPr lang="zh-CN" altLang="en-US" smtClean="0"/>
              <a:t>误差与错误</a:t>
            </a:r>
            <a:r>
              <a:rPr lang="en-US" smtClean="0"/>
              <a:t>:①</a:t>
            </a:r>
            <a:r>
              <a:rPr lang="zh-CN" altLang="en-US" smtClean="0"/>
              <a:t>错误</a:t>
            </a:r>
            <a:r>
              <a:rPr lang="zh-CN" altLang="en-US" i="1" u="sng" smtClean="0"/>
              <a:t>　　   　</a:t>
            </a:r>
            <a:r>
              <a:rPr lang="zh-CN" altLang="en-US" smtClean="0"/>
              <a:t>避免</a:t>
            </a:r>
            <a:r>
              <a:rPr lang="en-US" smtClean="0"/>
              <a:t>,</a:t>
            </a:r>
            <a:r>
              <a:rPr lang="zh-CN" altLang="en-US" smtClean="0"/>
              <a:t>误差</a:t>
            </a:r>
            <a:r>
              <a:rPr lang="zh-CN" altLang="en-US" i="1" u="sng" smtClean="0"/>
              <a:t>　 　   　</a:t>
            </a:r>
            <a:r>
              <a:rPr lang="zh-CN" altLang="en-US" smtClean="0"/>
              <a:t>避免</a:t>
            </a:r>
            <a:r>
              <a:rPr lang="en-US" smtClean="0"/>
              <a:t>(</a:t>
            </a:r>
            <a:r>
              <a:rPr lang="zh-CN" altLang="en-US" smtClean="0"/>
              <a:t>均选填“可以”或“不可以”</a:t>
            </a:r>
            <a:r>
              <a:rPr lang="en-US" smtClean="0"/>
              <a:t>)</a:t>
            </a:r>
            <a:r>
              <a:rPr lang="zh-CN" altLang="en-US" smtClean="0"/>
              <a:t>。</a:t>
            </a:r>
            <a:r>
              <a:rPr lang="en-US" smtClean="0"/>
              <a:t>②</a:t>
            </a:r>
            <a:r>
              <a:rPr lang="zh-CN" altLang="en-US" smtClean="0"/>
              <a:t>减小误差的方法</a:t>
            </a:r>
            <a:r>
              <a:rPr lang="en-US" smtClean="0"/>
              <a:t>:</a:t>
            </a:r>
            <a:r>
              <a:rPr lang="zh-CN" altLang="en-US" i="1" u="sng" smtClean="0"/>
              <a:t>　　　　　　　　    　</a:t>
            </a:r>
            <a:r>
              <a:rPr lang="en-US" smtClean="0"/>
              <a:t>;</a:t>
            </a:r>
            <a:r>
              <a:rPr lang="zh-CN" altLang="en-US" i="1" u="sng" smtClean="0"/>
              <a:t>　                        　　　</a:t>
            </a:r>
            <a:r>
              <a:rPr lang="en-US" smtClean="0"/>
              <a:t>;</a:t>
            </a:r>
            <a:endParaRPr lang="en-US" smtClean="0"/>
          </a:p>
          <a:p>
            <a:pPr>
              <a:lnSpc>
                <a:spcPct val="150000"/>
              </a:lnSpc>
            </a:pPr>
            <a:r>
              <a:rPr lang="zh-CN" altLang="en-US" i="1" u="sng" smtClean="0"/>
              <a:t>　　　  　　　　　</a:t>
            </a:r>
            <a:r>
              <a:rPr lang="zh-CN" altLang="en-US" smtClean="0"/>
              <a:t>。</a:t>
            </a:r>
            <a:r>
              <a:rPr lang="en-US" smtClean="0"/>
              <a:t> </a:t>
            </a:r>
            <a:endParaRPr lang="zh-CN" altLang="en-US"/>
          </a:p>
        </p:txBody>
      </p:sp>
      <p:sp>
        <p:nvSpPr>
          <p:cNvPr id="3" name="Rectangle 14"/>
          <p:cNvSpPr>
            <a:spLocks noChangeArrowheads="1"/>
          </p:cNvSpPr>
          <p:nvPr/>
        </p:nvSpPr>
        <p:spPr bwMode="auto">
          <a:xfrm>
            <a:off x="4078982" y="786588"/>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可以</a:t>
            </a:r>
            <a:endParaRPr lang="zh-CN" altLang="en-US">
              <a:solidFill>
                <a:srgbClr val="A50021"/>
              </a:solidFill>
            </a:endParaRPr>
          </a:p>
        </p:txBody>
      </p:sp>
      <p:sp>
        <p:nvSpPr>
          <p:cNvPr id="4" name="Rectangle 14"/>
          <p:cNvSpPr>
            <a:spLocks noChangeArrowheads="1"/>
          </p:cNvSpPr>
          <p:nvPr/>
        </p:nvSpPr>
        <p:spPr bwMode="auto">
          <a:xfrm>
            <a:off x="6523834" y="786588"/>
            <a:ext cx="1107996"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不可以</a:t>
            </a:r>
            <a:endParaRPr lang="zh-CN" altLang="en-US">
              <a:solidFill>
                <a:srgbClr val="A50021"/>
              </a:solidFill>
            </a:endParaRPr>
          </a:p>
        </p:txBody>
      </p:sp>
      <p:sp>
        <p:nvSpPr>
          <p:cNvPr id="5" name="Rectangle 14"/>
          <p:cNvSpPr>
            <a:spLocks noChangeArrowheads="1"/>
          </p:cNvSpPr>
          <p:nvPr/>
        </p:nvSpPr>
        <p:spPr bwMode="auto">
          <a:xfrm>
            <a:off x="5162840" y="1358092"/>
            <a:ext cx="2646878"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多次测量求平均值</a:t>
            </a:r>
            <a:endParaRPr lang="zh-CN" altLang="en-US">
              <a:solidFill>
                <a:srgbClr val="A50021"/>
              </a:solidFill>
            </a:endParaRPr>
          </a:p>
        </p:txBody>
      </p:sp>
      <p:sp>
        <p:nvSpPr>
          <p:cNvPr id="6" name="Rectangle 14"/>
          <p:cNvSpPr>
            <a:spLocks noChangeArrowheads="1"/>
          </p:cNvSpPr>
          <p:nvPr/>
        </p:nvSpPr>
        <p:spPr bwMode="auto">
          <a:xfrm>
            <a:off x="8095470" y="1358092"/>
            <a:ext cx="3262432"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采用更精密的测量工具</a:t>
            </a:r>
            <a:endParaRPr lang="zh-CN" altLang="en-US">
              <a:solidFill>
                <a:srgbClr val="A50021"/>
              </a:solidFill>
            </a:endParaRPr>
          </a:p>
        </p:txBody>
      </p:sp>
      <p:sp>
        <p:nvSpPr>
          <p:cNvPr id="7" name="Rectangle 14"/>
          <p:cNvSpPr>
            <a:spLocks noChangeArrowheads="1"/>
          </p:cNvSpPr>
          <p:nvPr/>
        </p:nvSpPr>
        <p:spPr bwMode="auto">
          <a:xfrm>
            <a:off x="1237422" y="1896559"/>
            <a:ext cx="2031325"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改进测量方法</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644262" cy="4524315"/>
          </a:xfrm>
          <a:prstGeom prst="rect">
            <a:avLst/>
          </a:prstGeom>
          <a:noFill/>
        </p:spPr>
        <p:txBody>
          <a:bodyPr wrap="square" rtlCol="0">
            <a:spAutoFit/>
          </a:bodyPr>
          <a:lstStyle/>
          <a:p>
            <a:pPr>
              <a:lnSpc>
                <a:spcPct val="150000"/>
              </a:lnSpc>
            </a:pPr>
            <a:r>
              <a:rPr lang="en-US" b="1" smtClean="0"/>
              <a:t>2.</a:t>
            </a:r>
            <a:r>
              <a:rPr lang="zh-CN" altLang="en-US" b="1" smtClean="0"/>
              <a:t>时间的测量</a:t>
            </a:r>
            <a:endParaRPr lang="zh-CN" altLang="en-US" b="1" smtClean="0"/>
          </a:p>
          <a:p>
            <a:pPr>
              <a:lnSpc>
                <a:spcPct val="150000"/>
              </a:lnSpc>
            </a:pPr>
            <a:r>
              <a:rPr lang="en-US" smtClean="0"/>
              <a:t>(1)</a:t>
            </a:r>
            <a:r>
              <a:rPr lang="zh-CN" altLang="en-US" smtClean="0"/>
              <a:t>单位及其换算</a:t>
            </a:r>
            <a:r>
              <a:rPr lang="en-US" smtClean="0"/>
              <a:t>:①</a:t>
            </a:r>
            <a:r>
              <a:rPr lang="zh-CN" altLang="en-US" smtClean="0"/>
              <a:t>基本单位</a:t>
            </a:r>
            <a:r>
              <a:rPr lang="en-US" smtClean="0"/>
              <a:t>:</a:t>
            </a:r>
            <a:r>
              <a:rPr lang="zh-CN" altLang="en-US" smtClean="0"/>
              <a:t>秒</a:t>
            </a:r>
            <a:r>
              <a:rPr lang="en-US" smtClean="0"/>
              <a:t>(s)</a:t>
            </a:r>
            <a:r>
              <a:rPr lang="zh-CN" altLang="en-US" smtClean="0"/>
              <a:t>。</a:t>
            </a:r>
            <a:r>
              <a:rPr lang="en-US" smtClean="0"/>
              <a:t>②</a:t>
            </a:r>
            <a:r>
              <a:rPr lang="zh-CN" altLang="en-US" smtClean="0"/>
              <a:t>换算关系</a:t>
            </a:r>
            <a:r>
              <a:rPr lang="en-US" smtClean="0"/>
              <a:t>:1 h=</a:t>
            </a:r>
            <a:r>
              <a:rPr lang="zh-CN" altLang="en-US" i="1" u="sng" smtClean="0"/>
              <a:t>　　　　</a:t>
            </a:r>
            <a:r>
              <a:rPr lang="en-US" smtClean="0"/>
              <a:t>min,1 min=</a:t>
            </a:r>
            <a:endParaRPr lang="en-US" smtClean="0"/>
          </a:p>
          <a:p>
            <a:pPr>
              <a:lnSpc>
                <a:spcPct val="150000"/>
              </a:lnSpc>
            </a:pPr>
            <a:r>
              <a:rPr lang="zh-CN" altLang="en-US" i="1" u="sng" smtClean="0"/>
              <a:t>　　　　</a:t>
            </a:r>
            <a:r>
              <a:rPr lang="en-US" smtClean="0"/>
              <a:t>s</a:t>
            </a:r>
            <a:r>
              <a:rPr lang="zh-CN" altLang="en-US" smtClean="0"/>
              <a:t>。</a:t>
            </a:r>
            <a:r>
              <a:rPr lang="en-US" smtClean="0"/>
              <a:t> </a:t>
            </a:r>
            <a:endParaRPr lang="zh-CN" altLang="en-US" smtClean="0"/>
          </a:p>
          <a:p>
            <a:pPr>
              <a:lnSpc>
                <a:spcPct val="150000"/>
              </a:lnSpc>
            </a:pPr>
            <a:r>
              <a:rPr lang="en-US" smtClean="0"/>
              <a:t>(2)</a:t>
            </a:r>
            <a:r>
              <a:rPr lang="zh-CN" altLang="en-US" smtClean="0"/>
              <a:t>时间常见值</a:t>
            </a:r>
            <a:r>
              <a:rPr lang="en-US" smtClean="0"/>
              <a:t>:①</a:t>
            </a:r>
            <a:r>
              <a:rPr lang="zh-CN" altLang="en-US" smtClean="0"/>
              <a:t>人脉搏跳动的平均时间间隔约为</a:t>
            </a:r>
            <a:r>
              <a:rPr lang="en-US" smtClean="0"/>
              <a:t>1 s;②</a:t>
            </a:r>
            <a:r>
              <a:rPr lang="zh-CN" altLang="en-US" smtClean="0"/>
              <a:t>播放国歌所需的时间约为</a:t>
            </a:r>
            <a:r>
              <a:rPr lang="en-US" smtClean="0"/>
              <a:t>50 s;③</a:t>
            </a:r>
            <a:r>
              <a:rPr lang="zh-CN" altLang="en-US" smtClean="0"/>
              <a:t>普通中学生百米跑的成绩约为</a:t>
            </a:r>
            <a:r>
              <a:rPr lang="en-US" smtClean="0"/>
              <a:t>16 s</a:t>
            </a:r>
            <a:r>
              <a:rPr lang="zh-CN" altLang="en-US" smtClean="0"/>
              <a:t>。</a:t>
            </a:r>
            <a:endParaRPr lang="zh-CN" altLang="en-US" smtClean="0"/>
          </a:p>
          <a:p>
            <a:pPr>
              <a:lnSpc>
                <a:spcPct val="150000"/>
              </a:lnSpc>
            </a:pPr>
            <a:r>
              <a:rPr lang="en-US" smtClean="0"/>
              <a:t>(3)</a:t>
            </a:r>
            <a:r>
              <a:rPr lang="zh-CN" altLang="en-US" smtClean="0"/>
              <a:t>停表的读数</a:t>
            </a:r>
            <a:r>
              <a:rPr lang="en-US" smtClean="0"/>
              <a:t>:</a:t>
            </a:r>
            <a:r>
              <a:rPr lang="zh-CN" altLang="en-US" smtClean="0"/>
              <a:t>停表有两个表盘</a:t>
            </a:r>
            <a:r>
              <a:rPr lang="en-US" smtClean="0"/>
              <a:t>,</a:t>
            </a:r>
            <a:r>
              <a:rPr lang="zh-CN" altLang="en-US" smtClean="0"/>
              <a:t>读数时先看小盘</a:t>
            </a:r>
            <a:r>
              <a:rPr lang="en-US" smtClean="0"/>
              <a:t>,</a:t>
            </a:r>
            <a:r>
              <a:rPr lang="zh-CN" altLang="en-US" smtClean="0"/>
              <a:t>后看</a:t>
            </a:r>
            <a:endParaRPr lang="en-US" altLang="zh-CN" smtClean="0"/>
          </a:p>
          <a:p>
            <a:pPr>
              <a:lnSpc>
                <a:spcPct val="150000"/>
              </a:lnSpc>
            </a:pPr>
            <a:r>
              <a:rPr lang="zh-CN" altLang="en-US" smtClean="0"/>
              <a:t>大盘。如图</a:t>
            </a:r>
            <a:r>
              <a:rPr lang="en-US" smtClean="0"/>
              <a:t>5-1</a:t>
            </a:r>
            <a:r>
              <a:rPr lang="zh-CN" altLang="en-US" smtClean="0"/>
              <a:t>所示</a:t>
            </a:r>
            <a:r>
              <a:rPr lang="en-US" smtClean="0"/>
              <a:t>,</a:t>
            </a:r>
            <a:r>
              <a:rPr lang="zh-CN" altLang="en-US" smtClean="0"/>
              <a:t>停表的读数是</a:t>
            </a:r>
            <a:r>
              <a:rPr lang="zh-CN" altLang="en-US" i="1" u="sng" smtClean="0"/>
              <a:t>　　    </a:t>
            </a:r>
            <a:r>
              <a:rPr lang="en-US" smtClean="0"/>
              <a:t>min</a:t>
            </a:r>
            <a:r>
              <a:rPr lang="zh-CN" altLang="en-US" i="1" u="sng" smtClean="0"/>
              <a:t>　      　</a:t>
            </a:r>
            <a:r>
              <a:rPr lang="en-US" smtClean="0"/>
              <a:t>s,</a:t>
            </a:r>
            <a:endParaRPr lang="en-US" smtClean="0"/>
          </a:p>
          <a:p>
            <a:pPr>
              <a:lnSpc>
                <a:spcPct val="150000"/>
              </a:lnSpc>
            </a:pPr>
            <a:r>
              <a:rPr lang="zh-CN" altLang="en-US" smtClean="0"/>
              <a:t>合</a:t>
            </a:r>
            <a:r>
              <a:rPr lang="zh-CN" altLang="en-US" i="1" u="sng" smtClean="0"/>
              <a:t>　      　     </a:t>
            </a:r>
            <a:r>
              <a:rPr lang="en-US" smtClean="0"/>
              <a:t>s</a:t>
            </a:r>
            <a:r>
              <a:rPr lang="zh-CN" altLang="en-US" smtClean="0"/>
              <a:t>。</a:t>
            </a:r>
            <a:r>
              <a:rPr lang="en-US" smtClean="0"/>
              <a:t> </a:t>
            </a:r>
            <a:endParaRPr lang="zh-CN" altLang="en-US"/>
          </a:p>
        </p:txBody>
      </p:sp>
      <p:sp>
        <p:nvSpPr>
          <p:cNvPr id="3" name="矩形 2"/>
          <p:cNvSpPr/>
          <p:nvPr/>
        </p:nvSpPr>
        <p:spPr>
          <a:xfrm>
            <a:off x="9254375" y="5501496"/>
            <a:ext cx="987771" cy="461665"/>
          </a:xfrm>
          <a:prstGeom prst="rect">
            <a:avLst/>
          </a:prstGeom>
        </p:spPr>
        <p:txBody>
          <a:bodyPr wrap="none">
            <a:spAutoFit/>
          </a:bodyPr>
          <a:lstStyle/>
          <a:p>
            <a:r>
              <a:rPr lang="zh-CN" altLang="en-US" smtClean="0"/>
              <a:t>图</a:t>
            </a:r>
            <a:r>
              <a:rPr lang="en-US" smtClean="0"/>
              <a:t>5-1</a:t>
            </a:r>
            <a:endParaRPr lang="zh-CN" altLang="en-US"/>
          </a:p>
        </p:txBody>
      </p:sp>
      <p:pic>
        <p:nvPicPr>
          <p:cNvPr id="4" name="20JX28.EPS" descr="id:2147499440;FounderCES"/>
          <p:cNvPicPr/>
          <p:nvPr/>
        </p:nvPicPr>
        <p:blipFill>
          <a:blip r:embed="rId2"/>
          <a:stretch>
            <a:fillRect/>
          </a:stretch>
        </p:blipFill>
        <p:spPr>
          <a:xfrm>
            <a:off x="8968623" y="3072604"/>
            <a:ext cx="2341557" cy="2318052"/>
          </a:xfrm>
          <a:prstGeom prst="rect">
            <a:avLst/>
          </a:prstGeom>
        </p:spPr>
      </p:pic>
      <p:sp>
        <p:nvSpPr>
          <p:cNvPr id="5" name="Rectangle 14"/>
          <p:cNvSpPr>
            <a:spLocks noChangeArrowheads="1"/>
          </p:cNvSpPr>
          <p:nvPr/>
        </p:nvSpPr>
        <p:spPr bwMode="auto">
          <a:xfrm>
            <a:off x="8461189" y="1358092"/>
            <a:ext cx="56297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60</a:t>
            </a:r>
            <a:endParaRPr lang="zh-CN" altLang="en-US">
              <a:solidFill>
                <a:srgbClr val="A50021"/>
              </a:solidFill>
            </a:endParaRPr>
          </a:p>
        </p:txBody>
      </p:sp>
      <p:sp>
        <p:nvSpPr>
          <p:cNvPr id="6" name="Rectangle 14"/>
          <p:cNvSpPr>
            <a:spLocks noChangeArrowheads="1"/>
          </p:cNvSpPr>
          <p:nvPr/>
        </p:nvSpPr>
        <p:spPr bwMode="auto">
          <a:xfrm>
            <a:off x="1380298" y="1896559"/>
            <a:ext cx="56297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60</a:t>
            </a:r>
            <a:endParaRPr lang="zh-CN" altLang="en-US">
              <a:solidFill>
                <a:srgbClr val="A50021"/>
              </a:solidFill>
            </a:endParaRPr>
          </a:p>
        </p:txBody>
      </p:sp>
      <p:sp>
        <p:nvSpPr>
          <p:cNvPr id="7" name="Rectangle 14"/>
          <p:cNvSpPr>
            <a:spLocks noChangeArrowheads="1"/>
          </p:cNvSpPr>
          <p:nvPr/>
        </p:nvSpPr>
        <p:spPr bwMode="auto">
          <a:xfrm>
            <a:off x="5809454" y="4072736"/>
            <a:ext cx="37382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4</a:t>
            </a:r>
            <a:endParaRPr lang="zh-CN" altLang="en-US">
              <a:solidFill>
                <a:srgbClr val="A50021"/>
              </a:solidFill>
            </a:endParaRPr>
          </a:p>
        </p:txBody>
      </p:sp>
      <p:sp>
        <p:nvSpPr>
          <p:cNvPr id="8" name="Rectangle 14"/>
          <p:cNvSpPr>
            <a:spLocks noChangeArrowheads="1"/>
          </p:cNvSpPr>
          <p:nvPr/>
        </p:nvSpPr>
        <p:spPr bwMode="auto">
          <a:xfrm>
            <a:off x="7255175" y="4111137"/>
            <a:ext cx="840295"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38.5</a:t>
            </a:r>
            <a:endParaRPr lang="zh-CN" altLang="en-US">
              <a:solidFill>
                <a:srgbClr val="A50021"/>
              </a:solidFill>
            </a:endParaRPr>
          </a:p>
        </p:txBody>
      </p:sp>
      <p:sp>
        <p:nvSpPr>
          <p:cNvPr id="9" name="Rectangle 14"/>
          <p:cNvSpPr>
            <a:spLocks noChangeArrowheads="1"/>
          </p:cNvSpPr>
          <p:nvPr/>
        </p:nvSpPr>
        <p:spPr bwMode="auto">
          <a:xfrm>
            <a:off x="1636733" y="4644240"/>
            <a:ext cx="1029449"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278.5</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考点二　参照物</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87138" cy="2862322"/>
          </a:xfrm>
          <a:prstGeom prst="rect">
            <a:avLst/>
          </a:prstGeom>
          <a:noFill/>
        </p:spPr>
        <p:txBody>
          <a:bodyPr wrap="square" rtlCol="0">
            <a:spAutoFit/>
          </a:bodyPr>
          <a:lstStyle/>
          <a:p>
            <a:pPr>
              <a:lnSpc>
                <a:spcPct val="150000"/>
              </a:lnSpc>
            </a:pPr>
            <a:r>
              <a:rPr lang="en-US" b="1" smtClean="0"/>
              <a:t>1.</a:t>
            </a:r>
            <a:r>
              <a:rPr lang="zh-CN" altLang="en-US" b="1" smtClean="0"/>
              <a:t>参照物</a:t>
            </a:r>
            <a:r>
              <a:rPr lang="en-US" b="1" smtClean="0"/>
              <a:t>:</a:t>
            </a:r>
            <a:r>
              <a:rPr lang="zh-CN" altLang="en-US" smtClean="0"/>
              <a:t>研究物体运动状态时被选作</a:t>
            </a:r>
            <a:r>
              <a:rPr lang="zh-CN" altLang="en-US" i="1" u="sng" smtClean="0"/>
              <a:t>　　  　　</a:t>
            </a:r>
            <a:r>
              <a:rPr lang="zh-CN" altLang="en-US" smtClean="0"/>
              <a:t>的物体。不可以选被研究的物体本身作为参照物</a:t>
            </a:r>
            <a:r>
              <a:rPr lang="en-US" smtClean="0"/>
              <a:t>,</a:t>
            </a:r>
            <a:r>
              <a:rPr lang="zh-CN" altLang="en-US" smtClean="0"/>
              <a:t>选定为参照物的物体被认为是不动</a:t>
            </a:r>
            <a:r>
              <a:rPr lang="en-US" smtClean="0"/>
              <a:t>(</a:t>
            </a:r>
            <a:r>
              <a:rPr lang="zh-CN" altLang="en-US" smtClean="0"/>
              <a:t>静止</a:t>
            </a:r>
            <a:r>
              <a:rPr lang="en-US" smtClean="0"/>
              <a:t>)</a:t>
            </a:r>
            <a:r>
              <a:rPr lang="zh-CN" altLang="en-US" smtClean="0"/>
              <a:t>的。</a:t>
            </a:r>
            <a:r>
              <a:rPr lang="en-US" smtClean="0"/>
              <a:t> </a:t>
            </a:r>
            <a:endParaRPr lang="zh-CN" altLang="en-US" smtClean="0"/>
          </a:p>
          <a:p>
            <a:pPr>
              <a:lnSpc>
                <a:spcPct val="150000"/>
              </a:lnSpc>
            </a:pPr>
            <a:r>
              <a:rPr lang="en-US" b="1" smtClean="0"/>
              <a:t>2.</a:t>
            </a:r>
            <a:r>
              <a:rPr lang="zh-CN" altLang="en-US" b="1" smtClean="0"/>
              <a:t>运动和静止的相对性</a:t>
            </a:r>
            <a:r>
              <a:rPr lang="en-US" b="1" smtClean="0"/>
              <a:t>:</a:t>
            </a:r>
            <a:r>
              <a:rPr lang="zh-CN" altLang="en-US" smtClean="0"/>
              <a:t>一个物体是运动的还是静止的</a:t>
            </a:r>
            <a:r>
              <a:rPr lang="en-US" smtClean="0"/>
              <a:t>,</a:t>
            </a:r>
            <a:r>
              <a:rPr lang="zh-CN" altLang="en-US" smtClean="0"/>
              <a:t>要看选哪个物体作为参照物</a:t>
            </a:r>
            <a:r>
              <a:rPr lang="en-US" smtClean="0"/>
              <a:t>,</a:t>
            </a:r>
            <a:r>
              <a:rPr lang="zh-CN" altLang="en-US" smtClean="0"/>
              <a:t>所选的参照物不同</a:t>
            </a:r>
            <a:r>
              <a:rPr lang="en-US" smtClean="0"/>
              <a:t>,</a:t>
            </a:r>
            <a:r>
              <a:rPr lang="zh-CN" altLang="en-US" smtClean="0"/>
              <a:t>得到的结论也可能不同</a:t>
            </a:r>
            <a:r>
              <a:rPr lang="en-US" smtClean="0"/>
              <a:t>;</a:t>
            </a:r>
            <a:r>
              <a:rPr lang="zh-CN" altLang="en-US" smtClean="0"/>
              <a:t>一个物体的运动状态是相对于参照物而言的</a:t>
            </a:r>
            <a:r>
              <a:rPr lang="en-US" smtClean="0"/>
              <a:t>,</a:t>
            </a:r>
            <a:r>
              <a:rPr lang="zh-CN" altLang="en-US" smtClean="0"/>
              <a:t>这就是运动和静止的</a:t>
            </a:r>
            <a:r>
              <a:rPr lang="zh-CN" altLang="en-US" i="1" u="sng" smtClean="0"/>
              <a:t>　  　　　</a:t>
            </a:r>
            <a:r>
              <a:rPr lang="zh-CN" altLang="en-US" smtClean="0"/>
              <a:t>性。</a:t>
            </a:r>
            <a:r>
              <a:rPr lang="en-US" smtClean="0"/>
              <a:t> </a:t>
            </a:r>
            <a:endParaRPr lang="zh-CN" altLang="en-US"/>
          </a:p>
        </p:txBody>
      </p:sp>
      <p:sp>
        <p:nvSpPr>
          <p:cNvPr id="7" name="Rectangle 14"/>
          <p:cNvSpPr>
            <a:spLocks noChangeArrowheads="1"/>
          </p:cNvSpPr>
          <p:nvPr/>
        </p:nvSpPr>
        <p:spPr bwMode="auto">
          <a:xfrm>
            <a:off x="6309520"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标准</a:t>
            </a:r>
            <a:endParaRPr lang="zh-CN" altLang="en-US">
              <a:solidFill>
                <a:srgbClr val="A50021"/>
              </a:solidFill>
            </a:endParaRPr>
          </a:p>
        </p:txBody>
      </p:sp>
      <p:sp>
        <p:nvSpPr>
          <p:cNvPr id="8" name="Rectangle 14"/>
          <p:cNvSpPr>
            <a:spLocks noChangeArrowheads="1"/>
          </p:cNvSpPr>
          <p:nvPr/>
        </p:nvSpPr>
        <p:spPr bwMode="auto">
          <a:xfrm>
            <a:off x="5380826" y="3501232"/>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相对</a:t>
            </a:r>
            <a:endParaRPr lang="zh-CN" altLang="en-US">
              <a:solidFill>
                <a:srgbClr val="A5002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644262" cy="1754326"/>
          </a:xfrm>
          <a:prstGeom prst="rect">
            <a:avLst/>
          </a:prstGeom>
          <a:noFill/>
        </p:spPr>
        <p:txBody>
          <a:bodyPr wrap="square" rtlCol="0">
            <a:spAutoFit/>
          </a:bodyPr>
          <a:lstStyle/>
          <a:p>
            <a:pPr>
              <a:lnSpc>
                <a:spcPct val="150000"/>
              </a:lnSpc>
            </a:pPr>
            <a:r>
              <a:rPr lang="en-US" b="1" smtClean="0"/>
              <a:t>3.</a:t>
            </a:r>
            <a:r>
              <a:rPr lang="zh-CN" altLang="en-US" b="1" smtClean="0"/>
              <a:t>运动状态的判断方法</a:t>
            </a:r>
            <a:endParaRPr lang="zh-CN" altLang="en-US" b="1" smtClean="0"/>
          </a:p>
          <a:p>
            <a:pPr>
              <a:lnSpc>
                <a:spcPct val="150000"/>
              </a:lnSpc>
            </a:pPr>
            <a:r>
              <a:rPr lang="en-US" smtClean="0"/>
              <a:t>①</a:t>
            </a:r>
            <a:r>
              <a:rPr lang="zh-CN" altLang="en-US" smtClean="0"/>
              <a:t>研究物体相对参照物位置不变→静止。</a:t>
            </a:r>
            <a:endParaRPr lang="zh-CN" altLang="en-US" smtClean="0"/>
          </a:p>
          <a:p>
            <a:pPr>
              <a:lnSpc>
                <a:spcPct val="150000"/>
              </a:lnSpc>
            </a:pPr>
            <a:r>
              <a:rPr lang="en-US" smtClean="0"/>
              <a:t>②</a:t>
            </a:r>
            <a:r>
              <a:rPr lang="zh-CN" altLang="en-US" smtClean="0"/>
              <a:t>研究物体相对参照物位置改变→运动。</a:t>
            </a:r>
            <a:endParaRPr lang="zh-CN" altLang="en-US"/>
          </a:p>
        </p:txBody>
      </p:sp>
    </p:spTree>
  </p:cSld>
  <p:clrMapOvr>
    <a:masterClrMapping/>
  </p:clrMapOvr>
  <p:transition>
    <p:fade/>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6"/>
          <p:cNvSpPr txBox="1">
            <a:spLocks noChangeArrowheads="1"/>
          </p:cNvSpPr>
          <p:nvPr/>
        </p:nvSpPr>
        <p:spPr bwMode="auto">
          <a:xfrm>
            <a:off x="951670" y="643712"/>
            <a:ext cx="10644262" cy="642924"/>
          </a:xfrm>
          <a:prstGeom prst="rect">
            <a:avLst/>
          </a:prstGeom>
          <a:noFill/>
          <a:ln w="9525">
            <a:noFill/>
            <a:miter lim="800000"/>
          </a:ln>
        </p:spPr>
        <p:txBody>
          <a:bodyPr wrap="square" lIns="36000" tIns="36000" rIns="36000" bIns="3600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2800" b="1" spc="150" smtClean="0">
                <a:solidFill>
                  <a:srgbClr val="1CB691"/>
                </a:solidFill>
                <a:latin typeface="微软雅黑" panose="020b0503020204020204" pitchFamily="34" charset="-122"/>
                <a:ea typeface="微软雅黑" panose="020b0503020204020204" pitchFamily="34" charset="-122"/>
              </a:rPr>
              <a:t>考点三　运动的快慢</a:t>
            </a:r>
            <a:endParaRPr lang="zh-CN" altLang="en-US" sz="2800" b="1" spc="150" smtClean="0">
              <a:solidFill>
                <a:srgbClr val="1CB69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951670" y="1286654"/>
            <a:ext cx="10787138" cy="646331"/>
          </a:xfrm>
          <a:prstGeom prst="rect">
            <a:avLst/>
          </a:prstGeom>
          <a:noFill/>
        </p:spPr>
        <p:txBody>
          <a:bodyPr wrap="square" rtlCol="0">
            <a:spAutoFit/>
          </a:bodyPr>
          <a:lstStyle/>
          <a:p>
            <a:pPr>
              <a:lnSpc>
                <a:spcPct val="150000"/>
              </a:lnSpc>
            </a:pPr>
            <a:r>
              <a:rPr lang="en-US" b="1" smtClean="0"/>
              <a:t>1.</a:t>
            </a:r>
            <a:r>
              <a:rPr lang="zh-CN" altLang="en-US" b="1" smtClean="0"/>
              <a:t>速度</a:t>
            </a:r>
            <a:r>
              <a:rPr lang="en-US" b="1" smtClean="0"/>
              <a:t>:</a:t>
            </a:r>
            <a:r>
              <a:rPr lang="zh-CN" altLang="en-US" smtClean="0"/>
              <a:t>表示物体运动</a:t>
            </a:r>
            <a:r>
              <a:rPr lang="zh-CN" altLang="en-US" i="1" u="sng" smtClean="0"/>
              <a:t>　   　　　</a:t>
            </a:r>
            <a:r>
              <a:rPr lang="zh-CN" altLang="en-US" smtClean="0"/>
              <a:t>的物理量</a:t>
            </a:r>
            <a:r>
              <a:rPr lang="en-US" smtClean="0"/>
              <a:t>,</a:t>
            </a:r>
            <a:r>
              <a:rPr lang="zh-CN" altLang="en-US" smtClean="0"/>
              <a:t>路程与时间的</a:t>
            </a:r>
            <a:r>
              <a:rPr lang="zh-CN" altLang="en-US" i="1" u="sng" smtClean="0"/>
              <a:t>　　  　　</a:t>
            </a:r>
            <a:r>
              <a:rPr lang="zh-CN" altLang="en-US" smtClean="0"/>
              <a:t>叫速度。</a:t>
            </a:r>
            <a:r>
              <a:rPr lang="en-US" smtClean="0"/>
              <a:t> </a:t>
            </a:r>
            <a:endParaRPr lang="zh-CN" altLang="en-US"/>
          </a:p>
        </p:txBody>
      </p:sp>
      <p:graphicFrame>
        <p:nvGraphicFramePr>
          <p:cNvPr id="1026" name="Object 2"/>
          <p:cNvGraphicFramePr>
            <a:graphicFrameLocks noChangeAspect="1"/>
          </p:cNvGraphicFramePr>
          <p:nvPr/>
        </p:nvGraphicFramePr>
        <p:xfrm>
          <a:off x="1073150" y="1935163"/>
          <a:ext cx="10536238" cy="1735137"/>
        </p:xfrm>
        <a:graphic>
          <a:graphicData uri="http://schemas.openxmlformats.org/presentationml/2006/ole">
            <mc:AlternateContent>
              <mc:Choice xmlns:v="urn:schemas-microsoft-com:vml" Requires="v">
                <p:oleObj spid="_x0000_s1038" name="文档" r:id="rId2" imgW="10234295" imgH="1685925" progId="Word.Document.12">
                  <p:embed/>
                </p:oleObj>
              </mc:Choice>
              <mc:Fallback>
                <p:oleObj name="文档" r:id="rId2" imgW="10234295" imgH="1685925" progId="Word.Document.12">
                  <p:embed/>
                  <p:pic>
                    <p:nvPicPr>
                      <p:cNvPr id="0" name="OLE substitute image"/>
                      <p:cNvPicPr/>
                      <p:nvPr/>
                    </p:nvPicPr>
                    <p:blipFill>
                      <a:blip r:embed="rId3"/>
                      <a:stretch>
                        <a:fillRect/>
                      </a:stretch>
                    </p:blipFill>
                    <p:spPr>
                      <a:xfrm>
                        <a:off x="1073150" y="1935163"/>
                        <a:ext cx="10536238" cy="1735137"/>
                      </a:xfrm>
                      <a:prstGeom prst="rect">
                        <a:avLst/>
                      </a:prstGeom>
                      <a:noFill/>
                      <a:ln w="9525">
                        <a:noFill/>
                      </a:ln>
                    </p:spPr>
                  </p:pic>
                </p:oleObj>
              </mc:Fallback>
            </mc:AlternateContent>
          </a:graphicData>
        </a:graphic>
      </p:graphicFrame>
      <p:sp>
        <p:nvSpPr>
          <p:cNvPr id="8" name="Rectangle 14"/>
          <p:cNvSpPr>
            <a:spLocks noChangeArrowheads="1"/>
          </p:cNvSpPr>
          <p:nvPr/>
        </p:nvSpPr>
        <p:spPr bwMode="auto">
          <a:xfrm>
            <a:off x="4166380"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快慢</a:t>
            </a:r>
            <a:endParaRPr lang="zh-CN" altLang="en-US">
              <a:solidFill>
                <a:srgbClr val="A50021"/>
              </a:solidFill>
            </a:endParaRPr>
          </a:p>
        </p:txBody>
      </p:sp>
      <p:sp>
        <p:nvSpPr>
          <p:cNvPr id="9" name="Rectangle 14"/>
          <p:cNvSpPr>
            <a:spLocks noChangeArrowheads="1"/>
          </p:cNvSpPr>
          <p:nvPr/>
        </p:nvSpPr>
        <p:spPr bwMode="auto">
          <a:xfrm>
            <a:off x="8738412" y="1286654"/>
            <a:ext cx="800219" cy="461665"/>
          </a:xfrm>
          <a:prstGeom prst="rect">
            <a:avLst/>
          </a:prstGeom>
          <a:noFill/>
          <a:ln w="9525">
            <a:noFill/>
            <a:miter lim="800000"/>
          </a:ln>
          <a:effectLst/>
        </p:spPr>
        <p:txBody>
          <a:bodyPr vert="horz" wrap="none" lIns="91440" tIns="45720" rIns="91440" bIns="45720" numCol="1" anchor="ctr" anchorCtr="0" compatLnSpc="1">
            <a:spAutoFit/>
          </a:bodyPr>
          <a:lstStyle/>
          <a:p>
            <a:r>
              <a:rPr lang="zh-CN" altLang="en-US" b="1" smtClean="0">
                <a:solidFill>
                  <a:srgbClr val="A50021"/>
                </a:solidFill>
              </a:rPr>
              <a:t>比值</a:t>
            </a:r>
            <a:endParaRPr lang="zh-CN" altLang="en-US">
              <a:solidFill>
                <a:srgbClr val="A50021"/>
              </a:solidFill>
            </a:endParaRPr>
          </a:p>
        </p:txBody>
      </p:sp>
      <p:graphicFrame>
        <p:nvGraphicFramePr>
          <p:cNvPr id="1028" name="Object 4"/>
          <p:cNvGraphicFramePr>
            <a:graphicFrameLocks noChangeAspect="1"/>
          </p:cNvGraphicFramePr>
          <p:nvPr/>
        </p:nvGraphicFramePr>
        <p:xfrm>
          <a:off x="3304368" y="1812125"/>
          <a:ext cx="862012" cy="688975"/>
        </p:xfrm>
        <a:graphic>
          <a:graphicData uri="http://schemas.openxmlformats.org/presentationml/2006/ole">
            <mc:AlternateContent>
              <mc:Choice xmlns:v="urn:schemas-microsoft-com:vml" Requires="v">
                <p:oleObj spid="_x0000_s1039" name="文档" r:id="rId4" imgW="881380" imgH="692785" progId="Word.Document.12">
                  <p:embed/>
                </p:oleObj>
              </mc:Choice>
              <mc:Fallback>
                <p:oleObj name="文档" r:id="rId4" imgW="881380" imgH="692785" progId="Word.Document.12">
                  <p:embed/>
                  <p:pic>
                    <p:nvPicPr>
                      <p:cNvPr id="0" name="OLE substitute image"/>
                      <p:cNvPicPr/>
                      <p:nvPr/>
                    </p:nvPicPr>
                    <p:blipFill>
                      <a:blip r:embed="rId5"/>
                      <a:stretch>
                        <a:fillRect/>
                      </a:stretch>
                    </p:blipFill>
                    <p:spPr>
                      <a:xfrm>
                        <a:off x="3304368" y="1812125"/>
                        <a:ext cx="862012" cy="688975"/>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500"/>
                                        <p:tgtEl>
                                          <p:spTgt spid="102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28"/>
                                        </p:tgtEl>
                                        <p:attrNameLst>
                                          <p:attrName>style.visibility</p:attrName>
                                        </p:attrNameLst>
                                      </p:cBhvr>
                                      <p:to>
                                        <p:strVal val="visible"/>
                                      </p:to>
                                    </p:set>
                                    <p:animEffect transition="in" filter="fade">
                                      <p:cBhvr>
                                        <p:cTn id="2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951670" y="775622"/>
            <a:ext cx="10787138" cy="3416320"/>
          </a:xfrm>
          <a:prstGeom prst="rect">
            <a:avLst/>
          </a:prstGeom>
          <a:noFill/>
        </p:spPr>
        <p:txBody>
          <a:bodyPr wrap="square" rtlCol="0">
            <a:spAutoFit/>
          </a:bodyPr>
          <a:lstStyle/>
          <a:p>
            <a:pPr>
              <a:lnSpc>
                <a:spcPct val="150000"/>
              </a:lnSpc>
            </a:pPr>
            <a:r>
              <a:rPr lang="en-US" b="1" smtClean="0"/>
              <a:t>3.</a:t>
            </a:r>
            <a:r>
              <a:rPr lang="zh-CN" altLang="en-US" b="1" smtClean="0"/>
              <a:t>速度的单位</a:t>
            </a:r>
            <a:r>
              <a:rPr lang="en-US" b="1" smtClean="0"/>
              <a:t>:</a:t>
            </a:r>
            <a:r>
              <a:rPr lang="zh-CN" altLang="en-US" smtClean="0"/>
              <a:t>速度的国际单位是</a:t>
            </a:r>
            <a:r>
              <a:rPr lang="en-US" smtClean="0"/>
              <a:t>m/s,</a:t>
            </a:r>
            <a:r>
              <a:rPr lang="zh-CN" altLang="en-US" smtClean="0"/>
              <a:t>常用单位是</a:t>
            </a:r>
            <a:r>
              <a:rPr lang="en-US" smtClean="0"/>
              <a:t>km/h,</a:t>
            </a:r>
            <a:r>
              <a:rPr lang="zh-CN" altLang="en-US" smtClean="0"/>
              <a:t>它们的换算关系</a:t>
            </a:r>
            <a:r>
              <a:rPr lang="en-US" smtClean="0"/>
              <a:t>:1 m/s=</a:t>
            </a:r>
            <a:endParaRPr lang="en-US" smtClean="0"/>
          </a:p>
          <a:p>
            <a:pPr>
              <a:lnSpc>
                <a:spcPct val="150000"/>
              </a:lnSpc>
            </a:pPr>
            <a:r>
              <a:rPr lang="en-US" smtClean="0"/>
              <a:t> </a:t>
            </a:r>
            <a:r>
              <a:rPr lang="zh-CN" altLang="en-US" i="1" u="sng" smtClean="0"/>
              <a:t>　　　　</a:t>
            </a:r>
            <a:r>
              <a:rPr lang="en-US" smtClean="0"/>
              <a:t>km/h,1 km/h=</a:t>
            </a:r>
            <a:r>
              <a:rPr lang="zh-CN" altLang="en-US" i="1" u="sng" smtClean="0"/>
              <a:t>　　　　</a:t>
            </a:r>
            <a:r>
              <a:rPr lang="en-US" smtClean="0"/>
              <a:t>m/s</a:t>
            </a:r>
            <a:r>
              <a:rPr lang="zh-CN" altLang="en-US" smtClean="0"/>
              <a:t>。</a:t>
            </a:r>
            <a:r>
              <a:rPr lang="en-US" smtClean="0"/>
              <a:t> </a:t>
            </a:r>
            <a:endParaRPr lang="zh-CN" altLang="en-US" smtClean="0"/>
          </a:p>
          <a:p>
            <a:pPr>
              <a:lnSpc>
                <a:spcPct val="150000"/>
              </a:lnSpc>
            </a:pPr>
            <a:r>
              <a:rPr lang="en-US" b="1" smtClean="0"/>
              <a:t>4.</a:t>
            </a:r>
            <a:r>
              <a:rPr lang="zh-CN" altLang="en-US" b="1" smtClean="0"/>
              <a:t>速度常见值</a:t>
            </a:r>
            <a:r>
              <a:rPr lang="en-US" b="1" smtClean="0"/>
              <a:t>:</a:t>
            </a:r>
            <a:r>
              <a:rPr lang="en-US" smtClean="0"/>
              <a:t>①</a:t>
            </a:r>
            <a:r>
              <a:rPr lang="zh-CN" altLang="en-US" smtClean="0"/>
              <a:t>正常人步行的速度约为</a:t>
            </a:r>
            <a:r>
              <a:rPr lang="en-US" smtClean="0"/>
              <a:t>1.1 m/s;②</a:t>
            </a:r>
            <a:r>
              <a:rPr lang="zh-CN" altLang="en-US" smtClean="0"/>
              <a:t>声音在</a:t>
            </a:r>
            <a:r>
              <a:rPr lang="en-US" smtClean="0"/>
              <a:t>15 ℃</a:t>
            </a:r>
            <a:r>
              <a:rPr lang="zh-CN" altLang="en-US" smtClean="0"/>
              <a:t>空气中的传播速度约为</a:t>
            </a:r>
            <a:r>
              <a:rPr lang="en-US" smtClean="0"/>
              <a:t>340 m/s;③</a:t>
            </a:r>
            <a:r>
              <a:rPr lang="zh-CN" altLang="en-US" smtClean="0"/>
              <a:t>光在真空中的传播速度约为</a:t>
            </a:r>
            <a:r>
              <a:rPr lang="en-US" smtClean="0"/>
              <a:t>3×10</a:t>
            </a:r>
            <a:r>
              <a:rPr lang="en-US" baseline="30000" smtClean="0"/>
              <a:t>5</a:t>
            </a:r>
            <a:r>
              <a:rPr lang="en-US" smtClean="0"/>
              <a:t> km/s;④</a:t>
            </a:r>
            <a:r>
              <a:rPr lang="zh-CN" altLang="en-US" smtClean="0"/>
              <a:t>骑自行车的速度约为</a:t>
            </a:r>
            <a:r>
              <a:rPr lang="en-US" smtClean="0"/>
              <a:t>5 m/s;⑤</a:t>
            </a:r>
            <a:r>
              <a:rPr lang="zh-CN" altLang="en-US" smtClean="0"/>
              <a:t>世界上短跑运动员的最快速度可达</a:t>
            </a:r>
            <a:r>
              <a:rPr lang="en-US" smtClean="0"/>
              <a:t>10 m/s;</a:t>
            </a:r>
            <a:r>
              <a:rPr lang="en-US" i="1" smtClean="0"/>
              <a:t>⑥</a:t>
            </a:r>
            <a:r>
              <a:rPr lang="zh-CN" altLang="en-US" smtClean="0"/>
              <a:t>高速公路上小轿车的最大速度可达</a:t>
            </a:r>
            <a:r>
              <a:rPr lang="en-US" smtClean="0"/>
              <a:t>140 km/h</a:t>
            </a:r>
            <a:r>
              <a:rPr lang="zh-CN" altLang="en-US" smtClean="0"/>
              <a:t>。</a:t>
            </a:r>
            <a:endParaRPr lang="zh-CN" altLang="en-US"/>
          </a:p>
        </p:txBody>
      </p:sp>
      <p:sp>
        <p:nvSpPr>
          <p:cNvPr id="8" name="Rectangle 14"/>
          <p:cNvSpPr>
            <a:spLocks noChangeArrowheads="1"/>
          </p:cNvSpPr>
          <p:nvPr/>
        </p:nvSpPr>
        <p:spPr bwMode="auto">
          <a:xfrm>
            <a:off x="1380298" y="1358092"/>
            <a:ext cx="651140" cy="461665"/>
          </a:xfrm>
          <a:prstGeom prst="rect">
            <a:avLst/>
          </a:prstGeom>
          <a:noFill/>
          <a:ln w="9525">
            <a:noFill/>
            <a:miter lim="800000"/>
          </a:ln>
          <a:effectLst/>
        </p:spPr>
        <p:txBody>
          <a:bodyPr vert="horz" wrap="none" lIns="91440" tIns="45720" rIns="91440" bIns="45720" numCol="1" anchor="ctr" anchorCtr="0" compatLnSpc="1">
            <a:spAutoFit/>
          </a:bodyPr>
          <a:lstStyle/>
          <a:p>
            <a:r>
              <a:rPr lang="en-US" b="1" smtClean="0">
                <a:solidFill>
                  <a:srgbClr val="A50021"/>
                </a:solidFill>
              </a:rPr>
              <a:t>3.6</a:t>
            </a:r>
            <a:endParaRPr lang="zh-CN" altLang="en-US">
              <a:solidFill>
                <a:srgbClr val="A50021"/>
              </a:solidFill>
            </a:endParaRPr>
          </a:p>
        </p:txBody>
      </p:sp>
      <p:graphicFrame>
        <p:nvGraphicFramePr>
          <p:cNvPr id="59393" name="Object 1"/>
          <p:cNvGraphicFramePr>
            <a:graphicFrameLocks noChangeAspect="1"/>
          </p:cNvGraphicFramePr>
          <p:nvPr/>
        </p:nvGraphicFramePr>
        <p:xfrm>
          <a:off x="4595008" y="1163563"/>
          <a:ext cx="847725" cy="754063"/>
        </p:xfrm>
        <a:graphic>
          <a:graphicData uri="http://schemas.openxmlformats.org/presentationml/2006/ole">
            <mc:AlternateContent>
              <mc:Choice xmlns:v="urn:schemas-microsoft-com:vml" Requires="v">
                <p:oleObj spid="_x0000_s1040" name="文档" r:id="rId2" imgW="890270" imgH="794385" progId="Word.Document.12">
                  <p:embed/>
                </p:oleObj>
              </mc:Choice>
              <mc:Fallback>
                <p:oleObj name="文档" r:id="rId2" imgW="890270" imgH="794385" progId="Word.Document.12">
                  <p:embed/>
                  <p:pic>
                    <p:nvPicPr>
                      <p:cNvPr id="0" name="OLE substitute image"/>
                      <p:cNvPicPr/>
                      <p:nvPr/>
                    </p:nvPicPr>
                    <p:blipFill>
                      <a:blip r:embed="rId3"/>
                      <a:stretch>
                        <a:fillRect/>
                      </a:stretch>
                    </p:blipFill>
                    <p:spPr>
                      <a:xfrm>
                        <a:off x="4595008" y="1163563"/>
                        <a:ext cx="847725" cy="754063"/>
                      </a:xfrm>
                      <a:prstGeom prst="rect">
                        <a:avLst/>
                      </a:prstGeom>
                      <a:noFill/>
                      <a:ln w="9525">
                        <a:noFill/>
                      </a:ln>
                    </p:spPr>
                  </p:pic>
                </p:oleObj>
              </mc:Fallback>
            </mc:AlternateContent>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9393"/>
                                        </p:tgtEl>
                                        <p:attrNameLst>
                                          <p:attrName>style.visibility</p:attrName>
                                        </p:attrNameLst>
                                      </p:cBhvr>
                                      <p:to>
                                        <p:strVal val="visible"/>
                                      </p:to>
                                    </p:set>
                                    <p:animEffect transition="in" filter="fade">
                                      <p:cBhvr>
                                        <p:cTn id="12" dur="500"/>
                                        <p:tgtEl>
                                          <p:spTgt spid="5939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ags/tag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2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3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4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5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7.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8.xml><?xml version="1.0" encoding="utf-8"?>
<p:tagLst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5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2.xml><?xml version="1.0" encoding="utf-8"?>
<p:tagLst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3.xml><?xml version="1.0" encoding="utf-8"?>
<p:tagLst xmlns:p="http://schemas.openxmlformats.org/presentationml/2006/main">
  <p:tag name="AS_OS" val="Unix 3.10 unknown"/>
  <p:tag name="AS_RELEASE_DATE" val="2020.11.30"/>
  <p:tag name="AS_TITLE" val="Aspose.Slides for Java"/>
  <p:tag name="AS_VERSION" val="20.1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heme/theme1.xml><?xml version="1.0" encoding="utf-8"?>
<a:theme xmlns:r="http://schemas.openxmlformats.org/officeDocument/2006/relationships"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145</Paragraphs>
  <Slides>29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微软雅黑</vt:lpstr>
      <vt:lpstr>Wingdings</vt:lpstr>
      <vt:lpstr>Calibri</vt:lpstr>
      <vt:lpstr>NEU-BZ-S92</vt:lpstr>
      <vt:lpstr>Times New Roman</vt:lpstr>
      <vt:lpstr>方正书宋_GBK</vt:lpstr>
      <vt:lpstr>自定义设计方案</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2021-02-04T17:09:40Z</cp:lastPrinted>
  <dcterms:created xsi:type="dcterms:W3CDTF">2021-02-04T17:09:40Z</dcterms:created>
  <dcterms:modified xsi:type="dcterms:W3CDTF">2021-02-04T09:09:41Z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