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998" r:id="rId2"/>
    <p:sldMasterId id="2147484021" r:id="rId3"/>
    <p:sldMasterId id="2147484055" r:id="rId4"/>
    <p:sldMasterId id="2147484100" r:id="rId5"/>
  </p:sldMasterIdLst>
  <p:notesMasterIdLst>
    <p:notesMasterId r:id="rId6"/>
  </p:notesMasterIdLst>
  <p:sldIdLst>
    <p:sldId id="256" r:id="rId7"/>
    <p:sldId id="390" r:id="rId8"/>
    <p:sldId id="418" r:id="rId9"/>
    <p:sldId id="419" r:id="rId10"/>
    <p:sldId id="421" r:id="rId11"/>
    <p:sldId id="403" r:id="rId12"/>
    <p:sldId id="396" r:id="rId13"/>
    <p:sldId id="410" r:id="rId14"/>
    <p:sldId id="412" r:id="rId15"/>
  </p:sldIdLst>
  <p:sldSz cx="9144000" cy="6858000" type="screen4x3"/>
  <p:notesSz cx="6858000" cy="9144000"/>
  <p:custDataLst>
    <p:tags r:id="rId16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tags" Target="tags/tag8.xml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slideMaster" Target="slideMasters/slideMaster2.xml" /><Relationship Id="rId20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7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8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6149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51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8BA0BD9-8634-4CCA-88A5-34DEFED8827E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921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126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331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536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741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945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150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355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CDC368D-3BD7-4126-AB36-DC85110C1A96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102" r:id="rId2"/>
    <p:sldLayoutId id="2147484103" r:id="rId3"/>
    <p:sldLayoutId id="2147484104" r:id="rId4"/>
    <p:sldLayoutId id="2147484105" r:id="rId5"/>
    <p:sldLayoutId id="2147484106" r:id="rId6"/>
    <p:sldLayoutId id="2147484107" r:id="rId7"/>
    <p:sldLayoutId id="2147484108" r:id="rId8"/>
    <p:sldLayoutId id="2147484109" r:id="rId9"/>
    <p:sldLayoutId id="2147484110" r:id="rId10"/>
    <p:sldLayoutId id="214748411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06643D3-A6DA-43BA-A9F8-CDB32697297A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2" r:id="rId1"/>
    <p:sldLayoutId id="2147484113" r:id="rId2"/>
    <p:sldLayoutId id="2147484114" r:id="rId3"/>
    <p:sldLayoutId id="2147484115" r:id="rId4"/>
    <p:sldLayoutId id="2147484116" r:id="rId5"/>
    <p:sldLayoutId id="2147484117" r:id="rId6"/>
    <p:sldLayoutId id="2147484118" r:id="rId7"/>
    <p:sldLayoutId id="2147484119" r:id="rId8"/>
    <p:sldLayoutId id="2147484120" r:id="rId9"/>
    <p:sldLayoutId id="2147484121" r:id="rId10"/>
    <p:sldLayoutId id="214748412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4104B946-89D3-4FD9-9ACF-8F008C888643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  <p:sldLayoutId id="2147484124" r:id="rId2"/>
    <p:sldLayoutId id="2147484125" r:id="rId3"/>
    <p:sldLayoutId id="2147484126" r:id="rId4"/>
    <p:sldLayoutId id="2147484127" r:id="rId5"/>
    <p:sldLayoutId id="2147484128" r:id="rId6"/>
    <p:sldLayoutId id="2147484129" r:id="rId7"/>
    <p:sldLayoutId id="2147484130" r:id="rId8"/>
    <p:sldLayoutId id="2147484131" r:id="rId9"/>
    <p:sldLayoutId id="2147484132" r:id="rId10"/>
    <p:sldLayoutId id="214748413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5DA60F-E846-46BD-8411-014093428267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4" r:id="rId1"/>
    <p:sldLayoutId id="2147484135" r:id="rId2"/>
    <p:sldLayoutId id="2147484136" r:id="rId3"/>
    <p:sldLayoutId id="2147484137" r:id="rId4"/>
    <p:sldLayoutId id="2147484138" r:id="rId5"/>
    <p:sldLayoutId id="2147484139" r:id="rId6"/>
    <p:sldLayoutId id="2147484140" r:id="rId7"/>
    <p:sldLayoutId id="2147484141" r:id="rId8"/>
    <p:sldLayoutId id="2147484142" r:id="rId9"/>
    <p:sldLayoutId id="2147484143" r:id="rId10"/>
    <p:sldLayoutId id="2147484144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6C80945-1D31-405E-BECE-24B5062D707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6" r:id="rId2"/>
    <p:sldLayoutId id="2147484147" r:id="rId3"/>
    <p:sldLayoutId id="2147484148" r:id="rId4"/>
    <p:sldLayoutId id="2147484149" r:id="rId5"/>
    <p:sldLayoutId id="2147484150" r:id="rId6"/>
    <p:sldLayoutId id="2147484151" r:id="rId7"/>
    <p:sldLayoutId id="2147484152" r:id="rId8"/>
    <p:sldLayoutId id="2147484153" r:id="rId9"/>
    <p:sldLayoutId id="2147484154" r:id="rId10"/>
    <p:sldLayoutId id="214748415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jpeg" /><Relationship Id="rId4" Type="http://schemas.openxmlformats.org/officeDocument/2006/relationships/tags" Target="../tags/tag2.xml" /><Relationship Id="rId5" Type="http://schemas.openxmlformats.org/officeDocument/2006/relationships/tags" Target="../tags/tag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3.jpeg" /><Relationship Id="rId4" Type="http://schemas.openxmlformats.org/officeDocument/2006/relationships/image" Target="../media/image4.jpeg" /><Relationship Id="rId5" Type="http://schemas.openxmlformats.org/officeDocument/2006/relationships/image" Target="../media/image5.jpeg" /><Relationship Id="rId6" Type="http://schemas.openxmlformats.org/officeDocument/2006/relationships/tags" Target="../tags/tag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6.png" /><Relationship Id="rId4" Type="http://schemas.openxmlformats.org/officeDocument/2006/relationships/image" Target="../media/image3.jpeg" /><Relationship Id="rId5" Type="http://schemas.openxmlformats.org/officeDocument/2006/relationships/image" Target="../media/image4.jpeg" /><Relationship Id="rId6" Type="http://schemas.openxmlformats.org/officeDocument/2006/relationships/image" Target="../media/image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7.jpeg" /><Relationship Id="rId4" Type="http://schemas.openxmlformats.org/officeDocument/2006/relationships/tags" Target="../tags/tag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ctrTitle" idx="4294967295"/>
          </p:nvPr>
        </p:nvSpPr>
        <p:spPr>
          <a:xfrm>
            <a:off x="723900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电动机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7172" name="矩形 3"/>
          <p:cNvSpPr/>
          <p:nvPr/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7173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5870575" y="1681162"/>
            <a:ext cx="2746375" cy="2235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1"/>
      <p:bldP spid="717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矩形 10"/>
          <p:cNvSpPr/>
          <p:nvPr/>
        </p:nvSpPr>
        <p:spPr>
          <a:xfrm>
            <a:off x="215900" y="238125"/>
            <a:ext cx="6719888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一、磁场对通电导线的作用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94" name="矩形 10"/>
          <p:cNvSpPr>
            <a:spLocks noChangeArrowheads="1"/>
          </p:cNvSpPr>
          <p:nvPr/>
        </p:nvSpPr>
        <p:spPr bwMode="auto">
          <a:xfrm>
            <a:off x="2005013" y="5219700"/>
            <a:ext cx="51323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磁场对放入其中的磁体有力的作用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grpSp>
        <p:nvGrpSpPr>
          <p:cNvPr id="8195" name="组合 37890"/>
          <p:cNvGrpSpPr/>
          <p:nvPr/>
        </p:nvGrpSpPr>
        <p:grpSpPr>
          <a:xfrm>
            <a:off x="1508125" y="2994025"/>
            <a:ext cx="2162175" cy="1628775"/>
            <a:chExt cx="1362" cy="1026"/>
          </a:xfrm>
        </p:grpSpPr>
        <p:sp>
          <p:nvSpPr>
            <p:cNvPr id="8196" name="Freeform 16"/>
            <p:cNvSpPr/>
            <p:nvPr/>
          </p:nvSpPr>
          <p:spPr>
            <a:xfrm rot="16200000" flipH="1">
              <a:off x="408" y="107"/>
              <a:ext cx="486" cy="1301"/>
            </a:xfrm>
            <a:custGeom>
              <a:cxnLst>
                <a:cxn ang="0">
                  <a:pos x="209" y="4004"/>
                </a:cxn>
                <a:cxn ang="0">
                  <a:pos x="627" y="4033"/>
                </a:cxn>
                <a:cxn ang="0">
                  <a:pos x="1042" y="4091"/>
                </a:cxn>
                <a:cxn ang="0">
                  <a:pos x="1452" y="4178"/>
                </a:cxn>
                <a:cxn ang="0">
                  <a:pos x="1854" y="4294"/>
                </a:cxn>
                <a:cxn ang="0">
                  <a:pos x="2248" y="4437"/>
                </a:cxn>
                <a:cxn ang="0">
                  <a:pos x="2630" y="4607"/>
                </a:cxn>
                <a:cxn ang="0">
                  <a:pos x="3000" y="4804"/>
                </a:cxn>
                <a:cxn ang="0">
                  <a:pos x="3355" y="5026"/>
                </a:cxn>
                <a:cxn ang="0">
                  <a:pos x="3694" y="5272"/>
                </a:cxn>
                <a:cxn ang="0">
                  <a:pos x="4015" y="5541"/>
                </a:cxn>
                <a:cxn ang="0">
                  <a:pos x="4316" y="5832"/>
                </a:cxn>
                <a:cxn ang="0">
                  <a:pos x="4596" y="6143"/>
                </a:cxn>
                <a:cxn ang="0">
                  <a:pos x="4854" y="6473"/>
                </a:cxn>
                <a:cxn ang="0">
                  <a:pos x="5088" y="6820"/>
                </a:cxn>
                <a:cxn ang="0">
                  <a:pos x="5298" y="7183"/>
                </a:cxn>
                <a:cxn ang="0">
                  <a:pos x="5481" y="7560"/>
                </a:cxn>
                <a:cxn ang="0">
                  <a:pos x="5638" y="7948"/>
                </a:cxn>
                <a:cxn ang="0">
                  <a:pos x="5768" y="8346"/>
                </a:cxn>
                <a:cxn ang="0">
                  <a:pos x="5869" y="8753"/>
                </a:cxn>
                <a:cxn ang="0">
                  <a:pos x="5942" y="9165"/>
                </a:cxn>
                <a:cxn ang="0">
                  <a:pos x="5985" y="9581"/>
                </a:cxn>
                <a:cxn ang="0">
                  <a:pos x="6000" y="10000"/>
                </a:cxn>
                <a:cxn ang="0">
                  <a:pos x="10000" y="26000"/>
                </a:cxn>
                <a:cxn ang="0">
                  <a:pos x="9994" y="9651"/>
                </a:cxn>
                <a:cxn ang="0">
                  <a:pos x="9945" y="8955"/>
                </a:cxn>
                <a:cxn ang="0">
                  <a:pos x="9848" y="8264"/>
                </a:cxn>
                <a:cxn ang="0">
                  <a:pos x="9703" y="7581"/>
                </a:cxn>
                <a:cxn ang="0">
                  <a:pos x="9511" y="6910"/>
                </a:cxn>
                <a:cxn ang="0">
                  <a:pos x="9272" y="6254"/>
                </a:cxn>
                <a:cxn ang="0">
                  <a:pos x="8988" y="5616"/>
                </a:cxn>
                <a:cxn ang="0">
                  <a:pos x="8660" y="5000"/>
                </a:cxn>
                <a:cxn ang="0">
                  <a:pos x="8290" y="4408"/>
                </a:cxn>
                <a:cxn ang="0">
                  <a:pos x="7880" y="3843"/>
                </a:cxn>
                <a:cxn ang="0">
                  <a:pos x="7431" y="3309"/>
                </a:cxn>
                <a:cxn ang="0">
                  <a:pos x="6947" y="2807"/>
                </a:cxn>
                <a:cxn ang="0">
                  <a:pos x="6428" y="2340"/>
                </a:cxn>
                <a:cxn ang="0">
                  <a:pos x="5878" y="1910"/>
                </a:cxn>
                <a:cxn ang="0">
                  <a:pos x="5299" y="1520"/>
                </a:cxn>
                <a:cxn ang="0">
                  <a:pos x="4695" y="1171"/>
                </a:cxn>
                <a:cxn ang="0">
                  <a:pos x="4067" y="865"/>
                </a:cxn>
                <a:cxn ang="0">
                  <a:pos x="3420" y="603"/>
                </a:cxn>
                <a:cxn ang="0">
                  <a:pos x="2756" y="387"/>
                </a:cxn>
                <a:cxn ang="0">
                  <a:pos x="2079" y="219"/>
                </a:cxn>
                <a:cxn ang="0">
                  <a:pos x="1392" y="97"/>
                </a:cxn>
                <a:cxn ang="0">
                  <a:pos x="698" y="24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3366FF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3366FF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197" name="Freeform 18"/>
            <p:cNvSpPr/>
            <p:nvPr/>
          </p:nvSpPr>
          <p:spPr>
            <a:xfrm rot="16200000">
              <a:off x="408" y="-371"/>
              <a:ext cx="486" cy="1301"/>
            </a:xfrm>
            <a:custGeom>
              <a:cxnLst>
                <a:cxn ang="0">
                  <a:pos x="209" y="4004"/>
                </a:cxn>
                <a:cxn ang="0">
                  <a:pos x="627" y="4033"/>
                </a:cxn>
                <a:cxn ang="0">
                  <a:pos x="1042" y="4091"/>
                </a:cxn>
                <a:cxn ang="0">
                  <a:pos x="1452" y="4178"/>
                </a:cxn>
                <a:cxn ang="0">
                  <a:pos x="1854" y="4294"/>
                </a:cxn>
                <a:cxn ang="0">
                  <a:pos x="2248" y="4437"/>
                </a:cxn>
                <a:cxn ang="0">
                  <a:pos x="2630" y="4607"/>
                </a:cxn>
                <a:cxn ang="0">
                  <a:pos x="3000" y="4804"/>
                </a:cxn>
                <a:cxn ang="0">
                  <a:pos x="3355" y="5026"/>
                </a:cxn>
                <a:cxn ang="0">
                  <a:pos x="3694" y="5272"/>
                </a:cxn>
                <a:cxn ang="0">
                  <a:pos x="4015" y="5541"/>
                </a:cxn>
                <a:cxn ang="0">
                  <a:pos x="4316" y="5832"/>
                </a:cxn>
                <a:cxn ang="0">
                  <a:pos x="4596" y="6143"/>
                </a:cxn>
                <a:cxn ang="0">
                  <a:pos x="4854" y="6473"/>
                </a:cxn>
                <a:cxn ang="0">
                  <a:pos x="5088" y="6820"/>
                </a:cxn>
                <a:cxn ang="0">
                  <a:pos x="5298" y="7183"/>
                </a:cxn>
                <a:cxn ang="0">
                  <a:pos x="5481" y="7560"/>
                </a:cxn>
                <a:cxn ang="0">
                  <a:pos x="5638" y="7948"/>
                </a:cxn>
                <a:cxn ang="0">
                  <a:pos x="5768" y="8346"/>
                </a:cxn>
                <a:cxn ang="0">
                  <a:pos x="5869" y="8753"/>
                </a:cxn>
                <a:cxn ang="0">
                  <a:pos x="5942" y="9165"/>
                </a:cxn>
                <a:cxn ang="0">
                  <a:pos x="5985" y="9581"/>
                </a:cxn>
                <a:cxn ang="0">
                  <a:pos x="6000" y="10000"/>
                </a:cxn>
                <a:cxn ang="0">
                  <a:pos x="10000" y="26000"/>
                </a:cxn>
                <a:cxn ang="0">
                  <a:pos x="9994" y="9651"/>
                </a:cxn>
                <a:cxn ang="0">
                  <a:pos x="9945" y="8955"/>
                </a:cxn>
                <a:cxn ang="0">
                  <a:pos x="9848" y="8264"/>
                </a:cxn>
                <a:cxn ang="0">
                  <a:pos x="9703" y="7581"/>
                </a:cxn>
                <a:cxn ang="0">
                  <a:pos x="9511" y="6910"/>
                </a:cxn>
                <a:cxn ang="0">
                  <a:pos x="9272" y="6254"/>
                </a:cxn>
                <a:cxn ang="0">
                  <a:pos x="8988" y="5616"/>
                </a:cxn>
                <a:cxn ang="0">
                  <a:pos x="8660" y="5000"/>
                </a:cxn>
                <a:cxn ang="0">
                  <a:pos x="8290" y="4408"/>
                </a:cxn>
                <a:cxn ang="0">
                  <a:pos x="7880" y="3843"/>
                </a:cxn>
                <a:cxn ang="0">
                  <a:pos x="7431" y="3309"/>
                </a:cxn>
                <a:cxn ang="0">
                  <a:pos x="6947" y="2807"/>
                </a:cxn>
                <a:cxn ang="0">
                  <a:pos x="6428" y="2340"/>
                </a:cxn>
                <a:cxn ang="0">
                  <a:pos x="5878" y="1910"/>
                </a:cxn>
                <a:cxn ang="0">
                  <a:pos x="5299" y="1520"/>
                </a:cxn>
                <a:cxn ang="0">
                  <a:pos x="4695" y="1171"/>
                </a:cxn>
                <a:cxn ang="0">
                  <a:pos x="4067" y="865"/>
                </a:cxn>
                <a:cxn ang="0">
                  <a:pos x="3420" y="603"/>
                </a:cxn>
                <a:cxn ang="0">
                  <a:pos x="2756" y="387"/>
                </a:cxn>
                <a:cxn ang="0">
                  <a:pos x="2079" y="219"/>
                </a:cxn>
                <a:cxn ang="0">
                  <a:pos x="1392" y="97"/>
                </a:cxn>
                <a:cxn ang="0">
                  <a:pos x="698" y="24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FF6600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198" name="Text Box 19"/>
            <p:cNvSpPr/>
            <p:nvPr/>
          </p:nvSpPr>
          <p:spPr>
            <a:xfrm>
              <a:off x="1066" y="0"/>
              <a:ext cx="296" cy="10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90000"/>
                </a:lnSpc>
              </a:pPr>
              <a:r>
                <a:rPr lang="en-US" altLang="zh-CN" sz="2800" b="1">
                  <a:solidFill>
                    <a:schemeClr val="hlink"/>
                  </a:solidFill>
                  <a:latin typeface="Times New Roman" pitchFamily="18" charset="0"/>
                </a:rPr>
                <a:t>S</a:t>
              </a:r>
              <a:endParaRPr lang="en-US" altLang="zh-CN" sz="2800" b="1">
                <a:solidFill>
                  <a:schemeClr val="hlink"/>
                </a:solidFill>
                <a:latin typeface="Times New Roman" pitchFamily="18" charset="0"/>
              </a:endParaRPr>
            </a:p>
            <a:p>
              <a:pPr lvl="0">
                <a:lnSpc>
                  <a:spcPct val="90000"/>
                </a:lnSpc>
              </a:pPr>
              <a:endParaRPr lang="en-US" altLang="zh-CN" sz="2800" b="1">
                <a:solidFill>
                  <a:schemeClr val="hlink"/>
                </a:solidFill>
                <a:latin typeface="Times New Roman" pitchFamily="18" charset="0"/>
              </a:endParaRPr>
            </a:p>
            <a:p>
              <a:pPr lvl="0">
                <a:lnSpc>
                  <a:spcPct val="90000"/>
                </a:lnSpc>
              </a:pPr>
              <a:endParaRPr lang="en-US" altLang="zh-CN" sz="2800" b="1">
                <a:solidFill>
                  <a:schemeClr val="hlink"/>
                </a:solidFill>
                <a:latin typeface="Times New Roman" pitchFamily="18" charset="0"/>
              </a:endParaRPr>
            </a:p>
            <a:p>
              <a:pPr lvl="0">
                <a:lnSpc>
                  <a:spcPct val="9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itchFamily="18" charset="0"/>
                </a:rPr>
                <a:t>N</a:t>
              </a:r>
              <a:endParaRPr lang="en-US" altLang="zh-CN" sz="2800" b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8199" name="组合 37894"/>
          <p:cNvGrpSpPr/>
          <p:nvPr/>
        </p:nvGrpSpPr>
        <p:grpSpPr>
          <a:xfrm>
            <a:off x="4778375" y="2271712"/>
            <a:ext cx="3132138" cy="2520950"/>
            <a:chExt cx="2060" cy="1667"/>
          </a:xfrm>
        </p:grpSpPr>
        <p:sp>
          <p:nvSpPr>
            <p:cNvPr id="8200" name="AutoShape 17"/>
            <p:cNvSpPr/>
            <p:nvPr/>
          </p:nvSpPr>
          <p:spPr>
            <a:xfrm rot="13140000">
              <a:off x="495" y="68"/>
              <a:ext cx="96" cy="1584"/>
            </a:xfrm>
            <a:prstGeom prst="can">
              <a:avLst>
                <a:gd name="adj" fmla="val 124972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rot="10800000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20000"/>
                </a:lnSpc>
              </a:pPr>
              <a:endParaRPr lang="zh-CN" altLang="en-US" sz="2800" b="1">
                <a:latin typeface="宋体" pitchFamily="2" charset="-122"/>
                <a:ea typeface="宋体" pitchFamily="2" charset="-122"/>
              </a:endParaRPr>
            </a:p>
          </p:txBody>
        </p:sp>
        <p:grpSp>
          <p:nvGrpSpPr>
            <p:cNvPr id="8201" name="组合 37896"/>
            <p:cNvGrpSpPr/>
            <p:nvPr/>
          </p:nvGrpSpPr>
          <p:grpSpPr>
            <a:xfrm>
              <a:off x="382" y="477"/>
              <a:ext cx="549" cy="576"/>
              <a:chExt cx="549" cy="576"/>
            </a:xfrm>
          </p:grpSpPr>
          <p:cxnSp>
            <p:nvCxnSpPr>
              <p:cNvPr id="8202" name="Line 21"/>
              <p:cNvCxnSpPr/>
              <p:nvPr/>
            </p:nvCxnSpPr>
            <p:spPr>
              <a:xfrm flipH="1">
                <a:off x="0" y="0"/>
                <a:ext cx="480" cy="57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  <a:tailEnd type="triangle"/>
              </a:ln>
            </p:spPr>
          </p:cxnSp>
          <p:sp>
            <p:nvSpPr>
              <p:cNvPr id="8203" name="Text Box 22"/>
              <p:cNvSpPr/>
              <p:nvPr/>
            </p:nvSpPr>
            <p:spPr>
              <a:xfrm>
                <a:off x="323" y="144"/>
                <a:ext cx="226" cy="39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lnSpc>
                    <a:spcPct val="120000"/>
                  </a:lnSpc>
                </a:pPr>
                <a:r>
                  <a:rPr lang="en-US" altLang="zh-CN" sz="2800" b="1" i="1">
                    <a:solidFill>
                      <a:srgbClr val="FF0000"/>
                    </a:solidFill>
                    <a:latin typeface="Times New Roman" pitchFamily="18" charset="0"/>
                  </a:rPr>
                  <a:t>I</a:t>
                </a:r>
                <a:endParaRPr lang="en-US" altLang="zh-CN" sz="2800" b="1" i="1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8204" name="Freeform 24"/>
            <p:cNvSpPr/>
            <p:nvPr/>
          </p:nvSpPr>
          <p:spPr>
            <a:xfrm>
              <a:off x="1040" y="30"/>
              <a:ext cx="680" cy="243"/>
            </a:xfrm>
            <a:custGeom>
              <a:cxnLst>
                <a:cxn ang="0">
                  <a:pos x="0" y="243"/>
                </a:cxn>
                <a:cxn ang="0">
                  <a:pos x="136" y="38"/>
                </a:cxn>
                <a:cxn ang="0">
                  <a:pos x="408" y="16"/>
                </a:cxn>
                <a:cxn ang="0">
                  <a:pos x="680" y="106"/>
                </a:cxn>
              </a:cxnLst>
              <a:pathLst>
                <a:path w="680" h="243">
                  <a:moveTo>
                    <a:pt x="0" y="243"/>
                  </a:moveTo>
                  <a:cubicBezTo>
                    <a:pt x="34" y="159"/>
                    <a:pt x="68" y="76"/>
                    <a:pt x="136" y="38"/>
                  </a:cubicBezTo>
                  <a:cubicBezTo>
                    <a:pt x="204" y="0"/>
                    <a:pt x="317" y="5"/>
                    <a:pt x="408" y="16"/>
                  </a:cubicBezTo>
                  <a:cubicBezTo>
                    <a:pt x="499" y="27"/>
                    <a:pt x="589" y="66"/>
                    <a:pt x="680" y="106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205" name="Freeform 25"/>
            <p:cNvSpPr/>
            <p:nvPr/>
          </p:nvSpPr>
          <p:spPr>
            <a:xfrm>
              <a:off x="0" y="1384"/>
              <a:ext cx="1085" cy="283"/>
            </a:xfrm>
            <a:custGeom>
              <a:cxnLst>
                <a:cxn ang="0">
                  <a:pos x="87" y="23"/>
                </a:cxn>
                <a:cxn ang="0">
                  <a:pos x="87" y="249"/>
                </a:cxn>
                <a:cxn ang="0">
                  <a:pos x="609" y="227"/>
                </a:cxn>
                <a:cxn ang="0">
                  <a:pos x="1085" y="0"/>
                </a:cxn>
              </a:cxnLst>
              <a:pathLst>
                <a:path w="1085" h="283">
                  <a:moveTo>
                    <a:pt x="87" y="23"/>
                  </a:moveTo>
                  <a:cubicBezTo>
                    <a:pt x="43" y="119"/>
                    <a:pt x="0" y="215"/>
                    <a:pt x="87" y="249"/>
                  </a:cubicBezTo>
                  <a:cubicBezTo>
                    <a:pt x="174" y="283"/>
                    <a:pt x="443" y="268"/>
                    <a:pt x="609" y="227"/>
                  </a:cubicBezTo>
                  <a:cubicBezTo>
                    <a:pt x="775" y="186"/>
                    <a:pt x="930" y="93"/>
                    <a:pt x="1085" y="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  <a:miter lim="800000"/>
            </a:ln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206" name="Text Box 26"/>
            <p:cNvSpPr/>
            <p:nvPr/>
          </p:nvSpPr>
          <p:spPr>
            <a:xfrm>
              <a:off x="1675" y="0"/>
              <a:ext cx="385" cy="4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20000"/>
                </a:lnSpc>
              </a:pPr>
              <a:r>
                <a:rPr lang="en-US" altLang="zh-CN" sz="2800" b="1">
                  <a:latin typeface="宋体" pitchFamily="2" charset="-122"/>
                </a:rPr>
                <a:t>+</a:t>
              </a:r>
              <a:endParaRPr lang="en-US" altLang="zh-CN" sz="2800" b="1">
                <a:latin typeface="宋体" pitchFamily="2" charset="-122"/>
              </a:endParaRPr>
            </a:p>
          </p:txBody>
        </p:sp>
        <p:sp>
          <p:nvSpPr>
            <p:cNvPr id="8207" name="Text Box 27"/>
            <p:cNvSpPr/>
            <p:nvPr/>
          </p:nvSpPr>
          <p:spPr>
            <a:xfrm>
              <a:off x="1108" y="1065"/>
              <a:ext cx="385" cy="40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lnSpc>
                  <a:spcPct val="120000"/>
                </a:lnSpc>
              </a:pPr>
              <a:r>
                <a:rPr lang="en-US" altLang="zh-CN" sz="2800" b="1">
                  <a:latin typeface="宋体" pitchFamily="2" charset="-122"/>
                </a:rPr>
                <a:t>_</a:t>
              </a:r>
              <a:endParaRPr lang="en-US" altLang="zh-CN" sz="2800" b="1">
                <a:latin typeface="宋体" pitchFamily="2" charset="-122"/>
              </a:endParaRPr>
            </a:p>
          </p:txBody>
        </p:sp>
      </p:grpSp>
      <p:sp>
        <p:nvSpPr>
          <p:cNvPr id="8208" name="TextBox 4"/>
          <p:cNvSpPr/>
          <p:nvPr/>
        </p:nvSpPr>
        <p:spPr>
          <a:xfrm>
            <a:off x="977900" y="1562100"/>
            <a:ext cx="3200400" cy="6794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solidFill>
              <a:srgbClr val="2D2D8A"/>
            </a:solidFill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磁体周围存在磁场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8209" name="TextBox 4"/>
          <p:cNvSpPr/>
          <p:nvPr/>
        </p:nvSpPr>
        <p:spPr>
          <a:xfrm>
            <a:off x="4678362" y="1555750"/>
            <a:ext cx="4291012" cy="6731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solidFill>
              <a:srgbClr val="2D2D8A"/>
            </a:solidFill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通电直导体周围存在磁场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/>
      <p:bldP spid="820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矩形 10"/>
          <p:cNvSpPr>
            <a:spLocks noChangeArrowheads="1"/>
          </p:cNvSpPr>
          <p:nvPr/>
        </p:nvSpPr>
        <p:spPr bwMode="auto">
          <a:xfrm>
            <a:off x="2392363" y="4816475"/>
            <a:ext cx="4754563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通电导线会在磁场的作用下运动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0242" name="图片 36880" descr="13304001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658938" y="1233488"/>
            <a:ext cx="6013450" cy="3065462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5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矩形 10"/>
          <p:cNvSpPr>
            <a:spLocks noChangeArrowheads="1"/>
          </p:cNvSpPr>
          <p:nvPr/>
        </p:nvSpPr>
        <p:spPr bwMode="auto">
          <a:xfrm>
            <a:off x="4703763" y="1092200"/>
            <a:ext cx="286385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通电导线向左运动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grpSp>
        <p:nvGrpSpPr>
          <p:cNvPr id="12290" name="组合 7172"/>
          <p:cNvGrpSpPr/>
          <p:nvPr/>
        </p:nvGrpSpPr>
        <p:grpSpPr>
          <a:xfrm>
            <a:off x="1462088" y="368300"/>
            <a:ext cx="1946275" cy="2514600"/>
            <a:chExt cx="1226" cy="1584"/>
          </a:xfrm>
        </p:grpSpPr>
        <p:sp>
          <p:nvSpPr>
            <p:cNvPr id="12291" name="Freeform 4"/>
            <p:cNvSpPr/>
            <p:nvPr/>
          </p:nvSpPr>
          <p:spPr>
            <a:xfrm rot="16200000" flipH="1">
              <a:off x="362" y="415"/>
              <a:ext cx="336" cy="1056"/>
            </a:xfrm>
            <a:custGeom>
              <a:cxnLst>
                <a:cxn ang="0">
                  <a:pos x="7" y="163"/>
                </a:cxn>
                <a:cxn ang="0">
                  <a:pos x="21" y="164"/>
                </a:cxn>
                <a:cxn ang="0">
                  <a:pos x="35" y="166"/>
                </a:cxn>
                <a:cxn ang="0">
                  <a:pos x="49" y="170"/>
                </a:cxn>
                <a:cxn ang="0">
                  <a:pos x="62" y="174"/>
                </a:cxn>
                <a:cxn ang="0">
                  <a:pos x="76" y="180"/>
                </a:cxn>
                <a:cxn ang="0">
                  <a:pos x="88" y="187"/>
                </a:cxn>
                <a:cxn ang="0">
                  <a:pos x="101" y="195"/>
                </a:cxn>
                <a:cxn ang="0">
                  <a:pos x="113" y="204"/>
                </a:cxn>
                <a:cxn ang="0">
                  <a:pos x="124" y="214"/>
                </a:cxn>
                <a:cxn ang="0">
                  <a:pos x="135" y="225"/>
                </a:cxn>
                <a:cxn ang="0">
                  <a:pos x="145" y="237"/>
                </a:cxn>
                <a:cxn ang="0">
                  <a:pos x="154" y="250"/>
                </a:cxn>
                <a:cxn ang="0">
                  <a:pos x="163" y="263"/>
                </a:cxn>
                <a:cxn ang="0">
                  <a:pos x="171" y="277"/>
                </a:cxn>
                <a:cxn ang="0">
                  <a:pos x="178" y="292"/>
                </a:cxn>
                <a:cxn ang="0">
                  <a:pos x="184" y="307"/>
                </a:cxn>
                <a:cxn ang="0">
                  <a:pos x="189" y="323"/>
                </a:cxn>
                <a:cxn ang="0">
                  <a:pos x="194" y="339"/>
                </a:cxn>
                <a:cxn ang="0">
                  <a:pos x="197" y="356"/>
                </a:cxn>
                <a:cxn ang="0">
                  <a:pos x="200" y="372"/>
                </a:cxn>
                <a:cxn ang="0">
                  <a:pos x="201" y="389"/>
                </a:cxn>
                <a:cxn ang="0">
                  <a:pos x="202" y="406"/>
                </a:cxn>
                <a:cxn ang="0">
                  <a:pos x="336" y="1056"/>
                </a:cxn>
                <a:cxn ang="0">
                  <a:pos x="336" y="392"/>
                </a:cxn>
                <a:cxn ang="0">
                  <a:pos x="334" y="364"/>
                </a:cxn>
                <a:cxn ang="0">
                  <a:pos x="331" y="336"/>
                </a:cxn>
                <a:cxn ang="0">
                  <a:pos x="326" y="308"/>
                </a:cxn>
                <a:cxn ang="0">
                  <a:pos x="320" y="281"/>
                </a:cxn>
                <a:cxn ang="0">
                  <a:pos x="312" y="254"/>
                </a:cxn>
                <a:cxn ang="0">
                  <a:pos x="302" y="228"/>
                </a:cxn>
                <a:cxn ang="0">
                  <a:pos x="291" y="203"/>
                </a:cxn>
                <a:cxn ang="0">
                  <a:pos x="279" y="179"/>
                </a:cxn>
                <a:cxn ang="0">
                  <a:pos x="265" y="156"/>
                </a:cxn>
                <a:cxn ang="0">
                  <a:pos x="250" y="134"/>
                </a:cxn>
                <a:cxn ang="0">
                  <a:pos x="233" y="114"/>
                </a:cxn>
                <a:cxn ang="0">
                  <a:pos x="216" y="95"/>
                </a:cxn>
                <a:cxn ang="0">
                  <a:pos x="198" y="78"/>
                </a:cxn>
                <a:cxn ang="0">
                  <a:pos x="178" y="62"/>
                </a:cxn>
                <a:cxn ang="0">
                  <a:pos x="158" y="48"/>
                </a:cxn>
                <a:cxn ang="0">
                  <a:pos x="137" y="35"/>
                </a:cxn>
                <a:cxn ang="0">
                  <a:pos x="115" y="24"/>
                </a:cxn>
                <a:cxn ang="0">
                  <a:pos x="93" y="16"/>
                </a:cxn>
                <a:cxn ang="0">
                  <a:pos x="70" y="9"/>
                </a:cxn>
                <a:cxn ang="0">
                  <a:pos x="47" y="4"/>
                </a:cxn>
                <a:cxn ang="0">
                  <a:pos x="23" y="1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3366FF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3366FF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2292" name="AutoShape 5"/>
            <p:cNvSpPr/>
            <p:nvPr/>
          </p:nvSpPr>
          <p:spPr>
            <a:xfrm rot="13140000">
              <a:off x="817" y="0"/>
              <a:ext cx="96" cy="1584"/>
            </a:xfrm>
            <a:prstGeom prst="can">
              <a:avLst>
                <a:gd name="adj" fmla="val 124972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bevel/>
            </a:ln>
          </p:spPr>
          <p:txBody>
            <a:bodyPr rot="10800000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12293" name="Freeform 6"/>
            <p:cNvSpPr/>
            <p:nvPr/>
          </p:nvSpPr>
          <p:spPr>
            <a:xfrm rot="16200000">
              <a:off x="360" y="71"/>
              <a:ext cx="336" cy="1056"/>
            </a:xfrm>
            <a:custGeom>
              <a:cxnLst>
                <a:cxn ang="0">
                  <a:pos x="7" y="163"/>
                </a:cxn>
                <a:cxn ang="0">
                  <a:pos x="21" y="164"/>
                </a:cxn>
                <a:cxn ang="0">
                  <a:pos x="35" y="166"/>
                </a:cxn>
                <a:cxn ang="0">
                  <a:pos x="49" y="170"/>
                </a:cxn>
                <a:cxn ang="0">
                  <a:pos x="62" y="174"/>
                </a:cxn>
                <a:cxn ang="0">
                  <a:pos x="76" y="180"/>
                </a:cxn>
                <a:cxn ang="0">
                  <a:pos x="88" y="187"/>
                </a:cxn>
                <a:cxn ang="0">
                  <a:pos x="101" y="195"/>
                </a:cxn>
                <a:cxn ang="0">
                  <a:pos x="113" y="204"/>
                </a:cxn>
                <a:cxn ang="0">
                  <a:pos x="124" y="214"/>
                </a:cxn>
                <a:cxn ang="0">
                  <a:pos x="135" y="225"/>
                </a:cxn>
                <a:cxn ang="0">
                  <a:pos x="145" y="237"/>
                </a:cxn>
                <a:cxn ang="0">
                  <a:pos x="154" y="250"/>
                </a:cxn>
                <a:cxn ang="0">
                  <a:pos x="163" y="263"/>
                </a:cxn>
                <a:cxn ang="0">
                  <a:pos x="171" y="277"/>
                </a:cxn>
                <a:cxn ang="0">
                  <a:pos x="178" y="292"/>
                </a:cxn>
                <a:cxn ang="0">
                  <a:pos x="184" y="307"/>
                </a:cxn>
                <a:cxn ang="0">
                  <a:pos x="189" y="323"/>
                </a:cxn>
                <a:cxn ang="0">
                  <a:pos x="194" y="339"/>
                </a:cxn>
                <a:cxn ang="0">
                  <a:pos x="197" y="356"/>
                </a:cxn>
                <a:cxn ang="0">
                  <a:pos x="200" y="372"/>
                </a:cxn>
                <a:cxn ang="0">
                  <a:pos x="201" y="389"/>
                </a:cxn>
                <a:cxn ang="0">
                  <a:pos x="202" y="406"/>
                </a:cxn>
                <a:cxn ang="0">
                  <a:pos x="336" y="1056"/>
                </a:cxn>
                <a:cxn ang="0">
                  <a:pos x="336" y="392"/>
                </a:cxn>
                <a:cxn ang="0">
                  <a:pos x="334" y="364"/>
                </a:cxn>
                <a:cxn ang="0">
                  <a:pos x="331" y="336"/>
                </a:cxn>
                <a:cxn ang="0">
                  <a:pos x="326" y="308"/>
                </a:cxn>
                <a:cxn ang="0">
                  <a:pos x="320" y="281"/>
                </a:cxn>
                <a:cxn ang="0">
                  <a:pos x="312" y="254"/>
                </a:cxn>
                <a:cxn ang="0">
                  <a:pos x="302" y="228"/>
                </a:cxn>
                <a:cxn ang="0">
                  <a:pos x="291" y="203"/>
                </a:cxn>
                <a:cxn ang="0">
                  <a:pos x="279" y="179"/>
                </a:cxn>
                <a:cxn ang="0">
                  <a:pos x="265" y="156"/>
                </a:cxn>
                <a:cxn ang="0">
                  <a:pos x="250" y="134"/>
                </a:cxn>
                <a:cxn ang="0">
                  <a:pos x="233" y="114"/>
                </a:cxn>
                <a:cxn ang="0">
                  <a:pos x="216" y="95"/>
                </a:cxn>
                <a:cxn ang="0">
                  <a:pos x="198" y="78"/>
                </a:cxn>
                <a:cxn ang="0">
                  <a:pos x="178" y="62"/>
                </a:cxn>
                <a:cxn ang="0">
                  <a:pos x="158" y="48"/>
                </a:cxn>
                <a:cxn ang="0">
                  <a:pos x="137" y="35"/>
                </a:cxn>
                <a:cxn ang="0">
                  <a:pos x="115" y="24"/>
                </a:cxn>
                <a:cxn ang="0">
                  <a:pos x="93" y="16"/>
                </a:cxn>
                <a:cxn ang="0">
                  <a:pos x="70" y="9"/>
                </a:cxn>
                <a:cxn ang="0">
                  <a:pos x="47" y="4"/>
                </a:cxn>
                <a:cxn ang="0">
                  <a:pos x="23" y="1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FF6600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2294" name="Text Box 7"/>
            <p:cNvSpPr/>
            <p:nvPr/>
          </p:nvSpPr>
          <p:spPr>
            <a:xfrm>
              <a:off x="864" y="888"/>
              <a:ext cx="240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N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cxnSp>
          <p:nvCxnSpPr>
            <p:cNvPr id="12295" name="Line 27"/>
            <p:cNvCxnSpPr/>
            <p:nvPr/>
          </p:nvCxnSpPr>
          <p:spPr>
            <a:xfrm flipH="1">
              <a:off x="673" y="456"/>
              <a:ext cx="480" cy="57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bevel/>
              <a:tailEnd type="triangle"/>
            </a:ln>
          </p:spPr>
        </p:cxnSp>
        <p:sp>
          <p:nvSpPr>
            <p:cNvPr id="12296" name="Text Box 28"/>
            <p:cNvSpPr/>
            <p:nvPr/>
          </p:nvSpPr>
          <p:spPr>
            <a:xfrm>
              <a:off x="1000" y="600"/>
              <a:ext cx="22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I</a:t>
              </a:r>
              <a:endParaRPr lang="en-US" altLang="zh-CN" sz="2400" b="1" i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cxnSp>
          <p:nvCxnSpPr>
            <p:cNvPr id="12297" name="Line 30"/>
            <p:cNvCxnSpPr/>
            <p:nvPr/>
          </p:nvCxnSpPr>
          <p:spPr>
            <a:xfrm flipH="1">
              <a:off x="433" y="730"/>
              <a:ext cx="432" cy="0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bevel/>
              <a:tailEnd type="triangle"/>
            </a:ln>
          </p:spPr>
        </p:cxnSp>
        <p:sp>
          <p:nvSpPr>
            <p:cNvPr id="12298" name="Text Box 31"/>
            <p:cNvSpPr/>
            <p:nvPr/>
          </p:nvSpPr>
          <p:spPr>
            <a:xfrm>
              <a:off x="240" y="528"/>
              <a:ext cx="288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3333FF"/>
                  </a:solidFill>
                  <a:latin typeface="Times New Roman" pitchFamily="18" charset="0"/>
                </a:rPr>
                <a:t>F</a:t>
              </a:r>
              <a:endParaRPr lang="en-US" altLang="zh-CN" sz="2400" b="1" i="1">
                <a:solidFill>
                  <a:srgbClr val="3333FF"/>
                </a:solidFill>
                <a:latin typeface="Times New Roman" pitchFamily="18" charset="0"/>
              </a:endParaRPr>
            </a:p>
          </p:txBody>
        </p:sp>
        <p:sp>
          <p:nvSpPr>
            <p:cNvPr id="12299" name="Text Box 7"/>
            <p:cNvSpPr/>
            <p:nvPr/>
          </p:nvSpPr>
          <p:spPr>
            <a:xfrm>
              <a:off x="841" y="321"/>
              <a:ext cx="240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S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12300" name="组合 7197"/>
          <p:cNvGrpSpPr/>
          <p:nvPr/>
        </p:nvGrpSpPr>
        <p:grpSpPr>
          <a:xfrm>
            <a:off x="1465262" y="2959100"/>
            <a:ext cx="2259012" cy="2339975"/>
            <a:chExt cx="1558" cy="1584"/>
          </a:xfrm>
        </p:grpSpPr>
        <p:sp>
          <p:nvSpPr>
            <p:cNvPr id="12301" name="Freeform 51"/>
            <p:cNvSpPr/>
            <p:nvPr/>
          </p:nvSpPr>
          <p:spPr>
            <a:xfrm rot="16200000" flipH="1">
              <a:off x="360" y="271"/>
              <a:ext cx="336" cy="1056"/>
            </a:xfrm>
            <a:custGeom>
              <a:cxnLst>
                <a:cxn ang="0">
                  <a:pos x="7" y="163"/>
                </a:cxn>
                <a:cxn ang="0">
                  <a:pos x="21" y="164"/>
                </a:cxn>
                <a:cxn ang="0">
                  <a:pos x="35" y="166"/>
                </a:cxn>
                <a:cxn ang="0">
                  <a:pos x="49" y="170"/>
                </a:cxn>
                <a:cxn ang="0">
                  <a:pos x="62" y="174"/>
                </a:cxn>
                <a:cxn ang="0">
                  <a:pos x="76" y="180"/>
                </a:cxn>
                <a:cxn ang="0">
                  <a:pos x="88" y="187"/>
                </a:cxn>
                <a:cxn ang="0">
                  <a:pos x="101" y="195"/>
                </a:cxn>
                <a:cxn ang="0">
                  <a:pos x="113" y="204"/>
                </a:cxn>
                <a:cxn ang="0">
                  <a:pos x="124" y="214"/>
                </a:cxn>
                <a:cxn ang="0">
                  <a:pos x="135" y="225"/>
                </a:cxn>
                <a:cxn ang="0">
                  <a:pos x="145" y="237"/>
                </a:cxn>
                <a:cxn ang="0">
                  <a:pos x="154" y="250"/>
                </a:cxn>
                <a:cxn ang="0">
                  <a:pos x="163" y="263"/>
                </a:cxn>
                <a:cxn ang="0">
                  <a:pos x="171" y="277"/>
                </a:cxn>
                <a:cxn ang="0">
                  <a:pos x="178" y="292"/>
                </a:cxn>
                <a:cxn ang="0">
                  <a:pos x="184" y="307"/>
                </a:cxn>
                <a:cxn ang="0">
                  <a:pos x="189" y="323"/>
                </a:cxn>
                <a:cxn ang="0">
                  <a:pos x="194" y="339"/>
                </a:cxn>
                <a:cxn ang="0">
                  <a:pos x="197" y="356"/>
                </a:cxn>
                <a:cxn ang="0">
                  <a:pos x="200" y="372"/>
                </a:cxn>
                <a:cxn ang="0">
                  <a:pos x="201" y="389"/>
                </a:cxn>
                <a:cxn ang="0">
                  <a:pos x="202" y="406"/>
                </a:cxn>
                <a:cxn ang="0">
                  <a:pos x="336" y="1056"/>
                </a:cxn>
                <a:cxn ang="0">
                  <a:pos x="336" y="392"/>
                </a:cxn>
                <a:cxn ang="0">
                  <a:pos x="334" y="364"/>
                </a:cxn>
                <a:cxn ang="0">
                  <a:pos x="331" y="336"/>
                </a:cxn>
                <a:cxn ang="0">
                  <a:pos x="326" y="308"/>
                </a:cxn>
                <a:cxn ang="0">
                  <a:pos x="320" y="281"/>
                </a:cxn>
                <a:cxn ang="0">
                  <a:pos x="312" y="254"/>
                </a:cxn>
                <a:cxn ang="0">
                  <a:pos x="302" y="228"/>
                </a:cxn>
                <a:cxn ang="0">
                  <a:pos x="291" y="203"/>
                </a:cxn>
                <a:cxn ang="0">
                  <a:pos x="279" y="179"/>
                </a:cxn>
                <a:cxn ang="0">
                  <a:pos x="265" y="156"/>
                </a:cxn>
                <a:cxn ang="0">
                  <a:pos x="250" y="134"/>
                </a:cxn>
                <a:cxn ang="0">
                  <a:pos x="233" y="114"/>
                </a:cxn>
                <a:cxn ang="0">
                  <a:pos x="216" y="95"/>
                </a:cxn>
                <a:cxn ang="0">
                  <a:pos x="198" y="78"/>
                </a:cxn>
                <a:cxn ang="0">
                  <a:pos x="178" y="62"/>
                </a:cxn>
                <a:cxn ang="0">
                  <a:pos x="158" y="48"/>
                </a:cxn>
                <a:cxn ang="0">
                  <a:pos x="137" y="35"/>
                </a:cxn>
                <a:cxn ang="0">
                  <a:pos x="115" y="24"/>
                </a:cxn>
                <a:cxn ang="0">
                  <a:pos x="93" y="16"/>
                </a:cxn>
                <a:cxn ang="0">
                  <a:pos x="70" y="9"/>
                </a:cxn>
                <a:cxn ang="0">
                  <a:pos x="47" y="4"/>
                </a:cxn>
                <a:cxn ang="0">
                  <a:pos x="23" y="1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3366FF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3366FF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2302" name="AutoShape 17"/>
            <p:cNvSpPr/>
            <p:nvPr/>
          </p:nvSpPr>
          <p:spPr>
            <a:xfrm rot="13140000">
              <a:off x="701" y="0"/>
              <a:ext cx="96" cy="1584"/>
            </a:xfrm>
            <a:prstGeom prst="can">
              <a:avLst>
                <a:gd name="adj" fmla="val 124972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bevel/>
            </a:ln>
          </p:spPr>
          <p:txBody>
            <a:bodyPr rot="10800000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Calibri" pitchFamily="34" charset="0"/>
                <a:ea typeface="宋体" pitchFamily="2" charset="-122"/>
              </a:endParaRPr>
            </a:p>
          </p:txBody>
        </p:sp>
        <p:grpSp>
          <p:nvGrpSpPr>
            <p:cNvPr id="12303" name="组合 7200"/>
            <p:cNvGrpSpPr/>
            <p:nvPr/>
          </p:nvGrpSpPr>
          <p:grpSpPr>
            <a:xfrm>
              <a:off x="522" y="491"/>
              <a:ext cx="610" cy="576"/>
              <a:chExt cx="610" cy="576"/>
            </a:xfrm>
          </p:grpSpPr>
          <p:cxnSp>
            <p:nvCxnSpPr>
              <p:cNvPr id="12304" name="Line 24"/>
              <p:cNvCxnSpPr/>
              <p:nvPr/>
            </p:nvCxnSpPr>
            <p:spPr>
              <a:xfrm flipH="1">
                <a:off x="0" y="0"/>
                <a:ext cx="480" cy="57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bevel/>
                <a:headEnd type="triangle"/>
              </a:ln>
            </p:spPr>
          </p:cxnSp>
          <p:sp>
            <p:nvSpPr>
              <p:cNvPr id="12305" name="Text Box 25"/>
              <p:cNvSpPr/>
              <p:nvPr/>
            </p:nvSpPr>
            <p:spPr>
              <a:xfrm>
                <a:off x="384" y="84"/>
                <a:ext cx="226" cy="31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itchFamily="18" charset="0"/>
                  </a:rPr>
                  <a:t>I</a:t>
                </a:r>
                <a:endParaRPr lang="en-US" altLang="zh-CN" sz="2400" b="1" i="1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grpSp>
          <p:nvGrpSpPr>
            <p:cNvPr id="12306" name="组合 7203"/>
            <p:cNvGrpSpPr/>
            <p:nvPr/>
          </p:nvGrpSpPr>
          <p:grpSpPr>
            <a:xfrm>
              <a:off x="862" y="400"/>
              <a:ext cx="696" cy="312"/>
              <a:chExt cx="696" cy="312"/>
            </a:xfrm>
          </p:grpSpPr>
          <p:cxnSp>
            <p:nvCxnSpPr>
              <p:cNvPr id="12307" name="Line 33"/>
              <p:cNvCxnSpPr/>
              <p:nvPr/>
            </p:nvCxnSpPr>
            <p:spPr>
              <a:xfrm flipH="1">
                <a:off x="0" y="240"/>
                <a:ext cx="432" cy="0"/>
              </a:xfrm>
              <a:prstGeom prst="line">
                <a:avLst/>
              </a:prstGeom>
              <a:noFill/>
              <a:ln w="28575">
                <a:solidFill>
                  <a:srgbClr val="3333FF"/>
                </a:solidFill>
                <a:bevel/>
                <a:headEnd type="triangle"/>
              </a:ln>
            </p:spPr>
          </p:cxnSp>
          <p:sp>
            <p:nvSpPr>
              <p:cNvPr id="12308" name="Text Box 34"/>
              <p:cNvSpPr/>
              <p:nvPr/>
            </p:nvSpPr>
            <p:spPr>
              <a:xfrm>
                <a:off x="408" y="0"/>
                <a:ext cx="288" cy="31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3333FF"/>
                    </a:solidFill>
                    <a:latin typeface="Times New Roman" pitchFamily="18" charset="0"/>
                  </a:rPr>
                  <a:t>F</a:t>
                </a:r>
                <a:endParaRPr lang="en-US" altLang="zh-CN" sz="2400" b="1" i="1">
                  <a:solidFill>
                    <a:srgbClr val="3333FF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12309" name="Freeform 52"/>
            <p:cNvSpPr/>
            <p:nvPr/>
          </p:nvSpPr>
          <p:spPr>
            <a:xfrm rot="16200000">
              <a:off x="360" y="-65"/>
              <a:ext cx="336" cy="1056"/>
            </a:xfrm>
            <a:custGeom>
              <a:cxnLst>
                <a:cxn ang="0">
                  <a:pos x="7" y="163"/>
                </a:cxn>
                <a:cxn ang="0">
                  <a:pos x="21" y="164"/>
                </a:cxn>
                <a:cxn ang="0">
                  <a:pos x="35" y="166"/>
                </a:cxn>
                <a:cxn ang="0">
                  <a:pos x="49" y="170"/>
                </a:cxn>
                <a:cxn ang="0">
                  <a:pos x="62" y="174"/>
                </a:cxn>
                <a:cxn ang="0">
                  <a:pos x="76" y="180"/>
                </a:cxn>
                <a:cxn ang="0">
                  <a:pos x="88" y="187"/>
                </a:cxn>
                <a:cxn ang="0">
                  <a:pos x="101" y="195"/>
                </a:cxn>
                <a:cxn ang="0">
                  <a:pos x="113" y="204"/>
                </a:cxn>
                <a:cxn ang="0">
                  <a:pos x="124" y="214"/>
                </a:cxn>
                <a:cxn ang="0">
                  <a:pos x="135" y="225"/>
                </a:cxn>
                <a:cxn ang="0">
                  <a:pos x="145" y="237"/>
                </a:cxn>
                <a:cxn ang="0">
                  <a:pos x="154" y="250"/>
                </a:cxn>
                <a:cxn ang="0">
                  <a:pos x="163" y="263"/>
                </a:cxn>
                <a:cxn ang="0">
                  <a:pos x="171" y="277"/>
                </a:cxn>
                <a:cxn ang="0">
                  <a:pos x="178" y="292"/>
                </a:cxn>
                <a:cxn ang="0">
                  <a:pos x="184" y="307"/>
                </a:cxn>
                <a:cxn ang="0">
                  <a:pos x="189" y="323"/>
                </a:cxn>
                <a:cxn ang="0">
                  <a:pos x="194" y="339"/>
                </a:cxn>
                <a:cxn ang="0">
                  <a:pos x="197" y="356"/>
                </a:cxn>
                <a:cxn ang="0">
                  <a:pos x="200" y="372"/>
                </a:cxn>
                <a:cxn ang="0">
                  <a:pos x="201" y="389"/>
                </a:cxn>
                <a:cxn ang="0">
                  <a:pos x="202" y="406"/>
                </a:cxn>
                <a:cxn ang="0">
                  <a:pos x="336" y="1056"/>
                </a:cxn>
                <a:cxn ang="0">
                  <a:pos x="336" y="392"/>
                </a:cxn>
                <a:cxn ang="0">
                  <a:pos x="334" y="364"/>
                </a:cxn>
                <a:cxn ang="0">
                  <a:pos x="331" y="336"/>
                </a:cxn>
                <a:cxn ang="0">
                  <a:pos x="326" y="308"/>
                </a:cxn>
                <a:cxn ang="0">
                  <a:pos x="320" y="281"/>
                </a:cxn>
                <a:cxn ang="0">
                  <a:pos x="312" y="254"/>
                </a:cxn>
                <a:cxn ang="0">
                  <a:pos x="302" y="228"/>
                </a:cxn>
                <a:cxn ang="0">
                  <a:pos x="291" y="203"/>
                </a:cxn>
                <a:cxn ang="0">
                  <a:pos x="279" y="179"/>
                </a:cxn>
                <a:cxn ang="0">
                  <a:pos x="265" y="156"/>
                </a:cxn>
                <a:cxn ang="0">
                  <a:pos x="250" y="134"/>
                </a:cxn>
                <a:cxn ang="0">
                  <a:pos x="233" y="114"/>
                </a:cxn>
                <a:cxn ang="0">
                  <a:pos x="216" y="95"/>
                </a:cxn>
                <a:cxn ang="0">
                  <a:pos x="198" y="78"/>
                </a:cxn>
                <a:cxn ang="0">
                  <a:pos x="178" y="62"/>
                </a:cxn>
                <a:cxn ang="0">
                  <a:pos x="158" y="48"/>
                </a:cxn>
                <a:cxn ang="0">
                  <a:pos x="137" y="35"/>
                </a:cxn>
                <a:cxn ang="0">
                  <a:pos x="115" y="24"/>
                </a:cxn>
                <a:cxn ang="0">
                  <a:pos x="93" y="16"/>
                </a:cxn>
                <a:cxn ang="0">
                  <a:pos x="70" y="9"/>
                </a:cxn>
                <a:cxn ang="0">
                  <a:pos x="47" y="4"/>
                </a:cxn>
                <a:cxn ang="0">
                  <a:pos x="23" y="1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FF6600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2310" name="Text Box 7"/>
            <p:cNvSpPr/>
            <p:nvPr/>
          </p:nvSpPr>
          <p:spPr>
            <a:xfrm>
              <a:off x="839" y="740"/>
              <a:ext cx="240" cy="3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N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12311" name="Text Box 7"/>
            <p:cNvSpPr/>
            <p:nvPr/>
          </p:nvSpPr>
          <p:spPr>
            <a:xfrm>
              <a:off x="839" y="218"/>
              <a:ext cx="240" cy="3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S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sp>
        <p:nvSpPr>
          <p:cNvPr id="12312" name="矩形 10"/>
          <p:cNvSpPr>
            <a:spLocks noChangeArrowheads="1"/>
          </p:cNvSpPr>
          <p:nvPr/>
        </p:nvSpPr>
        <p:spPr bwMode="auto">
          <a:xfrm>
            <a:off x="4703763" y="3440113"/>
            <a:ext cx="348456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改变电流方向，通电导线向右运动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2313" name="矩形 10"/>
          <p:cNvSpPr>
            <a:spLocks noChangeArrowheads="1"/>
          </p:cNvSpPr>
          <p:nvPr/>
        </p:nvSpPr>
        <p:spPr bwMode="auto">
          <a:xfrm>
            <a:off x="1227138" y="5338763"/>
            <a:ext cx="681831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实验结论：通电导线在磁场受到力的作用，受力方向与电流方向有关。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矩形 10"/>
          <p:cNvSpPr>
            <a:spLocks noChangeArrowheads="1"/>
          </p:cNvSpPr>
          <p:nvPr/>
        </p:nvSpPr>
        <p:spPr bwMode="auto">
          <a:xfrm>
            <a:off x="4703763" y="1092200"/>
            <a:ext cx="286385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通电导线向左运动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grpSp>
        <p:nvGrpSpPr>
          <p:cNvPr id="14338" name="组合 7172"/>
          <p:cNvGrpSpPr/>
          <p:nvPr/>
        </p:nvGrpSpPr>
        <p:grpSpPr>
          <a:xfrm>
            <a:off x="1462088" y="368300"/>
            <a:ext cx="1946275" cy="2514600"/>
            <a:chExt cx="1226" cy="1584"/>
          </a:xfrm>
        </p:grpSpPr>
        <p:sp>
          <p:nvSpPr>
            <p:cNvPr id="14339" name="Freeform 4"/>
            <p:cNvSpPr/>
            <p:nvPr/>
          </p:nvSpPr>
          <p:spPr>
            <a:xfrm rot="16200000" flipH="1">
              <a:off x="362" y="415"/>
              <a:ext cx="336" cy="1056"/>
            </a:xfrm>
            <a:custGeom>
              <a:cxnLst>
                <a:cxn ang="0">
                  <a:pos x="7" y="163"/>
                </a:cxn>
                <a:cxn ang="0">
                  <a:pos x="21" y="164"/>
                </a:cxn>
                <a:cxn ang="0">
                  <a:pos x="35" y="166"/>
                </a:cxn>
                <a:cxn ang="0">
                  <a:pos x="49" y="170"/>
                </a:cxn>
                <a:cxn ang="0">
                  <a:pos x="62" y="174"/>
                </a:cxn>
                <a:cxn ang="0">
                  <a:pos x="76" y="180"/>
                </a:cxn>
                <a:cxn ang="0">
                  <a:pos x="88" y="187"/>
                </a:cxn>
                <a:cxn ang="0">
                  <a:pos x="101" y="195"/>
                </a:cxn>
                <a:cxn ang="0">
                  <a:pos x="113" y="204"/>
                </a:cxn>
                <a:cxn ang="0">
                  <a:pos x="124" y="214"/>
                </a:cxn>
                <a:cxn ang="0">
                  <a:pos x="135" y="225"/>
                </a:cxn>
                <a:cxn ang="0">
                  <a:pos x="145" y="237"/>
                </a:cxn>
                <a:cxn ang="0">
                  <a:pos x="154" y="250"/>
                </a:cxn>
                <a:cxn ang="0">
                  <a:pos x="163" y="263"/>
                </a:cxn>
                <a:cxn ang="0">
                  <a:pos x="171" y="277"/>
                </a:cxn>
                <a:cxn ang="0">
                  <a:pos x="178" y="292"/>
                </a:cxn>
                <a:cxn ang="0">
                  <a:pos x="184" y="307"/>
                </a:cxn>
                <a:cxn ang="0">
                  <a:pos x="189" y="323"/>
                </a:cxn>
                <a:cxn ang="0">
                  <a:pos x="194" y="339"/>
                </a:cxn>
                <a:cxn ang="0">
                  <a:pos x="197" y="356"/>
                </a:cxn>
                <a:cxn ang="0">
                  <a:pos x="200" y="372"/>
                </a:cxn>
                <a:cxn ang="0">
                  <a:pos x="201" y="389"/>
                </a:cxn>
                <a:cxn ang="0">
                  <a:pos x="202" y="406"/>
                </a:cxn>
                <a:cxn ang="0">
                  <a:pos x="336" y="1056"/>
                </a:cxn>
                <a:cxn ang="0">
                  <a:pos x="336" y="392"/>
                </a:cxn>
                <a:cxn ang="0">
                  <a:pos x="334" y="364"/>
                </a:cxn>
                <a:cxn ang="0">
                  <a:pos x="331" y="336"/>
                </a:cxn>
                <a:cxn ang="0">
                  <a:pos x="326" y="308"/>
                </a:cxn>
                <a:cxn ang="0">
                  <a:pos x="320" y="281"/>
                </a:cxn>
                <a:cxn ang="0">
                  <a:pos x="312" y="254"/>
                </a:cxn>
                <a:cxn ang="0">
                  <a:pos x="302" y="228"/>
                </a:cxn>
                <a:cxn ang="0">
                  <a:pos x="291" y="203"/>
                </a:cxn>
                <a:cxn ang="0">
                  <a:pos x="279" y="179"/>
                </a:cxn>
                <a:cxn ang="0">
                  <a:pos x="265" y="156"/>
                </a:cxn>
                <a:cxn ang="0">
                  <a:pos x="250" y="134"/>
                </a:cxn>
                <a:cxn ang="0">
                  <a:pos x="233" y="114"/>
                </a:cxn>
                <a:cxn ang="0">
                  <a:pos x="216" y="95"/>
                </a:cxn>
                <a:cxn ang="0">
                  <a:pos x="198" y="78"/>
                </a:cxn>
                <a:cxn ang="0">
                  <a:pos x="178" y="62"/>
                </a:cxn>
                <a:cxn ang="0">
                  <a:pos x="158" y="48"/>
                </a:cxn>
                <a:cxn ang="0">
                  <a:pos x="137" y="35"/>
                </a:cxn>
                <a:cxn ang="0">
                  <a:pos x="115" y="24"/>
                </a:cxn>
                <a:cxn ang="0">
                  <a:pos x="93" y="16"/>
                </a:cxn>
                <a:cxn ang="0">
                  <a:pos x="70" y="9"/>
                </a:cxn>
                <a:cxn ang="0">
                  <a:pos x="47" y="4"/>
                </a:cxn>
                <a:cxn ang="0">
                  <a:pos x="23" y="1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3366FF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3366FF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4340" name="AutoShape 5"/>
            <p:cNvSpPr/>
            <p:nvPr/>
          </p:nvSpPr>
          <p:spPr>
            <a:xfrm rot="13140000">
              <a:off x="817" y="0"/>
              <a:ext cx="96" cy="1584"/>
            </a:xfrm>
            <a:prstGeom prst="can">
              <a:avLst>
                <a:gd name="adj" fmla="val 124972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bevel/>
            </a:ln>
          </p:spPr>
          <p:txBody>
            <a:bodyPr rot="10800000"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400"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14341" name="Freeform 6"/>
            <p:cNvSpPr/>
            <p:nvPr/>
          </p:nvSpPr>
          <p:spPr>
            <a:xfrm rot="16200000">
              <a:off x="360" y="71"/>
              <a:ext cx="336" cy="1056"/>
            </a:xfrm>
            <a:custGeom>
              <a:cxnLst>
                <a:cxn ang="0">
                  <a:pos x="7" y="163"/>
                </a:cxn>
                <a:cxn ang="0">
                  <a:pos x="21" y="164"/>
                </a:cxn>
                <a:cxn ang="0">
                  <a:pos x="35" y="166"/>
                </a:cxn>
                <a:cxn ang="0">
                  <a:pos x="49" y="170"/>
                </a:cxn>
                <a:cxn ang="0">
                  <a:pos x="62" y="174"/>
                </a:cxn>
                <a:cxn ang="0">
                  <a:pos x="76" y="180"/>
                </a:cxn>
                <a:cxn ang="0">
                  <a:pos x="88" y="187"/>
                </a:cxn>
                <a:cxn ang="0">
                  <a:pos x="101" y="195"/>
                </a:cxn>
                <a:cxn ang="0">
                  <a:pos x="113" y="204"/>
                </a:cxn>
                <a:cxn ang="0">
                  <a:pos x="124" y="214"/>
                </a:cxn>
                <a:cxn ang="0">
                  <a:pos x="135" y="225"/>
                </a:cxn>
                <a:cxn ang="0">
                  <a:pos x="145" y="237"/>
                </a:cxn>
                <a:cxn ang="0">
                  <a:pos x="154" y="250"/>
                </a:cxn>
                <a:cxn ang="0">
                  <a:pos x="163" y="263"/>
                </a:cxn>
                <a:cxn ang="0">
                  <a:pos x="171" y="277"/>
                </a:cxn>
                <a:cxn ang="0">
                  <a:pos x="178" y="292"/>
                </a:cxn>
                <a:cxn ang="0">
                  <a:pos x="184" y="307"/>
                </a:cxn>
                <a:cxn ang="0">
                  <a:pos x="189" y="323"/>
                </a:cxn>
                <a:cxn ang="0">
                  <a:pos x="194" y="339"/>
                </a:cxn>
                <a:cxn ang="0">
                  <a:pos x="197" y="356"/>
                </a:cxn>
                <a:cxn ang="0">
                  <a:pos x="200" y="372"/>
                </a:cxn>
                <a:cxn ang="0">
                  <a:pos x="201" y="389"/>
                </a:cxn>
                <a:cxn ang="0">
                  <a:pos x="202" y="406"/>
                </a:cxn>
                <a:cxn ang="0">
                  <a:pos x="336" y="1056"/>
                </a:cxn>
                <a:cxn ang="0">
                  <a:pos x="336" y="392"/>
                </a:cxn>
                <a:cxn ang="0">
                  <a:pos x="334" y="364"/>
                </a:cxn>
                <a:cxn ang="0">
                  <a:pos x="331" y="336"/>
                </a:cxn>
                <a:cxn ang="0">
                  <a:pos x="326" y="308"/>
                </a:cxn>
                <a:cxn ang="0">
                  <a:pos x="320" y="281"/>
                </a:cxn>
                <a:cxn ang="0">
                  <a:pos x="312" y="254"/>
                </a:cxn>
                <a:cxn ang="0">
                  <a:pos x="302" y="228"/>
                </a:cxn>
                <a:cxn ang="0">
                  <a:pos x="291" y="203"/>
                </a:cxn>
                <a:cxn ang="0">
                  <a:pos x="279" y="179"/>
                </a:cxn>
                <a:cxn ang="0">
                  <a:pos x="265" y="156"/>
                </a:cxn>
                <a:cxn ang="0">
                  <a:pos x="250" y="134"/>
                </a:cxn>
                <a:cxn ang="0">
                  <a:pos x="233" y="114"/>
                </a:cxn>
                <a:cxn ang="0">
                  <a:pos x="216" y="95"/>
                </a:cxn>
                <a:cxn ang="0">
                  <a:pos x="198" y="78"/>
                </a:cxn>
                <a:cxn ang="0">
                  <a:pos x="178" y="62"/>
                </a:cxn>
                <a:cxn ang="0">
                  <a:pos x="158" y="48"/>
                </a:cxn>
                <a:cxn ang="0">
                  <a:pos x="137" y="35"/>
                </a:cxn>
                <a:cxn ang="0">
                  <a:pos x="115" y="24"/>
                </a:cxn>
                <a:cxn ang="0">
                  <a:pos x="93" y="16"/>
                </a:cxn>
                <a:cxn ang="0">
                  <a:pos x="70" y="9"/>
                </a:cxn>
                <a:cxn ang="0">
                  <a:pos x="47" y="4"/>
                </a:cxn>
                <a:cxn ang="0">
                  <a:pos x="23" y="1"/>
                </a:cxn>
                <a:cxn ang="0">
                  <a:pos x="0" y="0"/>
                </a:cxn>
              </a:cxnLst>
              <a:pathLst>
                <a:path w="10000" h="26000">
                  <a:moveTo>
                    <a:pt x="0" y="4000"/>
                  </a:moveTo>
                  <a:lnTo>
                    <a:pt x="209" y="4004"/>
                  </a:lnTo>
                  <a:lnTo>
                    <a:pt x="419" y="4015"/>
                  </a:lnTo>
                  <a:lnTo>
                    <a:pt x="627" y="4033"/>
                  </a:lnTo>
                  <a:lnTo>
                    <a:pt x="835" y="4058"/>
                  </a:lnTo>
                  <a:lnTo>
                    <a:pt x="1042" y="4091"/>
                  </a:lnTo>
                  <a:lnTo>
                    <a:pt x="1247" y="4131"/>
                  </a:lnTo>
                  <a:lnTo>
                    <a:pt x="1452" y="4178"/>
                  </a:lnTo>
                  <a:lnTo>
                    <a:pt x="1654" y="4232"/>
                  </a:lnTo>
                  <a:lnTo>
                    <a:pt x="1854" y="4294"/>
                  </a:lnTo>
                  <a:lnTo>
                    <a:pt x="2052" y="4362"/>
                  </a:lnTo>
                  <a:lnTo>
                    <a:pt x="2248" y="4437"/>
                  </a:lnTo>
                  <a:lnTo>
                    <a:pt x="2440" y="4519"/>
                  </a:lnTo>
                  <a:lnTo>
                    <a:pt x="2630" y="4607"/>
                  </a:lnTo>
                  <a:lnTo>
                    <a:pt x="2817" y="4702"/>
                  </a:lnTo>
                  <a:lnTo>
                    <a:pt x="3000" y="4804"/>
                  </a:lnTo>
                  <a:lnTo>
                    <a:pt x="3180" y="4912"/>
                  </a:lnTo>
                  <a:lnTo>
                    <a:pt x="3355" y="5026"/>
                  </a:lnTo>
                  <a:lnTo>
                    <a:pt x="3527" y="5146"/>
                  </a:lnTo>
                  <a:lnTo>
                    <a:pt x="3694" y="5272"/>
                  </a:lnTo>
                  <a:lnTo>
                    <a:pt x="3857" y="5404"/>
                  </a:lnTo>
                  <a:lnTo>
                    <a:pt x="4015" y="5541"/>
                  </a:lnTo>
                  <a:lnTo>
                    <a:pt x="4168" y="5684"/>
                  </a:lnTo>
                  <a:lnTo>
                    <a:pt x="4316" y="5832"/>
                  </a:lnTo>
                  <a:lnTo>
                    <a:pt x="4459" y="5985"/>
                  </a:lnTo>
                  <a:lnTo>
                    <a:pt x="4596" y="6143"/>
                  </a:lnTo>
                  <a:lnTo>
                    <a:pt x="4728" y="6306"/>
                  </a:lnTo>
                  <a:lnTo>
                    <a:pt x="4854" y="6473"/>
                  </a:lnTo>
                  <a:lnTo>
                    <a:pt x="4974" y="6645"/>
                  </a:lnTo>
                  <a:lnTo>
                    <a:pt x="5088" y="6820"/>
                  </a:lnTo>
                  <a:lnTo>
                    <a:pt x="5196" y="7000"/>
                  </a:lnTo>
                  <a:lnTo>
                    <a:pt x="5298" y="7183"/>
                  </a:lnTo>
                  <a:lnTo>
                    <a:pt x="5393" y="7370"/>
                  </a:lnTo>
                  <a:lnTo>
                    <a:pt x="5481" y="7560"/>
                  </a:lnTo>
                  <a:lnTo>
                    <a:pt x="5563" y="7752"/>
                  </a:lnTo>
                  <a:lnTo>
                    <a:pt x="5638" y="7948"/>
                  </a:lnTo>
                  <a:lnTo>
                    <a:pt x="5706" y="8146"/>
                  </a:lnTo>
                  <a:lnTo>
                    <a:pt x="5768" y="8346"/>
                  </a:lnTo>
                  <a:lnTo>
                    <a:pt x="5822" y="8548"/>
                  </a:lnTo>
                  <a:lnTo>
                    <a:pt x="5869" y="8753"/>
                  </a:lnTo>
                  <a:lnTo>
                    <a:pt x="5909" y="8958"/>
                  </a:lnTo>
                  <a:lnTo>
                    <a:pt x="5942" y="9165"/>
                  </a:lnTo>
                  <a:lnTo>
                    <a:pt x="5967" y="9373"/>
                  </a:lnTo>
                  <a:lnTo>
                    <a:pt x="5985" y="9581"/>
                  </a:lnTo>
                  <a:lnTo>
                    <a:pt x="5996" y="9791"/>
                  </a:lnTo>
                  <a:lnTo>
                    <a:pt x="6000" y="10000"/>
                  </a:lnTo>
                  <a:lnTo>
                    <a:pt x="6000" y="26000"/>
                  </a:lnTo>
                  <a:lnTo>
                    <a:pt x="10000" y="26000"/>
                  </a:lnTo>
                  <a:lnTo>
                    <a:pt x="10000" y="10000"/>
                  </a:lnTo>
                  <a:lnTo>
                    <a:pt x="9994" y="9651"/>
                  </a:lnTo>
                  <a:lnTo>
                    <a:pt x="9976" y="9302"/>
                  </a:lnTo>
                  <a:lnTo>
                    <a:pt x="9945" y="8955"/>
                  </a:lnTo>
                  <a:lnTo>
                    <a:pt x="9903" y="8608"/>
                  </a:lnTo>
                  <a:lnTo>
                    <a:pt x="9848" y="8264"/>
                  </a:lnTo>
                  <a:lnTo>
                    <a:pt x="9781" y="7921"/>
                  </a:lnTo>
                  <a:lnTo>
                    <a:pt x="9703" y="7581"/>
                  </a:lnTo>
                  <a:lnTo>
                    <a:pt x="9613" y="7244"/>
                  </a:lnTo>
                  <a:lnTo>
                    <a:pt x="9511" y="6910"/>
                  </a:lnTo>
                  <a:lnTo>
                    <a:pt x="9397" y="6580"/>
                  </a:lnTo>
                  <a:lnTo>
                    <a:pt x="9272" y="6254"/>
                  </a:lnTo>
                  <a:lnTo>
                    <a:pt x="9135" y="5933"/>
                  </a:lnTo>
                  <a:lnTo>
                    <a:pt x="8988" y="5616"/>
                  </a:lnTo>
                  <a:lnTo>
                    <a:pt x="8829" y="5305"/>
                  </a:lnTo>
                  <a:lnTo>
                    <a:pt x="8660" y="5000"/>
                  </a:lnTo>
                  <a:lnTo>
                    <a:pt x="8480" y="4701"/>
                  </a:lnTo>
                  <a:lnTo>
                    <a:pt x="8290" y="4408"/>
                  </a:lnTo>
                  <a:lnTo>
                    <a:pt x="8090" y="4122"/>
                  </a:lnTo>
                  <a:lnTo>
                    <a:pt x="7880" y="3843"/>
                  </a:lnTo>
                  <a:lnTo>
                    <a:pt x="7660" y="3572"/>
                  </a:lnTo>
                  <a:lnTo>
                    <a:pt x="7431" y="3309"/>
                  </a:lnTo>
                  <a:lnTo>
                    <a:pt x="7193" y="3053"/>
                  </a:lnTo>
                  <a:lnTo>
                    <a:pt x="6947" y="2807"/>
                  </a:lnTo>
                  <a:lnTo>
                    <a:pt x="6691" y="2569"/>
                  </a:lnTo>
                  <a:lnTo>
                    <a:pt x="6428" y="2340"/>
                  </a:lnTo>
                  <a:lnTo>
                    <a:pt x="6157" y="2120"/>
                  </a:lnTo>
                  <a:lnTo>
                    <a:pt x="5878" y="1910"/>
                  </a:lnTo>
                  <a:lnTo>
                    <a:pt x="5592" y="1710"/>
                  </a:lnTo>
                  <a:lnTo>
                    <a:pt x="5299" y="1520"/>
                  </a:lnTo>
                  <a:lnTo>
                    <a:pt x="5000" y="1340"/>
                  </a:lnTo>
                  <a:lnTo>
                    <a:pt x="4695" y="1171"/>
                  </a:lnTo>
                  <a:lnTo>
                    <a:pt x="4384" y="1012"/>
                  </a:lnTo>
                  <a:lnTo>
                    <a:pt x="4067" y="865"/>
                  </a:lnTo>
                  <a:lnTo>
                    <a:pt x="3746" y="728"/>
                  </a:lnTo>
                  <a:lnTo>
                    <a:pt x="3420" y="603"/>
                  </a:lnTo>
                  <a:lnTo>
                    <a:pt x="3090" y="489"/>
                  </a:lnTo>
                  <a:lnTo>
                    <a:pt x="2756" y="387"/>
                  </a:lnTo>
                  <a:lnTo>
                    <a:pt x="2419" y="297"/>
                  </a:lnTo>
                  <a:lnTo>
                    <a:pt x="2079" y="219"/>
                  </a:lnTo>
                  <a:lnTo>
                    <a:pt x="1736" y="152"/>
                  </a:lnTo>
                  <a:lnTo>
                    <a:pt x="1392" y="97"/>
                  </a:lnTo>
                  <a:lnTo>
                    <a:pt x="1045" y="55"/>
                  </a:lnTo>
                  <a:lnTo>
                    <a:pt x="698" y="24"/>
                  </a:lnTo>
                  <a:lnTo>
                    <a:pt x="349" y="6"/>
                  </a:lnTo>
                  <a:lnTo>
                    <a:pt x="0" y="0"/>
                  </a:lnTo>
                </a:path>
              </a:pathLst>
            </a:custGeom>
            <a:solidFill>
              <a:srgbClr val="FF6600"/>
            </a:solidFill>
            <a:ln>
              <a:noFill/>
              <a:miter lim="800000"/>
            </a:ln>
            <a:scene3d>
              <a:camera prst="legacyObliqueTopRight">
                <a:rot lat="0" lon="0" rev="0"/>
              </a:camera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6600"/>
              </a:extrusionClr>
            </a:sp3d>
          </p:spPr>
          <p:txBody>
            <a:bodyPr anchor="t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4342" name="Text Box 7"/>
            <p:cNvSpPr/>
            <p:nvPr/>
          </p:nvSpPr>
          <p:spPr>
            <a:xfrm>
              <a:off x="864" y="888"/>
              <a:ext cx="240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N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cxnSp>
          <p:nvCxnSpPr>
            <p:cNvPr id="14343" name="Line 27"/>
            <p:cNvCxnSpPr/>
            <p:nvPr/>
          </p:nvCxnSpPr>
          <p:spPr>
            <a:xfrm flipH="1">
              <a:off x="673" y="456"/>
              <a:ext cx="480" cy="57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bevel/>
              <a:tailEnd type="triangle"/>
            </a:ln>
          </p:spPr>
        </p:cxnSp>
        <p:sp>
          <p:nvSpPr>
            <p:cNvPr id="14344" name="Text Box 28"/>
            <p:cNvSpPr/>
            <p:nvPr/>
          </p:nvSpPr>
          <p:spPr>
            <a:xfrm>
              <a:off x="1000" y="600"/>
              <a:ext cx="226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itchFamily="18" charset="0"/>
                </a:rPr>
                <a:t>I</a:t>
              </a:r>
              <a:endParaRPr lang="en-US" altLang="zh-CN" sz="2400" b="1" i="1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cxnSp>
          <p:nvCxnSpPr>
            <p:cNvPr id="14345" name="Line 30"/>
            <p:cNvCxnSpPr/>
            <p:nvPr/>
          </p:nvCxnSpPr>
          <p:spPr>
            <a:xfrm flipH="1">
              <a:off x="433" y="730"/>
              <a:ext cx="432" cy="0"/>
            </a:xfrm>
            <a:prstGeom prst="line">
              <a:avLst/>
            </a:prstGeom>
            <a:noFill/>
            <a:ln w="28575">
              <a:solidFill>
                <a:srgbClr val="3333FF"/>
              </a:solidFill>
              <a:bevel/>
              <a:tailEnd type="triangle"/>
            </a:ln>
          </p:spPr>
        </p:cxnSp>
        <p:sp>
          <p:nvSpPr>
            <p:cNvPr id="14346" name="Text Box 31"/>
            <p:cNvSpPr/>
            <p:nvPr/>
          </p:nvSpPr>
          <p:spPr>
            <a:xfrm>
              <a:off x="240" y="528"/>
              <a:ext cx="288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 i="1">
                  <a:solidFill>
                    <a:srgbClr val="3333FF"/>
                  </a:solidFill>
                  <a:latin typeface="Times New Roman" pitchFamily="18" charset="0"/>
                </a:rPr>
                <a:t>F</a:t>
              </a:r>
              <a:endParaRPr lang="en-US" altLang="zh-CN" sz="2400" b="1" i="1">
                <a:solidFill>
                  <a:srgbClr val="3333FF"/>
                </a:solidFill>
                <a:latin typeface="Times New Roman" pitchFamily="18" charset="0"/>
              </a:endParaRPr>
            </a:p>
          </p:txBody>
        </p:sp>
        <p:sp>
          <p:nvSpPr>
            <p:cNvPr id="14347" name="Text Box 38"/>
            <p:cNvSpPr/>
            <p:nvPr/>
          </p:nvSpPr>
          <p:spPr>
            <a:xfrm>
              <a:off x="522" y="1270"/>
              <a:ext cx="454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400" b="1">
                  <a:latin typeface="Calibri" pitchFamily="34" charset="0"/>
                  <a:ea typeface="宋体" pitchFamily="2" charset="-122"/>
                </a:rPr>
                <a:t>甲</a:t>
              </a:r>
              <a:endParaRPr lang="zh-CN" altLang="en-US" sz="2400" b="1"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14348" name="Text Box 7"/>
            <p:cNvSpPr/>
            <p:nvPr/>
          </p:nvSpPr>
          <p:spPr>
            <a:xfrm>
              <a:off x="841" y="321"/>
              <a:ext cx="240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S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  <p:sp>
        <p:nvSpPr>
          <p:cNvPr id="14349" name="矩形 10"/>
          <p:cNvSpPr>
            <a:spLocks noChangeArrowheads="1"/>
          </p:cNvSpPr>
          <p:nvPr/>
        </p:nvSpPr>
        <p:spPr bwMode="auto">
          <a:xfrm>
            <a:off x="4703763" y="3440113"/>
            <a:ext cx="348456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改变磁场方向，通电导线向右运动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4350" name="矩形 10"/>
          <p:cNvSpPr>
            <a:spLocks noChangeArrowheads="1"/>
          </p:cNvSpPr>
          <p:nvPr/>
        </p:nvSpPr>
        <p:spPr bwMode="auto">
          <a:xfrm>
            <a:off x="1227138" y="5338763"/>
            <a:ext cx="681831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实验结论：通电导线在磁场受到力的作用，受力方向与磁场方向有关。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grpSp>
        <p:nvGrpSpPr>
          <p:cNvPr id="14351" name="组合 7183"/>
          <p:cNvGrpSpPr/>
          <p:nvPr/>
        </p:nvGrpSpPr>
        <p:grpSpPr>
          <a:xfrm>
            <a:off x="1479550" y="2765425"/>
            <a:ext cx="2259012" cy="2239962"/>
            <a:chExt cx="1558" cy="1584"/>
          </a:xfrm>
        </p:grpSpPr>
        <p:grpSp>
          <p:nvGrpSpPr>
            <p:cNvPr id="14352" name="组合 7184"/>
            <p:cNvGrpSpPr/>
            <p:nvPr/>
          </p:nvGrpSpPr>
          <p:grpSpPr>
            <a:xfrm>
              <a:off x="0" y="0"/>
              <a:ext cx="1056" cy="1584"/>
              <a:chExt cx="1056" cy="1584"/>
            </a:xfrm>
          </p:grpSpPr>
          <p:sp>
            <p:nvSpPr>
              <p:cNvPr id="14353" name="Freeform 10"/>
              <p:cNvSpPr/>
              <p:nvPr/>
            </p:nvSpPr>
            <p:spPr>
              <a:xfrm rot="5400000" flipV="1">
                <a:off x="360" y="359"/>
                <a:ext cx="336" cy="1056"/>
              </a:xfrm>
              <a:custGeom>
                <a:cxnLst>
                  <a:cxn ang="0">
                    <a:pos x="7" y="163"/>
                  </a:cxn>
                  <a:cxn ang="0">
                    <a:pos x="21" y="164"/>
                  </a:cxn>
                  <a:cxn ang="0">
                    <a:pos x="35" y="166"/>
                  </a:cxn>
                  <a:cxn ang="0">
                    <a:pos x="49" y="170"/>
                  </a:cxn>
                  <a:cxn ang="0">
                    <a:pos x="62" y="174"/>
                  </a:cxn>
                  <a:cxn ang="0">
                    <a:pos x="76" y="180"/>
                  </a:cxn>
                  <a:cxn ang="0">
                    <a:pos x="88" y="187"/>
                  </a:cxn>
                  <a:cxn ang="0">
                    <a:pos x="101" y="195"/>
                  </a:cxn>
                  <a:cxn ang="0">
                    <a:pos x="113" y="204"/>
                  </a:cxn>
                  <a:cxn ang="0">
                    <a:pos x="124" y="214"/>
                  </a:cxn>
                  <a:cxn ang="0">
                    <a:pos x="135" y="225"/>
                  </a:cxn>
                  <a:cxn ang="0">
                    <a:pos x="145" y="237"/>
                  </a:cxn>
                  <a:cxn ang="0">
                    <a:pos x="154" y="250"/>
                  </a:cxn>
                  <a:cxn ang="0">
                    <a:pos x="163" y="263"/>
                  </a:cxn>
                  <a:cxn ang="0">
                    <a:pos x="171" y="277"/>
                  </a:cxn>
                  <a:cxn ang="0">
                    <a:pos x="178" y="292"/>
                  </a:cxn>
                  <a:cxn ang="0">
                    <a:pos x="184" y="307"/>
                  </a:cxn>
                  <a:cxn ang="0">
                    <a:pos x="189" y="323"/>
                  </a:cxn>
                  <a:cxn ang="0">
                    <a:pos x="194" y="339"/>
                  </a:cxn>
                  <a:cxn ang="0">
                    <a:pos x="197" y="356"/>
                  </a:cxn>
                  <a:cxn ang="0">
                    <a:pos x="200" y="372"/>
                  </a:cxn>
                  <a:cxn ang="0">
                    <a:pos x="201" y="389"/>
                  </a:cxn>
                  <a:cxn ang="0">
                    <a:pos x="202" y="406"/>
                  </a:cxn>
                  <a:cxn ang="0">
                    <a:pos x="336" y="1056"/>
                  </a:cxn>
                  <a:cxn ang="0">
                    <a:pos x="336" y="392"/>
                  </a:cxn>
                  <a:cxn ang="0">
                    <a:pos x="334" y="364"/>
                  </a:cxn>
                  <a:cxn ang="0">
                    <a:pos x="331" y="336"/>
                  </a:cxn>
                  <a:cxn ang="0">
                    <a:pos x="326" y="308"/>
                  </a:cxn>
                  <a:cxn ang="0">
                    <a:pos x="320" y="281"/>
                  </a:cxn>
                  <a:cxn ang="0">
                    <a:pos x="312" y="254"/>
                  </a:cxn>
                  <a:cxn ang="0">
                    <a:pos x="302" y="228"/>
                  </a:cxn>
                  <a:cxn ang="0">
                    <a:pos x="291" y="203"/>
                  </a:cxn>
                  <a:cxn ang="0">
                    <a:pos x="279" y="179"/>
                  </a:cxn>
                  <a:cxn ang="0">
                    <a:pos x="265" y="156"/>
                  </a:cxn>
                  <a:cxn ang="0">
                    <a:pos x="250" y="134"/>
                  </a:cxn>
                  <a:cxn ang="0">
                    <a:pos x="233" y="114"/>
                  </a:cxn>
                  <a:cxn ang="0">
                    <a:pos x="216" y="95"/>
                  </a:cxn>
                  <a:cxn ang="0">
                    <a:pos x="198" y="78"/>
                  </a:cxn>
                  <a:cxn ang="0">
                    <a:pos x="178" y="62"/>
                  </a:cxn>
                  <a:cxn ang="0">
                    <a:pos x="158" y="48"/>
                  </a:cxn>
                  <a:cxn ang="0">
                    <a:pos x="137" y="35"/>
                  </a:cxn>
                  <a:cxn ang="0">
                    <a:pos x="115" y="24"/>
                  </a:cxn>
                  <a:cxn ang="0">
                    <a:pos x="93" y="16"/>
                  </a:cxn>
                  <a:cxn ang="0">
                    <a:pos x="70" y="9"/>
                  </a:cxn>
                  <a:cxn ang="0">
                    <a:pos x="47" y="4"/>
                  </a:cxn>
                  <a:cxn ang="0">
                    <a:pos x="23" y="1"/>
                  </a:cxn>
                  <a:cxn ang="0">
                    <a:pos x="0" y="0"/>
                  </a:cxn>
                </a:cxnLst>
                <a:pathLst>
                  <a:path w="10000" h="26000">
                    <a:moveTo>
                      <a:pt x="0" y="4000"/>
                    </a:moveTo>
                    <a:lnTo>
                      <a:pt x="209" y="4004"/>
                    </a:lnTo>
                    <a:lnTo>
                      <a:pt x="419" y="4015"/>
                    </a:lnTo>
                    <a:lnTo>
                      <a:pt x="627" y="4033"/>
                    </a:lnTo>
                    <a:lnTo>
                      <a:pt x="835" y="4058"/>
                    </a:lnTo>
                    <a:lnTo>
                      <a:pt x="1042" y="4091"/>
                    </a:lnTo>
                    <a:lnTo>
                      <a:pt x="1247" y="4131"/>
                    </a:lnTo>
                    <a:lnTo>
                      <a:pt x="1452" y="4178"/>
                    </a:lnTo>
                    <a:lnTo>
                      <a:pt x="1654" y="4232"/>
                    </a:lnTo>
                    <a:lnTo>
                      <a:pt x="1854" y="4294"/>
                    </a:lnTo>
                    <a:lnTo>
                      <a:pt x="2052" y="4362"/>
                    </a:lnTo>
                    <a:lnTo>
                      <a:pt x="2248" y="4437"/>
                    </a:lnTo>
                    <a:lnTo>
                      <a:pt x="2440" y="4519"/>
                    </a:lnTo>
                    <a:lnTo>
                      <a:pt x="2630" y="4607"/>
                    </a:lnTo>
                    <a:lnTo>
                      <a:pt x="2817" y="4702"/>
                    </a:lnTo>
                    <a:lnTo>
                      <a:pt x="3000" y="4804"/>
                    </a:lnTo>
                    <a:lnTo>
                      <a:pt x="3180" y="4912"/>
                    </a:lnTo>
                    <a:lnTo>
                      <a:pt x="3355" y="5026"/>
                    </a:lnTo>
                    <a:lnTo>
                      <a:pt x="3527" y="5146"/>
                    </a:lnTo>
                    <a:lnTo>
                      <a:pt x="3694" y="5272"/>
                    </a:lnTo>
                    <a:lnTo>
                      <a:pt x="3857" y="5404"/>
                    </a:lnTo>
                    <a:lnTo>
                      <a:pt x="4015" y="5541"/>
                    </a:lnTo>
                    <a:lnTo>
                      <a:pt x="4168" y="5684"/>
                    </a:lnTo>
                    <a:lnTo>
                      <a:pt x="4316" y="5832"/>
                    </a:lnTo>
                    <a:lnTo>
                      <a:pt x="4459" y="5985"/>
                    </a:lnTo>
                    <a:lnTo>
                      <a:pt x="4596" y="6143"/>
                    </a:lnTo>
                    <a:lnTo>
                      <a:pt x="4728" y="6306"/>
                    </a:lnTo>
                    <a:lnTo>
                      <a:pt x="4854" y="6473"/>
                    </a:lnTo>
                    <a:lnTo>
                      <a:pt x="4974" y="6645"/>
                    </a:lnTo>
                    <a:lnTo>
                      <a:pt x="5088" y="6820"/>
                    </a:lnTo>
                    <a:lnTo>
                      <a:pt x="5196" y="7000"/>
                    </a:lnTo>
                    <a:lnTo>
                      <a:pt x="5298" y="7183"/>
                    </a:lnTo>
                    <a:lnTo>
                      <a:pt x="5393" y="7370"/>
                    </a:lnTo>
                    <a:lnTo>
                      <a:pt x="5481" y="7560"/>
                    </a:lnTo>
                    <a:lnTo>
                      <a:pt x="5563" y="7752"/>
                    </a:lnTo>
                    <a:lnTo>
                      <a:pt x="5638" y="7948"/>
                    </a:lnTo>
                    <a:lnTo>
                      <a:pt x="5706" y="8146"/>
                    </a:lnTo>
                    <a:lnTo>
                      <a:pt x="5768" y="8346"/>
                    </a:lnTo>
                    <a:lnTo>
                      <a:pt x="5822" y="8548"/>
                    </a:lnTo>
                    <a:lnTo>
                      <a:pt x="5869" y="8753"/>
                    </a:lnTo>
                    <a:lnTo>
                      <a:pt x="5909" y="8958"/>
                    </a:lnTo>
                    <a:lnTo>
                      <a:pt x="5942" y="9165"/>
                    </a:lnTo>
                    <a:lnTo>
                      <a:pt x="5967" y="9373"/>
                    </a:lnTo>
                    <a:lnTo>
                      <a:pt x="5985" y="9581"/>
                    </a:lnTo>
                    <a:lnTo>
                      <a:pt x="5996" y="9791"/>
                    </a:lnTo>
                    <a:lnTo>
                      <a:pt x="6000" y="10000"/>
                    </a:lnTo>
                    <a:lnTo>
                      <a:pt x="6000" y="26000"/>
                    </a:lnTo>
                    <a:lnTo>
                      <a:pt x="10000" y="26000"/>
                    </a:lnTo>
                    <a:lnTo>
                      <a:pt x="10000" y="10000"/>
                    </a:lnTo>
                    <a:lnTo>
                      <a:pt x="9994" y="9651"/>
                    </a:lnTo>
                    <a:lnTo>
                      <a:pt x="9976" y="9302"/>
                    </a:lnTo>
                    <a:lnTo>
                      <a:pt x="9945" y="8955"/>
                    </a:lnTo>
                    <a:lnTo>
                      <a:pt x="9903" y="8608"/>
                    </a:lnTo>
                    <a:lnTo>
                      <a:pt x="9848" y="8264"/>
                    </a:lnTo>
                    <a:lnTo>
                      <a:pt x="9781" y="7921"/>
                    </a:lnTo>
                    <a:lnTo>
                      <a:pt x="9703" y="7581"/>
                    </a:lnTo>
                    <a:lnTo>
                      <a:pt x="9613" y="7244"/>
                    </a:lnTo>
                    <a:lnTo>
                      <a:pt x="9511" y="6910"/>
                    </a:lnTo>
                    <a:lnTo>
                      <a:pt x="9397" y="6580"/>
                    </a:lnTo>
                    <a:lnTo>
                      <a:pt x="9272" y="6254"/>
                    </a:lnTo>
                    <a:lnTo>
                      <a:pt x="9135" y="5933"/>
                    </a:lnTo>
                    <a:lnTo>
                      <a:pt x="8988" y="5616"/>
                    </a:lnTo>
                    <a:lnTo>
                      <a:pt x="8829" y="5305"/>
                    </a:lnTo>
                    <a:lnTo>
                      <a:pt x="8660" y="5000"/>
                    </a:lnTo>
                    <a:lnTo>
                      <a:pt x="8480" y="4701"/>
                    </a:lnTo>
                    <a:lnTo>
                      <a:pt x="8290" y="4408"/>
                    </a:lnTo>
                    <a:lnTo>
                      <a:pt x="8090" y="4122"/>
                    </a:lnTo>
                    <a:lnTo>
                      <a:pt x="7880" y="3843"/>
                    </a:lnTo>
                    <a:lnTo>
                      <a:pt x="7660" y="3572"/>
                    </a:lnTo>
                    <a:lnTo>
                      <a:pt x="7431" y="3309"/>
                    </a:lnTo>
                    <a:lnTo>
                      <a:pt x="7193" y="3053"/>
                    </a:lnTo>
                    <a:lnTo>
                      <a:pt x="6947" y="2807"/>
                    </a:lnTo>
                    <a:lnTo>
                      <a:pt x="6691" y="2569"/>
                    </a:lnTo>
                    <a:lnTo>
                      <a:pt x="6428" y="2340"/>
                    </a:lnTo>
                    <a:lnTo>
                      <a:pt x="6157" y="2120"/>
                    </a:lnTo>
                    <a:lnTo>
                      <a:pt x="5878" y="1910"/>
                    </a:lnTo>
                    <a:lnTo>
                      <a:pt x="5592" y="1710"/>
                    </a:lnTo>
                    <a:lnTo>
                      <a:pt x="5299" y="1520"/>
                    </a:lnTo>
                    <a:lnTo>
                      <a:pt x="5000" y="1340"/>
                    </a:lnTo>
                    <a:lnTo>
                      <a:pt x="4695" y="1171"/>
                    </a:lnTo>
                    <a:lnTo>
                      <a:pt x="4384" y="1012"/>
                    </a:lnTo>
                    <a:lnTo>
                      <a:pt x="4067" y="865"/>
                    </a:lnTo>
                    <a:lnTo>
                      <a:pt x="3746" y="728"/>
                    </a:lnTo>
                    <a:lnTo>
                      <a:pt x="3420" y="603"/>
                    </a:lnTo>
                    <a:lnTo>
                      <a:pt x="3090" y="489"/>
                    </a:lnTo>
                    <a:lnTo>
                      <a:pt x="2756" y="387"/>
                    </a:lnTo>
                    <a:lnTo>
                      <a:pt x="2419" y="297"/>
                    </a:lnTo>
                    <a:lnTo>
                      <a:pt x="2079" y="219"/>
                    </a:lnTo>
                    <a:lnTo>
                      <a:pt x="1736" y="152"/>
                    </a:lnTo>
                    <a:lnTo>
                      <a:pt x="1392" y="97"/>
                    </a:lnTo>
                    <a:lnTo>
                      <a:pt x="1045" y="55"/>
                    </a:lnTo>
                    <a:lnTo>
                      <a:pt x="698" y="24"/>
                    </a:lnTo>
                    <a:lnTo>
                      <a:pt x="349" y="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6600"/>
              </a:solidFill>
              <a:ln>
                <a:noFill/>
                <a:miter lim="800000"/>
              </a:ln>
              <a:scene3d>
                <a:camera prst="legacyObliqueTopRight">
                  <a:rot lat="0" lon="0" rev="0"/>
                </a:camera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FF6600"/>
                </a:extrusionClr>
              </a:sp3d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14354" name="AutoShape 11"/>
              <p:cNvSpPr/>
              <p:nvPr/>
            </p:nvSpPr>
            <p:spPr>
              <a:xfrm rot="13140000">
                <a:off x="769" y="0"/>
                <a:ext cx="96" cy="1584"/>
              </a:xfrm>
              <a:prstGeom prst="can">
                <a:avLst>
                  <a:gd name="adj" fmla="val 124972"/>
                </a:avLst>
              </a:prstGeom>
              <a:solidFill>
                <a:schemeClr val="accent1"/>
              </a:solidFill>
              <a:ln>
                <a:solidFill>
                  <a:schemeClr val="tx1"/>
                </a:solidFill>
                <a:bevel/>
              </a:ln>
            </p:spPr>
            <p:txBody>
              <a:bodyPr rot="10800000"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>
                  <a:latin typeface="Calibri" pitchFamily="34" charset="0"/>
                  <a:ea typeface="宋体" pitchFamily="2" charset="-122"/>
                </a:endParaRPr>
              </a:p>
            </p:txBody>
          </p:sp>
          <p:sp>
            <p:nvSpPr>
              <p:cNvPr id="14355" name="Freeform 12"/>
              <p:cNvSpPr/>
              <p:nvPr/>
            </p:nvSpPr>
            <p:spPr>
              <a:xfrm rot="5400000" flipH="1" flipV="1">
                <a:off x="360" y="23"/>
                <a:ext cx="336" cy="1056"/>
              </a:xfrm>
              <a:custGeom>
                <a:cxnLst>
                  <a:cxn ang="0">
                    <a:pos x="7" y="163"/>
                  </a:cxn>
                  <a:cxn ang="0">
                    <a:pos x="21" y="164"/>
                  </a:cxn>
                  <a:cxn ang="0">
                    <a:pos x="35" y="166"/>
                  </a:cxn>
                  <a:cxn ang="0">
                    <a:pos x="49" y="170"/>
                  </a:cxn>
                  <a:cxn ang="0">
                    <a:pos x="62" y="174"/>
                  </a:cxn>
                  <a:cxn ang="0">
                    <a:pos x="76" y="180"/>
                  </a:cxn>
                  <a:cxn ang="0">
                    <a:pos x="88" y="187"/>
                  </a:cxn>
                  <a:cxn ang="0">
                    <a:pos x="101" y="195"/>
                  </a:cxn>
                  <a:cxn ang="0">
                    <a:pos x="113" y="204"/>
                  </a:cxn>
                  <a:cxn ang="0">
                    <a:pos x="124" y="214"/>
                  </a:cxn>
                  <a:cxn ang="0">
                    <a:pos x="135" y="225"/>
                  </a:cxn>
                  <a:cxn ang="0">
                    <a:pos x="145" y="237"/>
                  </a:cxn>
                  <a:cxn ang="0">
                    <a:pos x="154" y="250"/>
                  </a:cxn>
                  <a:cxn ang="0">
                    <a:pos x="163" y="263"/>
                  </a:cxn>
                  <a:cxn ang="0">
                    <a:pos x="171" y="277"/>
                  </a:cxn>
                  <a:cxn ang="0">
                    <a:pos x="178" y="292"/>
                  </a:cxn>
                  <a:cxn ang="0">
                    <a:pos x="184" y="307"/>
                  </a:cxn>
                  <a:cxn ang="0">
                    <a:pos x="189" y="323"/>
                  </a:cxn>
                  <a:cxn ang="0">
                    <a:pos x="194" y="339"/>
                  </a:cxn>
                  <a:cxn ang="0">
                    <a:pos x="197" y="356"/>
                  </a:cxn>
                  <a:cxn ang="0">
                    <a:pos x="200" y="372"/>
                  </a:cxn>
                  <a:cxn ang="0">
                    <a:pos x="201" y="389"/>
                  </a:cxn>
                  <a:cxn ang="0">
                    <a:pos x="202" y="406"/>
                  </a:cxn>
                  <a:cxn ang="0">
                    <a:pos x="336" y="1056"/>
                  </a:cxn>
                  <a:cxn ang="0">
                    <a:pos x="336" y="392"/>
                  </a:cxn>
                  <a:cxn ang="0">
                    <a:pos x="334" y="364"/>
                  </a:cxn>
                  <a:cxn ang="0">
                    <a:pos x="331" y="336"/>
                  </a:cxn>
                  <a:cxn ang="0">
                    <a:pos x="326" y="308"/>
                  </a:cxn>
                  <a:cxn ang="0">
                    <a:pos x="320" y="281"/>
                  </a:cxn>
                  <a:cxn ang="0">
                    <a:pos x="312" y="254"/>
                  </a:cxn>
                  <a:cxn ang="0">
                    <a:pos x="302" y="228"/>
                  </a:cxn>
                  <a:cxn ang="0">
                    <a:pos x="291" y="203"/>
                  </a:cxn>
                  <a:cxn ang="0">
                    <a:pos x="279" y="179"/>
                  </a:cxn>
                  <a:cxn ang="0">
                    <a:pos x="265" y="156"/>
                  </a:cxn>
                  <a:cxn ang="0">
                    <a:pos x="250" y="134"/>
                  </a:cxn>
                  <a:cxn ang="0">
                    <a:pos x="233" y="114"/>
                  </a:cxn>
                  <a:cxn ang="0">
                    <a:pos x="216" y="95"/>
                  </a:cxn>
                  <a:cxn ang="0">
                    <a:pos x="198" y="78"/>
                  </a:cxn>
                  <a:cxn ang="0">
                    <a:pos x="178" y="62"/>
                  </a:cxn>
                  <a:cxn ang="0">
                    <a:pos x="158" y="48"/>
                  </a:cxn>
                  <a:cxn ang="0">
                    <a:pos x="137" y="35"/>
                  </a:cxn>
                  <a:cxn ang="0">
                    <a:pos x="115" y="24"/>
                  </a:cxn>
                  <a:cxn ang="0">
                    <a:pos x="93" y="16"/>
                  </a:cxn>
                  <a:cxn ang="0">
                    <a:pos x="70" y="9"/>
                  </a:cxn>
                  <a:cxn ang="0">
                    <a:pos x="47" y="4"/>
                  </a:cxn>
                  <a:cxn ang="0">
                    <a:pos x="23" y="1"/>
                  </a:cxn>
                  <a:cxn ang="0">
                    <a:pos x="0" y="0"/>
                  </a:cxn>
                </a:cxnLst>
                <a:pathLst>
                  <a:path w="10000" h="26000">
                    <a:moveTo>
                      <a:pt x="0" y="4000"/>
                    </a:moveTo>
                    <a:lnTo>
                      <a:pt x="209" y="4004"/>
                    </a:lnTo>
                    <a:lnTo>
                      <a:pt x="419" y="4015"/>
                    </a:lnTo>
                    <a:lnTo>
                      <a:pt x="627" y="4033"/>
                    </a:lnTo>
                    <a:lnTo>
                      <a:pt x="835" y="4058"/>
                    </a:lnTo>
                    <a:lnTo>
                      <a:pt x="1042" y="4091"/>
                    </a:lnTo>
                    <a:lnTo>
                      <a:pt x="1247" y="4131"/>
                    </a:lnTo>
                    <a:lnTo>
                      <a:pt x="1452" y="4178"/>
                    </a:lnTo>
                    <a:lnTo>
                      <a:pt x="1654" y="4232"/>
                    </a:lnTo>
                    <a:lnTo>
                      <a:pt x="1854" y="4294"/>
                    </a:lnTo>
                    <a:lnTo>
                      <a:pt x="2052" y="4362"/>
                    </a:lnTo>
                    <a:lnTo>
                      <a:pt x="2248" y="4437"/>
                    </a:lnTo>
                    <a:lnTo>
                      <a:pt x="2440" y="4519"/>
                    </a:lnTo>
                    <a:lnTo>
                      <a:pt x="2630" y="4607"/>
                    </a:lnTo>
                    <a:lnTo>
                      <a:pt x="2817" y="4702"/>
                    </a:lnTo>
                    <a:lnTo>
                      <a:pt x="3000" y="4804"/>
                    </a:lnTo>
                    <a:lnTo>
                      <a:pt x="3180" y="4912"/>
                    </a:lnTo>
                    <a:lnTo>
                      <a:pt x="3355" y="5026"/>
                    </a:lnTo>
                    <a:lnTo>
                      <a:pt x="3527" y="5146"/>
                    </a:lnTo>
                    <a:lnTo>
                      <a:pt x="3694" y="5272"/>
                    </a:lnTo>
                    <a:lnTo>
                      <a:pt x="3857" y="5404"/>
                    </a:lnTo>
                    <a:lnTo>
                      <a:pt x="4015" y="5541"/>
                    </a:lnTo>
                    <a:lnTo>
                      <a:pt x="4168" y="5684"/>
                    </a:lnTo>
                    <a:lnTo>
                      <a:pt x="4316" y="5832"/>
                    </a:lnTo>
                    <a:lnTo>
                      <a:pt x="4459" y="5985"/>
                    </a:lnTo>
                    <a:lnTo>
                      <a:pt x="4596" y="6143"/>
                    </a:lnTo>
                    <a:lnTo>
                      <a:pt x="4728" y="6306"/>
                    </a:lnTo>
                    <a:lnTo>
                      <a:pt x="4854" y="6473"/>
                    </a:lnTo>
                    <a:lnTo>
                      <a:pt x="4974" y="6645"/>
                    </a:lnTo>
                    <a:lnTo>
                      <a:pt x="5088" y="6820"/>
                    </a:lnTo>
                    <a:lnTo>
                      <a:pt x="5196" y="7000"/>
                    </a:lnTo>
                    <a:lnTo>
                      <a:pt x="5298" y="7183"/>
                    </a:lnTo>
                    <a:lnTo>
                      <a:pt x="5393" y="7370"/>
                    </a:lnTo>
                    <a:lnTo>
                      <a:pt x="5481" y="7560"/>
                    </a:lnTo>
                    <a:lnTo>
                      <a:pt x="5563" y="7752"/>
                    </a:lnTo>
                    <a:lnTo>
                      <a:pt x="5638" y="7948"/>
                    </a:lnTo>
                    <a:lnTo>
                      <a:pt x="5706" y="8146"/>
                    </a:lnTo>
                    <a:lnTo>
                      <a:pt x="5768" y="8346"/>
                    </a:lnTo>
                    <a:lnTo>
                      <a:pt x="5822" y="8548"/>
                    </a:lnTo>
                    <a:lnTo>
                      <a:pt x="5869" y="8753"/>
                    </a:lnTo>
                    <a:lnTo>
                      <a:pt x="5909" y="8958"/>
                    </a:lnTo>
                    <a:lnTo>
                      <a:pt x="5942" y="9165"/>
                    </a:lnTo>
                    <a:lnTo>
                      <a:pt x="5967" y="9373"/>
                    </a:lnTo>
                    <a:lnTo>
                      <a:pt x="5985" y="9581"/>
                    </a:lnTo>
                    <a:lnTo>
                      <a:pt x="5996" y="9791"/>
                    </a:lnTo>
                    <a:lnTo>
                      <a:pt x="6000" y="10000"/>
                    </a:lnTo>
                    <a:lnTo>
                      <a:pt x="6000" y="26000"/>
                    </a:lnTo>
                    <a:lnTo>
                      <a:pt x="10000" y="26000"/>
                    </a:lnTo>
                    <a:lnTo>
                      <a:pt x="10000" y="10000"/>
                    </a:lnTo>
                    <a:lnTo>
                      <a:pt x="9994" y="9651"/>
                    </a:lnTo>
                    <a:lnTo>
                      <a:pt x="9976" y="9302"/>
                    </a:lnTo>
                    <a:lnTo>
                      <a:pt x="9945" y="8955"/>
                    </a:lnTo>
                    <a:lnTo>
                      <a:pt x="9903" y="8608"/>
                    </a:lnTo>
                    <a:lnTo>
                      <a:pt x="9848" y="8264"/>
                    </a:lnTo>
                    <a:lnTo>
                      <a:pt x="9781" y="7921"/>
                    </a:lnTo>
                    <a:lnTo>
                      <a:pt x="9703" y="7581"/>
                    </a:lnTo>
                    <a:lnTo>
                      <a:pt x="9613" y="7244"/>
                    </a:lnTo>
                    <a:lnTo>
                      <a:pt x="9511" y="6910"/>
                    </a:lnTo>
                    <a:lnTo>
                      <a:pt x="9397" y="6580"/>
                    </a:lnTo>
                    <a:lnTo>
                      <a:pt x="9272" y="6254"/>
                    </a:lnTo>
                    <a:lnTo>
                      <a:pt x="9135" y="5933"/>
                    </a:lnTo>
                    <a:lnTo>
                      <a:pt x="8988" y="5616"/>
                    </a:lnTo>
                    <a:lnTo>
                      <a:pt x="8829" y="5305"/>
                    </a:lnTo>
                    <a:lnTo>
                      <a:pt x="8660" y="5000"/>
                    </a:lnTo>
                    <a:lnTo>
                      <a:pt x="8480" y="4701"/>
                    </a:lnTo>
                    <a:lnTo>
                      <a:pt x="8290" y="4408"/>
                    </a:lnTo>
                    <a:lnTo>
                      <a:pt x="8090" y="4122"/>
                    </a:lnTo>
                    <a:lnTo>
                      <a:pt x="7880" y="3843"/>
                    </a:lnTo>
                    <a:lnTo>
                      <a:pt x="7660" y="3572"/>
                    </a:lnTo>
                    <a:lnTo>
                      <a:pt x="7431" y="3309"/>
                    </a:lnTo>
                    <a:lnTo>
                      <a:pt x="7193" y="3053"/>
                    </a:lnTo>
                    <a:lnTo>
                      <a:pt x="6947" y="2807"/>
                    </a:lnTo>
                    <a:lnTo>
                      <a:pt x="6691" y="2569"/>
                    </a:lnTo>
                    <a:lnTo>
                      <a:pt x="6428" y="2340"/>
                    </a:lnTo>
                    <a:lnTo>
                      <a:pt x="6157" y="2120"/>
                    </a:lnTo>
                    <a:lnTo>
                      <a:pt x="5878" y="1910"/>
                    </a:lnTo>
                    <a:lnTo>
                      <a:pt x="5592" y="1710"/>
                    </a:lnTo>
                    <a:lnTo>
                      <a:pt x="5299" y="1520"/>
                    </a:lnTo>
                    <a:lnTo>
                      <a:pt x="5000" y="1340"/>
                    </a:lnTo>
                    <a:lnTo>
                      <a:pt x="4695" y="1171"/>
                    </a:lnTo>
                    <a:lnTo>
                      <a:pt x="4384" y="1012"/>
                    </a:lnTo>
                    <a:lnTo>
                      <a:pt x="4067" y="865"/>
                    </a:lnTo>
                    <a:lnTo>
                      <a:pt x="3746" y="728"/>
                    </a:lnTo>
                    <a:lnTo>
                      <a:pt x="3420" y="603"/>
                    </a:lnTo>
                    <a:lnTo>
                      <a:pt x="3090" y="489"/>
                    </a:lnTo>
                    <a:lnTo>
                      <a:pt x="2756" y="387"/>
                    </a:lnTo>
                    <a:lnTo>
                      <a:pt x="2419" y="297"/>
                    </a:lnTo>
                    <a:lnTo>
                      <a:pt x="2079" y="219"/>
                    </a:lnTo>
                    <a:lnTo>
                      <a:pt x="1736" y="152"/>
                    </a:lnTo>
                    <a:lnTo>
                      <a:pt x="1392" y="97"/>
                    </a:lnTo>
                    <a:lnTo>
                      <a:pt x="1045" y="55"/>
                    </a:lnTo>
                    <a:lnTo>
                      <a:pt x="698" y="24"/>
                    </a:lnTo>
                    <a:lnTo>
                      <a:pt x="349" y="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3366FF"/>
              </a:solidFill>
              <a:ln>
                <a:noFill/>
                <a:miter lim="800000"/>
              </a:ln>
              <a:scene3d>
                <a:camera prst="legacyObliqueTopRight">
                  <a:rot lat="0" lon="0" rev="0"/>
                </a:camera>
                <a:lightRig rig="legacyFlat3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3366FF"/>
                </a:extrusionClr>
              </a:sp3d>
            </p:spPr>
            <p:txBody>
              <a:bodyPr anchor="t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14356" name="组合 7188"/>
            <p:cNvGrpSpPr/>
            <p:nvPr/>
          </p:nvGrpSpPr>
          <p:grpSpPr>
            <a:xfrm>
              <a:off x="592" y="499"/>
              <a:ext cx="480" cy="576"/>
              <a:chExt cx="480" cy="576"/>
            </a:xfrm>
          </p:grpSpPr>
          <p:cxnSp>
            <p:nvCxnSpPr>
              <p:cNvPr id="14357" name="Line 21"/>
              <p:cNvCxnSpPr/>
              <p:nvPr/>
            </p:nvCxnSpPr>
            <p:spPr>
              <a:xfrm flipH="1">
                <a:off x="0" y="0"/>
                <a:ext cx="480" cy="57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bevel/>
                <a:tailEnd type="triangle"/>
              </a:ln>
            </p:spPr>
          </p:cxnSp>
          <p:sp>
            <p:nvSpPr>
              <p:cNvPr id="14358" name="Text Box 22"/>
              <p:cNvSpPr/>
              <p:nvPr/>
            </p:nvSpPr>
            <p:spPr>
              <a:xfrm>
                <a:off x="2" y="36"/>
                <a:ext cx="226" cy="32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itchFamily="18" charset="0"/>
                  </a:rPr>
                  <a:t>I</a:t>
                </a:r>
                <a:endParaRPr lang="en-US" altLang="zh-CN" sz="2400" b="1" i="1">
                  <a:solidFill>
                    <a:srgbClr val="FF0000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14359" name="Text Box 42"/>
            <p:cNvSpPr/>
            <p:nvPr/>
          </p:nvSpPr>
          <p:spPr>
            <a:xfrm>
              <a:off x="545" y="1225"/>
              <a:ext cx="454" cy="3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400" b="1">
                  <a:latin typeface="Calibri" pitchFamily="34" charset="0"/>
                  <a:ea typeface="宋体" pitchFamily="2" charset="-122"/>
                </a:rPr>
                <a:t>丙</a:t>
              </a:r>
              <a:endParaRPr lang="zh-CN" altLang="en-US" sz="2400" b="1">
                <a:latin typeface="Calibri" pitchFamily="34" charset="0"/>
                <a:ea typeface="宋体" pitchFamily="2" charset="-122"/>
              </a:endParaRPr>
            </a:p>
          </p:txBody>
        </p:sp>
        <p:grpSp>
          <p:nvGrpSpPr>
            <p:cNvPr id="14360" name="组合 7192"/>
            <p:cNvGrpSpPr/>
            <p:nvPr/>
          </p:nvGrpSpPr>
          <p:grpSpPr>
            <a:xfrm>
              <a:off x="862" y="499"/>
              <a:ext cx="696" cy="326"/>
              <a:chExt cx="696" cy="326"/>
            </a:xfrm>
          </p:grpSpPr>
          <p:cxnSp>
            <p:nvCxnSpPr>
              <p:cNvPr id="14361" name="Line 60"/>
              <p:cNvCxnSpPr/>
              <p:nvPr/>
            </p:nvCxnSpPr>
            <p:spPr>
              <a:xfrm flipH="1">
                <a:off x="0" y="240"/>
                <a:ext cx="432" cy="0"/>
              </a:xfrm>
              <a:prstGeom prst="line">
                <a:avLst/>
              </a:prstGeom>
              <a:noFill/>
              <a:ln w="28575">
                <a:solidFill>
                  <a:srgbClr val="3333FF"/>
                </a:solidFill>
                <a:bevel/>
                <a:headEnd type="triangle"/>
              </a:ln>
            </p:spPr>
          </p:cxnSp>
          <p:sp>
            <p:nvSpPr>
              <p:cNvPr id="14362" name="Text Box 61"/>
              <p:cNvSpPr/>
              <p:nvPr/>
            </p:nvSpPr>
            <p:spPr>
              <a:xfrm>
                <a:off x="408" y="0"/>
                <a:ext cx="288" cy="32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>
                  <a:spcBef>
                    <a:spcPct val="50000"/>
                  </a:spcBef>
                </a:pPr>
                <a:r>
                  <a:rPr lang="en-US" altLang="zh-CN" sz="2400" b="1" i="1">
                    <a:solidFill>
                      <a:srgbClr val="3333FF"/>
                    </a:solidFill>
                    <a:latin typeface="Times New Roman" pitchFamily="18" charset="0"/>
                  </a:rPr>
                  <a:t>F</a:t>
                </a:r>
                <a:endParaRPr lang="en-US" altLang="zh-CN" sz="2400" b="1" i="1">
                  <a:solidFill>
                    <a:srgbClr val="3333FF"/>
                  </a:solidFill>
                  <a:latin typeface="Times New Roman" pitchFamily="18" charset="0"/>
                </a:endParaRPr>
              </a:p>
            </p:txBody>
          </p:sp>
        </p:grpSp>
        <p:sp>
          <p:nvSpPr>
            <p:cNvPr id="14363" name="Text Box 7"/>
            <p:cNvSpPr/>
            <p:nvPr/>
          </p:nvSpPr>
          <p:spPr>
            <a:xfrm>
              <a:off x="839" y="302"/>
              <a:ext cx="240" cy="3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N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  <p:sp>
          <p:nvSpPr>
            <p:cNvPr id="14364" name="Text Box 7"/>
            <p:cNvSpPr/>
            <p:nvPr/>
          </p:nvSpPr>
          <p:spPr>
            <a:xfrm>
              <a:off x="817" y="839"/>
              <a:ext cx="240" cy="32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</a:rPr>
                <a:t>S</a:t>
              </a:r>
              <a:endParaRPr lang="en-US" altLang="zh-CN" sz="2400" b="1">
                <a:solidFill>
                  <a:schemeClr val="bg1"/>
                </a:solidFill>
                <a:latin typeface="Times New Roman" pitchFamily="18" charset="0"/>
              </a:endParaRPr>
            </a:p>
          </p:txBody>
        </p:sp>
      </p:grp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5" name="图片 30756" descr="1$D_O3S]}1R~B}~OX5LJ%)O"/>
          <p:cNvPicPr/>
          <p:nvPr/>
        </p:nvPicPr>
        <p:blipFill>
          <a:blip r:embed="rId3"/>
          <a:stretch>
            <a:fillRect/>
          </a:stretch>
        </p:blipFill>
        <p:spPr>
          <a:xfrm>
            <a:off x="665162" y="4105275"/>
            <a:ext cx="2117725" cy="2101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6" name="图片 32814" descr="CW3MFAG1O27`3[(WMEUAD@R"/>
          <p:cNvPicPr/>
          <p:nvPr/>
        </p:nvPicPr>
        <p:blipFill>
          <a:blip r:embed="rId4"/>
          <a:stretch>
            <a:fillRect/>
          </a:stretch>
        </p:blipFill>
        <p:spPr>
          <a:xfrm>
            <a:off x="636588" y="890588"/>
            <a:ext cx="2173288" cy="2105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7" name="图片 31789" descr="U_1{3NIS9H~SJY(M}}ARTX5"/>
          <p:cNvPicPr/>
          <p:nvPr/>
        </p:nvPicPr>
        <p:blipFill>
          <a:blip r:embed="rId5"/>
          <a:stretch>
            <a:fillRect/>
          </a:stretch>
        </p:blipFill>
        <p:spPr>
          <a:xfrm>
            <a:off x="3694112" y="890588"/>
            <a:ext cx="2057400" cy="2154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标注 4"/>
          <p:cNvSpPr/>
          <p:nvPr/>
        </p:nvSpPr>
        <p:spPr>
          <a:xfrm>
            <a:off x="835025" y="349250"/>
            <a:ext cx="784225" cy="403225"/>
          </a:xfrm>
          <a:prstGeom prst="wedgeRectCallout">
            <a:avLst>
              <a:gd name="adj1" fmla="val 24514"/>
              <a:gd name="adj2" fmla="val 137833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向上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6389" name="矩形标注 6"/>
          <p:cNvSpPr/>
          <p:nvPr/>
        </p:nvSpPr>
        <p:spPr>
          <a:xfrm>
            <a:off x="2355850" y="3703638"/>
            <a:ext cx="785812" cy="401638"/>
          </a:xfrm>
          <a:prstGeom prst="wedgeRectCallout">
            <a:avLst>
              <a:gd name="adj1" fmla="val -64241"/>
              <a:gd name="adj2" fmla="val 105764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向上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6390" name="矩形标注 7"/>
          <p:cNvSpPr/>
          <p:nvPr/>
        </p:nvSpPr>
        <p:spPr>
          <a:xfrm>
            <a:off x="3946525" y="341312"/>
            <a:ext cx="784225" cy="401638"/>
          </a:xfrm>
          <a:prstGeom prst="wedgeRectCallout">
            <a:avLst>
              <a:gd name="adj1" fmla="val 24514"/>
              <a:gd name="adj2" fmla="val 137833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向上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6391" name="矩形标注 8"/>
          <p:cNvSpPr/>
          <p:nvPr/>
        </p:nvSpPr>
        <p:spPr>
          <a:xfrm>
            <a:off x="4787900" y="2411412"/>
            <a:ext cx="785812" cy="401638"/>
          </a:xfrm>
          <a:prstGeom prst="wedgeRectCallout">
            <a:avLst>
              <a:gd name="adj1" fmla="val -55421"/>
              <a:gd name="adj2" fmla="val -95181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向下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6392" name="矩形 10"/>
          <p:cNvSpPr>
            <a:spLocks noChangeArrowheads="1"/>
          </p:cNvSpPr>
          <p:nvPr/>
        </p:nvSpPr>
        <p:spPr bwMode="auto">
          <a:xfrm>
            <a:off x="5940425" y="1014413"/>
            <a:ext cx="244475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线圈转动顺时针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6393" name="图片 29741" descr="U_1{3NIS9H~SJY(M}}ARTX5"/>
          <p:cNvPicPr/>
          <p:nvPr/>
        </p:nvPicPr>
        <p:blipFill>
          <a:blip r:embed="rId5"/>
          <a:stretch>
            <a:fillRect/>
          </a:stretch>
        </p:blipFill>
        <p:spPr>
          <a:xfrm>
            <a:off x="3694112" y="4076700"/>
            <a:ext cx="2035175" cy="2130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4" name="矩形标注 10"/>
          <p:cNvSpPr/>
          <p:nvPr/>
        </p:nvSpPr>
        <p:spPr>
          <a:xfrm>
            <a:off x="439738" y="5370512"/>
            <a:ext cx="785812" cy="401638"/>
          </a:xfrm>
          <a:prstGeom prst="wedgeRectCallout">
            <a:avLst>
              <a:gd name="adj1" fmla="val 62782"/>
              <a:gd name="adj2" fmla="val -144310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向下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6395" name="矩形 10"/>
          <p:cNvSpPr>
            <a:spLocks noChangeArrowheads="1"/>
          </p:cNvSpPr>
          <p:nvPr/>
        </p:nvSpPr>
        <p:spPr bwMode="auto">
          <a:xfrm>
            <a:off x="5975350" y="4624388"/>
            <a:ext cx="2443163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线圈转动逆时针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6396" name="矩形标注 12"/>
          <p:cNvSpPr/>
          <p:nvPr/>
        </p:nvSpPr>
        <p:spPr>
          <a:xfrm>
            <a:off x="4967288" y="3675062"/>
            <a:ext cx="784225" cy="401638"/>
          </a:xfrm>
          <a:prstGeom prst="wedgeRectCallout">
            <a:avLst>
              <a:gd name="adj1" fmla="val -64241"/>
              <a:gd name="adj2" fmla="val 105764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向上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6397" name="矩形标注 13"/>
          <p:cNvSpPr/>
          <p:nvPr/>
        </p:nvSpPr>
        <p:spPr>
          <a:xfrm>
            <a:off x="3694112" y="5695950"/>
            <a:ext cx="785812" cy="403225"/>
          </a:xfrm>
          <a:prstGeom prst="wedgeRectCallout">
            <a:avLst>
              <a:gd name="adj1" fmla="val 62782"/>
              <a:gd name="adj2" fmla="val -144310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向下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6398" name="矩形标注 14"/>
          <p:cNvSpPr/>
          <p:nvPr/>
        </p:nvSpPr>
        <p:spPr>
          <a:xfrm>
            <a:off x="2193925" y="1905000"/>
            <a:ext cx="784225" cy="401638"/>
          </a:xfrm>
          <a:prstGeom prst="wedgeRectCallout">
            <a:avLst>
              <a:gd name="adj1" fmla="val -55421"/>
              <a:gd name="adj2" fmla="val -95181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向下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3" name="图片 1"/>
          <p:cNvPicPr/>
          <p:nvPr/>
        </p:nvPicPr>
        <p:blipFill>
          <a:blip r:embed="rId3"/>
          <a:srcRect l="56118" t="41051" r="33443" b="21621"/>
          <a:stretch>
            <a:fillRect/>
          </a:stretch>
        </p:blipFill>
        <p:spPr>
          <a:xfrm>
            <a:off x="709612" y="1238250"/>
            <a:ext cx="1990725" cy="4518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4" name="矩形标注 4"/>
          <p:cNvSpPr/>
          <p:nvPr/>
        </p:nvSpPr>
        <p:spPr>
          <a:xfrm>
            <a:off x="104775" y="836612"/>
            <a:ext cx="1181100" cy="401638"/>
          </a:xfrm>
          <a:prstGeom prst="wedgeRectCallout">
            <a:avLst>
              <a:gd name="adj1" fmla="val 37366"/>
              <a:gd name="adj2" fmla="val 193287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全部刮掉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35" name="矩形标注 2"/>
          <p:cNvSpPr/>
          <p:nvPr/>
        </p:nvSpPr>
        <p:spPr>
          <a:xfrm>
            <a:off x="2081212" y="836612"/>
            <a:ext cx="1198562" cy="401638"/>
          </a:xfrm>
          <a:prstGeom prst="wedgeRectCallout">
            <a:avLst>
              <a:gd name="adj1" fmla="val -31306"/>
              <a:gd name="adj2" fmla="val 184755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刮掉一半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8436" name="图片 30756" descr="1$D_O3S]}1R~B}~OX5LJ%)O"/>
          <p:cNvPicPr/>
          <p:nvPr/>
        </p:nvPicPr>
        <p:blipFill>
          <a:blip r:embed="rId4"/>
          <a:stretch>
            <a:fillRect/>
          </a:stretch>
        </p:blipFill>
        <p:spPr>
          <a:xfrm>
            <a:off x="5132388" y="4130675"/>
            <a:ext cx="1876425" cy="2101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7" name="图片 32814" descr="CW3MFAG1O27`3[(WMEUAD@R"/>
          <p:cNvPicPr/>
          <p:nvPr/>
        </p:nvPicPr>
        <p:blipFill>
          <a:blip r:embed="rId5"/>
          <a:stretch>
            <a:fillRect/>
          </a:stretch>
        </p:blipFill>
        <p:spPr>
          <a:xfrm>
            <a:off x="3746500" y="915988"/>
            <a:ext cx="1927225" cy="21066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8" name="图片 31789" descr="U_1{3NIS9H~SJY(M}}ARTX5"/>
          <p:cNvPicPr/>
          <p:nvPr/>
        </p:nvPicPr>
        <p:blipFill>
          <a:blip r:embed="rId6"/>
          <a:stretch>
            <a:fillRect/>
          </a:stretch>
        </p:blipFill>
        <p:spPr>
          <a:xfrm>
            <a:off x="6791325" y="915988"/>
            <a:ext cx="1824038" cy="2154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9" name="矩形标注 5"/>
          <p:cNvSpPr/>
          <p:nvPr/>
        </p:nvSpPr>
        <p:spPr>
          <a:xfrm>
            <a:off x="3787775" y="376238"/>
            <a:ext cx="695325" cy="401638"/>
          </a:xfrm>
          <a:prstGeom prst="wedgeRectCallout">
            <a:avLst>
              <a:gd name="adj1" fmla="val 24514"/>
              <a:gd name="adj2" fmla="val 137833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向上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40" name="矩形标注 6"/>
          <p:cNvSpPr/>
          <p:nvPr/>
        </p:nvSpPr>
        <p:spPr>
          <a:xfrm>
            <a:off x="6551612" y="3729038"/>
            <a:ext cx="1254125" cy="401638"/>
          </a:xfrm>
          <a:prstGeom prst="wedgeRectCallout">
            <a:avLst>
              <a:gd name="adj1" fmla="val -64241"/>
              <a:gd name="adj2" fmla="val 105764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没有电流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41" name="矩形标注 7"/>
          <p:cNvSpPr/>
          <p:nvPr/>
        </p:nvSpPr>
        <p:spPr>
          <a:xfrm>
            <a:off x="6899275" y="366712"/>
            <a:ext cx="695325" cy="401638"/>
          </a:xfrm>
          <a:prstGeom prst="wedgeRectCallout">
            <a:avLst>
              <a:gd name="adj1" fmla="val 24514"/>
              <a:gd name="adj2" fmla="val 137833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向上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42" name="矩形标注 8"/>
          <p:cNvSpPr/>
          <p:nvPr/>
        </p:nvSpPr>
        <p:spPr>
          <a:xfrm>
            <a:off x="7740650" y="2436812"/>
            <a:ext cx="695325" cy="401638"/>
          </a:xfrm>
          <a:prstGeom prst="wedgeRectCallout">
            <a:avLst>
              <a:gd name="adj1" fmla="val -55421"/>
              <a:gd name="adj2" fmla="val -95181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向下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43" name="矩形标注 10"/>
          <p:cNvSpPr/>
          <p:nvPr/>
        </p:nvSpPr>
        <p:spPr>
          <a:xfrm>
            <a:off x="4475162" y="5395912"/>
            <a:ext cx="1114425" cy="401638"/>
          </a:xfrm>
          <a:prstGeom prst="wedgeRectCallout">
            <a:avLst>
              <a:gd name="adj1" fmla="val 62782"/>
              <a:gd name="adj2" fmla="val -144310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没有电流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8444" name="矩形标注 9"/>
          <p:cNvSpPr/>
          <p:nvPr/>
        </p:nvSpPr>
        <p:spPr>
          <a:xfrm>
            <a:off x="5073650" y="1912938"/>
            <a:ext cx="695325" cy="401638"/>
          </a:xfrm>
          <a:prstGeom prst="wedgeRectCallout">
            <a:avLst>
              <a:gd name="adj1" fmla="val -55421"/>
              <a:gd name="adj2" fmla="val -95181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向下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矩形 10"/>
          <p:cNvSpPr/>
          <p:nvPr/>
        </p:nvSpPr>
        <p:spPr>
          <a:xfrm>
            <a:off x="215900" y="238125"/>
            <a:ext cx="354171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二、电动机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2" name="矩形 10"/>
          <p:cNvSpPr>
            <a:spLocks noChangeArrowheads="1"/>
          </p:cNvSpPr>
          <p:nvPr/>
        </p:nvSpPr>
        <p:spPr bwMode="auto">
          <a:xfrm>
            <a:off x="322263" y="1249363"/>
            <a:ext cx="8629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构造：转动的线圈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——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转子；固定不动的磁体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——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定子。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20483" name="图片 26625" descr="20"/>
          <p:cNvPicPr/>
          <p:nvPr/>
        </p:nvPicPr>
        <p:blipFill>
          <a:blip r:embed="rId3"/>
          <a:stretch>
            <a:fillRect/>
          </a:stretch>
        </p:blipFill>
        <p:spPr>
          <a:xfrm>
            <a:off x="4159250" y="2776538"/>
            <a:ext cx="3767138" cy="3584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标注 1"/>
          <p:cNvSpPr/>
          <p:nvPr/>
        </p:nvSpPr>
        <p:spPr>
          <a:xfrm>
            <a:off x="2562225" y="3922712"/>
            <a:ext cx="1657350" cy="576262"/>
          </a:xfrm>
          <a:prstGeom prst="wedgeRectCallout">
            <a:avLst>
              <a:gd name="adj1" fmla="val 74106"/>
              <a:gd name="adj2" fmla="val 83370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换向器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2529" name="图片 2"/>
          <p:cNvPicPr/>
          <p:nvPr/>
        </p:nvPicPr>
        <p:blipFill>
          <a:blip r:embed="rId3"/>
          <a:srcRect l="52023" t="21921" r="30459" b="53906"/>
          <a:stretch>
            <a:fillRect/>
          </a:stretch>
        </p:blipFill>
        <p:spPr>
          <a:xfrm>
            <a:off x="2089150" y="1514475"/>
            <a:ext cx="4146550" cy="3219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0" name="矩形标注 4"/>
          <p:cNvSpPr/>
          <p:nvPr/>
        </p:nvSpPr>
        <p:spPr>
          <a:xfrm>
            <a:off x="5083175" y="3076575"/>
            <a:ext cx="1947862" cy="862012"/>
          </a:xfrm>
          <a:prstGeom prst="wedgeRectCallout">
            <a:avLst>
              <a:gd name="adj1" fmla="val -93056"/>
              <a:gd name="adj2" fmla="val -21630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线圈中的电流不断变化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1" name="矩形标注 5"/>
          <p:cNvSpPr/>
          <p:nvPr/>
        </p:nvSpPr>
        <p:spPr>
          <a:xfrm>
            <a:off x="1193800" y="1412875"/>
            <a:ext cx="2301875" cy="1104900"/>
          </a:xfrm>
          <a:prstGeom prst="wedgeRectCallout">
            <a:avLst>
              <a:gd name="adj1" fmla="val 61856"/>
              <a:gd name="adj2" fmla="val 105338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线圈磁场中受力不断变化引起线圈振动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2" name="矩形标注 6"/>
          <p:cNvSpPr/>
          <p:nvPr/>
        </p:nvSpPr>
        <p:spPr>
          <a:xfrm>
            <a:off x="4816475" y="593725"/>
            <a:ext cx="2286000" cy="817562"/>
          </a:xfrm>
          <a:prstGeom prst="wedgeRectCallout">
            <a:avLst>
              <a:gd name="adj1" fmla="val -33972"/>
              <a:gd name="adj2" fmla="val 113056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线圈振动带动鼓盆振动发声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533" name="矩形 10"/>
          <p:cNvSpPr>
            <a:spLocks noChangeArrowheads="1"/>
          </p:cNvSpPr>
          <p:nvPr/>
        </p:nvSpPr>
        <p:spPr bwMode="auto">
          <a:xfrm>
            <a:off x="2089150" y="5323523"/>
            <a:ext cx="44021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扬声器原理与电动机原理相同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2253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518900" y="107442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UNIT_PLACING_PICTURE_USER_VIEWPORT" val="{&quot;height&quot;:4827.5007874015746,&quot;width&quot;:9470}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8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60</Paragraphs>
  <Slides>9</Slides>
  <Notes>8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baseType="lpstr" size="10">
      <vt:lpstr>Office 主题​​</vt:lpstr>
      <vt:lpstr>电动机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2020-12-15T16:31:54.808</cp:lastPrinted>
  <dcterms:created xsi:type="dcterms:W3CDTF">2020-12-15T16:31:54Z</dcterms:created>
  <dcterms:modified xsi:type="dcterms:W3CDTF">2020-12-15T08:31:55Z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