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72" r:id="rId2"/>
    <p:sldMasterId id="2147485079" r:id="rId3"/>
    <p:sldMasterId id="2147485113" r:id="rId4"/>
    <p:sldMasterId id="2147485214" r:id="rId5"/>
  </p:sldMasterIdLst>
  <p:notesMasterIdLst>
    <p:notesMasterId r:id="rId6"/>
  </p:notesMasterIdLst>
  <p:sldIdLst>
    <p:sldId id="256" r:id="rId7"/>
    <p:sldId id="464" r:id="rId8"/>
    <p:sldId id="692" r:id="rId9"/>
    <p:sldId id="687" r:id="rId10"/>
    <p:sldId id="695" r:id="rId11"/>
    <p:sldId id="709" r:id="rId12"/>
    <p:sldId id="693" r:id="rId13"/>
    <p:sldId id="694" r:id="rId14"/>
    <p:sldId id="688" r:id="rId15"/>
    <p:sldId id="689" r:id="rId16"/>
    <p:sldId id="690" r:id="rId17"/>
    <p:sldId id="710" r:id="rId18"/>
  </p:sldIdLst>
  <p:sldSz cx="9144000" cy="6858000" type="screen4x3"/>
  <p:notesSz cx="6858000" cy="9144000"/>
  <p:custDataLst>
    <p:tags r:id="rId19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tags" Target="tags/tag13.xml" /><Relationship Id="rId2" Type="http://schemas.openxmlformats.org/officeDocument/2006/relationships/slideMaster" Target="slideMasters/slideMaster2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7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6148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6149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6151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5A40E5B-8B6C-45D9-A2F8-DF2096CD1720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921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126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331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536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741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945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1506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3554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5602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7650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幻灯片图像占位符 1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29698" name="文本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5.xml" /><Relationship Id="rId10" Type="http://schemas.openxmlformats.org/officeDocument/2006/relationships/slideLayout" Target="../slideLayouts/slideLayout54.xml" /><Relationship Id="rId11" Type="http://schemas.openxmlformats.org/officeDocument/2006/relationships/slideLayout" Target="../slideLayouts/slideLayout55.xml" /><Relationship Id="rId12" Type="http://schemas.openxmlformats.org/officeDocument/2006/relationships/theme" Target="../theme/theme5.xml" /><Relationship Id="rId2" Type="http://schemas.openxmlformats.org/officeDocument/2006/relationships/slideLayout" Target="../slideLayouts/slideLayout46.xml" /><Relationship Id="rId3" Type="http://schemas.openxmlformats.org/officeDocument/2006/relationships/slideLayout" Target="../slideLayouts/slideLayout47.xml" /><Relationship Id="rId4" Type="http://schemas.openxmlformats.org/officeDocument/2006/relationships/slideLayout" Target="../slideLayouts/slideLayout48.xml" /><Relationship Id="rId5" Type="http://schemas.openxmlformats.org/officeDocument/2006/relationships/slideLayout" Target="../slideLayouts/slideLayout49.xml" /><Relationship Id="rId6" Type="http://schemas.openxmlformats.org/officeDocument/2006/relationships/slideLayout" Target="../slideLayouts/slideLayout50.xml" /><Relationship Id="rId7" Type="http://schemas.openxmlformats.org/officeDocument/2006/relationships/slideLayout" Target="../slideLayouts/slideLayout51.xml" /><Relationship Id="rId8" Type="http://schemas.openxmlformats.org/officeDocument/2006/relationships/slideLayout" Target="../slideLayouts/slideLayout52.xml" /><Relationship Id="rId9" Type="http://schemas.openxmlformats.org/officeDocument/2006/relationships/slideLayout" Target="../slideLayouts/slideLayout5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DD7ABAE-D101-47C5-B1C6-866E59BA6D5D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15" r:id="rId1"/>
    <p:sldLayoutId id="2147485216" r:id="rId2"/>
    <p:sldLayoutId id="2147485217" r:id="rId3"/>
    <p:sldLayoutId id="2147485218" r:id="rId4"/>
    <p:sldLayoutId id="2147485219" r:id="rId5"/>
    <p:sldLayoutId id="2147485220" r:id="rId6"/>
    <p:sldLayoutId id="2147485221" r:id="rId7"/>
    <p:sldLayoutId id="2147485222" r:id="rId8"/>
    <p:sldLayoutId id="2147485223" r:id="rId9"/>
    <p:sldLayoutId id="2147485224" r:id="rId10"/>
    <p:sldLayoutId id="2147485225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2050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0CF6176A-66B8-43E7-A957-16A3E1C9194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26" r:id="rId1"/>
    <p:sldLayoutId id="2147485227" r:id="rId2"/>
    <p:sldLayoutId id="2147485228" r:id="rId3"/>
    <p:sldLayoutId id="2147485229" r:id="rId4"/>
    <p:sldLayoutId id="2147485230" r:id="rId5"/>
    <p:sldLayoutId id="2147485231" r:id="rId6"/>
    <p:sldLayoutId id="2147485232" r:id="rId7"/>
    <p:sldLayoutId id="2147485233" r:id="rId8"/>
    <p:sldLayoutId id="2147485234" r:id="rId9"/>
    <p:sldLayoutId id="2147485235" r:id="rId10"/>
    <p:sldLayoutId id="2147485236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96F5E77B-B427-42E9-96D0-8B70C52B3F31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37" r:id="rId1"/>
    <p:sldLayoutId id="2147485238" r:id="rId2"/>
    <p:sldLayoutId id="2147485239" r:id="rId3"/>
    <p:sldLayoutId id="2147485240" r:id="rId4"/>
    <p:sldLayoutId id="2147485241" r:id="rId5"/>
    <p:sldLayoutId id="2147485242" r:id="rId6"/>
    <p:sldLayoutId id="2147485243" r:id="rId7"/>
    <p:sldLayoutId id="2147485244" r:id="rId8"/>
    <p:sldLayoutId id="2147485245" r:id="rId9"/>
    <p:sldLayoutId id="2147485246" r:id="rId10"/>
    <p:sldLayoutId id="214748524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4098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511BF2-5145-436D-B0AA-37B05EAE5F5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48" r:id="rId1"/>
    <p:sldLayoutId id="2147485249" r:id="rId2"/>
    <p:sldLayoutId id="2147485250" r:id="rId3"/>
    <p:sldLayoutId id="2147485251" r:id="rId4"/>
    <p:sldLayoutId id="2147485252" r:id="rId5"/>
    <p:sldLayoutId id="2147485253" r:id="rId6"/>
    <p:sldLayoutId id="2147485254" r:id="rId7"/>
    <p:sldLayoutId id="2147485255" r:id="rId8"/>
    <p:sldLayoutId id="2147485256" r:id="rId9"/>
    <p:sldLayoutId id="2147485257" r:id="rId10"/>
    <p:sldLayoutId id="214748525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/>
      </p:nvGrpSpPr>
      <p:grpSpPr/>
      <p:sp>
        <p:nvSpPr>
          <p:cNvPr id="5122" name="标题占位符 1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3" name="文本占位符 2"/>
          <p:cNvSpPr/>
          <p:nvPr>
            <p:ph type="body" idx="4294967295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512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512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D120A476-E5F2-4DE8-9690-2F6E3B86A81B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59" r:id="rId1"/>
    <p:sldLayoutId id="2147485260" r:id="rId2"/>
    <p:sldLayoutId id="2147485261" r:id="rId3"/>
    <p:sldLayoutId id="2147485262" r:id="rId4"/>
    <p:sldLayoutId id="2147485263" r:id="rId5"/>
    <p:sldLayoutId id="2147485264" r:id="rId6"/>
    <p:sldLayoutId id="2147485265" r:id="rId7"/>
    <p:sldLayoutId id="2147485266" r:id="rId8"/>
    <p:sldLayoutId id="2147485267" r:id="rId9"/>
    <p:sldLayoutId id="2147485268" r:id="rId10"/>
    <p:sldLayoutId id="214748526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.png" /><Relationship Id="rId4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png" /><Relationship Id="rId4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png" /><Relationship Id="rId4" Type="http://schemas.openxmlformats.org/officeDocument/2006/relationships/tags" Target="../tags/tag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4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.png" /><Relationship Id="rId4" Type="http://schemas.openxmlformats.org/officeDocument/2006/relationships/image" Target="../media/image5.png" /><Relationship Id="rId5" Type="http://schemas.openxmlformats.org/officeDocument/2006/relationships/tags" Target="../tags/tag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6.jpeg" /><Relationship Id="rId4" Type="http://schemas.openxmlformats.org/officeDocument/2006/relationships/tags" Target="../tags/tag7.xml" /><Relationship Id="rId5" Type="http://schemas.openxmlformats.org/officeDocument/2006/relationships/tags" Target="../tags/tag8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9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7.png" /><Relationship Id="rId4" Type="http://schemas.openxmlformats.org/officeDocument/2006/relationships/tags" Target="../tags/tag1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8.png" /><Relationship Id="rId4" Type="http://schemas.openxmlformats.org/officeDocument/2006/relationships/tags" Target="../tags/tag1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1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9.jpeg" /><Relationship Id="rId4" Type="http://schemas.openxmlformats.org/officeDocument/2006/relationships/hyperlink" Target="../swf/13202003.swf" TargetMode="External" /><Relationship Id="rId5" Type="http://schemas.openxmlformats.org/officeDocument/2006/relationships/image" Target="../media/image10.png" /><Relationship Id="rId6" Type="http://schemas.openxmlformats.org/officeDocument/2006/relationships/tags" Target="../tags/tag1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矩形 2"/>
          <p:cNvSpPr/>
          <p:nvPr/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ctrTitle" idx="4294967295"/>
          </p:nvPr>
        </p:nvSpPr>
        <p:spPr>
          <a:xfrm>
            <a:off x="581025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电磁铁  电磁继电器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7172" name="矩形 3"/>
          <p:cNvSpPr/>
          <p:nvPr/>
        </p:nvSpPr>
        <p:spPr>
          <a:xfrm>
            <a:off x="851693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7173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6137275" y="1695450"/>
            <a:ext cx="2328862" cy="2452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1"/>
      <p:bldP spid="717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3" name="矩形 1"/>
          <p:cNvSpPr/>
          <p:nvPr/>
        </p:nvSpPr>
        <p:spPr>
          <a:xfrm>
            <a:off x="4141788" y="1660525"/>
            <a:ext cx="4529138" cy="335121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学习任务：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、什么是电磁铁？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、探究影响电磁铁磁性的因素。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、什么是电磁继电器，它的工作原理是什么？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8194" name="图片 2"/>
          <p:cNvPicPr/>
          <p:nvPr/>
        </p:nvPicPr>
        <p:blipFill>
          <a:blip r:embed="rId3"/>
          <a:srcRect r="39283"/>
          <a:stretch>
            <a:fillRect/>
          </a:stretch>
        </p:blipFill>
        <p:spPr>
          <a:xfrm>
            <a:off x="157162" y="1746250"/>
            <a:ext cx="3624262" cy="2903538"/>
          </a:xfrm>
          <a:prstGeom prst="rect">
            <a:avLst/>
          </a:prstGeom>
          <a:noFill/>
          <a:ln>
            <a:noFill/>
            <a:miter lim="800000"/>
          </a:ln>
        </p:spPr>
      </p:pic>
    </p:spTree>
    <p:custDataLst>
      <p:tags r:id="rId4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矩形 10"/>
          <p:cNvSpPr/>
          <p:nvPr/>
        </p:nvSpPr>
        <p:spPr>
          <a:xfrm>
            <a:off x="287338" y="436562"/>
            <a:ext cx="323056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一、电磁铁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2" name="矩形 1"/>
          <p:cNvSpPr/>
          <p:nvPr/>
        </p:nvSpPr>
        <p:spPr>
          <a:xfrm>
            <a:off x="4433888" y="2290763"/>
            <a:ext cx="4468813" cy="304958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在螺线管中插入铁芯，当有电流通过时，它就会有较强的磁性。这种磁体，在没有电流时有磁性，没有电流时就失去磁性。我们把这种磁体叫电磁铁。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10243" name="图片 2"/>
          <p:cNvPicPr/>
          <p:nvPr/>
        </p:nvPicPr>
        <p:blipFill>
          <a:blip r:embed="rId3"/>
          <a:srcRect l="5161" t="26258" r="66134" b="20214"/>
          <a:stretch>
            <a:fillRect/>
          </a:stretch>
        </p:blipFill>
        <p:spPr>
          <a:xfrm>
            <a:off x="365125" y="1739900"/>
            <a:ext cx="1366838" cy="1911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4" name="图片 3"/>
          <p:cNvPicPr/>
          <p:nvPr/>
        </p:nvPicPr>
        <p:blipFill>
          <a:blip r:embed="rId3"/>
          <a:srcRect l="30694" t="26258" r="41466" b="20214"/>
          <a:stretch>
            <a:fillRect/>
          </a:stretch>
        </p:blipFill>
        <p:spPr>
          <a:xfrm>
            <a:off x="2465388" y="1739900"/>
            <a:ext cx="1325562" cy="1911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图片 4"/>
          <p:cNvPicPr/>
          <p:nvPr/>
        </p:nvPicPr>
        <p:blipFill>
          <a:blip r:embed="rId3"/>
          <a:srcRect l="57308" t="26258" r="16254" b="20214"/>
          <a:stretch>
            <a:fillRect/>
          </a:stretch>
        </p:blipFill>
        <p:spPr>
          <a:xfrm>
            <a:off x="1317625" y="4318000"/>
            <a:ext cx="1344612" cy="2041525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0246" name="直接箭头连接符 5"/>
          <p:cNvCxnSpPr/>
          <p:nvPr/>
        </p:nvCxnSpPr>
        <p:spPr>
          <a:xfrm>
            <a:off x="1136650" y="3716338"/>
            <a:ext cx="358775" cy="431800"/>
          </a:xfrm>
          <a:prstGeom prst="straightConnector1">
            <a:avLst/>
          </a:prstGeom>
          <a:ln w="539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7" name="直接箭头连接符 7"/>
          <p:cNvCxnSpPr/>
          <p:nvPr/>
        </p:nvCxnSpPr>
        <p:spPr>
          <a:xfrm flipH="1">
            <a:off x="2662238" y="3716338"/>
            <a:ext cx="325438" cy="433388"/>
          </a:xfrm>
          <a:prstGeom prst="line">
            <a:avLst/>
          </a:prstGeom>
          <a:noFill/>
          <a:ln w="53975">
            <a:solidFill>
              <a:srgbClr val="4A7EBB"/>
            </a:solidFill>
            <a:bevel/>
            <a:tailEnd type="arrow"/>
          </a:ln>
        </p:spPr>
      </p:cxnSp>
    </p:spTree>
    <p:custDataLst>
      <p:tags r:id="rId4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矩形 10"/>
          <p:cNvSpPr/>
          <p:nvPr/>
        </p:nvSpPr>
        <p:spPr>
          <a:xfrm>
            <a:off x="269875" y="257175"/>
            <a:ext cx="448627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二、电磁铁的磁性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0" name="矩形 1"/>
          <p:cNvSpPr/>
          <p:nvPr/>
        </p:nvSpPr>
        <p:spPr>
          <a:xfrm>
            <a:off x="395288" y="1065213"/>
            <a:ext cx="4910138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探究影响电磁铁磁性强弱的因素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2291" name="矩形 8"/>
          <p:cNvSpPr/>
          <p:nvPr/>
        </p:nvSpPr>
        <p:spPr>
          <a:xfrm>
            <a:off x="395288" y="1658938"/>
            <a:ext cx="8585200" cy="779463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猜想：电磁铁的磁性与电流强弱和线圈匝数有关。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12292" name="图片 2"/>
          <p:cNvPicPr/>
          <p:nvPr/>
        </p:nvPicPr>
        <p:blipFill>
          <a:blip r:embed="rId3"/>
          <a:srcRect l="59696" t="34876" r="26593" b="37752"/>
          <a:stretch>
            <a:fillRect/>
          </a:stretch>
        </p:blipFill>
        <p:spPr>
          <a:xfrm>
            <a:off x="395288" y="2981325"/>
            <a:ext cx="2519362" cy="2828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矩形 3"/>
          <p:cNvSpPr/>
          <p:nvPr/>
        </p:nvSpPr>
        <p:spPr>
          <a:xfrm>
            <a:off x="3270250" y="2981325"/>
            <a:ext cx="5438775" cy="29972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、有多个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影响因素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时，应该用什么实验方法进行探究？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2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、怎样改变通过电磁铁的电流？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3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、两个线圈匝数不同的电磁铁，如何控制电流相等。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矩形 1"/>
          <p:cNvSpPr/>
          <p:nvPr/>
        </p:nvSpPr>
        <p:spPr>
          <a:xfrm>
            <a:off x="284163" y="566738"/>
            <a:ext cx="7686675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实验一：探究影响电流对电磁铁磁性的影响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pSp>
        <p:nvGrpSpPr>
          <p:cNvPr id="14338" name="Group 111"/>
          <p:cNvGrpSpPr/>
          <p:nvPr/>
        </p:nvGrpSpPr>
        <p:grpSpPr>
          <a:xfrm>
            <a:off x="1173162" y="2084388"/>
            <a:ext cx="6070600" cy="2190750"/>
            <a:chOff x="1156" y="1253"/>
            <a:chExt cx="3743" cy="1418"/>
          </a:xfrm>
        </p:grpSpPr>
        <p:grpSp>
          <p:nvGrpSpPr>
            <p:cNvPr id="14339" name="Group 7"/>
            <p:cNvGrpSpPr/>
            <p:nvPr/>
          </p:nvGrpSpPr>
          <p:grpSpPr>
            <a:xfrm>
              <a:off x="1156" y="1253"/>
              <a:ext cx="1655" cy="1337"/>
              <a:chExt cx="1405" cy="1224"/>
            </a:xfrm>
          </p:grpSpPr>
          <p:grpSp>
            <p:nvGrpSpPr>
              <p:cNvPr id="14340" name="Group 8"/>
              <p:cNvGrpSpPr/>
              <p:nvPr/>
            </p:nvGrpSpPr>
            <p:grpSpPr>
              <a:xfrm>
                <a:off x="1187" y="1043"/>
                <a:ext cx="218" cy="181"/>
                <a:chExt cx="300" cy="200"/>
              </a:xfrm>
            </p:grpSpPr>
            <p:grpSp>
              <p:nvGrpSpPr>
                <p:cNvPr id="14341" name="Group 9"/>
                <p:cNvGrpSpPr/>
                <p:nvPr/>
              </p:nvGrpSpPr>
              <p:grpSpPr>
                <a:xfrm rot="960000" flipV="1">
                  <a:off x="73" y="7"/>
                  <a:ext cx="88" cy="171"/>
                  <a:chExt cx="144" cy="288"/>
                </a:xfrm>
              </p:grpSpPr>
              <p:sp>
                <p:nvSpPr>
                  <p:cNvPr id="14342" name="AutoShape 65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43" name="AutoShape 66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344" name="Group 12"/>
                <p:cNvGrpSpPr/>
                <p:nvPr/>
              </p:nvGrpSpPr>
              <p:grpSpPr>
                <a:xfrm rot="17880000" flipV="1">
                  <a:off x="169" y="-45"/>
                  <a:ext cx="86" cy="176"/>
                  <a:chExt cx="144" cy="288"/>
                </a:xfrm>
              </p:grpSpPr>
              <p:sp>
                <p:nvSpPr>
                  <p:cNvPr id="14345" name="AutoShape 68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46" name="AutoShape 69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347" name="Group 15"/>
                <p:cNvGrpSpPr/>
                <p:nvPr/>
              </p:nvGrpSpPr>
              <p:grpSpPr>
                <a:xfrm rot="21180000" flipV="1">
                  <a:off x="117" y="29"/>
                  <a:ext cx="88" cy="171"/>
                  <a:chExt cx="144" cy="288"/>
                </a:xfrm>
              </p:grpSpPr>
              <p:sp>
                <p:nvSpPr>
                  <p:cNvPr id="14348" name="AutoShape 71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49" name="AutoShape 72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350" name="Group 18"/>
                <p:cNvGrpSpPr/>
                <p:nvPr/>
              </p:nvGrpSpPr>
              <p:grpSpPr>
                <a:xfrm rot="3480000" flipV="1">
                  <a:off x="45" y="-45"/>
                  <a:ext cx="86" cy="175"/>
                  <a:chExt cx="144" cy="288"/>
                </a:xfrm>
              </p:grpSpPr>
              <p:sp>
                <p:nvSpPr>
                  <p:cNvPr id="14351" name="AutoShape 74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52" name="AutoShape 75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</p:grpSp>
          <p:grpSp>
            <p:nvGrpSpPr>
              <p:cNvPr id="14353" name="Group 21"/>
              <p:cNvGrpSpPr/>
              <p:nvPr/>
            </p:nvGrpSpPr>
            <p:grpSpPr>
              <a:xfrm>
                <a:off x="0" y="0"/>
                <a:ext cx="1405" cy="1112"/>
                <a:chExt cx="1405" cy="1112"/>
              </a:xfrm>
            </p:grpSpPr>
            <p:sp>
              <p:nvSpPr>
                <p:cNvPr id="14354" name="Rectangle 102"/>
                <p:cNvSpPr/>
                <p:nvPr/>
              </p:nvSpPr>
              <p:spPr>
                <a:xfrm>
                  <a:off x="0" y="295"/>
                  <a:ext cx="1224" cy="635"/>
                </a:xfrm>
                <a:prstGeom prst="rect">
                  <a:avLst/>
                </a:prstGeom>
                <a:noFill/>
                <a:ln w="28575">
                  <a:solidFill>
                    <a:srgbClr val="000099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 b="1">
                    <a:latin typeface="Arial" pitchFamily="34" charset="0"/>
                    <a:ea typeface="宋体" pitchFamily="2" charset="-122"/>
                  </a:endParaRPr>
                </a:p>
              </p:txBody>
            </p:sp>
            <p:grpSp>
              <p:nvGrpSpPr>
                <p:cNvPr id="14355" name="Group 23"/>
                <p:cNvGrpSpPr/>
                <p:nvPr/>
              </p:nvGrpSpPr>
              <p:grpSpPr>
                <a:xfrm>
                  <a:off x="430" y="0"/>
                  <a:ext cx="254" cy="298"/>
                  <a:chExt cx="454" cy="363"/>
                </a:xfrm>
              </p:grpSpPr>
              <p:cxnSp>
                <p:nvCxnSpPr>
                  <p:cNvPr id="14356" name="Line 176"/>
                  <p:cNvCxnSpPr/>
                  <p:nvPr/>
                </p:nvCxnSpPr>
                <p:spPr>
                  <a:xfrm>
                    <a:off x="0" y="0"/>
                    <a:ext cx="451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cxnSp>
                <p:nvCxnSpPr>
                  <p:cNvPr id="14357" name="Line 177"/>
                  <p:cNvCxnSpPr/>
                  <p:nvPr/>
                </p:nvCxnSpPr>
                <p:spPr>
                  <a:xfrm flipH="1">
                    <a:off x="0" y="0"/>
                    <a:ext cx="0" cy="292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  <a:tailEnd type="triangle" len="lg"/>
                  </a:ln>
                </p:spPr>
              </p:cxnSp>
              <p:cxnSp>
                <p:nvCxnSpPr>
                  <p:cNvPr id="14358" name="Line 66"/>
                  <p:cNvCxnSpPr/>
                  <p:nvPr/>
                </p:nvCxnSpPr>
                <p:spPr>
                  <a:xfrm flipH="1">
                    <a:off x="454" y="0"/>
                    <a:ext cx="0" cy="363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</p:grpSp>
            <p:sp>
              <p:nvSpPr>
                <p:cNvPr id="14359" name="Rectangle 178"/>
                <p:cNvSpPr/>
                <p:nvPr/>
              </p:nvSpPr>
              <p:spPr>
                <a:xfrm>
                  <a:off x="181" y="250"/>
                  <a:ext cx="347" cy="104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rgbClr val="000099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 b="1">
                    <a:latin typeface="Arial" pitchFamily="34" charset="0"/>
                    <a:ea typeface="宋体" pitchFamily="2" charset="-122"/>
                  </a:endParaRPr>
                </a:p>
              </p:txBody>
            </p:sp>
            <p:grpSp>
              <p:nvGrpSpPr>
                <p:cNvPr id="14360" name="Group 29"/>
                <p:cNvGrpSpPr/>
                <p:nvPr/>
              </p:nvGrpSpPr>
              <p:grpSpPr>
                <a:xfrm>
                  <a:off x="678" y="786"/>
                  <a:ext cx="57" cy="289"/>
                  <a:chExt cx="85" cy="340"/>
                </a:xfrm>
              </p:grpSpPr>
              <p:sp>
                <p:nvSpPr>
                  <p:cNvPr id="14361" name="Rectangle 19"/>
                  <p:cNvSpPr/>
                  <p:nvPr/>
                </p:nvSpPr>
                <p:spPr>
                  <a:xfrm>
                    <a:off x="0" y="113"/>
                    <a:ext cx="85" cy="85"/>
                  </a:xfrm>
                  <a:prstGeom prst="rect">
                    <a:avLst/>
                  </a:prstGeom>
                  <a:solidFill>
                    <a:srgbClr val="FFFFCC"/>
                  </a:solidFill>
                  <a:ln>
                    <a:noFill/>
                    <a:miter lim="800000"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cxnSp>
                <p:nvCxnSpPr>
                  <p:cNvPr id="14362" name="Line 20"/>
                  <p:cNvCxnSpPr/>
                  <p:nvPr/>
                </p:nvCxnSpPr>
                <p:spPr>
                  <a:xfrm flipH="1">
                    <a:off x="0" y="0"/>
                    <a:ext cx="0" cy="34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cxnSp>
                <p:nvCxnSpPr>
                  <p:cNvPr id="14363" name="Line 21"/>
                  <p:cNvCxnSpPr/>
                  <p:nvPr/>
                </p:nvCxnSpPr>
                <p:spPr>
                  <a:xfrm flipH="1">
                    <a:off x="85" y="85"/>
                    <a:ext cx="0" cy="170"/>
                  </a:xfrm>
                  <a:prstGeom prst="line">
                    <a:avLst/>
                  </a:prstGeom>
                  <a:noFill/>
                  <a:ln w="38100">
                    <a:solidFill>
                      <a:srgbClr val="000099"/>
                    </a:solidFill>
                    <a:bevel/>
                  </a:ln>
                </p:spPr>
              </p:cxnSp>
            </p:grpSp>
            <p:grpSp>
              <p:nvGrpSpPr>
                <p:cNvPr id="14364" name="Group 33"/>
                <p:cNvGrpSpPr/>
                <p:nvPr/>
              </p:nvGrpSpPr>
              <p:grpSpPr>
                <a:xfrm>
                  <a:off x="193" y="831"/>
                  <a:ext cx="302" cy="149"/>
                  <a:chExt cx="318" cy="159"/>
                </a:xfrm>
              </p:grpSpPr>
              <p:sp>
                <p:nvSpPr>
                  <p:cNvPr id="14365" name="Rectangle 96"/>
                  <p:cNvSpPr/>
                  <p:nvPr/>
                </p:nvSpPr>
                <p:spPr>
                  <a:xfrm>
                    <a:off x="32" y="0"/>
                    <a:ext cx="195" cy="15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  <a:miter lim="800000"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cxnSp>
                <p:nvCxnSpPr>
                  <p:cNvPr id="14366" name="Line 97"/>
                  <p:cNvCxnSpPr/>
                  <p:nvPr/>
                </p:nvCxnSpPr>
                <p:spPr>
                  <a:xfrm flipV="1">
                    <a:off x="55" y="68"/>
                    <a:ext cx="263" cy="36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sp>
                <p:nvSpPr>
                  <p:cNvPr id="14367" name="Oval 98"/>
                  <p:cNvSpPr/>
                  <p:nvPr/>
                </p:nvSpPr>
                <p:spPr>
                  <a:xfrm>
                    <a:off x="0" y="69"/>
                    <a:ext cx="63" cy="6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  <p:sp>
              <p:nvSpPr>
                <p:cNvPr id="14368" name="Rectangle 78"/>
                <p:cNvSpPr/>
                <p:nvPr/>
              </p:nvSpPr>
              <p:spPr>
                <a:xfrm>
                  <a:off x="300" y="640"/>
                  <a:ext cx="216" cy="309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r>
                    <a:rPr lang="en-US" altLang="zh-CN" sz="2800" b="1">
                      <a:solidFill>
                        <a:srgbClr val="000099"/>
                      </a:solidFill>
                      <a:latin typeface="Times New Roman" pitchFamily="18" charset="0"/>
                      <a:ea typeface="楷体" charset="-122"/>
                    </a:rPr>
                    <a:t>S</a:t>
                  </a:r>
                  <a:endParaRPr lang="en-US" altLang="zh-CN" sz="2800" b="1">
                    <a:solidFill>
                      <a:srgbClr val="000099"/>
                    </a:solidFill>
                    <a:latin typeface="Times New Roman" pitchFamily="18" charset="0"/>
                    <a:ea typeface="楷体" charset="-122"/>
                  </a:endParaRPr>
                </a:p>
              </p:txBody>
            </p:sp>
            <p:grpSp>
              <p:nvGrpSpPr>
                <p:cNvPr id="14369" name="Group 38"/>
                <p:cNvGrpSpPr/>
                <p:nvPr/>
              </p:nvGrpSpPr>
              <p:grpSpPr>
                <a:xfrm>
                  <a:off x="975" y="204"/>
                  <a:ext cx="430" cy="908"/>
                  <a:chExt cx="430" cy="908"/>
                </a:xfrm>
              </p:grpSpPr>
              <p:sp>
                <p:nvSpPr>
                  <p:cNvPr id="14370" name="Rectangle 80"/>
                  <p:cNvSpPr/>
                  <p:nvPr/>
                </p:nvSpPr>
                <p:spPr>
                  <a:xfrm>
                    <a:off x="114" y="0"/>
                    <a:ext cx="265" cy="804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  <a:miter lim="800000"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grpSp>
                <p:nvGrpSpPr>
                  <p:cNvPr id="14371" name="Group 41"/>
                  <p:cNvGrpSpPr/>
                  <p:nvPr/>
                </p:nvGrpSpPr>
                <p:grpSpPr>
                  <a:xfrm>
                    <a:off x="227" y="0"/>
                    <a:ext cx="203" cy="908"/>
                    <a:chExt cx="162" cy="1800"/>
                  </a:xfrm>
                </p:grpSpPr>
                <p:sp>
                  <p:nvSpPr>
                    <p:cNvPr id="14372" name="Freeform 84"/>
                    <p:cNvSpPr/>
                    <p:nvPr/>
                  </p:nvSpPr>
                  <p:spPr>
                    <a:xfrm>
                      <a:off x="41" y="45"/>
                      <a:ext cx="79" cy="1755"/>
                    </a:xfrm>
                    <a:custGeom>
                      <a:cxnLst>
                        <a:cxn ang="0">
                          <a:pos x="78" y="5"/>
                        </a:cxn>
                        <a:cxn ang="0">
                          <a:pos x="0" y="0"/>
                        </a:cxn>
                        <a:cxn ang="0">
                          <a:pos x="0" y="1533"/>
                        </a:cxn>
                        <a:cxn ang="0">
                          <a:pos x="33" y="1755"/>
                        </a:cxn>
                        <a:cxn ang="0">
                          <a:pos x="79" y="1537"/>
                        </a:cxn>
                        <a:cxn ang="0">
                          <a:pos x="78" y="5"/>
                        </a:cxn>
                      </a:cxnLst>
                      <a:pathLst>
                        <a:path w="79" h="1754">
                          <a:moveTo>
                            <a:pt x="78" y="5"/>
                          </a:moveTo>
                          <a:lnTo>
                            <a:pt x="0" y="0"/>
                          </a:lnTo>
                          <a:lnTo>
                            <a:pt x="0" y="1533"/>
                          </a:lnTo>
                          <a:lnTo>
                            <a:pt x="33" y="1755"/>
                          </a:lnTo>
                          <a:lnTo>
                            <a:pt x="79" y="1537"/>
                          </a:lnTo>
                          <a:lnTo>
                            <a:pt x="78" y="5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C0C0C0"/>
                        </a:gs>
                        <a:gs pos="50000">
                          <a:srgbClr val="000000"/>
                        </a:gs>
                        <a:gs pos="100000">
                          <a:srgbClr val="C0C0C0"/>
                        </a:gs>
                      </a:gsLst>
                      <a:lin ang="0" scaled="1"/>
                    </a:gradFill>
                    <a:ln>
                      <a:noFill/>
                      <a:miter lim="800000"/>
                    </a:ln>
                  </p:spPr>
                  <p:txBody>
                    <a:bodyPr anchor="t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Arial" pitchFamily="34" charset="0"/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4373" name="Freeform 85"/>
                    <p:cNvSpPr/>
                    <p:nvPr/>
                  </p:nvSpPr>
                  <p:spPr>
                    <a:xfrm>
                      <a:off x="0" y="0"/>
                      <a:ext cx="162" cy="52"/>
                    </a:xfrm>
                    <a:custGeom>
                      <a:cxnLst>
                        <a:cxn ang="0">
                          <a:pos x="57" y="0"/>
                        </a:cxn>
                        <a:cxn ang="0">
                          <a:pos x="0" y="0"/>
                        </a:cxn>
                        <a:cxn ang="0">
                          <a:pos x="14" y="32"/>
                        </a:cxn>
                        <a:cxn ang="0">
                          <a:pos x="42" y="34"/>
                        </a:cxn>
                        <a:cxn ang="0">
                          <a:pos x="57" y="0"/>
                        </a:cxn>
                      </a:cxnLst>
                      <a:pathLst>
                        <a:path w="273" h="65">
                          <a:moveTo>
                            <a:pt x="273" y="0"/>
                          </a:moveTo>
                          <a:lnTo>
                            <a:pt x="0" y="0"/>
                          </a:lnTo>
                          <a:lnTo>
                            <a:pt x="69" y="63"/>
                          </a:lnTo>
                          <a:lnTo>
                            <a:pt x="201" y="65"/>
                          </a:lnTo>
                          <a:lnTo>
                            <a:pt x="273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C0C0C0"/>
                        </a:gs>
                        <a:gs pos="50000">
                          <a:srgbClr val="000000"/>
                        </a:gs>
                        <a:gs pos="100000">
                          <a:srgbClr val="C0C0C0"/>
                        </a:gs>
                      </a:gsLst>
                      <a:lin ang="0" scaled="1"/>
                    </a:gradFill>
                    <a:ln>
                      <a:noFill/>
                      <a:miter lim="800000"/>
                    </a:ln>
                  </p:spPr>
                  <p:txBody>
                    <a:bodyPr anchor="t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Arial" pitchFamily="34" charset="0"/>
                        <a:ea typeface="宋体" pitchFamily="2" charset="-122"/>
                      </a:endParaRPr>
                    </a:p>
                  </p:txBody>
                </p:sp>
              </p:grpSp>
              <p:sp>
                <p:nvSpPr>
                  <p:cNvPr id="14374" name="Freeform 86"/>
                  <p:cNvSpPr/>
                  <p:nvPr/>
                </p:nvSpPr>
                <p:spPr>
                  <a:xfrm>
                    <a:off x="268" y="129"/>
                    <a:ext cx="122" cy="84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75" name="Freeform 87"/>
                  <p:cNvSpPr/>
                  <p:nvPr/>
                </p:nvSpPr>
                <p:spPr>
                  <a:xfrm>
                    <a:off x="268" y="213"/>
                    <a:ext cx="122" cy="8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76" name="Freeform 88"/>
                  <p:cNvSpPr/>
                  <p:nvPr/>
                </p:nvSpPr>
                <p:spPr>
                  <a:xfrm>
                    <a:off x="268" y="320"/>
                    <a:ext cx="122" cy="85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77" name="Freeform 89"/>
                  <p:cNvSpPr/>
                  <p:nvPr/>
                </p:nvSpPr>
                <p:spPr>
                  <a:xfrm>
                    <a:off x="268" y="426"/>
                    <a:ext cx="122" cy="85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78" name="Freeform 90"/>
                  <p:cNvSpPr/>
                  <p:nvPr/>
                </p:nvSpPr>
                <p:spPr>
                  <a:xfrm>
                    <a:off x="268" y="531"/>
                    <a:ext cx="122" cy="8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379" name="Freeform 91"/>
                  <p:cNvSpPr/>
                  <p:nvPr/>
                </p:nvSpPr>
                <p:spPr>
                  <a:xfrm>
                    <a:off x="91" y="91"/>
                    <a:ext cx="305" cy="4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103" y="6"/>
                      </a:cxn>
                      <a:cxn ang="0">
                        <a:pos x="222" y="9"/>
                      </a:cxn>
                      <a:cxn ang="0">
                        <a:pos x="246" y="29"/>
                      </a:cxn>
                      <a:cxn ang="0">
                        <a:pos x="235" y="39"/>
                      </a:cxn>
                    </a:cxnLst>
                    <a:pathLst>
                      <a:path w="339" h="50">
                        <a:moveTo>
                          <a:pt x="0" y="0"/>
                        </a:moveTo>
                        <a:cubicBezTo>
                          <a:pt x="24" y="1"/>
                          <a:pt x="90" y="4"/>
                          <a:pt x="141" y="6"/>
                        </a:cubicBezTo>
                        <a:cubicBezTo>
                          <a:pt x="192" y="8"/>
                          <a:pt x="273" y="7"/>
                          <a:pt x="306" y="12"/>
                        </a:cubicBezTo>
                        <a:cubicBezTo>
                          <a:pt x="339" y="17"/>
                          <a:pt x="334" y="31"/>
                          <a:pt x="337" y="37"/>
                        </a:cubicBezTo>
                        <a:cubicBezTo>
                          <a:pt x="339" y="44"/>
                          <a:pt x="326" y="48"/>
                          <a:pt x="322" y="50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cxnSp>
                <p:nvCxnSpPr>
                  <p:cNvPr id="14380" name="Line 73"/>
                  <p:cNvCxnSpPr/>
                  <p:nvPr/>
                </p:nvCxnSpPr>
                <p:spPr>
                  <a:xfrm>
                    <a:off x="0" y="726"/>
                    <a:ext cx="29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sp>
                <p:nvSpPr>
                  <p:cNvPr id="14381" name="Freeform 90"/>
                  <p:cNvSpPr/>
                  <p:nvPr/>
                </p:nvSpPr>
                <p:spPr>
                  <a:xfrm>
                    <a:off x="272" y="613"/>
                    <a:ext cx="122" cy="8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</p:grpSp>
        </p:grpSp>
        <p:grpSp>
          <p:nvGrpSpPr>
            <p:cNvPr id="14382" name="Group 52"/>
            <p:cNvGrpSpPr/>
            <p:nvPr/>
          </p:nvGrpSpPr>
          <p:grpSpPr>
            <a:xfrm>
              <a:off x="3334" y="1253"/>
              <a:ext cx="1565" cy="1418"/>
              <a:chExt cx="1456" cy="1328"/>
            </a:xfrm>
          </p:grpSpPr>
          <p:grpSp>
            <p:nvGrpSpPr>
              <p:cNvPr id="14383" name="Group 53"/>
              <p:cNvGrpSpPr/>
              <p:nvPr/>
            </p:nvGrpSpPr>
            <p:grpSpPr>
              <a:xfrm>
                <a:off x="0" y="0"/>
                <a:ext cx="1405" cy="1112"/>
                <a:chExt cx="1405" cy="1112"/>
              </a:xfrm>
            </p:grpSpPr>
            <p:sp>
              <p:nvSpPr>
                <p:cNvPr id="14384" name="Rectangle 102"/>
                <p:cNvSpPr/>
                <p:nvPr/>
              </p:nvSpPr>
              <p:spPr>
                <a:xfrm>
                  <a:off x="0" y="295"/>
                  <a:ext cx="1224" cy="635"/>
                </a:xfrm>
                <a:prstGeom prst="rect">
                  <a:avLst/>
                </a:prstGeom>
                <a:noFill/>
                <a:ln w="28575">
                  <a:solidFill>
                    <a:srgbClr val="000099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 b="1">
                    <a:latin typeface="Arial" pitchFamily="34" charset="0"/>
                    <a:ea typeface="宋体" pitchFamily="2" charset="-122"/>
                  </a:endParaRPr>
                </a:p>
              </p:txBody>
            </p:sp>
            <p:grpSp>
              <p:nvGrpSpPr>
                <p:cNvPr id="14385" name="Group 55"/>
                <p:cNvGrpSpPr/>
                <p:nvPr/>
              </p:nvGrpSpPr>
              <p:grpSpPr>
                <a:xfrm>
                  <a:off x="318" y="0"/>
                  <a:ext cx="367" cy="298"/>
                  <a:chExt cx="454" cy="363"/>
                </a:xfrm>
              </p:grpSpPr>
              <p:cxnSp>
                <p:nvCxnSpPr>
                  <p:cNvPr id="14386" name="Line 176"/>
                  <p:cNvCxnSpPr/>
                  <p:nvPr/>
                </p:nvCxnSpPr>
                <p:spPr>
                  <a:xfrm>
                    <a:off x="0" y="0"/>
                    <a:ext cx="451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cxnSp>
                <p:nvCxnSpPr>
                  <p:cNvPr id="14387" name="Line 177"/>
                  <p:cNvCxnSpPr/>
                  <p:nvPr/>
                </p:nvCxnSpPr>
                <p:spPr>
                  <a:xfrm flipH="1">
                    <a:off x="0" y="0"/>
                    <a:ext cx="0" cy="292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  <a:tailEnd type="triangle" len="lg"/>
                  </a:ln>
                </p:spPr>
              </p:cxnSp>
              <p:cxnSp>
                <p:nvCxnSpPr>
                  <p:cNvPr id="14388" name="Line 66"/>
                  <p:cNvCxnSpPr/>
                  <p:nvPr/>
                </p:nvCxnSpPr>
                <p:spPr>
                  <a:xfrm flipH="1">
                    <a:off x="454" y="0"/>
                    <a:ext cx="0" cy="363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</p:grpSp>
            <p:sp>
              <p:nvSpPr>
                <p:cNvPr id="14389" name="Rectangle 178"/>
                <p:cNvSpPr/>
                <p:nvPr/>
              </p:nvSpPr>
              <p:spPr>
                <a:xfrm>
                  <a:off x="181" y="250"/>
                  <a:ext cx="347" cy="104"/>
                </a:xfrm>
                <a:prstGeom prst="rect">
                  <a:avLst/>
                </a:prstGeom>
                <a:solidFill>
                  <a:schemeClr val="bg1"/>
                </a:solidFill>
                <a:ln w="28575">
                  <a:solidFill>
                    <a:srgbClr val="000099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 b="1">
                    <a:latin typeface="Arial" pitchFamily="34" charset="0"/>
                    <a:ea typeface="宋体" pitchFamily="2" charset="-122"/>
                  </a:endParaRPr>
                </a:p>
              </p:txBody>
            </p:sp>
            <p:grpSp>
              <p:nvGrpSpPr>
                <p:cNvPr id="14390" name="Group 61"/>
                <p:cNvGrpSpPr/>
                <p:nvPr/>
              </p:nvGrpSpPr>
              <p:grpSpPr>
                <a:xfrm>
                  <a:off x="678" y="786"/>
                  <a:ext cx="57" cy="289"/>
                  <a:chExt cx="85" cy="340"/>
                </a:xfrm>
              </p:grpSpPr>
              <p:sp>
                <p:nvSpPr>
                  <p:cNvPr id="14391" name="Rectangle 19"/>
                  <p:cNvSpPr/>
                  <p:nvPr/>
                </p:nvSpPr>
                <p:spPr>
                  <a:xfrm>
                    <a:off x="0" y="113"/>
                    <a:ext cx="85" cy="85"/>
                  </a:xfrm>
                  <a:prstGeom prst="rect">
                    <a:avLst/>
                  </a:prstGeom>
                  <a:solidFill>
                    <a:srgbClr val="FFFFCC"/>
                  </a:solidFill>
                  <a:ln>
                    <a:noFill/>
                    <a:miter lim="800000"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cxnSp>
                <p:nvCxnSpPr>
                  <p:cNvPr id="14392" name="Line 20"/>
                  <p:cNvCxnSpPr/>
                  <p:nvPr/>
                </p:nvCxnSpPr>
                <p:spPr>
                  <a:xfrm flipH="1">
                    <a:off x="0" y="0"/>
                    <a:ext cx="0" cy="34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cxnSp>
                <p:nvCxnSpPr>
                  <p:cNvPr id="14393" name="Line 21"/>
                  <p:cNvCxnSpPr/>
                  <p:nvPr/>
                </p:nvCxnSpPr>
                <p:spPr>
                  <a:xfrm flipH="1">
                    <a:off x="85" y="85"/>
                    <a:ext cx="0" cy="170"/>
                  </a:xfrm>
                  <a:prstGeom prst="line">
                    <a:avLst/>
                  </a:prstGeom>
                  <a:noFill/>
                  <a:ln w="38100">
                    <a:solidFill>
                      <a:srgbClr val="000099"/>
                    </a:solidFill>
                    <a:bevel/>
                  </a:ln>
                </p:spPr>
              </p:cxnSp>
            </p:grpSp>
            <p:grpSp>
              <p:nvGrpSpPr>
                <p:cNvPr id="14394" name="Group 65"/>
                <p:cNvGrpSpPr/>
                <p:nvPr/>
              </p:nvGrpSpPr>
              <p:grpSpPr>
                <a:xfrm>
                  <a:off x="193" y="831"/>
                  <a:ext cx="302" cy="149"/>
                  <a:chExt cx="318" cy="159"/>
                </a:xfrm>
              </p:grpSpPr>
              <p:sp>
                <p:nvSpPr>
                  <p:cNvPr id="14395" name="Rectangle 96"/>
                  <p:cNvSpPr/>
                  <p:nvPr/>
                </p:nvSpPr>
                <p:spPr>
                  <a:xfrm>
                    <a:off x="32" y="0"/>
                    <a:ext cx="195" cy="159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  <a:miter lim="800000"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cxnSp>
                <p:nvCxnSpPr>
                  <p:cNvPr id="14396" name="Line 97"/>
                  <p:cNvCxnSpPr/>
                  <p:nvPr/>
                </p:nvCxnSpPr>
                <p:spPr>
                  <a:xfrm flipV="1">
                    <a:off x="55" y="68"/>
                    <a:ext cx="263" cy="36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sp>
                <p:nvSpPr>
                  <p:cNvPr id="14397" name="Oval 98"/>
                  <p:cNvSpPr/>
                  <p:nvPr/>
                </p:nvSpPr>
                <p:spPr>
                  <a:xfrm>
                    <a:off x="0" y="69"/>
                    <a:ext cx="63" cy="67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  <p:sp>
              <p:nvSpPr>
                <p:cNvPr id="14398" name="Rectangle 78"/>
                <p:cNvSpPr/>
                <p:nvPr/>
              </p:nvSpPr>
              <p:spPr>
                <a:xfrm>
                  <a:off x="300" y="640"/>
                  <a:ext cx="216" cy="31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r>
                    <a:rPr lang="en-US" altLang="zh-CN" sz="2800" b="1">
                      <a:solidFill>
                        <a:srgbClr val="000099"/>
                      </a:solidFill>
                      <a:latin typeface="Times New Roman" pitchFamily="18" charset="0"/>
                      <a:ea typeface="楷体" charset="-122"/>
                    </a:rPr>
                    <a:t>S</a:t>
                  </a:r>
                  <a:endParaRPr lang="en-US" altLang="zh-CN" sz="2800" b="1">
                    <a:solidFill>
                      <a:srgbClr val="000099"/>
                    </a:solidFill>
                    <a:latin typeface="Times New Roman" pitchFamily="18" charset="0"/>
                    <a:ea typeface="楷体" charset="-122"/>
                  </a:endParaRPr>
                </a:p>
              </p:txBody>
            </p:sp>
            <p:grpSp>
              <p:nvGrpSpPr>
                <p:cNvPr id="14399" name="Group 70"/>
                <p:cNvGrpSpPr/>
                <p:nvPr/>
              </p:nvGrpSpPr>
              <p:grpSpPr>
                <a:xfrm>
                  <a:off x="975" y="204"/>
                  <a:ext cx="430" cy="908"/>
                  <a:chExt cx="430" cy="908"/>
                </a:xfrm>
              </p:grpSpPr>
              <p:sp>
                <p:nvSpPr>
                  <p:cNvPr id="14400" name="Rectangle 80"/>
                  <p:cNvSpPr/>
                  <p:nvPr/>
                </p:nvSpPr>
                <p:spPr>
                  <a:xfrm>
                    <a:off x="114" y="0"/>
                    <a:ext cx="265" cy="804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  <a:miter lim="800000"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grpSp>
                <p:nvGrpSpPr>
                  <p:cNvPr id="14401" name="Group 73"/>
                  <p:cNvGrpSpPr/>
                  <p:nvPr/>
                </p:nvGrpSpPr>
                <p:grpSpPr>
                  <a:xfrm>
                    <a:off x="227" y="0"/>
                    <a:ext cx="203" cy="908"/>
                    <a:chExt cx="162" cy="1800"/>
                  </a:xfrm>
                </p:grpSpPr>
                <p:sp>
                  <p:nvSpPr>
                    <p:cNvPr id="14402" name="Freeform 84"/>
                    <p:cNvSpPr/>
                    <p:nvPr/>
                  </p:nvSpPr>
                  <p:spPr>
                    <a:xfrm>
                      <a:off x="41" y="45"/>
                      <a:ext cx="79" cy="1755"/>
                    </a:xfrm>
                    <a:custGeom>
                      <a:cxnLst>
                        <a:cxn ang="0">
                          <a:pos x="78" y="5"/>
                        </a:cxn>
                        <a:cxn ang="0">
                          <a:pos x="0" y="0"/>
                        </a:cxn>
                        <a:cxn ang="0">
                          <a:pos x="0" y="1533"/>
                        </a:cxn>
                        <a:cxn ang="0">
                          <a:pos x="33" y="1755"/>
                        </a:cxn>
                        <a:cxn ang="0">
                          <a:pos x="79" y="1537"/>
                        </a:cxn>
                        <a:cxn ang="0">
                          <a:pos x="78" y="5"/>
                        </a:cxn>
                      </a:cxnLst>
                      <a:pathLst>
                        <a:path w="79" h="1754">
                          <a:moveTo>
                            <a:pt x="78" y="5"/>
                          </a:moveTo>
                          <a:lnTo>
                            <a:pt x="0" y="0"/>
                          </a:lnTo>
                          <a:lnTo>
                            <a:pt x="0" y="1533"/>
                          </a:lnTo>
                          <a:lnTo>
                            <a:pt x="33" y="1755"/>
                          </a:lnTo>
                          <a:lnTo>
                            <a:pt x="79" y="1537"/>
                          </a:lnTo>
                          <a:lnTo>
                            <a:pt x="78" y="5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C0C0C0"/>
                        </a:gs>
                        <a:gs pos="50000">
                          <a:srgbClr val="000000"/>
                        </a:gs>
                        <a:gs pos="100000">
                          <a:srgbClr val="C0C0C0"/>
                        </a:gs>
                      </a:gsLst>
                      <a:lin ang="0" scaled="1"/>
                    </a:gradFill>
                    <a:ln>
                      <a:noFill/>
                      <a:miter lim="800000"/>
                    </a:ln>
                  </p:spPr>
                  <p:txBody>
                    <a:bodyPr anchor="t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Arial" pitchFamily="34" charset="0"/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4403" name="Freeform 85"/>
                    <p:cNvSpPr/>
                    <p:nvPr/>
                  </p:nvSpPr>
                  <p:spPr>
                    <a:xfrm>
                      <a:off x="0" y="0"/>
                      <a:ext cx="162" cy="52"/>
                    </a:xfrm>
                    <a:custGeom>
                      <a:cxnLst>
                        <a:cxn ang="0">
                          <a:pos x="57" y="0"/>
                        </a:cxn>
                        <a:cxn ang="0">
                          <a:pos x="0" y="0"/>
                        </a:cxn>
                        <a:cxn ang="0">
                          <a:pos x="14" y="32"/>
                        </a:cxn>
                        <a:cxn ang="0">
                          <a:pos x="42" y="34"/>
                        </a:cxn>
                        <a:cxn ang="0">
                          <a:pos x="57" y="0"/>
                        </a:cxn>
                      </a:cxnLst>
                      <a:pathLst>
                        <a:path w="273" h="65">
                          <a:moveTo>
                            <a:pt x="273" y="0"/>
                          </a:moveTo>
                          <a:lnTo>
                            <a:pt x="0" y="0"/>
                          </a:lnTo>
                          <a:lnTo>
                            <a:pt x="69" y="63"/>
                          </a:lnTo>
                          <a:lnTo>
                            <a:pt x="201" y="65"/>
                          </a:lnTo>
                          <a:lnTo>
                            <a:pt x="273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C0C0C0"/>
                        </a:gs>
                        <a:gs pos="50000">
                          <a:srgbClr val="000000"/>
                        </a:gs>
                        <a:gs pos="100000">
                          <a:srgbClr val="C0C0C0"/>
                        </a:gs>
                      </a:gsLst>
                      <a:lin ang="0" scaled="1"/>
                    </a:gradFill>
                    <a:ln>
                      <a:noFill/>
                      <a:miter lim="800000"/>
                    </a:ln>
                  </p:spPr>
                  <p:txBody>
                    <a:bodyPr anchor="t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Arial" pitchFamily="34" charset="0"/>
                        <a:ea typeface="宋体" pitchFamily="2" charset="-122"/>
                      </a:endParaRPr>
                    </a:p>
                  </p:txBody>
                </p:sp>
              </p:grpSp>
              <p:sp>
                <p:nvSpPr>
                  <p:cNvPr id="14404" name="Freeform 86"/>
                  <p:cNvSpPr/>
                  <p:nvPr/>
                </p:nvSpPr>
                <p:spPr>
                  <a:xfrm>
                    <a:off x="268" y="129"/>
                    <a:ext cx="122" cy="84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05" name="Freeform 87"/>
                  <p:cNvSpPr/>
                  <p:nvPr/>
                </p:nvSpPr>
                <p:spPr>
                  <a:xfrm>
                    <a:off x="268" y="213"/>
                    <a:ext cx="122" cy="8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06" name="Freeform 88"/>
                  <p:cNvSpPr/>
                  <p:nvPr/>
                </p:nvSpPr>
                <p:spPr>
                  <a:xfrm>
                    <a:off x="268" y="320"/>
                    <a:ext cx="122" cy="85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07" name="Freeform 89"/>
                  <p:cNvSpPr/>
                  <p:nvPr/>
                </p:nvSpPr>
                <p:spPr>
                  <a:xfrm>
                    <a:off x="268" y="426"/>
                    <a:ext cx="122" cy="85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08" name="Freeform 90"/>
                  <p:cNvSpPr/>
                  <p:nvPr/>
                </p:nvSpPr>
                <p:spPr>
                  <a:xfrm>
                    <a:off x="268" y="531"/>
                    <a:ext cx="122" cy="8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09" name="Freeform 91"/>
                  <p:cNvSpPr/>
                  <p:nvPr/>
                </p:nvSpPr>
                <p:spPr>
                  <a:xfrm>
                    <a:off x="91" y="91"/>
                    <a:ext cx="305" cy="4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103" y="6"/>
                      </a:cxn>
                      <a:cxn ang="0">
                        <a:pos x="222" y="9"/>
                      </a:cxn>
                      <a:cxn ang="0">
                        <a:pos x="246" y="29"/>
                      </a:cxn>
                      <a:cxn ang="0">
                        <a:pos x="235" y="39"/>
                      </a:cxn>
                    </a:cxnLst>
                    <a:pathLst>
                      <a:path w="339" h="50">
                        <a:moveTo>
                          <a:pt x="0" y="0"/>
                        </a:moveTo>
                        <a:cubicBezTo>
                          <a:pt x="24" y="1"/>
                          <a:pt x="90" y="4"/>
                          <a:pt x="141" y="6"/>
                        </a:cubicBezTo>
                        <a:cubicBezTo>
                          <a:pt x="192" y="8"/>
                          <a:pt x="273" y="7"/>
                          <a:pt x="306" y="12"/>
                        </a:cubicBezTo>
                        <a:cubicBezTo>
                          <a:pt x="339" y="17"/>
                          <a:pt x="334" y="31"/>
                          <a:pt x="337" y="37"/>
                        </a:cubicBezTo>
                        <a:cubicBezTo>
                          <a:pt x="339" y="44"/>
                          <a:pt x="326" y="48"/>
                          <a:pt x="322" y="50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cxnSp>
                <p:nvCxnSpPr>
                  <p:cNvPr id="14410" name="Line 73"/>
                  <p:cNvCxnSpPr/>
                  <p:nvPr/>
                </p:nvCxnSpPr>
                <p:spPr>
                  <a:xfrm>
                    <a:off x="0" y="726"/>
                    <a:ext cx="295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</p:cxnSp>
              <p:sp>
                <p:nvSpPr>
                  <p:cNvPr id="14411" name="Freeform 90"/>
                  <p:cNvSpPr/>
                  <p:nvPr/>
                </p:nvSpPr>
                <p:spPr>
                  <a:xfrm>
                    <a:off x="272" y="613"/>
                    <a:ext cx="122" cy="86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2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  <a:cxn ang="0">
                        <a:pos x="3" y="5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</p:grpSp>
          <p:grpSp>
            <p:nvGrpSpPr>
              <p:cNvPr id="14412" name="Group 84"/>
              <p:cNvGrpSpPr/>
              <p:nvPr/>
            </p:nvGrpSpPr>
            <p:grpSpPr>
              <a:xfrm>
                <a:off x="1156" y="1043"/>
                <a:ext cx="300" cy="285"/>
                <a:chExt cx="300" cy="285"/>
              </a:xfrm>
            </p:grpSpPr>
            <p:grpSp>
              <p:nvGrpSpPr>
                <p:cNvPr id="14413" name="Group 85"/>
                <p:cNvGrpSpPr/>
                <p:nvPr/>
              </p:nvGrpSpPr>
              <p:grpSpPr>
                <a:xfrm flipV="1">
                  <a:off x="0" y="29"/>
                  <a:ext cx="88" cy="171"/>
                  <a:chExt cx="144" cy="288"/>
                </a:xfrm>
              </p:grpSpPr>
              <p:sp>
                <p:nvSpPr>
                  <p:cNvPr id="14414" name="AutoShape 77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15" name="AutoShape 78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416" name="Group 88"/>
                <p:cNvGrpSpPr/>
                <p:nvPr/>
              </p:nvGrpSpPr>
              <p:grpSpPr>
                <a:xfrm flipV="1">
                  <a:off x="58" y="114"/>
                  <a:ext cx="88" cy="171"/>
                  <a:chExt cx="144" cy="288"/>
                </a:xfrm>
              </p:grpSpPr>
              <p:sp>
                <p:nvSpPr>
                  <p:cNvPr id="14417" name="AutoShape 80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18" name="AutoShape 81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419" name="Group 91"/>
                <p:cNvGrpSpPr/>
                <p:nvPr/>
              </p:nvGrpSpPr>
              <p:grpSpPr>
                <a:xfrm rot="960000" flipV="1">
                  <a:off x="73" y="7"/>
                  <a:ext cx="88" cy="171"/>
                  <a:chExt cx="144" cy="288"/>
                </a:xfrm>
              </p:grpSpPr>
              <p:sp>
                <p:nvSpPr>
                  <p:cNvPr id="14420" name="AutoShape 86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21" name="AutoShape 87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422" name="Group 94"/>
                <p:cNvGrpSpPr/>
                <p:nvPr/>
              </p:nvGrpSpPr>
              <p:grpSpPr>
                <a:xfrm rot="17880000" flipV="1">
                  <a:off x="169" y="-45"/>
                  <a:ext cx="86" cy="176"/>
                  <a:chExt cx="144" cy="288"/>
                </a:xfrm>
              </p:grpSpPr>
              <p:sp>
                <p:nvSpPr>
                  <p:cNvPr id="14423" name="AutoShape 89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24" name="AutoShape 90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425" name="Group 97"/>
                <p:cNvGrpSpPr/>
                <p:nvPr/>
              </p:nvGrpSpPr>
              <p:grpSpPr>
                <a:xfrm rot="21180000" flipV="1">
                  <a:off x="117" y="29"/>
                  <a:ext cx="88" cy="171"/>
                  <a:chExt cx="144" cy="288"/>
                </a:xfrm>
              </p:grpSpPr>
              <p:sp>
                <p:nvSpPr>
                  <p:cNvPr id="14426" name="AutoShape 92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27" name="AutoShape 93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428" name="Group 100"/>
                <p:cNvGrpSpPr/>
                <p:nvPr/>
              </p:nvGrpSpPr>
              <p:grpSpPr>
                <a:xfrm rot="3480000" flipV="1">
                  <a:off x="45" y="-45"/>
                  <a:ext cx="86" cy="176"/>
                  <a:chExt cx="144" cy="288"/>
                </a:xfrm>
              </p:grpSpPr>
              <p:sp>
                <p:nvSpPr>
                  <p:cNvPr id="14429" name="AutoShape 95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30" name="AutoShape 96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4431" name="Group 103"/>
                <p:cNvGrpSpPr/>
                <p:nvPr/>
              </p:nvGrpSpPr>
              <p:grpSpPr>
                <a:xfrm rot="19620000" flipV="1">
                  <a:off x="170" y="23"/>
                  <a:ext cx="88" cy="171"/>
                  <a:chExt cx="144" cy="288"/>
                </a:xfrm>
              </p:grpSpPr>
              <p:sp>
                <p:nvSpPr>
                  <p:cNvPr id="14432" name="AutoShape 98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4433" name="AutoShape 99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b="1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</p:grpSp>
        </p:grpSp>
      </p:grpSp>
      <p:sp>
        <p:nvSpPr>
          <p:cNvPr id="14434" name="矩形 4"/>
          <p:cNvSpPr/>
          <p:nvPr/>
        </p:nvSpPr>
        <p:spPr>
          <a:xfrm>
            <a:off x="636588" y="4905375"/>
            <a:ext cx="7685088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现象：通过电流大的电磁铁，吸引铁钉的数量多。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矩形 1"/>
          <p:cNvSpPr/>
          <p:nvPr/>
        </p:nvSpPr>
        <p:spPr>
          <a:xfrm>
            <a:off x="284163" y="566738"/>
            <a:ext cx="7686675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实验二：探究影响线圈匝数对电磁铁磁性的影响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6386" name="矩形 4"/>
          <p:cNvSpPr/>
          <p:nvPr/>
        </p:nvSpPr>
        <p:spPr>
          <a:xfrm>
            <a:off x="635000" y="4784725"/>
            <a:ext cx="7685088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现象：线圈匝数多的电磁铁，吸引铁钉数量多。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pSp>
        <p:nvGrpSpPr>
          <p:cNvPr id="16387" name="Group 112"/>
          <p:cNvGrpSpPr/>
          <p:nvPr/>
        </p:nvGrpSpPr>
        <p:grpSpPr>
          <a:xfrm>
            <a:off x="1901825" y="1792288"/>
            <a:ext cx="4451350" cy="2244725"/>
            <a:chOff x="1814" y="1275"/>
            <a:chExt cx="2155" cy="1452"/>
          </a:xfrm>
        </p:grpSpPr>
        <p:grpSp>
          <p:nvGrpSpPr>
            <p:cNvPr id="16388" name="Group 8"/>
            <p:cNvGrpSpPr/>
            <p:nvPr/>
          </p:nvGrpSpPr>
          <p:grpSpPr>
            <a:xfrm>
              <a:off x="1814" y="1275"/>
              <a:ext cx="2155" cy="1452"/>
              <a:chExt cx="2042" cy="1361"/>
            </a:xfrm>
          </p:grpSpPr>
          <p:sp>
            <p:nvSpPr>
              <p:cNvPr id="16389" name="Rectangle 102"/>
              <p:cNvSpPr/>
              <p:nvPr/>
            </p:nvSpPr>
            <p:spPr>
              <a:xfrm>
                <a:off x="0" y="288"/>
                <a:ext cx="1224" cy="619"/>
              </a:xfrm>
              <a:prstGeom prst="rect">
                <a:avLst/>
              </a:prstGeom>
              <a:noFill/>
              <a:ln w="28575">
                <a:solidFill>
                  <a:srgbClr val="000099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grpSp>
            <p:nvGrpSpPr>
              <p:cNvPr id="16390" name="Group 10"/>
              <p:cNvGrpSpPr/>
              <p:nvPr/>
            </p:nvGrpSpPr>
            <p:grpSpPr>
              <a:xfrm>
                <a:off x="327" y="0"/>
                <a:ext cx="367" cy="397"/>
                <a:chExt cx="454" cy="482"/>
              </a:xfrm>
            </p:grpSpPr>
            <p:sp>
              <p:nvSpPr>
                <p:cNvPr id="16391" name="Rectangle 175"/>
                <p:cNvSpPr/>
                <p:nvPr/>
              </p:nvSpPr>
              <p:spPr>
                <a:xfrm>
                  <a:off x="110" y="57"/>
                  <a:ext cx="344" cy="4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miter lim="800000"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cxnSp>
              <p:nvCxnSpPr>
                <p:cNvPr id="16392" name="Line 176"/>
                <p:cNvCxnSpPr/>
                <p:nvPr/>
              </p:nvCxnSpPr>
              <p:spPr>
                <a:xfrm>
                  <a:off x="0" y="0"/>
                  <a:ext cx="451" cy="0"/>
                </a:xfrm>
                <a:prstGeom prst="line">
                  <a:avLst/>
                </a:prstGeom>
                <a:noFill/>
                <a:ln w="28575">
                  <a:solidFill>
                    <a:srgbClr val="000099"/>
                  </a:solidFill>
                  <a:bevel/>
                </a:ln>
              </p:spPr>
            </p:cxnSp>
            <p:cxnSp>
              <p:nvCxnSpPr>
                <p:cNvPr id="16393" name="Line 177"/>
                <p:cNvCxnSpPr/>
                <p:nvPr/>
              </p:nvCxnSpPr>
              <p:spPr>
                <a:xfrm flipH="1">
                  <a:off x="0" y="0"/>
                  <a:ext cx="0" cy="292"/>
                </a:xfrm>
                <a:prstGeom prst="line">
                  <a:avLst/>
                </a:prstGeom>
                <a:noFill/>
                <a:ln w="28575">
                  <a:solidFill>
                    <a:srgbClr val="000099"/>
                  </a:solidFill>
                  <a:bevel/>
                  <a:tailEnd type="triangle" len="lg"/>
                </a:ln>
              </p:spPr>
            </p:cxnSp>
            <p:cxnSp>
              <p:nvCxnSpPr>
                <p:cNvPr id="16394" name="Line 66"/>
                <p:cNvCxnSpPr/>
                <p:nvPr/>
              </p:nvCxnSpPr>
              <p:spPr>
                <a:xfrm flipH="1">
                  <a:off x="454" y="0"/>
                  <a:ext cx="0" cy="363"/>
                </a:xfrm>
                <a:prstGeom prst="line">
                  <a:avLst/>
                </a:prstGeom>
                <a:noFill/>
                <a:ln w="28575">
                  <a:solidFill>
                    <a:srgbClr val="000099"/>
                  </a:solidFill>
                  <a:bevel/>
                </a:ln>
              </p:spPr>
            </p:cxnSp>
          </p:grpSp>
          <p:sp>
            <p:nvSpPr>
              <p:cNvPr id="16395" name="Rectangle 178"/>
              <p:cNvSpPr/>
              <p:nvPr/>
            </p:nvSpPr>
            <p:spPr>
              <a:xfrm>
                <a:off x="184" y="247"/>
                <a:ext cx="347" cy="10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000099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  <p:grpSp>
            <p:nvGrpSpPr>
              <p:cNvPr id="16396" name="Group 16"/>
              <p:cNvGrpSpPr/>
              <p:nvPr/>
            </p:nvGrpSpPr>
            <p:grpSpPr>
              <a:xfrm>
                <a:off x="678" y="763"/>
                <a:ext cx="57" cy="289"/>
                <a:chExt cx="85" cy="340"/>
              </a:xfrm>
            </p:grpSpPr>
            <p:sp>
              <p:nvSpPr>
                <p:cNvPr id="16397" name="Rectangle 19"/>
                <p:cNvSpPr/>
                <p:nvPr/>
              </p:nvSpPr>
              <p:spPr>
                <a:xfrm>
                  <a:off x="0" y="113"/>
                  <a:ext cx="85" cy="85"/>
                </a:xfrm>
                <a:prstGeom prst="rect">
                  <a:avLst/>
                </a:prstGeom>
                <a:solidFill>
                  <a:srgbClr val="FFFFCC"/>
                </a:solidFill>
                <a:ln>
                  <a:noFill/>
                  <a:miter lim="800000"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cxnSp>
              <p:nvCxnSpPr>
                <p:cNvPr id="16398" name="Line 20"/>
                <p:cNvCxnSpPr/>
                <p:nvPr/>
              </p:nvCxnSpPr>
              <p:spPr>
                <a:xfrm flipH="1">
                  <a:off x="0" y="0"/>
                  <a:ext cx="0" cy="340"/>
                </a:xfrm>
                <a:prstGeom prst="line">
                  <a:avLst/>
                </a:prstGeom>
                <a:noFill/>
                <a:ln w="28575">
                  <a:solidFill>
                    <a:srgbClr val="000099"/>
                  </a:solidFill>
                  <a:bevel/>
                </a:ln>
              </p:spPr>
            </p:cxnSp>
            <p:cxnSp>
              <p:nvCxnSpPr>
                <p:cNvPr id="16399" name="Line 21"/>
                <p:cNvCxnSpPr/>
                <p:nvPr/>
              </p:nvCxnSpPr>
              <p:spPr>
                <a:xfrm flipH="1">
                  <a:off x="85" y="85"/>
                  <a:ext cx="0" cy="170"/>
                </a:xfrm>
                <a:prstGeom prst="line">
                  <a:avLst/>
                </a:prstGeom>
                <a:noFill/>
                <a:ln w="38100">
                  <a:solidFill>
                    <a:srgbClr val="000099"/>
                  </a:solidFill>
                  <a:bevel/>
                </a:ln>
              </p:spPr>
            </p:cxnSp>
          </p:grpSp>
          <p:cxnSp>
            <p:nvCxnSpPr>
              <p:cNvPr id="16400" name="Line 72"/>
              <p:cNvCxnSpPr/>
              <p:nvPr/>
            </p:nvCxnSpPr>
            <p:spPr>
              <a:xfrm flipH="1">
                <a:off x="2042" y="288"/>
                <a:ext cx="0" cy="1073"/>
              </a:xfrm>
              <a:prstGeom prst="line">
                <a:avLst/>
              </a:prstGeom>
              <a:noFill/>
              <a:ln w="28575">
                <a:solidFill>
                  <a:srgbClr val="000099"/>
                </a:solidFill>
                <a:bevel/>
              </a:ln>
            </p:spPr>
          </p:cxnSp>
          <p:cxnSp>
            <p:nvCxnSpPr>
              <p:cNvPr id="16401" name="Line 73"/>
              <p:cNvCxnSpPr/>
              <p:nvPr/>
            </p:nvCxnSpPr>
            <p:spPr>
              <a:xfrm>
                <a:off x="1021" y="1361"/>
                <a:ext cx="1021" cy="0"/>
              </a:xfrm>
              <a:prstGeom prst="line">
                <a:avLst/>
              </a:prstGeom>
              <a:noFill/>
              <a:ln w="28575">
                <a:solidFill>
                  <a:srgbClr val="000099"/>
                </a:solidFill>
                <a:bevel/>
              </a:ln>
            </p:spPr>
          </p:cxnSp>
          <p:grpSp>
            <p:nvGrpSpPr>
              <p:cNvPr id="16402" name="Group 22"/>
              <p:cNvGrpSpPr/>
              <p:nvPr/>
            </p:nvGrpSpPr>
            <p:grpSpPr>
              <a:xfrm>
                <a:off x="193" y="808"/>
                <a:ext cx="302" cy="149"/>
                <a:chExt cx="318" cy="159"/>
              </a:xfrm>
            </p:grpSpPr>
            <p:sp>
              <p:nvSpPr>
                <p:cNvPr id="16403" name="Rectangle 96"/>
                <p:cNvSpPr/>
                <p:nvPr/>
              </p:nvSpPr>
              <p:spPr>
                <a:xfrm>
                  <a:off x="32" y="0"/>
                  <a:ext cx="195" cy="15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miter lim="800000"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cxnSp>
              <p:nvCxnSpPr>
                <p:cNvPr id="16404" name="Line 97"/>
                <p:cNvCxnSpPr/>
                <p:nvPr/>
              </p:nvCxnSpPr>
              <p:spPr>
                <a:xfrm flipV="1">
                  <a:off x="55" y="68"/>
                  <a:ext cx="263" cy="36"/>
                </a:xfrm>
                <a:prstGeom prst="line">
                  <a:avLst/>
                </a:prstGeom>
                <a:noFill/>
                <a:ln w="28575">
                  <a:solidFill>
                    <a:srgbClr val="000099"/>
                  </a:solidFill>
                  <a:bevel/>
                </a:ln>
              </p:spPr>
            </p:cxnSp>
            <p:sp>
              <p:nvSpPr>
                <p:cNvPr id="16405" name="Oval 98"/>
                <p:cNvSpPr/>
                <p:nvPr/>
              </p:nvSpPr>
              <p:spPr>
                <a:xfrm>
                  <a:off x="0" y="69"/>
                  <a:ext cx="63" cy="67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rgbClr val="000099"/>
                  </a:solidFill>
                  <a:bevel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16406" name="Rectangle 78"/>
              <p:cNvSpPr/>
              <p:nvPr/>
            </p:nvSpPr>
            <p:spPr>
              <a:xfrm>
                <a:off x="300" y="617"/>
                <a:ext cx="216" cy="31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en-US" altLang="zh-CN" sz="2800">
                    <a:solidFill>
                      <a:srgbClr val="000099"/>
                    </a:solidFill>
                    <a:latin typeface="Times New Roman" pitchFamily="18" charset="0"/>
                    <a:ea typeface="楷体" charset="-122"/>
                  </a:rPr>
                  <a:t>S</a:t>
                </a:r>
                <a:endParaRPr lang="en-US" altLang="zh-CN" sz="2800">
                  <a:solidFill>
                    <a:srgbClr val="000099"/>
                  </a:solidFill>
                  <a:latin typeface="Times New Roman" pitchFamily="18" charset="0"/>
                  <a:ea typeface="楷体" charset="-122"/>
                </a:endParaRPr>
              </a:p>
            </p:txBody>
          </p:sp>
          <p:grpSp>
            <p:nvGrpSpPr>
              <p:cNvPr id="16407" name="Group 27"/>
              <p:cNvGrpSpPr/>
              <p:nvPr/>
            </p:nvGrpSpPr>
            <p:grpSpPr>
              <a:xfrm>
                <a:off x="907" y="204"/>
                <a:ext cx="430" cy="1157"/>
                <a:chExt cx="430" cy="1157"/>
              </a:xfrm>
            </p:grpSpPr>
            <p:sp>
              <p:nvSpPr>
                <p:cNvPr id="16408" name="Rectangle 80"/>
                <p:cNvSpPr/>
                <p:nvPr/>
              </p:nvSpPr>
              <p:spPr>
                <a:xfrm>
                  <a:off x="114" y="2"/>
                  <a:ext cx="265" cy="784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  <a:miter lim="800000"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cxnSp>
              <p:nvCxnSpPr>
                <p:cNvPr id="16409" name="Line 81"/>
                <p:cNvCxnSpPr/>
                <p:nvPr/>
              </p:nvCxnSpPr>
              <p:spPr>
                <a:xfrm flipH="1">
                  <a:off x="114" y="703"/>
                  <a:ext cx="0" cy="454"/>
                </a:xfrm>
                <a:prstGeom prst="line">
                  <a:avLst/>
                </a:prstGeom>
                <a:noFill/>
                <a:ln w="28575">
                  <a:solidFill>
                    <a:srgbClr val="000099"/>
                  </a:solidFill>
                  <a:bevel/>
                </a:ln>
              </p:spPr>
            </p:cxnSp>
            <p:sp>
              <p:nvSpPr>
                <p:cNvPr id="16410" name="Rectangle 82"/>
                <p:cNvSpPr/>
                <p:nvPr/>
              </p:nvSpPr>
              <p:spPr>
                <a:xfrm>
                  <a:off x="0" y="115"/>
                  <a:ext cx="216" cy="31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r>
                    <a:rPr lang="en-US" altLang="zh-CN" sz="2800" i="1">
                      <a:solidFill>
                        <a:srgbClr val="000099"/>
                      </a:solidFill>
                      <a:latin typeface="Times New Roman" pitchFamily="18" charset="0"/>
                      <a:ea typeface="楷体" charset="-122"/>
                    </a:rPr>
                    <a:t>a</a:t>
                  </a:r>
                  <a:endParaRPr lang="en-US" altLang="zh-CN" sz="2800" i="1">
                    <a:solidFill>
                      <a:srgbClr val="000099"/>
                    </a:solidFill>
                    <a:latin typeface="Times New Roman" pitchFamily="18" charset="0"/>
                    <a:ea typeface="楷体" charset="-122"/>
                  </a:endParaRPr>
                </a:p>
              </p:txBody>
            </p:sp>
            <p:grpSp>
              <p:nvGrpSpPr>
                <p:cNvPr id="16411" name="Group 31"/>
                <p:cNvGrpSpPr/>
                <p:nvPr/>
              </p:nvGrpSpPr>
              <p:grpSpPr>
                <a:xfrm>
                  <a:off x="227" y="0"/>
                  <a:ext cx="203" cy="885"/>
                  <a:chExt cx="162" cy="1800"/>
                </a:xfrm>
              </p:grpSpPr>
              <p:sp>
                <p:nvSpPr>
                  <p:cNvPr id="16412" name="Freeform 84"/>
                  <p:cNvSpPr/>
                  <p:nvPr/>
                </p:nvSpPr>
                <p:spPr>
                  <a:xfrm>
                    <a:off x="41" y="45"/>
                    <a:ext cx="79" cy="1755"/>
                  </a:xfrm>
                  <a:custGeom>
                    <a:cxnLst>
                      <a:cxn ang="0">
                        <a:pos x="78" y="5"/>
                      </a:cxn>
                      <a:cxn ang="0">
                        <a:pos x="0" y="0"/>
                      </a:cxn>
                      <a:cxn ang="0">
                        <a:pos x="0" y="1533"/>
                      </a:cxn>
                      <a:cxn ang="0">
                        <a:pos x="33" y="1755"/>
                      </a:cxn>
                      <a:cxn ang="0">
                        <a:pos x="79" y="1537"/>
                      </a:cxn>
                      <a:cxn ang="0">
                        <a:pos x="78" y="5"/>
                      </a:cxn>
                    </a:cxnLst>
                    <a:pathLst>
                      <a:path w="79" h="1754">
                        <a:moveTo>
                          <a:pt x="78" y="5"/>
                        </a:moveTo>
                        <a:lnTo>
                          <a:pt x="0" y="0"/>
                        </a:lnTo>
                        <a:lnTo>
                          <a:pt x="0" y="1533"/>
                        </a:lnTo>
                        <a:lnTo>
                          <a:pt x="33" y="1755"/>
                        </a:lnTo>
                        <a:lnTo>
                          <a:pt x="79" y="1537"/>
                        </a:lnTo>
                        <a:lnTo>
                          <a:pt x="78" y="5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C0C0C0"/>
                      </a:gs>
                      <a:gs pos="50000">
                        <a:srgbClr val="000000"/>
                      </a:gs>
                      <a:gs pos="100000">
                        <a:srgbClr val="C0C0C0"/>
                      </a:gs>
                    </a:gsLst>
                    <a:lin ang="0" scaled="1"/>
                  </a:gradFill>
                  <a:ln>
                    <a:noFill/>
                    <a:miter lim="800000"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13" name="Freeform 85"/>
                  <p:cNvSpPr/>
                  <p:nvPr/>
                </p:nvSpPr>
                <p:spPr>
                  <a:xfrm>
                    <a:off x="0" y="0"/>
                    <a:ext cx="162" cy="52"/>
                  </a:xfrm>
                  <a:custGeom>
                    <a:cxnLst>
                      <a:cxn ang="0">
                        <a:pos x="57" y="0"/>
                      </a:cxn>
                      <a:cxn ang="0">
                        <a:pos x="0" y="0"/>
                      </a:cxn>
                      <a:cxn ang="0">
                        <a:pos x="14" y="32"/>
                      </a:cxn>
                      <a:cxn ang="0">
                        <a:pos x="42" y="34"/>
                      </a:cxn>
                      <a:cxn ang="0">
                        <a:pos x="57" y="0"/>
                      </a:cxn>
                    </a:cxnLst>
                    <a:pathLst>
                      <a:path w="273" h="65">
                        <a:moveTo>
                          <a:pt x="273" y="0"/>
                        </a:moveTo>
                        <a:lnTo>
                          <a:pt x="0" y="0"/>
                        </a:lnTo>
                        <a:lnTo>
                          <a:pt x="69" y="63"/>
                        </a:lnTo>
                        <a:lnTo>
                          <a:pt x="201" y="65"/>
                        </a:lnTo>
                        <a:lnTo>
                          <a:pt x="27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C0C0C0"/>
                      </a:gs>
                      <a:gs pos="50000">
                        <a:srgbClr val="000000"/>
                      </a:gs>
                      <a:gs pos="100000">
                        <a:srgbClr val="C0C0C0"/>
                      </a:gs>
                    </a:gsLst>
                    <a:lin ang="0" scaled="1"/>
                  </a:gradFill>
                  <a:ln>
                    <a:noFill/>
                    <a:miter lim="800000"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  <p:sp>
              <p:nvSpPr>
                <p:cNvPr id="16414" name="Freeform 86"/>
                <p:cNvSpPr/>
                <p:nvPr/>
              </p:nvSpPr>
              <p:spPr>
                <a:xfrm>
                  <a:off x="268" y="126"/>
                  <a:ext cx="122" cy="82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2" y="2"/>
                    </a:cxn>
                    <a:cxn ang="0">
                      <a:pos x="3" y="3"/>
                    </a:cxn>
                    <a:cxn ang="0">
                      <a:pos x="3" y="3"/>
                    </a:cxn>
                    <a:cxn ang="0">
                      <a:pos x="3" y="4"/>
                    </a:cxn>
                    <a:cxn ang="0">
                      <a:pos x="3" y="4"/>
                    </a:cxn>
                  </a:cxnLst>
                  <a:pathLst>
                    <a:path w="763" h="363">
                      <a:moveTo>
                        <a:pt x="64" y="0"/>
                      </a:moveTo>
                      <a:cubicBezTo>
                        <a:pt x="56" y="4"/>
                        <a:pt x="22" y="13"/>
                        <a:pt x="13" y="27"/>
                      </a:cubicBezTo>
                      <a:cubicBezTo>
                        <a:pt x="4" y="41"/>
                        <a:pt x="0" y="71"/>
                        <a:pt x="7" y="87"/>
                      </a:cubicBezTo>
                      <a:cubicBezTo>
                        <a:pt x="14" y="103"/>
                        <a:pt x="36" y="114"/>
                        <a:pt x="58" y="123"/>
                      </a:cubicBezTo>
                      <a:cubicBezTo>
                        <a:pt x="80" y="132"/>
                        <a:pt x="100" y="133"/>
                        <a:pt x="140" y="141"/>
                      </a:cubicBezTo>
                      <a:cubicBezTo>
                        <a:pt x="180" y="148"/>
                        <a:pt x="241" y="160"/>
                        <a:pt x="303" y="168"/>
                      </a:cubicBezTo>
                      <a:cubicBezTo>
                        <a:pt x="365" y="175"/>
                        <a:pt x="442" y="179"/>
                        <a:pt x="511" y="189"/>
                      </a:cubicBezTo>
                      <a:cubicBezTo>
                        <a:pt x="580" y="199"/>
                        <a:pt x="674" y="213"/>
                        <a:pt x="715" y="225"/>
                      </a:cubicBezTo>
                      <a:cubicBezTo>
                        <a:pt x="756" y="237"/>
                        <a:pt x="751" y="245"/>
                        <a:pt x="757" y="261"/>
                      </a:cubicBezTo>
                      <a:cubicBezTo>
                        <a:pt x="763" y="277"/>
                        <a:pt x="760" y="304"/>
                        <a:pt x="751" y="321"/>
                      </a:cubicBezTo>
                      <a:cubicBezTo>
                        <a:pt x="742" y="338"/>
                        <a:pt x="713" y="354"/>
                        <a:pt x="703" y="363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6415" name="Freeform 87"/>
                <p:cNvSpPr/>
                <p:nvPr/>
              </p:nvSpPr>
              <p:spPr>
                <a:xfrm>
                  <a:off x="268" y="208"/>
                  <a:ext cx="122" cy="83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2" y="2"/>
                    </a:cxn>
                    <a:cxn ang="0">
                      <a:pos x="3" y="3"/>
                    </a:cxn>
                    <a:cxn ang="0">
                      <a:pos x="3" y="3"/>
                    </a:cxn>
                    <a:cxn ang="0">
                      <a:pos x="3" y="4"/>
                    </a:cxn>
                    <a:cxn ang="0">
                      <a:pos x="3" y="4"/>
                    </a:cxn>
                  </a:cxnLst>
                  <a:pathLst>
                    <a:path w="763" h="363">
                      <a:moveTo>
                        <a:pt x="64" y="0"/>
                      </a:moveTo>
                      <a:cubicBezTo>
                        <a:pt x="56" y="4"/>
                        <a:pt x="22" y="13"/>
                        <a:pt x="13" y="27"/>
                      </a:cubicBezTo>
                      <a:cubicBezTo>
                        <a:pt x="4" y="41"/>
                        <a:pt x="0" y="71"/>
                        <a:pt x="7" y="87"/>
                      </a:cubicBezTo>
                      <a:cubicBezTo>
                        <a:pt x="14" y="103"/>
                        <a:pt x="36" y="114"/>
                        <a:pt x="58" y="123"/>
                      </a:cubicBezTo>
                      <a:cubicBezTo>
                        <a:pt x="80" y="132"/>
                        <a:pt x="100" y="133"/>
                        <a:pt x="140" y="141"/>
                      </a:cubicBezTo>
                      <a:cubicBezTo>
                        <a:pt x="180" y="148"/>
                        <a:pt x="241" y="160"/>
                        <a:pt x="303" y="168"/>
                      </a:cubicBezTo>
                      <a:cubicBezTo>
                        <a:pt x="365" y="175"/>
                        <a:pt x="442" y="179"/>
                        <a:pt x="511" y="189"/>
                      </a:cubicBezTo>
                      <a:cubicBezTo>
                        <a:pt x="580" y="199"/>
                        <a:pt x="674" y="213"/>
                        <a:pt x="715" y="225"/>
                      </a:cubicBezTo>
                      <a:cubicBezTo>
                        <a:pt x="756" y="237"/>
                        <a:pt x="751" y="245"/>
                        <a:pt x="757" y="261"/>
                      </a:cubicBezTo>
                      <a:cubicBezTo>
                        <a:pt x="763" y="277"/>
                        <a:pt x="760" y="304"/>
                        <a:pt x="751" y="321"/>
                      </a:cubicBezTo>
                      <a:cubicBezTo>
                        <a:pt x="742" y="338"/>
                        <a:pt x="713" y="354"/>
                        <a:pt x="703" y="363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6416" name="Freeform 88"/>
                <p:cNvSpPr/>
                <p:nvPr/>
              </p:nvSpPr>
              <p:spPr>
                <a:xfrm>
                  <a:off x="268" y="312"/>
                  <a:ext cx="122" cy="83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2" y="2"/>
                    </a:cxn>
                    <a:cxn ang="0">
                      <a:pos x="3" y="3"/>
                    </a:cxn>
                    <a:cxn ang="0">
                      <a:pos x="3" y="3"/>
                    </a:cxn>
                    <a:cxn ang="0">
                      <a:pos x="3" y="4"/>
                    </a:cxn>
                    <a:cxn ang="0">
                      <a:pos x="3" y="4"/>
                    </a:cxn>
                  </a:cxnLst>
                  <a:pathLst>
                    <a:path w="763" h="363">
                      <a:moveTo>
                        <a:pt x="64" y="0"/>
                      </a:moveTo>
                      <a:cubicBezTo>
                        <a:pt x="56" y="4"/>
                        <a:pt x="22" y="13"/>
                        <a:pt x="13" y="27"/>
                      </a:cubicBezTo>
                      <a:cubicBezTo>
                        <a:pt x="4" y="41"/>
                        <a:pt x="0" y="71"/>
                        <a:pt x="7" y="87"/>
                      </a:cubicBezTo>
                      <a:cubicBezTo>
                        <a:pt x="14" y="103"/>
                        <a:pt x="36" y="114"/>
                        <a:pt x="58" y="123"/>
                      </a:cubicBezTo>
                      <a:cubicBezTo>
                        <a:pt x="80" y="132"/>
                        <a:pt x="100" y="133"/>
                        <a:pt x="140" y="141"/>
                      </a:cubicBezTo>
                      <a:cubicBezTo>
                        <a:pt x="180" y="148"/>
                        <a:pt x="241" y="160"/>
                        <a:pt x="303" y="168"/>
                      </a:cubicBezTo>
                      <a:cubicBezTo>
                        <a:pt x="365" y="175"/>
                        <a:pt x="442" y="179"/>
                        <a:pt x="511" y="189"/>
                      </a:cubicBezTo>
                      <a:cubicBezTo>
                        <a:pt x="580" y="199"/>
                        <a:pt x="674" y="213"/>
                        <a:pt x="715" y="225"/>
                      </a:cubicBezTo>
                      <a:cubicBezTo>
                        <a:pt x="756" y="237"/>
                        <a:pt x="751" y="245"/>
                        <a:pt x="757" y="261"/>
                      </a:cubicBezTo>
                      <a:cubicBezTo>
                        <a:pt x="763" y="277"/>
                        <a:pt x="760" y="304"/>
                        <a:pt x="751" y="321"/>
                      </a:cubicBezTo>
                      <a:cubicBezTo>
                        <a:pt x="742" y="338"/>
                        <a:pt x="713" y="354"/>
                        <a:pt x="703" y="363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6417" name="Freeform 89"/>
                <p:cNvSpPr/>
                <p:nvPr/>
              </p:nvSpPr>
              <p:spPr>
                <a:xfrm>
                  <a:off x="268" y="415"/>
                  <a:ext cx="122" cy="83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2" y="2"/>
                    </a:cxn>
                    <a:cxn ang="0">
                      <a:pos x="3" y="3"/>
                    </a:cxn>
                    <a:cxn ang="0">
                      <a:pos x="3" y="3"/>
                    </a:cxn>
                    <a:cxn ang="0">
                      <a:pos x="3" y="4"/>
                    </a:cxn>
                    <a:cxn ang="0">
                      <a:pos x="3" y="4"/>
                    </a:cxn>
                  </a:cxnLst>
                  <a:pathLst>
                    <a:path w="763" h="363">
                      <a:moveTo>
                        <a:pt x="64" y="0"/>
                      </a:moveTo>
                      <a:cubicBezTo>
                        <a:pt x="56" y="4"/>
                        <a:pt x="22" y="13"/>
                        <a:pt x="13" y="27"/>
                      </a:cubicBezTo>
                      <a:cubicBezTo>
                        <a:pt x="4" y="41"/>
                        <a:pt x="0" y="71"/>
                        <a:pt x="7" y="87"/>
                      </a:cubicBezTo>
                      <a:cubicBezTo>
                        <a:pt x="14" y="103"/>
                        <a:pt x="36" y="114"/>
                        <a:pt x="58" y="123"/>
                      </a:cubicBezTo>
                      <a:cubicBezTo>
                        <a:pt x="80" y="132"/>
                        <a:pt x="100" y="133"/>
                        <a:pt x="140" y="141"/>
                      </a:cubicBezTo>
                      <a:cubicBezTo>
                        <a:pt x="180" y="148"/>
                        <a:pt x="241" y="160"/>
                        <a:pt x="303" y="168"/>
                      </a:cubicBezTo>
                      <a:cubicBezTo>
                        <a:pt x="365" y="175"/>
                        <a:pt x="442" y="179"/>
                        <a:pt x="511" y="189"/>
                      </a:cubicBezTo>
                      <a:cubicBezTo>
                        <a:pt x="580" y="199"/>
                        <a:pt x="674" y="213"/>
                        <a:pt x="715" y="225"/>
                      </a:cubicBezTo>
                      <a:cubicBezTo>
                        <a:pt x="756" y="237"/>
                        <a:pt x="751" y="245"/>
                        <a:pt x="757" y="261"/>
                      </a:cubicBezTo>
                      <a:cubicBezTo>
                        <a:pt x="763" y="277"/>
                        <a:pt x="760" y="304"/>
                        <a:pt x="751" y="321"/>
                      </a:cubicBezTo>
                      <a:cubicBezTo>
                        <a:pt x="742" y="338"/>
                        <a:pt x="713" y="354"/>
                        <a:pt x="703" y="363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6418" name="Freeform 90"/>
                <p:cNvSpPr/>
                <p:nvPr/>
              </p:nvSpPr>
              <p:spPr>
                <a:xfrm>
                  <a:off x="268" y="518"/>
                  <a:ext cx="122" cy="83"/>
                </a:xfrm>
                <a:custGeom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2"/>
                    </a:cxn>
                    <a:cxn ang="0">
                      <a:pos x="1" y="2"/>
                    </a:cxn>
                    <a:cxn ang="0">
                      <a:pos x="2" y="2"/>
                    </a:cxn>
                    <a:cxn ang="0">
                      <a:pos x="3" y="3"/>
                    </a:cxn>
                    <a:cxn ang="0">
                      <a:pos x="3" y="3"/>
                    </a:cxn>
                    <a:cxn ang="0">
                      <a:pos x="3" y="4"/>
                    </a:cxn>
                    <a:cxn ang="0">
                      <a:pos x="3" y="4"/>
                    </a:cxn>
                  </a:cxnLst>
                  <a:pathLst>
                    <a:path w="763" h="363">
                      <a:moveTo>
                        <a:pt x="64" y="0"/>
                      </a:moveTo>
                      <a:cubicBezTo>
                        <a:pt x="56" y="4"/>
                        <a:pt x="22" y="13"/>
                        <a:pt x="13" y="27"/>
                      </a:cubicBezTo>
                      <a:cubicBezTo>
                        <a:pt x="4" y="41"/>
                        <a:pt x="0" y="71"/>
                        <a:pt x="7" y="87"/>
                      </a:cubicBezTo>
                      <a:cubicBezTo>
                        <a:pt x="14" y="103"/>
                        <a:pt x="36" y="114"/>
                        <a:pt x="58" y="123"/>
                      </a:cubicBezTo>
                      <a:cubicBezTo>
                        <a:pt x="80" y="132"/>
                        <a:pt x="100" y="133"/>
                        <a:pt x="140" y="141"/>
                      </a:cubicBezTo>
                      <a:cubicBezTo>
                        <a:pt x="180" y="148"/>
                        <a:pt x="241" y="160"/>
                        <a:pt x="303" y="168"/>
                      </a:cubicBezTo>
                      <a:cubicBezTo>
                        <a:pt x="365" y="175"/>
                        <a:pt x="442" y="179"/>
                        <a:pt x="511" y="189"/>
                      </a:cubicBezTo>
                      <a:cubicBezTo>
                        <a:pt x="580" y="199"/>
                        <a:pt x="674" y="213"/>
                        <a:pt x="715" y="225"/>
                      </a:cubicBezTo>
                      <a:cubicBezTo>
                        <a:pt x="756" y="237"/>
                        <a:pt x="751" y="245"/>
                        <a:pt x="757" y="261"/>
                      </a:cubicBezTo>
                      <a:cubicBezTo>
                        <a:pt x="763" y="277"/>
                        <a:pt x="760" y="304"/>
                        <a:pt x="751" y="321"/>
                      </a:cubicBezTo>
                      <a:cubicBezTo>
                        <a:pt x="742" y="338"/>
                        <a:pt x="713" y="354"/>
                        <a:pt x="703" y="363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6419" name="Freeform 91"/>
                <p:cNvSpPr/>
                <p:nvPr/>
              </p:nvSpPr>
              <p:spPr>
                <a:xfrm>
                  <a:off x="80" y="81"/>
                  <a:ext cx="305" cy="45"/>
                </a:xfrm>
                <a:custGeom>
                  <a:cxnLst>
                    <a:cxn ang="0">
                      <a:pos x="0" y="0"/>
                    </a:cxn>
                    <a:cxn ang="0">
                      <a:pos x="103" y="5"/>
                    </a:cxn>
                    <a:cxn ang="0">
                      <a:pos x="222" y="9"/>
                    </a:cxn>
                    <a:cxn ang="0">
                      <a:pos x="246" y="27"/>
                    </a:cxn>
                    <a:cxn ang="0">
                      <a:pos x="235" y="37"/>
                    </a:cxn>
                  </a:cxnLst>
                  <a:pathLst>
                    <a:path w="339" h="50">
                      <a:moveTo>
                        <a:pt x="0" y="0"/>
                      </a:moveTo>
                      <a:cubicBezTo>
                        <a:pt x="24" y="1"/>
                        <a:pt x="90" y="4"/>
                        <a:pt x="141" y="6"/>
                      </a:cubicBezTo>
                      <a:cubicBezTo>
                        <a:pt x="192" y="8"/>
                        <a:pt x="273" y="7"/>
                        <a:pt x="306" y="12"/>
                      </a:cubicBezTo>
                      <a:cubicBezTo>
                        <a:pt x="339" y="17"/>
                        <a:pt x="334" y="31"/>
                        <a:pt x="337" y="37"/>
                      </a:cubicBezTo>
                      <a:cubicBezTo>
                        <a:pt x="339" y="44"/>
                        <a:pt x="326" y="48"/>
                        <a:pt x="322" y="5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</p:grpSp>
          <p:grpSp>
            <p:nvGrpSpPr>
              <p:cNvPr id="16420" name="Group 40"/>
              <p:cNvGrpSpPr/>
              <p:nvPr/>
            </p:nvGrpSpPr>
            <p:grpSpPr>
              <a:xfrm>
                <a:off x="1175" y="204"/>
                <a:ext cx="867" cy="885"/>
                <a:chExt cx="867" cy="885"/>
              </a:xfrm>
            </p:grpSpPr>
            <p:grpSp>
              <p:nvGrpSpPr>
                <p:cNvPr id="16421" name="Group 41"/>
                <p:cNvGrpSpPr/>
                <p:nvPr/>
              </p:nvGrpSpPr>
              <p:grpSpPr>
                <a:xfrm>
                  <a:off x="526" y="0"/>
                  <a:ext cx="204" cy="885"/>
                  <a:chExt cx="162" cy="1800"/>
                </a:xfrm>
              </p:grpSpPr>
              <p:sp>
                <p:nvSpPr>
                  <p:cNvPr id="16422" name="Freeform 94"/>
                  <p:cNvSpPr/>
                  <p:nvPr/>
                </p:nvSpPr>
                <p:spPr>
                  <a:xfrm>
                    <a:off x="41" y="45"/>
                    <a:ext cx="79" cy="1755"/>
                  </a:xfrm>
                  <a:custGeom>
                    <a:cxnLst>
                      <a:cxn ang="0">
                        <a:pos x="78" y="5"/>
                      </a:cxn>
                      <a:cxn ang="0">
                        <a:pos x="0" y="0"/>
                      </a:cxn>
                      <a:cxn ang="0">
                        <a:pos x="0" y="1533"/>
                      </a:cxn>
                      <a:cxn ang="0">
                        <a:pos x="33" y="1755"/>
                      </a:cxn>
                      <a:cxn ang="0">
                        <a:pos x="79" y="1537"/>
                      </a:cxn>
                      <a:cxn ang="0">
                        <a:pos x="78" y="5"/>
                      </a:cxn>
                    </a:cxnLst>
                    <a:pathLst>
                      <a:path w="79" h="1754">
                        <a:moveTo>
                          <a:pt x="78" y="5"/>
                        </a:moveTo>
                        <a:lnTo>
                          <a:pt x="0" y="0"/>
                        </a:lnTo>
                        <a:lnTo>
                          <a:pt x="0" y="1533"/>
                        </a:lnTo>
                        <a:lnTo>
                          <a:pt x="33" y="1755"/>
                        </a:lnTo>
                        <a:lnTo>
                          <a:pt x="79" y="1537"/>
                        </a:lnTo>
                        <a:lnTo>
                          <a:pt x="78" y="5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C0C0C0"/>
                      </a:gs>
                      <a:gs pos="50000">
                        <a:srgbClr val="000000"/>
                      </a:gs>
                      <a:gs pos="100000">
                        <a:srgbClr val="C0C0C0"/>
                      </a:gs>
                    </a:gsLst>
                    <a:lin ang="0" scaled="1"/>
                  </a:gradFill>
                  <a:ln>
                    <a:noFill/>
                    <a:miter lim="800000"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23" name="Freeform 95"/>
                  <p:cNvSpPr/>
                  <p:nvPr/>
                </p:nvSpPr>
                <p:spPr>
                  <a:xfrm>
                    <a:off x="0" y="0"/>
                    <a:ext cx="162" cy="52"/>
                  </a:xfrm>
                  <a:custGeom>
                    <a:cxnLst>
                      <a:cxn ang="0">
                        <a:pos x="57" y="0"/>
                      </a:cxn>
                      <a:cxn ang="0">
                        <a:pos x="0" y="0"/>
                      </a:cxn>
                      <a:cxn ang="0">
                        <a:pos x="14" y="32"/>
                      </a:cxn>
                      <a:cxn ang="0">
                        <a:pos x="42" y="34"/>
                      </a:cxn>
                      <a:cxn ang="0">
                        <a:pos x="57" y="0"/>
                      </a:cxn>
                    </a:cxnLst>
                    <a:pathLst>
                      <a:path w="273" h="65">
                        <a:moveTo>
                          <a:pt x="273" y="0"/>
                        </a:moveTo>
                        <a:lnTo>
                          <a:pt x="0" y="0"/>
                        </a:lnTo>
                        <a:lnTo>
                          <a:pt x="69" y="63"/>
                        </a:lnTo>
                        <a:lnTo>
                          <a:pt x="201" y="65"/>
                        </a:lnTo>
                        <a:lnTo>
                          <a:pt x="273" y="0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C0C0C0"/>
                      </a:gs>
                      <a:gs pos="50000">
                        <a:srgbClr val="000000"/>
                      </a:gs>
                      <a:gs pos="100000">
                        <a:srgbClr val="C0C0C0"/>
                      </a:gs>
                    </a:gsLst>
                    <a:lin ang="0" scaled="1"/>
                  </a:gradFill>
                  <a:ln>
                    <a:noFill/>
                    <a:miter lim="800000"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24" name="Group 44"/>
                <p:cNvGrpSpPr/>
                <p:nvPr/>
              </p:nvGrpSpPr>
              <p:grpSpPr>
                <a:xfrm>
                  <a:off x="560" y="126"/>
                  <a:ext cx="123" cy="516"/>
                  <a:chExt cx="123" cy="516"/>
                </a:xfrm>
              </p:grpSpPr>
              <p:sp>
                <p:nvSpPr>
                  <p:cNvPr id="16425" name="Freeform 97"/>
                  <p:cNvSpPr/>
                  <p:nvPr/>
                </p:nvSpPr>
                <p:spPr>
                  <a:xfrm flipV="1">
                    <a:off x="1" y="62"/>
                    <a:ext cx="122" cy="82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26" name="Freeform 98"/>
                  <p:cNvSpPr/>
                  <p:nvPr/>
                </p:nvSpPr>
                <p:spPr>
                  <a:xfrm flipV="1">
                    <a:off x="1" y="123"/>
                    <a:ext cx="122" cy="83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27" name="Freeform 99"/>
                  <p:cNvSpPr/>
                  <p:nvPr/>
                </p:nvSpPr>
                <p:spPr>
                  <a:xfrm flipV="1">
                    <a:off x="1" y="309"/>
                    <a:ext cx="122" cy="83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28" name="Freeform 100"/>
                  <p:cNvSpPr/>
                  <p:nvPr/>
                </p:nvSpPr>
                <p:spPr>
                  <a:xfrm flipV="1">
                    <a:off x="1" y="371"/>
                    <a:ext cx="122" cy="83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29" name="Freeform 101"/>
                  <p:cNvSpPr/>
                  <p:nvPr/>
                </p:nvSpPr>
                <p:spPr>
                  <a:xfrm flipV="1">
                    <a:off x="1" y="433"/>
                    <a:ext cx="122" cy="83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30" name="Freeform 102"/>
                  <p:cNvSpPr/>
                  <p:nvPr/>
                </p:nvSpPr>
                <p:spPr>
                  <a:xfrm flipV="1">
                    <a:off x="0" y="247"/>
                    <a:ext cx="122" cy="83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31" name="Freeform 103"/>
                  <p:cNvSpPr/>
                  <p:nvPr/>
                </p:nvSpPr>
                <p:spPr>
                  <a:xfrm flipV="1">
                    <a:off x="0" y="185"/>
                    <a:ext cx="122" cy="83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32" name="Freeform 104"/>
                  <p:cNvSpPr/>
                  <p:nvPr/>
                </p:nvSpPr>
                <p:spPr>
                  <a:xfrm flipV="1">
                    <a:off x="0" y="0"/>
                    <a:ext cx="122" cy="82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1"/>
                      </a:cxn>
                      <a:cxn ang="0">
                        <a:pos x="0" y="1"/>
                      </a:cxn>
                      <a:cxn ang="0">
                        <a:pos x="1" y="2"/>
                      </a:cxn>
                      <a:cxn ang="0">
                        <a:pos x="1" y="2"/>
                      </a:cxn>
                      <a:cxn ang="0">
                        <a:pos x="2" y="2"/>
                      </a:cxn>
                      <a:cxn ang="0">
                        <a:pos x="3" y="3"/>
                      </a:cxn>
                      <a:cxn ang="0">
                        <a:pos x="3" y="3"/>
                      </a:cxn>
                      <a:cxn ang="0">
                        <a:pos x="3" y="4"/>
                      </a:cxn>
                      <a:cxn ang="0">
                        <a:pos x="3" y="4"/>
                      </a:cxn>
                    </a:cxnLst>
                    <a:pathLst>
                      <a:path w="763" h="363">
                        <a:moveTo>
                          <a:pt x="64" y="0"/>
                        </a:moveTo>
                        <a:cubicBezTo>
                          <a:pt x="56" y="4"/>
                          <a:pt x="22" y="13"/>
                          <a:pt x="13" y="27"/>
                        </a:cubicBezTo>
                        <a:cubicBezTo>
                          <a:pt x="4" y="41"/>
                          <a:pt x="0" y="71"/>
                          <a:pt x="7" y="87"/>
                        </a:cubicBezTo>
                        <a:cubicBezTo>
                          <a:pt x="14" y="103"/>
                          <a:pt x="36" y="114"/>
                          <a:pt x="58" y="123"/>
                        </a:cubicBezTo>
                        <a:cubicBezTo>
                          <a:pt x="80" y="132"/>
                          <a:pt x="100" y="133"/>
                          <a:pt x="140" y="141"/>
                        </a:cubicBezTo>
                        <a:cubicBezTo>
                          <a:pt x="180" y="148"/>
                          <a:pt x="241" y="160"/>
                          <a:pt x="303" y="168"/>
                        </a:cubicBezTo>
                        <a:cubicBezTo>
                          <a:pt x="365" y="175"/>
                          <a:pt x="442" y="179"/>
                          <a:pt x="511" y="189"/>
                        </a:cubicBezTo>
                        <a:cubicBezTo>
                          <a:pt x="580" y="199"/>
                          <a:pt x="674" y="213"/>
                          <a:pt x="715" y="225"/>
                        </a:cubicBezTo>
                        <a:cubicBezTo>
                          <a:pt x="756" y="237"/>
                          <a:pt x="751" y="245"/>
                          <a:pt x="757" y="261"/>
                        </a:cubicBezTo>
                        <a:cubicBezTo>
                          <a:pt x="763" y="277"/>
                          <a:pt x="760" y="304"/>
                          <a:pt x="751" y="321"/>
                        </a:cubicBezTo>
                        <a:cubicBezTo>
                          <a:pt x="742" y="338"/>
                          <a:pt x="713" y="354"/>
                          <a:pt x="703" y="363"/>
                        </a:cubicBezTo>
                      </a:path>
                    </a:pathLst>
                  </a:custGeom>
                  <a:noFill/>
                  <a:ln w="28575">
                    <a:solidFill>
                      <a:srgbClr val="000099"/>
                    </a:solidFill>
                    <a:bevel/>
                  </a:ln>
                </p:spPr>
                <p:txBody>
                  <a:bodyPr anchor="t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Arial" pitchFamily="34" charset="0"/>
                      <a:ea typeface="宋体" pitchFamily="2" charset="-122"/>
                    </a:endParaRPr>
                  </a:p>
                </p:txBody>
              </p:sp>
            </p:grpSp>
            <p:sp>
              <p:nvSpPr>
                <p:cNvPr id="16433" name="Freeform 105"/>
                <p:cNvSpPr/>
                <p:nvPr/>
              </p:nvSpPr>
              <p:spPr>
                <a:xfrm>
                  <a:off x="476" y="621"/>
                  <a:ext cx="211" cy="43"/>
                </a:xfrm>
                <a:custGeom>
                  <a:cxnLst>
                    <a:cxn ang="0">
                      <a:pos x="0" y="35"/>
                    </a:cxn>
                    <a:cxn ang="0">
                      <a:pos x="145" y="28"/>
                    </a:cxn>
                    <a:cxn ang="0">
                      <a:pos x="161" y="10"/>
                    </a:cxn>
                    <a:cxn ang="0">
                      <a:pos x="153" y="0"/>
                    </a:cxn>
                  </a:cxnLst>
                  <a:pathLst>
                    <a:path w="234" h="48">
                      <a:moveTo>
                        <a:pt x="0" y="48"/>
                      </a:moveTo>
                      <a:cubicBezTo>
                        <a:pt x="33" y="48"/>
                        <a:pt x="160" y="45"/>
                        <a:pt x="197" y="39"/>
                      </a:cubicBezTo>
                      <a:cubicBezTo>
                        <a:pt x="234" y="33"/>
                        <a:pt x="218" y="20"/>
                        <a:pt x="219" y="13"/>
                      </a:cubicBezTo>
                      <a:cubicBezTo>
                        <a:pt x="221" y="7"/>
                        <a:pt x="211" y="2"/>
                        <a:pt x="208" y="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6434" name="Freeform 106"/>
                <p:cNvSpPr/>
                <p:nvPr/>
              </p:nvSpPr>
              <p:spPr>
                <a:xfrm flipH="1">
                  <a:off x="562" y="84"/>
                  <a:ext cx="305" cy="45"/>
                </a:xfrm>
                <a:custGeom>
                  <a:cxnLst>
                    <a:cxn ang="0">
                      <a:pos x="0" y="0"/>
                    </a:cxn>
                    <a:cxn ang="0">
                      <a:pos x="103" y="5"/>
                    </a:cxn>
                    <a:cxn ang="0">
                      <a:pos x="222" y="9"/>
                    </a:cxn>
                    <a:cxn ang="0">
                      <a:pos x="246" y="27"/>
                    </a:cxn>
                    <a:cxn ang="0">
                      <a:pos x="235" y="37"/>
                    </a:cxn>
                  </a:cxnLst>
                  <a:pathLst>
                    <a:path w="339" h="50">
                      <a:moveTo>
                        <a:pt x="0" y="0"/>
                      </a:moveTo>
                      <a:cubicBezTo>
                        <a:pt x="24" y="1"/>
                        <a:pt x="90" y="4"/>
                        <a:pt x="141" y="6"/>
                      </a:cubicBezTo>
                      <a:cubicBezTo>
                        <a:pt x="192" y="8"/>
                        <a:pt x="273" y="7"/>
                        <a:pt x="306" y="12"/>
                      </a:cubicBezTo>
                      <a:cubicBezTo>
                        <a:pt x="339" y="17"/>
                        <a:pt x="334" y="31"/>
                        <a:pt x="337" y="37"/>
                      </a:cubicBezTo>
                      <a:cubicBezTo>
                        <a:pt x="339" y="44"/>
                        <a:pt x="326" y="48"/>
                        <a:pt x="322" y="5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  <p:sp>
              <p:nvSpPr>
                <p:cNvPr id="16435" name="Rectangle 107"/>
                <p:cNvSpPr/>
                <p:nvPr/>
              </p:nvSpPr>
              <p:spPr>
                <a:xfrm>
                  <a:off x="351" y="94"/>
                  <a:ext cx="216" cy="31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wrap="square"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r>
                    <a:rPr lang="en-US" altLang="zh-CN" sz="2800" i="1">
                      <a:solidFill>
                        <a:srgbClr val="000099"/>
                      </a:solidFill>
                      <a:latin typeface="Times New Roman" pitchFamily="18" charset="0"/>
                      <a:ea typeface="楷体" charset="-122"/>
                    </a:rPr>
                    <a:t>b</a:t>
                  </a:r>
                  <a:endParaRPr lang="en-US" altLang="zh-CN" sz="2800" i="1">
                    <a:solidFill>
                      <a:srgbClr val="000099"/>
                    </a:solidFill>
                    <a:latin typeface="Times New Roman" pitchFamily="18" charset="0"/>
                    <a:ea typeface="楷体" charset="-122"/>
                  </a:endParaRPr>
                </a:p>
              </p:txBody>
            </p:sp>
            <p:sp>
              <p:nvSpPr>
                <p:cNvPr id="16436" name="Freeform 108"/>
                <p:cNvSpPr/>
                <p:nvPr/>
              </p:nvSpPr>
              <p:spPr>
                <a:xfrm>
                  <a:off x="0" y="616"/>
                  <a:ext cx="514" cy="43"/>
                </a:xfrm>
                <a:custGeom>
                  <a:cxnLst>
                    <a:cxn ang="0">
                      <a:pos x="417" y="34"/>
                    </a:cxn>
                    <a:cxn ang="0">
                      <a:pos x="176" y="34"/>
                    </a:cxn>
                    <a:cxn ang="0">
                      <a:pos x="34" y="30"/>
                    </a:cxn>
                    <a:cxn ang="0">
                      <a:pos x="3" y="11"/>
                    </a:cxn>
                    <a:cxn ang="0">
                      <a:pos x="19" y="0"/>
                    </a:cxn>
                  </a:cxnLst>
                  <a:pathLst>
                    <a:path w="571" h="48">
                      <a:moveTo>
                        <a:pt x="571" y="47"/>
                      </a:moveTo>
                      <a:cubicBezTo>
                        <a:pt x="516" y="48"/>
                        <a:pt x="328" y="48"/>
                        <a:pt x="241" y="47"/>
                      </a:cubicBezTo>
                      <a:cubicBezTo>
                        <a:pt x="154" y="46"/>
                        <a:pt x="87" y="47"/>
                        <a:pt x="47" y="41"/>
                      </a:cubicBezTo>
                      <a:cubicBezTo>
                        <a:pt x="7" y="35"/>
                        <a:pt x="7" y="21"/>
                        <a:pt x="3" y="14"/>
                      </a:cubicBezTo>
                      <a:cubicBezTo>
                        <a:pt x="0" y="7"/>
                        <a:pt x="20" y="2"/>
                        <a:pt x="25" y="0"/>
                      </a:cubicBezTo>
                    </a:path>
                  </a:pathLst>
                </a:custGeom>
                <a:noFill/>
                <a:ln w="28575">
                  <a:solidFill>
                    <a:srgbClr val="000099"/>
                  </a:solidFill>
                  <a:bevel/>
                </a:ln>
              </p:spPr>
              <p:txBody>
                <a:bodyPr anchor="t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>
                    <a:latin typeface="Arial" pitchFamily="34" charset="0"/>
                    <a:ea typeface="宋体" pitchFamily="2" charset="-122"/>
                  </a:endParaRPr>
                </a:p>
              </p:txBody>
            </p:sp>
          </p:grpSp>
        </p:grpSp>
        <p:grpSp>
          <p:nvGrpSpPr>
            <p:cNvPr id="16437" name="Group 111"/>
            <p:cNvGrpSpPr/>
            <p:nvPr/>
          </p:nvGrpSpPr>
          <p:grpSpPr>
            <a:xfrm>
              <a:off x="3016" y="2432"/>
              <a:ext cx="818" cy="226"/>
              <a:chOff x="3016" y="2432"/>
              <a:chExt cx="818" cy="226"/>
            </a:xfrm>
          </p:grpSpPr>
          <p:grpSp>
            <p:nvGrpSpPr>
              <p:cNvPr id="16438" name="Group 110"/>
              <p:cNvGrpSpPr/>
              <p:nvPr/>
            </p:nvGrpSpPr>
            <p:grpSpPr>
              <a:xfrm>
                <a:off x="3016" y="2432"/>
                <a:ext cx="160" cy="203"/>
                <a:chOff x="3198" y="527"/>
                <a:chExt cx="160" cy="203"/>
              </a:xfrm>
            </p:grpSpPr>
            <p:grpSp>
              <p:nvGrpSpPr>
                <p:cNvPr id="16439" name="Group 65"/>
                <p:cNvGrpSpPr/>
                <p:nvPr/>
              </p:nvGrpSpPr>
              <p:grpSpPr>
                <a:xfrm rot="420000" flipH="1" flipV="1">
                  <a:off x="3239" y="595"/>
                  <a:ext cx="80" cy="135"/>
                  <a:chExt cx="144" cy="288"/>
                </a:xfrm>
              </p:grpSpPr>
              <p:sp>
                <p:nvSpPr>
                  <p:cNvPr id="16440" name="AutoShape 159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41" name="AutoShape 160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42" name="Group 99"/>
                <p:cNvGrpSpPr/>
                <p:nvPr/>
              </p:nvGrpSpPr>
              <p:grpSpPr>
                <a:xfrm>
                  <a:off x="3198" y="527"/>
                  <a:ext cx="160" cy="141"/>
                  <a:chOff x="3199" y="578"/>
                  <a:chExt cx="160" cy="141"/>
                </a:xfrm>
              </p:grpSpPr>
              <p:grpSp>
                <p:nvGrpSpPr>
                  <p:cNvPr id="16443" name="Group 59"/>
                  <p:cNvGrpSpPr/>
                  <p:nvPr/>
                </p:nvGrpSpPr>
                <p:grpSpPr>
                  <a:xfrm rot="20640000" flipH="1" flipV="1">
                    <a:off x="3279" y="578"/>
                    <a:ext cx="80" cy="135"/>
                    <a:chExt cx="144" cy="288"/>
                  </a:xfrm>
                </p:grpSpPr>
                <p:sp>
                  <p:nvSpPr>
                    <p:cNvPr id="16444" name="AutoShape 153"/>
                    <p:cNvSpPr/>
                    <p:nvPr/>
                  </p:nvSpPr>
                  <p:spPr>
                    <a:xfrm>
                      <a:off x="0" y="0"/>
                      <a:ext cx="144" cy="48"/>
                    </a:xfrm>
                    <a:prstGeom prst="flowChartMerge">
                      <a:avLst/>
                    </a:prstGeom>
                    <a:gradFill rotWithShape="0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0" scaled="1"/>
                    </a:gradFill>
                    <a:ln w="12700" cap="sq">
                      <a:solidFill>
                        <a:schemeClr val="tx1"/>
                      </a:solidFill>
                      <a:round/>
                    </a:ln>
                  </p:spPr>
                  <p:txBody>
                    <a:bodyPr rot="10800000" wrap="none" anchor="ctr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Calibri" pitchFamily="34" charset="0"/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6445" name="AutoShape 154"/>
                    <p:cNvSpPr/>
                    <p:nvPr/>
                  </p:nvSpPr>
                  <p:spPr>
                    <a:xfrm>
                      <a:off x="48" y="48"/>
                      <a:ext cx="48" cy="240"/>
                    </a:xfrm>
                    <a:prstGeom prst="flowChartMerge">
                      <a:avLst/>
                    </a:prstGeom>
                    <a:gradFill rotWithShape="0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0" scaled="1"/>
                    </a:gradFill>
                    <a:ln w="12700" cap="sq">
                      <a:solidFill>
                        <a:schemeClr val="tx1"/>
                      </a:solidFill>
                      <a:round/>
                    </a:ln>
                  </p:spPr>
                  <p:txBody>
                    <a:bodyPr rot="10800000" wrap="none" anchor="ctr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Calibri" pitchFamily="34" charset="0"/>
                        <a:ea typeface="宋体" pitchFamily="2" charset="-122"/>
                      </a:endParaRPr>
                    </a:p>
                  </p:txBody>
                </p:sp>
              </p:grpSp>
              <p:grpSp>
                <p:nvGrpSpPr>
                  <p:cNvPr id="16446" name="Group 71"/>
                  <p:cNvGrpSpPr/>
                  <p:nvPr/>
                </p:nvGrpSpPr>
                <p:grpSpPr>
                  <a:xfrm rot="1980000" flipH="1" flipV="1">
                    <a:off x="3199" y="583"/>
                    <a:ext cx="80" cy="136"/>
                    <a:chExt cx="144" cy="288"/>
                  </a:xfrm>
                </p:grpSpPr>
                <p:sp>
                  <p:nvSpPr>
                    <p:cNvPr id="16447" name="AutoShape 165"/>
                    <p:cNvSpPr/>
                    <p:nvPr/>
                  </p:nvSpPr>
                  <p:spPr>
                    <a:xfrm>
                      <a:off x="0" y="0"/>
                      <a:ext cx="144" cy="48"/>
                    </a:xfrm>
                    <a:prstGeom prst="flowChartMerge">
                      <a:avLst/>
                    </a:prstGeom>
                    <a:gradFill rotWithShape="0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0" scaled="1"/>
                    </a:gradFill>
                    <a:ln w="12700" cap="sq">
                      <a:solidFill>
                        <a:schemeClr val="tx1"/>
                      </a:solidFill>
                      <a:round/>
                    </a:ln>
                  </p:spPr>
                  <p:txBody>
                    <a:bodyPr rot="10800000" wrap="none" anchor="ctr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Calibri" pitchFamily="34" charset="0"/>
                        <a:ea typeface="宋体" pitchFamily="2" charset="-122"/>
                      </a:endParaRPr>
                    </a:p>
                  </p:txBody>
                </p:sp>
                <p:sp>
                  <p:nvSpPr>
                    <p:cNvPr id="16448" name="AutoShape 166"/>
                    <p:cNvSpPr/>
                    <p:nvPr/>
                  </p:nvSpPr>
                  <p:spPr>
                    <a:xfrm>
                      <a:off x="48" y="48"/>
                      <a:ext cx="48" cy="240"/>
                    </a:xfrm>
                    <a:prstGeom prst="flowChartMerge">
                      <a:avLst/>
                    </a:prstGeom>
                    <a:gradFill rotWithShape="0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0" scaled="1"/>
                    </a:gradFill>
                    <a:ln w="12700" cap="sq">
                      <a:solidFill>
                        <a:schemeClr val="tx1"/>
                      </a:solidFill>
                      <a:round/>
                    </a:ln>
                  </p:spPr>
                  <p:txBody>
                    <a:bodyPr rot="10800000" wrap="none" anchor="ctr" anchorCtr="0"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/>
                      <a:endParaRPr lang="zh-CN" altLang="en-US">
                        <a:latin typeface="Calibri" pitchFamily="34" charset="0"/>
                        <a:ea typeface="宋体" pitchFamily="2" charset="-122"/>
                      </a:endParaRPr>
                    </a:p>
                  </p:txBody>
                </p:sp>
              </p:grpSp>
            </p:grpSp>
          </p:grpSp>
          <p:grpSp>
            <p:nvGrpSpPr>
              <p:cNvPr id="16449" name="Group 74"/>
              <p:cNvGrpSpPr/>
              <p:nvPr/>
            </p:nvGrpSpPr>
            <p:grpSpPr>
              <a:xfrm flipH="1">
                <a:off x="3560" y="2432"/>
                <a:ext cx="274" cy="226"/>
                <a:chExt cx="492" cy="480"/>
              </a:xfrm>
            </p:grpSpPr>
            <p:grpSp>
              <p:nvGrpSpPr>
                <p:cNvPr id="16450" name="Group 75"/>
                <p:cNvGrpSpPr/>
                <p:nvPr/>
              </p:nvGrpSpPr>
              <p:grpSpPr>
                <a:xfrm flipV="1">
                  <a:off x="0" y="48"/>
                  <a:ext cx="144" cy="288"/>
                  <a:chExt cx="144" cy="288"/>
                </a:xfrm>
              </p:grpSpPr>
              <p:sp>
                <p:nvSpPr>
                  <p:cNvPr id="16451" name="AutoShape 169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52" name="AutoShape 170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53" name="Group 78"/>
                <p:cNvGrpSpPr/>
                <p:nvPr/>
              </p:nvGrpSpPr>
              <p:grpSpPr>
                <a:xfrm flipV="1">
                  <a:off x="96" y="192"/>
                  <a:ext cx="144" cy="288"/>
                  <a:chExt cx="144" cy="288"/>
                </a:xfrm>
              </p:grpSpPr>
              <p:sp>
                <p:nvSpPr>
                  <p:cNvPr id="16454" name="AutoShape 172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55" name="AutoShape 173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56" name="Group 81"/>
                <p:cNvGrpSpPr/>
                <p:nvPr/>
              </p:nvGrpSpPr>
              <p:grpSpPr>
                <a:xfrm rot="20580000" flipV="1">
                  <a:off x="240" y="144"/>
                  <a:ext cx="144" cy="288"/>
                  <a:chExt cx="144" cy="288"/>
                </a:xfrm>
              </p:grpSpPr>
              <p:sp>
                <p:nvSpPr>
                  <p:cNvPr id="16457" name="AutoShape 175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58" name="AutoShape 176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59" name="Group 84"/>
                <p:cNvGrpSpPr/>
                <p:nvPr/>
              </p:nvGrpSpPr>
              <p:grpSpPr>
                <a:xfrm rot="960000" flipV="1">
                  <a:off x="120" y="12"/>
                  <a:ext cx="144" cy="288"/>
                  <a:chExt cx="144" cy="288"/>
                </a:xfrm>
              </p:grpSpPr>
              <p:sp>
                <p:nvSpPr>
                  <p:cNvPr id="16460" name="AutoShape 178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61" name="AutoShape 179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62" name="Group 87"/>
                <p:cNvGrpSpPr/>
                <p:nvPr/>
              </p:nvGrpSpPr>
              <p:grpSpPr>
                <a:xfrm rot="17880000" flipV="1">
                  <a:off x="276" y="-72"/>
                  <a:ext cx="144" cy="288"/>
                  <a:chExt cx="144" cy="288"/>
                </a:xfrm>
              </p:grpSpPr>
              <p:sp>
                <p:nvSpPr>
                  <p:cNvPr id="16463" name="AutoShape 181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64" name="AutoShape 182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65" name="Group 90"/>
                <p:cNvGrpSpPr/>
                <p:nvPr/>
              </p:nvGrpSpPr>
              <p:grpSpPr>
                <a:xfrm rot="21180000" flipV="1">
                  <a:off x="192" y="48"/>
                  <a:ext cx="144" cy="288"/>
                  <a:chExt cx="144" cy="288"/>
                </a:xfrm>
              </p:grpSpPr>
              <p:sp>
                <p:nvSpPr>
                  <p:cNvPr id="16466" name="AutoShape 184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67" name="AutoShape 185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68" name="Group 93"/>
                <p:cNvGrpSpPr/>
                <p:nvPr/>
              </p:nvGrpSpPr>
              <p:grpSpPr>
                <a:xfrm rot="3480000" flipV="1">
                  <a:off x="72" y="-72"/>
                  <a:ext cx="144" cy="288"/>
                  <a:chExt cx="144" cy="288"/>
                </a:xfrm>
              </p:grpSpPr>
              <p:sp>
                <p:nvSpPr>
                  <p:cNvPr id="16469" name="AutoShape 187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70" name="AutoShape 188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  <p:grpSp>
              <p:nvGrpSpPr>
                <p:cNvPr id="16471" name="Group 96"/>
                <p:cNvGrpSpPr/>
                <p:nvPr/>
              </p:nvGrpSpPr>
              <p:grpSpPr>
                <a:xfrm rot="19620000" flipV="1">
                  <a:off x="264" y="24"/>
                  <a:ext cx="144" cy="288"/>
                  <a:chExt cx="144" cy="288"/>
                </a:xfrm>
              </p:grpSpPr>
              <p:sp>
                <p:nvSpPr>
                  <p:cNvPr id="16472" name="AutoShape 190"/>
                  <p:cNvSpPr/>
                  <p:nvPr/>
                </p:nvSpPr>
                <p:spPr>
                  <a:xfrm>
                    <a:off x="0" y="0"/>
                    <a:ext cx="144" cy="48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  <p:sp>
                <p:nvSpPr>
                  <p:cNvPr id="16473" name="AutoShape 191"/>
                  <p:cNvSpPr/>
                  <p:nvPr/>
                </p:nvSpPr>
                <p:spPr>
                  <a:xfrm>
                    <a:off x="48" y="48"/>
                    <a:ext cx="48" cy="240"/>
                  </a:xfrm>
                  <a:prstGeom prst="flowChartMerge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rgbClr val="FFFFFF"/>
                      </a:gs>
                    </a:gsLst>
                    <a:lin ang="0" scaled="1"/>
                  </a:gradFill>
                  <a:ln w="12700" cap="sq">
                    <a:solidFill>
                      <a:schemeClr val="tx1"/>
                    </a:solidFill>
                    <a:round/>
                  </a:ln>
                </p:spPr>
                <p:txBody>
                  <a:bodyPr rot="10800000"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>
                      <a:latin typeface="Calibri" pitchFamily="34" charset="0"/>
                      <a:ea typeface="宋体" pitchFamily="2" charset="-122"/>
                    </a:endParaRPr>
                  </a:p>
                </p:txBody>
              </p:sp>
            </p:grpSp>
          </p:grpSp>
        </p:grpSp>
      </p:grpSp>
    </p:spTree>
    <p:custDataLst>
      <p:tags r:id="rId3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矩形 1"/>
          <p:cNvSpPr/>
          <p:nvPr/>
        </p:nvSpPr>
        <p:spPr>
          <a:xfrm>
            <a:off x="395288" y="249238"/>
            <a:ext cx="2427288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电磁铁的应用：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18434" name="矩形 8"/>
          <p:cNvSpPr/>
          <p:nvPr/>
        </p:nvSpPr>
        <p:spPr>
          <a:xfrm>
            <a:off x="4632325" y="1905000"/>
            <a:ext cx="3927475" cy="151765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电磁起重机利用电磁铁可以吸起大量的钢材。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18435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1198562" y="1438275"/>
            <a:ext cx="2328862" cy="2451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6" name="图片 5"/>
          <p:cNvPicPr/>
          <p:nvPr/>
        </p:nvPicPr>
        <p:blipFill>
          <a:blip r:embed="rId4"/>
          <a:srcRect r="12409"/>
          <a:stretch>
            <a:fillRect/>
          </a:stretch>
        </p:blipFill>
        <p:spPr>
          <a:xfrm>
            <a:off x="395288" y="4451350"/>
            <a:ext cx="3470275" cy="1841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7" name="矩形 6"/>
          <p:cNvSpPr/>
          <p:nvPr/>
        </p:nvSpPr>
        <p:spPr>
          <a:xfrm>
            <a:off x="4632325" y="4451350"/>
            <a:ext cx="4270375" cy="184150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磁悬浮列车利用电磁铁磁极间的相互作用，使列车在铁轨上方几厘米的高度上飞驰。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1" name="Picture 2" descr="20--1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308100" y="1414462"/>
            <a:ext cx="5291138" cy="3344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2" name="矩形 10"/>
          <p:cNvSpPr/>
          <p:nvPr/>
        </p:nvSpPr>
        <p:spPr>
          <a:xfrm>
            <a:off x="269875" y="257175"/>
            <a:ext cx="4486275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三、电磁继电器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8"/>
          <p:cNvSpPr/>
          <p:nvPr/>
        </p:nvSpPr>
        <p:spPr>
          <a:xfrm>
            <a:off x="803275" y="4949825"/>
            <a:ext cx="7773988" cy="12541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大型机械的工作电流非常大，直接操作会产生危险，工人师傅是如何控制这些大型机械的呢？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0484" name="矩形标注 1"/>
          <p:cNvSpPr/>
          <p:nvPr/>
        </p:nvSpPr>
        <p:spPr>
          <a:xfrm>
            <a:off x="6848475" y="2439988"/>
            <a:ext cx="1728788" cy="569912"/>
          </a:xfrm>
          <a:prstGeom prst="wedgeRectCallout">
            <a:avLst>
              <a:gd name="adj1" fmla="val -100403"/>
              <a:gd name="adj2" fmla="val -65477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几百安！</a:t>
            </a:r>
            <a:endParaRPr lang="en-US" altLang="zh-CN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矩形 1"/>
          <p:cNvSpPr/>
          <p:nvPr/>
        </p:nvSpPr>
        <p:spPr>
          <a:xfrm>
            <a:off x="173038" y="523875"/>
            <a:ext cx="2811463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电磁继电器的构造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grpSp>
        <p:nvGrpSpPr>
          <p:cNvPr id="22530" name="组合 3"/>
          <p:cNvGrpSpPr/>
          <p:nvPr/>
        </p:nvGrpSpPr>
        <p:grpSpPr>
          <a:xfrm>
            <a:off x="949325" y="1836738"/>
            <a:ext cx="6815138" cy="3478212"/>
            <a:chOff x="2973" y="1318"/>
            <a:chExt cx="10555" cy="5030"/>
          </a:xfrm>
        </p:grpSpPr>
        <p:grpSp>
          <p:nvGrpSpPr>
            <p:cNvPr id="22531" name="Group 2"/>
            <p:cNvGrpSpPr/>
            <p:nvPr/>
          </p:nvGrpSpPr>
          <p:grpSpPr>
            <a:xfrm>
              <a:off x="7428" y="2793"/>
              <a:ext cx="4152" cy="3555"/>
              <a:chOff x="3120" y="1506"/>
              <a:chExt cx="1661" cy="1422"/>
            </a:xfrm>
          </p:grpSpPr>
          <p:sp>
            <p:nvSpPr>
              <p:cNvPr id="22532" name="Rectangle 4"/>
              <p:cNvSpPr/>
              <p:nvPr/>
            </p:nvSpPr>
            <p:spPr>
              <a:xfrm>
                <a:off x="4120" y="1908"/>
                <a:ext cx="231" cy="38"/>
              </a:xfrm>
              <a:prstGeom prst="rect">
                <a:avLst/>
              </a:prstGeom>
              <a:solidFill>
                <a:srgbClr val="00FFFF"/>
              </a:solidFill>
              <a:ln>
                <a:solidFill>
                  <a:srgbClr val="00FFFF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  <p:sp>
            <p:nvSpPr>
              <p:cNvPr id="22533" name="Rectangle 5"/>
              <p:cNvSpPr/>
              <p:nvPr/>
            </p:nvSpPr>
            <p:spPr>
              <a:xfrm>
                <a:off x="3120" y="1877"/>
                <a:ext cx="999" cy="76"/>
              </a:xfrm>
              <a:prstGeom prst="rect">
                <a:avLst/>
              </a:prstGeom>
              <a:gradFill rotWithShape="0">
                <a:gsLst>
                  <a:gs pos="0">
                    <a:srgbClr val="993300"/>
                  </a:gs>
                  <a:gs pos="100000">
                    <a:srgbClr val="471800"/>
                  </a:gs>
                </a:gsLst>
                <a:lin ang="5400000" scaled="1"/>
              </a:gradFill>
              <a:ln>
                <a:solidFill>
                  <a:schemeClr val="tx1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  <p:grpSp>
            <p:nvGrpSpPr>
              <p:cNvPr id="22534" name="Group 6"/>
              <p:cNvGrpSpPr/>
              <p:nvPr/>
            </p:nvGrpSpPr>
            <p:grpSpPr>
              <a:xfrm>
                <a:off x="3120" y="1770"/>
                <a:ext cx="1008" cy="941"/>
                <a:chOff x="2400" y="2112"/>
                <a:chExt cx="1008" cy="960"/>
              </a:xfrm>
            </p:grpSpPr>
            <p:grpSp>
              <p:nvGrpSpPr>
                <p:cNvPr id="22535" name="Group 7"/>
                <p:cNvGrpSpPr/>
                <p:nvPr/>
              </p:nvGrpSpPr>
              <p:grpSpPr>
                <a:xfrm>
                  <a:off x="2400" y="2112"/>
                  <a:ext cx="1008" cy="960"/>
                  <a:chOff x="2400" y="2112"/>
                  <a:chExt cx="1008" cy="960"/>
                </a:xfrm>
              </p:grpSpPr>
              <p:grpSp>
                <p:nvGrpSpPr>
                  <p:cNvPr id="22536" name="Group 8"/>
                  <p:cNvGrpSpPr/>
                  <p:nvPr/>
                </p:nvGrpSpPr>
                <p:grpSpPr>
                  <a:xfrm>
                    <a:off x="2400" y="2112"/>
                    <a:ext cx="1008" cy="960"/>
                    <a:chOff x="2400" y="2112"/>
                    <a:chExt cx="1008" cy="960"/>
                  </a:xfrm>
                </p:grpSpPr>
                <p:cxnSp>
                  <p:nvCxnSpPr>
                    <p:cNvPr id="22537" name="Line 9"/>
                    <p:cNvCxnSpPr/>
                    <p:nvPr/>
                  </p:nvCxnSpPr>
                  <p:spPr>
                    <a:xfrm flipH="1" flipV="1">
                      <a:off x="2584" y="2956"/>
                      <a:ext cx="0" cy="115"/>
                    </a:xfrm>
                    <a:prstGeom prst="line">
                      <a:avLst/>
                    </a:prstGeom>
                    <a:noFill/>
                    <a:ln w="28575">
                      <a:solidFill>
                        <a:srgbClr val="FF6600"/>
                      </a:solidFill>
                      <a:bevel/>
                    </a:ln>
                  </p:spPr>
                </p:cxnSp>
                <p:grpSp>
                  <p:nvGrpSpPr>
                    <p:cNvPr id="22538" name="Group 10"/>
                    <p:cNvGrpSpPr/>
                    <p:nvPr/>
                  </p:nvGrpSpPr>
                  <p:grpSpPr>
                    <a:xfrm>
                      <a:off x="2400" y="2112"/>
                      <a:ext cx="1008" cy="960"/>
                      <a:chOff x="2400" y="2112"/>
                      <a:chExt cx="1008" cy="960"/>
                    </a:xfrm>
                  </p:grpSpPr>
                  <p:cxnSp>
                    <p:nvCxnSpPr>
                      <p:cNvPr id="22539" name="Line 11"/>
                      <p:cNvCxnSpPr/>
                      <p:nvPr/>
                    </p:nvCxnSpPr>
                    <p:spPr>
                      <a:xfrm>
                        <a:off x="2507" y="2874"/>
                        <a:ext cx="77" cy="3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bevel/>
                      </a:ln>
                    </p:spPr>
                  </p:cxnSp>
                  <p:grpSp>
                    <p:nvGrpSpPr>
                      <p:cNvPr id="22540" name="Group 12"/>
                      <p:cNvGrpSpPr/>
                      <p:nvPr/>
                    </p:nvGrpSpPr>
                    <p:grpSpPr>
                      <a:xfrm>
                        <a:off x="2523" y="2744"/>
                        <a:ext cx="115" cy="115"/>
                        <a:chOff x="1296" y="3523"/>
                        <a:chExt cx="115" cy="115"/>
                      </a:xfrm>
                    </p:grpSpPr>
                    <p:cxnSp>
                      <p:nvCxnSpPr>
                        <p:cNvPr id="22541" name="Line 13"/>
                        <p:cNvCxnSpPr/>
                        <p:nvPr/>
                      </p:nvCxnSpPr>
                      <p:spPr>
                        <a:xfrm>
                          <a:off x="1296" y="3523"/>
                          <a:ext cx="115" cy="77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6600"/>
                          </a:solidFill>
                          <a:bevel/>
                        </a:ln>
                      </p:spPr>
                    </p:cxnSp>
                    <p:cxnSp>
                      <p:nvCxnSpPr>
                        <p:cNvPr id="22542" name="Line 14"/>
                        <p:cNvCxnSpPr/>
                        <p:nvPr/>
                      </p:nvCxnSpPr>
                      <p:spPr>
                        <a:xfrm flipH="1">
                          <a:off x="1296" y="3600"/>
                          <a:ext cx="115" cy="3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6600"/>
                          </a:solidFill>
                          <a:bevel/>
                        </a:ln>
                      </p:spPr>
                    </p:cxnSp>
                  </p:grpSp>
                  <p:grpSp>
                    <p:nvGrpSpPr>
                      <p:cNvPr id="22543" name="Group 15"/>
                      <p:cNvGrpSpPr/>
                      <p:nvPr/>
                    </p:nvGrpSpPr>
                    <p:grpSpPr>
                      <a:xfrm>
                        <a:off x="2517" y="2504"/>
                        <a:ext cx="115" cy="230"/>
                        <a:chOff x="1152" y="2880"/>
                        <a:chExt cx="144" cy="288"/>
                      </a:xfrm>
                    </p:grpSpPr>
                    <p:cxnSp>
                      <p:nvCxnSpPr>
                        <p:cNvPr id="22544" name="Line 16"/>
                        <p:cNvCxnSpPr/>
                        <p:nvPr/>
                      </p:nvCxnSpPr>
                      <p:spPr>
                        <a:xfrm flipH="1">
                          <a:off x="1152" y="2976"/>
                          <a:ext cx="144" cy="48"/>
                        </a:xfrm>
                        <a:prstGeom prst="line">
                          <a:avLst/>
                        </a:prstGeom>
                        <a:noFill/>
                        <a:ln w="28575">
                          <a:solidFill>
                            <a:srgbClr val="FF6600"/>
                          </a:solidFill>
                          <a:bevel/>
                        </a:ln>
                      </p:spPr>
                    </p:cxnSp>
                    <p:grpSp>
                      <p:nvGrpSpPr>
                        <p:cNvPr id="22545" name="Group 17"/>
                        <p:cNvGrpSpPr/>
                        <p:nvPr/>
                      </p:nvGrpSpPr>
                      <p:grpSpPr>
                        <a:xfrm>
                          <a:off x="1152" y="2880"/>
                          <a:ext cx="144" cy="288"/>
                          <a:chOff x="1152" y="2592"/>
                          <a:chExt cx="144" cy="288"/>
                        </a:xfrm>
                      </p:grpSpPr>
                      <p:cxnSp>
                        <p:nvCxnSpPr>
                          <p:cNvPr id="22546" name="Line 18"/>
                          <p:cNvCxnSpPr/>
                          <p:nvPr/>
                        </p:nvCxnSpPr>
                        <p:spPr>
                          <a:xfrm>
                            <a:off x="1152" y="2592"/>
                            <a:ext cx="144" cy="96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FF6600"/>
                            </a:solidFill>
                            <a:bevel/>
                          </a:ln>
                        </p:spPr>
                      </p:cxnSp>
                      <p:cxnSp>
                        <p:nvCxnSpPr>
                          <p:cNvPr id="22547" name="Line 19"/>
                          <p:cNvCxnSpPr/>
                          <p:nvPr/>
                        </p:nvCxnSpPr>
                        <p:spPr>
                          <a:xfrm>
                            <a:off x="1152" y="2736"/>
                            <a:ext cx="144" cy="96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FF6600"/>
                            </a:solidFill>
                            <a:bevel/>
                          </a:ln>
                        </p:spPr>
                      </p:cxnSp>
                      <p:cxnSp>
                        <p:nvCxnSpPr>
                          <p:cNvPr id="22548" name="Line 20"/>
                          <p:cNvCxnSpPr/>
                          <p:nvPr/>
                        </p:nvCxnSpPr>
                        <p:spPr>
                          <a:xfrm flipH="1">
                            <a:off x="1152" y="2832"/>
                            <a:ext cx="144" cy="48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FF6600"/>
                            </a:solidFill>
                            <a:bevel/>
                          </a:ln>
                        </p:spPr>
                      </p:cxnSp>
                    </p:grpSp>
                  </p:grpSp>
                  <p:cxnSp>
                    <p:nvCxnSpPr>
                      <p:cNvPr id="22549" name="Line 21"/>
                      <p:cNvCxnSpPr/>
                      <p:nvPr/>
                    </p:nvCxnSpPr>
                    <p:spPr>
                      <a:xfrm flipV="1">
                        <a:off x="2535" y="2450"/>
                        <a:ext cx="77" cy="38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bevel/>
                      </a:ln>
                    </p:spPr>
                  </p:cxnSp>
                  <p:cxnSp>
                    <p:nvCxnSpPr>
                      <p:cNvPr id="22550" name="Line 22"/>
                      <p:cNvCxnSpPr/>
                      <p:nvPr/>
                    </p:nvCxnSpPr>
                    <p:spPr>
                      <a:xfrm flipH="1">
                        <a:off x="2601" y="2288"/>
                        <a:ext cx="0" cy="192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bevel/>
                      </a:ln>
                    </p:spPr>
                  </p:cxnSp>
                  <p:sp>
                    <p:nvSpPr>
                      <p:cNvPr id="22551" name="Rectangle 23"/>
                      <p:cNvSpPr/>
                      <p:nvPr/>
                    </p:nvSpPr>
                    <p:spPr>
                      <a:xfrm>
                        <a:off x="2703" y="2112"/>
                        <a:ext cx="81" cy="950"/>
                      </a:xfrm>
                      <a:prstGeom prst="rect">
                        <a:avLst/>
                      </a:prstGeom>
                      <a:solidFill>
                        <a:srgbClr val="0000FF">
                          <a:alpha val="50194"/>
                        </a:srgbClr>
                      </a:solidFill>
                      <a:ln>
                        <a:solidFill>
                          <a:srgbClr val="993366"/>
                        </a:solidFill>
                        <a:round/>
                      </a:ln>
                    </p:spPr>
                    <p:txBody>
                      <a:bodyPr wrap="none" anchor="ctr" anchorCtr="0"/>
                      <a:lstStyle>
                        <a:lvl1pPr marL="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itchFamily="34" charset="0"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itchFamily="34" charset="0"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lvl="0"/>
                        <a:endParaRPr lang="zh-CN" altLang="en-US" sz="2400" b="1">
                          <a:latin typeface="新宋体" charset="-122"/>
                          <a:ea typeface="新宋体" charset="-122"/>
                        </a:endParaRPr>
                      </a:p>
                    </p:txBody>
                  </p:sp>
                  <p:sp>
                    <p:nvSpPr>
                      <p:cNvPr id="22552" name="Rectangle 24"/>
                      <p:cNvSpPr/>
                      <p:nvPr/>
                    </p:nvSpPr>
                    <p:spPr>
                      <a:xfrm>
                        <a:off x="2400" y="3024"/>
                        <a:ext cx="1008" cy="48"/>
                      </a:xfrm>
                      <a:prstGeom prst="rect">
                        <a:avLst/>
                      </a:prstGeom>
                      <a:solidFill>
                        <a:srgbClr val="0000FF">
                          <a:alpha val="50194"/>
                        </a:srgbClr>
                      </a:solidFill>
                      <a:ln>
                        <a:solidFill>
                          <a:srgbClr val="993366"/>
                        </a:solidFill>
                        <a:round/>
                      </a:ln>
                    </p:spPr>
                    <p:txBody>
                      <a:bodyPr wrap="none" anchor="ctr" anchorCtr="0"/>
                      <a:lstStyle>
                        <a:lvl1pPr marL="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1pPr>
                        <a:lvl2pPr marL="4572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itchFamily="34" charset="0"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2pPr>
                        <a:lvl3pPr marL="9144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3pPr>
                        <a:lvl4pPr marL="13716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 typeface="Arial" pitchFamily="34" charset="0"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4pPr>
                        <a:lvl5pPr marL="1828800" indent="0" algn="l" defTabSz="914400" rtl="0" eaLnBrk="1" fontAlgn="base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defRPr lang="zh-CN" altLang="en-US" sz="1800" b="0" i="0" u="none" baseline="0">
                            <a:solidFill>
                              <a:schemeClr val="tx1"/>
                            </a:solidFill>
                            <a:latin typeface="Arial" pitchFamily="34" charset="0"/>
                            <a:ea typeface="宋体" pitchFamily="2" charset="-122"/>
                          </a:defRPr>
                        </a:lvl5pPr>
                      </a:lstStyle>
                      <a:p>
                        <a:pPr lvl="0"/>
                        <a:endParaRPr lang="zh-CN" altLang="en-US" sz="2400" b="1">
                          <a:latin typeface="新宋体" charset="-122"/>
                          <a:ea typeface="新宋体" charset="-122"/>
                        </a:endParaRPr>
                      </a:p>
                    </p:txBody>
                  </p:sp>
                  <p:cxnSp>
                    <p:nvCxnSpPr>
                      <p:cNvPr id="22553" name="Line 25"/>
                      <p:cNvCxnSpPr/>
                      <p:nvPr/>
                    </p:nvCxnSpPr>
                    <p:spPr>
                      <a:xfrm flipH="1">
                        <a:off x="2584" y="2904"/>
                        <a:ext cx="0" cy="77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rgbClr val="FF6600"/>
                        </a:solidFill>
                        <a:bevel/>
                      </a:ln>
                    </p:spPr>
                  </p:cxnSp>
                </p:grpSp>
              </p:grpSp>
              <p:sp>
                <p:nvSpPr>
                  <p:cNvPr id="22554" name="Oval 26"/>
                  <p:cNvSpPr/>
                  <p:nvPr/>
                </p:nvSpPr>
                <p:spPr>
                  <a:xfrm>
                    <a:off x="2718" y="2226"/>
                    <a:ext cx="48" cy="48"/>
                  </a:xfrm>
                  <a:prstGeom prst="ellipse">
                    <a:avLst/>
                  </a:prstGeom>
                  <a:solidFill>
                    <a:schemeClr val="accent1"/>
                  </a:solidFill>
                  <a:ln>
                    <a:solidFill>
                      <a:schemeClr val="tx1"/>
                    </a:solidFill>
                    <a:bevel/>
                  </a:ln>
                </p:spPr>
                <p:txBody>
                  <a:bodyPr wrap="none" anchor="ctr" anchorCtr="0"/>
                  <a:lstStyle>
                    <a:lvl1pPr marL="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1" fontAlgn="base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lang="zh-CN" altLang="en-US" sz="1800" b="0" i="0" u="none" baseline="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</a:lstStyle>
                  <a:p>
                    <a:pPr lvl="0"/>
                    <a:endParaRPr lang="zh-CN" altLang="en-US" sz="2400" b="1">
                      <a:latin typeface="新宋体" charset="-122"/>
                      <a:ea typeface="新宋体" charset="-122"/>
                    </a:endParaRPr>
                  </a:p>
                </p:txBody>
              </p:sp>
            </p:grpSp>
            <p:cxnSp>
              <p:nvCxnSpPr>
                <p:cNvPr id="22555" name="Line 27"/>
                <p:cNvCxnSpPr/>
                <p:nvPr/>
              </p:nvCxnSpPr>
              <p:spPr>
                <a:xfrm flipH="1">
                  <a:off x="2496" y="2466"/>
                  <a:ext cx="96" cy="48"/>
                </a:xfrm>
                <a:prstGeom prst="line">
                  <a:avLst/>
                </a:prstGeom>
                <a:noFill/>
                <a:ln>
                  <a:solidFill>
                    <a:srgbClr val="FF0000"/>
                  </a:solidFill>
                  <a:bevel/>
                </a:ln>
              </p:spPr>
            </p:cxnSp>
          </p:grpSp>
          <p:grpSp>
            <p:nvGrpSpPr>
              <p:cNvPr id="22556" name="Group 28"/>
              <p:cNvGrpSpPr/>
              <p:nvPr/>
            </p:nvGrpSpPr>
            <p:grpSpPr>
              <a:xfrm>
                <a:off x="4560" y="2094"/>
                <a:ext cx="192" cy="235"/>
                <a:chOff x="3858" y="2478"/>
                <a:chExt cx="192" cy="240"/>
              </a:xfrm>
            </p:grpSpPr>
            <p:cxnSp>
              <p:nvCxnSpPr>
                <p:cNvPr id="22557" name="Line 29"/>
                <p:cNvCxnSpPr/>
                <p:nvPr/>
              </p:nvCxnSpPr>
              <p:spPr>
                <a:xfrm flipH="1">
                  <a:off x="3858" y="2478"/>
                  <a:ext cx="0" cy="24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bevel/>
                </a:ln>
              </p:spPr>
            </p:cxnSp>
            <p:cxnSp>
              <p:nvCxnSpPr>
                <p:cNvPr id="22558" name="Line 30"/>
                <p:cNvCxnSpPr/>
                <p:nvPr/>
              </p:nvCxnSpPr>
              <p:spPr>
                <a:xfrm>
                  <a:off x="3858" y="2718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bevel/>
                </a:ln>
              </p:spPr>
            </p:cxnSp>
          </p:grpSp>
          <p:cxnSp>
            <p:nvCxnSpPr>
              <p:cNvPr id="22559" name="Line 31"/>
              <p:cNvCxnSpPr/>
              <p:nvPr/>
            </p:nvCxnSpPr>
            <p:spPr>
              <a:xfrm flipH="1" flipV="1">
                <a:off x="4578" y="1506"/>
                <a:ext cx="0" cy="23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sp>
            <p:nvSpPr>
              <p:cNvPr id="22560" name="Rectangle 32"/>
              <p:cNvSpPr/>
              <p:nvPr/>
            </p:nvSpPr>
            <p:spPr>
              <a:xfrm>
                <a:off x="4542" y="1780"/>
                <a:ext cx="62" cy="70"/>
              </a:xfrm>
              <a:prstGeom prst="rect">
                <a:avLst/>
              </a:prstGeom>
              <a:solidFill>
                <a:srgbClr val="FF00FF"/>
              </a:solidFill>
              <a:ln w="12700">
                <a:solidFill>
                  <a:srgbClr val="800000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  <p:sp>
            <p:nvSpPr>
              <p:cNvPr id="22561" name="Rectangle 33"/>
              <p:cNvSpPr/>
              <p:nvPr/>
            </p:nvSpPr>
            <p:spPr>
              <a:xfrm>
                <a:off x="4536" y="2047"/>
                <a:ext cx="61" cy="69"/>
              </a:xfrm>
              <a:prstGeom prst="rect">
                <a:avLst/>
              </a:prstGeom>
              <a:solidFill>
                <a:srgbClr val="FF00FF"/>
              </a:solidFill>
              <a:ln w="12700">
                <a:solidFill>
                  <a:srgbClr val="800000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  <p:sp>
            <p:nvSpPr>
              <p:cNvPr id="22562" name="Rectangle 34"/>
              <p:cNvSpPr/>
              <p:nvPr/>
            </p:nvSpPr>
            <p:spPr>
              <a:xfrm>
                <a:off x="4358" y="1874"/>
                <a:ext cx="423" cy="70"/>
              </a:xfrm>
              <a:prstGeom prst="rect">
                <a:avLst/>
              </a:prstGeom>
              <a:solidFill>
                <a:srgbClr val="FF00FF"/>
              </a:solidFill>
              <a:ln w="12700">
                <a:solidFill>
                  <a:srgbClr val="800000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  <p:sp>
            <p:nvSpPr>
              <p:cNvPr id="22563" name="Rectangle 35"/>
              <p:cNvSpPr/>
              <p:nvPr/>
            </p:nvSpPr>
            <p:spPr>
              <a:xfrm>
                <a:off x="4542" y="1923"/>
                <a:ext cx="62" cy="69"/>
              </a:xfrm>
              <a:prstGeom prst="rect">
                <a:avLst/>
              </a:prstGeom>
              <a:solidFill>
                <a:srgbClr val="FF00FF"/>
              </a:solidFill>
              <a:ln w="12700">
                <a:solidFill>
                  <a:srgbClr val="800000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  <p:sp>
            <p:nvSpPr>
              <p:cNvPr id="22564" name="Rectangle 36"/>
              <p:cNvSpPr/>
              <p:nvPr/>
            </p:nvSpPr>
            <p:spPr>
              <a:xfrm>
                <a:off x="4476" y="2105"/>
                <a:ext cx="174" cy="55"/>
              </a:xfrm>
              <a:prstGeom prst="rect">
                <a:avLst/>
              </a:prstGeom>
              <a:solidFill>
                <a:srgbClr val="FF00FF"/>
              </a:solidFill>
              <a:ln w="12700">
                <a:solidFill>
                  <a:srgbClr val="800000"/>
                </a:solidFill>
                <a:round/>
              </a:ln>
            </p:spPr>
            <p:txBody>
              <a:bodyPr wrap="none"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  <p:grpSp>
            <p:nvGrpSpPr>
              <p:cNvPr id="22565" name="Group 37"/>
              <p:cNvGrpSpPr/>
              <p:nvPr/>
            </p:nvGrpSpPr>
            <p:grpSpPr>
              <a:xfrm>
                <a:off x="4482" y="1744"/>
                <a:ext cx="174" cy="128"/>
                <a:chOff x="3906" y="1680"/>
                <a:chExt cx="174" cy="130"/>
              </a:xfrm>
            </p:grpSpPr>
            <p:sp>
              <p:nvSpPr>
                <p:cNvPr id="22566" name="Rectangle 38"/>
                <p:cNvSpPr/>
                <p:nvPr/>
              </p:nvSpPr>
              <p:spPr>
                <a:xfrm>
                  <a:off x="3966" y="1740"/>
                  <a:ext cx="62" cy="70"/>
                </a:xfrm>
                <a:prstGeom prst="rect">
                  <a:avLst/>
                </a:prstGeom>
                <a:solidFill>
                  <a:srgbClr val="FF00FF"/>
                </a:solidFill>
                <a:ln w="12700">
                  <a:solidFill>
                    <a:srgbClr val="800000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 sz="2400" b="1">
                    <a:latin typeface="新宋体" charset="-122"/>
                    <a:ea typeface="新宋体" charset="-122"/>
                  </a:endParaRPr>
                </a:p>
              </p:txBody>
            </p:sp>
            <p:sp>
              <p:nvSpPr>
                <p:cNvPr id="22567" name="Rectangle 39"/>
                <p:cNvSpPr/>
                <p:nvPr/>
              </p:nvSpPr>
              <p:spPr>
                <a:xfrm>
                  <a:off x="3906" y="1680"/>
                  <a:ext cx="174" cy="56"/>
                </a:xfrm>
                <a:prstGeom prst="rect">
                  <a:avLst/>
                </a:prstGeom>
                <a:solidFill>
                  <a:srgbClr val="FF00FF"/>
                </a:solidFill>
                <a:ln w="12700">
                  <a:solidFill>
                    <a:srgbClr val="800000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 sz="2400" b="1">
                    <a:latin typeface="新宋体" charset="-122"/>
                    <a:ea typeface="新宋体" charset="-122"/>
                  </a:endParaRPr>
                </a:p>
              </p:txBody>
            </p:sp>
          </p:grpSp>
          <p:cxnSp>
            <p:nvCxnSpPr>
              <p:cNvPr id="22568" name="Line 40"/>
              <p:cNvCxnSpPr/>
              <p:nvPr/>
            </p:nvCxnSpPr>
            <p:spPr>
              <a:xfrm>
                <a:off x="4578" y="1506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bevel/>
              </a:ln>
            </p:spPr>
          </p:cxnSp>
          <p:grpSp>
            <p:nvGrpSpPr>
              <p:cNvPr id="22569" name="Group 42"/>
              <p:cNvGrpSpPr/>
              <p:nvPr/>
            </p:nvGrpSpPr>
            <p:grpSpPr>
              <a:xfrm>
                <a:off x="3600" y="2024"/>
                <a:ext cx="691" cy="904"/>
                <a:chOff x="2592" y="2659"/>
                <a:chExt cx="691" cy="923"/>
              </a:xfrm>
            </p:grpSpPr>
            <p:sp>
              <p:nvSpPr>
                <p:cNvPr id="22570" name="Rectangle 43"/>
                <p:cNvSpPr/>
                <p:nvPr/>
              </p:nvSpPr>
              <p:spPr>
                <a:xfrm>
                  <a:off x="2687" y="2784"/>
                  <a:ext cx="289" cy="408"/>
                </a:xfrm>
                <a:prstGeom prst="rect">
                  <a:avLst/>
                </a:prstGeom>
                <a:gradFill rotWithShape="0">
                  <a:gsLst>
                    <a:gs pos="0">
                      <a:srgbClr val="808000"/>
                    </a:gs>
                    <a:gs pos="100000">
                      <a:srgbClr val="3B3B00"/>
                    </a:gs>
                  </a:gsLst>
                  <a:lin ang="0" scaled="1"/>
                </a:gradFill>
                <a:ln w="38100">
                  <a:solidFill>
                    <a:srgbClr val="99CC00"/>
                  </a:solidFill>
                  <a:round/>
                </a:ln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lvl="0"/>
                  <a:endParaRPr lang="zh-CN" altLang="en-US" sz="2400" b="1">
                    <a:latin typeface="新宋体" charset="-122"/>
                    <a:ea typeface="新宋体" charset="-122"/>
                  </a:endParaRPr>
                </a:p>
              </p:txBody>
            </p:sp>
            <p:sp>
              <p:nvSpPr>
                <p:cNvPr id="22571" name="Rectangle 44"/>
                <p:cNvSpPr>
                  <a:spLocks noChangeArrowheads="1"/>
                </p:cNvSpPr>
                <p:nvPr/>
              </p:nvSpPr>
              <p:spPr bwMode="auto">
                <a:xfrm>
                  <a:off x="2592" y="2746"/>
                  <a:ext cx="461" cy="3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</a:ln>
                <a:effectLst/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zh-CN" sz="2400" b="1">
                    <a:latin typeface="新宋体" charset="-122"/>
                    <a:ea typeface="新宋体" charset="-122"/>
                  </a:endParaRPr>
                </a:p>
              </p:txBody>
            </p:sp>
            <p:sp>
              <p:nvSpPr>
                <p:cNvPr id="22572" name="Rectangle 45"/>
                <p:cNvSpPr>
                  <a:spLocks noChangeArrowheads="1"/>
                </p:cNvSpPr>
                <p:nvPr/>
              </p:nvSpPr>
              <p:spPr bwMode="auto">
                <a:xfrm>
                  <a:off x="2611" y="3192"/>
                  <a:ext cx="461" cy="3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19050">
                  <a:solidFill>
                    <a:srgbClr val="0000FF"/>
                  </a:solidFill>
                  <a:miter lim="800000"/>
                </a:ln>
                <a:effectLst/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/>
                  <a:endParaRPr lang="zh-CN" altLang="en-US" sz="2400" b="1">
                    <a:latin typeface="新宋体" charset="-122"/>
                    <a:ea typeface="新宋体" charset="-122"/>
                  </a:endParaRPr>
                </a:p>
              </p:txBody>
            </p:sp>
            <p:sp>
              <p:nvSpPr>
                <p:cNvPr id="22573" name="Rectangle 46"/>
                <p:cNvSpPr>
                  <a:spLocks noChangeArrowheads="1"/>
                </p:cNvSpPr>
                <p:nvPr/>
              </p:nvSpPr>
              <p:spPr bwMode="auto">
                <a:xfrm>
                  <a:off x="2708" y="3230"/>
                  <a:ext cx="230" cy="80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solidFill>
                    <a:srgbClr val="0000FF"/>
                  </a:solidFill>
                  <a:miter lim="800000"/>
                </a:ln>
                <a:effectLst/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/>
                  <a:endParaRPr lang="zh-CN" altLang="en-US" sz="2400" b="1">
                    <a:latin typeface="新宋体" charset="-122"/>
                    <a:ea typeface="新宋体" charset="-122"/>
                  </a:endParaRPr>
                </a:p>
              </p:txBody>
            </p:sp>
            <p:sp>
              <p:nvSpPr>
                <p:cNvPr id="22574" name="Rectangle 47"/>
                <p:cNvSpPr>
                  <a:spLocks noChangeArrowheads="1"/>
                </p:cNvSpPr>
                <p:nvPr/>
              </p:nvSpPr>
              <p:spPr bwMode="auto">
                <a:xfrm>
                  <a:off x="2700" y="2659"/>
                  <a:ext cx="231" cy="77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solidFill>
                    <a:srgbClr val="0000FF"/>
                  </a:solidFill>
                  <a:miter lim="800000"/>
                </a:ln>
                <a:effectLst/>
              </p:spPr>
              <p:txBody>
                <a:bodyPr wrap="none"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/>
                  <a:endParaRPr lang="zh-CN" altLang="en-US" sz="2400" b="1">
                    <a:latin typeface="新宋体" charset="-122"/>
                    <a:ea typeface="新宋体" charset="-122"/>
                  </a:endParaRPr>
                </a:p>
              </p:txBody>
            </p:sp>
            <p:grpSp>
              <p:nvGrpSpPr>
                <p:cNvPr id="22575" name="Group 48"/>
                <p:cNvGrpSpPr/>
                <p:nvPr/>
              </p:nvGrpSpPr>
              <p:grpSpPr>
                <a:xfrm>
                  <a:off x="2687" y="3009"/>
                  <a:ext cx="307" cy="77"/>
                  <a:chOff x="1824" y="2688"/>
                  <a:chExt cx="384" cy="96"/>
                </a:xfrm>
              </p:grpSpPr>
              <p:cxnSp>
                <p:nvCxnSpPr>
                  <p:cNvPr id="22576" name="Line 49"/>
                  <p:cNvCxnSpPr/>
                  <p:nvPr/>
                </p:nvCxnSpPr>
                <p:spPr>
                  <a:xfrm>
                    <a:off x="1824" y="2688"/>
                    <a:ext cx="3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bevel/>
                  </a:ln>
                </p:spPr>
              </p:cxnSp>
              <p:cxnSp>
                <p:nvCxnSpPr>
                  <p:cNvPr id="22577" name="Line 50"/>
                  <p:cNvCxnSpPr/>
                  <p:nvPr/>
                </p:nvCxnSpPr>
                <p:spPr>
                  <a:xfrm>
                    <a:off x="1824" y="2736"/>
                    <a:ext cx="3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bevel/>
                  </a:ln>
                </p:spPr>
              </p:cxnSp>
              <p:cxnSp>
                <p:nvCxnSpPr>
                  <p:cNvPr id="22578" name="Line 51"/>
                  <p:cNvCxnSpPr/>
                  <p:nvPr/>
                </p:nvCxnSpPr>
                <p:spPr>
                  <a:xfrm>
                    <a:off x="1824" y="2784"/>
                    <a:ext cx="3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bevel/>
                  </a:ln>
                </p:spPr>
              </p:cxnSp>
            </p:grpSp>
            <p:cxnSp>
              <p:nvCxnSpPr>
                <p:cNvPr id="22579" name="Line 52"/>
                <p:cNvCxnSpPr/>
                <p:nvPr/>
              </p:nvCxnSpPr>
              <p:spPr>
                <a:xfrm>
                  <a:off x="2976" y="2862"/>
                  <a:ext cx="307" cy="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bevel/>
                </a:ln>
              </p:spPr>
            </p:cxnSp>
            <p:cxnSp>
              <p:nvCxnSpPr>
                <p:cNvPr id="22580" name="Line 53"/>
                <p:cNvCxnSpPr/>
                <p:nvPr/>
              </p:nvCxnSpPr>
              <p:spPr>
                <a:xfrm flipH="1">
                  <a:off x="3168" y="3120"/>
                  <a:ext cx="0" cy="384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bevel/>
                </a:ln>
              </p:spPr>
            </p:cxnSp>
            <p:cxnSp>
              <p:nvCxnSpPr>
                <p:cNvPr id="22581" name="Line 54"/>
                <p:cNvCxnSpPr/>
                <p:nvPr/>
              </p:nvCxnSpPr>
              <p:spPr>
                <a:xfrm>
                  <a:off x="2688" y="3120"/>
                  <a:ext cx="480" cy="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bevel/>
                </a:ln>
              </p:spPr>
            </p:cxnSp>
            <p:grpSp>
              <p:nvGrpSpPr>
                <p:cNvPr id="22582" name="Group 55"/>
                <p:cNvGrpSpPr/>
                <p:nvPr/>
              </p:nvGrpSpPr>
              <p:grpSpPr>
                <a:xfrm>
                  <a:off x="2687" y="2894"/>
                  <a:ext cx="307" cy="77"/>
                  <a:chOff x="1824" y="2688"/>
                  <a:chExt cx="384" cy="96"/>
                </a:xfrm>
              </p:grpSpPr>
              <p:cxnSp>
                <p:nvCxnSpPr>
                  <p:cNvPr id="22583" name="Line 56"/>
                  <p:cNvCxnSpPr/>
                  <p:nvPr/>
                </p:nvCxnSpPr>
                <p:spPr>
                  <a:xfrm>
                    <a:off x="1824" y="2688"/>
                    <a:ext cx="3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bevel/>
                  </a:ln>
                </p:spPr>
              </p:cxnSp>
              <p:cxnSp>
                <p:nvCxnSpPr>
                  <p:cNvPr id="22584" name="Line 57"/>
                  <p:cNvCxnSpPr/>
                  <p:nvPr/>
                </p:nvCxnSpPr>
                <p:spPr>
                  <a:xfrm>
                    <a:off x="1824" y="2736"/>
                    <a:ext cx="3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bevel/>
                  </a:ln>
                </p:spPr>
              </p:cxnSp>
              <p:cxnSp>
                <p:nvCxnSpPr>
                  <p:cNvPr id="22585" name="Line 58"/>
                  <p:cNvCxnSpPr/>
                  <p:nvPr/>
                </p:nvCxnSpPr>
                <p:spPr>
                  <a:xfrm>
                    <a:off x="1824" y="2784"/>
                    <a:ext cx="384" cy="0"/>
                  </a:xfrm>
                  <a:prstGeom prst="line">
                    <a:avLst/>
                  </a:prstGeom>
                  <a:noFill/>
                  <a:ln w="28575">
                    <a:solidFill>
                      <a:srgbClr val="0000FF"/>
                    </a:solidFill>
                    <a:bevel/>
                  </a:ln>
                </p:spPr>
              </p:cxnSp>
            </p:grpSp>
            <p:cxnSp>
              <p:nvCxnSpPr>
                <p:cNvPr id="22586" name="Line 59"/>
                <p:cNvCxnSpPr/>
                <p:nvPr/>
              </p:nvCxnSpPr>
              <p:spPr>
                <a:xfrm flipH="1">
                  <a:off x="3282" y="2862"/>
                  <a:ext cx="0" cy="720"/>
                </a:xfrm>
                <a:prstGeom prst="line">
                  <a:avLst/>
                </a:prstGeom>
                <a:noFill/>
                <a:ln w="28575">
                  <a:solidFill>
                    <a:srgbClr val="0000FF"/>
                  </a:solidFill>
                  <a:bevel/>
                </a:ln>
              </p:spPr>
            </p:cxnSp>
          </p:grpSp>
        </p:grpSp>
        <p:grpSp>
          <p:nvGrpSpPr>
            <p:cNvPr id="22587" name="Group 60"/>
            <p:cNvGrpSpPr/>
            <p:nvPr/>
          </p:nvGrpSpPr>
          <p:grpSpPr>
            <a:xfrm>
              <a:off x="4705" y="2225"/>
              <a:ext cx="4293" cy="2573"/>
              <a:chOff x="2171" y="1083"/>
              <a:chExt cx="1717" cy="1029"/>
            </a:xfrm>
          </p:grpSpPr>
          <p:cxnSp>
            <p:nvCxnSpPr>
              <p:cNvPr id="22588" name="Line 61"/>
              <p:cNvCxnSpPr/>
              <p:nvPr/>
            </p:nvCxnSpPr>
            <p:spPr>
              <a:xfrm>
                <a:off x="3078" y="1451"/>
                <a:ext cx="810" cy="66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bevel/>
                <a:tailEnd type="triangle"/>
              </a:ln>
            </p:spPr>
          </p:cxnSp>
          <p:sp>
            <p:nvSpPr>
              <p:cNvPr id="22589" name="Text Box 62"/>
              <p:cNvSpPr/>
              <p:nvPr/>
            </p:nvSpPr>
            <p:spPr>
              <a:xfrm>
                <a:off x="2171" y="1083"/>
                <a:ext cx="960" cy="266"/>
              </a:xfrm>
              <a:prstGeom prst="rect">
                <a:avLst/>
              </a:prstGeom>
              <a:solidFill>
                <a:srgbClr val="FFFF99"/>
              </a:solidFill>
              <a:ln w="12700">
                <a:solidFill>
                  <a:srgbClr val="99CC00"/>
                </a:solidFill>
                <a:round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400" b="1">
                    <a:latin typeface="新宋体" charset="-122"/>
                    <a:ea typeface="新宋体" charset="-122"/>
                  </a:rPr>
                  <a:t>电磁铁</a:t>
                </a:r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</p:grpSp>
        <p:grpSp>
          <p:nvGrpSpPr>
            <p:cNvPr id="22590" name="Group 63"/>
            <p:cNvGrpSpPr/>
            <p:nvPr/>
          </p:nvGrpSpPr>
          <p:grpSpPr>
            <a:xfrm>
              <a:off x="8220" y="1885"/>
              <a:ext cx="1800" cy="1800"/>
              <a:chOff x="3408" y="1152"/>
              <a:chExt cx="720" cy="720"/>
            </a:xfrm>
          </p:grpSpPr>
          <p:cxnSp>
            <p:nvCxnSpPr>
              <p:cNvPr id="22591" name="Line 64"/>
              <p:cNvCxnSpPr/>
              <p:nvPr/>
            </p:nvCxnSpPr>
            <p:spPr>
              <a:xfrm flipH="1">
                <a:off x="3744" y="1536"/>
                <a:ext cx="0" cy="33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bevel/>
                <a:tailEnd type="triangle"/>
              </a:ln>
            </p:spPr>
          </p:cxnSp>
          <p:sp>
            <p:nvSpPr>
              <p:cNvPr id="22592" name="Text Box 65"/>
              <p:cNvSpPr/>
              <p:nvPr/>
            </p:nvSpPr>
            <p:spPr>
              <a:xfrm>
                <a:off x="3408" y="1152"/>
                <a:ext cx="720" cy="266"/>
              </a:xfrm>
              <a:prstGeom prst="rect">
                <a:avLst/>
              </a:prstGeom>
              <a:solidFill>
                <a:srgbClr val="FFFF99"/>
              </a:solidFill>
              <a:ln w="12700">
                <a:solidFill>
                  <a:srgbClr val="99CC00"/>
                </a:solidFill>
                <a:round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400" b="1">
                    <a:latin typeface="新宋体" charset="-122"/>
                    <a:ea typeface="新宋体" charset="-122"/>
                  </a:rPr>
                  <a:t>衔铁</a:t>
                </a:r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</p:grpSp>
        <p:sp>
          <p:nvSpPr>
            <p:cNvPr id="22593" name="Text Box 66"/>
            <p:cNvSpPr/>
            <p:nvPr/>
          </p:nvSpPr>
          <p:spPr>
            <a:xfrm>
              <a:off x="11930" y="2068"/>
              <a:ext cx="1440" cy="72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zh-CN" sz="2400" b="1">
                <a:latin typeface="新宋体" charset="-122"/>
                <a:ea typeface="新宋体" charset="-122"/>
              </a:endParaRPr>
            </a:p>
          </p:txBody>
        </p:sp>
        <p:grpSp>
          <p:nvGrpSpPr>
            <p:cNvPr id="22594" name="Group 67"/>
            <p:cNvGrpSpPr/>
            <p:nvPr/>
          </p:nvGrpSpPr>
          <p:grpSpPr>
            <a:xfrm>
              <a:off x="10943" y="1318"/>
              <a:ext cx="2260" cy="3015"/>
              <a:chOff x="4808" y="714"/>
              <a:chExt cx="904" cy="1206"/>
            </a:xfrm>
          </p:grpSpPr>
          <p:cxnSp>
            <p:nvCxnSpPr>
              <p:cNvPr id="22595" name="Line 68"/>
              <p:cNvCxnSpPr/>
              <p:nvPr/>
            </p:nvCxnSpPr>
            <p:spPr>
              <a:xfrm flipH="1">
                <a:off x="4856" y="1052"/>
                <a:ext cx="380" cy="53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bevel/>
                <a:tailEnd type="triangle"/>
              </a:ln>
            </p:spPr>
          </p:cxnSp>
          <p:cxnSp>
            <p:nvCxnSpPr>
              <p:cNvPr id="22596" name="Line 69"/>
              <p:cNvCxnSpPr/>
              <p:nvPr/>
            </p:nvCxnSpPr>
            <p:spPr>
              <a:xfrm flipH="1">
                <a:off x="4903" y="1100"/>
                <a:ext cx="381" cy="82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bevel/>
                <a:tailEnd type="triangle"/>
              </a:ln>
            </p:spPr>
          </p:cxnSp>
          <p:sp>
            <p:nvSpPr>
              <p:cNvPr id="22597" name="Text Box 70"/>
              <p:cNvSpPr/>
              <p:nvPr/>
            </p:nvSpPr>
            <p:spPr>
              <a:xfrm>
                <a:off x="4808" y="714"/>
                <a:ext cx="904" cy="266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chemeClr val="accent2"/>
                </a:solidFill>
                <a:round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400" b="1">
                    <a:latin typeface="新宋体" charset="-122"/>
                    <a:ea typeface="新宋体" charset="-122"/>
                  </a:rPr>
                  <a:t>静触点</a:t>
                </a:r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</p:grpSp>
        <p:grpSp>
          <p:nvGrpSpPr>
            <p:cNvPr id="22598" name="Group 71"/>
            <p:cNvGrpSpPr/>
            <p:nvPr/>
          </p:nvGrpSpPr>
          <p:grpSpPr>
            <a:xfrm>
              <a:off x="2973" y="4380"/>
              <a:ext cx="4878" cy="665"/>
              <a:chOff x="1481" y="2016"/>
              <a:chExt cx="1951" cy="266"/>
            </a:xfrm>
          </p:grpSpPr>
          <p:cxnSp>
            <p:nvCxnSpPr>
              <p:cNvPr id="22599" name="Line 72"/>
              <p:cNvCxnSpPr/>
              <p:nvPr/>
            </p:nvCxnSpPr>
            <p:spPr>
              <a:xfrm>
                <a:off x="2448" y="2208"/>
                <a:ext cx="98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bevel/>
                <a:tailEnd type="triangle"/>
              </a:ln>
            </p:spPr>
          </p:cxnSp>
          <p:sp>
            <p:nvSpPr>
              <p:cNvPr id="22600" name="Text Box 73"/>
              <p:cNvSpPr/>
              <p:nvPr/>
            </p:nvSpPr>
            <p:spPr>
              <a:xfrm>
                <a:off x="1481" y="2016"/>
                <a:ext cx="757" cy="266"/>
              </a:xfrm>
              <a:prstGeom prst="rect">
                <a:avLst/>
              </a:prstGeom>
              <a:solidFill>
                <a:srgbClr val="FFFF99"/>
              </a:solidFill>
              <a:ln w="12700">
                <a:solidFill>
                  <a:srgbClr val="99CC00"/>
                </a:solidFill>
                <a:round/>
              </a:ln>
            </p:spPr>
            <p:txBody>
              <a:bodyPr wrap="squar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400" b="1">
                    <a:latin typeface="新宋体" charset="-122"/>
                    <a:ea typeface="新宋体" charset="-122"/>
                  </a:rPr>
                  <a:t>弹  簧</a:t>
                </a:r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</p:grpSp>
        <p:grpSp>
          <p:nvGrpSpPr>
            <p:cNvPr id="22601" name="Group 81"/>
            <p:cNvGrpSpPr/>
            <p:nvPr/>
          </p:nvGrpSpPr>
          <p:grpSpPr>
            <a:xfrm>
              <a:off x="11055" y="3925"/>
              <a:ext cx="2473" cy="2335"/>
              <a:chOff x="4808" y="1775"/>
              <a:chExt cx="989" cy="934"/>
            </a:xfrm>
          </p:grpSpPr>
          <p:cxnSp>
            <p:nvCxnSpPr>
              <p:cNvPr id="22602" name="Line 82"/>
              <p:cNvCxnSpPr/>
              <p:nvPr/>
            </p:nvCxnSpPr>
            <p:spPr>
              <a:xfrm flipH="1" flipV="1">
                <a:off x="4808" y="1775"/>
                <a:ext cx="652" cy="640"/>
              </a:xfrm>
              <a:prstGeom prst="line">
                <a:avLst/>
              </a:prstGeom>
              <a:noFill/>
              <a:ln w="28575">
                <a:solidFill>
                  <a:srgbClr val="FF0066"/>
                </a:solidFill>
                <a:bevel/>
                <a:tailEnd type="triangle"/>
              </a:ln>
            </p:spPr>
          </p:cxnSp>
          <p:sp>
            <p:nvSpPr>
              <p:cNvPr id="22603" name="Text Box 83"/>
              <p:cNvSpPr/>
              <p:nvPr/>
            </p:nvSpPr>
            <p:spPr>
              <a:xfrm>
                <a:off x="4893" y="2443"/>
                <a:ext cx="904" cy="266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chemeClr val="accent2"/>
                </a:solidFill>
                <a:round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</a:lstStyle>
              <a:p>
                <a:pPr lvl="0"/>
                <a:r>
                  <a:rPr lang="zh-CN" altLang="en-US" sz="2400" b="1">
                    <a:latin typeface="新宋体" charset="-122"/>
                    <a:ea typeface="新宋体" charset="-122"/>
                  </a:rPr>
                  <a:t>动触点</a:t>
                </a:r>
                <a:endParaRPr lang="zh-CN" altLang="en-US" sz="2400" b="1">
                  <a:latin typeface="新宋体" charset="-122"/>
                  <a:ea typeface="新宋体" charset="-122"/>
                </a:endParaRPr>
              </a:p>
            </p:txBody>
          </p:sp>
        </p:grpSp>
        <p:sp>
          <p:nvSpPr>
            <p:cNvPr id="22604" name="Text Box 84"/>
            <p:cNvSpPr/>
            <p:nvPr/>
          </p:nvSpPr>
          <p:spPr>
            <a:xfrm>
              <a:off x="10345" y="3105"/>
              <a:ext cx="638" cy="57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新宋体" charset="-122"/>
                  <a:ea typeface="新宋体" charset="-122"/>
                </a:rPr>
                <a:t>A</a:t>
              </a:r>
              <a:endParaRPr lang="en-US" altLang="zh-CN" sz="2000" b="1">
                <a:latin typeface="新宋体" charset="-122"/>
                <a:ea typeface="新宋体" charset="-122"/>
              </a:endParaRPr>
            </a:p>
          </p:txBody>
        </p:sp>
        <p:sp>
          <p:nvSpPr>
            <p:cNvPr id="22605" name="Text Box 85"/>
            <p:cNvSpPr/>
            <p:nvPr/>
          </p:nvSpPr>
          <p:spPr>
            <a:xfrm>
              <a:off x="10355" y="4180"/>
              <a:ext cx="638" cy="57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新宋体" charset="-122"/>
                  <a:ea typeface="新宋体" charset="-122"/>
                </a:rPr>
                <a:t>C</a:t>
              </a:r>
              <a:endParaRPr lang="en-US" altLang="zh-CN" sz="2000" b="1">
                <a:latin typeface="新宋体" charset="-122"/>
                <a:ea typeface="新宋体" charset="-122"/>
              </a:endParaRPr>
            </a:p>
          </p:txBody>
        </p:sp>
        <p:sp>
          <p:nvSpPr>
            <p:cNvPr id="22606" name="Text Box 86"/>
            <p:cNvSpPr/>
            <p:nvPr/>
          </p:nvSpPr>
          <p:spPr>
            <a:xfrm>
              <a:off x="10349" y="3666"/>
              <a:ext cx="638" cy="57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2000" b="1">
                  <a:latin typeface="新宋体" charset="-122"/>
                  <a:ea typeface="新宋体" charset="-122"/>
                </a:rPr>
                <a:t>B</a:t>
              </a:r>
              <a:endParaRPr lang="en-US" altLang="zh-CN" sz="2000" b="1">
                <a:latin typeface="新宋体" charset="-122"/>
                <a:ea typeface="新宋体" charset="-122"/>
              </a:endParaRPr>
            </a:p>
          </p:txBody>
        </p:sp>
        <p:sp>
          <p:nvSpPr>
            <p:cNvPr id="22607" name="Text Box 91"/>
            <p:cNvSpPr/>
            <p:nvPr/>
          </p:nvSpPr>
          <p:spPr>
            <a:xfrm>
              <a:off x="9976" y="5440"/>
              <a:ext cx="290" cy="72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zh-CN" sz="2400" b="1">
                <a:latin typeface="新宋体" charset="-122"/>
                <a:ea typeface="新宋体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矩形 6"/>
          <p:cNvSpPr/>
          <p:nvPr/>
        </p:nvSpPr>
        <p:spPr>
          <a:xfrm>
            <a:off x="633413" y="5256213"/>
            <a:ext cx="7877175" cy="1303338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S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闭合时，电磁铁产生磁性，吸引衔铁，接通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S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；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S</a:t>
            </a:r>
            <a:r>
              <a:rPr lang="en-US" altLang="zh-CN" sz="2400" b="1" baseline="-25000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1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断开时，电磁铁磁性消失，弹簧拉动衔铁，断开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S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。</a:t>
            </a:r>
            <a:endParaRPr lang="zh-CN" altLang="en-US" sz="2400" b="1" baseline="-25000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4578" name="Rectangle 4"/>
          <p:cNvSpPr/>
          <p:nvPr/>
        </p:nvSpPr>
        <p:spPr>
          <a:xfrm>
            <a:off x="285750" y="1908175"/>
            <a:ext cx="474663" cy="23066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低压控制电路</a:t>
            </a:r>
            <a:endParaRPr lang="zh-CN" altLang="en-US" sz="320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4579" name="Picture 5"/>
          <p:cNvPicPr/>
          <p:nvPr/>
        </p:nvPicPr>
        <p:blipFill>
          <a:blip r:embed="rId3"/>
          <a:stretch>
            <a:fillRect/>
          </a:stretch>
        </p:blipFill>
        <p:spPr>
          <a:xfrm>
            <a:off x="1096962" y="1863725"/>
            <a:ext cx="6796088" cy="2828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Oval 6"/>
          <p:cNvSpPr/>
          <p:nvPr/>
        </p:nvSpPr>
        <p:spPr>
          <a:xfrm>
            <a:off x="1952625" y="4068762"/>
            <a:ext cx="88900" cy="90488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2"/>
            </a:solidFill>
            <a:bevel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cxnSp>
        <p:nvCxnSpPr>
          <p:cNvPr id="24581" name="Line 7"/>
          <p:cNvCxnSpPr/>
          <p:nvPr/>
        </p:nvCxnSpPr>
        <p:spPr>
          <a:xfrm>
            <a:off x="1006475" y="1728788"/>
            <a:ext cx="3960812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bevel/>
          </a:ln>
        </p:spPr>
      </p:cxnSp>
      <p:cxnSp>
        <p:nvCxnSpPr>
          <p:cNvPr id="24582" name="Line 8"/>
          <p:cNvCxnSpPr/>
          <p:nvPr/>
        </p:nvCxnSpPr>
        <p:spPr>
          <a:xfrm flipH="1">
            <a:off x="1006475" y="1728788"/>
            <a:ext cx="0" cy="3059112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bevel/>
          </a:ln>
        </p:spPr>
      </p:cxnSp>
      <p:cxnSp>
        <p:nvCxnSpPr>
          <p:cNvPr id="24583" name="Line 9"/>
          <p:cNvCxnSpPr/>
          <p:nvPr/>
        </p:nvCxnSpPr>
        <p:spPr>
          <a:xfrm>
            <a:off x="962025" y="4787900"/>
            <a:ext cx="4005262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bevel/>
          </a:ln>
        </p:spPr>
      </p:cxnSp>
      <p:cxnSp>
        <p:nvCxnSpPr>
          <p:cNvPr id="24584" name="Line 10"/>
          <p:cNvCxnSpPr/>
          <p:nvPr/>
        </p:nvCxnSpPr>
        <p:spPr>
          <a:xfrm flipH="1">
            <a:off x="4967288" y="1728788"/>
            <a:ext cx="0" cy="3059112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bevel/>
          </a:ln>
        </p:spPr>
      </p:cxnSp>
      <p:cxnSp>
        <p:nvCxnSpPr>
          <p:cNvPr id="24585" name="Line 11"/>
          <p:cNvCxnSpPr/>
          <p:nvPr/>
        </p:nvCxnSpPr>
        <p:spPr>
          <a:xfrm flipH="1">
            <a:off x="5057775" y="1728788"/>
            <a:ext cx="0" cy="3059112"/>
          </a:xfrm>
          <a:prstGeom prst="line">
            <a:avLst/>
          </a:prstGeom>
          <a:noFill/>
          <a:ln w="28575">
            <a:solidFill>
              <a:srgbClr val="D60C1F"/>
            </a:solidFill>
            <a:prstDash val="sysDot"/>
            <a:bevel/>
          </a:ln>
        </p:spPr>
      </p:cxnSp>
      <p:cxnSp>
        <p:nvCxnSpPr>
          <p:cNvPr id="24586" name="Line 12"/>
          <p:cNvCxnSpPr/>
          <p:nvPr/>
        </p:nvCxnSpPr>
        <p:spPr>
          <a:xfrm>
            <a:off x="5057775" y="1728788"/>
            <a:ext cx="2925762" cy="0"/>
          </a:xfrm>
          <a:prstGeom prst="line">
            <a:avLst/>
          </a:prstGeom>
          <a:noFill/>
          <a:ln w="28575">
            <a:solidFill>
              <a:srgbClr val="D60C1F"/>
            </a:solidFill>
            <a:prstDash val="sysDot"/>
            <a:bevel/>
          </a:ln>
        </p:spPr>
      </p:cxnSp>
      <p:cxnSp>
        <p:nvCxnSpPr>
          <p:cNvPr id="24587" name="Line 13"/>
          <p:cNvCxnSpPr/>
          <p:nvPr/>
        </p:nvCxnSpPr>
        <p:spPr>
          <a:xfrm>
            <a:off x="5057775" y="4787900"/>
            <a:ext cx="2970212" cy="0"/>
          </a:xfrm>
          <a:prstGeom prst="line">
            <a:avLst/>
          </a:prstGeom>
          <a:noFill/>
          <a:ln w="28575">
            <a:solidFill>
              <a:srgbClr val="D60C1F"/>
            </a:solidFill>
            <a:prstDash val="sysDot"/>
            <a:bevel/>
          </a:ln>
        </p:spPr>
      </p:cxnSp>
      <p:cxnSp>
        <p:nvCxnSpPr>
          <p:cNvPr id="24588" name="Line 14"/>
          <p:cNvCxnSpPr/>
          <p:nvPr/>
        </p:nvCxnSpPr>
        <p:spPr>
          <a:xfrm flipH="1">
            <a:off x="7983538" y="1728788"/>
            <a:ext cx="0" cy="3059112"/>
          </a:xfrm>
          <a:prstGeom prst="line">
            <a:avLst/>
          </a:prstGeom>
          <a:noFill/>
          <a:ln w="28575">
            <a:solidFill>
              <a:srgbClr val="D60C1F"/>
            </a:solidFill>
            <a:prstDash val="sysDot"/>
            <a:bevel/>
          </a:ln>
        </p:spPr>
      </p:cxnSp>
      <p:sp>
        <p:nvSpPr>
          <p:cNvPr id="24589" name="Rectangle 15"/>
          <p:cNvSpPr/>
          <p:nvPr/>
        </p:nvSpPr>
        <p:spPr>
          <a:xfrm>
            <a:off x="8162925" y="1954213"/>
            <a:ext cx="533400" cy="2306638"/>
          </a:xfrm>
          <a:prstGeom prst="rect">
            <a:avLst/>
          </a:prstGeom>
          <a:noFill/>
          <a:ln w="9525" cap="flat" cmpd="sng">
            <a:solidFill>
              <a:srgbClr val="D60C1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高压工作电路</a:t>
            </a:r>
            <a:endParaRPr lang="zh-CN" altLang="en-US" sz="2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90" name="矩形 2"/>
          <p:cNvSpPr/>
          <p:nvPr/>
        </p:nvSpPr>
        <p:spPr>
          <a:xfrm>
            <a:off x="173038" y="523875"/>
            <a:ext cx="3490913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电磁继电器的工作原理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4591" name="矩形标注 3"/>
          <p:cNvSpPr/>
          <p:nvPr/>
        </p:nvSpPr>
        <p:spPr>
          <a:xfrm>
            <a:off x="2040890" y="3004820"/>
            <a:ext cx="869315" cy="360045"/>
          </a:xfrm>
          <a:prstGeom prst="wedgeRectCallout">
            <a:avLst>
              <a:gd name="adj1" fmla="val -99525"/>
              <a:gd name="adj2" fmla="val 14726"/>
            </a:avLst>
          </a:prstGeom>
          <a:noFill/>
          <a:ln>
            <a:solidFill>
              <a:srgbClr val="0303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/>
            <a:r>
              <a:rPr lang="zh-CN" altLang="en-US" sz="16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低电压</a:t>
            </a:r>
          </a:p>
        </p:txBody>
      </p:sp>
      <p:sp>
        <p:nvSpPr>
          <p:cNvPr id="24592" name="矩形标注 4"/>
          <p:cNvSpPr/>
          <p:nvPr/>
        </p:nvSpPr>
        <p:spPr>
          <a:xfrm>
            <a:off x="6269038" y="3635375"/>
            <a:ext cx="869950" cy="358775"/>
          </a:xfrm>
          <a:prstGeom prst="wedgeRectCallout">
            <a:avLst>
              <a:gd name="adj1" fmla="val 76440"/>
              <a:gd name="adj2" fmla="val -42593"/>
            </a:avLst>
          </a:prstGeom>
          <a:noFill/>
          <a:ln w="25400">
            <a:solidFill>
              <a:srgbClr val="FF6699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1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高电压</a:t>
            </a:r>
            <a:endParaRPr lang="zh-CN" altLang="en-US" sz="16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93" name="矩形标注 5"/>
          <p:cNvSpPr/>
          <p:nvPr/>
        </p:nvSpPr>
        <p:spPr>
          <a:xfrm>
            <a:off x="1705610" y="1907540"/>
            <a:ext cx="869315" cy="360045"/>
          </a:xfrm>
          <a:prstGeom prst="wedgeRectCallout">
            <a:avLst>
              <a:gd name="adj1" fmla="val -50073"/>
              <a:gd name="adj2" fmla="val 102910"/>
            </a:avLst>
          </a:prstGeom>
          <a:noFill/>
          <a:ln>
            <a:solidFill>
              <a:srgbClr val="0303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 fontAlgn="base"/>
            <a:r>
              <a:rPr lang="zh-CN" altLang="en-US" sz="16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弱电流</a:t>
            </a:r>
          </a:p>
        </p:txBody>
      </p:sp>
      <p:sp>
        <p:nvSpPr>
          <p:cNvPr id="24594" name="矩形标注 7"/>
          <p:cNvSpPr/>
          <p:nvPr/>
        </p:nvSpPr>
        <p:spPr>
          <a:xfrm>
            <a:off x="5203825" y="4332288"/>
            <a:ext cx="869950" cy="360362"/>
          </a:xfrm>
          <a:prstGeom prst="wedgeRectCallout">
            <a:avLst>
              <a:gd name="adj1" fmla="val 76440"/>
              <a:gd name="adj2" fmla="val -80866"/>
            </a:avLst>
          </a:prstGeom>
          <a:noFill/>
          <a:ln w="25400">
            <a:solidFill>
              <a:srgbClr val="FF6699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1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</a:rPr>
              <a:t>强电流</a:t>
            </a:r>
            <a:endParaRPr lang="zh-CN" altLang="en-US" sz="16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6" dur="500" fill="hold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8" dur="500" fill="hold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4" dur="500" fill="hold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 fill="hold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6625" name="组合 3"/>
          <p:cNvGrpSpPr/>
          <p:nvPr/>
        </p:nvGrpSpPr>
        <p:grpSpPr>
          <a:xfrm>
            <a:off x="1674812" y="1443038"/>
            <a:ext cx="5967412" cy="2408238"/>
            <a:chOff x="1015" y="742"/>
            <a:chExt cx="9398" cy="3792"/>
          </a:xfrm>
        </p:grpSpPr>
        <p:sp>
          <p:nvSpPr>
            <p:cNvPr id="26626" name="Text Box 6"/>
            <p:cNvSpPr/>
            <p:nvPr/>
          </p:nvSpPr>
          <p:spPr>
            <a:xfrm>
              <a:off x="5611" y="742"/>
              <a:ext cx="1664" cy="9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Arial" pitchFamily="34" charset="0"/>
                  <a:ea typeface="宋体" pitchFamily="2" charset="-122"/>
                </a:rPr>
                <a:t>绿灯</a:t>
              </a:r>
              <a:endParaRPr lang="zh-CN" altLang="en-US" sz="32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endParaRPr>
            </a:p>
          </p:txBody>
        </p:sp>
        <p:pic>
          <p:nvPicPr>
            <p:cNvPr id="26627" name="Picture 8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799" y="526"/>
              <a:ext cx="9832" cy="4226"/>
            </a:xfrm>
            <a:prstGeom prst="rect">
              <a:avLst/>
            </a:prstGeom>
            <a:noFill/>
            <a:ln>
              <a:miter lim="800000"/>
            </a:ln>
          </p:spPr>
        </p:pic>
      </p:grpSp>
      <p:sp>
        <p:nvSpPr>
          <p:cNvPr id="26628" name="矩形 4"/>
          <p:cNvSpPr/>
          <p:nvPr/>
        </p:nvSpPr>
        <p:spPr>
          <a:xfrm>
            <a:off x="215900" y="214313"/>
            <a:ext cx="2416175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水位自动报警器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6629" name="矩形 5"/>
          <p:cNvSpPr/>
          <p:nvPr/>
        </p:nvSpPr>
        <p:spPr>
          <a:xfrm>
            <a:off x="188913" y="4184650"/>
            <a:ext cx="8793163" cy="22320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水位到达金属块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时，控制电路接通，电磁铁有磁性，吸引衔铁，        红灯亮,表示水位过高；水位降低时,电磁铁失去磁性，衔铁在弹簧作用下，回到原来位置，绿灯亮。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矩形 4"/>
          <p:cNvSpPr/>
          <p:nvPr/>
        </p:nvSpPr>
        <p:spPr>
          <a:xfrm>
            <a:off x="215900" y="214313"/>
            <a:ext cx="2416175" cy="7969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直流电铃原理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sp>
        <p:nvSpPr>
          <p:cNvPr id="28674" name="矩形 5"/>
          <p:cNvSpPr/>
          <p:nvPr/>
        </p:nvSpPr>
        <p:spPr>
          <a:xfrm>
            <a:off x="188913" y="4184650"/>
            <a:ext cx="8793163" cy="22320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当闭合开关后，电路接通，电磁铁产生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磁性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，吸引衔铁B，带动小锤敲击铃碗发声，但同时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弹性片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A</a:t>
            </a:r>
            <a:r>
              <a:rPr lang="zh-CN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和螺丝钉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C</a:t>
            </a:r>
            <a:r>
              <a:rPr 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anose="020b0503020204020204" pitchFamily="34" charset="-122"/>
                <a:sym typeface="宋体" pitchFamily="2" charset="-122"/>
              </a:rPr>
              <a:t>分离，电路断开，电磁铁失去磁性，B复位又将电路接通。如此反复，电铃持续发声。</a:t>
            </a:r>
            <a:endParaRPr lang="zh-CN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anose="020b0503020204020204" pitchFamily="34" charset="-122"/>
              <a:sym typeface="宋体" pitchFamily="2" charset="-122"/>
            </a:endParaRPr>
          </a:p>
        </p:txBody>
      </p:sp>
      <p:pic>
        <p:nvPicPr>
          <p:cNvPr id="28675" name="图片 24582" descr="57IO}`LEKD44]YV1)[A(V{V">
            <a:hlinkClick r:id="rId4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206625" y="1011238"/>
            <a:ext cx="4260850" cy="2862262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28676" name="矩形 1"/>
          <p:cNvSpPr/>
          <p:nvPr/>
        </p:nvSpPr>
        <p:spPr>
          <a:xfrm>
            <a:off x="4683760" y="1403350"/>
            <a:ext cx="360680" cy="521970"/>
          </a:xfrm>
          <a:prstGeom prst="rect">
            <a:avLst/>
          </a:prstGeom>
          <a:noFill/>
          <a:ln>
            <a:noFill/>
          </a:ln>
        </p:spPr>
        <p:txBody>
          <a:bodyPr wrap="none" rtlCol="0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</a:rPr>
              <a:t>c</a:t>
            </a:r>
            <a:endParaRPr lang="en-US" altLang="zh-CN" sz="2800"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</a:endParaRPr>
          </a:p>
        </p:txBody>
      </p:sp>
      <p:pic>
        <p:nvPicPr>
          <p:cNvPr id="28677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2446000" y="11163300"/>
            <a:ext cx="317500" cy="241300"/>
          </a:xfrm>
          <a:prstGeom prst="cube">
            <a:avLst/>
          </a:prstGeom>
        </p:spPr>
      </p:pic>
    </p:spTree>
    <p:custDataLst>
      <p:tags r:id="rId6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4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5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6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7.xml><?xml version="1.0" encoding="utf-8"?>
<p:tagLst xmlns:p="http://schemas.openxmlformats.org/presentationml/2006/main">
  <p:tag name="KSO_WM_UNIT_PLACING_PICTURE_USER_VIEWPORT" val="{&quot;height&quot;:5267.5007874015746,&quot;width&quot;:8332.5007874015755}"/>
</p:tagLst>
</file>

<file path=ppt/tags/tag8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0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2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13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52</Paragraphs>
  <Slides>12</Slides>
  <Notes>11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13">
      <vt:lpstr>Office 主题​​</vt:lpstr>
      <vt:lpstr>电磁铁  电磁继电器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2020-12-01T16:40:25.617</cp:lastPrinted>
  <dcterms:created xsi:type="dcterms:W3CDTF">2020-12-01T16:40:25Z</dcterms:created>
  <dcterms:modified xsi:type="dcterms:W3CDTF">2020-12-01T08:40:26Z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