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395" r:id="rId6"/>
    <p:sldId id="261" r:id="rId7"/>
    <p:sldId id="262" r:id="rId8"/>
    <p:sldId id="263" r:id="rId9"/>
    <p:sldId id="396" r:id="rId10"/>
    <p:sldId id="397" r:id="rId11"/>
    <p:sldId id="402" r:id="rId12"/>
    <p:sldId id="401" r:id="rId13"/>
    <p:sldId id="266" r:id="rId14"/>
    <p:sldId id="271" r:id="rId15"/>
    <p:sldId id="340" r:id="rId16"/>
    <p:sldId id="460" r:id="rId17"/>
    <p:sldId id="463" r:id="rId18"/>
    <p:sldId id="465" r:id="rId19"/>
    <p:sldId id="461" r:id="rId20"/>
    <p:sldId id="462" r:id="rId21"/>
    <p:sldId id="464" r:id="rId22"/>
    <p:sldId id="428" r:id="rId23"/>
    <p:sldId id="429" r:id="rId24"/>
    <p:sldId id="430" r:id="rId25"/>
    <p:sldId id="431" r:id="rId26"/>
    <p:sldId id="377" r:id="rId27"/>
    <p:sldId id="339" r:id="rId28"/>
    <p:sldId id="342" r:id="rId29"/>
    <p:sldId id="343" r:id="rId30"/>
    <p:sldId id="344" r:id="rId31"/>
    <p:sldId id="365" r:id="rId32"/>
    <p:sldId id="268" r:id="rId33"/>
    <p:sldId id="295" r:id="rId34"/>
    <p:sldId id="379" r:id="rId35"/>
    <p:sldId id="309" r:id="rId36"/>
    <p:sldId id="43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056">
            <a:extLst>
              <a:ext uri="{FF2B5EF4-FFF2-40B4-BE49-F238E27FC236}">
                <a16:creationId xmlns:a16="http://schemas.microsoft.com/office/drawing/2014/main" id="{CEC3ADB6-3417-4701-AEB1-CA21337315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29425" y="610076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Arial" panose="020B0604020202020204" pitchFamily="34" charset="0"/>
              <a:buNone/>
              <a:defRPr sz="1400">
                <a:solidFill>
                  <a:srgbClr val="A08366"/>
                </a:solidFill>
              </a:defRPr>
            </a:lvl1pPr>
          </a:lstStyle>
          <a:p>
            <a:fld id="{1F4AA0F4-726C-4E38-AEEA-0E45091D3F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日期占位符 2054">
            <a:extLst>
              <a:ext uri="{FF2B5EF4-FFF2-40B4-BE49-F238E27FC236}">
                <a16:creationId xmlns:a16="http://schemas.microsoft.com/office/drawing/2014/main" id="{E1D74E99-9B0D-4C84-A42E-DDC40D88CC4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962025" y="610076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None/>
              <a:defRPr sz="1400">
                <a:solidFill>
                  <a:srgbClr val="A083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页脚占位符 2055">
            <a:extLst>
              <a:ext uri="{FF2B5EF4-FFF2-40B4-BE49-F238E27FC236}">
                <a16:creationId xmlns:a16="http://schemas.microsoft.com/office/drawing/2014/main" id="{94EE7E94-E366-44FD-9711-FA820BD80C0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400425" y="6100763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 typeface="Arial" panose="020B0604020202020204" pitchFamily="34" charset="0"/>
              <a:buNone/>
              <a:defRPr sz="1400">
                <a:solidFill>
                  <a:srgbClr val="A08366"/>
                </a:solidFill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375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982362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0730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71238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1265">
            <a:extLst>
              <a:ext uri="{FF2B5EF4-FFF2-40B4-BE49-F238E27FC236}">
                <a16:creationId xmlns:a16="http://schemas.microsoft.com/office/drawing/2014/main" id="{44601779-4FCA-4B77-B6F7-0489BCD520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8650" y="2693987"/>
            <a:ext cx="7772400" cy="14700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anchor="ctr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baseline="0">
                <a:solidFill>
                  <a:schemeClr val="tx2"/>
                </a:solidFill>
                <a:effectLst/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>
              <a:lnSpc>
                <a:spcPct val="120000"/>
              </a:lnSpc>
            </a:pPr>
            <a:r>
              <a:rPr lang="en-US" sz="4200" b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探究：串、并联电路电压的规律</a:t>
            </a:r>
            <a:endParaRPr lang="en-US" sz="4200" b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6" name="图片 99">
            <a:extLst>
              <a:ext uri="{FF2B5EF4-FFF2-40B4-BE49-F238E27FC236}">
                <a16:creationId xmlns:a16="http://schemas.microsoft.com/office/drawing/2014/main" id="{4E04F417-1AAD-435C-A66F-8EC55303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060575"/>
            <a:ext cx="8129587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402000"/>
              </a:solidFill>
            </a:endParaRPr>
          </a:p>
        </p:txBody>
      </p:sp>
      <p:sp>
        <p:nvSpPr>
          <p:cNvPr id="3077" name="标题 11265">
            <a:extLst>
              <a:ext uri="{FF2B5EF4-FFF2-40B4-BE49-F238E27FC236}">
                <a16:creationId xmlns:a16="http://schemas.microsoft.com/office/drawing/2014/main" id="{67C1C9A4-AB77-4438-8CEB-90C8132637A6}"/>
              </a:ext>
            </a:extLst>
          </p:cNvPr>
          <p:cNvSpPr>
            <a:spLocks noGrp="1"/>
          </p:cNvSpPr>
          <p:nvPr/>
        </p:nvSpPr>
        <p:spPr>
          <a:xfrm>
            <a:off x="2483159" y="1401948"/>
            <a:ext cx="3695700" cy="1470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4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16.2</a:t>
            </a:r>
            <a:endParaRPr lang="en-US" sz="4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内容占位符 20481" descr="06204005">
            <a:extLst>
              <a:ext uri="{FF2B5EF4-FFF2-40B4-BE49-F238E27FC236}">
                <a16:creationId xmlns:a16="http://schemas.microsoft.com/office/drawing/2014/main" id="{45ABB311-1BF3-406B-AF4B-EAA9F29312FD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5750"/>
            <a:ext cx="626586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20482">
            <a:extLst>
              <a:ext uri="{FF2B5EF4-FFF2-40B4-BE49-F238E27FC236}">
                <a16:creationId xmlns:a16="http://schemas.microsoft.com/office/drawing/2014/main" id="{21D8F15A-2C39-4161-A102-123A33FD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620713"/>
            <a:ext cx="1581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402000"/>
                </a:solidFill>
              </a:rPr>
              <a:t>P62.2.3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1505">
            <a:extLst>
              <a:ext uri="{FF2B5EF4-FFF2-40B4-BE49-F238E27FC236}">
                <a16:creationId xmlns:a16="http://schemas.microsoft.com/office/drawing/2014/main" id="{63B39732-EEB2-44FA-A48A-D3AF16E4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2214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402000"/>
                </a:solidFill>
              </a:rPr>
              <a:t>课堂小结：</a:t>
            </a:r>
          </a:p>
        </p:txBody>
      </p:sp>
      <p:sp>
        <p:nvSpPr>
          <p:cNvPr id="13315" name="文本框 21506">
            <a:extLst>
              <a:ext uri="{FF2B5EF4-FFF2-40B4-BE49-F238E27FC236}">
                <a16:creationId xmlns:a16="http://schemas.microsoft.com/office/drawing/2014/main" id="{18C9B690-ACD7-4226-A2A4-A374B5C836BA}"/>
              </a:ext>
            </a:extLst>
          </p:cNvPr>
          <p:cNvSpPr/>
          <p:nvPr/>
        </p:nvSpPr>
        <p:spPr>
          <a:xfrm>
            <a:off x="396875" y="1773238"/>
            <a:ext cx="8712200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*串联电路中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                  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。 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          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（电源电压）（即：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U=U</a:t>
            </a:r>
            <a:r>
              <a:rPr sz="2400" b="1" i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1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+U</a:t>
            </a:r>
            <a:r>
              <a:rPr sz="2400" b="1" i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2 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＋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…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） </a:t>
            </a:r>
            <a:endParaRPr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6" name="文本框 21507">
            <a:extLst>
              <a:ext uri="{FF2B5EF4-FFF2-40B4-BE49-F238E27FC236}">
                <a16:creationId xmlns:a16="http://schemas.microsoft.com/office/drawing/2014/main" id="{9C3D7647-86FB-4EC1-8C34-830282FFDAC9}"/>
              </a:ext>
            </a:extLst>
          </p:cNvPr>
          <p:cNvSpPr/>
          <p:nvPr/>
        </p:nvSpPr>
        <p:spPr>
          <a:xfrm>
            <a:off x="2411413" y="1701800"/>
            <a:ext cx="5364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各部分电路两端的电压之和等于总电压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317" name="文本占位符 21508">
            <a:extLst>
              <a:ext uri="{FF2B5EF4-FFF2-40B4-BE49-F238E27FC236}">
                <a16:creationId xmlns:a16="http://schemas.microsoft.com/office/drawing/2014/main" id="{CB9F6A64-F059-405E-977A-5F0B7A625E2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539750" y="3429000"/>
            <a:ext cx="84963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*并联电路中</a:t>
            </a:r>
            <a:r>
              <a:rPr lang="zh-CN" altLang="en-US" sz="24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。 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（电源两端的电压）（即</a:t>
            </a:r>
            <a:r>
              <a:rPr lang="zh-CN" altLang="en-US" sz="2400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U=U</a:t>
            </a:r>
            <a:r>
              <a:rPr lang="zh-CN" altLang="en-US" sz="2400" b="1" i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1</a:t>
            </a:r>
            <a:r>
              <a:rPr lang="zh-CN" altLang="en-US" sz="2400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=U</a:t>
            </a:r>
            <a:r>
              <a:rPr lang="zh-CN" altLang="en-US" sz="2400" b="1" i="1" baseline="-25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2  </a:t>
            </a:r>
            <a:r>
              <a:rPr lang="zh-CN" altLang="en-US" sz="2400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anose="02010601030101010101" pitchFamily="2" charset="-122"/>
              </a:rPr>
              <a:t>）</a:t>
            </a:r>
          </a:p>
        </p:txBody>
      </p:sp>
      <p:sp>
        <p:nvSpPr>
          <p:cNvPr id="13318" name="文本框 21509">
            <a:extLst>
              <a:ext uri="{FF2B5EF4-FFF2-40B4-BE49-F238E27FC236}">
                <a16:creationId xmlns:a16="http://schemas.microsoft.com/office/drawing/2014/main" id="{98192DFD-861F-42D6-9702-820D5682A27A}"/>
              </a:ext>
            </a:extLst>
          </p:cNvPr>
          <p:cNvSpPr/>
          <p:nvPr/>
        </p:nvSpPr>
        <p:spPr>
          <a:xfrm>
            <a:off x="2555875" y="3357563"/>
            <a:ext cx="5059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各支路两端的电压相等且等于总电压</a:t>
            </a:r>
            <a:endParaRPr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占位符 22529">
            <a:extLst>
              <a:ext uri="{FF2B5EF4-FFF2-40B4-BE49-F238E27FC236}">
                <a16:creationId xmlns:a16="http://schemas.microsoft.com/office/drawing/2014/main" id="{56661B22-62BC-429D-B000-A4D4FD1B1EBD}"/>
              </a:ext>
            </a:extLst>
          </p:cNvPr>
          <p:cNvSpPr>
            <a:spLocks noChangeArrowheads="1"/>
          </p:cNvSpPr>
          <p:nvPr>
            <p:ph type="body" sz="half" idx="4294967295"/>
          </p:nvPr>
        </p:nvSpPr>
        <p:spPr bwMode="auto">
          <a:xfrm>
            <a:off x="684213" y="1339850"/>
            <a:ext cx="7993062" cy="236537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pPr marL="1588" indent="-1588" algn="just">
              <a:buFont typeface="Wingdings" panose="05000000000000000000" pitchFamily="2" charset="2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如图，两个完全相同的电压表V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、V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，都有0～3V，0～15V两个量程，闭合开关后，L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、L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都能发光，此时两表指针位置完全相同，则V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、V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示数之比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，灯L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、L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的电压之比为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14339" name="内容占位符 22530">
            <a:extLst>
              <a:ext uri="{FF2B5EF4-FFF2-40B4-BE49-F238E27FC236}">
                <a16:creationId xmlns:a16="http://schemas.microsoft.com/office/drawing/2014/main" id="{080A0DFF-6A67-4D8C-9C40-33AFF4B7A73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5975"/>
            <a:ext cx="2951163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2531">
            <a:extLst>
              <a:ext uri="{FF2B5EF4-FFF2-40B4-BE49-F238E27FC236}">
                <a16:creationId xmlns:a16="http://schemas.microsoft.com/office/drawing/2014/main" id="{85CB747B-C82F-4791-881C-38AE6C279ADE}"/>
              </a:ext>
            </a:extLst>
          </p:cNvPr>
          <p:cNvSpPr/>
          <p:nvPr/>
        </p:nvSpPr>
        <p:spPr>
          <a:xfrm>
            <a:off x="1330325" y="2563813"/>
            <a:ext cx="15843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1：5</a:t>
            </a:r>
            <a:endParaRPr/>
          </a:p>
        </p:txBody>
      </p:sp>
      <p:sp>
        <p:nvSpPr>
          <p:cNvPr id="14341" name="文本框 22532">
            <a:extLst>
              <a:ext uri="{FF2B5EF4-FFF2-40B4-BE49-F238E27FC236}">
                <a16:creationId xmlns:a16="http://schemas.microsoft.com/office/drawing/2014/main" id="{A53206F9-A9A4-47A7-8409-CB230133BE98}"/>
              </a:ext>
            </a:extLst>
          </p:cNvPr>
          <p:cNvSpPr/>
          <p:nvPr/>
        </p:nvSpPr>
        <p:spPr>
          <a:xfrm>
            <a:off x="6588125" y="2563813"/>
            <a:ext cx="15843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1：4</a:t>
            </a:r>
            <a:endParaRPr/>
          </a:p>
        </p:txBody>
      </p:sp>
      <p:sp>
        <p:nvSpPr>
          <p:cNvPr id="14342" name="文本框 22533">
            <a:extLst>
              <a:ext uri="{FF2B5EF4-FFF2-40B4-BE49-F238E27FC236}">
                <a16:creationId xmlns:a16="http://schemas.microsoft.com/office/drawing/2014/main" id="{E4B5A370-8310-4B3B-BA1B-E4871BEA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0713"/>
            <a:ext cx="2628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3553">
            <a:extLst>
              <a:ext uri="{FF2B5EF4-FFF2-40B4-BE49-F238E27FC236}">
                <a16:creationId xmlns:a16="http://schemas.microsoft.com/office/drawing/2014/main" id="{BCC1974F-0821-4E53-B3A9-C5C13FB38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476250"/>
            <a:ext cx="2628901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  <p:sp>
        <p:nvSpPr>
          <p:cNvPr id="15363" name="文本框 23554">
            <a:extLst>
              <a:ext uri="{FF2B5EF4-FFF2-40B4-BE49-F238E27FC236}">
                <a16:creationId xmlns:a16="http://schemas.microsoft.com/office/drawing/2014/main" id="{DF05ACA7-2F2E-465B-AEB3-A98EF1ED6134}"/>
              </a:ext>
            </a:extLst>
          </p:cNvPr>
          <p:cNvSpPr/>
          <p:nvPr/>
        </p:nvSpPr>
        <p:spPr>
          <a:xfrm>
            <a:off x="252413" y="1123950"/>
            <a:ext cx="7920037" cy="1250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※如下左图所示，电源电压保持不变，当开关S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断开，S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闭合时，电压示数为4.5V，当S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闭合，S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断开时，电压表为3V，此时L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两端电压分别是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sz="2400" b="1"/>
          </a:p>
        </p:txBody>
      </p:sp>
      <p:pic>
        <p:nvPicPr>
          <p:cNvPr id="15364" name="图片 23555">
            <a:extLst>
              <a:ext uri="{FF2B5EF4-FFF2-40B4-BE49-F238E27FC236}">
                <a16:creationId xmlns:a16="http://schemas.microsoft.com/office/drawing/2014/main" id="{74BEF5F6-3079-4C10-878E-562D9D95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024187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23556">
            <a:extLst>
              <a:ext uri="{FF2B5EF4-FFF2-40B4-BE49-F238E27FC236}">
                <a16:creationId xmlns:a16="http://schemas.microsoft.com/office/drawing/2014/main" id="{2FEEE0C7-55D1-4CEB-92A4-2BB8F6B45953}"/>
              </a:ext>
            </a:extLst>
          </p:cNvPr>
          <p:cNvSpPr/>
          <p:nvPr/>
        </p:nvSpPr>
        <p:spPr>
          <a:xfrm>
            <a:off x="179388" y="5086350"/>
            <a:ext cx="8497887" cy="1296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※如上右图所示，电源电压保持不变，当开关S闭合时，电压示数为4.5V；当S断开时，电压表为3V，此时L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两端电压分别是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sz="2400" b="1"/>
          </a:p>
        </p:txBody>
      </p:sp>
      <p:pic>
        <p:nvPicPr>
          <p:cNvPr id="15366" name="图片 23557">
            <a:extLst>
              <a:ext uri="{FF2B5EF4-FFF2-40B4-BE49-F238E27FC236}">
                <a16:creationId xmlns:a16="http://schemas.microsoft.com/office/drawing/2014/main" id="{A4D8ED8E-B326-428B-8ACB-A12F870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420938"/>
            <a:ext cx="27352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文本框 23558">
            <a:extLst>
              <a:ext uri="{FF2B5EF4-FFF2-40B4-BE49-F238E27FC236}">
                <a16:creationId xmlns:a16="http://schemas.microsoft.com/office/drawing/2014/main" id="{D54D4AB5-004E-466A-AB98-2979FD218279}"/>
              </a:ext>
            </a:extLst>
          </p:cNvPr>
          <p:cNvSpPr/>
          <p:nvPr/>
        </p:nvSpPr>
        <p:spPr>
          <a:xfrm>
            <a:off x="5075238" y="1773238"/>
            <a:ext cx="9366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3V</a:t>
            </a:r>
            <a:endParaRPr/>
          </a:p>
        </p:txBody>
      </p:sp>
      <p:sp>
        <p:nvSpPr>
          <p:cNvPr id="15368" name="文本框 23559">
            <a:extLst>
              <a:ext uri="{FF2B5EF4-FFF2-40B4-BE49-F238E27FC236}">
                <a16:creationId xmlns:a16="http://schemas.microsoft.com/office/drawing/2014/main" id="{8F21F4CF-472D-402D-A7C4-C70D63A9A0F3}"/>
              </a:ext>
            </a:extLst>
          </p:cNvPr>
          <p:cNvSpPr/>
          <p:nvPr/>
        </p:nvSpPr>
        <p:spPr>
          <a:xfrm>
            <a:off x="6732588" y="1773238"/>
            <a:ext cx="1295400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1.5V</a:t>
            </a:r>
            <a:endParaRPr/>
          </a:p>
        </p:txBody>
      </p:sp>
      <p:sp>
        <p:nvSpPr>
          <p:cNvPr id="15369" name="文本框 23560">
            <a:extLst>
              <a:ext uri="{FF2B5EF4-FFF2-40B4-BE49-F238E27FC236}">
                <a16:creationId xmlns:a16="http://schemas.microsoft.com/office/drawing/2014/main" id="{F11785A8-C73D-47CF-B6D0-2E7E4E418BCE}"/>
              </a:ext>
            </a:extLst>
          </p:cNvPr>
          <p:cNvSpPr/>
          <p:nvPr/>
        </p:nvSpPr>
        <p:spPr>
          <a:xfrm>
            <a:off x="1474788" y="5802313"/>
            <a:ext cx="936625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3V</a:t>
            </a:r>
            <a:endParaRPr/>
          </a:p>
        </p:txBody>
      </p:sp>
      <p:sp>
        <p:nvSpPr>
          <p:cNvPr id="15370" name="文本框 23561">
            <a:extLst>
              <a:ext uri="{FF2B5EF4-FFF2-40B4-BE49-F238E27FC236}">
                <a16:creationId xmlns:a16="http://schemas.microsoft.com/office/drawing/2014/main" id="{CC5097AA-7BDA-4543-AC25-18E2DF2DC610}"/>
              </a:ext>
            </a:extLst>
          </p:cNvPr>
          <p:cNvSpPr/>
          <p:nvPr/>
        </p:nvSpPr>
        <p:spPr>
          <a:xfrm>
            <a:off x="2987675" y="5805488"/>
            <a:ext cx="1295400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1.5V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占位符 24577">
            <a:extLst>
              <a:ext uri="{FF2B5EF4-FFF2-40B4-BE49-F238E27FC236}">
                <a16:creationId xmlns:a16="http://schemas.microsoft.com/office/drawing/2014/main" id="{4844F355-417D-47AA-933B-5CEBF44A115B}"/>
              </a:ext>
            </a:extLst>
          </p:cNvPr>
          <p:cNvSpPr>
            <a:spLocks noChangeArrowheads="1"/>
          </p:cNvSpPr>
          <p:nvPr>
            <p:ph type="body" sz="half" idx="4294967295"/>
          </p:nvPr>
        </p:nvSpPr>
        <p:spPr bwMode="auto">
          <a:xfrm>
            <a:off x="250825" y="1339850"/>
            <a:ext cx="849788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288" indent="-14288">
              <a:lnSpc>
                <a:spcPct val="130000"/>
              </a:lnSpc>
              <a:buClrTx/>
              <a:buFontTx/>
              <a:buNone/>
            </a:pPr>
            <a:r>
              <a:rPr lang="zh-CN" altLang="en-US" sz="2800" b="1"/>
              <a:t>      如图，电源电压为6V，两灯规格相同，电压表的一个接线柱接线固定，另一个接线柱接上一段导线，留出一个活动线头M。闭合开关，M分别接在A、B、C三点处时，电压表的示数分别为</a:t>
            </a:r>
            <a:r>
              <a:rPr lang="zh-CN" altLang="en-US" sz="2800" b="1" u="sng"/>
              <a:t>         </a:t>
            </a:r>
            <a:r>
              <a:rPr lang="zh-CN" altLang="en-US" sz="2800" b="1"/>
              <a:t>V，</a:t>
            </a:r>
            <a:r>
              <a:rPr lang="zh-CN" altLang="en-US" sz="2800" b="1" u="sng"/>
              <a:t>        </a:t>
            </a:r>
            <a:r>
              <a:rPr lang="zh-CN" altLang="en-US" sz="2800" b="1"/>
              <a:t>V，</a:t>
            </a:r>
            <a:r>
              <a:rPr lang="zh-CN" altLang="en-US" sz="2800" b="1" u="sng"/>
              <a:t> </a:t>
            </a:r>
          </a:p>
          <a:p>
            <a:pPr marL="14288" indent="-14288">
              <a:lnSpc>
                <a:spcPct val="130000"/>
              </a:lnSpc>
              <a:buClrTx/>
              <a:buFontTx/>
              <a:buNone/>
            </a:pPr>
            <a:r>
              <a:rPr lang="zh-CN" altLang="en-US" sz="2800" b="1" u="sng"/>
              <a:t>         </a:t>
            </a:r>
            <a:r>
              <a:rPr lang="zh-CN" altLang="en-US" sz="2800" b="1"/>
              <a:t>V。</a:t>
            </a:r>
          </a:p>
        </p:txBody>
      </p:sp>
      <p:pic>
        <p:nvPicPr>
          <p:cNvPr id="16387" name="内容占位符 24578">
            <a:extLst>
              <a:ext uri="{FF2B5EF4-FFF2-40B4-BE49-F238E27FC236}">
                <a16:creationId xmlns:a16="http://schemas.microsoft.com/office/drawing/2014/main" id="{E36E6A4D-A183-4B8F-8182-307A5A8097E1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3921125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4579">
            <a:extLst>
              <a:ext uri="{FF2B5EF4-FFF2-40B4-BE49-F238E27FC236}">
                <a16:creationId xmlns:a16="http://schemas.microsoft.com/office/drawing/2014/main" id="{47E82701-D372-4A6C-9ADB-25872961F238}"/>
              </a:ext>
            </a:extLst>
          </p:cNvPr>
          <p:cNvSpPr/>
          <p:nvPr/>
        </p:nvSpPr>
        <p:spPr>
          <a:xfrm>
            <a:off x="5803900" y="2995613"/>
            <a:ext cx="6397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6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6389" name="文本框 24580">
            <a:extLst>
              <a:ext uri="{FF2B5EF4-FFF2-40B4-BE49-F238E27FC236}">
                <a16:creationId xmlns:a16="http://schemas.microsoft.com/office/drawing/2014/main" id="{7277DCB3-9E11-4B1C-8089-F563B4AE1770}"/>
              </a:ext>
            </a:extLst>
          </p:cNvPr>
          <p:cNvSpPr/>
          <p:nvPr/>
        </p:nvSpPr>
        <p:spPr>
          <a:xfrm>
            <a:off x="7092950" y="2995613"/>
            <a:ext cx="6397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6390" name="文本框 24581">
            <a:extLst>
              <a:ext uri="{FF2B5EF4-FFF2-40B4-BE49-F238E27FC236}">
                <a16:creationId xmlns:a16="http://schemas.microsoft.com/office/drawing/2014/main" id="{CAF512D6-4938-4148-ADFB-186A0D18E08E}"/>
              </a:ext>
            </a:extLst>
          </p:cNvPr>
          <p:cNvSpPr/>
          <p:nvPr/>
        </p:nvSpPr>
        <p:spPr>
          <a:xfrm>
            <a:off x="539750" y="3643313"/>
            <a:ext cx="6413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6391" name="文本框 24582">
            <a:extLst>
              <a:ext uri="{FF2B5EF4-FFF2-40B4-BE49-F238E27FC236}">
                <a16:creationId xmlns:a16="http://schemas.microsoft.com/office/drawing/2014/main" id="{0D7B2924-9FBC-4577-8E16-D68D02AD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765175"/>
            <a:ext cx="2628901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5601">
            <a:extLst>
              <a:ext uri="{FF2B5EF4-FFF2-40B4-BE49-F238E27FC236}">
                <a16:creationId xmlns:a16="http://schemas.microsoft.com/office/drawing/2014/main" id="{BA41DF8E-2AD1-4FBD-A59F-8ADE124B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D2D0"/>
              </a:clrFrom>
              <a:clrTo>
                <a:srgbClr val="D8D2D0">
                  <a:alpha val="0"/>
                </a:srgbClr>
              </a:clrTo>
            </a:clrChange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92125"/>
            <a:ext cx="785812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25602">
            <a:extLst>
              <a:ext uri="{FF2B5EF4-FFF2-40B4-BE49-F238E27FC236}">
                <a16:creationId xmlns:a16="http://schemas.microsoft.com/office/drawing/2014/main" id="{D8F15AEE-E9D7-4E33-AFD5-A77D11D7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95738"/>
            <a:ext cx="23844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5603">
            <a:extLst>
              <a:ext uri="{FF2B5EF4-FFF2-40B4-BE49-F238E27FC236}">
                <a16:creationId xmlns:a16="http://schemas.microsoft.com/office/drawing/2014/main" id="{60DD9E4A-5F3F-4650-938F-E86FEFFC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4321175"/>
            <a:ext cx="68595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如图：（1）要使两灯串联，甲是</a:t>
            </a:r>
            <a:r>
              <a:rPr lang="zh-CN" altLang="en-US" sz="2400" b="1" u="sng">
                <a:solidFill>
                  <a:srgbClr val="402000"/>
                </a:solidFill>
              </a:rPr>
              <a:t>              </a:t>
            </a:r>
            <a:r>
              <a:rPr lang="zh-CN" altLang="en-US" sz="2400" b="1">
                <a:solidFill>
                  <a:srgbClr val="402000"/>
                </a:solidFill>
              </a:rPr>
              <a:t>表，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乙是</a:t>
            </a:r>
            <a:r>
              <a:rPr lang="zh-CN" altLang="en-US" sz="2400" b="1" u="sng">
                <a:solidFill>
                  <a:srgbClr val="402000"/>
                </a:solidFill>
              </a:rPr>
              <a:t>             </a:t>
            </a:r>
            <a:r>
              <a:rPr lang="zh-CN" altLang="en-US" sz="2400" b="1">
                <a:solidFill>
                  <a:srgbClr val="402000"/>
                </a:solidFill>
              </a:rPr>
              <a:t>表，丙是</a:t>
            </a:r>
            <a:r>
              <a:rPr lang="zh-CN" altLang="en-US" sz="2400" b="1" u="sng">
                <a:solidFill>
                  <a:srgbClr val="402000"/>
                </a:solidFill>
              </a:rPr>
              <a:t>           </a:t>
            </a:r>
            <a:r>
              <a:rPr lang="zh-CN" altLang="en-US" sz="2400" b="1">
                <a:solidFill>
                  <a:srgbClr val="402000"/>
                </a:solidFill>
              </a:rPr>
              <a:t>表。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（2）要使两灯并联，甲是</a:t>
            </a:r>
            <a:r>
              <a:rPr lang="zh-CN" altLang="en-US" sz="2400" b="1" u="sng">
                <a:solidFill>
                  <a:srgbClr val="402000"/>
                </a:solidFill>
              </a:rPr>
              <a:t>              </a:t>
            </a:r>
            <a:r>
              <a:rPr lang="zh-CN" altLang="en-US" sz="2400" b="1">
                <a:solidFill>
                  <a:srgbClr val="402000"/>
                </a:solidFill>
              </a:rPr>
              <a:t>表，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乙     是</a:t>
            </a:r>
            <a:r>
              <a:rPr lang="zh-CN" altLang="en-US" sz="2400" b="1" u="sng">
                <a:solidFill>
                  <a:srgbClr val="402000"/>
                </a:solidFill>
              </a:rPr>
              <a:t>             </a:t>
            </a:r>
            <a:r>
              <a:rPr lang="zh-CN" altLang="en-US" sz="2400" b="1">
                <a:solidFill>
                  <a:srgbClr val="402000"/>
                </a:solidFill>
              </a:rPr>
              <a:t>表，丙是</a:t>
            </a:r>
            <a:r>
              <a:rPr lang="zh-CN" altLang="en-US" sz="2400" b="1" u="sng">
                <a:solidFill>
                  <a:srgbClr val="402000"/>
                </a:solidFill>
              </a:rPr>
              <a:t>           </a:t>
            </a:r>
            <a:r>
              <a:rPr lang="zh-CN" altLang="en-US" sz="2400" b="1">
                <a:solidFill>
                  <a:srgbClr val="402000"/>
                </a:solidFill>
              </a:rPr>
              <a:t>表。</a:t>
            </a:r>
          </a:p>
        </p:txBody>
      </p:sp>
      <p:sp>
        <p:nvSpPr>
          <p:cNvPr id="17413" name="文本框 25604">
            <a:extLst>
              <a:ext uri="{FF2B5EF4-FFF2-40B4-BE49-F238E27FC236}">
                <a16:creationId xmlns:a16="http://schemas.microsoft.com/office/drawing/2014/main" id="{E67B56B3-4380-4D42-8E79-64CE3F350D25}"/>
              </a:ext>
            </a:extLst>
          </p:cNvPr>
          <p:cNvSpPr/>
          <p:nvPr/>
        </p:nvSpPr>
        <p:spPr>
          <a:xfrm>
            <a:off x="671513" y="2276475"/>
            <a:ext cx="5715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7414" name="文本框 25605">
            <a:extLst>
              <a:ext uri="{FF2B5EF4-FFF2-40B4-BE49-F238E27FC236}">
                <a16:creationId xmlns:a16="http://schemas.microsoft.com/office/drawing/2014/main" id="{C62E78D8-824B-4923-AE42-D8E522003AD5}"/>
              </a:ext>
            </a:extLst>
          </p:cNvPr>
          <p:cNvSpPr/>
          <p:nvPr/>
        </p:nvSpPr>
        <p:spPr>
          <a:xfrm>
            <a:off x="1403350" y="1844675"/>
            <a:ext cx="5715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7415" name="文本框 25606">
            <a:extLst>
              <a:ext uri="{FF2B5EF4-FFF2-40B4-BE49-F238E27FC236}">
                <a16:creationId xmlns:a16="http://schemas.microsoft.com/office/drawing/2014/main" id="{9750FC75-FCB6-47F7-8916-5CB19E5C7DC4}"/>
              </a:ext>
            </a:extLst>
          </p:cNvPr>
          <p:cNvSpPr/>
          <p:nvPr/>
        </p:nvSpPr>
        <p:spPr>
          <a:xfrm>
            <a:off x="2843213" y="2565400"/>
            <a:ext cx="5746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7416" name="文本框 25607">
            <a:extLst>
              <a:ext uri="{FF2B5EF4-FFF2-40B4-BE49-F238E27FC236}">
                <a16:creationId xmlns:a16="http://schemas.microsoft.com/office/drawing/2014/main" id="{C539023C-70A0-428B-B2C7-52D3BD969C7B}"/>
              </a:ext>
            </a:extLst>
          </p:cNvPr>
          <p:cNvSpPr/>
          <p:nvPr/>
        </p:nvSpPr>
        <p:spPr>
          <a:xfrm>
            <a:off x="4770438" y="3068638"/>
            <a:ext cx="5746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7417" name="文本框 25608">
            <a:extLst>
              <a:ext uri="{FF2B5EF4-FFF2-40B4-BE49-F238E27FC236}">
                <a16:creationId xmlns:a16="http://schemas.microsoft.com/office/drawing/2014/main" id="{C70A5132-8217-4C1C-8BCC-4DC0B63304E9}"/>
              </a:ext>
            </a:extLst>
          </p:cNvPr>
          <p:cNvSpPr/>
          <p:nvPr/>
        </p:nvSpPr>
        <p:spPr>
          <a:xfrm>
            <a:off x="6516688" y="2133600"/>
            <a:ext cx="5715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7418" name="文本框 25609">
            <a:extLst>
              <a:ext uri="{FF2B5EF4-FFF2-40B4-BE49-F238E27FC236}">
                <a16:creationId xmlns:a16="http://schemas.microsoft.com/office/drawing/2014/main" id="{C779F631-C719-4A70-97D5-50DF1E878E31}"/>
              </a:ext>
            </a:extLst>
          </p:cNvPr>
          <p:cNvSpPr/>
          <p:nvPr/>
        </p:nvSpPr>
        <p:spPr>
          <a:xfrm>
            <a:off x="3960813" y="3068638"/>
            <a:ext cx="5730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/>
          </a:p>
        </p:txBody>
      </p:sp>
      <p:sp>
        <p:nvSpPr>
          <p:cNvPr id="17419" name="文本框 25610">
            <a:extLst>
              <a:ext uri="{FF2B5EF4-FFF2-40B4-BE49-F238E27FC236}">
                <a16:creationId xmlns:a16="http://schemas.microsoft.com/office/drawing/2014/main" id="{04EC5734-737C-45AD-8E0D-8703571C388F}"/>
              </a:ext>
            </a:extLst>
          </p:cNvPr>
          <p:cNvSpPr/>
          <p:nvPr/>
        </p:nvSpPr>
        <p:spPr>
          <a:xfrm>
            <a:off x="6804025" y="1700213"/>
            <a:ext cx="5715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/>
          </a:p>
        </p:txBody>
      </p:sp>
      <p:sp>
        <p:nvSpPr>
          <p:cNvPr id="17420" name="文本框 25611">
            <a:extLst>
              <a:ext uri="{FF2B5EF4-FFF2-40B4-BE49-F238E27FC236}">
                <a16:creationId xmlns:a16="http://schemas.microsoft.com/office/drawing/2014/main" id="{CFFABC03-946F-484B-98FA-928843AFF57C}"/>
              </a:ext>
            </a:extLst>
          </p:cNvPr>
          <p:cNvSpPr/>
          <p:nvPr/>
        </p:nvSpPr>
        <p:spPr>
          <a:xfrm>
            <a:off x="4787900" y="4394200"/>
            <a:ext cx="990600" cy="48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7421" name="文本框 25612">
            <a:extLst>
              <a:ext uri="{FF2B5EF4-FFF2-40B4-BE49-F238E27FC236}">
                <a16:creationId xmlns:a16="http://schemas.microsoft.com/office/drawing/2014/main" id="{2BAC3778-9B3B-4178-81AA-BFEBB706AF50}"/>
              </a:ext>
            </a:extLst>
          </p:cNvPr>
          <p:cNvSpPr/>
          <p:nvPr/>
        </p:nvSpPr>
        <p:spPr>
          <a:xfrm>
            <a:off x="762000" y="4876800"/>
            <a:ext cx="992188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17422" name="文本框 25613">
            <a:extLst>
              <a:ext uri="{FF2B5EF4-FFF2-40B4-BE49-F238E27FC236}">
                <a16:creationId xmlns:a16="http://schemas.microsoft.com/office/drawing/2014/main" id="{7F72AE7F-42D0-4A28-A1EF-6DA10E95CDEA}"/>
              </a:ext>
            </a:extLst>
          </p:cNvPr>
          <p:cNvSpPr/>
          <p:nvPr/>
        </p:nvSpPr>
        <p:spPr>
          <a:xfrm>
            <a:off x="2916238" y="4926013"/>
            <a:ext cx="990600" cy="48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17423" name="文本框 25614">
            <a:extLst>
              <a:ext uri="{FF2B5EF4-FFF2-40B4-BE49-F238E27FC236}">
                <a16:creationId xmlns:a16="http://schemas.microsoft.com/office/drawing/2014/main" id="{EFE44919-BDD6-459F-B159-D2D03F0BBACE}"/>
              </a:ext>
            </a:extLst>
          </p:cNvPr>
          <p:cNvSpPr/>
          <p:nvPr/>
        </p:nvSpPr>
        <p:spPr>
          <a:xfrm>
            <a:off x="3779838" y="5302250"/>
            <a:ext cx="990600" cy="48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17424" name="文本框 25615">
            <a:extLst>
              <a:ext uri="{FF2B5EF4-FFF2-40B4-BE49-F238E27FC236}">
                <a16:creationId xmlns:a16="http://schemas.microsoft.com/office/drawing/2014/main" id="{6CEDB801-E058-415D-9C4D-D1AEB4599124}"/>
              </a:ext>
            </a:extLst>
          </p:cNvPr>
          <p:cNvSpPr/>
          <p:nvPr/>
        </p:nvSpPr>
        <p:spPr>
          <a:xfrm>
            <a:off x="1258888" y="5784850"/>
            <a:ext cx="992187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/>
          </a:p>
        </p:txBody>
      </p:sp>
      <p:sp>
        <p:nvSpPr>
          <p:cNvPr id="17425" name="文本框 25616">
            <a:extLst>
              <a:ext uri="{FF2B5EF4-FFF2-40B4-BE49-F238E27FC236}">
                <a16:creationId xmlns:a16="http://schemas.microsoft.com/office/drawing/2014/main" id="{BE3D17CE-6952-4780-B297-B597A65DDACA}"/>
              </a:ext>
            </a:extLst>
          </p:cNvPr>
          <p:cNvSpPr/>
          <p:nvPr/>
        </p:nvSpPr>
        <p:spPr>
          <a:xfrm>
            <a:off x="3411538" y="5829300"/>
            <a:ext cx="990600" cy="48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6625">
            <a:extLst>
              <a:ext uri="{FF2B5EF4-FFF2-40B4-BE49-F238E27FC236}">
                <a16:creationId xmlns:a16="http://schemas.microsoft.com/office/drawing/2014/main" id="{A0A939FE-48A4-47AA-988F-B7DF9A7FD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20713"/>
            <a:ext cx="2628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  <p:pic>
        <p:nvPicPr>
          <p:cNvPr id="18435" name="图片 26626">
            <a:extLst>
              <a:ext uri="{FF2B5EF4-FFF2-40B4-BE49-F238E27FC236}">
                <a16:creationId xmlns:a16="http://schemas.microsoft.com/office/drawing/2014/main" id="{F7DC8C01-77D3-4EF0-AEFE-F9566CD88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50983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26627">
            <a:extLst>
              <a:ext uri="{FF2B5EF4-FFF2-40B4-BE49-F238E27FC236}">
                <a16:creationId xmlns:a16="http://schemas.microsoft.com/office/drawing/2014/main" id="{93182F6C-1C31-4764-A348-405D9822393F}"/>
              </a:ext>
            </a:extLst>
          </p:cNvPr>
          <p:cNvSpPr/>
          <p:nvPr/>
        </p:nvSpPr>
        <p:spPr>
          <a:xfrm>
            <a:off x="395288" y="1195388"/>
            <a:ext cx="7848600" cy="1908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※如图所示，电源电压是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5V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并保持不变，开关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S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闭合后电压表的示数为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3V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，则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    (    )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3V       B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3V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5V       D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l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5V</a:t>
            </a:r>
            <a:endParaRPr sz="2400" b="1">
              <a:latin typeface="宋体" panose="02010600030101010101" pitchFamily="2" charset="-122"/>
            </a:endParaRPr>
          </a:p>
        </p:txBody>
      </p:sp>
      <p:sp>
        <p:nvSpPr>
          <p:cNvPr id="18437" name="文本框 26628">
            <a:extLst>
              <a:ext uri="{FF2B5EF4-FFF2-40B4-BE49-F238E27FC236}">
                <a16:creationId xmlns:a16="http://schemas.microsoft.com/office/drawing/2014/main" id="{7DDE1D50-7AB9-4EC7-B5F4-00C2CF17CB5C}"/>
              </a:ext>
            </a:extLst>
          </p:cNvPr>
          <p:cNvSpPr/>
          <p:nvPr/>
        </p:nvSpPr>
        <p:spPr>
          <a:xfrm>
            <a:off x="395288" y="4970463"/>
            <a:ext cx="7920037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宋体" panose="02010600030101010101" pitchFamily="2" charset="-122"/>
              </a:rPr>
              <a:t>※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如图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a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所示电路中，闭合开关后，两个电压表指针偏转均如图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b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所示，则电灯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两端的电压分别为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(    )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A．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4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8 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2 V    B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6V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2 V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C．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2 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6 V       D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2 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4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8 V</a:t>
            </a:r>
            <a:endParaRPr sz="2400" b="1">
              <a:latin typeface="宋体" panose="02010600030101010101" pitchFamily="2" charset="-122"/>
            </a:endParaRPr>
          </a:p>
        </p:txBody>
      </p:sp>
      <p:pic>
        <p:nvPicPr>
          <p:cNvPr id="18438" name="图片 26629">
            <a:extLst>
              <a:ext uri="{FF2B5EF4-FFF2-40B4-BE49-F238E27FC236}">
                <a16:creationId xmlns:a16="http://schemas.microsoft.com/office/drawing/2014/main" id="{9A3E86A9-F91F-42A8-A1CF-978F712C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4" b="13185"/>
          <a:stretch>
            <a:fillRect/>
          </a:stretch>
        </p:blipFill>
        <p:spPr bwMode="auto">
          <a:xfrm>
            <a:off x="4219575" y="3057525"/>
            <a:ext cx="45989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本框 26630">
            <a:extLst>
              <a:ext uri="{FF2B5EF4-FFF2-40B4-BE49-F238E27FC236}">
                <a16:creationId xmlns:a16="http://schemas.microsoft.com/office/drawing/2014/main" id="{3F9792DC-D11B-4AE7-B804-809AC7352E3D}"/>
              </a:ext>
            </a:extLst>
          </p:cNvPr>
          <p:cNvSpPr/>
          <p:nvPr/>
        </p:nvSpPr>
        <p:spPr>
          <a:xfrm>
            <a:off x="4073525" y="1627188"/>
            <a:ext cx="6397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8440" name="文本框 26631">
            <a:extLst>
              <a:ext uri="{FF2B5EF4-FFF2-40B4-BE49-F238E27FC236}">
                <a16:creationId xmlns:a16="http://schemas.microsoft.com/office/drawing/2014/main" id="{965037C1-CA5B-430F-AF11-5BB941FDEE9C}"/>
              </a:ext>
            </a:extLst>
          </p:cNvPr>
          <p:cNvSpPr/>
          <p:nvPr/>
        </p:nvSpPr>
        <p:spPr>
          <a:xfrm>
            <a:off x="7091363" y="5230813"/>
            <a:ext cx="639762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7649">
            <a:extLst>
              <a:ext uri="{FF2B5EF4-FFF2-40B4-BE49-F238E27FC236}">
                <a16:creationId xmlns:a16="http://schemas.microsoft.com/office/drawing/2014/main" id="{2ADC2D93-9108-4620-8FB9-5F4C14FF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49275"/>
            <a:ext cx="2628901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  <p:pic>
        <p:nvPicPr>
          <p:cNvPr id="19459" name="图片 27650">
            <a:extLst>
              <a:ext uri="{FF2B5EF4-FFF2-40B4-BE49-F238E27FC236}">
                <a16:creationId xmlns:a16="http://schemas.microsoft.com/office/drawing/2014/main" id="{4F7D4B12-88C5-4BAB-ACC3-7396ACF5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BE1"/>
              </a:clrFrom>
              <a:clrTo>
                <a:srgbClr val="EAEBE1">
                  <a:alpha val="0"/>
                </a:srgbClr>
              </a:clrTo>
            </a:clrChange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83566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27651">
            <a:extLst>
              <a:ext uri="{FF2B5EF4-FFF2-40B4-BE49-F238E27FC236}">
                <a16:creationId xmlns:a16="http://schemas.microsoft.com/office/drawing/2014/main" id="{723070F4-DF7E-4884-9E4C-24A51327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77057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如图甲所示的电路中，电压表V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的示数分别如图乙、丙所示，则电压表V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的示数为</a:t>
            </a:r>
            <a:r>
              <a:rPr lang="zh-CN" altLang="en-US" sz="2400" b="1" u="sng">
                <a:solidFill>
                  <a:srgbClr val="402000"/>
                </a:solidFill>
              </a:rPr>
              <a:t>               </a:t>
            </a:r>
            <a:r>
              <a:rPr lang="zh-CN" altLang="en-US" sz="2400" b="1">
                <a:solidFill>
                  <a:srgbClr val="402000"/>
                </a:solidFill>
              </a:rPr>
              <a:t>，电压表V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的示数为</a:t>
            </a:r>
            <a:r>
              <a:rPr lang="zh-CN" altLang="en-US" sz="2400" b="1" u="sng">
                <a:solidFill>
                  <a:srgbClr val="402000"/>
                </a:solidFill>
              </a:rPr>
              <a:t>            </a:t>
            </a:r>
            <a:r>
              <a:rPr lang="zh-CN" altLang="en-US" sz="2400" b="1">
                <a:solidFill>
                  <a:srgbClr val="402000"/>
                </a:solidFill>
              </a:rPr>
              <a:t>.</a:t>
            </a:r>
          </a:p>
        </p:txBody>
      </p:sp>
      <p:sp>
        <p:nvSpPr>
          <p:cNvPr id="19461" name="文本框 27652">
            <a:extLst>
              <a:ext uri="{FF2B5EF4-FFF2-40B4-BE49-F238E27FC236}">
                <a16:creationId xmlns:a16="http://schemas.microsoft.com/office/drawing/2014/main" id="{97B3E274-328B-4DA5-A230-2AFD86CABB41}"/>
              </a:ext>
            </a:extLst>
          </p:cNvPr>
          <p:cNvSpPr/>
          <p:nvPr/>
        </p:nvSpPr>
        <p:spPr>
          <a:xfrm>
            <a:off x="4787900" y="1697038"/>
            <a:ext cx="12954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7V</a:t>
            </a:r>
            <a:endParaRPr/>
          </a:p>
        </p:txBody>
      </p:sp>
      <p:sp>
        <p:nvSpPr>
          <p:cNvPr id="19462" name="文本框 27653">
            <a:extLst>
              <a:ext uri="{FF2B5EF4-FFF2-40B4-BE49-F238E27FC236}">
                <a16:creationId xmlns:a16="http://schemas.microsoft.com/office/drawing/2014/main" id="{6EAA892A-933A-47C2-BB1D-9DA134027775}"/>
              </a:ext>
            </a:extLst>
          </p:cNvPr>
          <p:cNvSpPr/>
          <p:nvPr/>
        </p:nvSpPr>
        <p:spPr>
          <a:xfrm>
            <a:off x="1260475" y="2205038"/>
            <a:ext cx="12954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1.8V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8673">
            <a:extLst>
              <a:ext uri="{FF2B5EF4-FFF2-40B4-BE49-F238E27FC236}">
                <a16:creationId xmlns:a16="http://schemas.microsoft.com/office/drawing/2014/main" id="{FA2691B0-939B-4DF9-AFE7-FE8FBBD8D4AA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667000"/>
            <a:ext cx="2970213" cy="3184525"/>
            <a:chOff x="0" y="0"/>
            <a:chExt cx="1872" cy="2007"/>
          </a:xfrm>
        </p:grpSpPr>
        <p:sp>
          <p:nvSpPr>
            <p:cNvPr id="20483" name="直接连接符 28674">
              <a:extLst>
                <a:ext uri="{FF2B5EF4-FFF2-40B4-BE49-F238E27FC236}">
                  <a16:creationId xmlns:a16="http://schemas.microsoft.com/office/drawing/2014/main" id="{0E9850F7-485A-4784-AAC7-C8BA9042C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0"/>
              <a:ext cx="76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直接连接符 28675">
              <a:extLst>
                <a:ext uri="{FF2B5EF4-FFF2-40B4-BE49-F238E27FC236}">
                  <a16:creationId xmlns:a16="http://schemas.microsoft.com/office/drawing/2014/main" id="{C881EC8E-CECB-4591-83A3-2B0A4E88A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444"/>
              <a:ext cx="0" cy="9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5" name="直接连接符 28676">
              <a:extLst>
                <a:ext uri="{FF2B5EF4-FFF2-40B4-BE49-F238E27FC236}">
                  <a16:creationId xmlns:a16="http://schemas.microsoft.com/office/drawing/2014/main" id="{383363B5-F2A2-4BB7-B096-6B72767DA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24"/>
              <a:ext cx="0" cy="2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直接连接符 28677">
              <a:extLst>
                <a:ext uri="{FF2B5EF4-FFF2-40B4-BE49-F238E27FC236}">
                  <a16:creationId xmlns:a16="http://schemas.microsoft.com/office/drawing/2014/main" id="{993A8061-F80F-4620-BB9E-0157BF6C9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480"/>
              <a:ext cx="1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流程图: 汇总连接 28678">
              <a:extLst>
                <a:ext uri="{FF2B5EF4-FFF2-40B4-BE49-F238E27FC236}">
                  <a16:creationId xmlns:a16="http://schemas.microsoft.com/office/drawing/2014/main" id="{40F4F278-45AD-4CF6-AFD4-08E6D1721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6"/>
              <a:ext cx="288" cy="288"/>
            </a:xfrm>
            <a:prstGeom prst="flowChartSummingJunction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0488" name="直接连接符 28679">
              <a:extLst>
                <a:ext uri="{FF2B5EF4-FFF2-40B4-BE49-F238E27FC236}">
                  <a16:creationId xmlns:a16="http://schemas.microsoft.com/office/drawing/2014/main" id="{9F38F8DA-9076-48A8-9A5E-94D278EA5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480"/>
              <a:ext cx="6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直接连接符 28680">
              <a:extLst>
                <a:ext uri="{FF2B5EF4-FFF2-40B4-BE49-F238E27FC236}">
                  <a16:creationId xmlns:a16="http://schemas.microsoft.com/office/drawing/2014/main" id="{511DDE7C-D678-44C4-A6FE-4500B096A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0"/>
              <a:ext cx="0" cy="110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直接连接符 28681">
              <a:extLst>
                <a:ext uri="{FF2B5EF4-FFF2-40B4-BE49-F238E27FC236}">
                  <a16:creationId xmlns:a16="http://schemas.microsoft.com/office/drawing/2014/main" id="{A7F4092A-6679-4ACB-9D62-CA0877397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28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椭圆 28682">
              <a:extLst>
                <a:ext uri="{FF2B5EF4-FFF2-40B4-BE49-F238E27FC236}">
                  <a16:creationId xmlns:a16="http://schemas.microsoft.com/office/drawing/2014/main" id="{E0EF8252-F6D5-438A-9470-40E2DEB17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561"/>
              <a:ext cx="48" cy="4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0492" name="直接连接符 28683">
              <a:extLst>
                <a:ext uri="{FF2B5EF4-FFF2-40B4-BE49-F238E27FC236}">
                  <a16:creationId xmlns:a16="http://schemas.microsoft.com/office/drawing/2014/main" id="{6C024C63-895E-4C43-A9EC-7967F7376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1536"/>
              <a:ext cx="240" cy="4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直接连接符 28684">
              <a:extLst>
                <a:ext uri="{FF2B5EF4-FFF2-40B4-BE49-F238E27FC236}">
                  <a16:creationId xmlns:a16="http://schemas.microsoft.com/office/drawing/2014/main" id="{420ADCD8-0065-483E-A2AF-116FFA0AA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584"/>
              <a:ext cx="38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流程图: 汇总连接 28685">
              <a:extLst>
                <a:ext uri="{FF2B5EF4-FFF2-40B4-BE49-F238E27FC236}">
                  <a16:creationId xmlns:a16="http://schemas.microsoft.com/office/drawing/2014/main" id="{48EFC30A-5C79-449C-86E4-1CDC3D81A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0"/>
              <a:ext cx="288" cy="288"/>
            </a:xfrm>
            <a:prstGeom prst="flowChartSummingJunction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0495" name="直接连接符 28686">
              <a:extLst>
                <a:ext uri="{FF2B5EF4-FFF2-40B4-BE49-F238E27FC236}">
                  <a16:creationId xmlns:a16="http://schemas.microsoft.com/office/drawing/2014/main" id="{60950721-86BC-4984-8EF0-1BC05F332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84"/>
              <a:ext cx="6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直接连接符 28687">
              <a:extLst>
                <a:ext uri="{FF2B5EF4-FFF2-40B4-BE49-F238E27FC236}">
                  <a16:creationId xmlns:a16="http://schemas.microsoft.com/office/drawing/2014/main" id="{5AEBE8AD-2533-4E7C-AFA9-D5030009F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480"/>
              <a:ext cx="0" cy="110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直接连接符 28688">
              <a:extLst>
                <a:ext uri="{FF2B5EF4-FFF2-40B4-BE49-F238E27FC236}">
                  <a16:creationId xmlns:a16="http://schemas.microsoft.com/office/drawing/2014/main" id="{14BEB321-9E91-4ABA-8196-0FECEFAE1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480"/>
              <a:ext cx="0" cy="4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直接连接符 28689">
              <a:extLst>
                <a:ext uri="{FF2B5EF4-FFF2-40B4-BE49-F238E27FC236}">
                  <a16:creationId xmlns:a16="http://schemas.microsoft.com/office/drawing/2014/main" id="{2FE29625-89D6-45B1-A0B6-5726E5E29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912"/>
              <a:ext cx="3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文本框 28690">
              <a:extLst>
                <a:ext uri="{FF2B5EF4-FFF2-40B4-BE49-F238E27FC236}">
                  <a16:creationId xmlns:a16="http://schemas.microsoft.com/office/drawing/2014/main" id="{FA110DFA-90A7-402B-B9BA-FAD97AED3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78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402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zh-CN" sz="2800" b="1" baseline="-25000">
                <a:solidFill>
                  <a:srgbClr val="402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0" name="椭圆 28691">
              <a:extLst>
                <a:ext uri="{FF2B5EF4-FFF2-40B4-BE49-F238E27FC236}">
                  <a16:creationId xmlns:a16="http://schemas.microsoft.com/office/drawing/2014/main" id="{5DE3A232-0AA5-4DCE-8D2B-9E38123B7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732"/>
              <a:ext cx="384" cy="38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0501" name="直接连接符 28692">
              <a:extLst>
                <a:ext uri="{FF2B5EF4-FFF2-40B4-BE49-F238E27FC236}">
                  <a16:creationId xmlns:a16="http://schemas.microsoft.com/office/drawing/2014/main" id="{71742CDF-8E4C-4BC3-A5FA-AA67B28CB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912"/>
              <a:ext cx="3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直接连接符 28693">
              <a:extLst>
                <a:ext uri="{FF2B5EF4-FFF2-40B4-BE49-F238E27FC236}">
                  <a16:creationId xmlns:a16="http://schemas.microsoft.com/office/drawing/2014/main" id="{5494FDF7-2CF6-4E1F-82F6-F4D66ED0F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480"/>
              <a:ext cx="0" cy="4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椭圆 28694">
              <a:extLst>
                <a:ext uri="{FF2B5EF4-FFF2-40B4-BE49-F238E27FC236}">
                  <a16:creationId xmlns:a16="http://schemas.microsoft.com/office/drawing/2014/main" id="{4FC4E697-4D82-41AF-AD59-692FE75D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44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0504" name="椭圆 28695">
              <a:extLst>
                <a:ext uri="{FF2B5EF4-FFF2-40B4-BE49-F238E27FC236}">
                  <a16:creationId xmlns:a16="http://schemas.microsoft.com/office/drawing/2014/main" id="{6A97833F-3970-42BF-8DC0-1C41D0BBD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46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0505" name="文本框 28696">
              <a:extLst>
                <a:ext uri="{FF2B5EF4-FFF2-40B4-BE49-F238E27FC236}">
                  <a16:creationId xmlns:a16="http://schemas.microsoft.com/office/drawing/2014/main" id="{3CC857D6-96F6-4F07-892E-7EE4AD786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0"/>
              <a:ext cx="3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402000"/>
                  </a:solidFill>
                  <a:latin typeface="Times New Roman" panose="02020603050405020304" pitchFamily="18" charset="0"/>
                </a:rPr>
                <a:t>L1</a:t>
              </a:r>
              <a:endParaRPr lang="en-US" altLang="zh-CN" sz="2800" b="1" baseline="-25000">
                <a:solidFill>
                  <a:srgbClr val="402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06" name="文本框 28697">
              <a:extLst>
                <a:ext uri="{FF2B5EF4-FFF2-40B4-BE49-F238E27FC236}">
                  <a16:creationId xmlns:a16="http://schemas.microsoft.com/office/drawing/2014/main" id="{AF744820-53D2-4C9D-A230-27DF3A730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80"/>
              <a:ext cx="3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402000"/>
                  </a:solidFill>
                  <a:latin typeface="Times New Roman" panose="02020603050405020304" pitchFamily="18" charset="0"/>
                </a:rPr>
                <a:t>L2</a:t>
              </a:r>
              <a:endParaRPr lang="en-US" altLang="zh-CN" sz="2800" b="1" baseline="-25000">
                <a:solidFill>
                  <a:srgbClr val="402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507" name="文本框 28698">
            <a:extLst>
              <a:ext uri="{FF2B5EF4-FFF2-40B4-BE49-F238E27FC236}">
                <a16:creationId xmlns:a16="http://schemas.microsoft.com/office/drawing/2014/main" id="{48AB8626-0ABD-44D6-8E7E-9D2FE759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76501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在如图所示的电路中，闭合开关后电压表的示数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将（         ）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A 不变   B 增大  C  减小   D  无法确定</a:t>
            </a:r>
          </a:p>
        </p:txBody>
      </p:sp>
      <p:sp>
        <p:nvSpPr>
          <p:cNvPr id="20484" name="文本框 28699">
            <a:extLst>
              <a:ext uri="{FF2B5EF4-FFF2-40B4-BE49-F238E27FC236}">
                <a16:creationId xmlns:a16="http://schemas.microsoft.com/office/drawing/2014/main" id="{AE91E411-B0A8-47A8-99F1-AFBE8E0C5CAD}"/>
              </a:ext>
            </a:extLst>
          </p:cNvPr>
          <p:cNvSpPr/>
          <p:nvPr/>
        </p:nvSpPr>
        <p:spPr>
          <a:xfrm>
            <a:off x="1403350" y="1412875"/>
            <a:ext cx="5381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C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9697">
            <a:extLst>
              <a:ext uri="{FF2B5EF4-FFF2-40B4-BE49-F238E27FC236}">
                <a16:creationId xmlns:a16="http://schemas.microsoft.com/office/drawing/2014/main" id="{69A6DED0-6CD0-4145-8438-DB8C4DF9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2DCD9"/>
              </a:clrFrom>
              <a:clrTo>
                <a:srgbClr val="E2DCD9">
                  <a:alpha val="0"/>
                </a:srgbClr>
              </a:clrTo>
            </a:clrChange>
            <a:lum bright="-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9527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9698">
            <a:extLst>
              <a:ext uri="{FF2B5EF4-FFF2-40B4-BE49-F238E27FC236}">
                <a16:creationId xmlns:a16="http://schemas.microsoft.com/office/drawing/2014/main" id="{9A7B0E9A-3EBD-4AE0-BEFD-97ED5B1F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8E9"/>
              </a:clrFrom>
              <a:clrTo>
                <a:srgbClr val="EBE8E9">
                  <a:alpha val="0"/>
                </a:srgbClr>
              </a:clrTo>
            </a:clrChange>
            <a:lum bright="-18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723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9699">
            <a:extLst>
              <a:ext uri="{FF2B5EF4-FFF2-40B4-BE49-F238E27FC236}">
                <a16:creationId xmlns:a16="http://schemas.microsoft.com/office/drawing/2014/main" id="{6A8783F7-8A69-4413-BBD2-BB643712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8E7E6"/>
              </a:clrFrom>
              <a:clrTo>
                <a:srgbClr val="E8E7E6">
                  <a:alpha val="0"/>
                </a:srgbClr>
              </a:clrTo>
            </a:clrChange>
            <a:lum bright="-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57531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29700">
            <a:extLst>
              <a:ext uri="{FF2B5EF4-FFF2-40B4-BE49-F238E27FC236}">
                <a16:creationId xmlns:a16="http://schemas.microsoft.com/office/drawing/2014/main" id="{1490C26A-F7BC-4012-A802-180F3237457A}"/>
              </a:ext>
            </a:extLst>
          </p:cNvPr>
          <p:cNvSpPr/>
          <p:nvPr/>
        </p:nvSpPr>
        <p:spPr>
          <a:xfrm>
            <a:off x="3492500" y="2276475"/>
            <a:ext cx="793750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/>
          </a:p>
        </p:txBody>
      </p:sp>
      <p:sp>
        <p:nvSpPr>
          <p:cNvPr id="21510" name="文本框 29701">
            <a:extLst>
              <a:ext uri="{FF2B5EF4-FFF2-40B4-BE49-F238E27FC236}">
                <a16:creationId xmlns:a16="http://schemas.microsoft.com/office/drawing/2014/main" id="{F1F7B195-0AEE-4EA5-B009-A0EB6B11A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925" y="476250"/>
            <a:ext cx="2628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占位符 12289">
            <a:extLst>
              <a:ext uri="{FF2B5EF4-FFF2-40B4-BE49-F238E27FC236}">
                <a16:creationId xmlns:a16="http://schemas.microsoft.com/office/drawing/2014/main" id="{D4009D63-088A-4F05-A33A-2843E2AB7CE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95288" y="1628775"/>
            <a:ext cx="4967287" cy="604838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lIns="90170" tIns="46990" rIns="90170" bIns="4699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5pPr>
          </a:lstStyle>
          <a:p>
            <a:pPr marL="346075" lvl="2" indent="0" eaLnBrk="1" hangingPunct="1">
              <a:lnSpc>
                <a:spcPct val="110000"/>
              </a:lnSpc>
              <a:buClr>
                <a:srgbClr val="996633"/>
              </a:buClr>
              <a:buFont typeface="Wingdings" pitchFamily="2" charset="2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一、提出问题：</a:t>
            </a:r>
            <a:endParaRPr sz="2800"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内容占位符 12290">
            <a:extLst>
              <a:ext uri="{FF2B5EF4-FFF2-40B4-BE49-F238E27FC236}">
                <a16:creationId xmlns:a16="http://schemas.microsoft.com/office/drawing/2014/main" id="{C494FD5B-664E-4843-9133-7B4E35A23CF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27368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矩形 12291">
            <a:extLst>
              <a:ext uri="{FF2B5EF4-FFF2-40B4-BE49-F238E27FC236}">
                <a16:creationId xmlns:a16="http://schemas.microsoft.com/office/drawing/2014/main" id="{D9C9DA9E-EBDE-45CE-ABB5-25F7840BB1D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9750" y="692150"/>
            <a:ext cx="77866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402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探究一：串联电路中用电器两端的电压与电源两端的电压的关系?</a:t>
            </a:r>
          </a:p>
        </p:txBody>
      </p:sp>
      <p:sp>
        <p:nvSpPr>
          <p:cNvPr id="4101" name="文本框 12292">
            <a:extLst>
              <a:ext uri="{FF2B5EF4-FFF2-40B4-BE49-F238E27FC236}">
                <a16:creationId xmlns:a16="http://schemas.microsoft.com/office/drawing/2014/main" id="{D0ACFD68-2DDC-4E6D-9E77-12B68099F257}"/>
              </a:ext>
            </a:extLst>
          </p:cNvPr>
          <p:cNvSpPr/>
          <p:nvPr/>
        </p:nvSpPr>
        <p:spPr>
          <a:xfrm>
            <a:off x="755650" y="2132013"/>
            <a:ext cx="7650163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串联电路中用电器两端的电压与电源两端的电压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（总电压）有什么关系？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4102" name="文本框 12293">
            <a:extLst>
              <a:ext uri="{FF2B5EF4-FFF2-40B4-BE49-F238E27FC236}">
                <a16:creationId xmlns:a16="http://schemas.microsoft.com/office/drawing/2014/main" id="{9578490F-7546-49A1-B13A-2ED2E281EA52}"/>
              </a:ext>
            </a:extLst>
          </p:cNvPr>
          <p:cNvSpPr/>
          <p:nvPr/>
        </p:nvSpPr>
        <p:spPr>
          <a:xfrm>
            <a:off x="828675" y="3878263"/>
            <a:ext cx="4171950" cy="3078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①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串联电路中用电器两端的电压之和与电源两端的电压可能相等。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（U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+U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=U）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②可能U&gt;U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&gt;U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1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③可能U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=U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&lt;U</a:t>
            </a:r>
          </a:p>
          <a:p>
            <a:pPr eaLnBrk="1" hangingPunct="1">
              <a:buFont typeface="Arial" pitchFamily="34" charset="0"/>
              <a:buNone/>
            </a:pPr>
            <a:endParaRPr sz="2800" b="1">
              <a:solidFill>
                <a:srgbClr val="0000FF"/>
              </a:solidFill>
            </a:endParaRPr>
          </a:p>
        </p:txBody>
      </p:sp>
      <p:sp>
        <p:nvSpPr>
          <p:cNvPr id="4103" name="文本框 12294">
            <a:extLst>
              <a:ext uri="{FF2B5EF4-FFF2-40B4-BE49-F238E27FC236}">
                <a16:creationId xmlns:a16="http://schemas.microsoft.com/office/drawing/2014/main" id="{968173A8-0CBA-40FD-80A7-5BE14448C9D0}"/>
              </a:ext>
            </a:extLst>
          </p:cNvPr>
          <p:cNvSpPr/>
          <p:nvPr/>
        </p:nvSpPr>
        <p:spPr>
          <a:xfrm>
            <a:off x="684213" y="3270250"/>
            <a:ext cx="30273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二、猜想与假设：</a:t>
            </a:r>
            <a:endParaRPr sz="2800"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0721">
            <a:extLst>
              <a:ext uri="{FF2B5EF4-FFF2-40B4-BE49-F238E27FC236}">
                <a16:creationId xmlns:a16="http://schemas.microsoft.com/office/drawing/2014/main" id="{5E9153F2-C0E7-4E21-BC85-914A0932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3F3"/>
              </a:clrFrom>
              <a:clrTo>
                <a:srgbClr val="F8F3F3">
                  <a:alpha val="0"/>
                </a:srgbClr>
              </a:clrTo>
            </a:clrChange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1288"/>
            <a:ext cx="66976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30722">
            <a:extLst>
              <a:ext uri="{FF2B5EF4-FFF2-40B4-BE49-F238E27FC236}">
                <a16:creationId xmlns:a16="http://schemas.microsoft.com/office/drawing/2014/main" id="{8DC6078E-85F1-49D4-9AA6-9BF4704C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3F0"/>
              </a:clrFrom>
              <a:clrTo>
                <a:srgbClr val="F7F3F0">
                  <a:alpha val="0"/>
                </a:srgbClr>
              </a:clrTo>
            </a:clrChange>
            <a:lum bright="-30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2950"/>
            <a:ext cx="2222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0723">
            <a:extLst>
              <a:ext uri="{FF2B5EF4-FFF2-40B4-BE49-F238E27FC236}">
                <a16:creationId xmlns:a16="http://schemas.microsoft.com/office/drawing/2014/main" id="{72431234-7D82-40E7-AFB2-8E675049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5F2"/>
              </a:clrFrom>
              <a:clrTo>
                <a:srgbClr val="F8F5F2">
                  <a:alpha val="0"/>
                </a:srgbClr>
              </a:clrTo>
            </a:clrChange>
            <a:lum bright="-24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2950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30724">
            <a:extLst>
              <a:ext uri="{FF2B5EF4-FFF2-40B4-BE49-F238E27FC236}">
                <a16:creationId xmlns:a16="http://schemas.microsoft.com/office/drawing/2014/main" id="{5100C5A8-0EC3-4D4A-A63E-F833C7382798}"/>
              </a:ext>
            </a:extLst>
          </p:cNvPr>
          <p:cNvSpPr/>
          <p:nvPr/>
        </p:nvSpPr>
        <p:spPr>
          <a:xfrm>
            <a:off x="5651500" y="2492375"/>
            <a:ext cx="6477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/>
          </a:p>
        </p:txBody>
      </p:sp>
      <p:sp>
        <p:nvSpPr>
          <p:cNvPr id="22534" name="文本框 30725">
            <a:extLst>
              <a:ext uri="{FF2B5EF4-FFF2-40B4-BE49-F238E27FC236}">
                <a16:creationId xmlns:a16="http://schemas.microsoft.com/office/drawing/2014/main" id="{4C58EB6B-7F44-4AF9-9701-A549A3A7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2628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1745">
            <a:extLst>
              <a:ext uri="{FF2B5EF4-FFF2-40B4-BE49-F238E27FC236}">
                <a16:creationId xmlns:a16="http://schemas.microsoft.com/office/drawing/2014/main" id="{3DD02567-AB06-4A42-B0A7-72A3B593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38488"/>
            <a:ext cx="2743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31746">
            <a:extLst>
              <a:ext uri="{FF2B5EF4-FFF2-40B4-BE49-F238E27FC236}">
                <a16:creationId xmlns:a16="http://schemas.microsoft.com/office/drawing/2014/main" id="{4C23B36B-DF04-4D9F-A266-35551813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7050"/>
            <a:ext cx="26638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31747">
            <a:extLst>
              <a:ext uri="{FF2B5EF4-FFF2-40B4-BE49-F238E27FC236}">
                <a16:creationId xmlns:a16="http://schemas.microsoft.com/office/drawing/2014/main" id="{4326E64F-8A16-4150-8B7E-6703027B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68413"/>
            <a:ext cx="772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如图所示，L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1、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L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、L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两端的电压和电源电压分别为U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、U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、U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、U，则U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、U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、U</a:t>
            </a:r>
            <a:r>
              <a:rPr lang="zh-CN" altLang="en-US" sz="28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、U的关系是</a:t>
            </a:r>
            <a:r>
              <a:rPr lang="zh-CN" altLang="en-US" sz="2800" b="1" u="sng">
                <a:solidFill>
                  <a:srgbClr val="402000"/>
                </a:solidFill>
                <a:latin typeface="宋体" panose="02010600030101010101" pitchFamily="2" charset="-122"/>
              </a:rPr>
              <a:t>                    </a:t>
            </a:r>
            <a:r>
              <a:rPr lang="zh-CN" altLang="en-US" sz="2800" b="1">
                <a:solidFill>
                  <a:srgbClr val="402000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3557" name="文本框 31748">
            <a:extLst>
              <a:ext uri="{FF2B5EF4-FFF2-40B4-BE49-F238E27FC236}">
                <a16:creationId xmlns:a16="http://schemas.microsoft.com/office/drawing/2014/main" id="{78C795D9-BDD8-4A31-8C99-5C98755F4B30}"/>
              </a:ext>
            </a:extLst>
          </p:cNvPr>
          <p:cNvSpPr/>
          <p:nvPr/>
        </p:nvSpPr>
        <p:spPr>
          <a:xfrm>
            <a:off x="1419225" y="2500313"/>
            <a:ext cx="34575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U=U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+U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或U=U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+U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3558" name="文本框 31749">
            <a:extLst>
              <a:ext uri="{FF2B5EF4-FFF2-40B4-BE49-F238E27FC236}">
                <a16:creationId xmlns:a16="http://schemas.microsoft.com/office/drawing/2014/main" id="{E82769B9-84BC-4841-A229-638393850456}"/>
              </a:ext>
            </a:extLst>
          </p:cNvPr>
          <p:cNvSpPr/>
          <p:nvPr/>
        </p:nvSpPr>
        <p:spPr>
          <a:xfrm>
            <a:off x="5508625" y="5789613"/>
            <a:ext cx="20161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U=U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=U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+U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3559" name="文本框 31750">
            <a:extLst>
              <a:ext uri="{FF2B5EF4-FFF2-40B4-BE49-F238E27FC236}">
                <a16:creationId xmlns:a16="http://schemas.microsoft.com/office/drawing/2014/main" id="{1716B417-FFB7-45CF-A838-92FED280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92150"/>
            <a:ext cx="2628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典题分析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2769">
            <a:extLst>
              <a:ext uri="{FF2B5EF4-FFF2-40B4-BE49-F238E27FC236}">
                <a16:creationId xmlns:a16="http://schemas.microsoft.com/office/drawing/2014/main" id="{7B38B84E-E2CD-48F0-9C8E-7B5477E7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2995613"/>
            <a:ext cx="4319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故     障    专    题  </a:t>
            </a:r>
          </a:p>
        </p:txBody>
      </p:sp>
      <p:sp>
        <p:nvSpPr>
          <p:cNvPr id="24579" name="文本框 32770">
            <a:extLst>
              <a:ext uri="{FF2B5EF4-FFF2-40B4-BE49-F238E27FC236}">
                <a16:creationId xmlns:a16="http://schemas.microsoft.com/office/drawing/2014/main" id="{B53CDB66-AC05-4C09-9903-7799BDF28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347913"/>
            <a:ext cx="475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在学生实验的基础上完成下列专题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3">
            <a:extLst>
              <a:ext uri="{FF2B5EF4-FFF2-40B4-BE49-F238E27FC236}">
                <a16:creationId xmlns:a16="http://schemas.microsoft.com/office/drawing/2014/main" id="{811B5131-A792-4F79-90B9-EB75C7C07A2A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437063"/>
            <a:ext cx="2141538" cy="2303462"/>
            <a:chOff x="0" y="0"/>
            <a:chExt cx="1810" cy="2070"/>
          </a:xfrm>
        </p:grpSpPr>
        <p:sp>
          <p:nvSpPr>
            <p:cNvPr id="2" name="xjhzja25">
              <a:extLst>
                <a:ext uri="{FF2B5EF4-FFF2-40B4-BE49-F238E27FC236}">
                  <a16:creationId xmlns:a16="http://schemas.microsoft.com/office/drawing/2014/main" id="{0F3BB652-A12F-420C-B58A-15629D1C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314"/>
              <a:ext cx="680" cy="639"/>
            </a:xfrm>
            <a:custGeom>
              <a:avLst/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9525" algn="ctr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xjhzja29">
              <a:extLst>
                <a:ext uri="{FF2B5EF4-FFF2-40B4-BE49-F238E27FC236}">
                  <a16:creationId xmlns:a16="http://schemas.microsoft.com/office/drawing/2014/main" id="{2AD29814-AE10-409F-9417-5D86D05529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135"/>
              <a:ext cx="1810" cy="116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E8D08875-784B-4E03-9633-3E76E5DBE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8" y="1778"/>
              <a:ext cx="362" cy="292"/>
              <a:chOff x="0" y="0"/>
              <a:chExt cx="362" cy="292"/>
            </a:xfrm>
          </p:grpSpPr>
          <p:sp>
            <p:nvSpPr>
              <p:cNvPr id="5" name="Oval 27">
                <a:extLst>
                  <a:ext uri="{FF2B5EF4-FFF2-40B4-BE49-F238E27FC236}">
                    <a16:creationId xmlns:a16="http://schemas.microsoft.com/office/drawing/2014/main" id="{25D57464-F34D-468A-A84C-B1ACB0085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" y="27"/>
                <a:ext cx="266" cy="265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402000"/>
                  </a:solidFill>
                </a:endParaRPr>
              </a:p>
            </p:txBody>
          </p:sp>
          <p:sp>
            <p:nvSpPr>
              <p:cNvPr id="6" name="Text Box 28">
                <a:extLst>
                  <a:ext uri="{FF2B5EF4-FFF2-40B4-BE49-F238E27FC236}">
                    <a16:creationId xmlns:a16="http://schemas.microsoft.com/office/drawing/2014/main" id="{7C7E1D19-D5C1-4C42-BEC3-1BC26676D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>
                    <a:solidFill>
                      <a:srgbClr val="402000"/>
                    </a:solidFill>
                  </a:rPr>
                  <a:t>V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zh-CN">
                  <a:solidFill>
                    <a:srgbClr val="402000"/>
                  </a:solidFill>
                </a:endParaRPr>
              </a:p>
            </p:txBody>
          </p:sp>
        </p:grpSp>
        <p:sp>
          <p:nvSpPr>
            <p:cNvPr id="7" name="AutoShape 29">
              <a:extLst>
                <a:ext uri="{FF2B5EF4-FFF2-40B4-BE49-F238E27FC236}">
                  <a16:creationId xmlns:a16="http://schemas.microsoft.com/office/drawing/2014/main" id="{2A4BCF54-F207-4D1A-93F3-AFF30C0F3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170"/>
              <a:ext cx="251" cy="251"/>
            </a:xfrm>
            <a:prstGeom prst="flowChartSummingJunction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5609" name="Text Box 30">
              <a:extLst>
                <a:ext uri="{FF2B5EF4-FFF2-40B4-BE49-F238E27FC236}">
                  <a16:creationId xmlns:a16="http://schemas.microsoft.com/office/drawing/2014/main" id="{992E7189-F342-4452-AA2C-906BDAA30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302"/>
              <a:ext cx="57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402000"/>
                  </a:solidFill>
                </a:rPr>
                <a:t>L1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402000"/>
                </a:solidFill>
              </a:endParaRPr>
            </a:p>
          </p:txBody>
        </p:sp>
        <p:sp>
          <p:nvSpPr>
            <p:cNvPr id="8" name="Text Box 31">
              <a:extLst>
                <a:ext uri="{FF2B5EF4-FFF2-40B4-BE49-F238E27FC236}">
                  <a16:creationId xmlns:a16="http://schemas.microsoft.com/office/drawing/2014/main" id="{DDC9A706-5110-4BF4-AFD2-A31CC5AE0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1275"/>
              <a:ext cx="572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402000"/>
                  </a:solidFill>
                </a:rPr>
                <a:t>L2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402000"/>
                </a:solidFill>
              </a:endParaRPr>
            </a:p>
          </p:txBody>
        </p:sp>
        <p:sp>
          <p:nvSpPr>
            <p:cNvPr id="25611" name="AutoShape 32">
              <a:extLst>
                <a:ext uri="{FF2B5EF4-FFF2-40B4-BE49-F238E27FC236}">
                  <a16:creationId xmlns:a16="http://schemas.microsoft.com/office/drawing/2014/main" id="{8963ADBE-FDF0-404B-B0F2-D1E514E7F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1164"/>
              <a:ext cx="251" cy="251"/>
            </a:xfrm>
            <a:prstGeom prst="flowChartSummingJunction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grpSp>
          <p:nvGrpSpPr>
            <p:cNvPr id="25612" name="Group 33">
              <a:extLst>
                <a:ext uri="{FF2B5EF4-FFF2-40B4-BE49-F238E27FC236}">
                  <a16:creationId xmlns:a16="http://schemas.microsoft.com/office/drawing/2014/main" id="{355A93B8-8659-4ABF-9A6F-1E0309BB8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0" y="36"/>
              <a:ext cx="214" cy="185"/>
              <a:chOff x="0" y="0"/>
              <a:chExt cx="362" cy="312"/>
            </a:xfrm>
          </p:grpSpPr>
          <p:sp>
            <p:nvSpPr>
              <p:cNvPr id="25613" name="Rectangle 34">
                <a:extLst>
                  <a:ext uri="{FF2B5EF4-FFF2-40B4-BE49-F238E27FC236}">
                    <a16:creationId xmlns:a16="http://schemas.microsoft.com/office/drawing/2014/main" id="{DFF3CF67-D084-4D0B-9AA5-2B0AAF490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2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402000"/>
                  </a:solidFill>
                </a:endParaRPr>
              </a:p>
            </p:txBody>
          </p:sp>
          <p:grpSp>
            <p:nvGrpSpPr>
              <p:cNvPr id="25614" name="Group 35">
                <a:extLst>
                  <a:ext uri="{FF2B5EF4-FFF2-40B4-BE49-F238E27FC236}">
                    <a16:creationId xmlns:a16="http://schemas.microsoft.com/office/drawing/2014/main" id="{DD80F1E9-35DD-4E41-8D53-7D2394259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62" cy="156"/>
                <a:chOff x="0" y="0"/>
                <a:chExt cx="362" cy="156"/>
              </a:xfrm>
            </p:grpSpPr>
            <p:sp>
              <p:nvSpPr>
                <p:cNvPr id="25615" name="Line 36">
                  <a:extLst>
                    <a:ext uri="{FF2B5EF4-FFF2-40B4-BE49-F238E27FC236}">
                      <a16:creationId xmlns:a16="http://schemas.microsoft.com/office/drawing/2014/main" id="{23EBD263-EC02-4360-A105-930F2E8FD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362" cy="156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 type="oval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16" name="Line 37">
                  <a:extLst>
                    <a:ext uri="{FF2B5EF4-FFF2-40B4-BE49-F238E27FC236}">
                      <a16:creationId xmlns:a16="http://schemas.microsoft.com/office/drawing/2014/main" id="{91803457-073E-4DBD-8B96-A2CC97AF1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" y="156"/>
                  <a:ext cx="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617" name="Group 38">
              <a:extLst>
                <a:ext uri="{FF2B5EF4-FFF2-40B4-BE49-F238E27FC236}">
                  <a16:creationId xmlns:a16="http://schemas.microsoft.com/office/drawing/2014/main" id="{4E65841A-0ABD-4430-A190-263EAEFD7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" y="0"/>
              <a:ext cx="94" cy="282"/>
              <a:chOff x="0" y="0"/>
              <a:chExt cx="315" cy="468"/>
            </a:xfrm>
          </p:grpSpPr>
          <p:sp>
            <p:nvSpPr>
              <p:cNvPr id="25618" name="Rectangle 39">
                <a:extLst>
                  <a:ext uri="{FF2B5EF4-FFF2-40B4-BE49-F238E27FC236}">
                    <a16:creationId xmlns:a16="http://schemas.microsoft.com/office/drawing/2014/main" id="{228415CD-5E47-4486-964A-E9346D469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15" cy="4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402000"/>
                  </a:solidFill>
                </a:endParaRPr>
              </a:p>
            </p:txBody>
          </p:sp>
          <p:sp>
            <p:nvSpPr>
              <p:cNvPr id="25619" name="Line 40">
                <a:extLst>
                  <a:ext uri="{FF2B5EF4-FFF2-40B4-BE49-F238E27FC236}">
                    <a16:creationId xmlns:a16="http://schemas.microsoft.com/office/drawing/2014/main" id="{6DC069F6-C2A3-4389-ADDA-33EA6A594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0"/>
                <a:ext cx="0" cy="31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0" name="Line 41">
                <a:extLst>
                  <a:ext uri="{FF2B5EF4-FFF2-40B4-BE49-F238E27FC236}">
                    <a16:creationId xmlns:a16="http://schemas.microsoft.com/office/drawing/2014/main" id="{0DBE1F70-E6AC-4FE4-ACB5-FA3D66A34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" y="0"/>
                <a:ext cx="0" cy="46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03" name="文本框 33812">
            <a:extLst>
              <a:ext uri="{FF2B5EF4-FFF2-40B4-BE49-F238E27FC236}">
                <a16:creationId xmlns:a16="http://schemas.microsoft.com/office/drawing/2014/main" id="{5459D758-4A45-4A93-98DB-03F27B7E54D9}"/>
              </a:ext>
            </a:extLst>
          </p:cNvPr>
          <p:cNvSpPr/>
          <p:nvPr/>
        </p:nvSpPr>
        <p:spPr>
          <a:xfrm>
            <a:off x="250825" y="44450"/>
            <a:ext cx="8999538" cy="4349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210000"/>
              </a:lnSpc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拓展实验：</a:t>
            </a:r>
          </a:p>
          <a:p>
            <a:pPr eaLnBrk="1" hangingPunct="1">
              <a:lnSpc>
                <a:spcPct val="210000"/>
              </a:lnSpc>
              <a:buFont typeface="Arial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如下图（1）若灯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sz="20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断路，则电压表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示数（选填“有”、“无”）</a:t>
            </a:r>
          </a:p>
          <a:p>
            <a:pPr eaLnBrk="1" hangingPunct="1">
              <a:lnSpc>
                <a:spcPct val="210000"/>
              </a:lnSpc>
              <a:buFont typeface="Arial" pitchFamily="34" charset="0"/>
              <a:buNone/>
            </a:pPr>
            <a:endParaRPr sz="20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210000"/>
              </a:lnSpc>
              <a:buFont typeface="Arial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（2）若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sz="20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短路，则电压表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示数（选填“有”、“无”）；</a:t>
            </a:r>
          </a:p>
          <a:p>
            <a:pPr eaLnBrk="1" hangingPunct="1">
              <a:lnSpc>
                <a:spcPct val="210000"/>
              </a:lnSpc>
              <a:buFont typeface="Arial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（3）若灯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sz="20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断路，电压表示数为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；（选填“有”、“无”）</a:t>
            </a:r>
          </a:p>
          <a:p>
            <a:pPr eaLnBrk="1" hangingPunct="1">
              <a:lnSpc>
                <a:spcPct val="210000"/>
              </a:lnSpc>
              <a:buFont typeface="Arial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（4）若灯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sz="20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短路，电压表示数为</a:t>
            </a:r>
            <a:r>
              <a:rPr sz="20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。（选填“有”、“无”）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25604" name="文本框 33813">
            <a:extLst>
              <a:ext uri="{FF2B5EF4-FFF2-40B4-BE49-F238E27FC236}">
                <a16:creationId xmlns:a16="http://schemas.microsoft.com/office/drawing/2014/main" id="{7A3B9008-16E3-41E6-8CA1-8F19C3D69D9E}"/>
              </a:ext>
            </a:extLst>
          </p:cNvPr>
          <p:cNvSpPr/>
          <p:nvPr/>
        </p:nvSpPr>
        <p:spPr>
          <a:xfrm>
            <a:off x="1114425" y="1971675"/>
            <a:ext cx="41449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此时电压表的示数为电源电压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5605" name="文本框 33814">
            <a:extLst>
              <a:ext uri="{FF2B5EF4-FFF2-40B4-BE49-F238E27FC236}">
                <a16:creationId xmlns:a16="http://schemas.microsoft.com/office/drawing/2014/main" id="{D9F2129D-04CE-40DE-ACB4-B392B5847F90}"/>
              </a:ext>
            </a:extLst>
          </p:cNvPr>
          <p:cNvSpPr/>
          <p:nvPr/>
        </p:nvSpPr>
        <p:spPr>
          <a:xfrm>
            <a:off x="4714875" y="1179513"/>
            <a:ext cx="5381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6" name="文本框 33815">
            <a:extLst>
              <a:ext uri="{FF2B5EF4-FFF2-40B4-BE49-F238E27FC236}">
                <a16:creationId xmlns:a16="http://schemas.microsoft.com/office/drawing/2014/main" id="{12A82B49-3737-4BF4-892B-1F5AA00634D6}"/>
              </a:ext>
            </a:extLst>
          </p:cNvPr>
          <p:cNvSpPr/>
          <p:nvPr/>
        </p:nvSpPr>
        <p:spPr>
          <a:xfrm>
            <a:off x="3275013" y="2547938"/>
            <a:ext cx="488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无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5607" name="文本框 33816">
            <a:extLst>
              <a:ext uri="{FF2B5EF4-FFF2-40B4-BE49-F238E27FC236}">
                <a16:creationId xmlns:a16="http://schemas.microsoft.com/office/drawing/2014/main" id="{1F0A1F10-2534-4FD0-82E5-6F4761CC6A48}"/>
              </a:ext>
            </a:extLst>
          </p:cNvPr>
          <p:cNvSpPr/>
          <p:nvPr/>
        </p:nvSpPr>
        <p:spPr>
          <a:xfrm>
            <a:off x="4079875" y="3173413"/>
            <a:ext cx="48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无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5608" name="文本框 33817">
            <a:extLst>
              <a:ext uri="{FF2B5EF4-FFF2-40B4-BE49-F238E27FC236}">
                <a16:creationId xmlns:a16="http://schemas.microsoft.com/office/drawing/2014/main" id="{030624F3-F23A-49C2-8DD6-C7015A25D6DA}"/>
              </a:ext>
            </a:extLst>
          </p:cNvPr>
          <p:cNvSpPr/>
          <p:nvPr/>
        </p:nvSpPr>
        <p:spPr>
          <a:xfrm>
            <a:off x="4446588" y="3725863"/>
            <a:ext cx="5381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7" name="文本框 33818">
            <a:extLst>
              <a:ext uri="{FF2B5EF4-FFF2-40B4-BE49-F238E27FC236}">
                <a16:creationId xmlns:a16="http://schemas.microsoft.com/office/drawing/2014/main" id="{4CF2B8AB-D235-4C30-9455-53B5CB998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92600"/>
            <a:ext cx="48625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串联电路中，若电压表无示数则</a:t>
            </a:r>
          </a:p>
          <a:p>
            <a:pPr eaLnBrk="1" hangingPunct="1">
              <a:lnSpc>
                <a:spcPct val="230000"/>
              </a:lnSpc>
              <a:buFont typeface="Arial" panose="020B0604020202020204" pitchFamily="34" charset="0"/>
              <a:buNone/>
            </a:pPr>
            <a:r>
              <a:rPr lang="zh-CN" altLang="en-US" sz="2400" b="1" u="sng">
                <a:solidFill>
                  <a:srgbClr val="402000"/>
                </a:solidFill>
              </a:rPr>
              <a:t>                                                    </a:t>
            </a:r>
            <a:r>
              <a:rPr lang="zh-CN" altLang="en-US" sz="2400" b="1">
                <a:solidFill>
                  <a:srgbClr val="402000"/>
                </a:solidFill>
              </a:rPr>
              <a:t>。</a:t>
            </a:r>
          </a:p>
        </p:txBody>
      </p:sp>
      <p:sp>
        <p:nvSpPr>
          <p:cNvPr id="25610" name="文本框 33819">
            <a:extLst>
              <a:ext uri="{FF2B5EF4-FFF2-40B4-BE49-F238E27FC236}">
                <a16:creationId xmlns:a16="http://schemas.microsoft.com/office/drawing/2014/main" id="{8F0552DE-CCC9-44D8-8DBB-0DB0F265E0FA}"/>
              </a:ext>
            </a:extLst>
          </p:cNvPr>
          <p:cNvSpPr/>
          <p:nvPr/>
        </p:nvSpPr>
        <p:spPr>
          <a:xfrm>
            <a:off x="4211638" y="5013325"/>
            <a:ext cx="455295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可能是被测电路短路，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或者是被测电路之外的电路断路 </a:t>
            </a:r>
            <a:endParaRPr sz="24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  <p:bldP spid="256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4817">
            <a:extLst>
              <a:ext uri="{FF2B5EF4-FFF2-40B4-BE49-F238E27FC236}">
                <a16:creationId xmlns:a16="http://schemas.microsoft.com/office/drawing/2014/main" id="{33591629-09AD-4A05-BDED-9265C26CC52F}"/>
              </a:ext>
            </a:extLst>
          </p:cNvPr>
          <p:cNvSpPr/>
          <p:nvPr/>
        </p:nvSpPr>
        <p:spPr>
          <a:xfrm>
            <a:off x="395288" y="549275"/>
            <a:ext cx="8423275" cy="234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如右图若灯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断路，则电压表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（选填“有”、“无”）；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若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短路，则电压表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示数（选填“有”、“无”）；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若灯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断路，电压表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示数（相同“有”、“无”）；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若灯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Times New Roman" pitchFamily="18" charset="0"/>
                <a:ea typeface="Times New Roman" panose="02020603050405020304" pitchFamily="18" charset="0"/>
                <a:sym typeface="Times New Roman" pitchFamily="18" charset="0"/>
              </a:rPr>
              <a:t>L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短路，电压表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示数（相同“有”、“无”）；</a:t>
            </a:r>
            <a:endParaRPr sz="2400" b="1"/>
          </a:p>
        </p:txBody>
      </p:sp>
      <p:grpSp>
        <p:nvGrpSpPr>
          <p:cNvPr id="26627" name="组合 34818">
            <a:extLst>
              <a:ext uri="{FF2B5EF4-FFF2-40B4-BE49-F238E27FC236}">
                <a16:creationId xmlns:a16="http://schemas.microsoft.com/office/drawing/2014/main" id="{F1A10C8C-A6B1-4D21-B466-E05DAB14703A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068638"/>
            <a:ext cx="3170238" cy="3821112"/>
            <a:chOff x="0" y="0"/>
            <a:chExt cx="5444" cy="6128"/>
          </a:xfrm>
        </p:grpSpPr>
        <p:sp>
          <p:nvSpPr>
            <p:cNvPr id="2" name="xjhzja25">
              <a:extLst>
                <a:ext uri="{FF2B5EF4-FFF2-40B4-BE49-F238E27FC236}">
                  <a16:creationId xmlns:a16="http://schemas.microsoft.com/office/drawing/2014/main" id="{0719C9A5-8B0E-4C7B-BAEF-890917DAC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3902"/>
              <a:ext cx="2006" cy="1686"/>
            </a:xfrm>
            <a:custGeom>
              <a:avLst/>
              <a:gdLst>
                <a:gd name="T0" fmla="*/ 0 w 2420"/>
                <a:gd name="T1" fmla="*/ 0 h 840"/>
                <a:gd name="T2" fmla="*/ 0 w 2420"/>
                <a:gd name="T3" fmla="*/ 840 h 840"/>
                <a:gd name="T4" fmla="*/ 2420 w 2420"/>
                <a:gd name="T5" fmla="*/ 840 h 840"/>
                <a:gd name="T6" fmla="*/ 2420 w 2420"/>
                <a:gd name="T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0" h="840">
                  <a:moveTo>
                    <a:pt x="0" y="0"/>
                  </a:moveTo>
                  <a:lnTo>
                    <a:pt x="0" y="840"/>
                  </a:lnTo>
                  <a:lnTo>
                    <a:pt x="2420" y="840"/>
                  </a:lnTo>
                  <a:lnTo>
                    <a:pt x="2420" y="0"/>
                  </a:lnTo>
                </a:path>
              </a:pathLst>
            </a:custGeom>
            <a:noFill/>
            <a:ln w="9525" algn="ctr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未知">
              <a:extLst>
                <a:ext uri="{FF2B5EF4-FFF2-40B4-BE49-F238E27FC236}">
                  <a16:creationId xmlns:a16="http://schemas.microsoft.com/office/drawing/2014/main" id="{1891DA8C-E682-4656-B62E-3415D922E7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332"/>
              <a:ext cx="5445" cy="2572"/>
            </a:xfrm>
            <a:custGeom>
              <a:avLst/>
              <a:gdLst>
                <a:gd name="T0" fmla="*/ 286 w 1846"/>
                <a:gd name="T1" fmla="*/ 0 h 975"/>
                <a:gd name="T2" fmla="*/ 0 w 1846"/>
                <a:gd name="T3" fmla="*/ 0 h 975"/>
                <a:gd name="T4" fmla="*/ 16 w 1846"/>
                <a:gd name="T5" fmla="*/ 975 h 975"/>
                <a:gd name="T6" fmla="*/ 1846 w 1846"/>
                <a:gd name="T7" fmla="*/ 975 h 975"/>
                <a:gd name="T8" fmla="*/ 1846 w 1846"/>
                <a:gd name="T9" fmla="*/ 0 h 975"/>
                <a:gd name="T10" fmla="*/ 1470 w 1846"/>
                <a:gd name="T11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6" h="975">
                  <a:moveTo>
                    <a:pt x="286" y="0"/>
                  </a:moveTo>
                  <a:lnTo>
                    <a:pt x="0" y="0"/>
                  </a:lnTo>
                  <a:lnTo>
                    <a:pt x="16" y="975"/>
                  </a:lnTo>
                  <a:lnTo>
                    <a:pt x="1846" y="975"/>
                  </a:lnTo>
                  <a:lnTo>
                    <a:pt x="1846" y="0"/>
                  </a:lnTo>
                  <a:lnTo>
                    <a:pt x="1470" y="0"/>
                  </a:lnTo>
                </a:path>
              </a:pathLst>
            </a:custGeom>
            <a:noFill/>
            <a:ln w="9525" algn="ctr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Rectangle 61">
              <a:extLst>
                <a:ext uri="{FF2B5EF4-FFF2-40B4-BE49-F238E27FC236}">
                  <a16:creationId xmlns:a16="http://schemas.microsoft.com/office/drawing/2014/main" id="{980EBDD5-CD61-4BDE-AA07-72F9BE1A7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1820"/>
              <a:ext cx="3537" cy="206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5" name="AutoShape 62">
              <a:extLst>
                <a:ext uri="{FF2B5EF4-FFF2-40B4-BE49-F238E27FC236}">
                  <a16:creationId xmlns:a16="http://schemas.microsoft.com/office/drawing/2014/main" id="{D302FCD9-AB4C-4BE1-B0DD-529C3212D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1361"/>
              <a:ext cx="741" cy="861"/>
            </a:xfrm>
            <a:prstGeom prst="flowChartSummingJunction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6632" name="Text Box 63">
              <a:extLst>
                <a:ext uri="{FF2B5EF4-FFF2-40B4-BE49-F238E27FC236}">
                  <a16:creationId xmlns:a16="http://schemas.microsoft.com/office/drawing/2014/main" id="{282D46BD-DA2B-4C32-8D30-C473E445E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" y="712"/>
              <a:ext cx="1687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402000"/>
                  </a:solidFill>
                </a:rPr>
                <a:t>L1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 sz="2400" b="1">
                <a:solidFill>
                  <a:srgbClr val="402000"/>
                </a:solidFill>
              </a:endParaRPr>
            </a:p>
          </p:txBody>
        </p:sp>
        <p:sp>
          <p:nvSpPr>
            <p:cNvPr id="26633" name="Text Box 64">
              <a:extLst>
                <a:ext uri="{FF2B5EF4-FFF2-40B4-BE49-F238E27FC236}">
                  <a16:creationId xmlns:a16="http://schemas.microsoft.com/office/drawing/2014/main" id="{299DE654-3346-4C9F-891D-999D7D76A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802"/>
              <a:ext cx="168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402000"/>
                  </a:solidFill>
                </a:rPr>
                <a:t>L2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 sz="2800" b="1">
                <a:solidFill>
                  <a:srgbClr val="402000"/>
                </a:solidFill>
              </a:endParaRPr>
            </a:p>
          </p:txBody>
        </p:sp>
        <p:sp>
          <p:nvSpPr>
            <p:cNvPr id="26634" name="Oval 66">
              <a:extLst>
                <a:ext uri="{FF2B5EF4-FFF2-40B4-BE49-F238E27FC236}">
                  <a16:creationId xmlns:a16="http://schemas.microsoft.com/office/drawing/2014/main" id="{D95BDFA7-DF39-47AF-91BF-DAB867C46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" y="4876"/>
              <a:ext cx="785" cy="102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  <p:sp>
          <p:nvSpPr>
            <p:cNvPr id="26635" name="Text Box 67">
              <a:extLst>
                <a:ext uri="{FF2B5EF4-FFF2-40B4-BE49-F238E27FC236}">
                  <a16:creationId xmlns:a16="http://schemas.microsoft.com/office/drawing/2014/main" id="{43030EC0-1EF0-4834-878A-4205E20CF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5102"/>
              <a:ext cx="1068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402000"/>
                  </a:solidFill>
                </a:rPr>
                <a:t>V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en-US" altLang="zh-CN">
                <a:solidFill>
                  <a:srgbClr val="402000"/>
                </a:solidFill>
              </a:endParaRPr>
            </a:p>
          </p:txBody>
        </p:sp>
        <p:grpSp>
          <p:nvGrpSpPr>
            <p:cNvPr id="26636" name="Group 68">
              <a:extLst>
                <a:ext uri="{FF2B5EF4-FFF2-40B4-BE49-F238E27FC236}">
                  <a16:creationId xmlns:a16="http://schemas.microsoft.com/office/drawing/2014/main" id="{405288B6-EDAF-4802-85D1-93BDB1D27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0" y="94"/>
              <a:ext cx="631" cy="489"/>
              <a:chOff x="0" y="0"/>
              <a:chExt cx="362" cy="312"/>
            </a:xfrm>
          </p:grpSpPr>
          <p:sp>
            <p:nvSpPr>
              <p:cNvPr id="26637" name="Rectangle 69">
                <a:extLst>
                  <a:ext uri="{FF2B5EF4-FFF2-40B4-BE49-F238E27FC236}">
                    <a16:creationId xmlns:a16="http://schemas.microsoft.com/office/drawing/2014/main" id="{FBB4CA5C-F219-42A5-BF19-3D1C43888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2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402000"/>
                  </a:solidFill>
                </a:endParaRPr>
              </a:p>
            </p:txBody>
          </p:sp>
          <p:grpSp>
            <p:nvGrpSpPr>
              <p:cNvPr id="26638" name="Group 70">
                <a:extLst>
                  <a:ext uri="{FF2B5EF4-FFF2-40B4-BE49-F238E27FC236}">
                    <a16:creationId xmlns:a16="http://schemas.microsoft.com/office/drawing/2014/main" id="{C2BE2A19-B6CC-4E42-A2EB-6DE0B3092A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62" cy="156"/>
                <a:chOff x="0" y="0"/>
                <a:chExt cx="362" cy="156"/>
              </a:xfrm>
            </p:grpSpPr>
            <p:sp>
              <p:nvSpPr>
                <p:cNvPr id="26639" name="Line 71">
                  <a:extLst>
                    <a:ext uri="{FF2B5EF4-FFF2-40B4-BE49-F238E27FC236}">
                      <a16:creationId xmlns:a16="http://schemas.microsoft.com/office/drawing/2014/main" id="{84D5F8F0-3EDA-4DF6-8A73-E411DB8AA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362" cy="156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 type="oval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40" name="Line 72">
                  <a:extLst>
                    <a:ext uri="{FF2B5EF4-FFF2-40B4-BE49-F238E27FC236}">
                      <a16:creationId xmlns:a16="http://schemas.microsoft.com/office/drawing/2014/main" id="{9C3CA87B-7251-4E1D-902E-A1BB05E71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" y="156"/>
                  <a:ext cx="0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641" name="Group 73">
              <a:extLst>
                <a:ext uri="{FF2B5EF4-FFF2-40B4-BE49-F238E27FC236}">
                  <a16:creationId xmlns:a16="http://schemas.microsoft.com/office/drawing/2014/main" id="{FDA128A1-7959-43E3-AC8F-9E7E510D3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0"/>
              <a:ext cx="278" cy="744"/>
              <a:chOff x="0" y="0"/>
              <a:chExt cx="315" cy="468"/>
            </a:xfrm>
          </p:grpSpPr>
          <p:sp>
            <p:nvSpPr>
              <p:cNvPr id="26642" name="Rectangle 74">
                <a:extLst>
                  <a:ext uri="{FF2B5EF4-FFF2-40B4-BE49-F238E27FC236}">
                    <a16:creationId xmlns:a16="http://schemas.microsoft.com/office/drawing/2014/main" id="{5AC72A5E-D98E-409B-AD46-1E4F474A3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15" cy="4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402000"/>
                  </a:solidFill>
                </a:endParaRPr>
              </a:p>
            </p:txBody>
          </p:sp>
          <p:sp>
            <p:nvSpPr>
              <p:cNvPr id="26643" name="Line 75">
                <a:extLst>
                  <a:ext uri="{FF2B5EF4-FFF2-40B4-BE49-F238E27FC236}">
                    <a16:creationId xmlns:a16="http://schemas.microsoft.com/office/drawing/2014/main" id="{34509F6E-D7CF-4289-B043-39B3937DD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0"/>
                <a:ext cx="0" cy="31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4" name="Line 76">
                <a:extLst>
                  <a:ext uri="{FF2B5EF4-FFF2-40B4-BE49-F238E27FC236}">
                    <a16:creationId xmlns:a16="http://schemas.microsoft.com/office/drawing/2014/main" id="{A0A39E6A-CE42-4019-B3F3-A6F717A50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" y="0"/>
                <a:ext cx="0" cy="46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45" name="AutoShape 77">
              <a:extLst>
                <a:ext uri="{FF2B5EF4-FFF2-40B4-BE49-F238E27FC236}">
                  <a16:creationId xmlns:a16="http://schemas.microsoft.com/office/drawing/2014/main" id="{3E2F7353-98B2-417B-9C94-DBA9BCF2B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88"/>
              <a:ext cx="740" cy="905"/>
            </a:xfrm>
            <a:prstGeom prst="flowChartSummingJunction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402000"/>
                </a:solidFill>
              </a:endParaRPr>
            </a:p>
          </p:txBody>
        </p:sp>
      </p:grpSp>
      <p:sp>
        <p:nvSpPr>
          <p:cNvPr id="26628" name="文本框 34837">
            <a:extLst>
              <a:ext uri="{FF2B5EF4-FFF2-40B4-BE49-F238E27FC236}">
                <a16:creationId xmlns:a16="http://schemas.microsoft.com/office/drawing/2014/main" id="{B5575C91-0746-41C9-90EC-7633570FF390}"/>
              </a:ext>
            </a:extLst>
          </p:cNvPr>
          <p:cNvSpPr/>
          <p:nvPr/>
        </p:nvSpPr>
        <p:spPr>
          <a:xfrm>
            <a:off x="4427538" y="620713"/>
            <a:ext cx="487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9" name="文本框 34838">
            <a:extLst>
              <a:ext uri="{FF2B5EF4-FFF2-40B4-BE49-F238E27FC236}">
                <a16:creationId xmlns:a16="http://schemas.microsoft.com/office/drawing/2014/main" id="{67BAAD8E-46F8-4EC1-9A90-243B75865BFF}"/>
              </a:ext>
            </a:extLst>
          </p:cNvPr>
          <p:cNvSpPr/>
          <p:nvPr/>
        </p:nvSpPr>
        <p:spPr>
          <a:xfrm>
            <a:off x="3419475" y="1196975"/>
            <a:ext cx="488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无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0" name="文本框 34839">
            <a:extLst>
              <a:ext uri="{FF2B5EF4-FFF2-40B4-BE49-F238E27FC236}">
                <a16:creationId xmlns:a16="http://schemas.microsoft.com/office/drawing/2014/main" id="{B903741B-64EE-469B-B053-1170411A855C}"/>
              </a:ext>
            </a:extLst>
          </p:cNvPr>
          <p:cNvSpPr/>
          <p:nvPr/>
        </p:nvSpPr>
        <p:spPr>
          <a:xfrm>
            <a:off x="3594100" y="1693863"/>
            <a:ext cx="48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1" name="文本框 34840">
            <a:extLst>
              <a:ext uri="{FF2B5EF4-FFF2-40B4-BE49-F238E27FC236}">
                <a16:creationId xmlns:a16="http://schemas.microsoft.com/office/drawing/2014/main" id="{2671A9DF-C2BD-4E1F-94EB-06E39A6199BB}"/>
              </a:ext>
            </a:extLst>
          </p:cNvPr>
          <p:cNvSpPr/>
          <p:nvPr/>
        </p:nvSpPr>
        <p:spPr>
          <a:xfrm>
            <a:off x="3629025" y="2254250"/>
            <a:ext cx="48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无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35841">
            <a:extLst>
              <a:ext uri="{FF2B5EF4-FFF2-40B4-BE49-F238E27FC236}">
                <a16:creationId xmlns:a16="http://schemas.microsoft.com/office/drawing/2014/main" id="{30B4490C-1A34-4E8B-A0B5-2B6258827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690563"/>
            <a:ext cx="9185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5.如图所示电路，闭合开关S，灯不亮，电压表有示数，已知电路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各处均接触良好，</a:t>
            </a:r>
            <a:r>
              <a:rPr lang="zh-CN" altLang="en-US" sz="2400" b="1">
                <a:solidFill>
                  <a:srgbClr val="FF0000"/>
                </a:solidFill>
              </a:rPr>
              <a:t>除灯L和电阻R外，其他元件均完好。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（1）请判断电路中存在的故障可能是</a:t>
            </a:r>
            <a:r>
              <a:rPr lang="zh-CN" altLang="en-US" sz="2400">
                <a:solidFill>
                  <a:srgbClr val="402000"/>
                </a:solidFill>
              </a:rPr>
              <a:t>_</a:t>
            </a:r>
            <a:r>
              <a:rPr lang="en-US" altLang="zh-CN" sz="2400" u="sng">
                <a:solidFill>
                  <a:srgbClr val="402000"/>
                </a:solidFill>
              </a:rPr>
              <a:t>         </a:t>
            </a:r>
            <a:r>
              <a:rPr lang="zh-CN" altLang="en-US" sz="2400">
                <a:solidFill>
                  <a:srgbClr val="402000"/>
                </a:solidFill>
              </a:rPr>
              <a:t>________________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402000"/>
                </a:solidFill>
              </a:rPr>
              <a:t>___</a:t>
            </a:r>
            <a:r>
              <a:rPr lang="zh-CN" altLang="en-US" sz="2400" b="1">
                <a:solidFill>
                  <a:srgbClr val="402000"/>
                </a:solidFill>
              </a:rPr>
              <a:t>（请将两种可能填写完整）。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（2）为了进一步判断故障的可能原因,小红将电压表改接到与L并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联,你认为这种方法可行吗？</a:t>
            </a:r>
            <a:r>
              <a:rPr lang="zh-CN" altLang="en-US" sz="2400">
                <a:solidFill>
                  <a:srgbClr val="402000"/>
                </a:solidFill>
              </a:rPr>
              <a:t>____</a:t>
            </a:r>
            <a:r>
              <a:rPr lang="zh-CN" altLang="en-US" sz="2400" u="sng">
                <a:solidFill>
                  <a:srgbClr val="402000"/>
                </a:solidFill>
              </a:rPr>
              <a:t>_</a:t>
            </a:r>
            <a:r>
              <a:rPr lang="zh-CN" altLang="en-US" sz="2400" b="1" u="sng">
                <a:solidFill>
                  <a:srgbClr val="402000"/>
                </a:solidFill>
              </a:rPr>
              <a:t>   </a:t>
            </a:r>
            <a:r>
              <a:rPr lang="zh-CN" altLang="en-US" sz="2400" b="1">
                <a:solidFill>
                  <a:srgbClr val="402000"/>
                </a:solidFill>
              </a:rPr>
              <a:t>，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理由是</a:t>
            </a:r>
            <a:r>
              <a:rPr lang="zh-CN" altLang="en-US" sz="2400">
                <a:solidFill>
                  <a:srgbClr val="402000"/>
                </a:solidFill>
              </a:rPr>
              <a:t>___________</a:t>
            </a:r>
            <a:r>
              <a:rPr lang="zh-CN" altLang="en-US" sz="2400" u="sng">
                <a:solidFill>
                  <a:srgbClr val="402000"/>
                </a:solidFill>
              </a:rPr>
              <a:t>_</a:t>
            </a:r>
            <a:r>
              <a:rPr lang="zh-CN" altLang="en-US" sz="2400" b="1" u="sng">
                <a:solidFill>
                  <a:srgbClr val="402000"/>
                </a:solidFill>
              </a:rPr>
              <a:t>                                                                  _</a:t>
            </a:r>
            <a:r>
              <a:rPr lang="zh-CN" altLang="en-US" sz="2400" b="1">
                <a:solidFill>
                  <a:srgbClr val="402000"/>
                </a:solidFill>
              </a:rPr>
              <a:t>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（3）为了进一步判断故障的可能原因,小明找来一电流表，在不改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变原电路的情况下，很快判断出来了。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小明的方法是</a:t>
            </a:r>
            <a:r>
              <a:rPr lang="zh-CN" altLang="en-US" sz="2400" u="sng">
                <a:solidFill>
                  <a:srgbClr val="402000"/>
                </a:solidFill>
              </a:rPr>
              <a:t>_</a:t>
            </a:r>
            <a:r>
              <a:rPr lang="en-US" altLang="zh-CN" sz="2400" u="sng">
                <a:solidFill>
                  <a:srgbClr val="402000"/>
                </a:solidFill>
              </a:rPr>
              <a:t>                  </a:t>
            </a:r>
            <a:r>
              <a:rPr lang="zh-CN" altLang="en-US" sz="2400">
                <a:solidFill>
                  <a:srgbClr val="402000"/>
                </a:solidFill>
              </a:rPr>
              <a:t>__________</a:t>
            </a:r>
            <a:r>
              <a:rPr lang="zh-CN" altLang="en-US" sz="2400" b="1">
                <a:solidFill>
                  <a:srgbClr val="402000"/>
                </a:solidFill>
              </a:rPr>
              <a:t>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结论是</a:t>
            </a:r>
            <a:r>
              <a:rPr lang="zh-CN" altLang="en-US" sz="2400">
                <a:solidFill>
                  <a:srgbClr val="402000"/>
                </a:solidFill>
              </a:rPr>
              <a:t>_____________</a:t>
            </a:r>
            <a:r>
              <a:rPr lang="zh-CN" altLang="en-US" sz="2400" u="sng">
                <a:solidFill>
                  <a:srgbClr val="402000"/>
                </a:solidFill>
              </a:rPr>
              <a:t>_</a:t>
            </a:r>
            <a:r>
              <a:rPr lang="zh-CN" altLang="en-US" sz="2400" b="1" u="sng">
                <a:solidFill>
                  <a:srgbClr val="402000"/>
                </a:solidFill>
              </a:rPr>
              <a:t>                   </a:t>
            </a:r>
            <a:r>
              <a:rPr lang="en-US" altLang="zh-CN" sz="2400" b="1" u="sng">
                <a:solidFill>
                  <a:srgbClr val="402000"/>
                </a:solidFill>
              </a:rPr>
              <a:t> </a:t>
            </a:r>
            <a:r>
              <a:rPr lang="zh-CN" altLang="en-US" sz="2400" b="1" u="sng">
                <a:solidFill>
                  <a:srgbClr val="402000"/>
                </a:solidFill>
              </a:rPr>
              <a:t>。</a:t>
            </a:r>
            <a:endParaRPr lang="zh-CN" altLang="en-US" sz="2400" b="1">
              <a:solidFill>
                <a:srgbClr val="402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402000"/>
              </a:solidFill>
            </a:endParaRPr>
          </a:p>
        </p:txBody>
      </p:sp>
      <p:grpSp>
        <p:nvGrpSpPr>
          <p:cNvPr id="27651" name="组合 35842">
            <a:extLst>
              <a:ext uri="{FF2B5EF4-FFF2-40B4-BE49-F238E27FC236}">
                <a16:creationId xmlns:a16="http://schemas.microsoft.com/office/drawing/2014/main" id="{B3D36524-03EF-4835-BD6B-8589E775B2BB}"/>
              </a:ext>
            </a:extLst>
          </p:cNvPr>
          <p:cNvGrpSpPr>
            <a:grpSpLocks/>
          </p:cNvGrpSpPr>
          <p:nvPr/>
        </p:nvGrpSpPr>
        <p:grpSpPr bwMode="auto">
          <a:xfrm>
            <a:off x="5967413" y="4408488"/>
            <a:ext cx="2735262" cy="2471737"/>
            <a:chOff x="0" y="0"/>
            <a:chExt cx="4990" cy="4649"/>
          </a:xfrm>
        </p:grpSpPr>
        <p:grpSp>
          <p:nvGrpSpPr>
            <p:cNvPr id="2" name="组合 35843">
              <a:extLst>
                <a:ext uri="{FF2B5EF4-FFF2-40B4-BE49-F238E27FC236}">
                  <a16:creationId xmlns:a16="http://schemas.microsoft.com/office/drawing/2014/main" id="{A7DFDA1C-970F-49DE-A2DA-7696064EB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990" cy="4249"/>
              <a:chOff x="0" y="0"/>
              <a:chExt cx="4990" cy="4249"/>
            </a:xfrm>
          </p:grpSpPr>
          <p:grpSp>
            <p:nvGrpSpPr>
              <p:cNvPr id="3" name="组合 35844">
                <a:extLst>
                  <a:ext uri="{FF2B5EF4-FFF2-40B4-BE49-F238E27FC236}">
                    <a16:creationId xmlns:a16="http://schemas.microsoft.com/office/drawing/2014/main" id="{FB91739A-0619-4B0C-B2A5-B63E1E379A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4" y="3289"/>
                <a:ext cx="342" cy="960"/>
                <a:chOff x="0" y="0"/>
                <a:chExt cx="240" cy="960"/>
              </a:xfrm>
            </p:grpSpPr>
            <p:sp>
              <p:nvSpPr>
                <p:cNvPr id="4" name="直接连接符 35845">
                  <a:extLst>
                    <a:ext uri="{FF2B5EF4-FFF2-40B4-BE49-F238E27FC236}">
                      <a16:creationId xmlns:a16="http://schemas.microsoft.com/office/drawing/2014/main" id="{2CB2B7A4-64D9-4B80-82DA-27994D5F2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120"/>
                  <a:ext cx="0" cy="600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" name="直接连接符 35846">
                  <a:extLst>
                    <a:ext uri="{FF2B5EF4-FFF2-40B4-BE49-F238E27FC236}">
                      <a16:creationId xmlns:a16="http://schemas.microsoft.com/office/drawing/2014/main" id="{2414E397-6155-4F45-8147-7AB33992E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0"/>
                  <a:ext cx="0" cy="96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" name="组合 35847">
                <a:extLst>
                  <a:ext uri="{FF2B5EF4-FFF2-40B4-BE49-F238E27FC236}">
                    <a16:creationId xmlns:a16="http://schemas.microsoft.com/office/drawing/2014/main" id="{2921D167-7FD7-477F-8576-17BAB14333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8" y="3402"/>
                <a:ext cx="820" cy="552"/>
                <a:chOff x="0" y="0"/>
                <a:chExt cx="820" cy="553"/>
              </a:xfrm>
            </p:grpSpPr>
            <p:sp>
              <p:nvSpPr>
                <p:cNvPr id="27657" name="直接连接符 35848">
                  <a:extLst>
                    <a:ext uri="{FF2B5EF4-FFF2-40B4-BE49-F238E27FC236}">
                      <a16:creationId xmlns:a16="http://schemas.microsoft.com/office/drawing/2014/main" id="{9D4C2FEF-844F-4D90-B2C0-1124B25CF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" y="0"/>
                  <a:ext cx="567" cy="34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8" name="椭圆 35849">
                  <a:extLst>
                    <a:ext uri="{FF2B5EF4-FFF2-40B4-BE49-F238E27FC236}">
                      <a16:creationId xmlns:a16="http://schemas.microsoft.com/office/drawing/2014/main" id="{F0635BC4-FE92-4BD5-A340-01722A9C7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13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402000"/>
                    </a:solidFill>
                  </a:endParaRPr>
                </a:p>
              </p:txBody>
            </p:sp>
          </p:grpSp>
          <p:sp>
            <p:nvSpPr>
              <p:cNvPr id="27659" name="直接连接符 35850">
                <a:extLst>
                  <a:ext uri="{FF2B5EF4-FFF2-40B4-BE49-F238E27FC236}">
                    <a16:creationId xmlns:a16="http://schemas.microsoft.com/office/drawing/2014/main" id="{BBD1AF19-6C3B-4AD7-B484-C2691E962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4" y="3856"/>
                <a:ext cx="1474" cy="1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0" name="直接连接符 35851">
                <a:extLst>
                  <a:ext uri="{FF2B5EF4-FFF2-40B4-BE49-F238E27FC236}">
                    <a16:creationId xmlns:a16="http://schemas.microsoft.com/office/drawing/2014/main" id="{652EB72F-5FC1-4991-A471-718263546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" y="3856"/>
                <a:ext cx="907" cy="1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1" name="直接连接符 35852">
                <a:extLst>
                  <a:ext uri="{FF2B5EF4-FFF2-40B4-BE49-F238E27FC236}">
                    <a16:creationId xmlns:a16="http://schemas.microsoft.com/office/drawing/2014/main" id="{4AFD459B-D2A2-4BA8-AA25-F941A1FB7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743"/>
                <a:ext cx="1474" cy="1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2" name="直接连接符 35853">
                <a:extLst>
                  <a:ext uri="{FF2B5EF4-FFF2-40B4-BE49-F238E27FC236}">
                    <a16:creationId xmlns:a16="http://schemas.microsoft.com/office/drawing/2014/main" id="{371823D5-6CDC-4C12-B87C-6522984B0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815"/>
                <a:ext cx="1" cy="192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3" name="直接连接符 35854">
                <a:extLst>
                  <a:ext uri="{FF2B5EF4-FFF2-40B4-BE49-F238E27FC236}">
                    <a16:creationId xmlns:a16="http://schemas.microsoft.com/office/drawing/2014/main" id="{638E7B53-FE07-4643-A6F2-C3EA20419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0" y="1816"/>
                <a:ext cx="1" cy="2041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664" name="组合 35855">
                <a:extLst>
                  <a:ext uri="{FF2B5EF4-FFF2-40B4-BE49-F238E27FC236}">
                    <a16:creationId xmlns:a16="http://schemas.microsoft.com/office/drawing/2014/main" id="{A4C4E28F-936E-4C93-B05E-9B89E6764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988" cy="2321"/>
                <a:chOff x="0" y="0"/>
                <a:chExt cx="4988" cy="2321"/>
              </a:xfrm>
            </p:grpSpPr>
            <p:grpSp>
              <p:nvGrpSpPr>
                <p:cNvPr id="27665" name="组合 35856">
                  <a:extLst>
                    <a:ext uri="{FF2B5EF4-FFF2-40B4-BE49-F238E27FC236}">
                      <a16:creationId xmlns:a16="http://schemas.microsoft.com/office/drawing/2014/main" id="{1D0C9114-E5C7-4BDA-AFD7-92AD66D3A1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0"/>
                  <a:ext cx="1247" cy="1135"/>
                  <a:chOff x="0" y="0"/>
                  <a:chExt cx="1603" cy="1200"/>
                </a:xfrm>
              </p:grpSpPr>
              <p:sp>
                <p:nvSpPr>
                  <p:cNvPr id="27666" name="椭圆 35857">
                    <a:extLst>
                      <a:ext uri="{FF2B5EF4-FFF2-40B4-BE49-F238E27FC236}">
                        <a16:creationId xmlns:a16="http://schemas.microsoft.com/office/drawing/2014/main" id="{ECC23B2E-E723-4CDF-8744-5E63F072E3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80" cy="1200"/>
                  </a:xfrm>
                  <a:prstGeom prst="ellips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402000"/>
                      </a:solidFill>
                    </a:endParaRPr>
                  </a:p>
                </p:txBody>
              </p:sp>
              <p:sp>
                <p:nvSpPr>
                  <p:cNvPr id="27667" name="文本框 35858">
                    <a:extLst>
                      <a:ext uri="{FF2B5EF4-FFF2-40B4-BE49-F238E27FC236}">
                        <a16:creationId xmlns:a16="http://schemas.microsoft.com/office/drawing/2014/main" id="{BE108F50-FE8F-40B9-AE3F-31D59D2E71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" y="144"/>
                    <a:ext cx="1474" cy="10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r>
                      <a:rPr lang="en-US" altLang="zh-CN" sz="2800" b="1">
                        <a:solidFill>
                          <a:srgbClr val="402000"/>
                        </a:solidFill>
                      </a:rPr>
                      <a:t>V</a:t>
                    </a:r>
                    <a:endParaRPr lang="en-US" altLang="zh-CN" sz="2800" b="1" baseline="-25000">
                      <a:solidFill>
                        <a:srgbClr val="402000"/>
                      </a:solidFill>
                    </a:endParaRPr>
                  </a:p>
                </p:txBody>
              </p:sp>
            </p:grpSp>
            <p:grpSp>
              <p:nvGrpSpPr>
                <p:cNvPr id="27668" name="组合 35859">
                  <a:extLst>
                    <a:ext uri="{FF2B5EF4-FFF2-40B4-BE49-F238E27FC236}">
                      <a16:creationId xmlns:a16="http://schemas.microsoft.com/office/drawing/2014/main" id="{4E639BB8-7AFD-4E3E-9FEF-A40B4078E6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361"/>
                  <a:ext cx="4989" cy="960"/>
                  <a:chOff x="0" y="0"/>
                  <a:chExt cx="4989" cy="960"/>
                </a:xfrm>
              </p:grpSpPr>
              <p:sp>
                <p:nvSpPr>
                  <p:cNvPr id="27669" name="流程图: 汇总连接 35860">
                    <a:extLst>
                      <a:ext uri="{FF2B5EF4-FFF2-40B4-BE49-F238E27FC236}">
                        <a16:creationId xmlns:a16="http://schemas.microsoft.com/office/drawing/2014/main" id="{CA4E31DA-D174-4CD9-A544-ADC68D72BF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" y="0"/>
                    <a:ext cx="960" cy="960"/>
                  </a:xfrm>
                  <a:prstGeom prst="flowChartSummingJunction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402000"/>
                      </a:solidFill>
                    </a:endParaRPr>
                  </a:p>
                </p:txBody>
              </p:sp>
              <p:sp>
                <p:nvSpPr>
                  <p:cNvPr id="27670" name="流程图: 过程 35861">
                    <a:extLst>
                      <a:ext uri="{FF2B5EF4-FFF2-40B4-BE49-F238E27FC236}">
                        <a16:creationId xmlns:a16="http://schemas.microsoft.com/office/drawing/2014/main" id="{A0385AE2-CFA2-4722-A7EA-B2306765A9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40"/>
                    <a:ext cx="1021" cy="340"/>
                  </a:xfrm>
                  <a:prstGeom prst="flowChartProcess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402000"/>
                      </a:solidFill>
                    </a:endParaRPr>
                  </a:p>
                </p:txBody>
              </p:sp>
              <p:sp>
                <p:nvSpPr>
                  <p:cNvPr id="27671" name="直接连接符 35862">
                    <a:extLst>
                      <a:ext uri="{FF2B5EF4-FFF2-40B4-BE49-F238E27FC236}">
                        <a16:creationId xmlns:a16="http://schemas.microsoft.com/office/drawing/2014/main" id="{391E609A-8F0E-4A2A-8E15-F8975E39DB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60" y="454"/>
                    <a:ext cx="1248" cy="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72" name="直接连接符 35863">
                    <a:extLst>
                      <a:ext uri="{FF2B5EF4-FFF2-40B4-BE49-F238E27FC236}">
                        <a16:creationId xmlns:a16="http://schemas.microsoft.com/office/drawing/2014/main" id="{ECFF54E1-52B3-411C-8084-5E349FFC0E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29" y="454"/>
                    <a:ext cx="1361" cy="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73" name="直接连接符 35864">
                    <a:extLst>
                      <a:ext uri="{FF2B5EF4-FFF2-40B4-BE49-F238E27FC236}">
                        <a16:creationId xmlns:a16="http://schemas.microsoft.com/office/drawing/2014/main" id="{58CFAF51-AFFE-451F-9BED-4A885F42F2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455"/>
                    <a:ext cx="340" cy="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674" name="直接连接符 35865">
                  <a:extLst>
                    <a:ext uri="{FF2B5EF4-FFF2-40B4-BE49-F238E27FC236}">
                      <a16:creationId xmlns:a16="http://schemas.microsoft.com/office/drawing/2014/main" id="{1F971EE6-B8C7-47CD-8982-70625CD74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8" y="568"/>
                  <a:ext cx="681" cy="1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5" name="直接连接符 35866">
                  <a:extLst>
                    <a:ext uri="{FF2B5EF4-FFF2-40B4-BE49-F238E27FC236}">
                      <a16:creationId xmlns:a16="http://schemas.microsoft.com/office/drawing/2014/main" id="{E5CA8A41-17F5-4A6C-BB92-41CEB98F4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7" y="567"/>
                  <a:ext cx="1" cy="1248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6" name="直接连接符 35867">
                  <a:extLst>
                    <a:ext uri="{FF2B5EF4-FFF2-40B4-BE49-F238E27FC236}">
                      <a16:creationId xmlns:a16="http://schemas.microsoft.com/office/drawing/2014/main" id="{597ED36E-21AA-415E-B9B3-0DA47ED88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5" y="567"/>
                  <a:ext cx="1" cy="1248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7" name="直接连接符 35868">
                  <a:extLst>
                    <a:ext uri="{FF2B5EF4-FFF2-40B4-BE49-F238E27FC236}">
                      <a16:creationId xmlns:a16="http://schemas.microsoft.com/office/drawing/2014/main" id="{07A2E455-2A60-45F8-9129-7C371220E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5" y="567"/>
                  <a:ext cx="680" cy="1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678" name="文本框 35869">
              <a:extLst>
                <a:ext uri="{FF2B5EF4-FFF2-40B4-BE49-F238E27FC236}">
                  <a16:creationId xmlns:a16="http://schemas.microsoft.com/office/drawing/2014/main" id="{0437B8B8-D742-4DFA-9210-C4BE1814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309"/>
              <a:ext cx="579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402000"/>
                  </a:solidFill>
                </a:rPr>
                <a:t>L</a:t>
              </a:r>
            </a:p>
          </p:txBody>
        </p:sp>
        <p:sp>
          <p:nvSpPr>
            <p:cNvPr id="27679" name="文本框 35870">
              <a:extLst>
                <a:ext uri="{FF2B5EF4-FFF2-40B4-BE49-F238E27FC236}">
                  <a16:creationId xmlns:a16="http://schemas.microsoft.com/office/drawing/2014/main" id="{7FBE2D5F-CBAE-4169-9DCE-EA08985B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3783"/>
              <a:ext cx="607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402000"/>
                  </a:solidFill>
                </a:rPr>
                <a:t>S</a:t>
              </a:r>
            </a:p>
          </p:txBody>
        </p:sp>
        <p:sp>
          <p:nvSpPr>
            <p:cNvPr id="27680" name="文本框 35871">
              <a:extLst>
                <a:ext uri="{FF2B5EF4-FFF2-40B4-BE49-F238E27FC236}">
                  <a16:creationId xmlns:a16="http://schemas.microsoft.com/office/drawing/2014/main" id="{3A644840-B5CD-420A-9CA3-B1777F8F8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195"/>
              <a:ext cx="635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402000"/>
                  </a:solidFill>
                </a:rPr>
                <a:t>R</a:t>
              </a:r>
            </a:p>
          </p:txBody>
        </p:sp>
      </p:grpSp>
      <p:sp>
        <p:nvSpPr>
          <p:cNvPr id="27652" name="文本框 35872">
            <a:extLst>
              <a:ext uri="{FF2B5EF4-FFF2-40B4-BE49-F238E27FC236}">
                <a16:creationId xmlns:a16="http://schemas.microsoft.com/office/drawing/2014/main" id="{E32069FC-257B-4328-B129-2ACAFF7A401A}"/>
              </a:ext>
            </a:extLst>
          </p:cNvPr>
          <p:cNvSpPr/>
          <p:nvPr/>
        </p:nvSpPr>
        <p:spPr>
          <a:xfrm>
            <a:off x="5341938" y="1576388"/>
            <a:ext cx="36369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可能是R断路；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或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灯L短路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7653" name="文本框 35873">
            <a:extLst>
              <a:ext uri="{FF2B5EF4-FFF2-40B4-BE49-F238E27FC236}">
                <a16:creationId xmlns:a16="http://schemas.microsoft.com/office/drawing/2014/main" id="{47063786-842D-4A89-A144-9A45669586E0}"/>
              </a:ext>
            </a:extLst>
          </p:cNvPr>
          <p:cNvSpPr/>
          <p:nvPr/>
        </p:nvSpPr>
        <p:spPr>
          <a:xfrm>
            <a:off x="3995738" y="2922588"/>
            <a:ext cx="10969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不可行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7654" name="文本框 35874">
            <a:extLst>
              <a:ext uri="{FF2B5EF4-FFF2-40B4-BE49-F238E27FC236}">
                <a16:creationId xmlns:a16="http://schemas.microsoft.com/office/drawing/2014/main" id="{D806C415-AFE7-4452-8BEF-C2A6BF2FD80A}"/>
              </a:ext>
            </a:extLst>
          </p:cNvPr>
          <p:cNvSpPr/>
          <p:nvPr/>
        </p:nvSpPr>
        <p:spPr>
          <a:xfrm>
            <a:off x="1258888" y="3355975"/>
            <a:ext cx="75612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无论是R断路，还是L短路。这时电压表的读数都为0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7655" name="文本框 35875">
            <a:extLst>
              <a:ext uri="{FF2B5EF4-FFF2-40B4-BE49-F238E27FC236}">
                <a16:creationId xmlns:a16="http://schemas.microsoft.com/office/drawing/2014/main" id="{6D00F6D0-3FAB-4DF3-B2C9-F6BC9A3A6E59}"/>
              </a:ext>
            </a:extLst>
          </p:cNvPr>
          <p:cNvSpPr/>
          <p:nvPr/>
        </p:nvSpPr>
        <p:spPr>
          <a:xfrm>
            <a:off x="1116013" y="5084763"/>
            <a:ext cx="4535487" cy="96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若电流表有示数，则灯L短路；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若电流表无示数，R断路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7656" name="文本框 35876">
            <a:extLst>
              <a:ext uri="{FF2B5EF4-FFF2-40B4-BE49-F238E27FC236}">
                <a16:creationId xmlns:a16="http://schemas.microsoft.com/office/drawing/2014/main" id="{F07EDF97-5080-4D54-BF22-9F4EBAE5C2DC}"/>
              </a:ext>
            </a:extLst>
          </p:cNvPr>
          <p:cNvSpPr/>
          <p:nvPr/>
        </p:nvSpPr>
        <p:spPr>
          <a:xfrm>
            <a:off x="2195513" y="4722813"/>
            <a:ext cx="3535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将电流表串联在电路中，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36865">
            <a:extLst>
              <a:ext uri="{FF2B5EF4-FFF2-40B4-BE49-F238E27FC236}">
                <a16:creationId xmlns:a16="http://schemas.microsoft.com/office/drawing/2014/main" id="{6079BBB7-8023-493C-A764-260A8CC9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47688"/>
            <a:ext cx="1096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例题</a:t>
            </a:r>
          </a:p>
        </p:txBody>
      </p:sp>
      <p:sp>
        <p:nvSpPr>
          <p:cNvPr id="28675" name="文本框 36866">
            <a:extLst>
              <a:ext uri="{FF2B5EF4-FFF2-40B4-BE49-F238E27FC236}">
                <a16:creationId xmlns:a16="http://schemas.microsoft.com/office/drawing/2014/main" id="{0FA29C37-A5C7-4481-8FF2-DE3508A80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5388"/>
            <a:ext cx="41449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1.如图所示电路，电源的电压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为6V，当开关S闭合时，只有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一只灯泡发光且电压表示数为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6V，则产生这种现象的原因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可能是________？</a:t>
            </a:r>
          </a:p>
        </p:txBody>
      </p:sp>
      <p:sp>
        <p:nvSpPr>
          <p:cNvPr id="28676" name="文本框 36867">
            <a:extLst>
              <a:ext uri="{FF2B5EF4-FFF2-40B4-BE49-F238E27FC236}">
                <a16:creationId xmlns:a16="http://schemas.microsoft.com/office/drawing/2014/main" id="{D3B2CFF1-7C9D-4F53-8A01-39CE4EDB2B3F}"/>
              </a:ext>
            </a:extLst>
          </p:cNvPr>
          <p:cNvSpPr/>
          <p:nvPr/>
        </p:nvSpPr>
        <p:spPr>
          <a:xfrm>
            <a:off x="396875" y="3138488"/>
            <a:ext cx="4922838" cy="3749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2 .如图所示电路，当开关S闭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合后，两表均有示数，过一会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儿发现电压表示数突然变小，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电流表的示数突然变大，则故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障可能是________﹖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①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 如果电压表、电流表示数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都变大，故障可能是________﹖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②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如果电压表、电流表均无示数，</a:t>
            </a:r>
          </a:p>
          <a:p>
            <a:pPr eaLnBrk="1" hangingPunct="1">
              <a:buFont typeface="Arial" pitchFamily="34" charset="0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则故障可能是________﹖</a:t>
            </a:r>
          </a:p>
          <a:p>
            <a:pPr eaLnBrk="1" hangingPunct="1">
              <a:buFont typeface="Arial" pitchFamily="34" charset="0"/>
              <a:buNone/>
            </a:pPr>
            <a:endParaRPr sz="2400" b="1"/>
          </a:p>
        </p:txBody>
      </p:sp>
      <p:pic>
        <p:nvPicPr>
          <p:cNvPr id="28677" name="图片 36868">
            <a:extLst>
              <a:ext uri="{FF2B5EF4-FFF2-40B4-BE49-F238E27FC236}">
                <a16:creationId xmlns:a16="http://schemas.microsoft.com/office/drawing/2014/main" id="{C2477852-26F6-4CA5-942E-6E7C3D31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979488"/>
            <a:ext cx="273685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36869">
            <a:extLst>
              <a:ext uri="{FF2B5EF4-FFF2-40B4-BE49-F238E27FC236}">
                <a16:creationId xmlns:a16="http://schemas.microsoft.com/office/drawing/2014/main" id="{87C5FF45-3BA2-4962-92A5-F1B9AEE7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29511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本框 36870">
            <a:extLst>
              <a:ext uri="{FF2B5EF4-FFF2-40B4-BE49-F238E27FC236}">
                <a16:creationId xmlns:a16="http://schemas.microsoft.com/office/drawing/2014/main" id="{C6BEDFE7-64E6-41D8-93F1-3936660C4C6F}"/>
              </a:ext>
            </a:extLst>
          </p:cNvPr>
          <p:cNvSpPr/>
          <p:nvPr/>
        </p:nvSpPr>
        <p:spPr>
          <a:xfrm>
            <a:off x="1619250" y="2563813"/>
            <a:ext cx="1241425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L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短路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8680" name="文本框 36871">
            <a:extLst>
              <a:ext uri="{FF2B5EF4-FFF2-40B4-BE49-F238E27FC236}">
                <a16:creationId xmlns:a16="http://schemas.microsoft.com/office/drawing/2014/main" id="{CF2F25D1-4A88-4660-BFCD-11772D6FD584}"/>
              </a:ext>
            </a:extLst>
          </p:cNvPr>
          <p:cNvSpPr/>
          <p:nvPr/>
        </p:nvSpPr>
        <p:spPr>
          <a:xfrm>
            <a:off x="1724025" y="4494213"/>
            <a:ext cx="1239838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L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短路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8681" name="文本框 36872">
            <a:extLst>
              <a:ext uri="{FF2B5EF4-FFF2-40B4-BE49-F238E27FC236}">
                <a16:creationId xmlns:a16="http://schemas.microsoft.com/office/drawing/2014/main" id="{576FBC99-DBBB-4BCA-8E14-62B1388B6476}"/>
              </a:ext>
            </a:extLst>
          </p:cNvPr>
          <p:cNvSpPr/>
          <p:nvPr/>
        </p:nvSpPr>
        <p:spPr>
          <a:xfrm>
            <a:off x="3302000" y="5253038"/>
            <a:ext cx="10874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短路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8682" name="文本框 36873">
            <a:extLst>
              <a:ext uri="{FF2B5EF4-FFF2-40B4-BE49-F238E27FC236}">
                <a16:creationId xmlns:a16="http://schemas.microsoft.com/office/drawing/2014/main" id="{83251B00-0F9F-43F9-A2BE-90EE7E5314DD}"/>
              </a:ext>
            </a:extLst>
          </p:cNvPr>
          <p:cNvSpPr/>
          <p:nvPr/>
        </p:nvSpPr>
        <p:spPr>
          <a:xfrm>
            <a:off x="2484438" y="6019800"/>
            <a:ext cx="10874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断路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  <p:bldP spid="28681" grpId="0" animBg="1"/>
      <p:bldP spid="286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7889">
            <a:extLst>
              <a:ext uri="{FF2B5EF4-FFF2-40B4-BE49-F238E27FC236}">
                <a16:creationId xmlns:a16="http://schemas.microsoft.com/office/drawing/2014/main" id="{7DE04429-C14C-495E-8553-0C2EB2AB2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82015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如图，电源电压不变，当S闭合后，V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、A分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   别为12V、6V和0.2A。则：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（1）若灯L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发生短路，则V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的读数分别为</a:t>
            </a:r>
            <a:r>
              <a:rPr lang="zh-CN" altLang="en-US" sz="2400" u="sng">
                <a:solidFill>
                  <a:srgbClr val="402000"/>
                </a:solidFill>
              </a:rPr>
              <a:t>___</a:t>
            </a:r>
            <a:r>
              <a:rPr lang="zh-CN" altLang="en-US" sz="2400" b="1" u="sng">
                <a:solidFill>
                  <a:srgbClr val="402000"/>
                </a:solidFill>
              </a:rPr>
              <a:t>_             </a:t>
            </a:r>
            <a:r>
              <a:rPr lang="zh-CN" altLang="en-US" sz="2400" b="1">
                <a:solidFill>
                  <a:srgbClr val="402000"/>
                </a:solidFill>
              </a:rPr>
              <a:t>；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（2）若灯L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发生短路，则V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的读数分别为</a:t>
            </a:r>
            <a:r>
              <a:rPr lang="zh-CN" altLang="en-US" sz="2400" u="sng">
                <a:solidFill>
                  <a:srgbClr val="402000"/>
                </a:solidFill>
              </a:rPr>
              <a:t>____             </a:t>
            </a:r>
            <a:r>
              <a:rPr lang="zh-CN" altLang="en-US" sz="2400" b="1">
                <a:solidFill>
                  <a:srgbClr val="402000"/>
                </a:solidFill>
              </a:rPr>
              <a:t>；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（3）若灯L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发生断路，则V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的读数分别为</a:t>
            </a:r>
            <a:r>
              <a:rPr lang="zh-CN" altLang="en-US" sz="2400" u="sng">
                <a:solidFill>
                  <a:srgbClr val="402000"/>
                </a:solidFill>
              </a:rPr>
              <a:t>____</a:t>
            </a:r>
            <a:r>
              <a:rPr lang="zh-CN" altLang="en-US" sz="2400" b="1" u="sng">
                <a:solidFill>
                  <a:srgbClr val="402000"/>
                </a:solidFill>
              </a:rPr>
              <a:t>            </a:t>
            </a:r>
            <a:r>
              <a:rPr lang="zh-CN" altLang="en-US" sz="2400" b="1">
                <a:solidFill>
                  <a:srgbClr val="402000"/>
                </a:solidFill>
              </a:rPr>
              <a:t>；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（4）若灯L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发生断路，则V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的读数分别为</a:t>
            </a:r>
            <a:r>
              <a:rPr lang="zh-CN" altLang="en-US" sz="2400" u="sng">
                <a:solidFill>
                  <a:srgbClr val="402000"/>
                </a:solidFill>
              </a:rPr>
              <a:t>____</a:t>
            </a:r>
            <a:r>
              <a:rPr lang="zh-CN" altLang="en-US" sz="2400" b="1" u="sng">
                <a:solidFill>
                  <a:srgbClr val="402000"/>
                </a:solidFill>
              </a:rPr>
              <a:t>            </a:t>
            </a:r>
            <a:r>
              <a:rPr lang="zh-CN" altLang="en-US" sz="2400" b="1">
                <a:solidFill>
                  <a:srgbClr val="402000"/>
                </a:solidFill>
              </a:rPr>
              <a:t>；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（5）若S断开，则V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、A三表的读数分别</a:t>
            </a:r>
            <a:r>
              <a:rPr lang="zh-CN" altLang="en-US" sz="2400">
                <a:solidFill>
                  <a:srgbClr val="402000"/>
                </a:solidFill>
              </a:rPr>
              <a:t>为</a:t>
            </a:r>
            <a:r>
              <a:rPr lang="zh-CN" altLang="en-US" sz="2400" u="sng">
                <a:solidFill>
                  <a:srgbClr val="402000"/>
                </a:solidFill>
              </a:rPr>
              <a:t>____</a:t>
            </a:r>
            <a:r>
              <a:rPr lang="zh-CN" altLang="en-US" sz="2400" b="1" u="sng">
                <a:solidFill>
                  <a:srgbClr val="402000"/>
                </a:solidFill>
              </a:rPr>
              <a:t>                  </a:t>
            </a:r>
            <a:r>
              <a:rPr lang="zh-CN" altLang="en-US" sz="2400" b="1">
                <a:solidFill>
                  <a:srgbClr val="402000"/>
                </a:solidFill>
              </a:rPr>
              <a:t>。</a:t>
            </a:r>
          </a:p>
        </p:txBody>
      </p:sp>
      <p:pic>
        <p:nvPicPr>
          <p:cNvPr id="29699" name="图片 37890">
            <a:extLst>
              <a:ext uri="{FF2B5EF4-FFF2-40B4-BE49-F238E27FC236}">
                <a16:creationId xmlns:a16="http://schemas.microsoft.com/office/drawing/2014/main" id="{FB897F7D-F0EB-4B62-AFB4-FF9DC634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7925"/>
            <a:ext cx="364966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37891">
            <a:extLst>
              <a:ext uri="{FF2B5EF4-FFF2-40B4-BE49-F238E27FC236}">
                <a16:creationId xmlns:a16="http://schemas.microsoft.com/office/drawing/2014/main" id="{E3B40C29-E17F-4F4B-BC13-FA43ABCA73A7}"/>
              </a:ext>
            </a:extLst>
          </p:cNvPr>
          <p:cNvSpPr/>
          <p:nvPr/>
        </p:nvSpPr>
        <p:spPr>
          <a:xfrm>
            <a:off x="6732588" y="1541463"/>
            <a:ext cx="18049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12V、12V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9701" name="文本框 37892">
            <a:extLst>
              <a:ext uri="{FF2B5EF4-FFF2-40B4-BE49-F238E27FC236}">
                <a16:creationId xmlns:a16="http://schemas.microsoft.com/office/drawing/2014/main" id="{7E74DC4C-4F31-4333-AD70-0DB02CFB49A9}"/>
              </a:ext>
            </a:extLst>
          </p:cNvPr>
          <p:cNvSpPr/>
          <p:nvPr/>
        </p:nvSpPr>
        <p:spPr>
          <a:xfrm>
            <a:off x="6732588" y="1989138"/>
            <a:ext cx="194468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12V、0V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9702" name="文本框 37893">
            <a:extLst>
              <a:ext uri="{FF2B5EF4-FFF2-40B4-BE49-F238E27FC236}">
                <a16:creationId xmlns:a16="http://schemas.microsoft.com/office/drawing/2014/main" id="{E509E653-5892-45E2-96F2-812364D0607E}"/>
              </a:ext>
            </a:extLst>
          </p:cNvPr>
          <p:cNvSpPr/>
          <p:nvPr/>
        </p:nvSpPr>
        <p:spPr>
          <a:xfrm>
            <a:off x="6732588" y="2492375"/>
            <a:ext cx="19446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12V、0V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9703" name="文本框 37894">
            <a:extLst>
              <a:ext uri="{FF2B5EF4-FFF2-40B4-BE49-F238E27FC236}">
                <a16:creationId xmlns:a16="http://schemas.microsoft.com/office/drawing/2014/main" id="{FBF026F2-C89C-45FD-89EF-C1D920159C42}"/>
              </a:ext>
            </a:extLst>
          </p:cNvPr>
          <p:cNvSpPr/>
          <p:nvPr/>
        </p:nvSpPr>
        <p:spPr>
          <a:xfrm>
            <a:off x="6732588" y="2852738"/>
            <a:ext cx="19446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12V、12V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9704" name="文本框 37895">
            <a:extLst>
              <a:ext uri="{FF2B5EF4-FFF2-40B4-BE49-F238E27FC236}">
                <a16:creationId xmlns:a16="http://schemas.microsoft.com/office/drawing/2014/main" id="{85A0A95B-DEEC-4ABF-9710-6AE1953E4524}"/>
              </a:ext>
            </a:extLst>
          </p:cNvPr>
          <p:cNvSpPr/>
          <p:nvPr/>
        </p:nvSpPr>
        <p:spPr>
          <a:xfrm>
            <a:off x="6648450" y="3328988"/>
            <a:ext cx="24542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12V、0V、0A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8913">
            <a:extLst>
              <a:ext uri="{FF2B5EF4-FFF2-40B4-BE49-F238E27FC236}">
                <a16:creationId xmlns:a16="http://schemas.microsoft.com/office/drawing/2014/main" id="{9B273E6D-5ADB-48C8-B7CB-463783B1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338263"/>
            <a:ext cx="77803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如图所示，开关</a:t>
            </a:r>
            <a:r>
              <a:rPr lang="en-US" altLang="zh-CN" sz="2800" b="1">
                <a:solidFill>
                  <a:srgbClr val="402000"/>
                </a:solidFill>
              </a:rPr>
              <a:t>S</a:t>
            </a:r>
            <a:r>
              <a:rPr lang="zh-CN" altLang="en-US" sz="2800" b="1">
                <a:solidFill>
                  <a:srgbClr val="402000"/>
                </a:solidFill>
              </a:rPr>
              <a:t>闭合后，</a:t>
            </a:r>
            <a:r>
              <a:rPr lang="en-US" altLang="zh-CN" sz="2800" b="1">
                <a:solidFill>
                  <a:srgbClr val="402000"/>
                </a:solidFill>
              </a:rPr>
              <a:t>L</a:t>
            </a:r>
            <a:r>
              <a:rPr lang="en-US" altLang="zh-CN" sz="2800" b="1" baseline="-25000">
                <a:solidFill>
                  <a:srgbClr val="402000"/>
                </a:solidFill>
              </a:rPr>
              <a:t>1</a:t>
            </a:r>
            <a:r>
              <a:rPr lang="zh-CN" altLang="en-US" sz="2800" b="1">
                <a:solidFill>
                  <a:srgbClr val="402000"/>
                </a:solidFill>
              </a:rPr>
              <a:t>和</a:t>
            </a:r>
            <a:r>
              <a:rPr lang="en-US" altLang="zh-CN" sz="2800" b="1">
                <a:solidFill>
                  <a:srgbClr val="402000"/>
                </a:solidFill>
              </a:rPr>
              <a:t>L</a:t>
            </a:r>
            <a:r>
              <a:rPr lang="en-US" altLang="zh-CN" sz="2800" b="1" baseline="-25000">
                <a:solidFill>
                  <a:srgbClr val="402000"/>
                </a:solidFill>
              </a:rPr>
              <a:t>2</a:t>
            </a:r>
            <a:r>
              <a:rPr lang="zh-CN" altLang="en-US" sz="2800" b="1">
                <a:solidFill>
                  <a:srgbClr val="402000"/>
                </a:solidFill>
              </a:rPr>
              <a:t>都不发光，将电压表并联在</a:t>
            </a:r>
            <a:r>
              <a:rPr lang="en-US" altLang="zh-CN" sz="2800" b="1">
                <a:solidFill>
                  <a:srgbClr val="402000"/>
                </a:solidFill>
              </a:rPr>
              <a:t>ab</a:t>
            </a:r>
            <a:r>
              <a:rPr lang="zh-CN" altLang="en-US" sz="2800" b="1">
                <a:solidFill>
                  <a:srgbClr val="402000"/>
                </a:solidFill>
              </a:rPr>
              <a:t>之间时，电压表示数为</a:t>
            </a:r>
            <a:r>
              <a:rPr lang="en-US" altLang="zh-CN" sz="2800" b="1">
                <a:solidFill>
                  <a:srgbClr val="402000"/>
                </a:solidFill>
              </a:rPr>
              <a:t>O</a:t>
            </a:r>
            <a:r>
              <a:rPr lang="zh-CN" altLang="en-US" sz="2800" b="1">
                <a:solidFill>
                  <a:srgbClr val="402000"/>
                </a:solidFill>
              </a:rPr>
              <a:t>，将电压表并联在</a:t>
            </a:r>
            <a:r>
              <a:rPr lang="en-US" altLang="zh-CN" sz="2800" b="1">
                <a:solidFill>
                  <a:srgbClr val="402000"/>
                </a:solidFill>
              </a:rPr>
              <a:t>bc</a:t>
            </a:r>
            <a:r>
              <a:rPr lang="zh-CN" altLang="en-US" sz="2800" b="1">
                <a:solidFill>
                  <a:srgbClr val="402000"/>
                </a:solidFill>
              </a:rPr>
              <a:t>之间时，电压表示数较大，若电路中只有一处故障，则该故障可能是（　　）</a:t>
            </a:r>
          </a:p>
        </p:txBody>
      </p:sp>
      <p:pic>
        <p:nvPicPr>
          <p:cNvPr id="30723" name="内容占位符 38914">
            <a:extLst>
              <a:ext uri="{FF2B5EF4-FFF2-40B4-BE49-F238E27FC236}">
                <a16:creationId xmlns:a16="http://schemas.microsoft.com/office/drawing/2014/main" id="{4C99217C-E2B8-49A5-B9C2-2331B17F2E0C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291465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38915">
            <a:extLst>
              <a:ext uri="{FF2B5EF4-FFF2-40B4-BE49-F238E27FC236}">
                <a16:creationId xmlns:a16="http://schemas.microsoft.com/office/drawing/2014/main" id="{5864C493-4473-447F-AEB6-F3E375B44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429000"/>
            <a:ext cx="45354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A．L</a:t>
            </a:r>
            <a:r>
              <a:rPr lang="zh-CN" altLang="en-US" sz="2800" b="1" baseline="-25000">
                <a:solidFill>
                  <a:srgbClr val="402000"/>
                </a:solidFill>
              </a:rPr>
              <a:t>2</a:t>
            </a:r>
            <a:r>
              <a:rPr lang="zh-CN" altLang="en-US" sz="2800" b="1">
                <a:solidFill>
                  <a:srgbClr val="402000"/>
                </a:solidFill>
              </a:rPr>
              <a:t>断路	    </a:t>
            </a:r>
            <a:r>
              <a:rPr lang="en-US" altLang="zh-CN" sz="2800" b="1">
                <a:solidFill>
                  <a:srgbClr val="402000"/>
                </a:solidFill>
              </a:rPr>
              <a:t> </a:t>
            </a:r>
            <a:r>
              <a:rPr lang="zh-CN" altLang="en-US" sz="2800" b="1">
                <a:solidFill>
                  <a:srgbClr val="402000"/>
                </a:solidFill>
              </a:rPr>
              <a:t>B．L</a:t>
            </a:r>
            <a:r>
              <a:rPr lang="zh-CN" altLang="en-US" sz="2800" b="1" baseline="-25000">
                <a:solidFill>
                  <a:srgbClr val="402000"/>
                </a:solidFill>
              </a:rPr>
              <a:t>2</a:t>
            </a:r>
            <a:r>
              <a:rPr lang="zh-CN" altLang="en-US" sz="2800" b="1">
                <a:solidFill>
                  <a:srgbClr val="402000"/>
                </a:solidFill>
              </a:rPr>
              <a:t>短路C．L</a:t>
            </a:r>
            <a:r>
              <a:rPr lang="zh-CN" altLang="en-US" sz="2800" b="1" baseline="-25000">
                <a:solidFill>
                  <a:srgbClr val="402000"/>
                </a:solidFill>
              </a:rPr>
              <a:t>1</a:t>
            </a:r>
            <a:r>
              <a:rPr lang="zh-CN" altLang="en-US" sz="2800" b="1">
                <a:solidFill>
                  <a:srgbClr val="402000"/>
                </a:solidFill>
              </a:rPr>
              <a:t>断路	     D．L</a:t>
            </a:r>
            <a:r>
              <a:rPr lang="zh-CN" altLang="en-US" sz="2800" b="1" baseline="-25000">
                <a:solidFill>
                  <a:srgbClr val="402000"/>
                </a:solidFill>
              </a:rPr>
              <a:t>1</a:t>
            </a:r>
            <a:r>
              <a:rPr lang="zh-CN" altLang="en-US" sz="2800" b="1">
                <a:solidFill>
                  <a:srgbClr val="402000"/>
                </a:solidFill>
              </a:rPr>
              <a:t>短路</a:t>
            </a:r>
          </a:p>
        </p:txBody>
      </p:sp>
      <p:sp>
        <p:nvSpPr>
          <p:cNvPr id="30725" name="文本框 38916">
            <a:extLst>
              <a:ext uri="{FF2B5EF4-FFF2-40B4-BE49-F238E27FC236}">
                <a16:creationId xmlns:a16="http://schemas.microsoft.com/office/drawing/2014/main" id="{92C9181B-99EF-4DC2-BF3C-C965810ADA72}"/>
              </a:ext>
            </a:extLst>
          </p:cNvPr>
          <p:cNvSpPr/>
          <p:nvPr/>
        </p:nvSpPr>
        <p:spPr>
          <a:xfrm>
            <a:off x="6600825" y="2633663"/>
            <a:ext cx="4397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9937">
            <a:extLst>
              <a:ext uri="{FF2B5EF4-FFF2-40B4-BE49-F238E27FC236}">
                <a16:creationId xmlns:a16="http://schemas.microsoft.com/office/drawing/2014/main" id="{C396EA3A-D01C-4A8C-880B-3FB9A44F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050925"/>
            <a:ext cx="69850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如图所示的电路，闭合开关</a:t>
            </a:r>
            <a:r>
              <a:rPr lang="en-US" altLang="zh-CN" sz="2800" b="1">
                <a:solidFill>
                  <a:srgbClr val="402000"/>
                </a:solidFill>
              </a:rPr>
              <a:t>S</a:t>
            </a:r>
            <a:r>
              <a:rPr lang="zh-CN" altLang="en-US" sz="2800" b="1">
                <a:solidFill>
                  <a:srgbClr val="402000"/>
                </a:solidFill>
              </a:rPr>
              <a:t>后，电灯</a:t>
            </a:r>
            <a:r>
              <a:rPr lang="en-US" altLang="zh-CN" sz="2800" b="1">
                <a:solidFill>
                  <a:srgbClr val="402000"/>
                </a:solidFill>
              </a:rPr>
              <a:t>L</a:t>
            </a:r>
            <a:r>
              <a:rPr lang="en-US" altLang="zh-CN" sz="2800" b="1" baseline="-25000">
                <a:solidFill>
                  <a:srgbClr val="402000"/>
                </a:solidFill>
              </a:rPr>
              <a:t>1</a:t>
            </a:r>
            <a:r>
              <a:rPr lang="zh-CN" altLang="en-US" sz="2800" b="1">
                <a:solidFill>
                  <a:srgbClr val="402000"/>
                </a:solidFill>
              </a:rPr>
              <a:t>、</a:t>
            </a:r>
            <a:r>
              <a:rPr lang="en-US" altLang="zh-CN" sz="2800" b="1">
                <a:solidFill>
                  <a:srgbClr val="402000"/>
                </a:solidFill>
              </a:rPr>
              <a:t>L</a:t>
            </a:r>
            <a:r>
              <a:rPr lang="en-US" altLang="zh-CN" sz="2800" b="1" baseline="-25000">
                <a:solidFill>
                  <a:srgbClr val="402000"/>
                </a:solidFill>
              </a:rPr>
              <a:t>2</a:t>
            </a:r>
            <a:r>
              <a:rPr lang="zh-CN" altLang="en-US" sz="2800" b="1">
                <a:solidFill>
                  <a:srgbClr val="402000"/>
                </a:solidFill>
              </a:rPr>
              <a:t>都不发光，且两电表的指针都不动．现将两电灯的位置对调，再次闭合开关时，发现两只灯泡仍不亮，电流表的指针仍不动，但电压表的指针却有了明显的偏转，该电路的故障可能是（　　）</a:t>
            </a:r>
          </a:p>
        </p:txBody>
      </p:sp>
      <p:pic>
        <p:nvPicPr>
          <p:cNvPr id="31747" name="内容占位符 39938">
            <a:extLst>
              <a:ext uri="{FF2B5EF4-FFF2-40B4-BE49-F238E27FC236}">
                <a16:creationId xmlns:a16="http://schemas.microsoft.com/office/drawing/2014/main" id="{20F1FE80-789A-43B7-BE1D-66CD46B4C088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859213"/>
            <a:ext cx="3317875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39939">
            <a:extLst>
              <a:ext uri="{FF2B5EF4-FFF2-40B4-BE49-F238E27FC236}">
                <a16:creationId xmlns:a16="http://schemas.microsoft.com/office/drawing/2014/main" id="{DAFD5502-FDFC-4790-ABA8-FFD7AC23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75113"/>
            <a:ext cx="47069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402000"/>
                </a:solidFill>
              </a:rPr>
              <a:t>A</a:t>
            </a:r>
            <a:r>
              <a:rPr lang="zh-CN" altLang="en-US" sz="2800" b="1">
                <a:solidFill>
                  <a:srgbClr val="402000"/>
                </a:solidFill>
              </a:rPr>
              <a:t>．电流表内部接线断了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402000"/>
                </a:solidFill>
              </a:rPr>
              <a:t>B</a:t>
            </a:r>
            <a:r>
              <a:rPr lang="zh-CN" altLang="en-US" sz="2800" b="1">
                <a:solidFill>
                  <a:srgbClr val="402000"/>
                </a:solidFill>
              </a:rPr>
              <a:t>．灯</a:t>
            </a:r>
            <a:r>
              <a:rPr lang="en-US" altLang="zh-CN" sz="2800" b="1">
                <a:solidFill>
                  <a:srgbClr val="402000"/>
                </a:solidFill>
              </a:rPr>
              <a:t>L</a:t>
            </a:r>
            <a:r>
              <a:rPr lang="en-US" altLang="zh-CN" sz="2800" b="1" baseline="-25000">
                <a:solidFill>
                  <a:srgbClr val="402000"/>
                </a:solidFill>
              </a:rPr>
              <a:t>1</a:t>
            </a:r>
            <a:r>
              <a:rPr lang="zh-CN" altLang="en-US" sz="2800" b="1">
                <a:solidFill>
                  <a:srgbClr val="402000"/>
                </a:solidFill>
              </a:rPr>
              <a:t>灯丝断了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402000"/>
                </a:solidFill>
              </a:rPr>
              <a:t>C</a:t>
            </a:r>
            <a:r>
              <a:rPr lang="zh-CN" altLang="en-US" sz="2800" b="1">
                <a:solidFill>
                  <a:srgbClr val="402000"/>
                </a:solidFill>
              </a:rPr>
              <a:t>．灯</a:t>
            </a:r>
            <a:r>
              <a:rPr lang="en-US" altLang="zh-CN" sz="2800" b="1">
                <a:solidFill>
                  <a:srgbClr val="402000"/>
                </a:solidFill>
              </a:rPr>
              <a:t>L</a:t>
            </a:r>
            <a:r>
              <a:rPr lang="en-US" altLang="zh-CN" sz="2800" b="1" baseline="-25000">
                <a:solidFill>
                  <a:srgbClr val="402000"/>
                </a:solidFill>
              </a:rPr>
              <a:t>2</a:t>
            </a:r>
            <a:r>
              <a:rPr lang="zh-CN" altLang="en-US" sz="2800" b="1">
                <a:solidFill>
                  <a:srgbClr val="402000"/>
                </a:solidFill>
              </a:rPr>
              <a:t>灯丝断了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402000"/>
                </a:solidFill>
              </a:rPr>
              <a:t>D</a:t>
            </a:r>
            <a:r>
              <a:rPr lang="zh-CN" altLang="en-US" sz="2800" b="1">
                <a:solidFill>
                  <a:srgbClr val="402000"/>
                </a:solidFill>
              </a:rPr>
              <a:t>．电流表和两个电灯都坏了</a:t>
            </a:r>
          </a:p>
        </p:txBody>
      </p:sp>
      <p:sp>
        <p:nvSpPr>
          <p:cNvPr id="31749" name="文本框 39940">
            <a:extLst>
              <a:ext uri="{FF2B5EF4-FFF2-40B4-BE49-F238E27FC236}">
                <a16:creationId xmlns:a16="http://schemas.microsoft.com/office/drawing/2014/main" id="{70960A6A-27CC-4E8F-9722-8D6C5B3E5CBC}"/>
              </a:ext>
            </a:extLst>
          </p:cNvPr>
          <p:cNvSpPr/>
          <p:nvPr/>
        </p:nvSpPr>
        <p:spPr>
          <a:xfrm>
            <a:off x="3563938" y="3213100"/>
            <a:ext cx="4397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占位符 13313">
            <a:extLst>
              <a:ext uri="{FF2B5EF4-FFF2-40B4-BE49-F238E27FC236}">
                <a16:creationId xmlns:a16="http://schemas.microsoft.com/office/drawing/2014/main" id="{F9B4DA04-E9A2-4567-853B-EE9C4FDC404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614613" y="1560513"/>
            <a:ext cx="3821112" cy="43497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三、设计实验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测量AB两点之间的电压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（测L</a:t>
            </a:r>
            <a:r>
              <a:rPr lang="zh-CN" altLang="en-US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的电压U</a:t>
            </a:r>
            <a:r>
              <a:rPr lang="zh-CN" altLang="en-US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123" name="矩形 13314">
            <a:extLst>
              <a:ext uri="{FF2B5EF4-FFF2-40B4-BE49-F238E27FC236}">
                <a16:creationId xmlns:a16="http://schemas.microsoft.com/office/drawing/2014/main" id="{C220EBF8-39AC-4F41-84D3-92F9A928C10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9750" y="547688"/>
            <a:ext cx="77866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402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探究:串联电路中用电器两端的电压与电源两端的电压的关系?</a:t>
            </a:r>
          </a:p>
        </p:txBody>
      </p:sp>
      <p:sp>
        <p:nvSpPr>
          <p:cNvPr id="5124" name="文本框 13315">
            <a:extLst>
              <a:ext uri="{FF2B5EF4-FFF2-40B4-BE49-F238E27FC236}">
                <a16:creationId xmlns:a16="http://schemas.microsoft.com/office/drawing/2014/main" id="{E292ABA7-EBAC-42FC-A6BB-17F22C1B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2060575"/>
            <a:ext cx="32400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测量BC两点之间的电压（测L</a:t>
            </a:r>
            <a:r>
              <a:rPr lang="zh-CN" altLang="en-US" sz="2400" b="1" baseline="-2500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的电压U</a:t>
            </a:r>
            <a:r>
              <a:rPr lang="zh-CN" altLang="en-US" sz="2400" b="1" baseline="-2500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125" name="文本框 13316">
            <a:extLst>
              <a:ext uri="{FF2B5EF4-FFF2-40B4-BE49-F238E27FC236}">
                <a16:creationId xmlns:a16="http://schemas.microsoft.com/office/drawing/2014/main" id="{CF1D3FBD-6CFC-483A-B775-B6B2E6EB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5513388"/>
            <a:ext cx="33607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测量AC两点之间的电压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（总电压U）</a:t>
            </a:r>
          </a:p>
        </p:txBody>
      </p:sp>
      <p:pic>
        <p:nvPicPr>
          <p:cNvPr id="5126" name="图片 13317">
            <a:extLst>
              <a:ext uri="{FF2B5EF4-FFF2-40B4-BE49-F238E27FC236}">
                <a16:creationId xmlns:a16="http://schemas.microsoft.com/office/drawing/2014/main" id="{FDBB2B85-9FDD-4A4C-8328-CF86BAF6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1150"/>
            <a:ext cx="20145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3318">
            <a:extLst>
              <a:ext uri="{FF2B5EF4-FFF2-40B4-BE49-F238E27FC236}">
                <a16:creationId xmlns:a16="http://schemas.microsoft.com/office/drawing/2014/main" id="{471BFA47-4FF8-4D34-BA79-1484675E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924175"/>
            <a:ext cx="2014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3319">
            <a:extLst>
              <a:ext uri="{FF2B5EF4-FFF2-40B4-BE49-F238E27FC236}">
                <a16:creationId xmlns:a16="http://schemas.microsoft.com/office/drawing/2014/main" id="{B549F48C-30BD-4771-9546-7A331FC6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4579938"/>
            <a:ext cx="22320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3320">
            <a:extLst>
              <a:ext uri="{FF2B5EF4-FFF2-40B4-BE49-F238E27FC236}">
                <a16:creationId xmlns:a16="http://schemas.microsoft.com/office/drawing/2014/main" id="{FE5F9EC9-4364-40F2-9A8F-6B15780E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7050"/>
            <a:ext cx="2736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40961">
            <a:extLst>
              <a:ext uri="{FF2B5EF4-FFF2-40B4-BE49-F238E27FC236}">
                <a16:creationId xmlns:a16="http://schemas.microsoft.com/office/drawing/2014/main" id="{B65694A9-0F7B-42C0-9053-24401F8A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69975"/>
            <a:ext cx="82327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如图所示，闭合开关S时，灯泡L</a:t>
            </a:r>
            <a:r>
              <a:rPr lang="zh-CN" altLang="en-US" sz="2800" b="1" baseline="-25000">
                <a:solidFill>
                  <a:srgbClr val="402000"/>
                </a:solidFill>
              </a:rPr>
              <a:t>1、</a:t>
            </a:r>
            <a:r>
              <a:rPr lang="zh-CN" altLang="en-US" sz="2800" b="1">
                <a:solidFill>
                  <a:srgbClr val="402000"/>
                </a:solidFill>
              </a:rPr>
              <a:t>L</a:t>
            </a:r>
            <a:r>
              <a:rPr lang="zh-CN" altLang="en-US" sz="2800" b="1" baseline="-25000">
                <a:solidFill>
                  <a:srgbClr val="402000"/>
                </a:solidFill>
              </a:rPr>
              <a:t>2</a:t>
            </a:r>
            <a:r>
              <a:rPr lang="zh-CN" altLang="en-US" sz="2800" b="1">
                <a:solidFill>
                  <a:srgbClr val="402000"/>
                </a:solidFill>
              </a:rPr>
              <a:t>都不亮。用一段导线的两端接触a、b两点时，两灯都不亮；接触b、c两点时，两灯都不亮；接触c、d两点时，两灯都亮。则(         )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A．灯L1断路        B ．灯L2断路 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C．灯L2短路        D．开关S断路</a:t>
            </a:r>
          </a:p>
        </p:txBody>
      </p:sp>
      <p:pic>
        <p:nvPicPr>
          <p:cNvPr id="32771" name="图片 40962">
            <a:extLst>
              <a:ext uri="{FF2B5EF4-FFF2-40B4-BE49-F238E27FC236}">
                <a16:creationId xmlns:a16="http://schemas.microsoft.com/office/drawing/2014/main" id="{C3A6D355-61B8-4131-8721-F11F40A8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9"/>
          <a:stretch>
            <a:fillRect/>
          </a:stretch>
        </p:blipFill>
        <p:spPr bwMode="auto">
          <a:xfrm>
            <a:off x="5821363" y="3789363"/>
            <a:ext cx="28162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40963">
            <a:extLst>
              <a:ext uri="{FF2B5EF4-FFF2-40B4-BE49-F238E27FC236}">
                <a16:creationId xmlns:a16="http://schemas.microsoft.com/office/drawing/2014/main" id="{F1309EDE-4811-4C89-9975-A71846307177}"/>
              </a:ext>
            </a:extLst>
          </p:cNvPr>
          <p:cNvSpPr/>
          <p:nvPr/>
        </p:nvSpPr>
        <p:spPr>
          <a:xfrm>
            <a:off x="2051050" y="2349500"/>
            <a:ext cx="5381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D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41985">
            <a:extLst>
              <a:ext uri="{FF2B5EF4-FFF2-40B4-BE49-F238E27FC236}">
                <a16:creationId xmlns:a16="http://schemas.microsoft.com/office/drawing/2014/main" id="{AFEA4DCD-5D07-4BB6-82F6-7232E205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8424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如图：开关闭合后，两灯均不亮，为了检查故障，用电压表检查，测量后发现：</a:t>
            </a:r>
            <a:r>
              <a:rPr lang="en-US" altLang="zh-CN" sz="2800" b="1">
                <a:solidFill>
                  <a:srgbClr val="402000"/>
                </a:solidFill>
              </a:rPr>
              <a:t>U</a:t>
            </a:r>
            <a:r>
              <a:rPr lang="en-US" altLang="zh-CN" sz="2800" b="1" baseline="-25000">
                <a:solidFill>
                  <a:srgbClr val="402000"/>
                </a:solidFill>
              </a:rPr>
              <a:t>AB</a:t>
            </a:r>
            <a:r>
              <a:rPr lang="en-US" altLang="zh-CN" sz="2800" b="1">
                <a:solidFill>
                  <a:srgbClr val="402000"/>
                </a:solidFill>
              </a:rPr>
              <a:t>=3V</a:t>
            </a:r>
            <a:r>
              <a:rPr lang="zh-CN" altLang="en-US" sz="2800" b="1">
                <a:solidFill>
                  <a:srgbClr val="402000"/>
                </a:solidFill>
              </a:rPr>
              <a:t>，</a:t>
            </a:r>
            <a:r>
              <a:rPr lang="en-US" altLang="zh-CN" sz="2800" b="1">
                <a:solidFill>
                  <a:srgbClr val="402000"/>
                </a:solidFill>
              </a:rPr>
              <a:t>U</a:t>
            </a:r>
            <a:r>
              <a:rPr lang="en-US" altLang="zh-CN" sz="2800" b="1" baseline="-25000">
                <a:solidFill>
                  <a:srgbClr val="402000"/>
                </a:solidFill>
              </a:rPr>
              <a:t>BC</a:t>
            </a:r>
            <a:r>
              <a:rPr lang="en-US" altLang="zh-CN" sz="2800" b="1">
                <a:solidFill>
                  <a:srgbClr val="402000"/>
                </a:solidFill>
              </a:rPr>
              <a:t>=0</a:t>
            </a:r>
            <a:r>
              <a:rPr lang="zh-CN" altLang="en-US" sz="2800" b="1">
                <a:solidFill>
                  <a:srgbClr val="402000"/>
                </a:solidFill>
              </a:rPr>
              <a:t>，</a:t>
            </a:r>
            <a:r>
              <a:rPr lang="en-US" altLang="zh-CN" sz="2800" b="1">
                <a:solidFill>
                  <a:srgbClr val="402000"/>
                </a:solidFill>
              </a:rPr>
              <a:t>U</a:t>
            </a:r>
            <a:r>
              <a:rPr lang="en-US" altLang="zh-CN" sz="2800" b="1" baseline="-25000">
                <a:solidFill>
                  <a:srgbClr val="402000"/>
                </a:solidFill>
              </a:rPr>
              <a:t>CD</a:t>
            </a:r>
            <a:r>
              <a:rPr lang="en-US" altLang="zh-CN" sz="2800" b="1">
                <a:solidFill>
                  <a:srgbClr val="402000"/>
                </a:solidFill>
              </a:rPr>
              <a:t>=0</a:t>
            </a:r>
            <a:r>
              <a:rPr lang="zh-CN" altLang="en-US" sz="2800" b="1">
                <a:solidFill>
                  <a:srgbClr val="402000"/>
                </a:solidFill>
              </a:rPr>
              <a:t>，</a:t>
            </a:r>
            <a:r>
              <a:rPr lang="en-US" altLang="zh-CN" sz="2800" b="1">
                <a:solidFill>
                  <a:srgbClr val="402000"/>
                </a:solidFill>
              </a:rPr>
              <a:t>U</a:t>
            </a:r>
            <a:r>
              <a:rPr lang="en-US" altLang="zh-CN" sz="2800" b="1" baseline="-25000">
                <a:solidFill>
                  <a:srgbClr val="402000"/>
                </a:solidFill>
              </a:rPr>
              <a:t>DE</a:t>
            </a:r>
            <a:r>
              <a:rPr lang="en-US" altLang="zh-CN" sz="2800" b="1">
                <a:solidFill>
                  <a:srgbClr val="402000"/>
                </a:solidFill>
              </a:rPr>
              <a:t>=3V</a:t>
            </a:r>
            <a:r>
              <a:rPr lang="zh-CN" altLang="en-US" sz="2800" b="1">
                <a:solidFill>
                  <a:srgbClr val="402000"/>
                </a:solidFill>
              </a:rPr>
              <a:t>．则故障为（　　）</a:t>
            </a:r>
          </a:p>
        </p:txBody>
      </p:sp>
      <p:pic>
        <p:nvPicPr>
          <p:cNvPr id="33795" name="内容占位符 41986">
            <a:extLst>
              <a:ext uri="{FF2B5EF4-FFF2-40B4-BE49-F238E27FC236}">
                <a16:creationId xmlns:a16="http://schemas.microsoft.com/office/drawing/2014/main" id="{22199A04-D892-4385-9B6C-6A065C49A020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789363"/>
            <a:ext cx="3825875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41987">
            <a:extLst>
              <a:ext uri="{FF2B5EF4-FFF2-40B4-BE49-F238E27FC236}">
                <a16:creationId xmlns:a16="http://schemas.microsoft.com/office/drawing/2014/main" id="{6AF24B76-85ED-426C-A2BC-4F5D4A65296B}"/>
              </a:ext>
            </a:extLst>
          </p:cNvPr>
          <p:cNvSpPr/>
          <p:nvPr/>
        </p:nvSpPr>
        <p:spPr>
          <a:xfrm>
            <a:off x="3924300" y="1701800"/>
            <a:ext cx="439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797" name="文本框 41988">
            <a:extLst>
              <a:ext uri="{FF2B5EF4-FFF2-40B4-BE49-F238E27FC236}">
                <a16:creationId xmlns:a16="http://schemas.microsoft.com/office/drawing/2014/main" id="{48842395-154E-424A-AF46-E0D1181BF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82597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A．</a:t>
            </a:r>
            <a:r>
              <a:rPr lang="zh-CN" altLang="en-US" sz="24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间断路	      B．</a:t>
            </a:r>
            <a:r>
              <a:rPr lang="zh-CN" altLang="en-US" sz="24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间断路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C．</a:t>
            </a:r>
            <a:r>
              <a:rPr lang="zh-CN" altLang="en-US" sz="24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间短路 	D．</a:t>
            </a:r>
            <a:r>
              <a:rPr lang="zh-CN" altLang="en-US" sz="24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间断路</a:t>
            </a:r>
            <a:endParaRPr lang="zh-CN" altLang="en-US" sz="2400" b="1">
              <a:solidFill>
                <a:srgbClr val="402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43009">
            <a:extLst>
              <a:ext uri="{FF2B5EF4-FFF2-40B4-BE49-F238E27FC236}">
                <a16:creationId xmlns:a16="http://schemas.microsoft.com/office/drawing/2014/main" id="{C46FFF08-E19D-46BA-87A6-E93277B9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86762"/>
              </a:clrFrom>
              <a:clrTo>
                <a:srgbClr val="686762">
                  <a:alpha val="0"/>
                </a:srgbClr>
              </a:clrTo>
            </a:clrChange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424238"/>
            <a:ext cx="34607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43010">
            <a:extLst>
              <a:ext uri="{FF2B5EF4-FFF2-40B4-BE49-F238E27FC236}">
                <a16:creationId xmlns:a16="http://schemas.microsoft.com/office/drawing/2014/main" id="{405B5A9C-4C43-473B-A4A4-2C45C937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319213"/>
            <a:ext cx="70580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如图所示，L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、L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、L</a:t>
            </a:r>
            <a:r>
              <a:rPr lang="zh-CN" altLang="en-US" sz="2400" b="1" baseline="-25000">
                <a:solidFill>
                  <a:srgbClr val="402000"/>
                </a:solidFill>
              </a:rPr>
              <a:t>3</a:t>
            </a:r>
            <a:r>
              <a:rPr lang="zh-CN" altLang="en-US" sz="2400" b="1">
                <a:solidFill>
                  <a:srgbClr val="402000"/>
                </a:solidFill>
              </a:rPr>
              <a:t>是三只相同的灯泡，电压表V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的示数为6V，电压表V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的示数也为6V，问：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（1）L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、L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、L</a:t>
            </a:r>
            <a:r>
              <a:rPr lang="zh-CN" altLang="en-US" sz="2400" b="1" baseline="-25000">
                <a:solidFill>
                  <a:srgbClr val="402000"/>
                </a:solidFill>
              </a:rPr>
              <a:t>3</a:t>
            </a:r>
            <a:r>
              <a:rPr lang="zh-CN" altLang="en-US" sz="2400" b="1">
                <a:solidFill>
                  <a:srgbClr val="402000"/>
                </a:solidFill>
              </a:rPr>
              <a:t>的连接方式是怎样的？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（2）电压表V</a:t>
            </a:r>
            <a:r>
              <a:rPr lang="zh-CN" altLang="en-US" sz="2400" b="1" baseline="-25000">
                <a:solidFill>
                  <a:srgbClr val="402000"/>
                </a:solidFill>
              </a:rPr>
              <a:t>1</a:t>
            </a:r>
            <a:r>
              <a:rPr lang="zh-CN" altLang="en-US" sz="2400" b="1">
                <a:solidFill>
                  <a:srgbClr val="402000"/>
                </a:solidFill>
              </a:rPr>
              <a:t>、V</a:t>
            </a:r>
            <a:r>
              <a:rPr lang="zh-CN" altLang="en-US" sz="2400" b="1" baseline="-25000">
                <a:solidFill>
                  <a:srgbClr val="402000"/>
                </a:solidFill>
              </a:rPr>
              <a:t>2</a:t>
            </a:r>
            <a:r>
              <a:rPr lang="zh-CN" altLang="en-US" sz="2400" b="1">
                <a:solidFill>
                  <a:srgbClr val="402000"/>
                </a:solidFill>
              </a:rPr>
              <a:t>分别测的是哪部分的电压？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</a:rPr>
              <a:t>（3）A、B间的电压值是多少？</a:t>
            </a:r>
          </a:p>
        </p:txBody>
      </p:sp>
      <p:sp>
        <p:nvSpPr>
          <p:cNvPr id="34820" name="文本框 43011">
            <a:extLst>
              <a:ext uri="{FF2B5EF4-FFF2-40B4-BE49-F238E27FC236}">
                <a16:creationId xmlns:a16="http://schemas.microsoft.com/office/drawing/2014/main" id="{6ABF3394-9CE0-4E6B-9E5B-C4329142BDAE}"/>
              </a:ext>
            </a:extLst>
          </p:cNvPr>
          <p:cNvSpPr/>
          <p:nvPr/>
        </p:nvSpPr>
        <p:spPr>
          <a:xfrm>
            <a:off x="5795963" y="2274888"/>
            <a:ext cx="15843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串联</a:t>
            </a:r>
            <a:endParaRPr/>
          </a:p>
        </p:txBody>
      </p:sp>
      <p:sp>
        <p:nvSpPr>
          <p:cNvPr id="34821" name="文本框 43012">
            <a:extLst>
              <a:ext uri="{FF2B5EF4-FFF2-40B4-BE49-F238E27FC236}">
                <a16:creationId xmlns:a16="http://schemas.microsoft.com/office/drawing/2014/main" id="{38294AF4-1BF5-4D4B-8C05-AF6FE2A93D93}"/>
              </a:ext>
            </a:extLst>
          </p:cNvPr>
          <p:cNvSpPr/>
          <p:nvPr/>
        </p:nvSpPr>
        <p:spPr>
          <a:xfrm>
            <a:off x="250825" y="3859213"/>
            <a:ext cx="4897438" cy="1147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测L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和L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的总电压；   V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测L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和L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的总电压</a:t>
            </a:r>
            <a:endParaRPr sz="3200" b="1" baseline="-25000">
              <a:solidFill>
                <a:srgbClr val="FF0000"/>
              </a:solidFill>
            </a:endParaRPr>
          </a:p>
        </p:txBody>
      </p:sp>
      <p:sp>
        <p:nvSpPr>
          <p:cNvPr id="34822" name="文本框 43013">
            <a:extLst>
              <a:ext uri="{FF2B5EF4-FFF2-40B4-BE49-F238E27FC236}">
                <a16:creationId xmlns:a16="http://schemas.microsoft.com/office/drawing/2014/main" id="{7F07EDB2-842A-4267-B6D8-3C7ED9AA1D56}"/>
              </a:ext>
            </a:extLst>
          </p:cNvPr>
          <p:cNvSpPr/>
          <p:nvPr/>
        </p:nvSpPr>
        <p:spPr>
          <a:xfrm>
            <a:off x="754063" y="5154613"/>
            <a:ext cx="158432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9V</a:t>
            </a:r>
            <a:endParaRPr/>
          </a:p>
        </p:txBody>
      </p:sp>
      <p:sp>
        <p:nvSpPr>
          <p:cNvPr id="34823" name="文本框 43014">
            <a:extLst>
              <a:ext uri="{FF2B5EF4-FFF2-40B4-BE49-F238E27FC236}">
                <a16:creationId xmlns:a16="http://schemas.microsoft.com/office/drawing/2014/main" id="{5A11EFC2-412C-409C-8357-709E3F9C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19125"/>
            <a:ext cx="2628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44033">
            <a:extLst>
              <a:ext uri="{FF2B5EF4-FFF2-40B4-BE49-F238E27FC236}">
                <a16:creationId xmlns:a16="http://schemas.microsoft.com/office/drawing/2014/main" id="{FA9418CA-78F6-404E-8885-BFA7662E77B5}"/>
              </a:ext>
            </a:extLst>
          </p:cNvPr>
          <p:cNvSpPr/>
          <p:nvPr/>
        </p:nvSpPr>
        <p:spPr>
          <a:xfrm>
            <a:off x="-9525" y="619125"/>
            <a:ext cx="9334500" cy="221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在研究“</a:t>
            </a:r>
            <a:r>
              <a:rPr lang="zh-CN" altLang="en-US" sz="23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水果电池电压与哪些因素有关</a:t>
            </a: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23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的实验中（如图所示）</a:t>
            </a:r>
            <a:endParaRPr lang="zh-CN" altLang="en-US" sz="2300" b="1">
              <a:solidFill>
                <a:srgbClr val="402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3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）小星作出如下猜想：</a:t>
            </a:r>
            <a:endParaRPr lang="zh-CN" altLang="en-US" sz="2300" b="1">
              <a:solidFill>
                <a:srgbClr val="402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猜想一：水果电池电压与水果种类有关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猜想二：水果电池电压与两电极间距离有关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猜想三：水果电池电压与两电极插入水果的深度有关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3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为了验证上述猜想是否正确，小星设计了如下准备实验和记录的表格。</a:t>
            </a:r>
          </a:p>
        </p:txBody>
      </p:sp>
      <p:pic>
        <p:nvPicPr>
          <p:cNvPr id="35843" name="图片 44035">
            <a:extLst>
              <a:ext uri="{FF2B5EF4-FFF2-40B4-BE49-F238E27FC236}">
                <a16:creationId xmlns:a16="http://schemas.microsoft.com/office/drawing/2014/main" id="{D9ED2B5D-BCDE-4661-A5EA-C0FAD01E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9192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表格 44036">
            <a:extLst>
              <a:ext uri="{FF2B5EF4-FFF2-40B4-BE49-F238E27FC236}">
                <a16:creationId xmlns:a16="http://schemas.microsoft.com/office/drawing/2014/main" id="{C420FA0C-1E54-43A8-ACCD-98C7F38482D0}"/>
              </a:ext>
            </a:extLst>
          </p:cNvPr>
          <p:cNvGraphicFramePr>
            <a:graphicFrameLocks noGrp="1"/>
          </p:cNvGraphicFramePr>
          <p:nvPr/>
        </p:nvGraphicFramePr>
        <p:xfrm>
          <a:off x="34925" y="3068638"/>
          <a:ext cx="3970338" cy="3295650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4271838722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50903631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946055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3494611275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326210104"/>
                    </a:ext>
                  </a:extLst>
                </a:gridCol>
              </a:tblGrid>
              <a:tr h="1311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实验编号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水果种类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深度（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cm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两极间距离（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cm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电压（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272769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苹果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37719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76402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74094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菠萝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94965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5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97634"/>
                  </a:ext>
                </a:extLst>
              </a:tr>
            </a:tbl>
          </a:graphicData>
        </a:graphic>
      </p:graphicFrame>
      <p:sp>
        <p:nvSpPr>
          <p:cNvPr id="35888" name="文本框 44129">
            <a:extLst>
              <a:ext uri="{FF2B5EF4-FFF2-40B4-BE49-F238E27FC236}">
                <a16:creationId xmlns:a16="http://schemas.microsoft.com/office/drawing/2014/main" id="{BA785D84-D341-466C-B5FB-A09777FE9A00}"/>
              </a:ext>
            </a:extLst>
          </p:cNvPr>
          <p:cNvSpPr/>
          <p:nvPr/>
        </p:nvSpPr>
        <p:spPr>
          <a:xfrm>
            <a:off x="3995738" y="2635250"/>
            <a:ext cx="5472112" cy="228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①</a:t>
            </a:r>
            <a:r>
              <a:rPr lang="zh-CN" altLang="en-US" sz="20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为验证猜想一，应做编号为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的</a:t>
            </a: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实</a:t>
            </a: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验；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②</a:t>
            </a:r>
            <a:r>
              <a:rPr lang="zh-CN" altLang="en-US" sz="20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为验证猜想二，应做编号为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的实验；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③</a:t>
            </a:r>
            <a:r>
              <a:rPr lang="zh-CN" altLang="en-US" sz="20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为验证猜想三，应做编号为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0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的实验。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（2</a:t>
            </a:r>
            <a:r>
              <a:rPr lang="zh-CN" altLang="en-US" sz="2000" b="1"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）小星又提出猜想四：水果电池电压与水果大小有关。</a:t>
            </a:r>
            <a:r>
              <a:rPr lang="zh-CN" altLang="en-US" sz="20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他将苹果依次切去一部分来做实验，并将数据记录如下：</a:t>
            </a:r>
            <a:endParaRPr lang="zh-CN" altLang="en-US" sz="2000" b="1">
              <a:solidFill>
                <a:srgbClr val="402000"/>
              </a:solidFill>
            </a:endParaRPr>
          </a:p>
        </p:txBody>
      </p:sp>
      <p:graphicFrame>
        <p:nvGraphicFramePr>
          <p:cNvPr id="35889" name="表格 44130">
            <a:extLst>
              <a:ext uri="{FF2B5EF4-FFF2-40B4-BE49-F238E27FC236}">
                <a16:creationId xmlns:a16="http://schemas.microsoft.com/office/drawing/2014/main" id="{6C82666F-07CE-41FF-B7FC-3E8F2AD77FB7}"/>
              </a:ext>
            </a:extLst>
          </p:cNvPr>
          <p:cNvGraphicFramePr>
            <a:graphicFrameLocks noGrp="1"/>
          </p:cNvGraphicFramePr>
          <p:nvPr/>
        </p:nvGraphicFramePr>
        <p:xfrm>
          <a:off x="4140200" y="4941888"/>
          <a:ext cx="4752975" cy="140335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68879809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940948189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122275210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3059460969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1491237678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苹果大小（个）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／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／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／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01849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测得的电压（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V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．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27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．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28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．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26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．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28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Arial Rounded MT Bold" panose="020F0704030504030204" pitchFamily="34" charset="0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70728"/>
                  </a:ext>
                </a:extLst>
              </a:tr>
            </a:tbl>
          </a:graphicData>
        </a:graphic>
      </p:graphicFrame>
      <p:sp>
        <p:nvSpPr>
          <p:cNvPr id="35909" name="文本框 44168">
            <a:extLst>
              <a:ext uri="{FF2B5EF4-FFF2-40B4-BE49-F238E27FC236}">
                <a16:creationId xmlns:a16="http://schemas.microsoft.com/office/drawing/2014/main" id="{7AF75478-284F-4F02-BE38-96B2E642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892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该实验说明</a:t>
            </a:r>
            <a:r>
              <a:rPr lang="zh-CN" altLang="en-US" sz="2400" b="1" u="sng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        </a:t>
            </a:r>
            <a:r>
              <a:rPr lang="zh-CN" altLang="en-US" sz="2400" b="1">
                <a:solidFill>
                  <a:srgbClr val="402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rgbClr val="402000"/>
              </a:solidFill>
            </a:endParaRPr>
          </a:p>
        </p:txBody>
      </p:sp>
      <p:sp>
        <p:nvSpPr>
          <p:cNvPr id="35910" name="文本框 44169">
            <a:extLst>
              <a:ext uri="{FF2B5EF4-FFF2-40B4-BE49-F238E27FC236}">
                <a16:creationId xmlns:a16="http://schemas.microsoft.com/office/drawing/2014/main" id="{7DFC1F5A-2931-4E01-A6B8-7C0600EA4691}"/>
              </a:ext>
            </a:extLst>
          </p:cNvPr>
          <p:cNvSpPr/>
          <p:nvPr/>
        </p:nvSpPr>
        <p:spPr>
          <a:xfrm>
            <a:off x="7380288" y="2636838"/>
            <a:ext cx="936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2、5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5911" name="文本框 44170">
            <a:extLst>
              <a:ext uri="{FF2B5EF4-FFF2-40B4-BE49-F238E27FC236}">
                <a16:creationId xmlns:a16="http://schemas.microsoft.com/office/drawing/2014/main" id="{09251243-99C9-402C-AADC-1B0225BD10A2}"/>
              </a:ext>
            </a:extLst>
          </p:cNvPr>
          <p:cNvSpPr/>
          <p:nvPr/>
        </p:nvSpPr>
        <p:spPr>
          <a:xfrm>
            <a:off x="7380288" y="2997200"/>
            <a:ext cx="936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4、5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5912" name="文本框 44171">
            <a:extLst>
              <a:ext uri="{FF2B5EF4-FFF2-40B4-BE49-F238E27FC236}">
                <a16:creationId xmlns:a16="http://schemas.microsoft.com/office/drawing/2014/main" id="{184C5D91-0FCB-4D2D-8D9D-F5E1D31F4A11}"/>
              </a:ext>
            </a:extLst>
          </p:cNvPr>
          <p:cNvSpPr/>
          <p:nvPr/>
        </p:nvSpPr>
        <p:spPr>
          <a:xfrm>
            <a:off x="7308850" y="3355975"/>
            <a:ext cx="936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1、3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5913" name="文本框 44172">
            <a:extLst>
              <a:ext uri="{FF2B5EF4-FFF2-40B4-BE49-F238E27FC236}">
                <a16:creationId xmlns:a16="http://schemas.microsoft.com/office/drawing/2014/main" id="{3E3AE49D-144F-4E04-9EB1-C5108F64E67F}"/>
              </a:ext>
            </a:extLst>
          </p:cNvPr>
          <p:cNvSpPr/>
          <p:nvPr/>
        </p:nvSpPr>
        <p:spPr>
          <a:xfrm>
            <a:off x="1835150" y="6308725"/>
            <a:ext cx="53292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水果电池的电压与水果大小无关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0" grpId="0" animBg="1"/>
      <p:bldP spid="35911" grpId="0" animBg="1"/>
      <p:bldP spid="35912" grpId="0" animBg="1"/>
      <p:bldP spid="359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5057">
            <a:extLst>
              <a:ext uri="{FF2B5EF4-FFF2-40B4-BE49-F238E27FC236}">
                <a16:creationId xmlns:a16="http://schemas.microsoft.com/office/drawing/2014/main" id="{3836AF03-69A4-4AED-B9AF-5AC0710B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70000"/>
            <a:ext cx="8243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4.如图，开关S闭合后，若灯L1的灯丝突然烧断了，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试分析L1、L2、L3的亮、暗变化及电压表、电流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402000"/>
                </a:solidFill>
              </a:rPr>
              <a:t>表示数的变化。</a:t>
            </a:r>
          </a:p>
        </p:txBody>
      </p:sp>
      <p:pic>
        <p:nvPicPr>
          <p:cNvPr id="36867" name="图片 45058">
            <a:extLst>
              <a:ext uri="{FF2B5EF4-FFF2-40B4-BE49-F238E27FC236}">
                <a16:creationId xmlns:a16="http://schemas.microsoft.com/office/drawing/2014/main" id="{4E7BE43F-F971-4222-9621-7A01FC92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781300"/>
            <a:ext cx="28924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46081">
            <a:extLst>
              <a:ext uri="{FF2B5EF4-FFF2-40B4-BE49-F238E27FC236}">
                <a16:creationId xmlns:a16="http://schemas.microsoft.com/office/drawing/2014/main" id="{FBAF5232-C04D-40FE-A182-F484F7DA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6250"/>
            <a:ext cx="16446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402000"/>
                </a:solidFill>
              </a:rPr>
              <a:t>复习：</a:t>
            </a:r>
          </a:p>
        </p:txBody>
      </p:sp>
      <p:sp>
        <p:nvSpPr>
          <p:cNvPr id="37891" name="文本框 46082">
            <a:extLst>
              <a:ext uri="{FF2B5EF4-FFF2-40B4-BE49-F238E27FC236}">
                <a16:creationId xmlns:a16="http://schemas.microsoft.com/office/drawing/2014/main" id="{BA2B557E-55F7-4C13-8CA1-2A61D43DBA11}"/>
              </a:ext>
            </a:extLst>
          </p:cNvPr>
          <p:cNvSpPr/>
          <p:nvPr/>
        </p:nvSpPr>
        <p:spPr>
          <a:xfrm>
            <a:off x="1042988" y="1000125"/>
            <a:ext cx="7634287" cy="4867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sym typeface="Wingdings"/>
              </a:rPr>
              <a:t>1、上学期通过科学探究得到串、并联电路电流的规律是什么？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sym typeface="Wingdings"/>
              </a:rPr>
              <a:t>串联电路中，电流处处相等；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sym typeface="Wingdings"/>
              </a:rPr>
              <a:t>并联电路中，干路电流等于各支路电流之和。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sym typeface="Wingdings"/>
              </a:rPr>
              <a:t>2、科学探究一般要经历哪些步骤？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sym typeface="Wingdings"/>
              </a:rPr>
              <a:t>（1）提出问题   （2）猜想与假设    （3）设计实验    （4）进行实验      （5）分析与论证     （6）评估和交流</a:t>
            </a:r>
            <a:endParaRPr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47105">
            <a:extLst>
              <a:ext uri="{FF2B5EF4-FFF2-40B4-BE49-F238E27FC236}">
                <a16:creationId xmlns:a16="http://schemas.microsoft.com/office/drawing/2014/main" id="{5B819600-12B2-4507-89F6-690A6C9A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620713"/>
            <a:ext cx="61261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</a:rPr>
              <a:t>专题：用电压表检测电路故障</a:t>
            </a:r>
          </a:p>
        </p:txBody>
      </p:sp>
      <p:sp>
        <p:nvSpPr>
          <p:cNvPr id="38915" name="文本框 47106">
            <a:extLst>
              <a:ext uri="{FF2B5EF4-FFF2-40B4-BE49-F238E27FC236}">
                <a16:creationId xmlns:a16="http://schemas.microsoft.com/office/drawing/2014/main" id="{135229D8-1AD1-4A3E-8E34-B9FC7BD747CC}"/>
              </a:ext>
            </a:extLst>
          </p:cNvPr>
          <p:cNvSpPr/>
          <p:nvPr/>
        </p:nvSpPr>
        <p:spPr>
          <a:xfrm>
            <a:off x="396875" y="2276475"/>
            <a:ext cx="1704975" cy="825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电压表检测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电路故障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8916" name="文本框 47107">
            <a:extLst>
              <a:ext uri="{FF2B5EF4-FFF2-40B4-BE49-F238E27FC236}">
                <a16:creationId xmlns:a16="http://schemas.microsoft.com/office/drawing/2014/main" id="{0F61A43E-D8EE-4921-9803-927BCE34616B}"/>
              </a:ext>
            </a:extLst>
          </p:cNvPr>
          <p:cNvSpPr/>
          <p:nvPr/>
        </p:nvSpPr>
        <p:spPr>
          <a:xfrm>
            <a:off x="2555875" y="1485900"/>
            <a:ext cx="2514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电压表示数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为0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8917" name="文本框 47108">
            <a:extLst>
              <a:ext uri="{FF2B5EF4-FFF2-40B4-BE49-F238E27FC236}">
                <a16:creationId xmlns:a16="http://schemas.microsoft.com/office/drawing/2014/main" id="{BF34AC84-299B-4663-82C8-F72E08E07942}"/>
              </a:ext>
            </a:extLst>
          </p:cNvPr>
          <p:cNvSpPr/>
          <p:nvPr/>
        </p:nvSpPr>
        <p:spPr>
          <a:xfrm>
            <a:off x="2555875" y="3213100"/>
            <a:ext cx="2317750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电压表示数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等于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电源电压</a:t>
            </a:r>
            <a:endParaRPr sz="2800" b="1"/>
          </a:p>
        </p:txBody>
      </p:sp>
      <p:sp>
        <p:nvSpPr>
          <p:cNvPr id="38918" name="文本框 47109">
            <a:extLst>
              <a:ext uri="{FF2B5EF4-FFF2-40B4-BE49-F238E27FC236}">
                <a16:creationId xmlns:a16="http://schemas.microsoft.com/office/drawing/2014/main" id="{A7D8D57F-40F7-414D-9AEE-364012B557C3}"/>
              </a:ext>
            </a:extLst>
          </p:cNvPr>
          <p:cNvSpPr/>
          <p:nvPr/>
        </p:nvSpPr>
        <p:spPr>
          <a:xfrm>
            <a:off x="5437188" y="1341438"/>
            <a:ext cx="23161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所测部分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短路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8919" name="文本框 47110">
            <a:extLst>
              <a:ext uri="{FF2B5EF4-FFF2-40B4-BE49-F238E27FC236}">
                <a16:creationId xmlns:a16="http://schemas.microsoft.com/office/drawing/2014/main" id="{765CBFFF-3FDE-4476-A238-F453501E81B4}"/>
              </a:ext>
            </a:extLst>
          </p:cNvPr>
          <p:cNvSpPr/>
          <p:nvPr/>
        </p:nvSpPr>
        <p:spPr>
          <a:xfrm>
            <a:off x="5437188" y="2060575"/>
            <a:ext cx="3027362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所测部分之外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断路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8920" name="文本框 47111">
            <a:extLst>
              <a:ext uri="{FF2B5EF4-FFF2-40B4-BE49-F238E27FC236}">
                <a16:creationId xmlns:a16="http://schemas.microsoft.com/office/drawing/2014/main" id="{42A8AD46-4E9A-4EF7-8932-3727B2F0B344}"/>
              </a:ext>
            </a:extLst>
          </p:cNvPr>
          <p:cNvSpPr/>
          <p:nvPr/>
        </p:nvSpPr>
        <p:spPr>
          <a:xfrm>
            <a:off x="5219700" y="2925763"/>
            <a:ext cx="23161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所测部分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断路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8921" name="文本框 47112">
            <a:extLst>
              <a:ext uri="{FF2B5EF4-FFF2-40B4-BE49-F238E27FC236}">
                <a16:creationId xmlns:a16="http://schemas.microsoft.com/office/drawing/2014/main" id="{5647BB63-1583-4938-9AFE-86DEEC8F8E3B}"/>
              </a:ext>
            </a:extLst>
          </p:cNvPr>
          <p:cNvSpPr/>
          <p:nvPr/>
        </p:nvSpPr>
        <p:spPr>
          <a:xfrm>
            <a:off x="5148263" y="3789363"/>
            <a:ext cx="30273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所测部分之外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短路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8922" name="左大括号 47113">
            <a:extLst>
              <a:ext uri="{FF2B5EF4-FFF2-40B4-BE49-F238E27FC236}">
                <a16:creationId xmlns:a16="http://schemas.microsoft.com/office/drawing/2014/main" id="{6A0859E8-D5CC-43D4-A54E-5C01FB819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1628775"/>
            <a:ext cx="287338" cy="2089150"/>
          </a:xfrm>
          <a:prstGeom prst="leftBrace">
            <a:avLst>
              <a:gd name="adj1" fmla="val 6048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402000"/>
              </a:solidFill>
            </a:endParaRPr>
          </a:p>
        </p:txBody>
      </p:sp>
      <p:sp>
        <p:nvSpPr>
          <p:cNvPr id="38923" name="左大括号 47114">
            <a:extLst>
              <a:ext uri="{FF2B5EF4-FFF2-40B4-BE49-F238E27FC236}">
                <a16:creationId xmlns:a16="http://schemas.microsoft.com/office/drawing/2014/main" id="{0EA808BC-B142-4C91-BACE-7FA036BF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850" y="1412875"/>
            <a:ext cx="288925" cy="1008063"/>
          </a:xfrm>
          <a:prstGeom prst="leftBrace">
            <a:avLst>
              <a:gd name="adj1" fmla="val 290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402000"/>
              </a:solidFill>
            </a:endParaRPr>
          </a:p>
        </p:txBody>
      </p:sp>
      <p:sp>
        <p:nvSpPr>
          <p:cNvPr id="38924" name="左大括号 47115">
            <a:extLst>
              <a:ext uri="{FF2B5EF4-FFF2-40B4-BE49-F238E27FC236}">
                <a16:creationId xmlns:a16="http://schemas.microsoft.com/office/drawing/2014/main" id="{C74D3BE6-8ECF-4079-8A14-9AAFDA6D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213100"/>
            <a:ext cx="288925" cy="1079500"/>
          </a:xfrm>
          <a:prstGeom prst="leftBrace">
            <a:avLst>
              <a:gd name="adj1" fmla="val 3108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402000"/>
              </a:solidFill>
            </a:endParaRPr>
          </a:p>
        </p:txBody>
      </p:sp>
      <p:sp>
        <p:nvSpPr>
          <p:cNvPr id="38925" name="文本框 47116">
            <a:extLst>
              <a:ext uri="{FF2B5EF4-FFF2-40B4-BE49-F238E27FC236}">
                <a16:creationId xmlns:a16="http://schemas.microsoft.com/office/drawing/2014/main" id="{2A2CE8A5-F5DD-4A8F-89D9-447DBF9FD36D}"/>
              </a:ext>
            </a:extLst>
          </p:cNvPr>
          <p:cNvSpPr/>
          <p:nvPr/>
        </p:nvSpPr>
        <p:spPr>
          <a:xfrm>
            <a:off x="539750" y="4508500"/>
            <a:ext cx="65833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解决电路故障的分析、判断能力的关键：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8926" name="文本框 47117">
            <a:extLst>
              <a:ext uri="{FF2B5EF4-FFF2-40B4-BE49-F238E27FC236}">
                <a16:creationId xmlns:a16="http://schemas.microsoft.com/office/drawing/2014/main" id="{2BB6C8B5-537F-465E-A7DD-9D05E528A5C6}"/>
              </a:ext>
            </a:extLst>
          </p:cNvPr>
          <p:cNvSpPr/>
          <p:nvPr/>
        </p:nvSpPr>
        <p:spPr>
          <a:xfrm>
            <a:off x="323850" y="5086350"/>
            <a:ext cx="8361363" cy="1371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D3333"/>
                </a:solidFill>
                <a:sym typeface="Wingdings"/>
              </a:rPr>
              <a:t>电压表有示数表明电压表与电源的正、负极是通路；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D3333"/>
                </a:solidFill>
                <a:sym typeface="Wingdings"/>
              </a:rPr>
              <a:t>电压表无示数表明电压表短路或者电压表与与电源的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D3333"/>
                </a:solidFill>
                <a:sym typeface="Wingdings"/>
              </a:rPr>
              <a:t>正、负极是断路。</a:t>
            </a:r>
            <a:endParaRPr sz="2800" b="1">
              <a:solidFill>
                <a:schemeClr val="accent2"/>
              </a:solidFill>
            </a:endParaRPr>
          </a:p>
        </p:txBody>
      </p:sp>
      <p:pic>
        <p:nvPicPr>
          <p:cNvPr id="38927" name="New picture">
            <a:extLst>
              <a:ext uri="{FF2B5EF4-FFF2-40B4-BE49-F238E27FC236}">
                <a16:creationId xmlns:a16="http://schemas.microsoft.com/office/drawing/2014/main" id="{F23B2ADC-1528-4AE1-A5E9-91280111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10477500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 fill="hold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 fill="hold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nimBg="1"/>
      <p:bldP spid="389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4337">
            <a:extLst>
              <a:ext uri="{FF2B5EF4-FFF2-40B4-BE49-F238E27FC236}">
                <a16:creationId xmlns:a16="http://schemas.microsoft.com/office/drawing/2014/main" id="{6AE1C86C-7E11-4CC3-B06C-F9F66CE3B48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5800" y="692150"/>
            <a:ext cx="28797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 indent="-190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33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402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四、进行实验</a:t>
            </a:r>
            <a:endParaRPr lang="zh-CN" altLang="en-US" sz="3200" b="1">
              <a:solidFill>
                <a:srgbClr val="402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147" name="表格 14338">
            <a:extLst>
              <a:ext uri="{FF2B5EF4-FFF2-40B4-BE49-F238E27FC236}">
                <a16:creationId xmlns:a16="http://schemas.microsoft.com/office/drawing/2014/main" id="{28BF01E6-0BB5-4D6B-8C07-8A6CDF86DF7F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3275013"/>
          <a:ext cx="7993063" cy="1941512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1854905267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319367385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1708486644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502066626"/>
                    </a:ext>
                  </a:extLst>
                </a:gridCol>
              </a:tblGrid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两端的电压 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/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两端的电压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/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两灯串联部分两端的总电压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/ 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电源两端的电压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'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/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929384"/>
                  </a:ext>
                </a:extLst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85200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Times New Roman" panose="02020603050405020304" pitchFamily="18" charset="0"/>
                        <a:ea typeface="隶书" panose="020105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262103"/>
                  </a:ext>
                </a:extLst>
              </a:tr>
            </a:tbl>
          </a:graphicData>
        </a:graphic>
      </p:graphicFrame>
      <p:sp>
        <p:nvSpPr>
          <p:cNvPr id="6169" name="文本框 14360">
            <a:extLst>
              <a:ext uri="{FF2B5EF4-FFF2-40B4-BE49-F238E27FC236}">
                <a16:creationId xmlns:a16="http://schemas.microsoft.com/office/drawing/2014/main" id="{7E06F945-1603-457B-846B-8C5547D15024}"/>
              </a:ext>
            </a:extLst>
          </p:cNvPr>
          <p:cNvSpPr/>
          <p:nvPr/>
        </p:nvSpPr>
        <p:spPr>
          <a:xfrm>
            <a:off x="755650" y="5321300"/>
            <a:ext cx="4094163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Arial" pitchFamily="34" charset="0"/>
              </a:rPr>
              <a:t>五、分析论证，得结论：</a:t>
            </a:r>
            <a:endParaRPr sz="2800" b="1">
              <a:latin typeface="微软雅黑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sp>
        <p:nvSpPr>
          <p:cNvPr id="6170" name="文本框 14361">
            <a:extLst>
              <a:ext uri="{FF2B5EF4-FFF2-40B4-BE49-F238E27FC236}">
                <a16:creationId xmlns:a16="http://schemas.microsoft.com/office/drawing/2014/main" id="{AA94CB3D-D77D-46C2-B185-99C512D5E91C}"/>
              </a:ext>
            </a:extLst>
          </p:cNvPr>
          <p:cNvSpPr/>
          <p:nvPr/>
        </p:nvSpPr>
        <p:spPr>
          <a:xfrm>
            <a:off x="179388" y="5948363"/>
            <a:ext cx="8870950" cy="8842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*串联电路中各部分电路两端的电压之和等于总电压（电源电压）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（即：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U=U</a:t>
            </a:r>
            <a:r>
              <a:rPr sz="2400" b="1" i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1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+U</a:t>
            </a:r>
            <a:r>
              <a:rPr sz="2400" b="1" i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2 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＋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…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） 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6171" name="图片 14362">
            <a:extLst>
              <a:ext uri="{FF2B5EF4-FFF2-40B4-BE49-F238E27FC236}">
                <a16:creationId xmlns:a16="http://schemas.microsoft.com/office/drawing/2014/main" id="{5C59C662-936E-4E31-A97E-1D283EC1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20145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图片 14363">
            <a:extLst>
              <a:ext uri="{FF2B5EF4-FFF2-40B4-BE49-F238E27FC236}">
                <a16:creationId xmlns:a16="http://schemas.microsoft.com/office/drawing/2014/main" id="{DE852703-1AC2-4BA3-B9C7-8C145F61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20129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图片 14364">
            <a:extLst>
              <a:ext uri="{FF2B5EF4-FFF2-40B4-BE49-F238E27FC236}">
                <a16:creationId xmlns:a16="http://schemas.microsoft.com/office/drawing/2014/main" id="{81F35D2E-1788-4A6C-A658-90519CCB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22320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5361">
            <a:extLst>
              <a:ext uri="{FF2B5EF4-FFF2-40B4-BE49-F238E27FC236}">
                <a16:creationId xmlns:a16="http://schemas.microsoft.com/office/drawing/2014/main" id="{A17CD7B3-EDE4-47D6-81A6-45C3224181E2}"/>
              </a:ext>
            </a:extLst>
          </p:cNvPr>
          <p:cNvSpPr/>
          <p:nvPr/>
        </p:nvSpPr>
        <p:spPr>
          <a:xfrm>
            <a:off x="900113" y="1196975"/>
            <a:ext cx="7848600" cy="169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※如图所示，电源电压是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5V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并保持不变，开关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S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闭合后电压表的示数为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3V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，则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L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Times New Roman" pitchFamily="18" charset="0"/>
              </a:rPr>
              <a:t>，L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两端电压为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sz="2800" b="1">
              <a:latin typeface="宋体" panose="02010600030101010101" pitchFamily="2" charset="-122"/>
              <a:sym typeface="Times New Roman" pitchFamily="18" charset="0"/>
            </a:endParaRPr>
          </a:p>
        </p:txBody>
      </p:sp>
      <p:pic>
        <p:nvPicPr>
          <p:cNvPr id="7171" name="内容占位符 15362">
            <a:extLst>
              <a:ext uri="{FF2B5EF4-FFF2-40B4-BE49-F238E27FC236}">
                <a16:creationId xmlns:a16="http://schemas.microsoft.com/office/drawing/2014/main" id="{15F4B864-853F-4D48-9D8F-45025CC4B489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933825"/>
            <a:ext cx="30988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15363">
            <a:extLst>
              <a:ext uri="{FF2B5EF4-FFF2-40B4-BE49-F238E27FC236}">
                <a16:creationId xmlns:a16="http://schemas.microsoft.com/office/drawing/2014/main" id="{7441C89D-2281-4F57-9E5E-135B6B857C51}"/>
              </a:ext>
            </a:extLst>
          </p:cNvPr>
          <p:cNvSpPr/>
          <p:nvPr/>
        </p:nvSpPr>
        <p:spPr>
          <a:xfrm>
            <a:off x="5219700" y="2276475"/>
            <a:ext cx="5381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Times New Roman" pitchFamily="18" charset="0"/>
              </a:rPr>
              <a:t>2V</a:t>
            </a:r>
            <a:endParaRPr sz="2800" b="1">
              <a:solidFill>
                <a:srgbClr val="FF0000"/>
              </a:solidFill>
              <a:latin typeface="宋体" panose="02010600030101010101" pitchFamily="2" charset="-122"/>
              <a:sym typeface="Times New Roman" pitchFamily="18" charset="0"/>
            </a:endParaRPr>
          </a:p>
        </p:txBody>
      </p:sp>
      <p:sp>
        <p:nvSpPr>
          <p:cNvPr id="7173" name="文本框 15364">
            <a:extLst>
              <a:ext uri="{FF2B5EF4-FFF2-40B4-BE49-F238E27FC236}">
                <a16:creationId xmlns:a16="http://schemas.microsoft.com/office/drawing/2014/main" id="{4C811BFD-F6DE-4787-A052-275F7989823E}"/>
              </a:ext>
            </a:extLst>
          </p:cNvPr>
          <p:cNvSpPr/>
          <p:nvPr/>
        </p:nvSpPr>
        <p:spPr>
          <a:xfrm>
            <a:off x="1690688" y="2276475"/>
            <a:ext cx="7667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Times New Roman" pitchFamily="18" charset="0"/>
              </a:rPr>
              <a:t>3V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占位符 16385">
            <a:extLst>
              <a:ext uri="{FF2B5EF4-FFF2-40B4-BE49-F238E27FC236}">
                <a16:creationId xmlns:a16="http://schemas.microsoft.com/office/drawing/2014/main" id="{656AE646-30DF-41AC-8A7F-A6F477423CE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4213" y="1485900"/>
            <a:ext cx="3095625" cy="676275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lIns="90170" tIns="46990" rIns="90170" bIns="46990">
            <a:normAutofit lnSpcReduction="10000"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5pPr>
          </a:lstStyle>
          <a:p>
            <a:pPr marL="3175" indent="-3175" eaLnBrk="1" hangingPunct="1">
              <a:lnSpc>
                <a:spcPct val="140000"/>
              </a:lnSpc>
              <a:buClr>
                <a:srgbClr val="996633"/>
              </a:buClr>
              <a:buFont typeface="Wingdings" pitchFamily="2" charset="2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一、提出问题</a:t>
            </a:r>
          </a:p>
          <a:p>
            <a:pPr marL="3175" indent="-3175" eaLnBrk="1" hangingPunct="1">
              <a:lnSpc>
                <a:spcPct val="140000"/>
              </a:lnSpc>
              <a:buClr>
                <a:srgbClr val="996633"/>
              </a:buClr>
              <a:buFont typeface="Wingdings" pitchFamily="2" charset="2"/>
              <a:buNone/>
            </a:pPr>
            <a:endParaRPr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矩形 16386">
            <a:extLst>
              <a:ext uri="{FF2B5EF4-FFF2-40B4-BE49-F238E27FC236}">
                <a16:creationId xmlns:a16="http://schemas.microsoft.com/office/drawing/2014/main" id="{6C624BB1-49C8-4635-9643-3A4060D2BF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11188" y="620713"/>
            <a:ext cx="77866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402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探究二、并联电路电压的关系</a:t>
            </a:r>
          </a:p>
        </p:txBody>
      </p:sp>
      <p:pic>
        <p:nvPicPr>
          <p:cNvPr id="8196" name="内容占位符 16387">
            <a:extLst>
              <a:ext uri="{FF2B5EF4-FFF2-40B4-BE49-F238E27FC236}">
                <a16:creationId xmlns:a16="http://schemas.microsoft.com/office/drawing/2014/main" id="{5B2A2ACD-D575-46C5-B9C9-1874EA9EB57A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1800"/>
            <a:ext cx="222726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16388">
            <a:extLst>
              <a:ext uri="{FF2B5EF4-FFF2-40B4-BE49-F238E27FC236}">
                <a16:creationId xmlns:a16="http://schemas.microsoft.com/office/drawing/2014/main" id="{7F150828-5A63-4279-BC67-0939A6FBD9CA}"/>
              </a:ext>
            </a:extLst>
          </p:cNvPr>
          <p:cNvSpPr/>
          <p:nvPr/>
        </p:nvSpPr>
        <p:spPr>
          <a:xfrm>
            <a:off x="325438" y="2060575"/>
            <a:ext cx="518318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并联电路中各支路两端的电压与电源两端的电压（总电压）有什么关系？</a:t>
            </a:r>
            <a:endParaRPr sz="2400" b="1">
              <a:solidFill>
                <a:srgbClr val="0000FF"/>
              </a:solidFill>
              <a:sym typeface="Arial" pitchFamily="34" charset="0"/>
            </a:endParaRPr>
          </a:p>
        </p:txBody>
      </p:sp>
      <p:sp>
        <p:nvSpPr>
          <p:cNvPr id="8198" name="文本框 16389">
            <a:extLst>
              <a:ext uri="{FF2B5EF4-FFF2-40B4-BE49-F238E27FC236}">
                <a16:creationId xmlns:a16="http://schemas.microsoft.com/office/drawing/2014/main" id="{CE8B8088-39C3-4F97-85CD-E98DD421AB83}"/>
              </a:ext>
            </a:extLst>
          </p:cNvPr>
          <p:cNvSpPr/>
          <p:nvPr/>
        </p:nvSpPr>
        <p:spPr>
          <a:xfrm>
            <a:off x="180975" y="3502025"/>
            <a:ext cx="6119813" cy="1250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①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并联电路中各支路两端的电压与电源两端的电压（总电压）可能相等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（U=U</a:t>
            </a:r>
            <a:r>
              <a:rPr sz="24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1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=U</a:t>
            </a:r>
            <a:r>
              <a:rPr sz="24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2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）</a:t>
            </a:r>
          </a:p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②可能U&gt;U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=U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    或U=U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+U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Arial" pitchFamily="34" charset="0"/>
              </a:rPr>
              <a:t>2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8199" name="文本框 16390">
            <a:extLst>
              <a:ext uri="{FF2B5EF4-FFF2-40B4-BE49-F238E27FC236}">
                <a16:creationId xmlns:a16="http://schemas.microsoft.com/office/drawing/2014/main" id="{0FD9D880-2DF5-44B9-BBB6-DD576CE3448E}"/>
              </a:ext>
            </a:extLst>
          </p:cNvPr>
          <p:cNvSpPr/>
          <p:nvPr/>
        </p:nvSpPr>
        <p:spPr>
          <a:xfrm>
            <a:off x="539750" y="2852738"/>
            <a:ext cx="26717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二、猜想或假设</a:t>
            </a:r>
            <a:endParaRPr sz="2800"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占位符 17409">
            <a:extLst>
              <a:ext uri="{FF2B5EF4-FFF2-40B4-BE49-F238E27FC236}">
                <a16:creationId xmlns:a16="http://schemas.microsoft.com/office/drawing/2014/main" id="{9638645A-687C-4AC0-A00B-8C5D406191E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11188" y="2422525"/>
            <a:ext cx="2447925" cy="503238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 lIns="90170" tIns="46990" rIns="90170" bIns="46990">
            <a:normAutofit fontScale="25000" lnSpcReduction="20000"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5pPr>
          </a:lstStyle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三、设计实验</a:t>
            </a: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  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微软雅黑" pitchFamily="34" charset="-122"/>
                <a:ea typeface="微软雅黑" panose="020B0503020204020204" pitchFamily="34" charset="-122"/>
                <a:sym typeface="Arial" pitchFamily="34" charset="0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                </a:t>
            </a: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endParaRPr b="1" baseline="-250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02000"/>
              </a:solidFill>
              <a:latin typeface="微软雅黑" pitchFamily="34" charset="-122"/>
              <a:ea typeface="微软雅黑" panose="020B0503020204020204" pitchFamily="34" charset="-122"/>
              <a:sym typeface="Wingdings"/>
            </a:endParaRP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        </a:t>
            </a:r>
          </a:p>
          <a:p>
            <a:pPr eaLnBrk="1" hangingPunct="1">
              <a:buClr>
                <a:srgbClr val="996633"/>
              </a:buClr>
              <a:buFont typeface="Wingdings" pitchFamily="2" charset="2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 </a:t>
            </a:r>
            <a:endParaRPr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内容占位符 17410">
            <a:extLst>
              <a:ext uri="{FF2B5EF4-FFF2-40B4-BE49-F238E27FC236}">
                <a16:creationId xmlns:a16="http://schemas.microsoft.com/office/drawing/2014/main" id="{A0B9A234-D9E4-49EC-8365-2EAE7A73ECB5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8288"/>
            <a:ext cx="17272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矩形 17411">
            <a:extLst>
              <a:ext uri="{FF2B5EF4-FFF2-40B4-BE49-F238E27FC236}">
                <a16:creationId xmlns:a16="http://schemas.microsoft.com/office/drawing/2014/main" id="{C5AE45F1-5C07-47D8-895B-7E67E7397C6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55650" y="547688"/>
            <a:ext cx="77866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402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探究二、并联电路电压的关系</a:t>
            </a:r>
            <a:endParaRPr lang="zh-CN" altLang="en-US" sz="3600">
              <a:solidFill>
                <a:srgbClr val="402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221" name="内容占位符 17412">
            <a:extLst>
              <a:ext uri="{FF2B5EF4-FFF2-40B4-BE49-F238E27FC236}">
                <a16:creationId xmlns:a16="http://schemas.microsoft.com/office/drawing/2014/main" id="{9E2B24CB-9CB8-48DD-8E0A-FF64B162C4E3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11137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7413">
            <a:extLst>
              <a:ext uri="{FF2B5EF4-FFF2-40B4-BE49-F238E27FC236}">
                <a16:creationId xmlns:a16="http://schemas.microsoft.com/office/drawing/2014/main" id="{7323F6D9-81E4-48AC-89A6-C78339DC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4188"/>
            <a:ext cx="17272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文本框 17414">
            <a:extLst>
              <a:ext uri="{FF2B5EF4-FFF2-40B4-BE49-F238E27FC236}">
                <a16:creationId xmlns:a16="http://schemas.microsoft.com/office/drawing/2014/main" id="{D85E9084-B133-491D-80D6-8377B66BC9BE}"/>
              </a:ext>
            </a:extLst>
          </p:cNvPr>
          <p:cNvSpPr/>
          <p:nvPr/>
        </p:nvSpPr>
        <p:spPr>
          <a:xfrm>
            <a:off x="2484438" y="3644900"/>
            <a:ext cx="34813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隶书" pitchFamily="49" charset="-122"/>
                <a:ea typeface="隶书" pitchFamily="49" charset="-122"/>
                <a:sym typeface="Wingdings"/>
              </a:rPr>
              <a:t>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测L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两端的电压U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2</a:t>
            </a:r>
            <a:endParaRPr sz="2400" b="1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24" name="文本框 17415">
            <a:extLst>
              <a:ext uri="{FF2B5EF4-FFF2-40B4-BE49-F238E27FC236}">
                <a16:creationId xmlns:a16="http://schemas.microsoft.com/office/drawing/2014/main" id="{C800BF95-D533-404D-8EF5-4ADFC16CA93C}"/>
              </a:ext>
            </a:extLst>
          </p:cNvPr>
          <p:cNvSpPr/>
          <p:nvPr/>
        </p:nvSpPr>
        <p:spPr>
          <a:xfrm>
            <a:off x="5940425" y="3646488"/>
            <a:ext cx="1554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测总电压U</a:t>
            </a:r>
            <a:endParaRPr sz="2400" b="1">
              <a:solidFill>
                <a:srgbClr val="0000FF"/>
              </a:solidFill>
              <a:latin typeface="宋体" panose="02010600030101010101" pitchFamily="2" charset="-122"/>
              <a:sym typeface="Arial" pitchFamily="34" charset="0"/>
            </a:endParaRPr>
          </a:p>
        </p:txBody>
      </p:sp>
      <p:sp>
        <p:nvSpPr>
          <p:cNvPr id="9225" name="文本框 17416">
            <a:extLst>
              <a:ext uri="{FF2B5EF4-FFF2-40B4-BE49-F238E27FC236}">
                <a16:creationId xmlns:a16="http://schemas.microsoft.com/office/drawing/2014/main" id="{11302BCA-EFD1-4E22-9692-1DDF37EA8A8F}"/>
              </a:ext>
            </a:extLst>
          </p:cNvPr>
          <p:cNvSpPr/>
          <p:nvPr/>
        </p:nvSpPr>
        <p:spPr>
          <a:xfrm>
            <a:off x="468313" y="3573463"/>
            <a:ext cx="26955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sym typeface="Wingdings"/>
              </a:rPr>
              <a:t>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测L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两端的电压U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sym typeface="Arial" pitchFamily="34" charset="0"/>
              </a:rPr>
              <a:t>1 </a:t>
            </a:r>
            <a:endParaRPr sz="2400"/>
          </a:p>
        </p:txBody>
      </p:sp>
      <p:pic>
        <p:nvPicPr>
          <p:cNvPr id="9226" name="图片 17417">
            <a:extLst>
              <a:ext uri="{FF2B5EF4-FFF2-40B4-BE49-F238E27FC236}">
                <a16:creationId xmlns:a16="http://schemas.microsoft.com/office/drawing/2014/main" id="{6146879A-AD3C-4463-B3C1-694C8343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0875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8433">
            <a:extLst>
              <a:ext uri="{FF2B5EF4-FFF2-40B4-BE49-F238E27FC236}">
                <a16:creationId xmlns:a16="http://schemas.microsoft.com/office/drawing/2014/main" id="{4F816977-6895-404C-9BE7-B65FF43652D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35150" y="260350"/>
            <a:ext cx="55451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402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探究二、并联电路电压的关系</a:t>
            </a:r>
          </a:p>
        </p:txBody>
      </p:sp>
      <p:graphicFrame>
        <p:nvGraphicFramePr>
          <p:cNvPr id="10243" name="内容占位符 18434">
            <a:extLst>
              <a:ext uri="{FF2B5EF4-FFF2-40B4-BE49-F238E27FC236}">
                <a16:creationId xmlns:a16="http://schemas.microsoft.com/office/drawing/2014/main" id="{EC7D0623-9BC0-4C99-B1EE-2A66D0A0F713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3648075"/>
          <a:ext cx="7426325" cy="1935163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095816983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94132863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866097"/>
                    </a:ext>
                  </a:extLst>
                </a:gridCol>
              </a:tblGrid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两端的电压 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 V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两端的电压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 V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电源两端的电压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U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'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V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629095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14138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rgbClr val="402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33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402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876692"/>
                  </a:ext>
                </a:extLst>
              </a:tr>
            </a:tbl>
          </a:graphicData>
        </a:graphic>
      </p:graphicFrame>
      <p:sp>
        <p:nvSpPr>
          <p:cNvPr id="10261" name="文本框 18452">
            <a:extLst>
              <a:ext uri="{FF2B5EF4-FFF2-40B4-BE49-F238E27FC236}">
                <a16:creationId xmlns:a16="http://schemas.microsoft.com/office/drawing/2014/main" id="{0B29B569-D261-4712-8281-9D9A647D82B3}"/>
              </a:ext>
            </a:extLst>
          </p:cNvPr>
          <p:cNvSpPr/>
          <p:nvPr/>
        </p:nvSpPr>
        <p:spPr>
          <a:xfrm>
            <a:off x="468313" y="3130550"/>
            <a:ext cx="21018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 四、进行实验</a:t>
            </a:r>
            <a:endParaRPr sz="2400"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2" name="图片 18453">
            <a:extLst>
              <a:ext uri="{FF2B5EF4-FFF2-40B4-BE49-F238E27FC236}">
                <a16:creationId xmlns:a16="http://schemas.microsoft.com/office/drawing/2014/main" id="{F4DFB4C6-E1E8-4153-BB22-5FB41C17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350963"/>
            <a:ext cx="15335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图片 18454">
            <a:extLst>
              <a:ext uri="{FF2B5EF4-FFF2-40B4-BE49-F238E27FC236}">
                <a16:creationId xmlns:a16="http://schemas.microsoft.com/office/drawing/2014/main" id="{1CCA050F-D21B-4F80-8200-A2A7F6EA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0813"/>
            <a:ext cx="18748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图片 18455">
            <a:extLst>
              <a:ext uri="{FF2B5EF4-FFF2-40B4-BE49-F238E27FC236}">
                <a16:creationId xmlns:a16="http://schemas.microsoft.com/office/drawing/2014/main" id="{BD328C15-CD5D-47C3-8714-D00E0508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330325"/>
            <a:ext cx="15335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文本框 18456">
            <a:extLst>
              <a:ext uri="{FF2B5EF4-FFF2-40B4-BE49-F238E27FC236}">
                <a16:creationId xmlns:a16="http://schemas.microsoft.com/office/drawing/2014/main" id="{E6C438A0-6F09-4E47-BCCF-F0F829C9B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977900"/>
            <a:ext cx="269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测L</a:t>
            </a:r>
            <a:r>
              <a:rPr lang="zh-CN" altLang="en-US" sz="2400" b="1" baseline="-25000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两端的电压U</a:t>
            </a:r>
            <a:r>
              <a:rPr lang="zh-CN" altLang="en-US" sz="2400" b="1" baseline="-25000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2</a:t>
            </a:r>
            <a:endParaRPr lang="zh-CN" altLang="en-US" sz="2400" b="1">
              <a:solidFill>
                <a:srgbClr val="402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66" name="文本框 18457">
            <a:extLst>
              <a:ext uri="{FF2B5EF4-FFF2-40B4-BE49-F238E27FC236}">
                <a16:creationId xmlns:a16="http://schemas.microsoft.com/office/drawing/2014/main" id="{40C027CF-B4EF-4E2A-BA65-F04B28B0B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979488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测总电压U</a:t>
            </a:r>
          </a:p>
        </p:txBody>
      </p:sp>
      <p:sp>
        <p:nvSpPr>
          <p:cNvPr id="10267" name="文本框 18458">
            <a:extLst>
              <a:ext uri="{FF2B5EF4-FFF2-40B4-BE49-F238E27FC236}">
                <a16:creationId xmlns:a16="http://schemas.microsoft.com/office/drawing/2014/main" id="{7FCF27E7-E82A-4799-8966-86788156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49325"/>
            <a:ext cx="2695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402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测L</a:t>
            </a:r>
            <a:r>
              <a:rPr lang="zh-CN" altLang="en-US" sz="2400" b="1" baseline="-25000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两端的电压U</a:t>
            </a:r>
            <a:r>
              <a:rPr lang="zh-CN" altLang="en-US" sz="2400" b="1" baseline="-25000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1 </a:t>
            </a:r>
            <a:endParaRPr lang="zh-CN" altLang="en-US" sz="2400">
              <a:solidFill>
                <a:srgbClr val="402000"/>
              </a:solidFill>
            </a:endParaRPr>
          </a:p>
        </p:txBody>
      </p:sp>
      <p:sp>
        <p:nvSpPr>
          <p:cNvPr id="10268" name="文本框 18459">
            <a:extLst>
              <a:ext uri="{FF2B5EF4-FFF2-40B4-BE49-F238E27FC236}">
                <a16:creationId xmlns:a16="http://schemas.microsoft.com/office/drawing/2014/main" id="{85AB445B-D8EB-43F6-9FE2-263FEFB778F7}"/>
              </a:ext>
            </a:extLst>
          </p:cNvPr>
          <p:cNvSpPr/>
          <p:nvPr/>
        </p:nvSpPr>
        <p:spPr>
          <a:xfrm>
            <a:off x="468313" y="5664200"/>
            <a:ext cx="32305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402000"/>
                </a:solidFill>
                <a:latin typeface="微软雅黑" pitchFamily="34" charset="-122"/>
                <a:ea typeface="微软雅黑" panose="020B0503020204020204" pitchFamily="34" charset="-122"/>
                <a:sym typeface="Wingdings"/>
              </a:rPr>
              <a:t>五、分析论证，得结论</a:t>
            </a:r>
            <a:endParaRPr sz="2400" b="1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9" name="文本占位符 18460">
            <a:extLst>
              <a:ext uri="{FF2B5EF4-FFF2-40B4-BE49-F238E27FC236}">
                <a16:creationId xmlns:a16="http://schemas.microsoft.com/office/drawing/2014/main" id="{90C3B43E-ACB6-45BF-954E-43719A67AA8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438" y="6096000"/>
            <a:ext cx="8496300" cy="835025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p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n"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隶书" pitchFamily="49" charset="-122"/>
              </a:defRPr>
            </a:lvl5pPr>
          </a:lstStyle>
          <a:p>
            <a:pPr eaLnBrk="1" hangingPunct="1">
              <a:lnSpc>
                <a:spcPct val="80000"/>
              </a:lnSpc>
              <a:buClr>
                <a:srgbClr val="996633"/>
              </a:buClr>
              <a:buFont typeface="Wingdings" pitchFamily="2" charset="2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*并联电路中各支路两端的电压相等且等于总电压（电源两端的电压）（即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itchFamily="2" charset="-122"/>
              </a:rPr>
              <a:t>U=U</a:t>
            </a:r>
            <a:r>
              <a:rPr sz="2400" b="1" i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itchFamily="2" charset="-122"/>
              </a:rPr>
              <a:t>1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itchFamily="2" charset="-122"/>
              </a:rPr>
              <a:t>=U</a:t>
            </a:r>
            <a:r>
              <a:rPr sz="2400" b="1" i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itchFamily="2" charset="-122"/>
              </a:rPr>
              <a:t>2  </a:t>
            </a:r>
            <a:r>
              <a:rPr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舒体" pitchFamily="2" charset="-122"/>
              </a:rPr>
              <a:t>）</a:t>
            </a:r>
            <a:endParaRPr sz="24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方正舒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10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9457">
            <a:extLst>
              <a:ext uri="{FF2B5EF4-FFF2-40B4-BE49-F238E27FC236}">
                <a16:creationId xmlns:a16="http://schemas.microsoft.com/office/drawing/2014/main" id="{75EA1800-B054-4630-B272-0F74069F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3146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9458">
            <a:extLst>
              <a:ext uri="{FF2B5EF4-FFF2-40B4-BE49-F238E27FC236}">
                <a16:creationId xmlns:a16="http://schemas.microsoft.com/office/drawing/2014/main" id="{2A971802-3820-486C-8B5B-75670C319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276350"/>
            <a:ext cx="7874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</a:rPr>
              <a:t>如图，开关闭合后，电压表示数为6V，则L</a:t>
            </a:r>
            <a:r>
              <a:rPr lang="zh-CN" altLang="en-US" sz="24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</a:rPr>
              <a:t>、L</a:t>
            </a:r>
            <a:r>
              <a:rPr lang="zh-CN" altLang="en-US" sz="2400" b="1" baseline="-25000">
                <a:solidFill>
                  <a:srgbClr val="402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</a:rPr>
              <a:t>两端的电压分别为</a:t>
            </a:r>
            <a:r>
              <a:rPr lang="zh-CN" altLang="en-US" sz="2400" b="1" u="sng">
                <a:solidFill>
                  <a:srgbClr val="402000"/>
                </a:solidFill>
                <a:latin typeface="宋体" panose="02010600030101010101" pitchFamily="2" charset="-122"/>
              </a:rPr>
              <a:t>          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</a:rPr>
              <a:t>V，</a:t>
            </a:r>
            <a:r>
              <a:rPr lang="zh-CN" altLang="en-US" sz="2400" b="1" u="sng">
                <a:solidFill>
                  <a:srgbClr val="402000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</a:rPr>
              <a:t>V，电源电压为</a:t>
            </a:r>
            <a:r>
              <a:rPr lang="zh-CN" altLang="en-US" sz="2400" b="1" u="sng">
                <a:solidFill>
                  <a:srgbClr val="402000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402000"/>
                </a:solidFill>
                <a:latin typeface="宋体" panose="02010600030101010101" pitchFamily="2" charset="-122"/>
              </a:rPr>
              <a:t>V。</a:t>
            </a:r>
          </a:p>
        </p:txBody>
      </p:sp>
      <p:sp>
        <p:nvSpPr>
          <p:cNvPr id="11268" name="文本框 19459">
            <a:extLst>
              <a:ext uri="{FF2B5EF4-FFF2-40B4-BE49-F238E27FC236}">
                <a16:creationId xmlns:a16="http://schemas.microsoft.com/office/drawing/2014/main" id="{8C81D1F0-94AE-4310-90C7-AAAD0534B6ED}"/>
              </a:ext>
            </a:extLst>
          </p:cNvPr>
          <p:cNvSpPr/>
          <p:nvPr/>
        </p:nvSpPr>
        <p:spPr>
          <a:xfrm>
            <a:off x="2628900" y="1917700"/>
            <a:ext cx="639763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6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1269" name="文本框 19460">
            <a:extLst>
              <a:ext uri="{FF2B5EF4-FFF2-40B4-BE49-F238E27FC236}">
                <a16:creationId xmlns:a16="http://schemas.microsoft.com/office/drawing/2014/main" id="{8F1581BA-76A7-4B7F-8042-1F02FC782DF3}"/>
              </a:ext>
            </a:extLst>
          </p:cNvPr>
          <p:cNvSpPr/>
          <p:nvPr/>
        </p:nvSpPr>
        <p:spPr>
          <a:xfrm>
            <a:off x="4427538" y="1917700"/>
            <a:ext cx="639762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6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1270" name="文本框 19461">
            <a:extLst>
              <a:ext uri="{FF2B5EF4-FFF2-40B4-BE49-F238E27FC236}">
                <a16:creationId xmlns:a16="http://schemas.microsoft.com/office/drawing/2014/main" id="{872D601A-64EE-431C-AE55-FD8FB79425A3}"/>
              </a:ext>
            </a:extLst>
          </p:cNvPr>
          <p:cNvSpPr/>
          <p:nvPr/>
        </p:nvSpPr>
        <p:spPr>
          <a:xfrm>
            <a:off x="7386638" y="1917700"/>
            <a:ext cx="639762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6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1271" name="文本框 19462">
            <a:extLst>
              <a:ext uri="{FF2B5EF4-FFF2-40B4-BE49-F238E27FC236}">
                <a16:creationId xmlns:a16="http://schemas.microsoft.com/office/drawing/2014/main" id="{D0BF6729-E4C5-438C-AC09-CF0C81F8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0713"/>
            <a:ext cx="2628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2000"/>
                </a:solidFill>
                <a:ea typeface="黑体" panose="02010609060101010101" pitchFamily="49" charset="-122"/>
              </a:rPr>
              <a:t>例题分析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2348</Words>
  <Application>Microsoft Office PowerPoint</Application>
  <PresentationFormat>全屏显示(4:3)</PresentationFormat>
  <Paragraphs>311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黑体</vt:lpstr>
      <vt:lpstr>隶书</vt:lpstr>
      <vt:lpstr>宋体</vt:lpstr>
      <vt:lpstr>微软雅黑</vt:lpstr>
      <vt:lpstr>Arial</vt:lpstr>
      <vt:lpstr>Arial Rounded MT Bold</vt:lpstr>
      <vt:lpstr>Calibri</vt:lpstr>
      <vt:lpstr>Calibri Light</vt:lpstr>
      <vt:lpstr>Times New Roman</vt:lpstr>
      <vt:lpstr>Wingdings</vt:lpstr>
      <vt:lpstr>Office 主题​​</vt:lpstr>
      <vt:lpstr>探究：串、并联电路电压的规律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7</cp:revision>
  <dcterms:created xsi:type="dcterms:W3CDTF">2021-10-09T05:43:02Z</dcterms:created>
  <dcterms:modified xsi:type="dcterms:W3CDTF">2021-10-09T06:21:02Z</dcterms:modified>
</cp:coreProperties>
</file>