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2" r:id="rId2"/>
    <p:sldId id="265" r:id="rId3"/>
    <p:sldId id="267" r:id="rId4"/>
    <p:sldId id="268" r:id="rId5"/>
    <p:sldId id="269" r:id="rId6"/>
    <p:sldId id="270" r:id="rId7"/>
    <p:sldId id="332" r:id="rId8"/>
    <p:sldId id="290" r:id="rId9"/>
    <p:sldId id="303" r:id="rId10"/>
    <p:sldId id="288" r:id="rId11"/>
    <p:sldId id="291" r:id="rId12"/>
    <p:sldId id="276" r:id="rId13"/>
    <p:sldId id="304" r:id="rId14"/>
    <p:sldId id="305" r:id="rId15"/>
    <p:sldId id="277" r:id="rId16"/>
    <p:sldId id="320" r:id="rId17"/>
    <p:sldId id="306" r:id="rId18"/>
    <p:sldId id="315" r:id="rId19"/>
    <p:sldId id="316" r:id="rId20"/>
    <p:sldId id="368" r:id="rId21"/>
    <p:sldId id="318" r:id="rId22"/>
    <p:sldId id="369" r:id="rId23"/>
    <p:sldId id="370" r:id="rId24"/>
    <p:sldId id="319" r:id="rId25"/>
    <p:sldId id="278" r:id="rId26"/>
    <p:sldId id="329" r:id="rId27"/>
    <p:sldId id="376" r:id="rId28"/>
    <p:sldId id="3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229600" cy="6858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EAFC6-69E0-4D5C-933B-3F1A55D0BEA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2F7741-9BC9-4624-9197-728B9388B3F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5A5C4D-3042-4884-9D77-DDA12AB8F67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B6F5BF-B0CC-49AD-8959-996F95AC8E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972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9217">
            <a:extLst>
              <a:ext uri="{FF2B5EF4-FFF2-40B4-BE49-F238E27FC236}">
                <a16:creationId xmlns:a16="http://schemas.microsoft.com/office/drawing/2014/main" id="{11F163AB-9D43-491E-B902-9EAD6B01AA0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366838" y="2209800"/>
            <a:ext cx="6594475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b="1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探究串、并联电路的</a:t>
            </a:r>
          </a:p>
          <a:p>
            <a:pPr algn="ctr"/>
            <a:r>
              <a:rPr lang="zh-CN" altLang="en-US" sz="4800" b="1" kern="10" dirty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电流规律</a:t>
            </a:r>
          </a:p>
        </p:txBody>
      </p:sp>
      <p:sp>
        <p:nvSpPr>
          <p:cNvPr id="13315" name="文本框 9218">
            <a:extLst>
              <a:ext uri="{FF2B5EF4-FFF2-40B4-BE49-F238E27FC236}">
                <a16:creationId xmlns:a16="http://schemas.microsoft.com/office/drawing/2014/main" id="{90BE2FA6-3C70-4CCA-BE85-593E16FB8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169" y="950975"/>
            <a:ext cx="31242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0070C0"/>
                </a:solidFill>
              </a:rPr>
              <a:t>15.5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13316" name="图片 100">
            <a:extLst>
              <a:ext uri="{FF2B5EF4-FFF2-40B4-BE49-F238E27FC236}">
                <a16:creationId xmlns:a16="http://schemas.microsoft.com/office/drawing/2014/main" id="{3DE86613-AD99-46E3-906B-78FBD58A2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91265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表格 18433">
            <a:extLst>
              <a:ext uri="{FF2B5EF4-FFF2-40B4-BE49-F238E27FC236}">
                <a16:creationId xmlns:a16="http://schemas.microsoft.com/office/drawing/2014/main" id="{F56B6157-0830-4DAC-AC3B-3813B23AAF32}"/>
              </a:ext>
            </a:extLst>
          </p:cNvPr>
          <p:cNvGraphicFramePr>
            <a:graphicFrameLocks noGrp="1"/>
          </p:cNvGraphicFramePr>
          <p:nvPr/>
        </p:nvGraphicFramePr>
        <p:xfrm>
          <a:off x="836613" y="2184400"/>
          <a:ext cx="7473950" cy="2420938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993379663"/>
                    </a:ext>
                  </a:extLst>
                </a:gridCol>
                <a:gridCol w="2517775">
                  <a:extLst>
                    <a:ext uri="{9D8B030D-6E8A-4147-A177-3AD203B41FA5}">
                      <a16:colId xmlns:a16="http://schemas.microsoft.com/office/drawing/2014/main" val="1237843715"/>
                    </a:ext>
                  </a:extLst>
                </a:gridCol>
                <a:gridCol w="2868613">
                  <a:extLst>
                    <a:ext uri="{9D8B030D-6E8A-4147-A177-3AD203B41FA5}">
                      <a16:colId xmlns:a16="http://schemas.microsoft.com/office/drawing/2014/main" val="3557310252"/>
                    </a:ext>
                  </a:extLst>
                </a:gridCol>
              </a:tblGrid>
              <a:tr h="755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串联电路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并联电路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533716"/>
                  </a:ext>
                </a:extLst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电流规律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08395"/>
                  </a:ext>
                </a:extLst>
              </a:tr>
              <a:tr h="720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表达式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28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867594"/>
                  </a:ext>
                </a:extLst>
              </a:tr>
            </a:tbl>
          </a:graphicData>
        </a:graphic>
      </p:graphicFrame>
      <p:pic>
        <p:nvPicPr>
          <p:cNvPr id="2254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D2AF1F21-3ACB-457D-8832-B016CB2A6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93688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9" name="组合 18452">
            <a:extLst>
              <a:ext uri="{FF2B5EF4-FFF2-40B4-BE49-F238E27FC236}">
                <a16:creationId xmlns:a16="http://schemas.microsoft.com/office/drawing/2014/main" id="{0A6FD9DC-905A-4617-A471-3A5B17031423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498475"/>
            <a:ext cx="2789238" cy="920750"/>
            <a:chOff x="0" y="0"/>
            <a:chExt cx="2231" cy="580"/>
          </a:xfrm>
        </p:grpSpPr>
        <p:pic>
          <p:nvPicPr>
            <p:cNvPr id="22550" name="圆角矩形 1">
              <a:extLst>
                <a:ext uri="{FF2B5EF4-FFF2-40B4-BE49-F238E27FC236}">
                  <a16:creationId xmlns:a16="http://schemas.microsoft.com/office/drawing/2014/main" id="{B0382DA3-C7DB-424E-A5D2-0ACCE229FD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文本框 18454">
              <a:extLst>
                <a:ext uri="{FF2B5EF4-FFF2-40B4-BE49-F238E27FC236}">
                  <a16:creationId xmlns:a16="http://schemas.microsoft.com/office/drawing/2014/main" id="{F31609ED-57DD-4247-B979-617EB574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  <p:sp>
        <p:nvSpPr>
          <p:cNvPr id="12310" name="文本框 18455">
            <a:extLst>
              <a:ext uri="{FF2B5EF4-FFF2-40B4-BE49-F238E27FC236}">
                <a16:creationId xmlns:a16="http://schemas.microsoft.com/office/drawing/2014/main" id="{9F99E5A2-B017-4629-A8E8-726E9F665B68}"/>
              </a:ext>
            </a:extLst>
          </p:cNvPr>
          <p:cNvSpPr/>
          <p:nvPr/>
        </p:nvSpPr>
        <p:spPr>
          <a:xfrm>
            <a:off x="3200400" y="3275013"/>
            <a:ext cx="2012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电流处处相等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2311" name="文本框 18456">
            <a:extLst>
              <a:ext uri="{FF2B5EF4-FFF2-40B4-BE49-F238E27FC236}">
                <a16:creationId xmlns:a16="http://schemas.microsoft.com/office/drawing/2014/main" id="{F9A470AD-158F-4195-A5BC-571707F858C2}"/>
              </a:ext>
            </a:extLst>
          </p:cNvPr>
          <p:cNvSpPr/>
          <p:nvPr/>
        </p:nvSpPr>
        <p:spPr>
          <a:xfrm>
            <a:off x="5640388" y="2970213"/>
            <a:ext cx="2817812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干路电流等于各支路电流之和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12312" name="文本框 18457">
            <a:extLst>
              <a:ext uri="{FF2B5EF4-FFF2-40B4-BE49-F238E27FC236}">
                <a16:creationId xmlns:a16="http://schemas.microsoft.com/office/drawing/2014/main" id="{AA3F504E-007C-488C-831A-74DC422517AC}"/>
              </a:ext>
            </a:extLst>
          </p:cNvPr>
          <p:cNvSpPr/>
          <p:nvPr/>
        </p:nvSpPr>
        <p:spPr>
          <a:xfrm>
            <a:off x="3505200" y="4037013"/>
            <a:ext cx="13462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＝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＝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endParaRPr sz="2400"/>
          </a:p>
        </p:txBody>
      </p:sp>
      <p:sp>
        <p:nvSpPr>
          <p:cNvPr id="12313" name="文本框 18458">
            <a:extLst>
              <a:ext uri="{FF2B5EF4-FFF2-40B4-BE49-F238E27FC236}">
                <a16:creationId xmlns:a16="http://schemas.microsoft.com/office/drawing/2014/main" id="{A62D041C-1CE9-4EFD-A8A0-A83C1CB24271}"/>
              </a:ext>
            </a:extLst>
          </p:cNvPr>
          <p:cNvSpPr/>
          <p:nvPr/>
        </p:nvSpPr>
        <p:spPr>
          <a:xfrm>
            <a:off x="6019800" y="4037013"/>
            <a:ext cx="13462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＝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＋</a:t>
            </a:r>
            <a:r>
              <a:rPr lang="en-US" altLang="zh-CN" sz="24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lang="en-US" altLang="zh-CN"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12312" grpId="0" animBg="1"/>
      <p:bldP spid="123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>
            <a:extLst>
              <a:ext uri="{FF2B5EF4-FFF2-40B4-BE49-F238E27FC236}">
                <a16:creationId xmlns:a16="http://schemas.microsoft.com/office/drawing/2014/main" id="{420C70E4-F674-43BA-B728-59D7BA48F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495425"/>
            <a:ext cx="8101013" cy="163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．在图所示的电路中，电流表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1.2 A</a:t>
            </a:r>
            <a:r>
              <a:rPr lang="zh-CN" altLang="en-US" sz="2800" b="1">
                <a:latin typeface="Times New Roman" panose="02020603050405020304" pitchFamily="18" charset="0"/>
              </a:rPr>
              <a:t>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0.5 A</a:t>
            </a:r>
            <a:r>
              <a:rPr lang="zh-CN" altLang="en-US" sz="2800" b="1">
                <a:latin typeface="Times New Roman" panose="02020603050405020304" pitchFamily="18" charset="0"/>
              </a:rPr>
              <a:t>。求：通过灯泡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的电流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和通过灯泡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23555" name="组合 20482">
            <a:extLst>
              <a:ext uri="{FF2B5EF4-FFF2-40B4-BE49-F238E27FC236}">
                <a16:creationId xmlns:a16="http://schemas.microsoft.com/office/drawing/2014/main" id="{D154B2F1-F20F-4BC4-A6B2-ED96377F420C}"/>
              </a:ext>
            </a:extLst>
          </p:cNvPr>
          <p:cNvGrpSpPr>
            <a:grpSpLocks/>
          </p:cNvGrpSpPr>
          <p:nvPr/>
        </p:nvGrpSpPr>
        <p:grpSpPr bwMode="auto">
          <a:xfrm>
            <a:off x="2516188" y="3403600"/>
            <a:ext cx="4429125" cy="2513013"/>
            <a:chOff x="0" y="0"/>
            <a:chExt cx="3380" cy="1946"/>
          </a:xfrm>
        </p:grpSpPr>
        <p:pic>
          <p:nvPicPr>
            <p:cNvPr id="23556" name="Picture 3" descr="H:\2\人教教参资源\九\图\铡刀开关.JPG">
              <a:extLst>
                <a:ext uri="{FF2B5EF4-FFF2-40B4-BE49-F238E27FC236}">
                  <a16:creationId xmlns:a16="http://schemas.microsoft.com/office/drawing/2014/main" id="{10EF8152-DFAC-4BF1-A264-90B9A0EE2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26" y="255"/>
              <a:ext cx="794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10" descr="H:\2\人教教参资源\九\图\电池组.JPG">
              <a:extLst>
                <a:ext uri="{FF2B5EF4-FFF2-40B4-BE49-F238E27FC236}">
                  <a16:creationId xmlns:a16="http://schemas.microsoft.com/office/drawing/2014/main" id="{4A622D31-A116-4901-9B71-0B3A423F9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0" y="0"/>
              <a:ext cx="120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8" name="组合 20485">
              <a:extLst>
                <a:ext uri="{FF2B5EF4-FFF2-40B4-BE49-F238E27FC236}">
                  <a16:creationId xmlns:a16="http://schemas.microsoft.com/office/drawing/2014/main" id="{D019433E-B456-4840-98FC-A74DB8006A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" y="1204"/>
              <a:ext cx="748" cy="567"/>
              <a:chOff x="0" y="0"/>
              <a:chExt cx="748" cy="567"/>
            </a:xfrm>
          </p:grpSpPr>
          <p:pic>
            <p:nvPicPr>
              <p:cNvPr id="23559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81C053D-2A7C-410F-B273-1D095F9D2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0" name="文本框 20487">
                <a:extLst>
                  <a:ext uri="{FF2B5EF4-FFF2-40B4-BE49-F238E27FC236}">
                    <a16:creationId xmlns:a16="http://schemas.microsoft.com/office/drawing/2014/main" id="{02F9009E-EAC2-487B-8421-0F0872E4A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" y="0"/>
                <a:ext cx="33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0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000" b="1"/>
              </a:p>
            </p:txBody>
          </p:sp>
        </p:grpSp>
        <p:grpSp>
          <p:nvGrpSpPr>
            <p:cNvPr id="23561" name="组合 20488">
              <a:extLst>
                <a:ext uri="{FF2B5EF4-FFF2-40B4-BE49-F238E27FC236}">
                  <a16:creationId xmlns:a16="http://schemas.microsoft.com/office/drawing/2014/main" id="{9E6DDA3B-BE68-431A-BE60-7E067B16C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" y="454"/>
              <a:ext cx="748" cy="590"/>
              <a:chOff x="0" y="0"/>
              <a:chExt cx="748" cy="590"/>
            </a:xfrm>
          </p:grpSpPr>
          <p:pic>
            <p:nvPicPr>
              <p:cNvPr id="2356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F751769-FC45-41B9-9C11-F17CCD729E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8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文本框 20490">
                <a:extLst>
                  <a:ext uri="{FF2B5EF4-FFF2-40B4-BE49-F238E27FC236}">
                    <a16:creationId xmlns:a16="http://schemas.microsoft.com/office/drawing/2014/main" id="{2E5F1390-31B8-4797-B2F3-923DD5577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" y="0"/>
                <a:ext cx="31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0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000" b="1"/>
              </a:p>
            </p:txBody>
          </p:sp>
        </p:grpSp>
        <p:grpSp>
          <p:nvGrpSpPr>
            <p:cNvPr id="23564" name="组合 20491">
              <a:extLst>
                <a:ext uri="{FF2B5EF4-FFF2-40B4-BE49-F238E27FC236}">
                  <a16:creationId xmlns:a16="http://schemas.microsoft.com/office/drawing/2014/main" id="{7396EBAE-1613-4D29-88C2-34833C250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981"/>
              <a:ext cx="767" cy="907"/>
              <a:chOff x="0" y="0"/>
              <a:chExt cx="767" cy="907"/>
            </a:xfrm>
          </p:grpSpPr>
          <p:sp>
            <p:nvSpPr>
              <p:cNvPr id="23565" name="未知">
                <a:extLst>
                  <a:ext uri="{FF2B5EF4-FFF2-40B4-BE49-F238E27FC236}">
                    <a16:creationId xmlns:a16="http://schemas.microsoft.com/office/drawing/2014/main" id="{9377757D-FFB8-490B-A818-EFF0A4D28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324"/>
                <a:ext cx="532" cy="226"/>
              </a:xfrm>
              <a:custGeom>
                <a:avLst/>
                <a:gdLst>
                  <a:gd name="T0" fmla="*/ 0 w 546"/>
                  <a:gd name="T1" fmla="*/ 0 h 234"/>
                  <a:gd name="T2" fmla="*/ 174 w 546"/>
                  <a:gd name="T3" fmla="*/ 42 h 234"/>
                  <a:gd name="T4" fmla="*/ 228 w 546"/>
                  <a:gd name="T5" fmla="*/ 192 h 234"/>
                  <a:gd name="T6" fmla="*/ 546 w 546"/>
                  <a:gd name="T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6" h="234">
                    <a:moveTo>
                      <a:pt x="0" y="0"/>
                    </a:moveTo>
                    <a:cubicBezTo>
                      <a:pt x="68" y="5"/>
                      <a:pt x="136" y="10"/>
                      <a:pt x="174" y="42"/>
                    </a:cubicBezTo>
                    <a:cubicBezTo>
                      <a:pt x="212" y="74"/>
                      <a:pt x="166" y="160"/>
                      <a:pt x="228" y="192"/>
                    </a:cubicBezTo>
                    <a:cubicBezTo>
                      <a:pt x="290" y="224"/>
                      <a:pt x="418" y="229"/>
                      <a:pt x="546" y="234"/>
                    </a:cubicBezTo>
                  </a:path>
                </a:pathLst>
              </a:cu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3566" name="Picture 6" descr="H:\2\人教教参资源\九\图\电流表.JPG">
                <a:extLst>
                  <a:ext uri="{FF2B5EF4-FFF2-40B4-BE49-F238E27FC236}">
                    <a16:creationId xmlns:a16="http://schemas.microsoft.com/office/drawing/2014/main" id="{49C128D8-5731-4998-A6BA-7D73843AB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7" name="矩形 20494">
                <a:extLst>
                  <a:ext uri="{FF2B5EF4-FFF2-40B4-BE49-F238E27FC236}">
                    <a16:creationId xmlns:a16="http://schemas.microsoft.com/office/drawing/2014/main" id="{72280818-0E82-4C5F-B9CD-FAF92A04A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04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68" name="文本框 20495">
                <a:extLst>
                  <a:ext uri="{FF2B5EF4-FFF2-40B4-BE49-F238E27FC236}">
                    <a16:creationId xmlns:a16="http://schemas.microsoft.com/office/drawing/2014/main" id="{E0E983B1-7C52-4CF5-B40A-B787891C5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" y="181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0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000" b="1"/>
              </a:p>
            </p:txBody>
          </p:sp>
        </p:grpSp>
        <p:grpSp>
          <p:nvGrpSpPr>
            <p:cNvPr id="23569" name="组合 20496">
              <a:extLst>
                <a:ext uri="{FF2B5EF4-FFF2-40B4-BE49-F238E27FC236}">
                  <a16:creationId xmlns:a16="http://schemas.microsoft.com/office/drawing/2014/main" id="{B46F1E84-AB59-4A81-8BC5-980E9E6ABE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5" y="953"/>
              <a:ext cx="767" cy="907"/>
              <a:chOff x="0" y="0"/>
              <a:chExt cx="767" cy="907"/>
            </a:xfrm>
          </p:grpSpPr>
          <p:pic>
            <p:nvPicPr>
              <p:cNvPr id="23570" name="Picture 6" descr="H:\2\人教教参资源\九\图\电流表.JPG">
                <a:extLst>
                  <a:ext uri="{FF2B5EF4-FFF2-40B4-BE49-F238E27FC236}">
                    <a16:creationId xmlns:a16="http://schemas.microsoft.com/office/drawing/2014/main" id="{C56FD464-7A6D-40FA-88A6-81B4E1C74F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1" name="矩形 20498">
                <a:extLst>
                  <a:ext uri="{FF2B5EF4-FFF2-40B4-BE49-F238E27FC236}">
                    <a16:creationId xmlns:a16="http://schemas.microsoft.com/office/drawing/2014/main" id="{BD6C4248-5585-471F-884E-6C1CF8C75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27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572" name="文本框 20499">
                <a:extLst>
                  <a:ext uri="{FF2B5EF4-FFF2-40B4-BE49-F238E27FC236}">
                    <a16:creationId xmlns:a16="http://schemas.microsoft.com/office/drawing/2014/main" id="{D658D490-55D2-49EA-878B-AEE4AE572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" y="182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0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000" b="1"/>
              </a:p>
            </p:txBody>
          </p:sp>
        </p:grpSp>
        <p:sp>
          <p:nvSpPr>
            <p:cNvPr id="23573" name="未知">
              <a:extLst>
                <a:ext uri="{FF2B5EF4-FFF2-40B4-BE49-F238E27FC236}">
                  <a16:creationId xmlns:a16="http://schemas.microsoft.com/office/drawing/2014/main" id="{2CE4F0B1-A7CE-4AD2-A333-E1F19989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278"/>
              <a:ext cx="1081" cy="642"/>
            </a:xfrm>
            <a:custGeom>
              <a:avLst/>
              <a:gdLst>
                <a:gd name="T0" fmla="*/ 1081 w 1081"/>
                <a:gd name="T1" fmla="*/ 15 h 642"/>
                <a:gd name="T2" fmla="*/ 877 w 1081"/>
                <a:gd name="T3" fmla="*/ 15 h 642"/>
                <a:gd name="T4" fmla="*/ 378 w 1081"/>
                <a:gd name="T5" fmla="*/ 106 h 642"/>
                <a:gd name="T6" fmla="*/ 61 w 1081"/>
                <a:gd name="T7" fmla="*/ 242 h 642"/>
                <a:gd name="T8" fmla="*/ 15 w 1081"/>
                <a:gd name="T9" fmla="*/ 582 h 642"/>
                <a:gd name="T10" fmla="*/ 151 w 1081"/>
                <a:gd name="T11" fmla="*/ 605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1" h="642">
                  <a:moveTo>
                    <a:pt x="1081" y="15"/>
                  </a:moveTo>
                  <a:cubicBezTo>
                    <a:pt x="1037" y="7"/>
                    <a:pt x="994" y="0"/>
                    <a:pt x="877" y="15"/>
                  </a:cubicBezTo>
                  <a:cubicBezTo>
                    <a:pt x="760" y="30"/>
                    <a:pt x="514" y="68"/>
                    <a:pt x="378" y="106"/>
                  </a:cubicBezTo>
                  <a:cubicBezTo>
                    <a:pt x="242" y="144"/>
                    <a:pt x="121" y="163"/>
                    <a:pt x="61" y="242"/>
                  </a:cubicBezTo>
                  <a:cubicBezTo>
                    <a:pt x="1" y="321"/>
                    <a:pt x="0" y="522"/>
                    <a:pt x="15" y="582"/>
                  </a:cubicBezTo>
                  <a:cubicBezTo>
                    <a:pt x="30" y="642"/>
                    <a:pt x="90" y="623"/>
                    <a:pt x="151" y="605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4" name="未知">
              <a:extLst>
                <a:ext uri="{FF2B5EF4-FFF2-40B4-BE49-F238E27FC236}">
                  <a16:creationId xmlns:a16="http://schemas.microsoft.com/office/drawing/2014/main" id="{FC658F91-D29C-4CCE-89F6-C370854E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91"/>
              <a:ext cx="265" cy="744"/>
            </a:xfrm>
            <a:custGeom>
              <a:avLst/>
              <a:gdLst>
                <a:gd name="T0" fmla="*/ 242 w 265"/>
                <a:gd name="T1" fmla="*/ 0 h 744"/>
                <a:gd name="T2" fmla="*/ 106 w 265"/>
                <a:gd name="T3" fmla="*/ 68 h 744"/>
                <a:gd name="T4" fmla="*/ 15 w 265"/>
                <a:gd name="T5" fmla="*/ 294 h 744"/>
                <a:gd name="T6" fmla="*/ 15 w 265"/>
                <a:gd name="T7" fmla="*/ 453 h 744"/>
                <a:gd name="T8" fmla="*/ 61 w 265"/>
                <a:gd name="T9" fmla="*/ 612 h 744"/>
                <a:gd name="T10" fmla="*/ 129 w 265"/>
                <a:gd name="T11" fmla="*/ 725 h 744"/>
                <a:gd name="T12" fmla="*/ 265 w 265"/>
                <a:gd name="T13" fmla="*/ 725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744">
                  <a:moveTo>
                    <a:pt x="242" y="0"/>
                  </a:moveTo>
                  <a:cubicBezTo>
                    <a:pt x="193" y="9"/>
                    <a:pt x="144" y="19"/>
                    <a:pt x="106" y="68"/>
                  </a:cubicBezTo>
                  <a:cubicBezTo>
                    <a:pt x="68" y="117"/>
                    <a:pt x="30" y="230"/>
                    <a:pt x="15" y="294"/>
                  </a:cubicBezTo>
                  <a:cubicBezTo>
                    <a:pt x="0" y="358"/>
                    <a:pt x="7" y="400"/>
                    <a:pt x="15" y="453"/>
                  </a:cubicBezTo>
                  <a:cubicBezTo>
                    <a:pt x="23" y="506"/>
                    <a:pt x="42" y="567"/>
                    <a:pt x="61" y="612"/>
                  </a:cubicBezTo>
                  <a:cubicBezTo>
                    <a:pt x="80" y="657"/>
                    <a:pt x="95" y="706"/>
                    <a:pt x="129" y="725"/>
                  </a:cubicBezTo>
                  <a:cubicBezTo>
                    <a:pt x="163" y="744"/>
                    <a:pt x="214" y="734"/>
                    <a:pt x="265" y="725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5" name="未知">
              <a:extLst>
                <a:ext uri="{FF2B5EF4-FFF2-40B4-BE49-F238E27FC236}">
                  <a16:creationId xmlns:a16="http://schemas.microsoft.com/office/drawing/2014/main" id="{2FE1D9D6-2C67-4801-8B54-95144288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600"/>
              <a:ext cx="689" cy="167"/>
            </a:xfrm>
            <a:custGeom>
              <a:avLst/>
              <a:gdLst>
                <a:gd name="T0" fmla="*/ 0 w 689"/>
                <a:gd name="T1" fmla="*/ 26 h 167"/>
                <a:gd name="T2" fmla="*/ 153 w 689"/>
                <a:gd name="T3" fmla="*/ 165 h 167"/>
                <a:gd name="T4" fmla="*/ 297 w 689"/>
                <a:gd name="T5" fmla="*/ 37 h 167"/>
                <a:gd name="T6" fmla="*/ 442 w 689"/>
                <a:gd name="T7" fmla="*/ 5 h 167"/>
                <a:gd name="T8" fmla="*/ 606 w 689"/>
                <a:gd name="T9" fmla="*/ 70 h 167"/>
                <a:gd name="T10" fmla="*/ 689 w 689"/>
                <a:gd name="T11" fmla="*/ 3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9" h="167">
                  <a:moveTo>
                    <a:pt x="0" y="26"/>
                  </a:moveTo>
                  <a:cubicBezTo>
                    <a:pt x="26" y="50"/>
                    <a:pt x="104" y="163"/>
                    <a:pt x="153" y="165"/>
                  </a:cubicBezTo>
                  <a:cubicBezTo>
                    <a:pt x="202" y="167"/>
                    <a:pt x="249" y="64"/>
                    <a:pt x="297" y="37"/>
                  </a:cubicBezTo>
                  <a:cubicBezTo>
                    <a:pt x="345" y="10"/>
                    <a:pt x="390" y="0"/>
                    <a:pt x="442" y="5"/>
                  </a:cubicBezTo>
                  <a:cubicBezTo>
                    <a:pt x="494" y="10"/>
                    <a:pt x="565" y="64"/>
                    <a:pt x="606" y="70"/>
                  </a:cubicBezTo>
                  <a:cubicBezTo>
                    <a:pt x="647" y="75"/>
                    <a:pt x="668" y="56"/>
                    <a:pt x="689" y="37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6" name="未知">
              <a:extLst>
                <a:ext uri="{FF2B5EF4-FFF2-40B4-BE49-F238E27FC236}">
                  <a16:creationId xmlns:a16="http://schemas.microsoft.com/office/drawing/2014/main" id="{39DBE45A-F6E1-4DEA-B275-3D38792EC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1642"/>
              <a:ext cx="832" cy="304"/>
            </a:xfrm>
            <a:custGeom>
              <a:avLst/>
              <a:gdLst>
                <a:gd name="T0" fmla="*/ 0 w 832"/>
                <a:gd name="T1" fmla="*/ 42 h 304"/>
                <a:gd name="T2" fmla="*/ 37 w 832"/>
                <a:gd name="T3" fmla="*/ 176 h 304"/>
                <a:gd name="T4" fmla="*/ 143 w 832"/>
                <a:gd name="T5" fmla="*/ 289 h 304"/>
                <a:gd name="T6" fmla="*/ 468 w 832"/>
                <a:gd name="T7" fmla="*/ 269 h 304"/>
                <a:gd name="T8" fmla="*/ 554 w 832"/>
                <a:gd name="T9" fmla="*/ 84 h 304"/>
                <a:gd name="T10" fmla="*/ 746 w 832"/>
                <a:gd name="T11" fmla="*/ 11 h 304"/>
                <a:gd name="T12" fmla="*/ 832 w 832"/>
                <a:gd name="T13" fmla="*/ 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2" h="304">
                  <a:moveTo>
                    <a:pt x="0" y="42"/>
                  </a:moveTo>
                  <a:cubicBezTo>
                    <a:pt x="6" y="64"/>
                    <a:pt x="13" y="135"/>
                    <a:pt x="37" y="176"/>
                  </a:cubicBezTo>
                  <a:cubicBezTo>
                    <a:pt x="61" y="217"/>
                    <a:pt x="71" y="274"/>
                    <a:pt x="143" y="289"/>
                  </a:cubicBezTo>
                  <a:cubicBezTo>
                    <a:pt x="215" y="304"/>
                    <a:pt x="400" y="303"/>
                    <a:pt x="468" y="269"/>
                  </a:cubicBezTo>
                  <a:cubicBezTo>
                    <a:pt x="536" y="235"/>
                    <a:pt x="508" y="127"/>
                    <a:pt x="554" y="84"/>
                  </a:cubicBezTo>
                  <a:cubicBezTo>
                    <a:pt x="600" y="41"/>
                    <a:pt x="700" y="22"/>
                    <a:pt x="746" y="11"/>
                  </a:cubicBezTo>
                  <a:cubicBezTo>
                    <a:pt x="792" y="0"/>
                    <a:pt x="814" y="17"/>
                    <a:pt x="832" y="18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7" name="未知">
              <a:extLst>
                <a:ext uri="{FF2B5EF4-FFF2-40B4-BE49-F238E27FC236}">
                  <a16:creationId xmlns:a16="http://schemas.microsoft.com/office/drawing/2014/main" id="{AA52DB20-3980-49C9-A044-9F1A384E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834"/>
              <a:ext cx="1762" cy="828"/>
            </a:xfrm>
            <a:custGeom>
              <a:avLst/>
              <a:gdLst>
                <a:gd name="T0" fmla="*/ 38 w 1762"/>
                <a:gd name="T1" fmla="*/ 34 h 828"/>
                <a:gd name="T2" fmla="*/ 83 w 1762"/>
                <a:gd name="T3" fmla="*/ 34 h 828"/>
                <a:gd name="T4" fmla="*/ 537 w 1762"/>
                <a:gd name="T5" fmla="*/ 11 h 828"/>
                <a:gd name="T6" fmla="*/ 1240 w 1762"/>
                <a:gd name="T7" fmla="*/ 57 h 828"/>
                <a:gd name="T8" fmla="*/ 1399 w 1762"/>
                <a:gd name="T9" fmla="*/ 351 h 828"/>
                <a:gd name="T10" fmla="*/ 1353 w 1762"/>
                <a:gd name="T11" fmla="*/ 692 h 828"/>
                <a:gd name="T12" fmla="*/ 1512 w 1762"/>
                <a:gd name="T13" fmla="*/ 805 h 828"/>
                <a:gd name="T14" fmla="*/ 1671 w 1762"/>
                <a:gd name="T15" fmla="*/ 805 h 828"/>
                <a:gd name="T16" fmla="*/ 1762 w 1762"/>
                <a:gd name="T1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2" h="828">
                  <a:moveTo>
                    <a:pt x="38" y="34"/>
                  </a:moveTo>
                  <a:cubicBezTo>
                    <a:pt x="19" y="36"/>
                    <a:pt x="0" y="38"/>
                    <a:pt x="83" y="34"/>
                  </a:cubicBezTo>
                  <a:cubicBezTo>
                    <a:pt x="166" y="30"/>
                    <a:pt x="344" y="7"/>
                    <a:pt x="537" y="11"/>
                  </a:cubicBezTo>
                  <a:cubicBezTo>
                    <a:pt x="730" y="15"/>
                    <a:pt x="1096" y="0"/>
                    <a:pt x="1240" y="57"/>
                  </a:cubicBezTo>
                  <a:cubicBezTo>
                    <a:pt x="1384" y="114"/>
                    <a:pt x="1380" y="245"/>
                    <a:pt x="1399" y="351"/>
                  </a:cubicBezTo>
                  <a:cubicBezTo>
                    <a:pt x="1418" y="457"/>
                    <a:pt x="1334" y="616"/>
                    <a:pt x="1353" y="692"/>
                  </a:cubicBezTo>
                  <a:cubicBezTo>
                    <a:pt x="1372" y="768"/>
                    <a:pt x="1459" y="786"/>
                    <a:pt x="1512" y="805"/>
                  </a:cubicBezTo>
                  <a:cubicBezTo>
                    <a:pt x="1565" y="824"/>
                    <a:pt x="1629" y="801"/>
                    <a:pt x="1671" y="805"/>
                  </a:cubicBezTo>
                  <a:cubicBezTo>
                    <a:pt x="1713" y="809"/>
                    <a:pt x="1747" y="824"/>
                    <a:pt x="1762" y="828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8" name="未知">
              <a:extLst>
                <a:ext uri="{FF2B5EF4-FFF2-40B4-BE49-F238E27FC236}">
                  <a16:creationId xmlns:a16="http://schemas.microsoft.com/office/drawing/2014/main" id="{88395267-5217-426A-A894-82433899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603"/>
              <a:ext cx="545" cy="1271"/>
            </a:xfrm>
            <a:custGeom>
              <a:avLst/>
              <a:gdLst>
                <a:gd name="T0" fmla="*/ 0 w 545"/>
                <a:gd name="T1" fmla="*/ 1036 h 1271"/>
                <a:gd name="T2" fmla="*/ 68 w 545"/>
                <a:gd name="T3" fmla="*/ 1240 h 1271"/>
                <a:gd name="T4" fmla="*/ 374 w 545"/>
                <a:gd name="T5" fmla="*/ 1222 h 1271"/>
                <a:gd name="T6" fmla="*/ 521 w 545"/>
                <a:gd name="T7" fmla="*/ 945 h 1271"/>
                <a:gd name="T8" fmla="*/ 521 w 545"/>
                <a:gd name="T9" fmla="*/ 446 h 1271"/>
                <a:gd name="T10" fmla="*/ 431 w 545"/>
                <a:gd name="T11" fmla="*/ 129 h 1271"/>
                <a:gd name="T12" fmla="*/ 272 w 545"/>
                <a:gd name="T13" fmla="*/ 15 h 1271"/>
                <a:gd name="T14" fmla="*/ 181 w 545"/>
                <a:gd name="T15" fmla="*/ 3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5" h="1271">
                  <a:moveTo>
                    <a:pt x="0" y="1036"/>
                  </a:moveTo>
                  <a:cubicBezTo>
                    <a:pt x="5" y="1117"/>
                    <a:pt x="6" y="1209"/>
                    <a:pt x="68" y="1240"/>
                  </a:cubicBezTo>
                  <a:cubicBezTo>
                    <a:pt x="130" y="1271"/>
                    <a:pt x="299" y="1271"/>
                    <a:pt x="374" y="1222"/>
                  </a:cubicBezTo>
                  <a:cubicBezTo>
                    <a:pt x="449" y="1173"/>
                    <a:pt x="497" y="1074"/>
                    <a:pt x="521" y="945"/>
                  </a:cubicBezTo>
                  <a:cubicBezTo>
                    <a:pt x="545" y="816"/>
                    <a:pt x="536" y="582"/>
                    <a:pt x="521" y="446"/>
                  </a:cubicBezTo>
                  <a:cubicBezTo>
                    <a:pt x="506" y="310"/>
                    <a:pt x="473" y="201"/>
                    <a:pt x="431" y="129"/>
                  </a:cubicBezTo>
                  <a:cubicBezTo>
                    <a:pt x="389" y="57"/>
                    <a:pt x="314" y="30"/>
                    <a:pt x="272" y="15"/>
                  </a:cubicBezTo>
                  <a:cubicBezTo>
                    <a:pt x="230" y="0"/>
                    <a:pt x="205" y="19"/>
                    <a:pt x="181" y="38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未知">
              <a:extLst>
                <a:ext uri="{FF2B5EF4-FFF2-40B4-BE49-F238E27FC236}">
                  <a16:creationId xmlns:a16="http://schemas.microsoft.com/office/drawing/2014/main" id="{114F944A-D429-45DA-A8AF-4F2A217C9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301"/>
              <a:ext cx="363" cy="340"/>
            </a:xfrm>
            <a:custGeom>
              <a:avLst/>
              <a:gdLst>
                <a:gd name="T0" fmla="*/ 0 w 363"/>
                <a:gd name="T1" fmla="*/ 0 h 340"/>
                <a:gd name="T2" fmla="*/ 45 w 363"/>
                <a:gd name="T3" fmla="*/ 227 h 340"/>
                <a:gd name="T4" fmla="*/ 204 w 363"/>
                <a:gd name="T5" fmla="*/ 317 h 340"/>
                <a:gd name="T6" fmla="*/ 363 w 363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340">
                  <a:moveTo>
                    <a:pt x="0" y="0"/>
                  </a:moveTo>
                  <a:cubicBezTo>
                    <a:pt x="5" y="87"/>
                    <a:pt x="11" y="174"/>
                    <a:pt x="45" y="227"/>
                  </a:cubicBezTo>
                  <a:cubicBezTo>
                    <a:pt x="79" y="280"/>
                    <a:pt x="151" y="298"/>
                    <a:pt x="204" y="317"/>
                  </a:cubicBezTo>
                  <a:cubicBezTo>
                    <a:pt x="257" y="336"/>
                    <a:pt x="310" y="338"/>
                    <a:pt x="363" y="340"/>
                  </a:cubicBezTo>
                </a:path>
              </a:pathLst>
            </a:cu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358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790390F-AB3A-41E8-8B9A-B38988B1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69888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81" name="组合 20508">
            <a:extLst>
              <a:ext uri="{FF2B5EF4-FFF2-40B4-BE49-F238E27FC236}">
                <a16:creationId xmlns:a16="http://schemas.microsoft.com/office/drawing/2014/main" id="{18BD3473-C3A9-4827-9026-32D1951B01F3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574675"/>
            <a:ext cx="2789238" cy="920750"/>
            <a:chOff x="0" y="0"/>
            <a:chExt cx="2231" cy="580"/>
          </a:xfrm>
        </p:grpSpPr>
        <p:pic>
          <p:nvPicPr>
            <p:cNvPr id="23582" name="圆角矩形 1">
              <a:extLst>
                <a:ext uri="{FF2B5EF4-FFF2-40B4-BE49-F238E27FC236}">
                  <a16:creationId xmlns:a16="http://schemas.microsoft.com/office/drawing/2014/main" id="{DABEE76C-B07C-4F1D-ABC9-B2A5E3CB20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3" name="文本框 20510">
              <a:extLst>
                <a:ext uri="{FF2B5EF4-FFF2-40B4-BE49-F238E27FC236}">
                  <a16:creationId xmlns:a16="http://schemas.microsoft.com/office/drawing/2014/main" id="{DCEB4835-B55F-429A-886B-E2E3DA6A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23584" name="TextBox 8">
            <a:extLst>
              <a:ext uri="{FF2B5EF4-FFF2-40B4-BE49-F238E27FC236}">
                <a16:creationId xmlns:a16="http://schemas.microsoft.com/office/drawing/2014/main" id="{9EB6FB63-6968-4399-B892-0DB7C822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97013"/>
            <a:ext cx="8234363" cy="169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2．在图所示的电路中，电流表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1.2 A</a:t>
            </a:r>
            <a:r>
              <a:rPr lang="zh-CN" altLang="en-US" sz="2800" b="1">
                <a:latin typeface="Times New Roman" panose="02020603050405020304" pitchFamily="18" charset="0"/>
              </a:rPr>
              <a:t>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0.5 A</a:t>
            </a:r>
            <a:r>
              <a:rPr lang="zh-CN" altLang="en-US" sz="2800" b="1">
                <a:latin typeface="Times New Roman" panose="02020603050405020304" pitchFamily="18" charset="0"/>
              </a:rPr>
              <a:t>。求：通过灯泡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的电流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和通过灯泡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</a:t>
            </a:r>
            <a:r>
              <a:rPr lang="en-US" altLang="zh-CN" sz="2800" b="1" i="1">
                <a:latin typeface="Times New Roman" panose="02020603050405020304" pitchFamily="18" charset="0"/>
              </a:rPr>
              <a:t>I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9" name="文本框 20512">
            <a:extLst>
              <a:ext uri="{FF2B5EF4-FFF2-40B4-BE49-F238E27FC236}">
                <a16:creationId xmlns:a16="http://schemas.microsoft.com/office/drawing/2014/main" id="{CF4312D5-D622-4DDC-9336-E38002701340}"/>
              </a:ext>
            </a:extLst>
          </p:cNvPr>
          <p:cNvSpPr/>
          <p:nvPr/>
        </p:nvSpPr>
        <p:spPr>
          <a:xfrm>
            <a:off x="5257800" y="2665413"/>
            <a:ext cx="2767013" cy="58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=0.7A  </a:t>
            </a:r>
            <a:r>
              <a:rPr lang="en-US" altLang="zh-CN" sz="2800" b="1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=0.5A </a:t>
            </a:r>
            <a:endParaRPr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21505">
            <a:extLst>
              <a:ext uri="{FF2B5EF4-FFF2-40B4-BE49-F238E27FC236}">
                <a16:creationId xmlns:a16="http://schemas.microsoft.com/office/drawing/2014/main" id="{4E2A4A9B-9970-4269-A431-D84091E8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841375"/>
            <a:ext cx="7696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1、电流通过横截面积大小不等的两段导体A、B，则在两段导体中电流大小分别为I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、I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，则在相同时间内，I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、I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两者之间的大小关系是(     )</a:t>
            </a:r>
          </a:p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A. 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=I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 ;         B. 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＞I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;                      C. 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＜I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 ;        D.无法确定.</a:t>
            </a:r>
            <a:endParaRPr lang="zh-CN" altLang="en-US" sz="3200" b="1"/>
          </a:p>
        </p:txBody>
      </p:sp>
      <p:pic>
        <p:nvPicPr>
          <p:cNvPr id="24579" name="图片 21506">
            <a:extLst>
              <a:ext uri="{FF2B5EF4-FFF2-40B4-BE49-F238E27FC236}">
                <a16:creationId xmlns:a16="http://schemas.microsoft.com/office/drawing/2014/main" id="{C6EE90A8-9ED4-47AD-A6CE-2EE29ED23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194175"/>
            <a:ext cx="3152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文本框 21508">
            <a:extLst>
              <a:ext uri="{FF2B5EF4-FFF2-40B4-BE49-F238E27FC236}">
                <a16:creationId xmlns:a16="http://schemas.microsoft.com/office/drawing/2014/main" id="{5D6735D0-031B-4488-860E-FCB13F988B10}"/>
              </a:ext>
            </a:extLst>
          </p:cNvPr>
          <p:cNvSpPr/>
          <p:nvPr/>
        </p:nvSpPr>
        <p:spPr>
          <a:xfrm>
            <a:off x="3586163" y="2365375"/>
            <a:ext cx="4397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22530">
            <a:extLst>
              <a:ext uri="{FF2B5EF4-FFF2-40B4-BE49-F238E27FC236}">
                <a16:creationId xmlns:a16="http://schemas.microsoft.com/office/drawing/2014/main" id="{4A488E0E-2E87-4AB3-9F22-FAF42CB1979B}"/>
              </a:ext>
            </a:extLst>
          </p:cNvPr>
          <p:cNvSpPr/>
          <p:nvPr/>
        </p:nvSpPr>
        <p:spPr>
          <a:xfrm>
            <a:off x="385763" y="769938"/>
            <a:ext cx="7620000" cy="54562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2、甲、乙两个灯泡串联在电路中，闭合开关后，发现甲灯比乙灯亮，那么通过两灯的电流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(填“甲灯大”“乙灯大”“一样大”或“无法确定”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</a:p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3、甲、乙两个灯泡并联在电路中，闭合开关后，发现甲灯比乙灯亮，那么通过两灯的电流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____________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(填“甲灯大”“乙灯大”“一样大”或“无法确定”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  <a:endParaRPr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3200" b="1">
              <a:solidFill>
                <a:schemeClr val="tx2"/>
              </a:solidFill>
            </a:endParaRPr>
          </a:p>
        </p:txBody>
      </p:sp>
      <p:sp>
        <p:nvSpPr>
          <p:cNvPr id="15363" name="文本框 22529">
            <a:extLst>
              <a:ext uri="{FF2B5EF4-FFF2-40B4-BE49-F238E27FC236}">
                <a16:creationId xmlns:a16="http://schemas.microsoft.com/office/drawing/2014/main" id="{90DDEA19-B9E7-4E66-87E0-66C24012F6EA}"/>
              </a:ext>
            </a:extLst>
          </p:cNvPr>
          <p:cNvSpPr/>
          <p:nvPr/>
        </p:nvSpPr>
        <p:spPr>
          <a:xfrm>
            <a:off x="2514600" y="4113213"/>
            <a:ext cx="2216150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甲灯大</a:t>
            </a:r>
            <a:endParaRPr sz="36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5364" name="文本框 22531">
            <a:extLst>
              <a:ext uri="{FF2B5EF4-FFF2-40B4-BE49-F238E27FC236}">
                <a16:creationId xmlns:a16="http://schemas.microsoft.com/office/drawing/2014/main" id="{045DE3C8-F195-4EF6-894B-32C1EE339BED}"/>
              </a:ext>
            </a:extLst>
          </p:cNvPr>
          <p:cNvSpPr/>
          <p:nvPr/>
        </p:nvSpPr>
        <p:spPr>
          <a:xfrm>
            <a:off x="2671763" y="1758950"/>
            <a:ext cx="140811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一样大</a:t>
            </a:r>
            <a:endParaRPr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3554">
            <a:extLst>
              <a:ext uri="{FF2B5EF4-FFF2-40B4-BE49-F238E27FC236}">
                <a16:creationId xmlns:a16="http://schemas.microsoft.com/office/drawing/2014/main" id="{8D445FDF-7178-4CD6-9474-D9A3EDA1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76215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3、两只灯泡接在电路中，电流表测得通过它们的电流值相等，由此可以判断两灯的连接情况是（    ）</a:t>
            </a:r>
          </a:p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A.一定是串联                   </a:t>
            </a:r>
          </a:p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B.一定是并联</a:t>
            </a:r>
          </a:p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C.可能串联，也可能并联         </a:t>
            </a:r>
          </a:p>
          <a:p>
            <a:pPr eaLnBrk="1" hangingPunct="1"/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D.无法确定</a:t>
            </a:r>
          </a:p>
        </p:txBody>
      </p:sp>
      <p:sp>
        <p:nvSpPr>
          <p:cNvPr id="16387" name="文本框 23555">
            <a:extLst>
              <a:ext uri="{FF2B5EF4-FFF2-40B4-BE49-F238E27FC236}">
                <a16:creationId xmlns:a16="http://schemas.microsoft.com/office/drawing/2014/main" id="{3D3E5E9E-F66E-4671-B471-06263CA56A3D}"/>
              </a:ext>
            </a:extLst>
          </p:cNvPr>
          <p:cNvSpPr/>
          <p:nvPr/>
        </p:nvSpPr>
        <p:spPr>
          <a:xfrm>
            <a:off x="3735388" y="1981200"/>
            <a:ext cx="5381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C.</a:t>
            </a:r>
            <a:endParaRPr lang="en-US" altLang="zh-CN" sz="28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4577">
            <a:extLst>
              <a:ext uri="{FF2B5EF4-FFF2-40B4-BE49-F238E27FC236}">
                <a16:creationId xmlns:a16="http://schemas.microsoft.com/office/drawing/2014/main" id="{9587B608-1238-474E-A73F-3E75584C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762000"/>
            <a:ext cx="7924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在图所示的电路中，当开关S闭合后，灯L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1、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3200" b="1" baseline="-2500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的电流分别是0.1A,0.3A.则电流表的示数是</a:t>
            </a:r>
            <a:r>
              <a:rPr lang="zh-CN" altLang="en-US" sz="3200" b="1" u="sng"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A，a点处的电流是</a:t>
            </a:r>
            <a:r>
              <a:rPr lang="zh-CN" altLang="en-US" sz="3200" b="1" u="sng"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3200" b="1">
                <a:latin typeface="宋体" panose="02010600030101010101" pitchFamily="2" charset="-122"/>
                <a:sym typeface="宋体" panose="02010600030101010101" pitchFamily="2" charset="-122"/>
              </a:rPr>
              <a:t>A。</a:t>
            </a:r>
            <a:endParaRPr lang="zh-CN" altLang="en-US" sz="3200" b="1"/>
          </a:p>
        </p:txBody>
      </p:sp>
      <p:pic>
        <p:nvPicPr>
          <p:cNvPr id="27651" name="图片 24578">
            <a:extLst>
              <a:ext uri="{FF2B5EF4-FFF2-40B4-BE49-F238E27FC236}">
                <a16:creationId xmlns:a16="http://schemas.microsoft.com/office/drawing/2014/main" id="{DB40A492-81AF-423B-9048-BEDC1B28498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668588"/>
            <a:ext cx="388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文本框 24580">
            <a:extLst>
              <a:ext uri="{FF2B5EF4-FFF2-40B4-BE49-F238E27FC236}">
                <a16:creationId xmlns:a16="http://schemas.microsoft.com/office/drawing/2014/main" id="{E01A0517-91E0-452E-ACBA-971FB8737E2E}"/>
              </a:ext>
            </a:extLst>
          </p:cNvPr>
          <p:cNvSpPr/>
          <p:nvPr/>
        </p:nvSpPr>
        <p:spPr>
          <a:xfrm>
            <a:off x="996950" y="1830388"/>
            <a:ext cx="7921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0.3</a:t>
            </a:r>
            <a:endParaRPr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413" name="文本框 24581">
            <a:extLst>
              <a:ext uri="{FF2B5EF4-FFF2-40B4-BE49-F238E27FC236}">
                <a16:creationId xmlns:a16="http://schemas.microsoft.com/office/drawing/2014/main" id="{12AF68BA-2249-453A-8AC5-15549581D07C}"/>
              </a:ext>
            </a:extLst>
          </p:cNvPr>
          <p:cNvSpPr/>
          <p:nvPr/>
        </p:nvSpPr>
        <p:spPr>
          <a:xfrm>
            <a:off x="5340350" y="1906588"/>
            <a:ext cx="79216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0.4</a:t>
            </a:r>
            <a:endParaRPr sz="32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654" name="文本框 24582">
            <a:extLst>
              <a:ext uri="{FF2B5EF4-FFF2-40B4-BE49-F238E27FC236}">
                <a16:creationId xmlns:a16="http://schemas.microsoft.com/office/drawing/2014/main" id="{3F66B112-E7E0-4D04-941F-8391FECD9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363" y="4495800"/>
            <a:ext cx="3492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7655" name="文本框 24583">
            <a:extLst>
              <a:ext uri="{FF2B5EF4-FFF2-40B4-BE49-F238E27FC236}">
                <a16:creationId xmlns:a16="http://schemas.microsoft.com/office/drawing/2014/main" id="{BB1B808D-B963-46E2-A53B-31298DB9F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0" y="5332413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25601">
            <a:extLst>
              <a:ext uri="{FF2B5EF4-FFF2-40B4-BE49-F238E27FC236}">
                <a16:creationId xmlns:a16="http://schemas.microsoft.com/office/drawing/2014/main" id="{F159555F-BCF8-475E-8511-81C31050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667000"/>
            <a:ext cx="3230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FF0000"/>
                </a:solidFill>
              </a:rPr>
              <a:t>第二课时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6625" descr="IMG_5857[1]">
            <a:extLst>
              <a:ext uri="{FF2B5EF4-FFF2-40B4-BE49-F238E27FC236}">
                <a16:creationId xmlns:a16="http://schemas.microsoft.com/office/drawing/2014/main" id="{6A17927E-F609-481B-A38E-2B05D757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07E99"/>
              </a:clrFrom>
              <a:clrTo>
                <a:srgbClr val="807E99">
                  <a:alpha val="0"/>
                </a:srgbClr>
              </a:clrTo>
            </a:clrChange>
            <a:lum bright="18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32333" r="30487" b="25740"/>
          <a:stretch>
            <a:fillRect/>
          </a:stretch>
        </p:blipFill>
        <p:spPr bwMode="auto">
          <a:xfrm>
            <a:off x="6324600" y="1050925"/>
            <a:ext cx="25130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26627">
            <a:extLst>
              <a:ext uri="{FF2B5EF4-FFF2-40B4-BE49-F238E27FC236}">
                <a16:creationId xmlns:a16="http://schemas.microsoft.com/office/drawing/2014/main" id="{8D6FD9D9-84F6-4EC8-B8B2-3A539621B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6096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1、如图所示，通过L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的电流是0.3A，通过L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的电流是0.4A，通过L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的电流是0.5A，则电流表A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、A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、A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示数分别为</a:t>
            </a:r>
            <a:r>
              <a:rPr lang="zh-CN" altLang="en-US" sz="2800" b="1" u="sng"/>
              <a:t> </a:t>
            </a:r>
            <a:r>
              <a:rPr lang="zh-CN" altLang="en-US" sz="2800" b="1" i="1" u="sng"/>
              <a:t>         </a:t>
            </a:r>
            <a:r>
              <a:rPr lang="zh-CN" altLang="en-US" sz="2800" b="1" u="sng"/>
              <a:t> </a:t>
            </a:r>
            <a:r>
              <a:rPr lang="zh-CN" altLang="en-US" sz="2800" b="1"/>
              <a:t>A，</a:t>
            </a:r>
            <a:r>
              <a:rPr lang="zh-CN" altLang="en-US" sz="2800" b="1" u="sng"/>
              <a:t>        </a:t>
            </a:r>
            <a:r>
              <a:rPr lang="zh-CN" altLang="en-US" sz="2800" b="1"/>
              <a:t>A, 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A．</a:t>
            </a:r>
            <a:endParaRPr lang="zh-CN" altLang="en-US"/>
          </a:p>
        </p:txBody>
      </p:sp>
      <p:sp>
        <p:nvSpPr>
          <p:cNvPr id="19460" name="文本框 26628">
            <a:extLst>
              <a:ext uri="{FF2B5EF4-FFF2-40B4-BE49-F238E27FC236}">
                <a16:creationId xmlns:a16="http://schemas.microsoft.com/office/drawing/2014/main" id="{35B53860-0712-42CD-B498-4975AA8BE079}"/>
              </a:ext>
            </a:extLst>
          </p:cNvPr>
          <p:cNvSpPr/>
          <p:nvPr/>
        </p:nvSpPr>
        <p:spPr>
          <a:xfrm>
            <a:off x="1217613" y="3044825"/>
            <a:ext cx="6778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1.2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9461" name="文本框 26629">
            <a:extLst>
              <a:ext uri="{FF2B5EF4-FFF2-40B4-BE49-F238E27FC236}">
                <a16:creationId xmlns:a16="http://schemas.microsoft.com/office/drawing/2014/main" id="{FDC7B6EE-0214-402C-86F4-DDF0BE2F4737}"/>
              </a:ext>
            </a:extLst>
          </p:cNvPr>
          <p:cNvSpPr/>
          <p:nvPr/>
        </p:nvSpPr>
        <p:spPr>
          <a:xfrm>
            <a:off x="2701925" y="3028950"/>
            <a:ext cx="67786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0.9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9462" name="文本框 26630">
            <a:extLst>
              <a:ext uri="{FF2B5EF4-FFF2-40B4-BE49-F238E27FC236}">
                <a16:creationId xmlns:a16="http://schemas.microsoft.com/office/drawing/2014/main" id="{8FD337DE-9F3F-4AA0-8C1A-86B33C4EC30D}"/>
              </a:ext>
            </a:extLst>
          </p:cNvPr>
          <p:cNvSpPr/>
          <p:nvPr/>
        </p:nvSpPr>
        <p:spPr>
          <a:xfrm>
            <a:off x="4265613" y="2968625"/>
            <a:ext cx="6778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0.7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27649">
            <a:extLst>
              <a:ext uri="{FF2B5EF4-FFF2-40B4-BE49-F238E27FC236}">
                <a16:creationId xmlns:a16="http://schemas.microsoft.com/office/drawing/2014/main" id="{A52AEDAF-C2B8-43C1-BC81-301101108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914400"/>
            <a:ext cx="6545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2、如图所示，开关闭合后，三个电流表A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、A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、A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的示数分别为I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、I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、I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，它们的大小关系是（　　）</a:t>
            </a:r>
          </a:p>
        </p:txBody>
      </p:sp>
      <p:pic>
        <p:nvPicPr>
          <p:cNvPr id="30723" name="内容占位符 27650">
            <a:extLst>
              <a:ext uri="{FF2B5EF4-FFF2-40B4-BE49-F238E27FC236}">
                <a16:creationId xmlns:a16="http://schemas.microsoft.com/office/drawing/2014/main" id="{9C06D601-E40B-4D5E-8F89-FB0E390AF8B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6175" y="2057400"/>
            <a:ext cx="3514725" cy="18542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24" name="文本框 27651">
            <a:extLst>
              <a:ext uri="{FF2B5EF4-FFF2-40B4-BE49-F238E27FC236}">
                <a16:creationId xmlns:a16="http://schemas.microsoft.com/office/drawing/2014/main" id="{C4C0CD81-E7E6-4AB2-BDB4-3669AD58D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286000"/>
            <a:ext cx="23844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A </a:t>
            </a:r>
            <a:r>
              <a:rPr lang="zh-CN" altLang="en-US" sz="2800" b="1"/>
              <a:t>、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1</a:t>
            </a:r>
            <a:r>
              <a:rPr lang="en-US" altLang="zh-CN" sz="2800" b="1"/>
              <a:t>=I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=I</a:t>
            </a:r>
            <a:r>
              <a:rPr lang="en-US" altLang="zh-CN" sz="2800" b="1" baseline="-25000"/>
              <a:t>3</a:t>
            </a:r>
          </a:p>
          <a:p>
            <a:pPr eaLnBrk="1" hangingPunct="1"/>
            <a:r>
              <a:rPr lang="en-US" altLang="zh-CN" sz="2800" b="1"/>
              <a:t> B </a:t>
            </a:r>
            <a:r>
              <a:rPr lang="zh-CN" altLang="en-US" sz="2800" b="1"/>
              <a:t>、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1</a:t>
            </a:r>
            <a:r>
              <a:rPr lang="en-US" altLang="zh-CN" sz="2800" b="1"/>
              <a:t>=I</a:t>
            </a:r>
            <a:r>
              <a:rPr lang="en-US" altLang="zh-CN" sz="2800" b="1" baseline="-25000"/>
              <a:t>2</a:t>
            </a:r>
            <a:r>
              <a:rPr lang="en-US" altLang="zh-CN" sz="2800" b="1"/>
              <a:t>+I</a:t>
            </a:r>
            <a:r>
              <a:rPr lang="en-US" altLang="zh-CN" sz="2800" b="1" baseline="-25000"/>
              <a:t>3</a:t>
            </a:r>
          </a:p>
          <a:p>
            <a:pPr eaLnBrk="1" hangingPunct="1"/>
            <a:r>
              <a:rPr lang="en-US" altLang="zh-CN" sz="2800" b="1"/>
              <a:t> C </a:t>
            </a:r>
            <a:r>
              <a:rPr lang="zh-CN" altLang="en-US" sz="2800" b="1"/>
              <a:t>、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1</a:t>
            </a:r>
            <a:r>
              <a:rPr lang="zh-CN" altLang="en-US" sz="2800" b="1"/>
              <a:t>＞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2</a:t>
            </a:r>
            <a:r>
              <a:rPr lang="zh-CN" altLang="en-US" sz="2800" b="1"/>
              <a:t>＞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3</a:t>
            </a:r>
          </a:p>
          <a:p>
            <a:pPr eaLnBrk="1" hangingPunct="1"/>
            <a:r>
              <a:rPr lang="en-US" altLang="zh-CN" sz="2800" b="1"/>
              <a:t> D </a:t>
            </a:r>
            <a:r>
              <a:rPr lang="zh-CN" altLang="en-US" sz="2800" b="1"/>
              <a:t>、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1</a:t>
            </a:r>
            <a:r>
              <a:rPr lang="zh-CN" altLang="en-US" sz="2800" b="1"/>
              <a:t>＞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3</a:t>
            </a:r>
            <a:r>
              <a:rPr lang="zh-CN" altLang="en-US" sz="2800" b="1"/>
              <a:t>＞</a:t>
            </a:r>
            <a:r>
              <a:rPr lang="en-US" altLang="zh-CN" sz="2800" b="1"/>
              <a:t>I</a:t>
            </a:r>
            <a:r>
              <a:rPr lang="en-US" altLang="zh-CN" sz="2800" b="1" baseline="-25000"/>
              <a:t>2</a:t>
            </a:r>
          </a:p>
        </p:txBody>
      </p:sp>
      <p:sp>
        <p:nvSpPr>
          <p:cNvPr id="30725" name="文本框 27652">
            <a:extLst>
              <a:ext uri="{FF2B5EF4-FFF2-40B4-BE49-F238E27FC236}">
                <a16:creationId xmlns:a16="http://schemas.microsoft.com/office/drawing/2014/main" id="{A97DB440-5F7E-4BF4-86B0-B2D6C4A05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98925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3、上题中，若电流表A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、A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、A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的示数分别为0.5A,0.2A，0.3A.则灯L</a:t>
            </a:r>
            <a:r>
              <a:rPr lang="zh-CN" altLang="en-US" sz="2800" b="1" baseline="-25000"/>
              <a:t>1、</a:t>
            </a:r>
            <a:r>
              <a:rPr lang="zh-CN" altLang="en-US" sz="2800" b="1"/>
              <a:t>L</a:t>
            </a:r>
            <a:r>
              <a:rPr lang="zh-CN" altLang="en-US" sz="2800" b="1" baseline="-25000"/>
              <a:t>2、</a:t>
            </a:r>
            <a:r>
              <a:rPr lang="zh-CN" altLang="en-US" sz="2800" b="1"/>
              <a:t>L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电流分别</a:t>
            </a:r>
          </a:p>
          <a:p>
            <a:pPr eaLnBrk="1" hangingPunct="1"/>
            <a:r>
              <a:rPr lang="zh-CN" altLang="en-US" sz="2800" b="1"/>
              <a:t>为 </a:t>
            </a:r>
            <a:r>
              <a:rPr lang="zh-CN" altLang="en-US" sz="2800" b="1" u="sng"/>
              <a:t>            </a:t>
            </a:r>
            <a:r>
              <a:rPr lang="zh-CN" altLang="en-US" sz="2800" b="1"/>
              <a:t>A, </a:t>
            </a:r>
            <a:r>
              <a:rPr lang="zh-CN" altLang="en-US" sz="2800" b="1" u="sng"/>
              <a:t>          </a:t>
            </a:r>
            <a:r>
              <a:rPr lang="zh-CN" altLang="en-US" sz="2800" b="1"/>
              <a:t>A,</a:t>
            </a:r>
            <a:r>
              <a:rPr lang="zh-CN" altLang="en-US" sz="2800" b="1" u="sng"/>
              <a:t>             </a:t>
            </a:r>
            <a:r>
              <a:rPr lang="zh-CN" altLang="en-US" sz="2800" b="1"/>
              <a:t>A</a:t>
            </a:r>
          </a:p>
        </p:txBody>
      </p:sp>
      <p:sp>
        <p:nvSpPr>
          <p:cNvPr id="20486" name="文本框 27653">
            <a:extLst>
              <a:ext uri="{FF2B5EF4-FFF2-40B4-BE49-F238E27FC236}">
                <a16:creationId xmlns:a16="http://schemas.microsoft.com/office/drawing/2014/main" id="{78E50A48-5480-4794-8713-E036DDF4FBA8}"/>
              </a:ext>
            </a:extLst>
          </p:cNvPr>
          <p:cNvSpPr/>
          <p:nvPr/>
        </p:nvSpPr>
        <p:spPr>
          <a:xfrm>
            <a:off x="3584575" y="1828800"/>
            <a:ext cx="5381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 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20487" name="文本框 27654">
            <a:extLst>
              <a:ext uri="{FF2B5EF4-FFF2-40B4-BE49-F238E27FC236}">
                <a16:creationId xmlns:a16="http://schemas.microsoft.com/office/drawing/2014/main" id="{AE4364BD-81C3-4FA5-AABD-04EDE349B588}"/>
              </a:ext>
            </a:extLst>
          </p:cNvPr>
          <p:cNvSpPr/>
          <p:nvPr/>
        </p:nvSpPr>
        <p:spPr>
          <a:xfrm>
            <a:off x="4727575" y="4953000"/>
            <a:ext cx="6778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0.2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0488" name="文本框 27655">
            <a:extLst>
              <a:ext uri="{FF2B5EF4-FFF2-40B4-BE49-F238E27FC236}">
                <a16:creationId xmlns:a16="http://schemas.microsoft.com/office/drawing/2014/main" id="{B71189C6-8D0C-48C4-8797-1F668702FF22}"/>
              </a:ext>
            </a:extLst>
          </p:cNvPr>
          <p:cNvSpPr/>
          <p:nvPr/>
        </p:nvSpPr>
        <p:spPr>
          <a:xfrm>
            <a:off x="3051175" y="4953000"/>
            <a:ext cx="6778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0.1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0489" name="文本框 27656">
            <a:extLst>
              <a:ext uri="{FF2B5EF4-FFF2-40B4-BE49-F238E27FC236}">
                <a16:creationId xmlns:a16="http://schemas.microsoft.com/office/drawing/2014/main" id="{B87AA60A-37B5-441D-8E01-3E84D23EA768}"/>
              </a:ext>
            </a:extLst>
          </p:cNvPr>
          <p:cNvSpPr/>
          <p:nvPr/>
        </p:nvSpPr>
        <p:spPr>
          <a:xfrm>
            <a:off x="1644650" y="4995863"/>
            <a:ext cx="6778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0.2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内容占位符 28673">
            <a:extLst>
              <a:ext uri="{FF2B5EF4-FFF2-40B4-BE49-F238E27FC236}">
                <a16:creationId xmlns:a16="http://schemas.microsoft.com/office/drawing/2014/main" id="{CC371019-2267-40DD-B289-441CB16F212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200400"/>
            <a:ext cx="4572000" cy="30448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1747" name="文本框 28674">
            <a:extLst>
              <a:ext uri="{FF2B5EF4-FFF2-40B4-BE49-F238E27FC236}">
                <a16:creationId xmlns:a16="http://schemas.microsoft.com/office/drawing/2014/main" id="{EAF1399B-3DB8-42F6-9A74-68911E891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7772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4、如图所示，开关闭合后，电流表A是示数为1.5A，电流表A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的示数为0.8A，电流表A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的示数为1.2A，则通过L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的电流</a:t>
            </a:r>
            <a:r>
              <a:rPr lang="zh-CN" altLang="en-US" sz="2800" b="1" u="sng"/>
              <a:t>        </a:t>
            </a:r>
            <a:r>
              <a:rPr lang="zh-CN" altLang="en-US" sz="2800" b="1"/>
              <a:t>A。通过L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的</a:t>
            </a:r>
          </a:p>
          <a:p>
            <a:pPr eaLnBrk="1" hangingPunct="1"/>
            <a:r>
              <a:rPr lang="zh-CN" altLang="en-US" sz="2800" b="1"/>
              <a:t>电流</a:t>
            </a:r>
            <a:r>
              <a:rPr lang="zh-CN" altLang="en-US" sz="2800" b="1" u="sng"/>
              <a:t>        </a:t>
            </a:r>
            <a:r>
              <a:rPr lang="zh-CN" altLang="en-US" sz="2800" b="1"/>
              <a:t>A。通过L</a:t>
            </a:r>
            <a:r>
              <a:rPr lang="zh-CN" altLang="en-US" sz="2800" b="1" baseline="-25000"/>
              <a:t>3</a:t>
            </a:r>
            <a:r>
              <a:rPr lang="zh-CN" altLang="en-US" sz="2800" b="1"/>
              <a:t>的电流</a:t>
            </a:r>
            <a:r>
              <a:rPr lang="zh-CN" altLang="en-US" sz="2800" b="1" u="sng"/>
              <a:t>        </a:t>
            </a:r>
            <a:r>
              <a:rPr lang="zh-CN" altLang="en-US" sz="2800" b="1"/>
              <a:t>A。</a:t>
            </a:r>
          </a:p>
          <a:p>
            <a:pPr eaLnBrk="1" hangingPunct="1"/>
            <a:endParaRPr lang="zh-CN" altLang="en-US" sz="2800" b="1"/>
          </a:p>
        </p:txBody>
      </p:sp>
      <p:sp>
        <p:nvSpPr>
          <p:cNvPr id="21508" name="文本框 28675">
            <a:extLst>
              <a:ext uri="{FF2B5EF4-FFF2-40B4-BE49-F238E27FC236}">
                <a16:creationId xmlns:a16="http://schemas.microsoft.com/office/drawing/2014/main" id="{381E6D54-BC69-44EF-A7D6-205E257D9086}"/>
              </a:ext>
            </a:extLst>
          </p:cNvPr>
          <p:cNvSpPr/>
          <p:nvPr/>
        </p:nvSpPr>
        <p:spPr>
          <a:xfrm>
            <a:off x="5029200" y="1905000"/>
            <a:ext cx="6778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0.7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09" name="文本框 28676">
            <a:extLst>
              <a:ext uri="{FF2B5EF4-FFF2-40B4-BE49-F238E27FC236}">
                <a16:creationId xmlns:a16="http://schemas.microsoft.com/office/drawing/2014/main" id="{03D1952E-DD7B-4988-82C4-8F8C41C51B59}"/>
              </a:ext>
            </a:extLst>
          </p:cNvPr>
          <p:cNvSpPr/>
          <p:nvPr/>
        </p:nvSpPr>
        <p:spPr>
          <a:xfrm>
            <a:off x="1543050" y="2381250"/>
            <a:ext cx="6778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0.5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510" name="文本框 28677">
            <a:extLst>
              <a:ext uri="{FF2B5EF4-FFF2-40B4-BE49-F238E27FC236}">
                <a16:creationId xmlns:a16="http://schemas.microsoft.com/office/drawing/2014/main" id="{C61ABB2C-A319-44A3-BBC7-1E75FCCEA1EC}"/>
              </a:ext>
            </a:extLst>
          </p:cNvPr>
          <p:cNvSpPr/>
          <p:nvPr/>
        </p:nvSpPr>
        <p:spPr>
          <a:xfrm>
            <a:off x="5029200" y="2395538"/>
            <a:ext cx="6778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0.3</a:t>
            </a: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0241">
            <a:extLst>
              <a:ext uri="{FF2B5EF4-FFF2-40B4-BE49-F238E27FC236}">
                <a16:creationId xmlns:a16="http://schemas.microsoft.com/office/drawing/2014/main" id="{D1AAC991-BB32-49A7-AB07-746052B21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5800"/>
            <a:ext cx="8535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ea typeface="黑体" panose="02010609060101010101" pitchFamily="49" charset="-122"/>
              </a:rPr>
              <a:t>探究一：串联电路中各点的电流有什么关系？</a:t>
            </a:r>
          </a:p>
        </p:txBody>
      </p:sp>
      <p:sp>
        <p:nvSpPr>
          <p:cNvPr id="4099" name="文本框 10242">
            <a:extLst>
              <a:ext uri="{FF2B5EF4-FFF2-40B4-BE49-F238E27FC236}">
                <a16:creationId xmlns:a16="http://schemas.microsoft.com/office/drawing/2014/main" id="{C78867CB-04D4-47ED-A891-436061DA9D73}"/>
              </a:ext>
            </a:extLst>
          </p:cNvPr>
          <p:cNvSpPr/>
          <p:nvPr/>
        </p:nvSpPr>
        <p:spPr>
          <a:xfrm>
            <a:off x="730250" y="1471613"/>
            <a:ext cx="3157538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1.提出问题：</a:t>
            </a:r>
            <a:endParaRPr sz="36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文本框 10243">
            <a:extLst>
              <a:ext uri="{FF2B5EF4-FFF2-40B4-BE49-F238E27FC236}">
                <a16:creationId xmlns:a16="http://schemas.microsoft.com/office/drawing/2014/main" id="{C90A051D-7290-49A3-9253-D4D4F397E7D5}"/>
              </a:ext>
            </a:extLst>
          </p:cNvPr>
          <p:cNvSpPr/>
          <p:nvPr/>
        </p:nvSpPr>
        <p:spPr>
          <a:xfrm>
            <a:off x="927100" y="2311400"/>
            <a:ext cx="768508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串联电路中各点的电流之间有什么关系？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4101" name="文本框 10244">
            <a:extLst>
              <a:ext uri="{FF2B5EF4-FFF2-40B4-BE49-F238E27FC236}">
                <a16:creationId xmlns:a16="http://schemas.microsoft.com/office/drawing/2014/main" id="{6340B86B-B2B0-4D2A-BDD9-C5D00D78A160}"/>
              </a:ext>
            </a:extLst>
          </p:cNvPr>
          <p:cNvSpPr/>
          <p:nvPr/>
        </p:nvSpPr>
        <p:spPr>
          <a:xfrm>
            <a:off x="763588" y="3165475"/>
            <a:ext cx="3505200" cy="639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2.猜想或假设：</a:t>
            </a:r>
            <a:endParaRPr sz="36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2" name="文本框 10245">
            <a:extLst>
              <a:ext uri="{FF2B5EF4-FFF2-40B4-BE49-F238E27FC236}">
                <a16:creationId xmlns:a16="http://schemas.microsoft.com/office/drawing/2014/main" id="{1A61041E-8A1C-4832-9B57-780A2EDA531B}"/>
              </a:ext>
            </a:extLst>
          </p:cNvPr>
          <p:cNvSpPr/>
          <p:nvPr/>
        </p:nvSpPr>
        <p:spPr>
          <a:xfrm>
            <a:off x="230188" y="3879850"/>
            <a:ext cx="4573587" cy="163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可能（1）I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C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&gt; I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B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&gt;I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A</a:t>
            </a:r>
          </a:p>
          <a:p>
            <a:pPr eaLnBrk="1" hangingPunct="1">
              <a:lnSpc>
                <a:spcPct val="150000"/>
              </a:lnSpc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或  （2）I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A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 I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B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 I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C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 </a:t>
            </a:r>
            <a:endParaRPr sz="3200" b="1" baseline="-25000">
              <a:solidFill>
                <a:srgbClr val="FF0000"/>
              </a:solidFill>
              <a:latin typeface="宋体" pitchFamily="2" charset="-122"/>
            </a:endParaRPr>
          </a:p>
        </p:txBody>
      </p:sp>
      <p:pic>
        <p:nvPicPr>
          <p:cNvPr id="14343" name="图片 10246" descr="探究串并联电路的电流规律1">
            <a:extLst>
              <a:ext uri="{FF2B5EF4-FFF2-40B4-BE49-F238E27FC236}">
                <a16:creationId xmlns:a16="http://schemas.microsoft.com/office/drawing/2014/main" id="{08E89C5A-C399-46A9-8B44-C8A718D0C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F"/>
              </a:clrFrom>
              <a:clrTo>
                <a:srgbClr val="FEFFEF">
                  <a:alpha val="0"/>
                </a:srgbClr>
              </a:clrTo>
            </a:clrChange>
            <a:lum bright="-5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9" t="72859" r="9615" b="14235"/>
          <a:stretch>
            <a:fillRect/>
          </a:stretch>
        </p:blipFill>
        <p:spPr bwMode="auto">
          <a:xfrm>
            <a:off x="4802188" y="3271838"/>
            <a:ext cx="35052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文本框 10247">
            <a:extLst>
              <a:ext uri="{FF2B5EF4-FFF2-40B4-BE49-F238E27FC236}">
                <a16:creationId xmlns:a16="http://schemas.microsoft.com/office/drawing/2014/main" id="{727997EC-59F8-4FF6-89FA-E08C6FC4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043238"/>
            <a:ext cx="25050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</a:rPr>
              <a:t>I</a:t>
            </a:r>
            <a:r>
              <a:rPr lang="zh-CN" altLang="en-US" sz="3200" b="1" baseline="-25000">
                <a:solidFill>
                  <a:srgbClr val="CC0000"/>
                </a:solidFill>
                <a:latin typeface="宋体" panose="02010600030101010101" pitchFamily="2" charset="-122"/>
              </a:rPr>
              <a:t>A     </a:t>
            </a:r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</a:rPr>
              <a:t>I</a:t>
            </a:r>
            <a:r>
              <a:rPr lang="zh-CN" altLang="en-US" sz="3200" b="1" baseline="-25000">
                <a:solidFill>
                  <a:srgbClr val="CC0000"/>
                </a:solidFill>
                <a:latin typeface="宋体" panose="02010600030101010101" pitchFamily="2" charset="-122"/>
              </a:rPr>
              <a:t>B     </a:t>
            </a:r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</a:rPr>
              <a:t>I</a:t>
            </a:r>
            <a:r>
              <a:rPr lang="zh-CN" altLang="en-US" sz="3200" b="1" baseline="-25000">
                <a:solidFill>
                  <a:srgbClr val="CC0000"/>
                </a:solidFill>
                <a:latin typeface="宋体" panose="02010600030101010101" pitchFamily="2" charset="-122"/>
              </a:rPr>
              <a:t>C</a:t>
            </a:r>
            <a:endParaRPr lang="zh-CN" altLang="en-US" sz="32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29697">
            <a:extLst>
              <a:ext uri="{FF2B5EF4-FFF2-40B4-BE49-F238E27FC236}">
                <a16:creationId xmlns:a16="http://schemas.microsoft.com/office/drawing/2014/main" id="{5FFA1C9A-E5A9-447F-AF54-4EF461CBC8A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447800"/>
            <a:ext cx="3200400" cy="3733800"/>
            <a:chOff x="0" y="0"/>
            <a:chExt cx="5400" cy="6186"/>
          </a:xfrm>
        </p:grpSpPr>
        <p:pic>
          <p:nvPicPr>
            <p:cNvPr id="32771" name="图片 29698">
              <a:extLst>
                <a:ext uri="{FF2B5EF4-FFF2-40B4-BE49-F238E27FC236}">
                  <a16:creationId xmlns:a16="http://schemas.microsoft.com/office/drawing/2014/main" id="{D535B836-7FCD-47D3-BF94-200CD59F3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 contras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000" b="70644"/>
            <a:stretch>
              <a:fillRect/>
            </a:stretch>
          </p:blipFill>
          <p:spPr bwMode="auto">
            <a:xfrm>
              <a:off x="0" y="0"/>
              <a:ext cx="5400" cy="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矩形 29699">
              <a:extLst>
                <a:ext uri="{FF2B5EF4-FFF2-40B4-BE49-F238E27FC236}">
                  <a16:creationId xmlns:a16="http://schemas.microsoft.com/office/drawing/2014/main" id="{985BC7CA-4821-42F1-9D5C-33AAD8107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1" y="4679"/>
              <a:ext cx="1320" cy="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73" name="矩形 29700">
              <a:extLst>
                <a:ext uri="{FF2B5EF4-FFF2-40B4-BE49-F238E27FC236}">
                  <a16:creationId xmlns:a16="http://schemas.microsoft.com/office/drawing/2014/main" id="{57599382-23C6-4906-B6D7-A33467100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4080"/>
              <a:ext cx="240" cy="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74" name="矩形 29701">
              <a:extLst>
                <a:ext uri="{FF2B5EF4-FFF2-40B4-BE49-F238E27FC236}">
                  <a16:creationId xmlns:a16="http://schemas.microsoft.com/office/drawing/2014/main" id="{85344714-F67E-4986-92DE-C91F4168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5159"/>
              <a:ext cx="516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775" name="矩形 29702">
              <a:extLst>
                <a:ext uri="{FF2B5EF4-FFF2-40B4-BE49-F238E27FC236}">
                  <a16:creationId xmlns:a16="http://schemas.microsoft.com/office/drawing/2014/main" id="{BF64A1AB-9410-46A1-824C-8797FE4BE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" y="4079"/>
              <a:ext cx="120" cy="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2776" name="文本框 29703">
            <a:extLst>
              <a:ext uri="{FF2B5EF4-FFF2-40B4-BE49-F238E27FC236}">
                <a16:creationId xmlns:a16="http://schemas.microsoft.com/office/drawing/2014/main" id="{ABB5441C-38B9-4249-BE4D-644A8C5C6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如图所示的电路开关S闭合后，电流表A</a:t>
            </a:r>
            <a:r>
              <a:rPr lang="zh-CN" altLang="en-US" sz="3200" b="1" baseline="-25000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的示数为0.6A，A</a:t>
            </a:r>
            <a:r>
              <a:rPr lang="zh-CN" altLang="en-US" sz="3200" b="1" baseline="-25000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的示数为0.5A，A</a:t>
            </a:r>
            <a:r>
              <a:rPr lang="zh-CN" altLang="en-US" sz="3200" b="1" baseline="-25000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的示数为0.9A。通过R</a:t>
            </a:r>
            <a:r>
              <a:rPr lang="zh-CN" altLang="en-US" sz="3200" b="1" baseline="-25000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的电流为</a:t>
            </a:r>
            <a:r>
              <a:rPr lang="zh-CN" altLang="en-US" sz="3200" b="1" u="sng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A，通过R</a:t>
            </a:r>
            <a:r>
              <a:rPr lang="zh-CN" altLang="en-US" sz="3200" b="1" baseline="-25000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的电流为</a:t>
            </a:r>
            <a:r>
              <a:rPr lang="zh-CN" altLang="en-US" sz="3200" b="1" u="sng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A，通过R</a:t>
            </a:r>
            <a:r>
              <a:rPr lang="zh-CN" altLang="en-US" sz="3200" b="1" baseline="-25000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的电流为</a:t>
            </a:r>
            <a:r>
              <a:rPr lang="zh-CN" altLang="en-US" sz="3200" b="1" u="sng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rgbClr val="0033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A.</a:t>
            </a:r>
            <a:endParaRPr lang="zh-CN" altLang="en-US" sz="3200" b="1">
              <a:solidFill>
                <a:srgbClr val="003300"/>
              </a:solidFill>
            </a:endParaRPr>
          </a:p>
        </p:txBody>
      </p:sp>
      <p:sp>
        <p:nvSpPr>
          <p:cNvPr id="22532" name="文本框 29704">
            <a:extLst>
              <a:ext uri="{FF2B5EF4-FFF2-40B4-BE49-F238E27FC236}">
                <a16:creationId xmlns:a16="http://schemas.microsoft.com/office/drawing/2014/main" id="{814F2039-FCCD-498C-A527-4D2041FA022F}"/>
              </a:ext>
            </a:extLst>
          </p:cNvPr>
          <p:cNvSpPr/>
          <p:nvPr/>
        </p:nvSpPr>
        <p:spPr>
          <a:xfrm>
            <a:off x="2667000" y="3276600"/>
            <a:ext cx="7461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0.3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2533" name="文本框 29705">
            <a:extLst>
              <a:ext uri="{FF2B5EF4-FFF2-40B4-BE49-F238E27FC236}">
                <a16:creationId xmlns:a16="http://schemas.microsoft.com/office/drawing/2014/main" id="{9D4C3AB1-C780-4CD0-ABB3-2C75E5A2D7F0}"/>
              </a:ext>
            </a:extLst>
          </p:cNvPr>
          <p:cNvSpPr/>
          <p:nvPr/>
        </p:nvSpPr>
        <p:spPr>
          <a:xfrm>
            <a:off x="2667000" y="3733800"/>
            <a:ext cx="7461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0.2</a:t>
            </a:r>
            <a:endParaRPr/>
          </a:p>
        </p:txBody>
      </p:sp>
      <p:sp>
        <p:nvSpPr>
          <p:cNvPr id="22534" name="文本框 29706">
            <a:extLst>
              <a:ext uri="{FF2B5EF4-FFF2-40B4-BE49-F238E27FC236}">
                <a16:creationId xmlns:a16="http://schemas.microsoft.com/office/drawing/2014/main" id="{5141B324-85FD-4C47-AD75-604AC7BD87F8}"/>
              </a:ext>
            </a:extLst>
          </p:cNvPr>
          <p:cNvSpPr/>
          <p:nvPr/>
        </p:nvSpPr>
        <p:spPr>
          <a:xfrm>
            <a:off x="2652713" y="4324350"/>
            <a:ext cx="74612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0721">
            <a:extLst>
              <a:ext uri="{FF2B5EF4-FFF2-40B4-BE49-F238E27FC236}">
                <a16:creationId xmlns:a16="http://schemas.microsoft.com/office/drawing/2014/main" id="{23E99CB6-1729-4251-8F80-86F48DCD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5、如图所示，干路中的电流是</a:t>
            </a:r>
            <a:r>
              <a:rPr lang="zh-CN" altLang="en-US" sz="2800" b="1" u="sng"/>
              <a:t>        </a:t>
            </a:r>
            <a:r>
              <a:rPr lang="zh-CN" altLang="en-US" sz="2800" b="1"/>
              <a:t>A，通过灯泡L</a:t>
            </a:r>
            <a:r>
              <a:rPr lang="zh-CN" altLang="en-US" sz="2800" b="1" baseline="-25000"/>
              <a:t>1</a:t>
            </a:r>
            <a:r>
              <a:rPr lang="zh-CN" altLang="en-US" sz="2800" b="1"/>
              <a:t>的电流是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A，通过灯泡L</a:t>
            </a:r>
            <a:r>
              <a:rPr lang="zh-CN" altLang="en-US" sz="2800" b="1" baseline="-25000"/>
              <a:t>2</a:t>
            </a:r>
            <a:r>
              <a:rPr lang="zh-CN" altLang="en-US" sz="2800" b="1"/>
              <a:t>的电流是</a:t>
            </a:r>
            <a:r>
              <a:rPr lang="zh-CN" altLang="en-US" sz="2800" b="1" u="sng"/>
              <a:t>          </a:t>
            </a:r>
            <a:r>
              <a:rPr lang="zh-CN" altLang="en-US" sz="2800" b="1"/>
              <a:t>A.</a:t>
            </a:r>
          </a:p>
        </p:txBody>
      </p:sp>
      <p:pic>
        <p:nvPicPr>
          <p:cNvPr id="33795" name="内容占位符 30722">
            <a:extLst>
              <a:ext uri="{FF2B5EF4-FFF2-40B4-BE49-F238E27FC236}">
                <a16:creationId xmlns:a16="http://schemas.microsoft.com/office/drawing/2014/main" id="{5F47E692-B583-4BEF-9BDC-8FAB2A055C0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95600"/>
            <a:ext cx="8070850" cy="25908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3556" name="文本框 30723">
            <a:extLst>
              <a:ext uri="{FF2B5EF4-FFF2-40B4-BE49-F238E27FC236}">
                <a16:creationId xmlns:a16="http://schemas.microsoft.com/office/drawing/2014/main" id="{ECE224D7-35F1-4B88-BA9F-C472FF94901E}"/>
              </a:ext>
            </a:extLst>
          </p:cNvPr>
          <p:cNvSpPr/>
          <p:nvPr/>
        </p:nvSpPr>
        <p:spPr>
          <a:xfrm>
            <a:off x="5638800" y="1447800"/>
            <a:ext cx="6778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1.9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7" name="文本框 30724">
            <a:extLst>
              <a:ext uri="{FF2B5EF4-FFF2-40B4-BE49-F238E27FC236}">
                <a16:creationId xmlns:a16="http://schemas.microsoft.com/office/drawing/2014/main" id="{9DFD8301-C027-4E88-AFD9-1C62BF6ED3A4}"/>
              </a:ext>
            </a:extLst>
          </p:cNvPr>
          <p:cNvSpPr/>
          <p:nvPr/>
        </p:nvSpPr>
        <p:spPr>
          <a:xfrm>
            <a:off x="7543800" y="2057400"/>
            <a:ext cx="8763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0.52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3558" name="文本框 30725">
            <a:extLst>
              <a:ext uri="{FF2B5EF4-FFF2-40B4-BE49-F238E27FC236}">
                <a16:creationId xmlns:a16="http://schemas.microsoft.com/office/drawing/2014/main" id="{E89C9BF4-CF16-46B1-BD55-A33F333C72D5}"/>
              </a:ext>
            </a:extLst>
          </p:cNvPr>
          <p:cNvSpPr/>
          <p:nvPr/>
        </p:nvSpPr>
        <p:spPr>
          <a:xfrm>
            <a:off x="2381250" y="1966913"/>
            <a:ext cx="1171575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1.38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1745">
            <a:extLst>
              <a:ext uri="{FF2B5EF4-FFF2-40B4-BE49-F238E27FC236}">
                <a16:creationId xmlns:a16="http://schemas.microsoft.com/office/drawing/2014/main" id="{36736844-05D9-46A3-BC90-2EFD2DF05C35}"/>
              </a:ext>
            </a:extLst>
          </p:cNvPr>
          <p:cNvSpPr/>
          <p:nvPr/>
        </p:nvSpPr>
        <p:spPr>
          <a:xfrm>
            <a:off x="382588" y="608013"/>
            <a:ext cx="7620000" cy="3017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7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、某同学连接了一个如图测量灯泡L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的电流的实验电路，①图中的电流表的连接有什么错误？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itchFamily="2" charset="-122"/>
              <a:sym typeface="宋体" pitchFamily="2" charset="-122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</a:t>
            </a:r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endParaRPr sz="24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②要测量通过灯泡L1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②要测量通过灯泡L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的电流，只允许变动图中某一根导线中的一个端点的连接位置，请问你应该如何变动？</a:t>
            </a:r>
            <a:endParaRPr sz="2400" b="1"/>
          </a:p>
        </p:txBody>
      </p:sp>
      <p:sp>
        <p:nvSpPr>
          <p:cNvPr id="24579" name="文本框 31747">
            <a:extLst>
              <a:ext uri="{FF2B5EF4-FFF2-40B4-BE49-F238E27FC236}">
                <a16:creationId xmlns:a16="http://schemas.microsoft.com/office/drawing/2014/main" id="{43AC8CCB-7D86-415D-8BB7-94D2331C6628}"/>
              </a:ext>
            </a:extLst>
          </p:cNvPr>
          <p:cNvSpPr/>
          <p:nvPr/>
        </p:nvSpPr>
        <p:spPr>
          <a:xfrm>
            <a:off x="1296988" y="1598613"/>
            <a:ext cx="4451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电流表的正、负接线柱接反了。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4580" name="自由曲线 399">
            <a:extLst>
              <a:ext uri="{FF2B5EF4-FFF2-40B4-BE49-F238E27FC236}">
                <a16:creationId xmlns:a16="http://schemas.microsoft.com/office/drawing/2014/main" id="{29759428-C324-4B4F-8A1B-6C9009BFC315}"/>
              </a:ext>
            </a:extLst>
          </p:cNvPr>
          <p:cNvSpPr/>
          <p:nvPr/>
        </p:nvSpPr>
        <p:spPr bwMode="auto">
          <a:xfrm>
            <a:off x="3943350" y="4065588"/>
            <a:ext cx="590550" cy="2098675"/>
          </a:xfrm>
          <a:custGeom>
            <a:avLst/>
            <a:gdLst/>
            <a:ahLst/>
            <a:cxnLst>
              <a:cxn ang="0">
                <a:pos x="590550" y="5635"/>
              </a:cxn>
              <a:cxn ang="0">
                <a:pos x="514981" y="5635"/>
              </a:cxn>
              <a:cxn ang="0">
                <a:pos x="440042" y="35464"/>
              </a:cxn>
              <a:cxn ang="0">
                <a:pos x="364473" y="111055"/>
              </a:cxn>
              <a:cxn ang="0">
                <a:pos x="319389" y="185966"/>
              </a:cxn>
              <a:cxn ang="0">
                <a:pos x="274305" y="261460"/>
              </a:cxn>
              <a:cxn ang="0">
                <a:pos x="213992" y="337051"/>
              </a:cxn>
              <a:cxn ang="0">
                <a:pos x="168908" y="411962"/>
              </a:cxn>
              <a:cxn ang="0">
                <a:pos x="123824" y="487456"/>
              </a:cxn>
              <a:cxn ang="0">
                <a:pos x="93340" y="562367"/>
              </a:cxn>
              <a:cxn ang="0">
                <a:pos x="33000" y="637958"/>
              </a:cxn>
              <a:cxn ang="0">
                <a:pos x="18400" y="728124"/>
              </a:cxn>
              <a:cxn ang="0">
                <a:pos x="3171" y="803618"/>
              </a:cxn>
              <a:cxn ang="0">
                <a:pos x="3171" y="893783"/>
              </a:cxn>
              <a:cxn ang="0">
                <a:pos x="3171" y="969277"/>
              </a:cxn>
              <a:cxn ang="0">
                <a:pos x="3171" y="1044868"/>
              </a:cxn>
              <a:cxn ang="0">
                <a:pos x="3171" y="1119779"/>
              </a:cxn>
              <a:cxn ang="0">
                <a:pos x="18400" y="1195273"/>
              </a:cxn>
              <a:cxn ang="0">
                <a:pos x="48256" y="1270184"/>
              </a:cxn>
              <a:cxn ang="0">
                <a:pos x="48256" y="1345775"/>
              </a:cxn>
              <a:cxn ang="0">
                <a:pos x="63484" y="1421269"/>
              </a:cxn>
              <a:cxn ang="0">
                <a:pos x="63484" y="1496180"/>
              </a:cxn>
              <a:cxn ang="0">
                <a:pos x="63484" y="1571772"/>
              </a:cxn>
              <a:cxn ang="0">
                <a:pos x="63484" y="1647266"/>
              </a:cxn>
              <a:cxn ang="0">
                <a:pos x="63484" y="1722177"/>
              </a:cxn>
              <a:cxn ang="0">
                <a:pos x="93340" y="1797768"/>
              </a:cxn>
              <a:cxn ang="0">
                <a:pos x="93340" y="1872679"/>
              </a:cxn>
              <a:cxn ang="0">
                <a:pos x="93340" y="1948173"/>
              </a:cxn>
              <a:cxn ang="0">
                <a:pos x="108568" y="2023764"/>
              </a:cxn>
              <a:cxn ang="0">
                <a:pos x="123824" y="2098675"/>
              </a:cxn>
            </a:cxnLst>
            <a:rect l="l" t="t" r="r" b="b"/>
            <a:pathLst>
              <a:path w="21600" h="21600">
                <a:moveTo>
                  <a:pt x="21600" y="58"/>
                </a:moveTo>
                <a:cubicBezTo>
                  <a:pt x="21112" y="52"/>
                  <a:pt x="19927" y="0"/>
                  <a:pt x="18836" y="58"/>
                </a:cubicBezTo>
                <a:cubicBezTo>
                  <a:pt x="17744" y="117"/>
                  <a:pt x="17187" y="150"/>
                  <a:pt x="16095" y="365"/>
                </a:cubicBezTo>
                <a:cubicBezTo>
                  <a:pt x="15003" y="581"/>
                  <a:pt x="14214" y="836"/>
                  <a:pt x="13331" y="1143"/>
                </a:cubicBezTo>
                <a:cubicBezTo>
                  <a:pt x="12449" y="1450"/>
                  <a:pt x="12332" y="1607"/>
                  <a:pt x="11682" y="1914"/>
                </a:cubicBezTo>
                <a:cubicBezTo>
                  <a:pt x="11032" y="2221"/>
                  <a:pt x="10800" y="2378"/>
                  <a:pt x="10033" y="2691"/>
                </a:cubicBezTo>
                <a:cubicBezTo>
                  <a:pt x="9267" y="3005"/>
                  <a:pt x="8593" y="3162"/>
                  <a:pt x="7827" y="3469"/>
                </a:cubicBezTo>
                <a:cubicBezTo>
                  <a:pt x="7060" y="3776"/>
                  <a:pt x="6828" y="3933"/>
                  <a:pt x="6178" y="4240"/>
                </a:cubicBezTo>
                <a:cubicBezTo>
                  <a:pt x="5527" y="4547"/>
                  <a:pt x="5086" y="4710"/>
                  <a:pt x="4529" y="5017"/>
                </a:cubicBezTo>
                <a:cubicBezTo>
                  <a:pt x="3971" y="5324"/>
                  <a:pt x="4087" y="5481"/>
                  <a:pt x="3414" y="5788"/>
                </a:cubicBezTo>
                <a:cubicBezTo>
                  <a:pt x="2740" y="6095"/>
                  <a:pt x="1765" y="6226"/>
                  <a:pt x="1207" y="6566"/>
                </a:cubicBezTo>
                <a:cubicBezTo>
                  <a:pt x="650" y="6905"/>
                  <a:pt x="882" y="7154"/>
                  <a:pt x="673" y="7494"/>
                </a:cubicBezTo>
                <a:cubicBezTo>
                  <a:pt x="464" y="7833"/>
                  <a:pt x="232" y="7931"/>
                  <a:pt x="116" y="8271"/>
                </a:cubicBezTo>
                <a:cubicBezTo>
                  <a:pt x="0" y="8611"/>
                  <a:pt x="116" y="8859"/>
                  <a:pt x="116" y="9199"/>
                </a:cubicBezTo>
                <a:cubicBezTo>
                  <a:pt x="116" y="9539"/>
                  <a:pt x="116" y="9663"/>
                  <a:pt x="116" y="9976"/>
                </a:cubicBezTo>
                <a:cubicBezTo>
                  <a:pt x="116" y="10290"/>
                  <a:pt x="116" y="10447"/>
                  <a:pt x="116" y="10754"/>
                </a:cubicBezTo>
                <a:cubicBezTo>
                  <a:pt x="116" y="11061"/>
                  <a:pt x="0" y="11218"/>
                  <a:pt x="116" y="11525"/>
                </a:cubicBezTo>
                <a:cubicBezTo>
                  <a:pt x="232" y="11832"/>
                  <a:pt x="348" y="11995"/>
                  <a:pt x="673" y="12302"/>
                </a:cubicBezTo>
                <a:cubicBezTo>
                  <a:pt x="998" y="12609"/>
                  <a:pt x="1556" y="12766"/>
                  <a:pt x="1765" y="13073"/>
                </a:cubicBezTo>
                <a:cubicBezTo>
                  <a:pt x="1974" y="13380"/>
                  <a:pt x="1649" y="13537"/>
                  <a:pt x="1765" y="13851"/>
                </a:cubicBezTo>
                <a:cubicBezTo>
                  <a:pt x="1881" y="14164"/>
                  <a:pt x="2206" y="14321"/>
                  <a:pt x="2322" y="14628"/>
                </a:cubicBezTo>
                <a:cubicBezTo>
                  <a:pt x="2438" y="14935"/>
                  <a:pt x="2322" y="15092"/>
                  <a:pt x="2322" y="15399"/>
                </a:cubicBezTo>
                <a:cubicBezTo>
                  <a:pt x="2322" y="15706"/>
                  <a:pt x="2322" y="15863"/>
                  <a:pt x="2322" y="16177"/>
                </a:cubicBezTo>
                <a:cubicBezTo>
                  <a:pt x="2322" y="16490"/>
                  <a:pt x="2322" y="16647"/>
                  <a:pt x="2322" y="16954"/>
                </a:cubicBezTo>
                <a:cubicBezTo>
                  <a:pt x="2322" y="17261"/>
                  <a:pt x="2113" y="17418"/>
                  <a:pt x="2322" y="17725"/>
                </a:cubicBezTo>
                <a:cubicBezTo>
                  <a:pt x="2531" y="18032"/>
                  <a:pt x="3205" y="18196"/>
                  <a:pt x="3414" y="18503"/>
                </a:cubicBezTo>
                <a:cubicBezTo>
                  <a:pt x="3623" y="18810"/>
                  <a:pt x="3414" y="18966"/>
                  <a:pt x="3414" y="19274"/>
                </a:cubicBezTo>
                <a:cubicBezTo>
                  <a:pt x="3414" y="19581"/>
                  <a:pt x="3298" y="19737"/>
                  <a:pt x="3414" y="20051"/>
                </a:cubicBezTo>
                <a:cubicBezTo>
                  <a:pt x="3530" y="20365"/>
                  <a:pt x="3739" y="20521"/>
                  <a:pt x="3971" y="20829"/>
                </a:cubicBezTo>
                <a:cubicBezTo>
                  <a:pt x="4203" y="21136"/>
                  <a:pt x="4436" y="21462"/>
                  <a:pt x="4529" y="2160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</a:ln>
        </p:spPr>
      </p:sp>
      <p:sp>
        <p:nvSpPr>
          <p:cNvPr id="24581" name="文本框 31749">
            <a:extLst>
              <a:ext uri="{FF2B5EF4-FFF2-40B4-BE49-F238E27FC236}">
                <a16:creationId xmlns:a16="http://schemas.microsoft.com/office/drawing/2014/main" id="{27C7582F-ADAE-442D-9C6D-4B4AB7EA57F9}"/>
              </a:ext>
            </a:extLst>
          </p:cNvPr>
          <p:cNvSpPr/>
          <p:nvPr/>
        </p:nvSpPr>
        <p:spPr>
          <a:xfrm>
            <a:off x="4497388" y="4419600"/>
            <a:ext cx="793750" cy="8239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4800" b="1">
              <a:solidFill>
                <a:srgbClr val="FF0000"/>
              </a:solidFill>
              <a:sym typeface="宋体" pitchFamily="2" charset="-122"/>
            </a:endParaRPr>
          </a:p>
        </p:txBody>
      </p:sp>
      <p:pic>
        <p:nvPicPr>
          <p:cNvPr id="34822" name="Picture 51" descr="wpsB4">
            <a:extLst>
              <a:ext uri="{FF2B5EF4-FFF2-40B4-BE49-F238E27FC236}">
                <a16:creationId xmlns:a16="http://schemas.microsoft.com/office/drawing/2014/main" id="{9A5989F8-8B01-45C5-943D-8421F338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81363"/>
            <a:ext cx="49974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自由曲线 399">
            <a:extLst>
              <a:ext uri="{FF2B5EF4-FFF2-40B4-BE49-F238E27FC236}">
                <a16:creationId xmlns:a16="http://schemas.microsoft.com/office/drawing/2014/main" id="{E58960F4-7EE0-4158-90DF-5EB4CC58159C}"/>
              </a:ext>
            </a:extLst>
          </p:cNvPr>
          <p:cNvSpPr/>
          <p:nvPr/>
        </p:nvSpPr>
        <p:spPr bwMode="auto">
          <a:xfrm>
            <a:off x="3941763" y="3536950"/>
            <a:ext cx="590550" cy="2098675"/>
          </a:xfrm>
          <a:custGeom>
            <a:avLst/>
            <a:gdLst/>
            <a:ahLst/>
            <a:cxnLst>
              <a:cxn ang="0">
                <a:pos x="590550" y="5635"/>
              </a:cxn>
              <a:cxn ang="0">
                <a:pos x="514981" y="5635"/>
              </a:cxn>
              <a:cxn ang="0">
                <a:pos x="440042" y="35464"/>
              </a:cxn>
              <a:cxn ang="0">
                <a:pos x="364473" y="111055"/>
              </a:cxn>
              <a:cxn ang="0">
                <a:pos x="319389" y="185966"/>
              </a:cxn>
              <a:cxn ang="0">
                <a:pos x="274305" y="261460"/>
              </a:cxn>
              <a:cxn ang="0">
                <a:pos x="213992" y="337051"/>
              </a:cxn>
              <a:cxn ang="0">
                <a:pos x="168908" y="411962"/>
              </a:cxn>
              <a:cxn ang="0">
                <a:pos x="123824" y="487456"/>
              </a:cxn>
              <a:cxn ang="0">
                <a:pos x="93340" y="562367"/>
              </a:cxn>
              <a:cxn ang="0">
                <a:pos x="33000" y="637958"/>
              </a:cxn>
              <a:cxn ang="0">
                <a:pos x="18400" y="728124"/>
              </a:cxn>
              <a:cxn ang="0">
                <a:pos x="3171" y="803618"/>
              </a:cxn>
              <a:cxn ang="0">
                <a:pos x="3171" y="893783"/>
              </a:cxn>
              <a:cxn ang="0">
                <a:pos x="3171" y="969277"/>
              </a:cxn>
              <a:cxn ang="0">
                <a:pos x="3171" y="1044868"/>
              </a:cxn>
              <a:cxn ang="0">
                <a:pos x="3171" y="1119779"/>
              </a:cxn>
              <a:cxn ang="0">
                <a:pos x="18400" y="1195273"/>
              </a:cxn>
              <a:cxn ang="0">
                <a:pos x="48256" y="1270184"/>
              </a:cxn>
              <a:cxn ang="0">
                <a:pos x="48256" y="1345775"/>
              </a:cxn>
              <a:cxn ang="0">
                <a:pos x="63484" y="1421269"/>
              </a:cxn>
              <a:cxn ang="0">
                <a:pos x="63484" y="1496180"/>
              </a:cxn>
              <a:cxn ang="0">
                <a:pos x="63484" y="1571772"/>
              </a:cxn>
              <a:cxn ang="0">
                <a:pos x="63484" y="1647266"/>
              </a:cxn>
              <a:cxn ang="0">
                <a:pos x="63484" y="1722177"/>
              </a:cxn>
              <a:cxn ang="0">
                <a:pos x="93340" y="1797768"/>
              </a:cxn>
              <a:cxn ang="0">
                <a:pos x="93340" y="1872679"/>
              </a:cxn>
              <a:cxn ang="0">
                <a:pos x="93340" y="1948173"/>
              </a:cxn>
              <a:cxn ang="0">
                <a:pos x="108568" y="2023764"/>
              </a:cxn>
              <a:cxn ang="0">
                <a:pos x="123824" y="2098675"/>
              </a:cxn>
            </a:cxnLst>
            <a:rect l="l" t="t" r="r" b="b"/>
            <a:pathLst>
              <a:path w="21600" h="21600">
                <a:moveTo>
                  <a:pt x="21600" y="58"/>
                </a:moveTo>
                <a:cubicBezTo>
                  <a:pt x="21112" y="52"/>
                  <a:pt x="19927" y="0"/>
                  <a:pt x="18836" y="58"/>
                </a:cubicBezTo>
                <a:cubicBezTo>
                  <a:pt x="17744" y="117"/>
                  <a:pt x="17187" y="150"/>
                  <a:pt x="16095" y="365"/>
                </a:cubicBezTo>
                <a:cubicBezTo>
                  <a:pt x="15003" y="581"/>
                  <a:pt x="14214" y="836"/>
                  <a:pt x="13331" y="1143"/>
                </a:cubicBezTo>
                <a:cubicBezTo>
                  <a:pt x="12449" y="1450"/>
                  <a:pt x="12332" y="1607"/>
                  <a:pt x="11682" y="1914"/>
                </a:cubicBezTo>
                <a:cubicBezTo>
                  <a:pt x="11032" y="2221"/>
                  <a:pt x="10800" y="2378"/>
                  <a:pt x="10033" y="2691"/>
                </a:cubicBezTo>
                <a:cubicBezTo>
                  <a:pt x="9267" y="3005"/>
                  <a:pt x="8593" y="3162"/>
                  <a:pt x="7827" y="3469"/>
                </a:cubicBezTo>
                <a:cubicBezTo>
                  <a:pt x="7060" y="3776"/>
                  <a:pt x="6828" y="3933"/>
                  <a:pt x="6178" y="4240"/>
                </a:cubicBezTo>
                <a:cubicBezTo>
                  <a:pt x="5527" y="4547"/>
                  <a:pt x="5086" y="4710"/>
                  <a:pt x="4529" y="5017"/>
                </a:cubicBezTo>
                <a:cubicBezTo>
                  <a:pt x="3971" y="5324"/>
                  <a:pt x="4087" y="5481"/>
                  <a:pt x="3414" y="5788"/>
                </a:cubicBezTo>
                <a:cubicBezTo>
                  <a:pt x="2740" y="6095"/>
                  <a:pt x="1765" y="6226"/>
                  <a:pt x="1207" y="6566"/>
                </a:cubicBezTo>
                <a:cubicBezTo>
                  <a:pt x="650" y="6905"/>
                  <a:pt x="882" y="7154"/>
                  <a:pt x="673" y="7494"/>
                </a:cubicBezTo>
                <a:cubicBezTo>
                  <a:pt x="464" y="7833"/>
                  <a:pt x="232" y="7931"/>
                  <a:pt x="116" y="8271"/>
                </a:cubicBezTo>
                <a:cubicBezTo>
                  <a:pt x="0" y="8611"/>
                  <a:pt x="116" y="8859"/>
                  <a:pt x="116" y="9199"/>
                </a:cubicBezTo>
                <a:cubicBezTo>
                  <a:pt x="116" y="9539"/>
                  <a:pt x="116" y="9663"/>
                  <a:pt x="116" y="9976"/>
                </a:cubicBezTo>
                <a:cubicBezTo>
                  <a:pt x="116" y="10290"/>
                  <a:pt x="116" y="10447"/>
                  <a:pt x="116" y="10754"/>
                </a:cubicBezTo>
                <a:cubicBezTo>
                  <a:pt x="116" y="11061"/>
                  <a:pt x="0" y="11218"/>
                  <a:pt x="116" y="11525"/>
                </a:cubicBezTo>
                <a:cubicBezTo>
                  <a:pt x="232" y="11832"/>
                  <a:pt x="348" y="11995"/>
                  <a:pt x="673" y="12302"/>
                </a:cubicBezTo>
                <a:cubicBezTo>
                  <a:pt x="998" y="12609"/>
                  <a:pt x="1556" y="12766"/>
                  <a:pt x="1765" y="13073"/>
                </a:cubicBezTo>
                <a:cubicBezTo>
                  <a:pt x="1974" y="13380"/>
                  <a:pt x="1649" y="13537"/>
                  <a:pt x="1765" y="13851"/>
                </a:cubicBezTo>
                <a:cubicBezTo>
                  <a:pt x="1881" y="14164"/>
                  <a:pt x="2206" y="14321"/>
                  <a:pt x="2322" y="14628"/>
                </a:cubicBezTo>
                <a:cubicBezTo>
                  <a:pt x="2438" y="14935"/>
                  <a:pt x="2322" y="15092"/>
                  <a:pt x="2322" y="15399"/>
                </a:cubicBezTo>
                <a:cubicBezTo>
                  <a:pt x="2322" y="15706"/>
                  <a:pt x="2322" y="15863"/>
                  <a:pt x="2322" y="16177"/>
                </a:cubicBezTo>
                <a:cubicBezTo>
                  <a:pt x="2322" y="16490"/>
                  <a:pt x="2322" y="16647"/>
                  <a:pt x="2322" y="16954"/>
                </a:cubicBezTo>
                <a:cubicBezTo>
                  <a:pt x="2322" y="17261"/>
                  <a:pt x="2113" y="17418"/>
                  <a:pt x="2322" y="17725"/>
                </a:cubicBezTo>
                <a:cubicBezTo>
                  <a:pt x="2531" y="18032"/>
                  <a:pt x="3205" y="18196"/>
                  <a:pt x="3414" y="18503"/>
                </a:cubicBezTo>
                <a:cubicBezTo>
                  <a:pt x="3623" y="18810"/>
                  <a:pt x="3414" y="18966"/>
                  <a:pt x="3414" y="19274"/>
                </a:cubicBezTo>
                <a:cubicBezTo>
                  <a:pt x="3414" y="19581"/>
                  <a:pt x="3298" y="19737"/>
                  <a:pt x="3414" y="20051"/>
                </a:cubicBezTo>
                <a:cubicBezTo>
                  <a:pt x="3530" y="20365"/>
                  <a:pt x="3739" y="20521"/>
                  <a:pt x="3971" y="20829"/>
                </a:cubicBezTo>
                <a:cubicBezTo>
                  <a:pt x="4203" y="21136"/>
                  <a:pt x="4436" y="21462"/>
                  <a:pt x="4529" y="2160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</a:ln>
        </p:spPr>
      </p:sp>
      <p:sp>
        <p:nvSpPr>
          <p:cNvPr id="24584" name="文本框 3">
            <a:extLst>
              <a:ext uri="{FF2B5EF4-FFF2-40B4-BE49-F238E27FC236}">
                <a16:creationId xmlns:a16="http://schemas.microsoft.com/office/drawing/2014/main" id="{E10144CA-B7FA-4B41-8691-C6863BAF9A77}"/>
              </a:ext>
            </a:extLst>
          </p:cNvPr>
          <p:cNvSpPr/>
          <p:nvPr/>
        </p:nvSpPr>
        <p:spPr>
          <a:xfrm>
            <a:off x="4495800" y="3890963"/>
            <a:ext cx="793750" cy="823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×</a:t>
            </a:r>
            <a:endParaRPr sz="4800" b="1">
              <a:solidFill>
                <a:srgbClr val="FF0000"/>
              </a:solidFill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1" grpId="0" animBg="1"/>
      <p:bldP spid="24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32769">
            <a:extLst>
              <a:ext uri="{FF2B5EF4-FFF2-40B4-BE49-F238E27FC236}">
                <a16:creationId xmlns:a16="http://schemas.microsoft.com/office/drawing/2014/main" id="{44644610-EBAB-41E8-94D2-30571679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3400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、如图所示的电路中，用电流表测量通过灯</a:t>
            </a:r>
            <a:r>
              <a:rPr lang="en-US" altLang="zh-CN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的电流，正确的是（</a:t>
            </a:r>
            <a:r>
              <a:rPr lang="en-US" altLang="zh-CN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sym typeface="Times New Roman" panose="02020603050405020304" pitchFamily="18" charset="0"/>
              </a:rPr>
              <a:t>  ）</a:t>
            </a:r>
            <a:endParaRPr lang="zh-CN" altLang="en-US" sz="2800" b="1"/>
          </a:p>
        </p:txBody>
      </p:sp>
      <p:pic>
        <p:nvPicPr>
          <p:cNvPr id="35843" name="图片 32770">
            <a:extLst>
              <a:ext uri="{FF2B5EF4-FFF2-40B4-BE49-F238E27FC236}">
                <a16:creationId xmlns:a16="http://schemas.microsoft.com/office/drawing/2014/main" id="{A53024DC-4C15-4BC7-89FE-911472CBD7B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2209800"/>
            <a:ext cx="1223962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2771">
            <a:extLst>
              <a:ext uri="{FF2B5EF4-FFF2-40B4-BE49-F238E27FC236}">
                <a16:creationId xmlns:a16="http://schemas.microsoft.com/office/drawing/2014/main" id="{AE6C0287-F03A-44FB-906E-80CCE607452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200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2772">
            <a:extLst>
              <a:ext uri="{FF2B5EF4-FFF2-40B4-BE49-F238E27FC236}">
                <a16:creationId xmlns:a16="http://schemas.microsoft.com/office/drawing/2014/main" id="{0273D42F-878B-44D3-A5E5-A4F70220D1D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419350"/>
            <a:ext cx="11080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32773">
            <a:extLst>
              <a:ext uri="{FF2B5EF4-FFF2-40B4-BE49-F238E27FC236}">
                <a16:creationId xmlns:a16="http://schemas.microsoft.com/office/drawing/2014/main" id="{70942F9A-46FF-4949-8FC7-FCF27FA669F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200275"/>
            <a:ext cx="12477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文本框 32774">
            <a:extLst>
              <a:ext uri="{FF2B5EF4-FFF2-40B4-BE49-F238E27FC236}">
                <a16:creationId xmlns:a16="http://schemas.microsoft.com/office/drawing/2014/main" id="{40B0E830-B62E-4074-90C4-6CE3AAB6A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175125"/>
            <a:ext cx="8456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    A          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．           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C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．       </a:t>
            </a:r>
            <a:r>
              <a:rPr lang="en-US" altLang="zh-CN" sz="2400" b="1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sym typeface="Times New Roman" panose="02020603050405020304" pitchFamily="18" charset="0"/>
              </a:rPr>
              <a:t>D</a:t>
            </a:r>
            <a:r>
              <a:rPr lang="zh-CN" altLang="en-US" sz="2400" b="1">
                <a:latin typeface="宋体" panose="02010600030101010101" pitchFamily="2" charset="-122"/>
                <a:sym typeface="宋体" panose="02010600030101010101" pitchFamily="2" charset="-122"/>
              </a:rPr>
              <a:t>．  </a:t>
            </a:r>
            <a:endParaRPr lang="zh-CN" altLang="en-US" sz="2400" b="1"/>
          </a:p>
        </p:txBody>
      </p:sp>
      <p:sp>
        <p:nvSpPr>
          <p:cNvPr id="25608" name="文本框 32775">
            <a:extLst>
              <a:ext uri="{FF2B5EF4-FFF2-40B4-BE49-F238E27FC236}">
                <a16:creationId xmlns:a16="http://schemas.microsoft.com/office/drawing/2014/main" id="{A3B43EA0-C874-4E5D-8428-2FF86DFA7038}"/>
              </a:ext>
            </a:extLst>
          </p:cNvPr>
          <p:cNvSpPr/>
          <p:nvPr/>
        </p:nvSpPr>
        <p:spPr>
          <a:xfrm>
            <a:off x="4114800" y="990600"/>
            <a:ext cx="71755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A  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3793">
            <a:extLst>
              <a:ext uri="{FF2B5EF4-FFF2-40B4-BE49-F238E27FC236}">
                <a16:creationId xmlns:a16="http://schemas.microsoft.com/office/drawing/2014/main" id="{FFCB6747-BD62-4515-9A74-5F2398D8C37C}"/>
              </a:ext>
            </a:extLst>
          </p:cNvPr>
          <p:cNvSpPr/>
          <p:nvPr/>
        </p:nvSpPr>
        <p:spPr>
          <a:xfrm>
            <a:off x="533400" y="533400"/>
            <a:ext cx="8077200" cy="3017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6、在“用电流表测电流”的实验中，某同学接成如图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(a)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所示的电路。当开关闭合后，两灯都发光，两个电流表的指针所指位置均为图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(b)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所示，则通过灯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1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的电流为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A。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sz="32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2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的电流为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A。</a:t>
            </a:r>
            <a:endParaRPr sz="3200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/>
            </a:endParaRPr>
          </a:p>
          <a:p>
            <a:pPr eaLnBrk="1" hangingPunct="1"/>
            <a:endParaRPr sz="3200" b="1">
              <a:solidFill>
                <a:schemeClr val="tx2"/>
              </a:solidFill>
            </a:endParaRPr>
          </a:p>
        </p:txBody>
      </p:sp>
      <p:pic>
        <p:nvPicPr>
          <p:cNvPr id="36867" name="图片 33794" descr="y215 拷贝">
            <a:extLst>
              <a:ext uri="{FF2B5EF4-FFF2-40B4-BE49-F238E27FC236}">
                <a16:creationId xmlns:a16="http://schemas.microsoft.com/office/drawing/2014/main" id="{3DCB7987-A6E3-48F1-B466-D93DE9D1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352800"/>
            <a:ext cx="61531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33795">
            <a:extLst>
              <a:ext uri="{FF2B5EF4-FFF2-40B4-BE49-F238E27FC236}">
                <a16:creationId xmlns:a16="http://schemas.microsoft.com/office/drawing/2014/main" id="{017C12E3-95D9-42D0-86EB-186BEF28505A}"/>
              </a:ext>
            </a:extLst>
          </p:cNvPr>
          <p:cNvSpPr/>
          <p:nvPr/>
        </p:nvSpPr>
        <p:spPr>
          <a:xfrm>
            <a:off x="838200" y="2514600"/>
            <a:ext cx="8763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1.28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6629" name="文本框 33796">
            <a:extLst>
              <a:ext uri="{FF2B5EF4-FFF2-40B4-BE49-F238E27FC236}">
                <a16:creationId xmlns:a16="http://schemas.microsoft.com/office/drawing/2014/main" id="{F312B388-B77C-4DC3-AB3F-F5A43E4502CF}"/>
              </a:ext>
            </a:extLst>
          </p:cNvPr>
          <p:cNvSpPr/>
          <p:nvPr/>
        </p:nvSpPr>
        <p:spPr>
          <a:xfrm>
            <a:off x="5181600" y="2514600"/>
            <a:ext cx="8763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0.32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34817">
            <a:extLst>
              <a:ext uri="{FF2B5EF4-FFF2-40B4-BE49-F238E27FC236}">
                <a16:creationId xmlns:a16="http://schemas.microsoft.com/office/drawing/2014/main" id="{FE37164A-74EF-404E-9EE4-C90E50017224}"/>
              </a:ext>
            </a:extLst>
          </p:cNvPr>
          <p:cNvSpPr/>
          <p:nvPr/>
        </p:nvSpPr>
        <p:spPr>
          <a:xfrm>
            <a:off x="228600" y="762000"/>
            <a:ext cx="8610600" cy="5407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7、李明家中有两台电视机、一台电冰箱、两盏电灯和一个电热水器，它们是并联在家庭电路中的，电视机、电冰箱和电热水器的工作电流分别是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180mA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、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．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5A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和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．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8A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，而每盏灯的工作电流是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200mA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，家庭电路中的干路电流不允许超过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10A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，那么这些用电器</a:t>
            </a:r>
            <a:r>
              <a:rPr sz="3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同时使用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填“可以”或“不可以”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．如果同时使用的话，干路中的电流是</a:t>
            </a:r>
            <a:r>
              <a:rPr sz="3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A，得出这个结果的依据是</a:t>
            </a:r>
            <a:r>
              <a:rPr sz="3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    </a:t>
            </a:r>
            <a:r>
              <a:rPr lang="en-US" altLang="zh-CN" sz="3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         </a:t>
            </a:r>
            <a:r>
              <a:rPr sz="32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     </a:t>
            </a: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宋体" pitchFamily="2" charset="-122"/>
              </a:rPr>
              <a:t>。</a:t>
            </a:r>
            <a:endParaRPr sz="3200" b="1">
              <a:solidFill>
                <a:schemeClr val="tx2"/>
              </a:solidFill>
            </a:endParaRPr>
          </a:p>
        </p:txBody>
      </p:sp>
      <p:sp>
        <p:nvSpPr>
          <p:cNvPr id="27651" name="文本框 34819">
            <a:extLst>
              <a:ext uri="{FF2B5EF4-FFF2-40B4-BE49-F238E27FC236}">
                <a16:creationId xmlns:a16="http://schemas.microsoft.com/office/drawing/2014/main" id="{C943F4B5-74AB-4223-8AF1-BFFD671FA6C6}"/>
              </a:ext>
            </a:extLst>
          </p:cNvPr>
          <p:cNvSpPr/>
          <p:nvPr/>
        </p:nvSpPr>
        <p:spPr>
          <a:xfrm>
            <a:off x="4267200" y="4953000"/>
            <a:ext cx="8763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6.06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7652" name="文本框 34820">
            <a:extLst>
              <a:ext uri="{FF2B5EF4-FFF2-40B4-BE49-F238E27FC236}">
                <a16:creationId xmlns:a16="http://schemas.microsoft.com/office/drawing/2014/main" id="{CC824F21-D579-4B35-B9FA-69B3A0AC2B23}"/>
              </a:ext>
            </a:extLst>
          </p:cNvPr>
          <p:cNvSpPr/>
          <p:nvPr/>
        </p:nvSpPr>
        <p:spPr>
          <a:xfrm>
            <a:off x="5715000" y="3810000"/>
            <a:ext cx="8937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宋体" pitchFamily="2" charset="-122"/>
              </a:rPr>
              <a:t>可以</a:t>
            </a:r>
            <a:endParaRPr sz="2800" b="1">
              <a:solidFill>
                <a:srgbClr val="FF0000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7653" name="文本框 34821">
            <a:extLst>
              <a:ext uri="{FF2B5EF4-FFF2-40B4-BE49-F238E27FC236}">
                <a16:creationId xmlns:a16="http://schemas.microsoft.com/office/drawing/2014/main" id="{D88B28C9-3AB5-46C7-B191-997CE24EDD93}"/>
              </a:ext>
            </a:extLst>
          </p:cNvPr>
          <p:cNvSpPr/>
          <p:nvPr/>
        </p:nvSpPr>
        <p:spPr>
          <a:xfrm>
            <a:off x="1905000" y="5486400"/>
            <a:ext cx="65833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并联电路中干路电流等于各支路电流之和</a:t>
            </a:r>
            <a:endParaRPr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内容占位符 35841">
            <a:extLst>
              <a:ext uri="{FF2B5EF4-FFF2-40B4-BE49-F238E27FC236}">
                <a16:creationId xmlns:a16="http://schemas.microsoft.com/office/drawing/2014/main" id="{F80D76E2-2AD5-4406-A36B-2294C857E0D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563" y="2746375"/>
            <a:ext cx="1628775" cy="9906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8915" name="文本框 35842">
            <a:extLst>
              <a:ext uri="{FF2B5EF4-FFF2-40B4-BE49-F238E27FC236}">
                <a16:creationId xmlns:a16="http://schemas.microsoft.com/office/drawing/2014/main" id="{5918F015-193A-458F-828D-2E850690B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536575"/>
            <a:ext cx="74676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sz="28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20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、如图所示，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为四个接线柱，闭合开关后电灯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L</a:t>
            </a:r>
            <a:r>
              <a:rPr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不亮，已经确定是由于灯泡处发生短路或断路，在不允许拆开电路的情况下，用一只电流表对电路故障进行判断，请你完成表格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.</a:t>
            </a:r>
          </a:p>
        </p:txBody>
      </p:sp>
      <p:pic>
        <p:nvPicPr>
          <p:cNvPr id="38916" name="内容占位符 35843">
            <a:extLst>
              <a:ext uri="{FF2B5EF4-FFF2-40B4-BE49-F238E27FC236}">
                <a16:creationId xmlns:a16="http://schemas.microsoft.com/office/drawing/2014/main" id="{739B5E6B-9061-4F25-9F1E-38520A4406E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43" b="-2020"/>
          <a:stretch>
            <a:fillRect/>
          </a:stretch>
        </p:blipFill>
        <p:spPr>
          <a:xfrm>
            <a:off x="198438" y="3811588"/>
            <a:ext cx="8562975" cy="1830387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7889" descr="05204009">
            <a:extLst>
              <a:ext uri="{FF2B5EF4-FFF2-40B4-BE49-F238E27FC236}">
                <a16:creationId xmlns:a16="http://schemas.microsoft.com/office/drawing/2014/main" id="{8E1D2897-755A-4BB9-B189-2475CF99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604000" cy="495300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自由曲线 397">
            <a:extLst>
              <a:ext uri="{FF2B5EF4-FFF2-40B4-BE49-F238E27FC236}">
                <a16:creationId xmlns:a16="http://schemas.microsoft.com/office/drawing/2014/main" id="{25E874E3-9D02-488A-A74A-3D6362E80DC4}"/>
              </a:ext>
            </a:extLst>
          </p:cNvPr>
          <p:cNvSpPr>
            <a:spLocks/>
          </p:cNvSpPr>
          <p:nvPr/>
        </p:nvSpPr>
        <p:spPr bwMode="auto">
          <a:xfrm>
            <a:off x="5408613" y="1463675"/>
            <a:ext cx="0" cy="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0" y="0"/>
                  <a:pt x="21600" y="21600"/>
                  <a:pt x="21600" y="21600"/>
                </a:cubicBezTo>
              </a:path>
            </a:pathLst>
          </a:custGeom>
          <a:noFill/>
          <a:ln w="9525" algn="ctr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内容占位符 38913" descr="05204010">
            <a:extLst>
              <a:ext uri="{FF2B5EF4-FFF2-40B4-BE49-F238E27FC236}">
                <a16:creationId xmlns:a16="http://schemas.microsoft.com/office/drawing/2014/main" id="{B9CB2959-3A84-46D7-A045-DBBDC5B2D84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533400"/>
            <a:ext cx="7721600" cy="57912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0723" name="文本框 38914">
            <a:extLst>
              <a:ext uri="{FF2B5EF4-FFF2-40B4-BE49-F238E27FC236}">
                <a16:creationId xmlns:a16="http://schemas.microsoft.com/office/drawing/2014/main" id="{8374DEF2-99AF-45E3-AF33-D01E0E7751DE}"/>
              </a:ext>
            </a:extLst>
          </p:cNvPr>
          <p:cNvSpPr/>
          <p:nvPr/>
        </p:nvSpPr>
        <p:spPr>
          <a:xfrm>
            <a:off x="4343400" y="4876800"/>
            <a:ext cx="79375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4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sym typeface="宋体" pitchFamily="2" charset="-122"/>
              </a:rPr>
              <a:t>×</a:t>
            </a:r>
            <a:endParaRPr sz="4800" b="1">
              <a:solidFill>
                <a:srgbClr val="FF3300"/>
              </a:solidFill>
              <a:sym typeface="宋体" pitchFamily="2" charset="-122"/>
            </a:endParaRPr>
          </a:p>
        </p:txBody>
      </p:sp>
      <p:sp>
        <p:nvSpPr>
          <p:cNvPr id="30724" name="自由曲线 408">
            <a:extLst>
              <a:ext uri="{FF2B5EF4-FFF2-40B4-BE49-F238E27FC236}">
                <a16:creationId xmlns:a16="http://schemas.microsoft.com/office/drawing/2014/main" id="{4E7A2444-FAD7-4F97-B547-5A5C30971F62}"/>
              </a:ext>
            </a:extLst>
          </p:cNvPr>
          <p:cNvSpPr/>
          <p:nvPr/>
        </p:nvSpPr>
        <p:spPr bwMode="auto">
          <a:xfrm>
            <a:off x="1530350" y="4625975"/>
            <a:ext cx="4060825" cy="1797050"/>
          </a:xfrm>
          <a:custGeom>
            <a:avLst/>
            <a:gdLst/>
            <a:ahLst/>
            <a:cxnLst>
              <a:cxn ang="0">
                <a:pos x="186685" y="467649"/>
              </a:cxn>
              <a:cxn ang="0">
                <a:pos x="65988" y="618235"/>
              </a:cxn>
              <a:cxn ang="0">
                <a:pos x="5640" y="768821"/>
              </a:cxn>
              <a:cxn ang="0">
                <a:pos x="5640" y="919491"/>
              </a:cxn>
              <a:cxn ang="0">
                <a:pos x="35532" y="1070659"/>
              </a:cxn>
              <a:cxn ang="0">
                <a:pos x="126337" y="1221328"/>
              </a:cxn>
              <a:cxn ang="0">
                <a:pos x="231617" y="1371915"/>
              </a:cxn>
              <a:cxn ang="0">
                <a:pos x="366978" y="1537726"/>
              </a:cxn>
              <a:cxn ang="0">
                <a:pos x="517379" y="1627994"/>
              </a:cxn>
              <a:cxn ang="0">
                <a:pos x="668532" y="1688312"/>
              </a:cxn>
              <a:cxn ang="0">
                <a:pos x="834349" y="1734070"/>
              </a:cxn>
              <a:cxn ang="0">
                <a:pos x="984750" y="1748713"/>
              </a:cxn>
              <a:cxn ang="0">
                <a:pos x="1150567" y="1779246"/>
              </a:cxn>
              <a:cxn ang="0">
                <a:pos x="1346088" y="1793805"/>
              </a:cxn>
              <a:cxn ang="0">
                <a:pos x="1511905" y="1793805"/>
              </a:cxn>
              <a:cxn ang="0">
                <a:pos x="1677534" y="1793805"/>
              </a:cxn>
              <a:cxn ang="0">
                <a:pos x="1828123" y="1793805"/>
              </a:cxn>
              <a:cxn ang="0">
                <a:pos x="1979276" y="1793805"/>
              </a:cxn>
              <a:cxn ang="0">
                <a:pos x="2129677" y="1793805"/>
              </a:cxn>
              <a:cxn ang="0">
                <a:pos x="2280266" y="1793805"/>
              </a:cxn>
              <a:cxn ang="0">
                <a:pos x="2445895" y="1793805"/>
              </a:cxn>
              <a:cxn ang="0">
                <a:pos x="2641416" y="1793805"/>
              </a:cxn>
              <a:cxn ang="0">
                <a:pos x="2792569" y="1793805"/>
              </a:cxn>
              <a:cxn ang="0">
                <a:pos x="2988278" y="1793805"/>
              </a:cxn>
              <a:cxn ang="0">
                <a:pos x="3138679" y="1793805"/>
              </a:cxn>
              <a:cxn ang="0">
                <a:pos x="3289832" y="1779246"/>
              </a:cxn>
              <a:cxn ang="0">
                <a:pos x="3454897" y="1748713"/>
              </a:cxn>
              <a:cxn ang="0">
                <a:pos x="3635942" y="1673752"/>
              </a:cxn>
              <a:cxn ang="0">
                <a:pos x="3801571" y="1537726"/>
              </a:cxn>
              <a:cxn ang="0">
                <a:pos x="3907040" y="1387140"/>
              </a:cxn>
              <a:cxn ang="0">
                <a:pos x="3967388" y="1236553"/>
              </a:cxn>
              <a:cxn ang="0">
                <a:pos x="3982617" y="1085302"/>
              </a:cxn>
              <a:cxn ang="0">
                <a:pos x="4027737" y="934716"/>
              </a:cxn>
              <a:cxn ang="0">
                <a:pos x="4042965" y="784129"/>
              </a:cxn>
              <a:cxn ang="0">
                <a:pos x="4057629" y="633460"/>
              </a:cxn>
              <a:cxn ang="0">
                <a:pos x="4057629" y="467649"/>
              </a:cxn>
              <a:cxn ang="0">
                <a:pos x="4057629" y="317063"/>
              </a:cxn>
              <a:cxn ang="0">
                <a:pos x="4042965" y="165811"/>
              </a:cxn>
              <a:cxn ang="0">
                <a:pos x="3967388" y="0"/>
              </a:cxn>
            </a:cxnLst>
            <a:rect l="l" t="t" r="r" b="b"/>
            <a:pathLst>
              <a:path w="21600" h="21600">
                <a:moveTo>
                  <a:pt x="1391" y="4895"/>
                </a:moveTo>
                <a:cubicBezTo>
                  <a:pt x="1317" y="5025"/>
                  <a:pt x="1138" y="5293"/>
                  <a:pt x="993" y="5621"/>
                </a:cubicBezTo>
                <a:cubicBezTo>
                  <a:pt x="847" y="5949"/>
                  <a:pt x="800" y="6163"/>
                  <a:pt x="672" y="6522"/>
                </a:cubicBezTo>
                <a:cubicBezTo>
                  <a:pt x="543" y="6881"/>
                  <a:pt x="462" y="7065"/>
                  <a:pt x="351" y="7431"/>
                </a:cubicBezTo>
                <a:cubicBezTo>
                  <a:pt x="239" y="7798"/>
                  <a:pt x="175" y="7981"/>
                  <a:pt x="111" y="8340"/>
                </a:cubicBezTo>
                <a:cubicBezTo>
                  <a:pt x="47" y="8699"/>
                  <a:pt x="47" y="8882"/>
                  <a:pt x="30" y="9241"/>
                </a:cubicBezTo>
                <a:cubicBezTo>
                  <a:pt x="13" y="9600"/>
                  <a:pt x="30" y="9791"/>
                  <a:pt x="30" y="10150"/>
                </a:cubicBezTo>
                <a:cubicBezTo>
                  <a:pt x="30" y="10509"/>
                  <a:pt x="30" y="10693"/>
                  <a:pt x="30" y="11052"/>
                </a:cubicBezTo>
                <a:cubicBezTo>
                  <a:pt x="30" y="11411"/>
                  <a:pt x="0" y="11594"/>
                  <a:pt x="30" y="11960"/>
                </a:cubicBezTo>
                <a:cubicBezTo>
                  <a:pt x="60" y="12327"/>
                  <a:pt x="124" y="12510"/>
                  <a:pt x="189" y="12869"/>
                </a:cubicBezTo>
                <a:cubicBezTo>
                  <a:pt x="253" y="13228"/>
                  <a:pt x="253" y="13412"/>
                  <a:pt x="351" y="13771"/>
                </a:cubicBezTo>
                <a:cubicBezTo>
                  <a:pt x="449" y="14130"/>
                  <a:pt x="577" y="14313"/>
                  <a:pt x="672" y="14680"/>
                </a:cubicBezTo>
                <a:cubicBezTo>
                  <a:pt x="766" y="15046"/>
                  <a:pt x="719" y="15229"/>
                  <a:pt x="830" y="15588"/>
                </a:cubicBezTo>
                <a:cubicBezTo>
                  <a:pt x="942" y="15947"/>
                  <a:pt x="1104" y="16131"/>
                  <a:pt x="1232" y="16490"/>
                </a:cubicBezTo>
                <a:cubicBezTo>
                  <a:pt x="1361" y="16849"/>
                  <a:pt x="1327" y="17001"/>
                  <a:pt x="1472" y="17399"/>
                </a:cubicBezTo>
                <a:cubicBezTo>
                  <a:pt x="1617" y="17796"/>
                  <a:pt x="1776" y="18124"/>
                  <a:pt x="1952" y="18483"/>
                </a:cubicBezTo>
                <a:cubicBezTo>
                  <a:pt x="2127" y="18842"/>
                  <a:pt x="2195" y="18995"/>
                  <a:pt x="2354" y="19209"/>
                </a:cubicBezTo>
                <a:cubicBezTo>
                  <a:pt x="2512" y="19423"/>
                  <a:pt x="2594" y="19385"/>
                  <a:pt x="2752" y="19568"/>
                </a:cubicBezTo>
                <a:cubicBezTo>
                  <a:pt x="2911" y="19751"/>
                  <a:pt x="2992" y="19973"/>
                  <a:pt x="3154" y="20118"/>
                </a:cubicBezTo>
                <a:cubicBezTo>
                  <a:pt x="3316" y="20263"/>
                  <a:pt x="3381" y="20225"/>
                  <a:pt x="3556" y="20293"/>
                </a:cubicBezTo>
                <a:cubicBezTo>
                  <a:pt x="3732" y="20362"/>
                  <a:pt x="3860" y="20370"/>
                  <a:pt x="4036" y="20477"/>
                </a:cubicBezTo>
                <a:cubicBezTo>
                  <a:pt x="4211" y="20584"/>
                  <a:pt x="4279" y="20736"/>
                  <a:pt x="4438" y="20843"/>
                </a:cubicBezTo>
                <a:cubicBezTo>
                  <a:pt x="4596" y="20950"/>
                  <a:pt x="4678" y="20981"/>
                  <a:pt x="4836" y="21019"/>
                </a:cubicBezTo>
                <a:cubicBezTo>
                  <a:pt x="4995" y="21057"/>
                  <a:pt x="5079" y="20981"/>
                  <a:pt x="5238" y="21019"/>
                </a:cubicBezTo>
                <a:cubicBezTo>
                  <a:pt x="5397" y="21057"/>
                  <a:pt x="5461" y="21126"/>
                  <a:pt x="5637" y="21202"/>
                </a:cubicBezTo>
                <a:cubicBezTo>
                  <a:pt x="5812" y="21279"/>
                  <a:pt x="5910" y="21347"/>
                  <a:pt x="6120" y="21386"/>
                </a:cubicBezTo>
                <a:cubicBezTo>
                  <a:pt x="6329" y="21424"/>
                  <a:pt x="6471" y="21347"/>
                  <a:pt x="6680" y="21386"/>
                </a:cubicBezTo>
                <a:cubicBezTo>
                  <a:pt x="6890" y="21424"/>
                  <a:pt x="6984" y="21523"/>
                  <a:pt x="7160" y="21561"/>
                </a:cubicBezTo>
                <a:cubicBezTo>
                  <a:pt x="7336" y="21600"/>
                  <a:pt x="7386" y="21561"/>
                  <a:pt x="7562" y="21561"/>
                </a:cubicBezTo>
                <a:cubicBezTo>
                  <a:pt x="7738" y="21561"/>
                  <a:pt x="7849" y="21561"/>
                  <a:pt x="8042" y="21561"/>
                </a:cubicBezTo>
                <a:cubicBezTo>
                  <a:pt x="8234" y="21561"/>
                  <a:pt x="8349" y="21561"/>
                  <a:pt x="8525" y="21561"/>
                </a:cubicBezTo>
                <a:cubicBezTo>
                  <a:pt x="8700" y="21561"/>
                  <a:pt x="8764" y="21561"/>
                  <a:pt x="8923" y="21561"/>
                </a:cubicBezTo>
                <a:cubicBezTo>
                  <a:pt x="9082" y="21561"/>
                  <a:pt x="9166" y="21561"/>
                  <a:pt x="9325" y="21561"/>
                </a:cubicBezTo>
                <a:cubicBezTo>
                  <a:pt x="9484" y="21561"/>
                  <a:pt x="9565" y="21561"/>
                  <a:pt x="9724" y="21561"/>
                </a:cubicBezTo>
                <a:cubicBezTo>
                  <a:pt x="9882" y="21561"/>
                  <a:pt x="9964" y="21561"/>
                  <a:pt x="10126" y="21561"/>
                </a:cubicBezTo>
                <a:cubicBezTo>
                  <a:pt x="10288" y="21561"/>
                  <a:pt x="10369" y="21561"/>
                  <a:pt x="10528" y="21561"/>
                </a:cubicBezTo>
                <a:cubicBezTo>
                  <a:pt x="10686" y="21561"/>
                  <a:pt x="10767" y="21561"/>
                  <a:pt x="10926" y="21561"/>
                </a:cubicBezTo>
                <a:cubicBezTo>
                  <a:pt x="11085" y="21561"/>
                  <a:pt x="11169" y="21561"/>
                  <a:pt x="11328" y="21561"/>
                </a:cubicBezTo>
                <a:cubicBezTo>
                  <a:pt x="11487" y="21561"/>
                  <a:pt x="11568" y="21561"/>
                  <a:pt x="11727" y="21561"/>
                </a:cubicBezTo>
                <a:cubicBezTo>
                  <a:pt x="11885" y="21561"/>
                  <a:pt x="11953" y="21561"/>
                  <a:pt x="12129" y="21561"/>
                </a:cubicBezTo>
                <a:cubicBezTo>
                  <a:pt x="12304" y="21561"/>
                  <a:pt x="12433" y="21561"/>
                  <a:pt x="12608" y="21561"/>
                </a:cubicBezTo>
                <a:cubicBezTo>
                  <a:pt x="12784" y="21561"/>
                  <a:pt x="12818" y="21561"/>
                  <a:pt x="13010" y="21561"/>
                </a:cubicBezTo>
                <a:cubicBezTo>
                  <a:pt x="13203" y="21561"/>
                  <a:pt x="13361" y="21561"/>
                  <a:pt x="13571" y="21561"/>
                </a:cubicBezTo>
                <a:cubicBezTo>
                  <a:pt x="13780" y="21561"/>
                  <a:pt x="13875" y="21561"/>
                  <a:pt x="14050" y="21561"/>
                </a:cubicBezTo>
                <a:cubicBezTo>
                  <a:pt x="14226" y="21561"/>
                  <a:pt x="14290" y="21561"/>
                  <a:pt x="14452" y="21561"/>
                </a:cubicBezTo>
                <a:cubicBezTo>
                  <a:pt x="14615" y="21561"/>
                  <a:pt x="14662" y="21561"/>
                  <a:pt x="14854" y="21561"/>
                </a:cubicBezTo>
                <a:cubicBezTo>
                  <a:pt x="15047" y="21561"/>
                  <a:pt x="15206" y="21561"/>
                  <a:pt x="15415" y="21561"/>
                </a:cubicBezTo>
                <a:cubicBezTo>
                  <a:pt x="15624" y="21561"/>
                  <a:pt x="15719" y="21561"/>
                  <a:pt x="15895" y="21561"/>
                </a:cubicBezTo>
                <a:cubicBezTo>
                  <a:pt x="16070" y="21561"/>
                  <a:pt x="16138" y="21561"/>
                  <a:pt x="16297" y="21561"/>
                </a:cubicBezTo>
                <a:cubicBezTo>
                  <a:pt x="16455" y="21561"/>
                  <a:pt x="16536" y="21561"/>
                  <a:pt x="16695" y="21561"/>
                </a:cubicBezTo>
                <a:cubicBezTo>
                  <a:pt x="16854" y="21561"/>
                  <a:pt x="16935" y="21600"/>
                  <a:pt x="17097" y="21561"/>
                </a:cubicBezTo>
                <a:cubicBezTo>
                  <a:pt x="17259" y="21523"/>
                  <a:pt x="17323" y="21424"/>
                  <a:pt x="17499" y="21386"/>
                </a:cubicBezTo>
                <a:cubicBezTo>
                  <a:pt x="17675" y="21347"/>
                  <a:pt x="17803" y="21462"/>
                  <a:pt x="17979" y="21386"/>
                </a:cubicBezTo>
                <a:cubicBezTo>
                  <a:pt x="18154" y="21309"/>
                  <a:pt x="18202" y="21202"/>
                  <a:pt x="18377" y="21019"/>
                </a:cubicBezTo>
                <a:cubicBezTo>
                  <a:pt x="18553" y="20836"/>
                  <a:pt x="18668" y="20660"/>
                  <a:pt x="18860" y="20477"/>
                </a:cubicBezTo>
                <a:cubicBezTo>
                  <a:pt x="19053" y="20293"/>
                  <a:pt x="19147" y="20370"/>
                  <a:pt x="19340" y="20118"/>
                </a:cubicBezTo>
                <a:cubicBezTo>
                  <a:pt x="19532" y="19866"/>
                  <a:pt x="19644" y="19537"/>
                  <a:pt x="19819" y="19209"/>
                </a:cubicBezTo>
                <a:cubicBezTo>
                  <a:pt x="19995" y="18880"/>
                  <a:pt x="20076" y="18812"/>
                  <a:pt x="20221" y="18483"/>
                </a:cubicBezTo>
                <a:cubicBezTo>
                  <a:pt x="20367" y="18155"/>
                  <a:pt x="20431" y="17933"/>
                  <a:pt x="20542" y="17574"/>
                </a:cubicBezTo>
                <a:cubicBezTo>
                  <a:pt x="20654" y="17215"/>
                  <a:pt x="20718" y="17032"/>
                  <a:pt x="20782" y="16673"/>
                </a:cubicBezTo>
                <a:cubicBezTo>
                  <a:pt x="20846" y="16314"/>
                  <a:pt x="20799" y="16123"/>
                  <a:pt x="20863" y="15764"/>
                </a:cubicBezTo>
                <a:cubicBezTo>
                  <a:pt x="20927" y="15405"/>
                  <a:pt x="21056" y="15222"/>
                  <a:pt x="21103" y="14863"/>
                </a:cubicBezTo>
                <a:cubicBezTo>
                  <a:pt x="21150" y="14504"/>
                  <a:pt x="21086" y="14321"/>
                  <a:pt x="21103" y="13954"/>
                </a:cubicBezTo>
                <a:cubicBezTo>
                  <a:pt x="21120" y="13587"/>
                  <a:pt x="21154" y="13404"/>
                  <a:pt x="21184" y="13045"/>
                </a:cubicBezTo>
                <a:cubicBezTo>
                  <a:pt x="21214" y="12686"/>
                  <a:pt x="21214" y="12503"/>
                  <a:pt x="21262" y="12144"/>
                </a:cubicBezTo>
                <a:cubicBezTo>
                  <a:pt x="21309" y="11785"/>
                  <a:pt x="21377" y="11594"/>
                  <a:pt x="21424" y="11235"/>
                </a:cubicBezTo>
                <a:cubicBezTo>
                  <a:pt x="21471" y="10876"/>
                  <a:pt x="21488" y="10693"/>
                  <a:pt x="21505" y="10334"/>
                </a:cubicBezTo>
                <a:cubicBezTo>
                  <a:pt x="21522" y="9975"/>
                  <a:pt x="21505" y="9791"/>
                  <a:pt x="21505" y="9425"/>
                </a:cubicBezTo>
                <a:cubicBezTo>
                  <a:pt x="21505" y="9058"/>
                  <a:pt x="21488" y="8875"/>
                  <a:pt x="21505" y="8516"/>
                </a:cubicBezTo>
                <a:cubicBezTo>
                  <a:pt x="21522" y="8157"/>
                  <a:pt x="21566" y="8012"/>
                  <a:pt x="21583" y="7614"/>
                </a:cubicBezTo>
                <a:cubicBezTo>
                  <a:pt x="21600" y="7217"/>
                  <a:pt x="21583" y="6919"/>
                  <a:pt x="21583" y="6522"/>
                </a:cubicBezTo>
                <a:cubicBezTo>
                  <a:pt x="21583" y="6125"/>
                  <a:pt x="21583" y="5980"/>
                  <a:pt x="21583" y="5621"/>
                </a:cubicBezTo>
                <a:cubicBezTo>
                  <a:pt x="21583" y="5262"/>
                  <a:pt x="21583" y="5071"/>
                  <a:pt x="21583" y="4712"/>
                </a:cubicBezTo>
                <a:cubicBezTo>
                  <a:pt x="21583" y="4353"/>
                  <a:pt x="21583" y="4170"/>
                  <a:pt x="21583" y="3811"/>
                </a:cubicBezTo>
                <a:cubicBezTo>
                  <a:pt x="21583" y="3452"/>
                  <a:pt x="21600" y="3269"/>
                  <a:pt x="21583" y="2902"/>
                </a:cubicBezTo>
                <a:cubicBezTo>
                  <a:pt x="21566" y="2535"/>
                  <a:pt x="21552" y="2390"/>
                  <a:pt x="21505" y="1993"/>
                </a:cubicBezTo>
                <a:cubicBezTo>
                  <a:pt x="21458" y="1596"/>
                  <a:pt x="21424" y="1306"/>
                  <a:pt x="21343" y="908"/>
                </a:cubicBezTo>
                <a:cubicBezTo>
                  <a:pt x="21262" y="511"/>
                  <a:pt x="21147" y="160"/>
                  <a:pt x="21103" y="0"/>
                </a:cubicBezTo>
              </a:path>
            </a:pathLst>
          </a:custGeom>
          <a:noFill/>
          <a:ln w="50800">
            <a:solidFill>
              <a:srgbClr val="FF0000"/>
            </a:solidFill>
            <a:bevel/>
          </a:ln>
        </p:spPr>
      </p:sp>
      <p:pic>
        <p:nvPicPr>
          <p:cNvPr id="40965" name="New picture">
            <a:extLst>
              <a:ext uri="{FF2B5EF4-FFF2-40B4-BE49-F238E27FC236}">
                <a16:creationId xmlns:a16="http://schemas.microsoft.com/office/drawing/2014/main" id="{BDC136FF-A84C-489A-8DF8-5654CBC8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125095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1265">
            <a:extLst>
              <a:ext uri="{FF2B5EF4-FFF2-40B4-BE49-F238E27FC236}">
                <a16:creationId xmlns:a16="http://schemas.microsoft.com/office/drawing/2014/main" id="{0F686E40-DF7D-4A0D-80DE-22337032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530225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ea typeface="黑体" panose="02010609060101010101" pitchFamily="49" charset="-122"/>
              </a:rPr>
              <a:t>探究：串联电路中各点的电流有什么关系？</a:t>
            </a:r>
          </a:p>
        </p:txBody>
      </p:sp>
      <p:sp>
        <p:nvSpPr>
          <p:cNvPr id="5123" name="文本框 11266">
            <a:extLst>
              <a:ext uri="{FF2B5EF4-FFF2-40B4-BE49-F238E27FC236}">
                <a16:creationId xmlns:a16="http://schemas.microsoft.com/office/drawing/2014/main" id="{9FC1CF6D-566E-40EB-880F-84F303B5C030}"/>
              </a:ext>
            </a:extLst>
          </p:cNvPr>
          <p:cNvSpPr/>
          <p:nvPr/>
        </p:nvSpPr>
        <p:spPr>
          <a:xfrm>
            <a:off x="687388" y="1368425"/>
            <a:ext cx="3049587" cy="639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3.设计实验：</a:t>
            </a:r>
            <a:endParaRPr/>
          </a:p>
        </p:txBody>
      </p:sp>
      <p:sp>
        <p:nvSpPr>
          <p:cNvPr id="5124" name="文本框 11267">
            <a:extLst>
              <a:ext uri="{FF2B5EF4-FFF2-40B4-BE49-F238E27FC236}">
                <a16:creationId xmlns:a16="http://schemas.microsoft.com/office/drawing/2014/main" id="{C8B1B438-8328-43A0-A94E-1ECDD2E8C259}"/>
              </a:ext>
            </a:extLst>
          </p:cNvPr>
          <p:cNvSpPr/>
          <p:nvPr/>
        </p:nvSpPr>
        <p:spPr>
          <a:xfrm>
            <a:off x="763588" y="2054225"/>
            <a:ext cx="7685087" cy="1798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1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）想一想测A B C三点的电流的电路图应怎样设计？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）该实验需要哪些器材？</a:t>
            </a:r>
          </a:p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3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）连接电路中需注意些什么？</a:t>
            </a:r>
            <a:endParaRPr sz="2800" b="1"/>
          </a:p>
        </p:txBody>
      </p:sp>
      <p:pic>
        <p:nvPicPr>
          <p:cNvPr id="15365" name="图片 11268" descr="探究串并联电路的电流规律2">
            <a:extLst>
              <a:ext uri="{FF2B5EF4-FFF2-40B4-BE49-F238E27FC236}">
                <a16:creationId xmlns:a16="http://schemas.microsoft.com/office/drawing/2014/main" id="{DCCEAE21-89EE-490A-8B0F-4EE01214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69543" r="66307" b="28580"/>
          <a:stretch>
            <a:fillRect/>
          </a:stretch>
        </p:blipFill>
        <p:spPr bwMode="auto">
          <a:xfrm>
            <a:off x="1144588" y="6016625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1269" descr="探究串并联电路的电流规律2">
            <a:extLst>
              <a:ext uri="{FF2B5EF4-FFF2-40B4-BE49-F238E27FC236}">
                <a16:creationId xmlns:a16="http://schemas.microsoft.com/office/drawing/2014/main" id="{235642D9-F565-4539-8EB9-0AF219B2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57813" r="64067" b="30927"/>
          <a:stretch>
            <a:fillRect/>
          </a:stretch>
        </p:blipFill>
        <p:spPr bwMode="auto">
          <a:xfrm>
            <a:off x="915988" y="4187825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11270" descr="探究串并联电路的电流规律2">
            <a:extLst>
              <a:ext uri="{FF2B5EF4-FFF2-40B4-BE49-F238E27FC236}">
                <a16:creationId xmlns:a16="http://schemas.microsoft.com/office/drawing/2014/main" id="{330432FE-00CD-4AF4-8729-2EB7D524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1" t="69075" r="40166" b="28581"/>
          <a:stretch>
            <a:fillRect/>
          </a:stretch>
        </p:blipFill>
        <p:spPr bwMode="auto">
          <a:xfrm>
            <a:off x="3811588" y="5940425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11271" descr="探究串并联电路的电流规律2">
            <a:extLst>
              <a:ext uri="{FF2B5EF4-FFF2-40B4-BE49-F238E27FC236}">
                <a16:creationId xmlns:a16="http://schemas.microsoft.com/office/drawing/2014/main" id="{58D5BDE0-6DA2-408B-BC7F-FFB86328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3" t="58282" r="39420" b="30927"/>
          <a:stretch>
            <a:fillRect/>
          </a:stretch>
        </p:blipFill>
        <p:spPr bwMode="auto">
          <a:xfrm>
            <a:off x="3582988" y="4264025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1272" descr="探究串并联电路的电流规律2">
            <a:extLst>
              <a:ext uri="{FF2B5EF4-FFF2-40B4-BE49-F238E27FC236}">
                <a16:creationId xmlns:a16="http://schemas.microsoft.com/office/drawing/2014/main" id="{7A8D1C12-4095-4238-8AE1-A655E042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7" t="58284" r="13280" b="30927"/>
          <a:stretch>
            <a:fillRect/>
          </a:stretch>
        </p:blipFill>
        <p:spPr bwMode="auto">
          <a:xfrm>
            <a:off x="6249988" y="4264025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1273" descr="探究串并联电路的电流规律2">
            <a:extLst>
              <a:ext uri="{FF2B5EF4-FFF2-40B4-BE49-F238E27FC236}">
                <a16:creationId xmlns:a16="http://schemas.microsoft.com/office/drawing/2014/main" id="{C85353D0-1B15-4147-8E50-0E9D4081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0" t="69075" r="14771" b="28581"/>
          <a:stretch>
            <a:fillRect/>
          </a:stretch>
        </p:blipFill>
        <p:spPr bwMode="auto">
          <a:xfrm>
            <a:off x="6554788" y="5940425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合 11274">
            <a:extLst>
              <a:ext uri="{FF2B5EF4-FFF2-40B4-BE49-F238E27FC236}">
                <a16:creationId xmlns:a16="http://schemas.microsoft.com/office/drawing/2014/main" id="{33094BCF-F16D-4923-904F-E6A470F60D2D}"/>
              </a:ext>
            </a:extLst>
          </p:cNvPr>
          <p:cNvGrpSpPr>
            <a:grpSpLocks/>
          </p:cNvGrpSpPr>
          <p:nvPr/>
        </p:nvGrpSpPr>
        <p:grpSpPr bwMode="auto">
          <a:xfrm>
            <a:off x="6173788" y="2381250"/>
            <a:ext cx="2590800" cy="1882775"/>
            <a:chOff x="0" y="0"/>
            <a:chExt cx="4080" cy="2964"/>
          </a:xfrm>
        </p:grpSpPr>
        <p:sp>
          <p:nvSpPr>
            <p:cNvPr id="15372" name="文本框 11275">
              <a:extLst>
                <a:ext uri="{FF2B5EF4-FFF2-40B4-BE49-F238E27FC236}">
                  <a16:creationId xmlns:a16="http://schemas.microsoft.com/office/drawing/2014/main" id="{40B50272-0FBB-41F9-8100-E08A03289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2106"/>
              <a:ext cx="504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73" name="矩形 11276">
              <a:extLst>
                <a:ext uri="{FF2B5EF4-FFF2-40B4-BE49-F238E27FC236}">
                  <a16:creationId xmlns:a16="http://schemas.microsoft.com/office/drawing/2014/main" id="{9ECEB99D-750D-4369-80DF-160924E6A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21"/>
              <a:ext cx="4080" cy="152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74" name="AutoShape 21">
              <a:extLst>
                <a:ext uri="{FF2B5EF4-FFF2-40B4-BE49-F238E27FC236}">
                  <a16:creationId xmlns:a16="http://schemas.microsoft.com/office/drawing/2014/main" id="{01D30CD2-2546-4384-95FC-4B3E05C3B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840"/>
              <a:ext cx="646" cy="541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375" name="文本框 11278">
              <a:extLst>
                <a:ext uri="{FF2B5EF4-FFF2-40B4-BE49-F238E27FC236}">
                  <a16:creationId xmlns:a16="http://schemas.microsoft.com/office/drawing/2014/main" id="{19C15315-7433-4B20-88E6-D528D1E22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0"/>
              <a:ext cx="71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5376" name="组合 11279">
              <a:extLst>
                <a:ext uri="{FF2B5EF4-FFF2-40B4-BE49-F238E27FC236}">
                  <a16:creationId xmlns:a16="http://schemas.microsoft.com/office/drawing/2014/main" id="{CB9C5F7E-06C0-4226-AFD4-44D628E89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" y="2463"/>
              <a:ext cx="592" cy="300"/>
              <a:chOff x="0" y="0"/>
              <a:chExt cx="256" cy="142"/>
            </a:xfrm>
          </p:grpSpPr>
          <p:sp>
            <p:nvSpPr>
              <p:cNvPr id="15377" name="Rectangle 15">
                <a:extLst>
                  <a:ext uri="{FF2B5EF4-FFF2-40B4-BE49-F238E27FC236}">
                    <a16:creationId xmlns:a16="http://schemas.microsoft.com/office/drawing/2014/main" id="{9D76677F-0FF3-4805-851F-0AEDE8EF5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378" name="Line 16">
                <a:extLst>
                  <a:ext uri="{FF2B5EF4-FFF2-40B4-BE49-F238E27FC236}">
                    <a16:creationId xmlns:a16="http://schemas.microsoft.com/office/drawing/2014/main" id="{183A304F-E682-4760-B194-E4F9CE6C5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9" name="Oval 17">
                <a:extLst>
                  <a:ext uri="{FF2B5EF4-FFF2-40B4-BE49-F238E27FC236}">
                    <a16:creationId xmlns:a16="http://schemas.microsoft.com/office/drawing/2014/main" id="{2B3F32CB-8A94-4C8A-A58E-279685CED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5380" name="组合 11283">
              <a:extLst>
                <a:ext uri="{FF2B5EF4-FFF2-40B4-BE49-F238E27FC236}">
                  <a16:creationId xmlns:a16="http://schemas.microsoft.com/office/drawing/2014/main" id="{806868A0-86AE-4F7C-BD25-E2BAB5318D8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97" y="2364"/>
              <a:ext cx="178" cy="601"/>
              <a:chOff x="0" y="0"/>
              <a:chExt cx="85" cy="340"/>
            </a:xfrm>
          </p:grpSpPr>
          <p:sp>
            <p:nvSpPr>
              <p:cNvPr id="15381" name="Rectangle 19">
                <a:extLst>
                  <a:ext uri="{FF2B5EF4-FFF2-40B4-BE49-F238E27FC236}">
                    <a16:creationId xmlns:a16="http://schemas.microsoft.com/office/drawing/2014/main" id="{44D69D4A-5452-43A9-B6D7-2CEB3EAEC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382" name="Line 20">
                <a:extLst>
                  <a:ext uri="{FF2B5EF4-FFF2-40B4-BE49-F238E27FC236}">
                    <a16:creationId xmlns:a16="http://schemas.microsoft.com/office/drawing/2014/main" id="{BAD14F11-37AF-405A-BC5D-3AA951FE4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3" name="Line 21">
                <a:extLst>
                  <a:ext uri="{FF2B5EF4-FFF2-40B4-BE49-F238E27FC236}">
                    <a16:creationId xmlns:a16="http://schemas.microsoft.com/office/drawing/2014/main" id="{1E4861CA-7E28-4E08-A470-D102102F2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84" name="AutoShape 21">
              <a:extLst>
                <a:ext uri="{FF2B5EF4-FFF2-40B4-BE49-F238E27FC236}">
                  <a16:creationId xmlns:a16="http://schemas.microsoft.com/office/drawing/2014/main" id="{210DFADC-9E14-48D5-9A4E-BC531CD1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840"/>
              <a:ext cx="646" cy="541"/>
            </a:xfrm>
            <a:prstGeom prst="flowChartSummingJunction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385" name="椭圆 11288">
              <a:extLst>
                <a:ext uri="{FF2B5EF4-FFF2-40B4-BE49-F238E27FC236}">
                  <a16:creationId xmlns:a16="http://schemas.microsoft.com/office/drawing/2014/main" id="{7069DD0E-922C-4FE1-990A-FF127908E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" y="1056"/>
              <a:ext cx="142" cy="1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6" name="文本框 11289">
              <a:extLst>
                <a:ext uri="{FF2B5EF4-FFF2-40B4-BE49-F238E27FC236}">
                  <a16:creationId xmlns:a16="http://schemas.microsoft.com/office/drawing/2014/main" id="{3121582E-8E0F-42B6-BCF0-625735F42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" y="1160"/>
              <a:ext cx="533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87" name="椭圆 11290">
              <a:extLst>
                <a:ext uri="{FF2B5EF4-FFF2-40B4-BE49-F238E27FC236}">
                  <a16:creationId xmlns:a16="http://schemas.microsoft.com/office/drawing/2014/main" id="{9B90A4DF-6B34-4D0A-BFEA-41E6623CA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2" y="1040"/>
              <a:ext cx="143" cy="1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88" name="文本框 11291">
              <a:extLst>
                <a:ext uri="{FF2B5EF4-FFF2-40B4-BE49-F238E27FC236}">
                  <a16:creationId xmlns:a16="http://schemas.microsoft.com/office/drawing/2014/main" id="{2A37905B-3BB3-4F04-BB89-0E4E0971D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1121"/>
              <a:ext cx="51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B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89" name="椭圆 11292">
              <a:extLst>
                <a:ext uri="{FF2B5EF4-FFF2-40B4-BE49-F238E27FC236}">
                  <a16:creationId xmlns:a16="http://schemas.microsoft.com/office/drawing/2014/main" id="{8A67BA7A-B5C4-4C6D-971E-DCE24BE7E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" y="1056"/>
              <a:ext cx="143" cy="1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390" name="文本框 11293">
              <a:extLst>
                <a:ext uri="{FF2B5EF4-FFF2-40B4-BE49-F238E27FC236}">
                  <a16:creationId xmlns:a16="http://schemas.microsoft.com/office/drawing/2014/main" id="{10FD292B-3031-4912-AC5B-FEA0590CC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" y="1119"/>
              <a:ext cx="53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latin typeface="Times New Roman" panose="02020603050405020304" pitchFamily="18" charset="0"/>
                </a:rPr>
                <a:t>C</a:t>
              </a:r>
              <a:endParaRPr lang="en-US" altLang="zh-CN" sz="24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5391" name="文本框 11294">
              <a:extLst>
                <a:ext uri="{FF2B5EF4-FFF2-40B4-BE49-F238E27FC236}">
                  <a16:creationId xmlns:a16="http://schemas.microsoft.com/office/drawing/2014/main" id="{6446C7CA-83C6-4AB6-A164-C744FEE8A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" y="0"/>
              <a:ext cx="71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2289">
            <a:extLst>
              <a:ext uri="{FF2B5EF4-FFF2-40B4-BE49-F238E27FC236}">
                <a16:creationId xmlns:a16="http://schemas.microsoft.com/office/drawing/2014/main" id="{65285788-85CF-4D10-9EC3-B61DA00C9E08}"/>
              </a:ext>
            </a:extLst>
          </p:cNvPr>
          <p:cNvSpPr/>
          <p:nvPr/>
        </p:nvSpPr>
        <p:spPr>
          <a:xfrm>
            <a:off x="534988" y="461963"/>
            <a:ext cx="3049587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4.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进行实验：</a:t>
            </a:r>
            <a:endParaRPr/>
          </a:p>
        </p:txBody>
      </p:sp>
      <p:graphicFrame>
        <p:nvGraphicFramePr>
          <p:cNvPr id="16387" name="表格 12290">
            <a:extLst>
              <a:ext uri="{FF2B5EF4-FFF2-40B4-BE49-F238E27FC236}">
                <a16:creationId xmlns:a16="http://schemas.microsoft.com/office/drawing/2014/main" id="{865E92A2-AA5A-4340-A6C7-107DF556FA3D}"/>
              </a:ext>
            </a:extLst>
          </p:cNvPr>
          <p:cNvGraphicFramePr>
            <a:graphicFrameLocks noGrp="1"/>
          </p:cNvGraphicFramePr>
          <p:nvPr/>
        </p:nvGraphicFramePr>
        <p:xfrm>
          <a:off x="384175" y="1147763"/>
          <a:ext cx="8153400" cy="1570037"/>
        </p:xfrm>
        <a:graphic>
          <a:graphicData uri="http://schemas.openxmlformats.org/drawingml/2006/table">
            <a:tbl>
              <a:tblPr/>
              <a:tblGrid>
                <a:gridCol w="1165225">
                  <a:extLst>
                    <a:ext uri="{9D8B030D-6E8A-4147-A177-3AD203B41FA5}">
                      <a16:colId xmlns:a16="http://schemas.microsoft.com/office/drawing/2014/main" val="509835093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40954041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1787302666"/>
                    </a:ext>
                  </a:extLst>
                </a:gridCol>
                <a:gridCol w="2549525">
                  <a:extLst>
                    <a:ext uri="{9D8B030D-6E8A-4147-A177-3AD203B41FA5}">
                      <a16:colId xmlns:a16="http://schemas.microsoft.com/office/drawing/2014/main" val="1019431899"/>
                    </a:ext>
                  </a:extLst>
                </a:gridCol>
              </a:tblGrid>
              <a:tr h="554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次数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点的电流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点的电流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点的电流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618198"/>
                  </a:ext>
                </a:extLst>
              </a:tr>
              <a:tr h="50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第一次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710300"/>
                  </a:ext>
                </a:extLst>
              </a:tr>
              <a:tr h="50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第二次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05"/>
                  </a:ext>
                </a:extLst>
              </a:tr>
            </a:tbl>
          </a:graphicData>
        </a:graphic>
      </p:graphicFrame>
      <p:sp>
        <p:nvSpPr>
          <p:cNvPr id="6169" name="文本框 12312">
            <a:extLst>
              <a:ext uri="{FF2B5EF4-FFF2-40B4-BE49-F238E27FC236}">
                <a16:creationId xmlns:a16="http://schemas.microsoft.com/office/drawing/2014/main" id="{C5324AD8-9096-4AF5-8A66-CF4504E7EE66}"/>
              </a:ext>
            </a:extLst>
          </p:cNvPr>
          <p:cNvSpPr/>
          <p:nvPr/>
        </p:nvSpPr>
        <p:spPr>
          <a:xfrm>
            <a:off x="534988" y="2824163"/>
            <a:ext cx="35052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5.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分析和论证：</a:t>
            </a:r>
            <a:endParaRPr/>
          </a:p>
        </p:txBody>
      </p:sp>
      <p:sp>
        <p:nvSpPr>
          <p:cNvPr id="6170" name="文本框 12313">
            <a:extLst>
              <a:ext uri="{FF2B5EF4-FFF2-40B4-BE49-F238E27FC236}">
                <a16:creationId xmlns:a16="http://schemas.microsoft.com/office/drawing/2014/main" id="{B5BA0074-B128-4A8D-A521-B6DFD54B2171}"/>
              </a:ext>
            </a:extLst>
          </p:cNvPr>
          <p:cNvSpPr/>
          <p:nvPr/>
        </p:nvSpPr>
        <p:spPr>
          <a:xfrm>
            <a:off x="533400" y="3505200"/>
            <a:ext cx="4953000" cy="1468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latin typeface="宋体" pitchFamily="2" charset="-122"/>
                <a:sym typeface="Wingdings"/>
              </a:rPr>
              <a:t>由测量结果能得出的结论是：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*串联电路中电流处处相等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表达式：（ I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A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=I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B 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=I</a:t>
            </a:r>
            <a:r>
              <a:rPr sz="24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C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=……）。</a:t>
            </a:r>
            <a:endParaRPr sz="2400" b="1">
              <a:solidFill>
                <a:srgbClr val="FF0000"/>
              </a:solidFill>
              <a:latin typeface="宋体" pitchFamily="2" charset="-122"/>
            </a:endParaRPr>
          </a:p>
        </p:txBody>
      </p:sp>
      <p:pic>
        <p:nvPicPr>
          <p:cNvPr id="16411" name="图片 12314" descr="探究串并联电路的电流规律1">
            <a:extLst>
              <a:ext uri="{FF2B5EF4-FFF2-40B4-BE49-F238E27FC236}">
                <a16:creationId xmlns:a16="http://schemas.microsoft.com/office/drawing/2014/main" id="{5A470E81-E8E4-4B63-8661-157BC1E28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EF"/>
              </a:clrFrom>
              <a:clrTo>
                <a:srgbClr val="FEFFEF">
                  <a:alpha val="0"/>
                </a:srgbClr>
              </a:clrTo>
            </a:clrChange>
            <a:lum bright="-5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9" t="72859" r="9615" b="14235"/>
          <a:stretch>
            <a:fillRect/>
          </a:stretch>
        </p:blipFill>
        <p:spPr bwMode="auto">
          <a:xfrm>
            <a:off x="6019800" y="3048000"/>
            <a:ext cx="2727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文本框 12315">
            <a:extLst>
              <a:ext uri="{FF2B5EF4-FFF2-40B4-BE49-F238E27FC236}">
                <a16:creationId xmlns:a16="http://schemas.microsoft.com/office/drawing/2014/main" id="{08ABD3B7-DB53-4D52-AA5F-26CC6B8D1747}"/>
              </a:ext>
            </a:extLst>
          </p:cNvPr>
          <p:cNvSpPr/>
          <p:nvPr/>
        </p:nvSpPr>
        <p:spPr>
          <a:xfrm>
            <a:off x="228600" y="5029200"/>
            <a:ext cx="7499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想一想：老师刚才的实验存在什么问题？应怎样改正？</a:t>
            </a:r>
            <a:endParaRPr sz="2400" b="1"/>
          </a:p>
        </p:txBody>
      </p:sp>
      <p:sp>
        <p:nvSpPr>
          <p:cNvPr id="6173" name="文本框 12316">
            <a:extLst>
              <a:ext uri="{FF2B5EF4-FFF2-40B4-BE49-F238E27FC236}">
                <a16:creationId xmlns:a16="http://schemas.microsoft.com/office/drawing/2014/main" id="{03CBE4AE-9FAE-4FFC-99B3-035DEB8D929F}"/>
              </a:ext>
            </a:extLst>
          </p:cNvPr>
          <p:cNvSpPr/>
          <p:nvPr/>
        </p:nvSpPr>
        <p:spPr>
          <a:xfrm>
            <a:off x="457200" y="5562600"/>
            <a:ext cx="7497763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实验次数太少，得出结论具有偶然性，不具有普遍性。</a:t>
            </a:r>
          </a:p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FF"/>
                </a:solidFill>
                <a:sym typeface="Wingdings"/>
              </a:rPr>
              <a:t>应更换不同规格的灯泡的再次进行实验。</a:t>
            </a:r>
            <a:endParaRPr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69" grpId="0" animBg="1"/>
      <p:bldP spid="6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3313">
            <a:extLst>
              <a:ext uri="{FF2B5EF4-FFF2-40B4-BE49-F238E27FC236}">
                <a16:creationId xmlns:a16="http://schemas.microsoft.com/office/drawing/2014/main" id="{ABC3CB5C-70C8-49C2-9DC7-433571051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44513"/>
            <a:ext cx="8763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49" charset="-122"/>
              </a:rPr>
              <a:t>探究二：并联电路中干路电流与各支路电流有什么关系？</a:t>
            </a:r>
          </a:p>
        </p:txBody>
      </p:sp>
      <p:sp>
        <p:nvSpPr>
          <p:cNvPr id="7171" name="文本框 13314">
            <a:extLst>
              <a:ext uri="{FF2B5EF4-FFF2-40B4-BE49-F238E27FC236}">
                <a16:creationId xmlns:a16="http://schemas.microsoft.com/office/drawing/2014/main" id="{FB44B61E-0A99-4D2E-9645-20DF53AE6D63}"/>
              </a:ext>
            </a:extLst>
          </p:cNvPr>
          <p:cNvSpPr/>
          <p:nvPr/>
        </p:nvSpPr>
        <p:spPr>
          <a:xfrm>
            <a:off x="804863" y="1320800"/>
            <a:ext cx="3157537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1.提出问题：</a:t>
            </a:r>
            <a:endParaRPr sz="36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2" name="文本框 13315">
            <a:extLst>
              <a:ext uri="{FF2B5EF4-FFF2-40B4-BE49-F238E27FC236}">
                <a16:creationId xmlns:a16="http://schemas.microsoft.com/office/drawing/2014/main" id="{52DC5DBF-57CF-4904-A423-A27CD8064A0E}"/>
              </a:ext>
            </a:extLst>
          </p:cNvPr>
          <p:cNvSpPr/>
          <p:nvPr/>
        </p:nvSpPr>
        <p:spPr>
          <a:xfrm>
            <a:off x="685800" y="2054225"/>
            <a:ext cx="7848600" cy="1147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并联电路中干路电流与各支路电流有什么关系？</a:t>
            </a:r>
            <a:endParaRPr sz="3200" b="1" baseline="-25000">
              <a:solidFill>
                <a:srgbClr val="FF0000"/>
              </a:solidFill>
            </a:endParaRPr>
          </a:p>
        </p:txBody>
      </p:sp>
      <p:sp>
        <p:nvSpPr>
          <p:cNvPr id="7173" name="文本框 13316">
            <a:extLst>
              <a:ext uri="{FF2B5EF4-FFF2-40B4-BE49-F238E27FC236}">
                <a16:creationId xmlns:a16="http://schemas.microsoft.com/office/drawing/2014/main" id="{E7D3FE39-2336-4783-8C42-8A9BC5E704BF}"/>
              </a:ext>
            </a:extLst>
          </p:cNvPr>
          <p:cNvSpPr/>
          <p:nvPr/>
        </p:nvSpPr>
        <p:spPr>
          <a:xfrm>
            <a:off x="838200" y="3167063"/>
            <a:ext cx="3505200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2.猜想或假设：</a:t>
            </a:r>
            <a:endParaRPr sz="36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4" name="文本框 13317">
            <a:extLst>
              <a:ext uri="{FF2B5EF4-FFF2-40B4-BE49-F238E27FC236}">
                <a16:creationId xmlns:a16="http://schemas.microsoft.com/office/drawing/2014/main" id="{387AAB5E-0D11-4ACD-AEE5-CEE38EEBBF55}"/>
              </a:ext>
            </a:extLst>
          </p:cNvPr>
          <p:cNvSpPr/>
          <p:nvPr/>
        </p:nvSpPr>
        <p:spPr>
          <a:xfrm>
            <a:off x="612775" y="3805238"/>
            <a:ext cx="4419600" cy="1443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可能（1）I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C 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 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A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＋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 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B</a:t>
            </a:r>
          </a:p>
          <a:p>
            <a:pPr eaLnBrk="1" hangingPunct="1">
              <a:lnSpc>
                <a:spcPct val="150000"/>
              </a:lnSpc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或  （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2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）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C 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&gt; 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A 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= I</a:t>
            </a:r>
            <a:r>
              <a:rPr lang="en-US" altLang="zh-CN" sz="28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B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 </a:t>
            </a:r>
            <a:endParaRPr lang="en-US" altLang="zh-CN" sz="2800" b="1" baseline="-25000">
              <a:solidFill>
                <a:srgbClr val="FF0000"/>
              </a:solidFill>
              <a:latin typeface="宋体" pitchFamily="2" charset="-122"/>
            </a:endParaRPr>
          </a:p>
        </p:txBody>
      </p:sp>
      <p:grpSp>
        <p:nvGrpSpPr>
          <p:cNvPr id="17415" name="组合 13318">
            <a:extLst>
              <a:ext uri="{FF2B5EF4-FFF2-40B4-BE49-F238E27FC236}">
                <a16:creationId xmlns:a16="http://schemas.microsoft.com/office/drawing/2014/main" id="{5C94C9B7-A601-4FB3-BEF5-4F9C07E5538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892425"/>
            <a:ext cx="2895600" cy="2667000"/>
            <a:chOff x="0" y="0"/>
            <a:chExt cx="2296" cy="2069"/>
          </a:xfrm>
        </p:grpSpPr>
        <p:sp>
          <p:nvSpPr>
            <p:cNvPr id="17416" name="Rectangle 102">
              <a:extLst>
                <a:ext uri="{FF2B5EF4-FFF2-40B4-BE49-F238E27FC236}">
                  <a16:creationId xmlns:a16="http://schemas.microsoft.com/office/drawing/2014/main" id="{1B7C1F1F-846B-4CEE-9A7D-452A08A15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" y="770"/>
              <a:ext cx="2268" cy="113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7" name="Text Box 104">
              <a:extLst>
                <a:ext uri="{FF2B5EF4-FFF2-40B4-BE49-F238E27FC236}">
                  <a16:creationId xmlns:a16="http://schemas.microsoft.com/office/drawing/2014/main" id="{504DED31-5D00-41B8-B60A-A3C340A46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" y="725"/>
              <a:ext cx="3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7418" name="Rectangle 102">
              <a:extLst>
                <a:ext uri="{FF2B5EF4-FFF2-40B4-BE49-F238E27FC236}">
                  <a16:creationId xmlns:a16="http://schemas.microsoft.com/office/drawing/2014/main" id="{A707C256-A9DA-4E93-A1E9-BC9EC1470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" y="402"/>
              <a:ext cx="1384" cy="74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9" name="AutoShape 44">
              <a:extLst>
                <a:ext uri="{FF2B5EF4-FFF2-40B4-BE49-F238E27FC236}">
                  <a16:creationId xmlns:a16="http://schemas.microsoft.com/office/drawing/2014/main" id="{B6A1AFB0-141D-4717-8AF0-4F1401E48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975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20" name="AutoShape 44">
              <a:extLst>
                <a:ext uri="{FF2B5EF4-FFF2-40B4-BE49-F238E27FC236}">
                  <a16:creationId xmlns:a16="http://schemas.microsoft.com/office/drawing/2014/main" id="{D0EC1540-7D34-484E-9743-A6C803777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" y="249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7421" name="组合 13324">
              <a:extLst>
                <a:ext uri="{FF2B5EF4-FFF2-40B4-BE49-F238E27FC236}">
                  <a16:creationId xmlns:a16="http://schemas.microsoft.com/office/drawing/2014/main" id="{F51B8EF9-2600-4640-A596-80D9CEA0F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9" y="1791"/>
              <a:ext cx="283" cy="170"/>
              <a:chOff x="0" y="0"/>
              <a:chExt cx="256" cy="142"/>
            </a:xfrm>
          </p:grpSpPr>
          <p:sp>
            <p:nvSpPr>
              <p:cNvPr id="17422" name="Rectangle 15">
                <a:extLst>
                  <a:ext uri="{FF2B5EF4-FFF2-40B4-BE49-F238E27FC236}">
                    <a16:creationId xmlns:a16="http://schemas.microsoft.com/office/drawing/2014/main" id="{90C5D29B-12AA-49CE-B94E-6B723B5CE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23" name="Line 16">
                <a:extLst>
                  <a:ext uri="{FF2B5EF4-FFF2-40B4-BE49-F238E27FC236}">
                    <a16:creationId xmlns:a16="http://schemas.microsoft.com/office/drawing/2014/main" id="{A6597BED-80C6-406B-B410-B28858DAA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" name="Oval 17">
                <a:extLst>
                  <a:ext uri="{FF2B5EF4-FFF2-40B4-BE49-F238E27FC236}">
                    <a16:creationId xmlns:a16="http://schemas.microsoft.com/office/drawing/2014/main" id="{505AB281-EAE9-4381-92AB-FA995B9E7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7425" name="Text Box 109">
              <a:extLst>
                <a:ext uri="{FF2B5EF4-FFF2-40B4-BE49-F238E27FC236}">
                  <a16:creationId xmlns:a16="http://schemas.microsoft.com/office/drawing/2014/main" id="{1E04B526-1F6E-49EB-A0F3-338516623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" y="723"/>
              <a:ext cx="34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186" name="Oval 125">
              <a:extLst>
                <a:ext uri="{FF2B5EF4-FFF2-40B4-BE49-F238E27FC236}">
                  <a16:creationId xmlns:a16="http://schemas.microsoft.com/office/drawing/2014/main" id="{10EE9206-9E83-42ED-B356-5808AFDD89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36" y="1082"/>
              <a:ext cx="57" cy="57"/>
            </a:xfrm>
            <a:prstGeom prst="ellipse">
              <a:avLst/>
            </a:prstGeom>
            <a:solidFill>
              <a:srgbClr val="CC0000"/>
            </a:solidFill>
            <a:ln w="28575" algn="ctr">
              <a:solidFill>
                <a:srgbClr val="CC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87" name="Oval 125">
              <a:extLst>
                <a:ext uri="{FF2B5EF4-FFF2-40B4-BE49-F238E27FC236}">
                  <a16:creationId xmlns:a16="http://schemas.microsoft.com/office/drawing/2014/main" id="{CCC4EFC1-169D-4CDA-A2C5-03B2A28223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08" y="345"/>
              <a:ext cx="57" cy="57"/>
            </a:xfrm>
            <a:prstGeom prst="ellipse">
              <a:avLst/>
            </a:prstGeom>
            <a:solidFill>
              <a:srgbClr val="CC0000"/>
            </a:solidFill>
            <a:ln w="28575" algn="ctr">
              <a:solidFill>
                <a:srgbClr val="CC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88" name="Oval 125">
              <a:extLst>
                <a:ext uri="{FF2B5EF4-FFF2-40B4-BE49-F238E27FC236}">
                  <a16:creationId xmlns:a16="http://schemas.microsoft.com/office/drawing/2014/main" id="{BBDDBB33-7470-472B-982E-C75D6233B6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96" y="713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89" name="Oval 125">
              <a:extLst>
                <a:ext uri="{FF2B5EF4-FFF2-40B4-BE49-F238E27FC236}">
                  <a16:creationId xmlns:a16="http://schemas.microsoft.com/office/drawing/2014/main" id="{C37E2661-EAB2-4786-BD3B-BB1587D0A7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1785" y="713"/>
              <a:ext cx="57" cy="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90" name="Oval 125">
              <a:extLst>
                <a:ext uri="{FF2B5EF4-FFF2-40B4-BE49-F238E27FC236}">
                  <a16:creationId xmlns:a16="http://schemas.microsoft.com/office/drawing/2014/main" id="{43FF2665-99E9-4C8A-BBA4-BDDDE9BFDD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0" y="1138"/>
              <a:ext cx="57" cy="57"/>
            </a:xfrm>
            <a:prstGeom prst="ellipse">
              <a:avLst/>
            </a:prstGeom>
            <a:solidFill>
              <a:srgbClr val="CC0000"/>
            </a:solidFill>
            <a:ln w="28575" algn="ctr">
              <a:solidFill>
                <a:srgbClr val="CC0000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31" name="Text Box 104">
              <a:extLst>
                <a:ext uri="{FF2B5EF4-FFF2-40B4-BE49-F238E27FC236}">
                  <a16:creationId xmlns:a16="http://schemas.microsoft.com/office/drawing/2014/main" id="{A4E780DD-4357-4537-9ABB-E70AE05C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1" y="0"/>
              <a:ext cx="3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7432" name="组合 13335">
              <a:extLst>
                <a:ext uri="{FF2B5EF4-FFF2-40B4-BE49-F238E27FC236}">
                  <a16:creationId xmlns:a16="http://schemas.microsoft.com/office/drawing/2014/main" id="{ABAAFD68-B262-4AC5-9EB1-01D97E407D8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23" y="1729"/>
              <a:ext cx="85" cy="340"/>
              <a:chOff x="0" y="0"/>
              <a:chExt cx="85" cy="340"/>
            </a:xfrm>
          </p:grpSpPr>
          <p:sp>
            <p:nvSpPr>
              <p:cNvPr id="17433" name="Rectangle 23">
                <a:extLst>
                  <a:ext uri="{FF2B5EF4-FFF2-40B4-BE49-F238E27FC236}">
                    <a16:creationId xmlns:a16="http://schemas.microsoft.com/office/drawing/2014/main" id="{D8B5B4FE-F0A0-49BB-B582-74FAA87E1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34" name="Line 24">
                <a:extLst>
                  <a:ext uri="{FF2B5EF4-FFF2-40B4-BE49-F238E27FC236}">
                    <a16:creationId xmlns:a16="http://schemas.microsoft.com/office/drawing/2014/main" id="{FB44FCC6-CA5E-4B57-8F9A-BE91AEC30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Line 25">
                <a:extLst>
                  <a:ext uri="{FF2B5EF4-FFF2-40B4-BE49-F238E27FC236}">
                    <a16:creationId xmlns:a16="http://schemas.microsoft.com/office/drawing/2014/main" id="{35ADD728-408E-4F4C-AE31-2EB875009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436" name="Text Box 116">
              <a:extLst>
                <a:ext uri="{FF2B5EF4-FFF2-40B4-BE49-F238E27FC236}">
                  <a16:creationId xmlns:a16="http://schemas.microsoft.com/office/drawing/2014/main" id="{0864C8BC-F0A6-42CE-86AF-D7012E70D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" y="425"/>
              <a:ext cx="2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7437" name="Text Box 116">
              <a:extLst>
                <a:ext uri="{FF2B5EF4-FFF2-40B4-BE49-F238E27FC236}">
                  <a16:creationId xmlns:a16="http://schemas.microsoft.com/office/drawing/2014/main" id="{8DE709C5-7D95-4329-B8CA-FD09E6D4C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148"/>
              <a:ext cx="2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7438" name="Text Box 116">
              <a:extLst>
                <a:ext uri="{FF2B5EF4-FFF2-40B4-BE49-F238E27FC236}">
                  <a16:creationId xmlns:a16="http://schemas.microsoft.com/office/drawing/2014/main" id="{22181635-E559-4F44-A05E-3134CC89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077"/>
              <a:ext cx="22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C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</p:grpSp>
      <p:sp>
        <p:nvSpPr>
          <p:cNvPr id="17439" name="文本框 13342">
            <a:extLst>
              <a:ext uri="{FF2B5EF4-FFF2-40B4-BE49-F238E27FC236}">
                <a16:creationId xmlns:a16="http://schemas.microsoft.com/office/drawing/2014/main" id="{0B6F31C6-7C95-41B8-B9BC-37590DA76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663825"/>
            <a:ext cx="720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CC0000"/>
                </a:solidFill>
                <a:latin typeface="宋体" panose="02010600030101010101" pitchFamily="2" charset="-122"/>
              </a:rPr>
              <a:t> I</a:t>
            </a:r>
            <a:r>
              <a:rPr lang="en-US" altLang="zh-CN" sz="3200" b="1" baseline="-25000">
                <a:solidFill>
                  <a:srgbClr val="CC0000"/>
                </a:solidFill>
                <a:latin typeface="宋体" panose="02010600030101010101" pitchFamily="2" charset="-122"/>
              </a:rPr>
              <a:t>A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sp>
        <p:nvSpPr>
          <p:cNvPr id="17440" name="文本框 13343">
            <a:extLst>
              <a:ext uri="{FF2B5EF4-FFF2-40B4-BE49-F238E27FC236}">
                <a16:creationId xmlns:a16="http://schemas.microsoft.com/office/drawing/2014/main" id="{DC2D9B0A-180A-49A0-B5A3-A7E48C8B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959225"/>
            <a:ext cx="720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latin typeface="宋体" panose="02010600030101010101" pitchFamily="2" charset="-122"/>
              </a:rPr>
              <a:t>I</a:t>
            </a:r>
            <a:r>
              <a:rPr lang="en-US" altLang="zh-CN" sz="3200" b="1" baseline="-25000">
                <a:solidFill>
                  <a:srgbClr val="CC0000"/>
                </a:solidFill>
                <a:latin typeface="宋体" panose="02010600030101010101" pitchFamily="2" charset="-122"/>
              </a:rPr>
              <a:t>C</a:t>
            </a:r>
            <a:r>
              <a:rPr lang="en-US" altLang="zh-CN" sz="3200" b="1">
                <a:solidFill>
                  <a:srgbClr val="CC0000"/>
                </a:solidFill>
                <a:latin typeface="宋体" panose="02010600030101010101" pitchFamily="2" charset="-122"/>
              </a:rPr>
              <a:t> 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sp>
        <p:nvSpPr>
          <p:cNvPr id="17441" name="文本框 13344">
            <a:extLst>
              <a:ext uri="{FF2B5EF4-FFF2-40B4-BE49-F238E27FC236}">
                <a16:creationId xmlns:a16="http://schemas.microsoft.com/office/drawing/2014/main" id="{57790185-6C31-45D3-B827-B7ABEBC16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30625"/>
            <a:ext cx="7207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CC0000"/>
                </a:solidFill>
                <a:latin typeface="宋体" panose="02010600030101010101" pitchFamily="2" charset="-122"/>
              </a:rPr>
              <a:t> I</a:t>
            </a:r>
            <a:r>
              <a:rPr lang="en-US" altLang="zh-CN" sz="3200" b="1" baseline="-25000">
                <a:solidFill>
                  <a:srgbClr val="CC0000"/>
                </a:solidFill>
                <a:latin typeface="宋体" panose="02010600030101010101" pitchFamily="2" charset="-122"/>
              </a:rPr>
              <a:t>B</a:t>
            </a:r>
            <a:endParaRPr lang="zh-CN" altLang="en-US" sz="32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4337">
            <a:extLst>
              <a:ext uri="{FF2B5EF4-FFF2-40B4-BE49-F238E27FC236}">
                <a16:creationId xmlns:a16="http://schemas.microsoft.com/office/drawing/2014/main" id="{C9BB3322-0A96-4533-9065-1C76D3B446B3}"/>
              </a:ext>
            </a:extLst>
          </p:cNvPr>
          <p:cNvSpPr/>
          <p:nvPr/>
        </p:nvSpPr>
        <p:spPr>
          <a:xfrm>
            <a:off x="838200" y="1519238"/>
            <a:ext cx="3505200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3.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设计实验：</a:t>
            </a:r>
            <a:endParaRPr sz="36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文本框 14338">
            <a:extLst>
              <a:ext uri="{FF2B5EF4-FFF2-40B4-BE49-F238E27FC236}">
                <a16:creationId xmlns:a16="http://schemas.microsoft.com/office/drawing/2014/main" id="{20E1B14D-84A7-46E5-8951-473E1BEFEA67}"/>
              </a:ext>
            </a:extLst>
          </p:cNvPr>
          <p:cNvSpPr/>
          <p:nvPr/>
        </p:nvSpPr>
        <p:spPr>
          <a:xfrm>
            <a:off x="990600" y="2205038"/>
            <a:ext cx="518160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   想一想：测量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A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、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B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、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三点的电流的电路图怎样设计？</a:t>
            </a:r>
            <a:endParaRPr sz="2800" b="1">
              <a:solidFill>
                <a:srgbClr val="FF0000"/>
              </a:solidFill>
            </a:endParaRPr>
          </a:p>
        </p:txBody>
      </p:sp>
      <p:pic>
        <p:nvPicPr>
          <p:cNvPr id="18436" name="图片 14339">
            <a:extLst>
              <a:ext uri="{FF2B5EF4-FFF2-40B4-BE49-F238E27FC236}">
                <a16:creationId xmlns:a16="http://schemas.microsoft.com/office/drawing/2014/main" id="{776C22F1-368C-44E7-89E2-DB579FEA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0438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4340">
            <a:extLst>
              <a:ext uri="{FF2B5EF4-FFF2-40B4-BE49-F238E27FC236}">
                <a16:creationId xmlns:a16="http://schemas.microsoft.com/office/drawing/2014/main" id="{7EA93590-D2D6-45BC-AC4C-5B46AFC93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459163"/>
            <a:ext cx="228441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4341">
            <a:extLst>
              <a:ext uri="{FF2B5EF4-FFF2-40B4-BE49-F238E27FC236}">
                <a16:creationId xmlns:a16="http://schemas.microsoft.com/office/drawing/2014/main" id="{767B1CA1-4EEA-4B7C-9FF3-2EA0B546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48038"/>
            <a:ext cx="24082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文本框 14342">
            <a:extLst>
              <a:ext uri="{FF2B5EF4-FFF2-40B4-BE49-F238E27FC236}">
                <a16:creationId xmlns:a16="http://schemas.microsoft.com/office/drawing/2014/main" id="{AB0E5B31-ADFC-4ABB-BA95-E8FBA9CD1314}"/>
              </a:ext>
            </a:extLst>
          </p:cNvPr>
          <p:cNvSpPr/>
          <p:nvPr/>
        </p:nvSpPr>
        <p:spPr>
          <a:xfrm>
            <a:off x="1143000" y="5710238"/>
            <a:ext cx="21494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sym typeface="Wingdings"/>
              </a:rPr>
              <a:t>测A点的电流</a:t>
            </a:r>
            <a:endParaRPr sz="2400" b="1">
              <a:solidFill>
                <a:srgbClr val="003399"/>
              </a:solidFill>
            </a:endParaRPr>
          </a:p>
        </p:txBody>
      </p:sp>
      <p:sp>
        <p:nvSpPr>
          <p:cNvPr id="8200" name="文本框 14343">
            <a:extLst>
              <a:ext uri="{FF2B5EF4-FFF2-40B4-BE49-F238E27FC236}">
                <a16:creationId xmlns:a16="http://schemas.microsoft.com/office/drawing/2014/main" id="{E7622A1E-BC99-4D32-81C3-E6C604E10DBF}"/>
              </a:ext>
            </a:extLst>
          </p:cNvPr>
          <p:cNvSpPr/>
          <p:nvPr/>
        </p:nvSpPr>
        <p:spPr>
          <a:xfrm>
            <a:off x="3794125" y="5710238"/>
            <a:ext cx="21494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sym typeface="Wingdings"/>
              </a:rPr>
              <a:t>测B点的电流</a:t>
            </a:r>
            <a:endParaRPr sz="2400" b="1">
              <a:solidFill>
                <a:srgbClr val="003399"/>
              </a:solidFill>
            </a:endParaRPr>
          </a:p>
        </p:txBody>
      </p:sp>
      <p:sp>
        <p:nvSpPr>
          <p:cNvPr id="8201" name="文本框 14344">
            <a:extLst>
              <a:ext uri="{FF2B5EF4-FFF2-40B4-BE49-F238E27FC236}">
                <a16:creationId xmlns:a16="http://schemas.microsoft.com/office/drawing/2014/main" id="{6C92E4A9-65AE-49A8-871F-999D3B50280C}"/>
              </a:ext>
            </a:extLst>
          </p:cNvPr>
          <p:cNvSpPr/>
          <p:nvPr/>
        </p:nvSpPr>
        <p:spPr>
          <a:xfrm>
            <a:off x="6324600" y="5634038"/>
            <a:ext cx="21494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algn="ctr"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sym typeface="Wingdings"/>
              </a:rPr>
              <a:t>测C点的电流</a:t>
            </a:r>
            <a:endParaRPr sz="2400" b="1">
              <a:solidFill>
                <a:srgbClr val="003399"/>
              </a:solidFill>
            </a:endParaRPr>
          </a:p>
        </p:txBody>
      </p:sp>
      <p:sp>
        <p:nvSpPr>
          <p:cNvPr id="18442" name="文本框 14345">
            <a:extLst>
              <a:ext uri="{FF2B5EF4-FFF2-40B4-BE49-F238E27FC236}">
                <a16:creationId xmlns:a16="http://schemas.microsoft.com/office/drawing/2014/main" id="{BFA1B52F-BC2C-49CF-A18E-7ED3538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19125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49" charset="-122"/>
              </a:rPr>
              <a:t>探究：并联电路中干路电流与各支路电流有什么关系？</a:t>
            </a:r>
          </a:p>
        </p:txBody>
      </p:sp>
      <p:grpSp>
        <p:nvGrpSpPr>
          <p:cNvPr id="18443" name="组合 14346">
            <a:extLst>
              <a:ext uri="{FF2B5EF4-FFF2-40B4-BE49-F238E27FC236}">
                <a16:creationId xmlns:a16="http://schemas.microsoft.com/office/drawing/2014/main" id="{DB41E045-DB8C-4003-8340-B5C4F4425A1D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443038"/>
            <a:ext cx="2209800" cy="1981200"/>
            <a:chOff x="0" y="0"/>
            <a:chExt cx="3480" cy="3119"/>
          </a:xfrm>
        </p:grpSpPr>
        <p:sp>
          <p:nvSpPr>
            <p:cNvPr id="18444" name="Text Box 104">
              <a:extLst>
                <a:ext uri="{FF2B5EF4-FFF2-40B4-BE49-F238E27FC236}">
                  <a16:creationId xmlns:a16="http://schemas.microsoft.com/office/drawing/2014/main" id="{EAEA916E-0BB1-4CF9-9C7F-1D384BE46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" y="0"/>
              <a:ext cx="558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18445" name="组合 14348">
              <a:extLst>
                <a:ext uri="{FF2B5EF4-FFF2-40B4-BE49-F238E27FC236}">
                  <a16:creationId xmlns:a16="http://schemas.microsoft.com/office/drawing/2014/main" id="{217B240A-955E-4A35-8603-AC4854EDF4A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4" y="2645"/>
              <a:ext cx="129" cy="474"/>
              <a:chOff x="0" y="0"/>
              <a:chExt cx="85" cy="340"/>
            </a:xfrm>
          </p:grpSpPr>
          <p:sp>
            <p:nvSpPr>
              <p:cNvPr id="18446" name="Rectangle 23">
                <a:extLst>
                  <a:ext uri="{FF2B5EF4-FFF2-40B4-BE49-F238E27FC236}">
                    <a16:creationId xmlns:a16="http://schemas.microsoft.com/office/drawing/2014/main" id="{BFE5909D-3B4C-42C7-BFBF-A16446D0C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47" name="Line 24">
                <a:extLst>
                  <a:ext uri="{FF2B5EF4-FFF2-40B4-BE49-F238E27FC236}">
                    <a16:creationId xmlns:a16="http://schemas.microsoft.com/office/drawing/2014/main" id="{C4147020-1A9D-449C-842E-5BFA63073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8" name="Line 25">
                <a:extLst>
                  <a:ext uri="{FF2B5EF4-FFF2-40B4-BE49-F238E27FC236}">
                    <a16:creationId xmlns:a16="http://schemas.microsoft.com/office/drawing/2014/main" id="{4133E22D-8723-4ED6-9029-7257B239B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49" name="组合 14352">
              <a:extLst>
                <a:ext uri="{FF2B5EF4-FFF2-40B4-BE49-F238E27FC236}">
                  <a16:creationId xmlns:a16="http://schemas.microsoft.com/office/drawing/2014/main" id="{654CEC35-F201-4DA9-B33E-E6322896E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00"/>
              <a:ext cx="3481" cy="2383"/>
              <a:chOff x="0" y="0"/>
              <a:chExt cx="3481" cy="2383"/>
            </a:xfrm>
          </p:grpSpPr>
          <p:sp>
            <p:nvSpPr>
              <p:cNvPr id="18450" name="Rectangle 102">
                <a:extLst>
                  <a:ext uri="{FF2B5EF4-FFF2-40B4-BE49-F238E27FC236}">
                    <a16:creationId xmlns:a16="http://schemas.microsoft.com/office/drawing/2014/main" id="{8CE5E7F3-0544-4FDA-89CA-9B99DC2D0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" y="725"/>
                <a:ext cx="3438" cy="1579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51" name="Text Box 104">
                <a:extLst>
                  <a:ext uri="{FF2B5EF4-FFF2-40B4-BE49-F238E27FC236}">
                    <a16:creationId xmlns:a16="http://schemas.microsoft.com/office/drawing/2014/main" id="{8DC4EBF9-1518-4292-91C6-ACFA3F548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663"/>
                <a:ext cx="558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8452" name="Rectangle 102">
                <a:extLst>
                  <a:ext uri="{FF2B5EF4-FFF2-40B4-BE49-F238E27FC236}">
                    <a16:creationId xmlns:a16="http://schemas.microsoft.com/office/drawing/2014/main" id="{6A76B76C-AC4A-4B0D-BE12-49FA59802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" y="213"/>
                <a:ext cx="2098" cy="1041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53" name="AutoShape 44">
                <a:extLst>
                  <a:ext uri="{FF2B5EF4-FFF2-40B4-BE49-F238E27FC236}">
                    <a16:creationId xmlns:a16="http://schemas.microsoft.com/office/drawing/2014/main" id="{FB1E66BE-85F6-46EF-A4D3-4DEA146F8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1011"/>
                <a:ext cx="480" cy="441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54" name="AutoShape 44">
                <a:extLst>
                  <a:ext uri="{FF2B5EF4-FFF2-40B4-BE49-F238E27FC236}">
                    <a16:creationId xmlns:a16="http://schemas.microsoft.com/office/drawing/2014/main" id="{1784E4B0-353C-40CE-9900-35F614976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" y="0"/>
                <a:ext cx="481" cy="441"/>
              </a:xfrm>
              <a:prstGeom prst="flowChartSummingJunction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18455" name="组合 14358">
                <a:extLst>
                  <a:ext uri="{FF2B5EF4-FFF2-40B4-BE49-F238E27FC236}">
                    <a16:creationId xmlns:a16="http://schemas.microsoft.com/office/drawing/2014/main" id="{0A7B346B-9BA1-44E5-9289-05A116CF7C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63" y="2147"/>
                <a:ext cx="429" cy="236"/>
                <a:chOff x="0" y="0"/>
                <a:chExt cx="256" cy="142"/>
              </a:xfrm>
            </p:grpSpPr>
            <p:sp>
              <p:nvSpPr>
                <p:cNvPr id="18456" name="Rectangle 15">
                  <a:extLst>
                    <a:ext uri="{FF2B5EF4-FFF2-40B4-BE49-F238E27FC236}">
                      <a16:creationId xmlns:a16="http://schemas.microsoft.com/office/drawing/2014/main" id="{F53BFADC-3861-4708-8068-3CD55349E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8457" name="Line 16">
                  <a:extLst>
                    <a:ext uri="{FF2B5EF4-FFF2-40B4-BE49-F238E27FC236}">
                      <a16:creationId xmlns:a16="http://schemas.microsoft.com/office/drawing/2014/main" id="{756B6A26-27D7-46F7-8AD9-8AC8C9D38E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58" name="Oval 17">
                  <a:extLst>
                    <a:ext uri="{FF2B5EF4-FFF2-40B4-BE49-F238E27FC236}">
                      <a16:creationId xmlns:a16="http://schemas.microsoft.com/office/drawing/2014/main" id="{3247BD52-3072-4A18-915D-BBB60343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eaLnBrk="0" hangingPunct="0"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SzPct val="100000"/>
                    <a:buFont typeface="Arial" panose="020B0604020202020204" pitchFamily="34" charset="0"/>
                    <a:defRPr>
                      <a:solidFill>
                        <a:srgbClr val="0000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18459" name="Text Box 109">
                <a:extLst>
                  <a:ext uri="{FF2B5EF4-FFF2-40B4-BE49-F238E27FC236}">
                    <a16:creationId xmlns:a16="http://schemas.microsoft.com/office/drawing/2014/main" id="{FB8E6B34-34BE-4B5C-953F-C6A4F63A5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" y="660"/>
                <a:ext cx="864" cy="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214" name="Oval 125">
                <a:extLst>
                  <a:ext uri="{FF2B5EF4-FFF2-40B4-BE49-F238E27FC236}">
                    <a16:creationId xmlns:a16="http://schemas.microsoft.com/office/drawing/2014/main" id="{A513F0EB-CF9F-40C0-8E63-FCE506296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132" y="1162"/>
                <a:ext cx="80" cy="87"/>
              </a:xfrm>
              <a:prstGeom prst="ellipse">
                <a:avLst/>
              </a:prstGeom>
              <a:solidFill>
                <a:srgbClr val="CC0000"/>
              </a:solidFill>
              <a:ln w="28575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5" name="Oval 125">
                <a:extLst>
                  <a:ext uri="{FF2B5EF4-FFF2-40B4-BE49-F238E27FC236}">
                    <a16:creationId xmlns:a16="http://schemas.microsoft.com/office/drawing/2014/main" id="{F4025233-E0DA-4646-8530-CF8F5A6BD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1088" y="138"/>
                <a:ext cx="79" cy="87"/>
              </a:xfrm>
              <a:prstGeom prst="ellipse">
                <a:avLst/>
              </a:prstGeom>
              <a:solidFill>
                <a:srgbClr val="CC0000"/>
              </a:solidFill>
              <a:ln w="28575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6" name="Oval 125">
                <a:extLst>
                  <a:ext uri="{FF2B5EF4-FFF2-40B4-BE49-F238E27FC236}">
                    <a16:creationId xmlns:a16="http://schemas.microsoft.com/office/drawing/2014/main" id="{D9E90C96-F702-4BC6-9EF3-BFD704F4C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613" y="652"/>
                <a:ext cx="79" cy="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7" name="Oval 125">
                <a:extLst>
                  <a:ext uri="{FF2B5EF4-FFF2-40B4-BE49-F238E27FC236}">
                    <a16:creationId xmlns:a16="http://schemas.microsoft.com/office/drawing/2014/main" id="{9AA3776D-068A-46EE-B188-E67186A88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2741" y="672"/>
                <a:ext cx="80" cy="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8218" name="Oval 125">
                <a:extLst>
                  <a:ext uri="{FF2B5EF4-FFF2-40B4-BE49-F238E27FC236}">
                    <a16:creationId xmlns:a16="http://schemas.microsoft.com/office/drawing/2014/main" id="{FE6A88E0-D798-4D6A-BE68-DA58F9022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" y="1242"/>
                <a:ext cx="79" cy="87"/>
              </a:xfrm>
              <a:prstGeom prst="ellipse">
                <a:avLst/>
              </a:prstGeom>
              <a:solidFill>
                <a:srgbClr val="CC0000"/>
              </a:solidFill>
              <a:ln w="28575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65" name="Text Box 116">
                <a:extLst>
                  <a:ext uri="{FF2B5EF4-FFF2-40B4-BE49-F238E27FC236}">
                    <a16:creationId xmlns:a16="http://schemas.microsoft.com/office/drawing/2014/main" id="{3B7FCF42-FB9A-4CDF-99B1-92E28BDAC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245"/>
                <a:ext cx="34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66" name="Text Box 116">
                <a:extLst>
                  <a:ext uri="{FF2B5EF4-FFF2-40B4-BE49-F238E27FC236}">
                    <a16:creationId xmlns:a16="http://schemas.microsoft.com/office/drawing/2014/main" id="{72286349-18FD-4530-8C31-7709A7D39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1251"/>
                <a:ext cx="34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B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67" name="Text Box 116">
                <a:extLst>
                  <a:ext uri="{FF2B5EF4-FFF2-40B4-BE49-F238E27FC236}">
                    <a16:creationId xmlns:a16="http://schemas.microsoft.com/office/drawing/2014/main" id="{FC4CA2F8-E7D4-4FAA-8108-297D9B6BA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" y="1153"/>
                <a:ext cx="342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C</a:t>
                </a:r>
                <a:endParaRPr lang="en-US" altLang="zh-CN" sz="2800" b="1" baseline="-25000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9" grpId="0" animBg="1"/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内容占位符 15361">
            <a:extLst>
              <a:ext uri="{FF2B5EF4-FFF2-40B4-BE49-F238E27FC236}">
                <a16:creationId xmlns:a16="http://schemas.microsoft.com/office/drawing/2014/main" id="{CC60EB9D-B606-49B9-9882-E6F7365CBC2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531813"/>
            <a:ext cx="1676400" cy="14859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9459" name="内容占位符 15362">
            <a:extLst>
              <a:ext uri="{FF2B5EF4-FFF2-40B4-BE49-F238E27FC236}">
                <a16:creationId xmlns:a16="http://schemas.microsoft.com/office/drawing/2014/main" id="{B065A3C2-6F1F-4D59-B41A-AB88B996285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55613"/>
            <a:ext cx="1676400" cy="14859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220" name="TextBox 18">
            <a:extLst>
              <a:ext uri="{FF2B5EF4-FFF2-40B4-BE49-F238E27FC236}">
                <a16:creationId xmlns:a16="http://schemas.microsoft.com/office/drawing/2014/main" id="{BACDCC7C-6F9B-44F2-A454-CADFF41EADA9}"/>
              </a:ext>
            </a:extLst>
          </p:cNvPr>
          <p:cNvSpPr/>
          <p:nvPr/>
        </p:nvSpPr>
        <p:spPr>
          <a:xfrm>
            <a:off x="609600" y="5484813"/>
            <a:ext cx="8121650" cy="115887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itchFamily="2" charset="-122"/>
                <a:sym typeface="Wingdings"/>
              </a:rPr>
              <a:t>实验结论：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并联电路中，干路电流等于各支路电流之和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itchFamily="2" charset="-122"/>
                <a:sym typeface="Wingdings"/>
              </a:rPr>
              <a:t>*表达式：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（I</a:t>
            </a:r>
            <a:r>
              <a:rPr lang="en-US" altLang="zh-CN" sz="2400" b="1" u="sng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C</a:t>
            </a:r>
            <a:r>
              <a:rPr lang="en-US" altLang="zh-CN"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 = I</a:t>
            </a:r>
            <a:r>
              <a:rPr lang="en-US" altLang="zh-CN" sz="2400" b="1" u="sng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A</a:t>
            </a:r>
            <a:r>
              <a:rPr lang="en-US" altLang="zh-CN"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 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＋</a:t>
            </a:r>
            <a:r>
              <a:rPr lang="en-US" altLang="zh-CN"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 I</a:t>
            </a:r>
            <a:r>
              <a:rPr lang="en-US" altLang="zh-CN" sz="2400" b="1" u="sng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B</a:t>
            </a:r>
            <a:r>
              <a:rPr sz="2400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+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宋体" pitchFamily="2" charset="-122"/>
                <a:sym typeface="Wingdings"/>
              </a:rPr>
              <a:t>……</a:t>
            </a:r>
            <a:r>
              <a:rPr sz="24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）</a:t>
            </a: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99"/>
                </a:solidFill>
                <a:latin typeface="宋体" pitchFamily="2" charset="-122"/>
                <a:sym typeface="Wingdings"/>
              </a:rPr>
              <a:t>。</a:t>
            </a:r>
            <a:endParaRPr sz="2400" b="1">
              <a:solidFill>
                <a:schemeClr val="hlink"/>
              </a:solidFill>
              <a:latin typeface="宋体" pitchFamily="2" charset="-122"/>
            </a:endParaRPr>
          </a:p>
        </p:txBody>
      </p:sp>
      <p:graphicFrame>
        <p:nvGraphicFramePr>
          <p:cNvPr id="19461" name="表格 15364">
            <a:extLst>
              <a:ext uri="{FF2B5EF4-FFF2-40B4-BE49-F238E27FC236}">
                <a16:creationId xmlns:a16="http://schemas.microsoft.com/office/drawing/2014/main" id="{7EABE42F-130D-4E11-848E-5A7F5DE2D37F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2647950"/>
          <a:ext cx="7110412" cy="1922463"/>
        </p:xfrm>
        <a:graphic>
          <a:graphicData uri="http://schemas.openxmlformats.org/drawingml/2006/table">
            <a:tbl>
              <a:tblPr/>
              <a:tblGrid>
                <a:gridCol w="1776412">
                  <a:extLst>
                    <a:ext uri="{9D8B030D-6E8A-4147-A177-3AD203B41FA5}">
                      <a16:colId xmlns:a16="http://schemas.microsoft.com/office/drawing/2014/main" val="1571042774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3653219026"/>
                    </a:ext>
                  </a:extLst>
                </a:gridCol>
                <a:gridCol w="1776412">
                  <a:extLst>
                    <a:ext uri="{9D8B030D-6E8A-4147-A177-3AD203B41FA5}">
                      <a16:colId xmlns:a16="http://schemas.microsoft.com/office/drawing/2014/main" val="1128748523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710554155"/>
                    </a:ext>
                  </a:extLst>
                </a:gridCol>
              </a:tblGrid>
              <a:tr h="884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次数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-25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点电流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/A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362397"/>
                  </a:ext>
                </a:extLst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939302"/>
                  </a:ext>
                </a:extLst>
              </a:tr>
              <a:tr h="5191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22170"/>
                  </a:ext>
                </a:extLst>
              </a:tr>
            </a:tbl>
          </a:graphicData>
        </a:graphic>
      </p:graphicFrame>
      <p:pic>
        <p:nvPicPr>
          <p:cNvPr id="19483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51B8DCA8-2FBC-462B-9354-AF59B6AD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5207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矩形 15387">
            <a:extLst>
              <a:ext uri="{FF2B5EF4-FFF2-40B4-BE49-F238E27FC236}">
                <a16:creationId xmlns:a16="http://schemas.microsoft.com/office/drawing/2014/main" id="{92A36547-B453-410D-8BE5-94972233D78B}"/>
              </a:ext>
            </a:extLst>
          </p:cNvPr>
          <p:cNvSpPr/>
          <p:nvPr/>
        </p:nvSpPr>
        <p:spPr>
          <a:xfrm>
            <a:off x="381000" y="2132013"/>
            <a:ext cx="1403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/>
              </a:rPr>
              <a:t>实验数据</a:t>
            </a:r>
            <a:endParaRPr sz="2400" b="1">
              <a:solidFill>
                <a:srgbClr val="000000"/>
              </a:solidFill>
            </a:endParaRPr>
          </a:p>
        </p:txBody>
      </p:sp>
      <p:sp>
        <p:nvSpPr>
          <p:cNvPr id="19485" name="文本框 15388">
            <a:extLst>
              <a:ext uri="{FF2B5EF4-FFF2-40B4-BE49-F238E27FC236}">
                <a16:creationId xmlns:a16="http://schemas.microsoft.com/office/drawing/2014/main" id="{87B39F70-0BBA-421F-AEC5-9F1A11A9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0413"/>
            <a:ext cx="3505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8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800" b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进行实验：</a:t>
            </a:r>
          </a:p>
        </p:txBody>
      </p:sp>
      <p:sp>
        <p:nvSpPr>
          <p:cNvPr id="9246" name="文本框 15389">
            <a:extLst>
              <a:ext uri="{FF2B5EF4-FFF2-40B4-BE49-F238E27FC236}">
                <a16:creationId xmlns:a16="http://schemas.microsoft.com/office/drawing/2014/main" id="{80B6EA03-EF34-43E0-84DE-1698D9ADF36B}"/>
              </a:ext>
            </a:extLst>
          </p:cNvPr>
          <p:cNvSpPr/>
          <p:nvPr/>
        </p:nvSpPr>
        <p:spPr>
          <a:xfrm>
            <a:off x="609600" y="4722813"/>
            <a:ext cx="35052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/>
              </a:rPr>
              <a:t>5.分析和论证：</a:t>
            </a:r>
            <a:endParaRPr sz="3200" b="1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87" name="文本框 15390">
            <a:extLst>
              <a:ext uri="{FF2B5EF4-FFF2-40B4-BE49-F238E27FC236}">
                <a16:creationId xmlns:a16="http://schemas.microsoft.com/office/drawing/2014/main" id="{C822CC1C-1504-4754-BDA4-5745120E6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7961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测A点的电流</a:t>
            </a:r>
          </a:p>
        </p:txBody>
      </p:sp>
      <p:sp>
        <p:nvSpPr>
          <p:cNvPr id="19488" name="文本框 15391">
            <a:extLst>
              <a:ext uri="{FF2B5EF4-FFF2-40B4-BE49-F238E27FC236}">
                <a16:creationId xmlns:a16="http://schemas.microsoft.com/office/drawing/2014/main" id="{484286C7-082D-4B67-878E-F91B31154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197961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测B点的电流</a:t>
            </a:r>
          </a:p>
        </p:txBody>
      </p:sp>
      <p:pic>
        <p:nvPicPr>
          <p:cNvPr id="19489" name="内容占位符 15392">
            <a:extLst>
              <a:ext uri="{FF2B5EF4-FFF2-40B4-BE49-F238E27FC236}">
                <a16:creationId xmlns:a16="http://schemas.microsoft.com/office/drawing/2014/main" id="{AE4B97FD-76CA-40B8-8A3E-936CA5B395A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55613"/>
            <a:ext cx="1724025" cy="14859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9490" name="文本框 15393">
            <a:extLst>
              <a:ext uri="{FF2B5EF4-FFF2-40B4-BE49-F238E27FC236}">
                <a16:creationId xmlns:a16="http://schemas.microsoft.com/office/drawing/2014/main" id="{AB0293EF-8774-4062-ACE5-30A4C90E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979613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</a:rPr>
              <a:t>测C点的电流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>
            <a:extLst>
              <a:ext uri="{FF2B5EF4-FFF2-40B4-BE49-F238E27FC236}">
                <a16:creationId xmlns:a16="http://schemas.microsoft.com/office/drawing/2014/main" id="{94BA980B-0631-4639-8C0E-D4A7D6993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1419225"/>
            <a:ext cx="8316913" cy="176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1．如图所示电路图，电流表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0.9 A</a:t>
            </a:r>
            <a:r>
              <a:rPr lang="zh-CN" altLang="en-US" sz="2800" b="1">
                <a:latin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的示数为</a:t>
            </a:r>
            <a:r>
              <a:rPr lang="en-US" altLang="zh-CN" sz="2800" b="1">
                <a:latin typeface="Times New Roman" panose="02020603050405020304" pitchFamily="18" charset="0"/>
              </a:rPr>
              <a:t>0.4 A</a:t>
            </a:r>
            <a:r>
              <a:rPr lang="zh-CN" altLang="en-US" sz="2800" b="1">
                <a:latin typeface="Times New Roman" panose="02020603050405020304" pitchFamily="18" charset="0"/>
              </a:rPr>
              <a:t>，则通过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的电流是 </a:t>
            </a:r>
            <a:r>
              <a:rPr lang="en-US" altLang="zh-CN" sz="2800" b="1"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</a:rPr>
              <a:t>，通过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的电流是</a:t>
            </a:r>
            <a:r>
              <a:rPr lang="en-US" altLang="zh-CN" sz="2800" b="1"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</a:rPr>
              <a:t>，通过干路的电流是</a:t>
            </a:r>
            <a:r>
              <a:rPr lang="en-US" altLang="zh-CN" sz="2800" b="1">
                <a:latin typeface="Times New Roman" panose="02020603050405020304" pitchFamily="18" charset="0"/>
              </a:rPr>
              <a:t>______</a:t>
            </a:r>
            <a:r>
              <a:rPr lang="zh-CN" altLang="en-US" sz="2800" b="1">
                <a:latin typeface="Times New Roman" panose="02020603050405020304" pitchFamily="18" charset="0"/>
              </a:rPr>
              <a:t>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3" name="文本框 16386">
            <a:extLst>
              <a:ext uri="{FF2B5EF4-FFF2-40B4-BE49-F238E27FC236}">
                <a16:creationId xmlns:a16="http://schemas.microsoft.com/office/drawing/2014/main" id="{8C40A014-0D74-44F8-AB50-7A5EB511DF30}"/>
              </a:ext>
            </a:extLst>
          </p:cNvPr>
          <p:cNvSpPr/>
          <p:nvPr/>
        </p:nvSpPr>
        <p:spPr>
          <a:xfrm>
            <a:off x="6296025" y="2032000"/>
            <a:ext cx="1087438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0.4 A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文本框 16387">
            <a:extLst>
              <a:ext uri="{FF2B5EF4-FFF2-40B4-BE49-F238E27FC236}">
                <a16:creationId xmlns:a16="http://schemas.microsoft.com/office/drawing/2014/main" id="{F790C8D8-8CEA-47CE-826C-FFE3D232A92D}"/>
              </a:ext>
            </a:extLst>
          </p:cNvPr>
          <p:cNvSpPr/>
          <p:nvPr/>
        </p:nvSpPr>
        <p:spPr>
          <a:xfrm>
            <a:off x="6548438" y="2535238"/>
            <a:ext cx="108743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0.9 A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文本框 16388">
            <a:extLst>
              <a:ext uri="{FF2B5EF4-FFF2-40B4-BE49-F238E27FC236}">
                <a16:creationId xmlns:a16="http://schemas.microsoft.com/office/drawing/2014/main" id="{44B000C3-DE19-4AAD-A9F2-B706DCD08E3A}"/>
              </a:ext>
            </a:extLst>
          </p:cNvPr>
          <p:cNvSpPr/>
          <p:nvPr/>
        </p:nvSpPr>
        <p:spPr>
          <a:xfrm>
            <a:off x="2220913" y="2535238"/>
            <a:ext cx="1087437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sym typeface="Wingdings"/>
              </a:rPr>
              <a:t>0.5 A</a:t>
            </a:r>
            <a:endParaRPr lang="en-US" altLang="zh-CN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486" name="组合 16389">
            <a:extLst>
              <a:ext uri="{FF2B5EF4-FFF2-40B4-BE49-F238E27FC236}">
                <a16:creationId xmlns:a16="http://schemas.microsoft.com/office/drawing/2014/main" id="{A896E41B-5D86-4BB1-A573-474CB1CB7EFB}"/>
              </a:ext>
            </a:extLst>
          </p:cNvPr>
          <p:cNvGrpSpPr>
            <a:grpSpLocks/>
          </p:cNvGrpSpPr>
          <p:nvPr/>
        </p:nvGrpSpPr>
        <p:grpSpPr bwMode="auto">
          <a:xfrm>
            <a:off x="2335213" y="3435350"/>
            <a:ext cx="3814762" cy="2555875"/>
            <a:chOff x="0" y="0"/>
            <a:chExt cx="2403" cy="1610"/>
          </a:xfrm>
        </p:grpSpPr>
        <p:sp>
          <p:nvSpPr>
            <p:cNvPr id="20487" name="Rectangle 102">
              <a:extLst>
                <a:ext uri="{FF2B5EF4-FFF2-40B4-BE49-F238E27FC236}">
                  <a16:creationId xmlns:a16="http://schemas.microsoft.com/office/drawing/2014/main" id="{A522A0A6-A014-4844-A067-57C6C56D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" y="182"/>
              <a:ext cx="2064" cy="127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88" name="Text Box 104">
              <a:extLst>
                <a:ext uri="{FF2B5EF4-FFF2-40B4-BE49-F238E27FC236}">
                  <a16:creationId xmlns:a16="http://schemas.microsoft.com/office/drawing/2014/main" id="{25AC50A8-E3EF-4215-A966-00B0CBDB0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227"/>
              <a:ext cx="36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489" name="Text Box 109">
              <a:extLst>
                <a:ext uri="{FF2B5EF4-FFF2-40B4-BE49-F238E27FC236}">
                  <a16:creationId xmlns:a16="http://schemas.microsoft.com/office/drawing/2014/main" id="{327B28D8-D346-43C7-AD89-42FB969B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295"/>
              <a:ext cx="34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490" name="直接连接符 16393">
              <a:extLst>
                <a:ext uri="{FF2B5EF4-FFF2-40B4-BE49-F238E27FC236}">
                  <a16:creationId xmlns:a16="http://schemas.microsoft.com/office/drawing/2014/main" id="{E30233B9-CB19-40FC-8FE7-BDEDA6501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82"/>
              <a:ext cx="0" cy="127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AutoShape 44">
              <a:extLst>
                <a:ext uri="{FF2B5EF4-FFF2-40B4-BE49-F238E27FC236}">
                  <a16:creationId xmlns:a16="http://schemas.microsoft.com/office/drawing/2014/main" id="{8AC138D7-51E0-4D1F-B6C9-2E3D9759B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409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92" name="AutoShape 44">
              <a:extLst>
                <a:ext uri="{FF2B5EF4-FFF2-40B4-BE49-F238E27FC236}">
                  <a16:creationId xmlns:a16="http://schemas.microsoft.com/office/drawing/2014/main" id="{B3C5A5C4-08B2-4355-86D0-F5DA4911A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567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0493" name="组合 16396">
              <a:extLst>
                <a:ext uri="{FF2B5EF4-FFF2-40B4-BE49-F238E27FC236}">
                  <a16:creationId xmlns:a16="http://schemas.microsoft.com/office/drawing/2014/main" id="{8F7CDF82-08FF-4708-83E6-A619D5949DF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98" y="321"/>
              <a:ext cx="85" cy="340"/>
              <a:chOff x="0" y="0"/>
              <a:chExt cx="85" cy="340"/>
            </a:xfrm>
          </p:grpSpPr>
          <p:sp>
            <p:nvSpPr>
              <p:cNvPr id="10271" name="Rectangle 19">
                <a:extLst>
                  <a:ext uri="{FF2B5EF4-FFF2-40B4-BE49-F238E27FC236}">
                    <a16:creationId xmlns:a16="http://schemas.microsoft.com/office/drawing/2014/main" id="{E373317B-C53E-4935-821E-0CA30CBFF2D5}"/>
                  </a:ext>
                </a:extLst>
              </p:cNvPr>
              <p:cNvSpPr/>
              <p:nvPr/>
            </p:nvSpPr>
            <p:spPr>
              <a:xfrm>
                <a:off x="-1" y="114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miter lim="800000"/>
              </a:ln>
            </p:spPr>
            <p:txBody>
              <a:bodyPr rot="10800000" vert="eaVert" wrap="none" anchor="ctr"/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defRPr kumimoji="0" lang="zh-CN" altLang="en-US" sz="1800" b="0" i="0" u="none" baseline="0"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defRPr>
                </a:lvl5pPr>
              </a:lstStyle>
              <a:p>
                <a:pPr eaLnBrk="1" hangingPunct="1"/>
                <a:endParaRPr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00"/>
                  </a:solidFill>
                  <a:sym typeface="Wingdings"/>
                </a:endParaRPr>
              </a:p>
            </p:txBody>
          </p:sp>
          <p:sp>
            <p:nvSpPr>
              <p:cNvPr id="20495" name="Line 20">
                <a:extLst>
                  <a:ext uri="{FF2B5EF4-FFF2-40B4-BE49-F238E27FC236}">
                    <a16:creationId xmlns:a16="http://schemas.microsoft.com/office/drawing/2014/main" id="{AAE4F5DA-80B6-443C-AD15-C41C7A658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6" name="Line 21">
                <a:extLst>
                  <a:ext uri="{FF2B5EF4-FFF2-40B4-BE49-F238E27FC236}">
                    <a16:creationId xmlns:a16="http://schemas.microsoft.com/office/drawing/2014/main" id="{9E5F60AC-1CD3-4DCF-97A9-64E4B047E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497" name="组合 16400">
              <a:extLst>
                <a:ext uri="{FF2B5EF4-FFF2-40B4-BE49-F238E27FC236}">
                  <a16:creationId xmlns:a16="http://schemas.microsoft.com/office/drawing/2014/main" id="{B6E1777E-0DDF-4FCB-94D4-2C9D1705C8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" y="794"/>
              <a:ext cx="182" cy="318"/>
              <a:chOff x="0" y="0"/>
              <a:chExt cx="182" cy="318"/>
            </a:xfrm>
          </p:grpSpPr>
          <p:sp>
            <p:nvSpPr>
              <p:cNvPr id="10268" name="Rectangle 92">
                <a:extLst>
                  <a:ext uri="{FF2B5EF4-FFF2-40B4-BE49-F238E27FC236}">
                    <a16:creationId xmlns:a16="http://schemas.microsoft.com/office/drawing/2014/main" id="{2C6C35D9-AC82-4C32-9EE1-6A2DDF304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-51" y="58"/>
                <a:ext cx="281" cy="1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499" name="Line 93">
                <a:extLst>
                  <a:ext uri="{FF2B5EF4-FFF2-40B4-BE49-F238E27FC236}">
                    <a16:creationId xmlns:a16="http://schemas.microsoft.com/office/drawing/2014/main" id="{BB0F3B45-B718-492E-A6CA-4FF3A0D03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86" y="122"/>
                <a:ext cx="282" cy="11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0" name="Oval 94">
                <a:extLst>
                  <a:ext uri="{FF2B5EF4-FFF2-40B4-BE49-F238E27FC236}">
                    <a16:creationId xmlns:a16="http://schemas.microsoft.com/office/drawing/2014/main" id="{72BF67D2-2EEA-44AD-BB7D-B99B51947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V="1">
                <a:off x="44" y="1"/>
                <a:ext cx="71" cy="72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0501" name="组合 16404">
              <a:extLst>
                <a:ext uri="{FF2B5EF4-FFF2-40B4-BE49-F238E27FC236}">
                  <a16:creationId xmlns:a16="http://schemas.microsoft.com/office/drawing/2014/main" id="{1C0493A7-34F8-4213-AE96-323B3E3405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" y="0"/>
              <a:ext cx="380" cy="340"/>
              <a:chOff x="0" y="0"/>
              <a:chExt cx="380" cy="340"/>
            </a:xfrm>
          </p:grpSpPr>
          <p:sp>
            <p:nvSpPr>
              <p:cNvPr id="20502" name="Oval 197">
                <a:extLst>
                  <a:ext uri="{FF2B5EF4-FFF2-40B4-BE49-F238E27FC236}">
                    <a16:creationId xmlns:a16="http://schemas.microsoft.com/office/drawing/2014/main" id="{59428A9F-DE46-4310-8DD5-C435CF5C4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3" name="Text Box 198">
                <a:extLst>
                  <a:ext uri="{FF2B5EF4-FFF2-40B4-BE49-F238E27FC236}">
                    <a16:creationId xmlns:a16="http://schemas.microsoft.com/office/drawing/2014/main" id="{878778EF-4A0D-4D89-9CBF-5E6ED151C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04" name="组合 16407">
              <a:extLst>
                <a:ext uri="{FF2B5EF4-FFF2-40B4-BE49-F238E27FC236}">
                  <a16:creationId xmlns:a16="http://schemas.microsoft.com/office/drawing/2014/main" id="{024ADE11-FFA2-4B10-95CF-0BF7B2782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" y="953"/>
              <a:ext cx="380" cy="340"/>
              <a:chOff x="0" y="0"/>
              <a:chExt cx="380" cy="340"/>
            </a:xfrm>
          </p:grpSpPr>
          <p:sp>
            <p:nvSpPr>
              <p:cNvPr id="20505" name="Oval 197">
                <a:extLst>
                  <a:ext uri="{FF2B5EF4-FFF2-40B4-BE49-F238E27FC236}">
                    <a16:creationId xmlns:a16="http://schemas.microsoft.com/office/drawing/2014/main" id="{3F9C6DC4-38C3-4645-B795-0A244D45D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6" name="Text Box 198">
                <a:extLst>
                  <a:ext uri="{FF2B5EF4-FFF2-40B4-BE49-F238E27FC236}">
                    <a16:creationId xmlns:a16="http://schemas.microsoft.com/office/drawing/2014/main" id="{76153CCB-2B14-4A56-BCB1-07546570D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3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07" name="组合 16410">
              <a:extLst>
                <a:ext uri="{FF2B5EF4-FFF2-40B4-BE49-F238E27FC236}">
                  <a16:creationId xmlns:a16="http://schemas.microsoft.com/office/drawing/2014/main" id="{57694220-C588-473A-8855-B3CF26D00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70"/>
              <a:ext cx="380" cy="340"/>
              <a:chOff x="0" y="0"/>
              <a:chExt cx="380" cy="340"/>
            </a:xfrm>
          </p:grpSpPr>
          <p:sp>
            <p:nvSpPr>
              <p:cNvPr id="20508" name="Oval 197">
                <a:extLst>
                  <a:ext uri="{FF2B5EF4-FFF2-40B4-BE49-F238E27FC236}">
                    <a16:creationId xmlns:a16="http://schemas.microsoft.com/office/drawing/2014/main" id="{2778EDC8-B8BB-4D07-9C82-3111FE323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9" name="Text Box 198">
                <a:extLst>
                  <a:ext uri="{FF2B5EF4-FFF2-40B4-BE49-F238E27FC236}">
                    <a16:creationId xmlns:a16="http://schemas.microsoft.com/office/drawing/2014/main" id="{409CBDB4-1C9D-47E4-9522-9C1D10478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panose="020B0604020202020204" pitchFamily="34" charset="0"/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2051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6F25972-89FD-40C2-AB07-F144C7A1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52070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1" name="组合 16414">
            <a:extLst>
              <a:ext uri="{FF2B5EF4-FFF2-40B4-BE49-F238E27FC236}">
                <a16:creationId xmlns:a16="http://schemas.microsoft.com/office/drawing/2014/main" id="{C1B0B0F0-41EE-4DFD-AAF7-E3AE9C2C75EF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498475"/>
            <a:ext cx="2789238" cy="920750"/>
            <a:chOff x="0" y="0"/>
            <a:chExt cx="2231" cy="580"/>
          </a:xfrm>
        </p:grpSpPr>
        <p:pic>
          <p:nvPicPr>
            <p:cNvPr id="20512" name="圆角矩形 1">
              <a:extLst>
                <a:ext uri="{FF2B5EF4-FFF2-40B4-BE49-F238E27FC236}">
                  <a16:creationId xmlns:a16="http://schemas.microsoft.com/office/drawing/2014/main" id="{6BB1AECF-17E3-42BE-B48F-7362778884E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3" name="文本框 16416">
              <a:extLst>
                <a:ext uri="{FF2B5EF4-FFF2-40B4-BE49-F238E27FC236}">
                  <a16:creationId xmlns:a16="http://schemas.microsoft.com/office/drawing/2014/main" id="{374C3713-338D-4A9B-9FE6-ED666858E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def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7409">
            <a:extLst>
              <a:ext uri="{FF2B5EF4-FFF2-40B4-BE49-F238E27FC236}">
                <a16:creationId xmlns:a16="http://schemas.microsoft.com/office/drawing/2014/main" id="{BDB06A76-4CA5-4A90-A612-72FDAB90F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8413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3399"/>
                </a:solidFill>
                <a:ea typeface="黑体" panose="02010609060101010101" pitchFamily="49" charset="-122"/>
              </a:rPr>
              <a:t>回顾：本节课经历了哪些科学探究步骤？</a:t>
            </a:r>
          </a:p>
        </p:txBody>
      </p:sp>
      <p:sp>
        <p:nvSpPr>
          <p:cNvPr id="21507" name="文本框 17410">
            <a:extLst>
              <a:ext uri="{FF2B5EF4-FFF2-40B4-BE49-F238E27FC236}">
                <a16:creationId xmlns:a16="http://schemas.microsoft.com/office/drawing/2014/main" id="{C4496BB7-EC94-47C3-9F1B-2D8155D9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00200"/>
            <a:ext cx="500856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3399"/>
                </a:solidFill>
              </a:rPr>
              <a:t>（1）</a:t>
            </a:r>
            <a:r>
              <a:rPr lang="zh-CN" altLang="en-US" sz="3200" b="1" u="sng">
                <a:solidFill>
                  <a:srgbClr val="003399"/>
                </a:solidFill>
              </a:rPr>
              <a:t>                              </a:t>
            </a:r>
            <a:r>
              <a:rPr lang="zh-CN" altLang="en-US" sz="3200" b="1">
                <a:solidFill>
                  <a:srgbClr val="003399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3399"/>
                </a:solidFill>
              </a:rPr>
              <a:t>（2）</a:t>
            </a:r>
            <a:r>
              <a:rPr lang="zh-CN" altLang="en-US" sz="3200" b="1" u="sng">
                <a:solidFill>
                  <a:srgbClr val="003399"/>
                </a:solidFill>
              </a:rPr>
              <a:t>                              </a:t>
            </a:r>
            <a:r>
              <a:rPr lang="zh-CN" altLang="en-US" sz="3200" b="1">
                <a:solidFill>
                  <a:srgbClr val="003399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3399"/>
                </a:solidFill>
              </a:rPr>
              <a:t>（3）</a:t>
            </a:r>
            <a:r>
              <a:rPr lang="zh-CN" altLang="en-US" sz="3200" b="1" u="sng">
                <a:solidFill>
                  <a:srgbClr val="003399"/>
                </a:solidFill>
              </a:rPr>
              <a:t>                              </a:t>
            </a:r>
            <a:r>
              <a:rPr lang="zh-CN" altLang="en-US" sz="3200" b="1">
                <a:solidFill>
                  <a:srgbClr val="003399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3399"/>
                </a:solidFill>
              </a:rPr>
              <a:t>（4）</a:t>
            </a:r>
            <a:r>
              <a:rPr lang="zh-CN" altLang="en-US" sz="3200" b="1" u="sng">
                <a:solidFill>
                  <a:srgbClr val="003399"/>
                </a:solidFill>
              </a:rPr>
              <a:t>                              </a:t>
            </a:r>
            <a:r>
              <a:rPr lang="zh-CN" altLang="en-US" sz="3200" b="1">
                <a:solidFill>
                  <a:srgbClr val="003399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3399"/>
                </a:solidFill>
              </a:rPr>
              <a:t>（5）</a:t>
            </a:r>
            <a:r>
              <a:rPr lang="zh-CN" altLang="en-US" sz="3200" b="1" u="sng">
                <a:solidFill>
                  <a:srgbClr val="003399"/>
                </a:solidFill>
              </a:rPr>
              <a:t>                              </a:t>
            </a:r>
            <a:r>
              <a:rPr lang="zh-CN" altLang="en-US" sz="3200" b="1">
                <a:solidFill>
                  <a:srgbClr val="003399"/>
                </a:solidFill>
              </a:rPr>
              <a:t>；</a:t>
            </a:r>
          </a:p>
          <a:p>
            <a:pPr eaLnBrk="1" hangingPunct="1">
              <a:lnSpc>
                <a:spcPct val="150000"/>
              </a:lnSpc>
            </a:pPr>
            <a:endParaRPr lang="zh-CN" altLang="en-US" sz="3200" b="1">
              <a:solidFill>
                <a:srgbClr val="003399"/>
              </a:solidFill>
            </a:endParaRPr>
          </a:p>
        </p:txBody>
      </p:sp>
      <p:sp>
        <p:nvSpPr>
          <p:cNvPr id="11268" name="文本框 17411">
            <a:extLst>
              <a:ext uri="{FF2B5EF4-FFF2-40B4-BE49-F238E27FC236}">
                <a16:creationId xmlns:a16="http://schemas.microsoft.com/office/drawing/2014/main" id="{BAB8C117-17DC-41BC-9BA3-6B091D5A57E4}"/>
              </a:ext>
            </a:extLst>
          </p:cNvPr>
          <p:cNvSpPr/>
          <p:nvPr/>
        </p:nvSpPr>
        <p:spPr>
          <a:xfrm>
            <a:off x="2819400" y="1752600"/>
            <a:ext cx="18081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提出问题</a:t>
            </a:r>
            <a:endParaRPr sz="3200" b="1">
              <a:solidFill>
                <a:srgbClr val="CC0000"/>
              </a:solidFill>
            </a:endParaRPr>
          </a:p>
        </p:txBody>
      </p:sp>
      <p:sp>
        <p:nvSpPr>
          <p:cNvPr id="11269" name="文本框 17412">
            <a:extLst>
              <a:ext uri="{FF2B5EF4-FFF2-40B4-BE49-F238E27FC236}">
                <a16:creationId xmlns:a16="http://schemas.microsoft.com/office/drawing/2014/main" id="{4E8BC043-3C3A-43B6-8507-35E690E07BC4}"/>
              </a:ext>
            </a:extLst>
          </p:cNvPr>
          <p:cNvSpPr/>
          <p:nvPr/>
        </p:nvSpPr>
        <p:spPr>
          <a:xfrm>
            <a:off x="2819400" y="2438400"/>
            <a:ext cx="22145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猜想或假设</a:t>
            </a:r>
            <a:endParaRPr sz="3200" b="1">
              <a:solidFill>
                <a:srgbClr val="CC0000"/>
              </a:solidFill>
            </a:endParaRPr>
          </a:p>
        </p:txBody>
      </p:sp>
      <p:sp>
        <p:nvSpPr>
          <p:cNvPr id="11270" name="文本框 17413">
            <a:extLst>
              <a:ext uri="{FF2B5EF4-FFF2-40B4-BE49-F238E27FC236}">
                <a16:creationId xmlns:a16="http://schemas.microsoft.com/office/drawing/2014/main" id="{5F72582C-3D71-4E32-879A-3067524E66F9}"/>
              </a:ext>
            </a:extLst>
          </p:cNvPr>
          <p:cNvSpPr/>
          <p:nvPr/>
        </p:nvSpPr>
        <p:spPr>
          <a:xfrm>
            <a:off x="2819400" y="3200400"/>
            <a:ext cx="18081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设计实验</a:t>
            </a:r>
            <a:endParaRPr sz="3200" b="1">
              <a:solidFill>
                <a:srgbClr val="CC0000"/>
              </a:solidFill>
            </a:endParaRPr>
          </a:p>
        </p:txBody>
      </p:sp>
      <p:sp>
        <p:nvSpPr>
          <p:cNvPr id="11271" name="文本框 17414">
            <a:extLst>
              <a:ext uri="{FF2B5EF4-FFF2-40B4-BE49-F238E27FC236}">
                <a16:creationId xmlns:a16="http://schemas.microsoft.com/office/drawing/2014/main" id="{AF52F2C1-5DB7-4289-83AE-E04A60F3D143}"/>
              </a:ext>
            </a:extLst>
          </p:cNvPr>
          <p:cNvSpPr/>
          <p:nvPr/>
        </p:nvSpPr>
        <p:spPr>
          <a:xfrm>
            <a:off x="2819400" y="3962400"/>
            <a:ext cx="1808163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进行实验</a:t>
            </a:r>
            <a:endParaRPr sz="3200">
              <a:solidFill>
                <a:srgbClr val="CC0000"/>
              </a:solidFill>
            </a:endParaRPr>
          </a:p>
        </p:txBody>
      </p:sp>
      <p:sp>
        <p:nvSpPr>
          <p:cNvPr id="11272" name="文本框 17415">
            <a:extLst>
              <a:ext uri="{FF2B5EF4-FFF2-40B4-BE49-F238E27FC236}">
                <a16:creationId xmlns:a16="http://schemas.microsoft.com/office/drawing/2014/main" id="{9C8F5583-F8FB-42C4-BF95-D95FB2302884}"/>
              </a:ext>
            </a:extLst>
          </p:cNvPr>
          <p:cNvSpPr/>
          <p:nvPr/>
        </p:nvSpPr>
        <p:spPr>
          <a:xfrm>
            <a:off x="2814638" y="4724400"/>
            <a:ext cx="3433762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eaLnBrk="1" hangingPunct="1"/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sym typeface="Wingdings"/>
              </a:rPr>
              <a:t>分析和论证得结论</a:t>
            </a:r>
            <a:endParaRPr sz="32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1347</Words>
  <Application>Microsoft Office PowerPoint</Application>
  <PresentationFormat>全屏显示(4:3)</PresentationFormat>
  <Paragraphs>185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黑体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12</cp:revision>
  <dcterms:created xsi:type="dcterms:W3CDTF">2021-10-09T05:43:02Z</dcterms:created>
  <dcterms:modified xsi:type="dcterms:W3CDTF">2021-10-09T06:07:02Z</dcterms:modified>
</cp:coreProperties>
</file>