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67" r:id="rId5"/>
    <p:sldId id="326" r:id="rId6"/>
    <p:sldId id="259" r:id="rId7"/>
    <p:sldId id="266" r:id="rId8"/>
    <p:sldId id="311" r:id="rId9"/>
    <p:sldId id="275" r:id="rId10"/>
    <p:sldId id="299" r:id="rId11"/>
    <p:sldId id="345" r:id="rId12"/>
    <p:sldId id="288" r:id="rId13"/>
    <p:sldId id="281" r:id="rId14"/>
    <p:sldId id="282" r:id="rId15"/>
    <p:sldId id="283" r:id="rId16"/>
    <p:sldId id="286" r:id="rId17"/>
    <p:sldId id="268" r:id="rId18"/>
    <p:sldId id="287" r:id="rId19"/>
    <p:sldId id="285" r:id="rId20"/>
    <p:sldId id="258" r:id="rId21"/>
    <p:sldId id="261" r:id="rId22"/>
    <p:sldId id="260" r:id="rId23"/>
    <p:sldId id="357" r:id="rId24"/>
    <p:sldId id="35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AA2D393-C30E-49BD-98E3-7DEB0709C8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4F4A1BAF-2988-4E44-9FD7-BF35CE78456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7986A6-F6FE-4020-98EB-B9C05F3A2A6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DCD0DAD0-0AFD-4EB9-AB22-1BF5C19F9970}" type="datetime1">
              <a:rPr lang="en-US" altLang="en-US"/>
              <a:pPr/>
              <a:t>10/9/2021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6E59C-D3E3-4A28-AF9C-31DF61E1E9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6907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6145">
            <a:extLst>
              <a:ext uri="{FF2B5EF4-FFF2-40B4-BE49-F238E27FC236}">
                <a16:creationId xmlns:a16="http://schemas.microsoft.com/office/drawing/2014/main" id="{EB393729-2EC5-43E4-94CD-1CDE41988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708275"/>
            <a:ext cx="41195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solidFill>
                  <a:srgbClr val="FF0000"/>
                </a:solidFill>
              </a:rPr>
              <a:t>第2节</a:t>
            </a:r>
          </a:p>
          <a:p>
            <a:pPr algn="ctr" eaLnBrk="1" hangingPunct="1"/>
            <a:r>
              <a:rPr lang="zh-CN" altLang="en-US" sz="4800" b="1" dirty="0">
                <a:solidFill>
                  <a:srgbClr val="FF0000"/>
                </a:solidFill>
              </a:rPr>
              <a:t>热机的效率</a:t>
            </a:r>
          </a:p>
        </p:txBody>
      </p:sp>
      <p:sp>
        <p:nvSpPr>
          <p:cNvPr id="27651" name="图片 100">
            <a:extLst>
              <a:ext uri="{FF2B5EF4-FFF2-40B4-BE49-F238E27FC236}">
                <a16:creationId xmlns:a16="http://schemas.microsoft.com/office/drawing/2014/main" id="{F9417364-F59B-47D7-B68C-43587D8F9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1412875"/>
            <a:ext cx="4321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7652" name="图片 1" descr="6f061d950a7b0208f1459ff461d9f2d3572cc813">
            <a:extLst>
              <a:ext uri="{FF2B5EF4-FFF2-40B4-BE49-F238E27FC236}">
                <a16:creationId xmlns:a16="http://schemas.microsoft.com/office/drawing/2014/main" id="{6FE763BA-EDF6-4B63-A8F9-205CEA63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052513"/>
            <a:ext cx="460692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15361">
            <a:extLst>
              <a:ext uri="{FF2B5EF4-FFF2-40B4-BE49-F238E27FC236}">
                <a16:creationId xmlns:a16="http://schemas.microsoft.com/office/drawing/2014/main" id="{93B25815-5CC3-452D-A43A-922E74FE5E6E}"/>
              </a:ext>
            </a:extLst>
          </p:cNvPr>
          <p:cNvSpPr/>
          <p:nvPr/>
        </p:nvSpPr>
        <p:spPr>
          <a:xfrm>
            <a:off x="611188" y="1484313"/>
            <a:ext cx="7980362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4、一辆载重汽车的发动机输出功率为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60kw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，每小时耗油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14kg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，请计算此发动机的效率？</a:t>
            </a:r>
          </a:p>
          <a:p>
            <a:pPr eaLnBrk="1" hangingPunct="1"/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（柴油的热值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×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zh-CN" altLang="en-US" sz="2800" b="1" baseline="30000">
                <a:latin typeface="宋体" panose="02010600030101010101" pitchFamily="2" charset="-122"/>
                <a:sym typeface="宋体" panose="02010600030101010101" pitchFamily="2" charset="-122"/>
              </a:rPr>
              <a:t>7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J/Kg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6385">
            <a:extLst>
              <a:ext uri="{FF2B5EF4-FFF2-40B4-BE49-F238E27FC236}">
                <a16:creationId xmlns:a16="http://schemas.microsoft.com/office/drawing/2014/main" id="{80B8649F-060A-4767-8414-A3211767F4FF}"/>
              </a:ext>
            </a:extLst>
          </p:cNvPr>
          <p:cNvSpPr/>
          <p:nvPr/>
        </p:nvSpPr>
        <p:spPr>
          <a:xfrm>
            <a:off x="628650" y="909638"/>
            <a:ext cx="7993063" cy="2159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just" eaLnBrk="1" fontAlgn="t" hangingPunct="1">
              <a:lnSpc>
                <a:spcPct val="120000"/>
              </a:lnSpc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5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．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已知干木柴的热值是1.2×10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7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J/kg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，完全燃烧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0.7 kg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干木柴能放出多少热量？假设这些热量全部被水吸收，能使多少千克水的温度由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20 ℃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升高到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70 ℃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？已知水的比热容为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4.2×10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3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 J/(kg·℃)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。</a:t>
            </a:r>
            <a:endParaRPr sz="2800" b="1">
              <a:latin typeface="Times New Roman" panose="02020603050405020304" pitchFamily="18" charset="0"/>
            </a:endParaRPr>
          </a:p>
        </p:txBody>
      </p:sp>
      <p:sp>
        <p:nvSpPr>
          <p:cNvPr id="38915" name="矩形 16390">
            <a:extLst>
              <a:ext uri="{FF2B5EF4-FFF2-40B4-BE49-F238E27FC236}">
                <a16:creationId xmlns:a16="http://schemas.microsoft.com/office/drawing/2014/main" id="{BF2CD044-F2E3-4C64-87FD-806EF1613DC6}"/>
              </a:ext>
            </a:extLst>
          </p:cNvPr>
          <p:cNvSpPr/>
          <p:nvPr/>
        </p:nvSpPr>
        <p:spPr>
          <a:xfrm>
            <a:off x="574675" y="3141663"/>
            <a:ext cx="7605713" cy="604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fontAlgn="t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　　</a:t>
            </a:r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Q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= 1.2×10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7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J/kg×0.7 kg = 8.4×10</a:t>
            </a:r>
            <a:r>
              <a:rPr lang="en-US" altLang="zh-CN"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6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 J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892" name="组合 16391">
            <a:extLst>
              <a:ext uri="{FF2B5EF4-FFF2-40B4-BE49-F238E27FC236}">
                <a16:creationId xmlns:a16="http://schemas.microsoft.com/office/drawing/2014/main" id="{B05EE593-F86A-432C-800E-49B6CDAD126A}"/>
              </a:ext>
            </a:extLst>
          </p:cNvPr>
          <p:cNvGrpSpPr>
            <a:grpSpLocks/>
          </p:cNvGrpSpPr>
          <p:nvPr/>
        </p:nvGrpSpPr>
        <p:grpSpPr bwMode="auto">
          <a:xfrm>
            <a:off x="574675" y="3636963"/>
            <a:ext cx="2790825" cy="1117600"/>
            <a:chOff x="0" y="0"/>
            <a:chExt cx="1758" cy="704"/>
          </a:xfrm>
        </p:grpSpPr>
        <p:sp>
          <p:nvSpPr>
            <p:cNvPr id="37893" name="矩形 16392">
              <a:extLst>
                <a:ext uri="{FF2B5EF4-FFF2-40B4-BE49-F238E27FC236}">
                  <a16:creationId xmlns:a16="http://schemas.microsoft.com/office/drawing/2014/main" id="{E0187CCF-FCEF-42D7-874F-FF79B9D7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2"/>
              <a:ext cx="107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t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m 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endPara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4" name="矩形 16393">
              <a:extLst>
                <a:ext uri="{FF2B5EF4-FFF2-40B4-BE49-F238E27FC236}">
                  <a16:creationId xmlns:a16="http://schemas.microsoft.com/office/drawing/2014/main" id="{640F968D-088A-4BF4-B729-6911FF2BD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0"/>
              <a:ext cx="964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t" hangingPunct="1">
                <a:lnSpc>
                  <a:spcPct val="120000"/>
                </a:lnSpc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Q</a:t>
              </a:r>
            </a:p>
            <a:p>
              <a:pPr algn="ctr" eaLnBrk="1" fontAlgn="t" hangingPunct="1">
                <a:lnSpc>
                  <a:spcPct val="120000"/>
                </a:lnSpc>
              </a:pP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t </a:t>
              </a:r>
              <a:r>
                <a:rPr lang="en-US" altLang="zh-CN" sz="2800" b="1">
                  <a:solidFill>
                    <a:srgbClr val="CC0000"/>
                  </a:solidFill>
                  <a:latin typeface="宋体" panose="02010600030101010101" pitchFamily="2" charset="-122"/>
                </a:rPr>
                <a:t>-</a:t>
              </a: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sz="2800" b="1" baseline="-50000">
                  <a:solidFill>
                    <a:srgbClr val="CC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) </a:t>
              </a:r>
              <a:endPara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5" name="直接连接符 16394">
              <a:extLst>
                <a:ext uri="{FF2B5EF4-FFF2-40B4-BE49-F238E27FC236}">
                  <a16:creationId xmlns:a16="http://schemas.microsoft.com/office/drawing/2014/main" id="{80DFD4C3-6242-4F7D-874B-893F5436C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" y="369"/>
              <a:ext cx="567" cy="0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6" name="组合 16395">
            <a:extLst>
              <a:ext uri="{FF2B5EF4-FFF2-40B4-BE49-F238E27FC236}">
                <a16:creationId xmlns:a16="http://schemas.microsoft.com/office/drawing/2014/main" id="{2D8D1560-CA79-41D3-AA52-9C1549C24450}"/>
              </a:ext>
            </a:extLst>
          </p:cNvPr>
          <p:cNvGrpSpPr>
            <a:grpSpLocks/>
          </p:cNvGrpSpPr>
          <p:nvPr/>
        </p:nvGrpSpPr>
        <p:grpSpPr bwMode="auto">
          <a:xfrm>
            <a:off x="844550" y="4589463"/>
            <a:ext cx="6613525" cy="1117600"/>
            <a:chOff x="0" y="0"/>
            <a:chExt cx="4166" cy="704"/>
          </a:xfrm>
        </p:grpSpPr>
        <p:grpSp>
          <p:nvGrpSpPr>
            <p:cNvPr id="37897" name="组合 16396">
              <a:extLst>
                <a:ext uri="{FF2B5EF4-FFF2-40B4-BE49-F238E27FC236}">
                  <a16:creationId xmlns:a16="http://schemas.microsoft.com/office/drawing/2014/main" id="{D8A5C745-1E1A-4A00-A74A-DA63064B1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" y="0"/>
              <a:ext cx="3571" cy="704"/>
              <a:chOff x="0" y="0"/>
              <a:chExt cx="3571" cy="704"/>
            </a:xfrm>
          </p:grpSpPr>
          <p:sp>
            <p:nvSpPr>
              <p:cNvPr id="38921" name="矩形 16397">
                <a:extLst>
                  <a:ext uri="{FF2B5EF4-FFF2-40B4-BE49-F238E27FC236}">
                    <a16:creationId xmlns:a16="http://schemas.microsoft.com/office/drawing/2014/main" id="{BF5F2DDB-F183-4EC2-B447-956C085A95B1}"/>
                  </a:ext>
                </a:extLst>
              </p:cNvPr>
              <p:cNvSpPr/>
              <p:nvPr/>
            </p:nvSpPr>
            <p:spPr>
              <a:xfrm>
                <a:off x="0" y="0"/>
                <a:ext cx="3571" cy="70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algn="ctr" eaLnBrk="1" fontAlgn="t" hangingPunct="1">
                  <a:lnSpc>
                    <a:spcPct val="120000"/>
                  </a:lnSpc>
                </a:pPr>
                <a:r>
                  <a:rPr lang="en-US" altLang="zh-CN" sz="28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00"/>
                    </a:solidFill>
                    <a:latin typeface="Times New Roman" panose="02020603050405020304" pitchFamily="18" charset="0"/>
                    <a:sym typeface="Wingdings"/>
                  </a:rPr>
                  <a:t>8.4×10</a:t>
                </a:r>
                <a:r>
                  <a:rPr lang="en-US" altLang="zh-CN" sz="2800" b="1" baseline="300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00"/>
                    </a:solidFill>
                    <a:latin typeface="Times New Roman" panose="02020603050405020304" pitchFamily="18" charset="0"/>
                    <a:sym typeface="Wingdings"/>
                  </a:rPr>
                  <a:t>6 </a:t>
                </a:r>
                <a:r>
                  <a:rPr lang="en-US" altLang="zh-CN" sz="28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00"/>
                    </a:solidFill>
                    <a:latin typeface="Times New Roman" panose="02020603050405020304" pitchFamily="18" charset="0"/>
                    <a:sym typeface="Wingdings"/>
                  </a:rPr>
                  <a:t>J </a:t>
                </a:r>
                <a:endParaRPr lang="en-US" altLang="zh-CN" sz="2800" b="1" i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00"/>
                  </a:solidFill>
                  <a:latin typeface="Times New Roman" panose="02020603050405020304" pitchFamily="18" charset="0"/>
                  <a:sym typeface="Wingdings"/>
                </a:endParaRPr>
              </a:p>
              <a:p>
                <a:pPr algn="ctr" eaLnBrk="1" fontAlgn="t" hangingPunct="1">
                  <a:lnSpc>
                    <a:spcPct val="120000"/>
                  </a:lnSpc>
                </a:pPr>
                <a:r>
                  <a:rPr lang="en-US" altLang="zh-CN" sz="28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00"/>
                    </a:solidFill>
                    <a:latin typeface="Times New Roman" panose="02020603050405020304" pitchFamily="18" charset="0"/>
                    <a:sym typeface="Wingdings"/>
                  </a:rPr>
                  <a:t>4.2×10</a:t>
                </a:r>
                <a:r>
                  <a:rPr lang="en-US" altLang="zh-CN" sz="2800" b="1" baseline="3000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00"/>
                    </a:solidFill>
                    <a:latin typeface="Times New Roman" panose="02020603050405020304" pitchFamily="18" charset="0"/>
                    <a:sym typeface="Wingdings"/>
                  </a:rPr>
                  <a:t>3 </a:t>
                </a:r>
                <a:r>
                  <a:rPr lang="en-US" altLang="zh-CN" sz="28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00"/>
                    </a:solidFill>
                    <a:latin typeface="Times New Roman" panose="02020603050405020304" pitchFamily="18" charset="0"/>
                    <a:sym typeface="Wingdings"/>
                  </a:rPr>
                  <a:t>J/(kg·℃)×(70 ℃</a:t>
                </a:r>
                <a:r>
                  <a:rPr lang="en-US" altLang="zh-CN" sz="28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00"/>
                    </a:solidFill>
                    <a:latin typeface="宋体" pitchFamily="2" charset="-122"/>
                    <a:sym typeface="Wingdings"/>
                  </a:rPr>
                  <a:t>-</a:t>
                </a:r>
                <a:r>
                  <a:rPr lang="en-US" altLang="zh-CN" sz="2800" b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00"/>
                    </a:solidFill>
                    <a:latin typeface="Times New Roman" panose="02020603050405020304" pitchFamily="18" charset="0"/>
                    <a:sym typeface="Wingdings"/>
                  </a:rPr>
                  <a:t>20 ℃)</a:t>
                </a:r>
                <a:endParaRPr sz="2800" b="1">
                  <a:solidFill>
                    <a:srgbClr val="CC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899" name="直接连接符 16398">
                <a:extLst>
                  <a:ext uri="{FF2B5EF4-FFF2-40B4-BE49-F238E27FC236}">
                    <a16:creationId xmlns:a16="http://schemas.microsoft.com/office/drawing/2014/main" id="{3BB0FC78-7710-48E7-9253-FA1F8CEE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" y="369"/>
                <a:ext cx="3231" cy="0"/>
              </a:xfrm>
              <a:prstGeom prst="line">
                <a:avLst/>
              </a:prstGeom>
              <a:noFill/>
              <a:ln w="28575" algn="ctr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900" name="矩形 16399">
              <a:extLst>
                <a:ext uri="{FF2B5EF4-FFF2-40B4-BE49-F238E27FC236}">
                  <a16:creationId xmlns:a16="http://schemas.microsoft.com/office/drawing/2014/main" id="{6C8D1D13-831C-4CB6-8461-A2F3DACB4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3"/>
              <a:ext cx="107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t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=</a:t>
              </a:r>
              <a:endPara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8918" name="矩形 16400">
            <a:extLst>
              <a:ext uri="{FF2B5EF4-FFF2-40B4-BE49-F238E27FC236}">
                <a16:creationId xmlns:a16="http://schemas.microsoft.com/office/drawing/2014/main" id="{E779D56A-9C46-4A8A-A309-268F2FC37C7F}"/>
              </a:ext>
            </a:extLst>
          </p:cNvPr>
          <p:cNvSpPr/>
          <p:nvPr/>
        </p:nvSpPr>
        <p:spPr>
          <a:xfrm>
            <a:off x="844550" y="5686425"/>
            <a:ext cx="3240088" cy="6048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fontAlgn="t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　　</a:t>
            </a:r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= 40 kg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17409">
            <a:extLst>
              <a:ext uri="{FF2B5EF4-FFF2-40B4-BE49-F238E27FC236}">
                <a16:creationId xmlns:a16="http://schemas.microsoft.com/office/drawing/2014/main" id="{64446942-A6F1-4F8A-97F8-91C62582D642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715963"/>
            <a:ext cx="1728787" cy="2906712"/>
            <a:chOff x="0" y="0"/>
            <a:chExt cx="2722" cy="4576"/>
          </a:xfrm>
        </p:grpSpPr>
        <p:pic>
          <p:nvPicPr>
            <p:cNvPr id="38915" name="图片 17410" descr="page-0025">
              <a:extLst>
                <a:ext uri="{FF2B5EF4-FFF2-40B4-BE49-F238E27FC236}">
                  <a16:creationId xmlns:a16="http://schemas.microsoft.com/office/drawing/2014/main" id="{B44145CA-8EE2-40AF-B033-C50F4CC2A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1" t="26871" r="67737" b="55318"/>
            <a:stretch>
              <a:fillRect/>
            </a:stretch>
          </p:blipFill>
          <p:spPr bwMode="auto">
            <a:xfrm>
              <a:off x="0" y="0"/>
              <a:ext cx="2723" cy="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6" name="箭头 794">
              <a:extLst>
                <a:ext uri="{FF2B5EF4-FFF2-40B4-BE49-F238E27FC236}">
                  <a16:creationId xmlns:a16="http://schemas.microsoft.com/office/drawing/2014/main" id="{07FF2B6B-0464-43B3-A5F9-FEBB3D67B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" y="1577"/>
              <a:ext cx="1" cy="52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17" name="下箭头 17412">
              <a:extLst>
                <a:ext uri="{FF2B5EF4-FFF2-40B4-BE49-F238E27FC236}">
                  <a16:creationId xmlns:a16="http://schemas.microsoft.com/office/drawing/2014/main" id="{24719290-EC2C-42B1-AF97-197DBF0EC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1702"/>
              <a:ext cx="226" cy="908"/>
            </a:xfrm>
            <a:prstGeom prst="downArrow">
              <a:avLst>
                <a:gd name="adj1" fmla="val 50000"/>
                <a:gd name="adj2" fmla="val 100368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18" name="文本框 17413">
              <a:extLst>
                <a:ext uri="{FF2B5EF4-FFF2-40B4-BE49-F238E27FC236}">
                  <a16:creationId xmlns:a16="http://schemas.microsoft.com/office/drawing/2014/main" id="{56A68263-1323-4743-A186-035FE7D1D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3856"/>
              <a:ext cx="7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</a:rPr>
                <a:t>甲</a:t>
              </a:r>
            </a:p>
          </p:txBody>
        </p:sp>
      </p:grpSp>
      <p:grpSp>
        <p:nvGrpSpPr>
          <p:cNvPr id="38919" name="组合 17414">
            <a:extLst>
              <a:ext uri="{FF2B5EF4-FFF2-40B4-BE49-F238E27FC236}">
                <a16:creationId xmlns:a16="http://schemas.microsoft.com/office/drawing/2014/main" id="{0BA25492-3934-428C-8D96-3D646642EE17}"/>
              </a:ext>
            </a:extLst>
          </p:cNvPr>
          <p:cNvGrpSpPr>
            <a:grpSpLocks/>
          </p:cNvGrpSpPr>
          <p:nvPr/>
        </p:nvGrpSpPr>
        <p:grpSpPr bwMode="auto">
          <a:xfrm>
            <a:off x="6373813" y="715963"/>
            <a:ext cx="1582737" cy="2906712"/>
            <a:chOff x="0" y="0"/>
            <a:chExt cx="2492" cy="4576"/>
          </a:xfrm>
        </p:grpSpPr>
        <p:sp>
          <p:nvSpPr>
            <p:cNvPr id="38920" name="文本框 17415">
              <a:extLst>
                <a:ext uri="{FF2B5EF4-FFF2-40B4-BE49-F238E27FC236}">
                  <a16:creationId xmlns:a16="http://schemas.microsoft.com/office/drawing/2014/main" id="{CDE6BB94-219F-40FA-BB93-91A389313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0"/>
              <a:ext cx="785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  <p:sp>
          <p:nvSpPr>
            <p:cNvPr id="38921" name="文本框 17416">
              <a:extLst>
                <a:ext uri="{FF2B5EF4-FFF2-40B4-BE49-F238E27FC236}">
                  <a16:creationId xmlns:a16="http://schemas.microsoft.com/office/drawing/2014/main" id="{84236AB0-CE50-4C5C-B6F5-33903C284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3856"/>
              <a:ext cx="7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</a:rPr>
                <a:t>丁</a:t>
              </a:r>
            </a:p>
          </p:txBody>
        </p:sp>
        <p:pic>
          <p:nvPicPr>
            <p:cNvPr id="38922" name="图片 17417" descr="page-0025">
              <a:extLst>
                <a:ext uri="{FF2B5EF4-FFF2-40B4-BE49-F238E27FC236}">
                  <a16:creationId xmlns:a16="http://schemas.microsoft.com/office/drawing/2014/main" id="{48B44897-B534-4104-8D78-9CB1E3700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95" t="26871" r="19547" b="55470"/>
            <a:stretch>
              <a:fillRect/>
            </a:stretch>
          </p:blipFill>
          <p:spPr bwMode="auto">
            <a:xfrm>
              <a:off x="0" y="113"/>
              <a:ext cx="2493" cy="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3" name="矩形 17418">
              <a:extLst>
                <a:ext uri="{FF2B5EF4-FFF2-40B4-BE49-F238E27FC236}">
                  <a16:creationId xmlns:a16="http://schemas.microsoft.com/office/drawing/2014/main" id="{D93CAE9F-E4B5-4ED8-A7C8-4383B2703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1436"/>
              <a:ext cx="808" cy="30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8924" name="组合 17419">
              <a:extLst>
                <a:ext uri="{FF2B5EF4-FFF2-40B4-BE49-F238E27FC236}">
                  <a16:creationId xmlns:a16="http://schemas.microsoft.com/office/drawing/2014/main" id="{7A3E3448-B794-4298-9FE7-3F59D54A5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" y="1537"/>
              <a:ext cx="538" cy="1339"/>
              <a:chOff x="0" y="0"/>
              <a:chExt cx="680" cy="1482"/>
            </a:xfrm>
          </p:grpSpPr>
          <p:sp>
            <p:nvSpPr>
              <p:cNvPr id="38925" name="矩形 17420">
                <a:extLst>
                  <a:ext uri="{FF2B5EF4-FFF2-40B4-BE49-F238E27FC236}">
                    <a16:creationId xmlns:a16="http://schemas.microsoft.com/office/drawing/2014/main" id="{8C7BC044-8924-4AEE-9968-17EF3B745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">
                <a:off x="340" y="0"/>
                <a:ext cx="119" cy="1475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926" name="矩形 17421">
                <a:extLst>
                  <a:ext uri="{FF2B5EF4-FFF2-40B4-BE49-F238E27FC236}">
                    <a16:creationId xmlns:a16="http://schemas.microsoft.com/office/drawing/2014/main" id="{00046B27-F9FC-4FC7-B1A1-5350C8F3C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60000">
                <a:off x="0" y="1362"/>
                <a:ext cx="680" cy="1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38927" name="组合 17422">
              <a:extLst>
                <a:ext uri="{FF2B5EF4-FFF2-40B4-BE49-F238E27FC236}">
                  <a16:creationId xmlns:a16="http://schemas.microsoft.com/office/drawing/2014/main" id="{22F39C1A-D4D7-48B9-8363-1C2A35E69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3" y="827"/>
              <a:ext cx="181" cy="514"/>
              <a:chOff x="0" y="0"/>
              <a:chExt cx="226" cy="566"/>
            </a:xfrm>
          </p:grpSpPr>
          <p:sp>
            <p:nvSpPr>
              <p:cNvPr id="38928" name="直接连接符 17423">
                <a:extLst>
                  <a:ext uri="{FF2B5EF4-FFF2-40B4-BE49-F238E27FC236}">
                    <a16:creationId xmlns:a16="http://schemas.microsoft.com/office/drawing/2014/main" id="{1BF2604A-2F38-4709-BF11-895B5DBF2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"/>
                <a:ext cx="227" cy="1"/>
              </a:xfrm>
              <a:prstGeom prst="lin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9" name="直接连接符 17424">
                <a:extLst>
                  <a:ext uri="{FF2B5EF4-FFF2-40B4-BE49-F238E27FC236}">
                    <a16:creationId xmlns:a16="http://schemas.microsoft.com/office/drawing/2014/main" id="{EBE66E67-7E89-4063-AD16-78AC9A93D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0"/>
                <a:ext cx="1" cy="56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930" name="上箭头 17425">
              <a:extLst>
                <a:ext uri="{FF2B5EF4-FFF2-40B4-BE49-F238E27FC236}">
                  <a16:creationId xmlns:a16="http://schemas.microsoft.com/office/drawing/2014/main" id="{6402797C-DEB3-473C-949C-930714EFFE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59" y="1699"/>
              <a:ext cx="121" cy="906"/>
            </a:xfrm>
            <a:prstGeom prst="upArrow">
              <a:avLst>
                <a:gd name="adj1" fmla="val 50000"/>
                <a:gd name="adj2" fmla="val 187051"/>
              </a:avLst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8931" name="组合 17426">
            <a:extLst>
              <a:ext uri="{FF2B5EF4-FFF2-40B4-BE49-F238E27FC236}">
                <a16:creationId xmlns:a16="http://schemas.microsoft.com/office/drawing/2014/main" id="{669BAF3B-6BC7-49A8-8169-5B645340F6AE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715963"/>
            <a:ext cx="1655763" cy="2906712"/>
            <a:chOff x="0" y="0"/>
            <a:chExt cx="2606" cy="4576"/>
          </a:xfrm>
        </p:grpSpPr>
        <p:pic>
          <p:nvPicPr>
            <p:cNvPr id="38932" name="图片 17427" descr="page-0025">
              <a:extLst>
                <a:ext uri="{FF2B5EF4-FFF2-40B4-BE49-F238E27FC236}">
                  <a16:creationId xmlns:a16="http://schemas.microsoft.com/office/drawing/2014/main" id="{FC274E64-5DFF-4050-8913-3B853F6E6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3" t="26871" r="51938" b="55499"/>
            <a:stretch>
              <a:fillRect/>
            </a:stretch>
          </p:blipFill>
          <p:spPr bwMode="auto">
            <a:xfrm>
              <a:off x="0" y="0"/>
              <a:ext cx="2606" cy="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3" name="矩形 17428">
              <a:extLst>
                <a:ext uri="{FF2B5EF4-FFF2-40B4-BE49-F238E27FC236}">
                  <a16:creationId xmlns:a16="http://schemas.microsoft.com/office/drawing/2014/main" id="{198BA2B7-9B90-4622-BB35-074AB6C8E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1229"/>
              <a:ext cx="749" cy="30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8934" name="组合 17429">
              <a:extLst>
                <a:ext uri="{FF2B5EF4-FFF2-40B4-BE49-F238E27FC236}">
                  <a16:creationId xmlns:a16="http://schemas.microsoft.com/office/drawing/2014/main" id="{5D9A8D6A-7793-42A2-B36F-FDA654468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0" y="1331"/>
              <a:ext cx="562" cy="1342"/>
              <a:chOff x="0" y="0"/>
              <a:chExt cx="680" cy="1482"/>
            </a:xfrm>
          </p:grpSpPr>
          <p:sp>
            <p:nvSpPr>
              <p:cNvPr id="38935" name="矩形 17430">
                <a:extLst>
                  <a:ext uri="{FF2B5EF4-FFF2-40B4-BE49-F238E27FC236}">
                    <a16:creationId xmlns:a16="http://schemas.microsoft.com/office/drawing/2014/main" id="{0A5A5ABB-3C99-4B1B-85B6-BFF98ED95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">
                <a:off x="340" y="0"/>
                <a:ext cx="119" cy="1475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936" name="矩形 17431">
                <a:extLst>
                  <a:ext uri="{FF2B5EF4-FFF2-40B4-BE49-F238E27FC236}">
                    <a16:creationId xmlns:a16="http://schemas.microsoft.com/office/drawing/2014/main" id="{2F367908-34DC-40A6-A072-B4B8DDE60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60000">
                <a:off x="0" y="1362"/>
                <a:ext cx="680" cy="1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38937" name="组合 17432">
              <a:extLst>
                <a:ext uri="{FF2B5EF4-FFF2-40B4-BE49-F238E27FC236}">
                  <a16:creationId xmlns:a16="http://schemas.microsoft.com/office/drawing/2014/main" id="{26CDCC48-56B0-4D64-B3EF-41BF1E00B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" y="819"/>
              <a:ext cx="187" cy="512"/>
              <a:chOff x="0" y="0"/>
              <a:chExt cx="226" cy="566"/>
            </a:xfrm>
          </p:grpSpPr>
          <p:sp>
            <p:nvSpPr>
              <p:cNvPr id="38938" name="直接连接符 17433">
                <a:extLst>
                  <a:ext uri="{FF2B5EF4-FFF2-40B4-BE49-F238E27FC236}">
                    <a16:creationId xmlns:a16="http://schemas.microsoft.com/office/drawing/2014/main" id="{D54556E2-FC0C-4FBF-AE96-73716DD44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"/>
                <a:ext cx="227" cy="1"/>
              </a:xfrm>
              <a:prstGeom prst="lin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39" name="直接连接符 17434">
                <a:extLst>
                  <a:ext uri="{FF2B5EF4-FFF2-40B4-BE49-F238E27FC236}">
                    <a16:creationId xmlns:a16="http://schemas.microsoft.com/office/drawing/2014/main" id="{84E9DD18-3823-4D0C-9E99-3614402ED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0"/>
                <a:ext cx="1" cy="56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8940" name="组合 17435">
              <a:extLst>
                <a:ext uri="{FF2B5EF4-FFF2-40B4-BE49-F238E27FC236}">
                  <a16:creationId xmlns:a16="http://schemas.microsoft.com/office/drawing/2014/main" id="{7B603E34-77E1-4127-A367-BB36E96F6E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3" y="819"/>
              <a:ext cx="188" cy="512"/>
              <a:chOff x="0" y="0"/>
              <a:chExt cx="226" cy="566"/>
            </a:xfrm>
          </p:grpSpPr>
          <p:sp>
            <p:nvSpPr>
              <p:cNvPr id="38941" name="直接连接符 17436">
                <a:extLst>
                  <a:ext uri="{FF2B5EF4-FFF2-40B4-BE49-F238E27FC236}">
                    <a16:creationId xmlns:a16="http://schemas.microsoft.com/office/drawing/2014/main" id="{5B6B6E34-182F-423A-9625-72B390DAD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"/>
                <a:ext cx="227" cy="1"/>
              </a:xfrm>
              <a:prstGeom prst="lin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42" name="直接连接符 17437">
                <a:extLst>
                  <a:ext uri="{FF2B5EF4-FFF2-40B4-BE49-F238E27FC236}">
                    <a16:creationId xmlns:a16="http://schemas.microsoft.com/office/drawing/2014/main" id="{CF73D07C-85EF-4340-9110-58C33E0B4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0"/>
                <a:ext cx="1" cy="56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943" name="上箭头 17438">
              <a:extLst>
                <a:ext uri="{FF2B5EF4-FFF2-40B4-BE49-F238E27FC236}">
                  <a16:creationId xmlns:a16="http://schemas.microsoft.com/office/drawing/2014/main" id="{04339B08-D97F-40B2-AF3F-0F6999C0A7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73" y="1475"/>
              <a:ext cx="121" cy="907"/>
            </a:xfrm>
            <a:prstGeom prst="upArrow">
              <a:avLst>
                <a:gd name="adj1" fmla="val 50000"/>
                <a:gd name="adj2" fmla="val 187258"/>
              </a:avLst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44" name="文本框 17439">
              <a:extLst>
                <a:ext uri="{FF2B5EF4-FFF2-40B4-BE49-F238E27FC236}">
                  <a16:creationId xmlns:a16="http://schemas.microsoft.com/office/drawing/2014/main" id="{50C10AD2-4AD4-4FB1-A747-455758CA5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3856"/>
              <a:ext cx="768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</a:rPr>
                <a:t>乙</a:t>
              </a:r>
              <a:endParaRPr lang="zh-CN" altLang="en-US"/>
            </a:p>
          </p:txBody>
        </p:sp>
      </p:grpSp>
      <p:grpSp>
        <p:nvGrpSpPr>
          <p:cNvPr id="38945" name="组合 17440">
            <a:extLst>
              <a:ext uri="{FF2B5EF4-FFF2-40B4-BE49-F238E27FC236}">
                <a16:creationId xmlns:a16="http://schemas.microsoft.com/office/drawing/2014/main" id="{9307F8D3-DE0A-46A3-AAB3-281FFC1DF96F}"/>
              </a:ext>
            </a:extLst>
          </p:cNvPr>
          <p:cNvGrpSpPr>
            <a:grpSpLocks/>
          </p:cNvGrpSpPr>
          <p:nvPr/>
        </p:nvGrpSpPr>
        <p:grpSpPr bwMode="auto">
          <a:xfrm>
            <a:off x="4641850" y="787400"/>
            <a:ext cx="2174875" cy="2835275"/>
            <a:chOff x="0" y="0"/>
            <a:chExt cx="3424" cy="4464"/>
          </a:xfrm>
        </p:grpSpPr>
        <p:sp>
          <p:nvSpPr>
            <p:cNvPr id="38946" name="文本框 17441">
              <a:extLst>
                <a:ext uri="{FF2B5EF4-FFF2-40B4-BE49-F238E27FC236}">
                  <a16:creationId xmlns:a16="http://schemas.microsoft.com/office/drawing/2014/main" id="{5A3D9256-499C-436D-93EE-E045BD0D1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3744"/>
              <a:ext cx="7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</a:rPr>
                <a:t>丙</a:t>
              </a:r>
            </a:p>
          </p:txBody>
        </p:sp>
        <p:grpSp>
          <p:nvGrpSpPr>
            <p:cNvPr id="38947" name="组合 17442">
              <a:extLst>
                <a:ext uri="{FF2B5EF4-FFF2-40B4-BE49-F238E27FC236}">
                  <a16:creationId xmlns:a16="http://schemas.microsoft.com/office/drawing/2014/main" id="{A582C557-C0E3-4836-BFB2-AD002BF6B2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4" y="818"/>
              <a:ext cx="180" cy="511"/>
              <a:chOff x="0" y="0"/>
              <a:chExt cx="226" cy="566"/>
            </a:xfrm>
          </p:grpSpPr>
          <p:sp>
            <p:nvSpPr>
              <p:cNvPr id="38948" name="直接连接符 17443">
                <a:extLst>
                  <a:ext uri="{FF2B5EF4-FFF2-40B4-BE49-F238E27FC236}">
                    <a16:creationId xmlns:a16="http://schemas.microsoft.com/office/drawing/2014/main" id="{DEAEA934-5308-431F-A257-FBEE37486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"/>
                <a:ext cx="227" cy="1"/>
              </a:xfrm>
              <a:prstGeom prst="lin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49" name="直接连接符 17444">
                <a:extLst>
                  <a:ext uri="{FF2B5EF4-FFF2-40B4-BE49-F238E27FC236}">
                    <a16:creationId xmlns:a16="http://schemas.microsoft.com/office/drawing/2014/main" id="{6D42E6E7-7980-4084-B70A-E67C19B69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0"/>
                <a:ext cx="1" cy="56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950" name="文本框 17445">
              <a:extLst>
                <a:ext uri="{FF2B5EF4-FFF2-40B4-BE49-F238E27FC236}">
                  <a16:creationId xmlns:a16="http://schemas.microsoft.com/office/drawing/2014/main" id="{25C41210-FA49-4945-ACE9-8B8085935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95"/>
              <a:ext cx="778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</a:rPr>
                <a:t>内</a:t>
              </a:r>
            </a:p>
          </p:txBody>
        </p:sp>
        <p:pic>
          <p:nvPicPr>
            <p:cNvPr id="38951" name="图片 17446" descr="page-0025">
              <a:extLst>
                <a:ext uri="{FF2B5EF4-FFF2-40B4-BE49-F238E27FC236}">
                  <a16:creationId xmlns:a16="http://schemas.microsoft.com/office/drawing/2014/main" id="{1DEAD343-9DF4-4220-A3D8-632DDF20C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2" t="26871" r="34360" b="55507"/>
            <a:stretch>
              <a:fillRect/>
            </a:stretch>
          </p:blipFill>
          <p:spPr bwMode="auto">
            <a:xfrm>
              <a:off x="0" y="0"/>
              <a:ext cx="2718" cy="3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2" name="矩形 17447">
              <a:extLst>
                <a:ext uri="{FF2B5EF4-FFF2-40B4-BE49-F238E27FC236}">
                  <a16:creationId xmlns:a16="http://schemas.microsoft.com/office/drawing/2014/main" id="{501F6E0D-32F1-45FE-84CC-5C39CCC1FC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8" y="1165"/>
              <a:ext cx="774" cy="29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38953" name="组合 17448">
              <a:extLst>
                <a:ext uri="{FF2B5EF4-FFF2-40B4-BE49-F238E27FC236}">
                  <a16:creationId xmlns:a16="http://schemas.microsoft.com/office/drawing/2014/main" id="{9707C848-9BC5-425B-A022-7C7AD5CB9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262"/>
              <a:ext cx="578" cy="1362"/>
              <a:chOff x="0" y="0"/>
              <a:chExt cx="680" cy="1588"/>
            </a:xfrm>
          </p:grpSpPr>
          <p:sp>
            <p:nvSpPr>
              <p:cNvPr id="38954" name="矩形 17449">
                <a:extLst>
                  <a:ext uri="{FF2B5EF4-FFF2-40B4-BE49-F238E27FC236}">
                    <a16:creationId xmlns:a16="http://schemas.microsoft.com/office/drawing/2014/main" id="{0646F18D-8E8D-4D10-A627-4387FFFC2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 flipH="1">
                <a:off x="227" y="0"/>
                <a:ext cx="119" cy="1475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955" name="矩形 17450">
                <a:extLst>
                  <a:ext uri="{FF2B5EF4-FFF2-40B4-BE49-F238E27FC236}">
                    <a16:creationId xmlns:a16="http://schemas.microsoft.com/office/drawing/2014/main" id="{7DB246DD-E8B1-47FD-995E-035F9320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40000" flipH="1">
                <a:off x="0" y="1468"/>
                <a:ext cx="680" cy="1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38956" name="组合 17451">
              <a:extLst>
                <a:ext uri="{FF2B5EF4-FFF2-40B4-BE49-F238E27FC236}">
                  <a16:creationId xmlns:a16="http://schemas.microsoft.com/office/drawing/2014/main" id="{210C350D-CBF7-4D8F-97EF-B27EA334A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" y="777"/>
              <a:ext cx="194" cy="484"/>
              <a:chOff x="0" y="0"/>
              <a:chExt cx="226" cy="566"/>
            </a:xfrm>
          </p:grpSpPr>
          <p:sp>
            <p:nvSpPr>
              <p:cNvPr id="38957" name="直接连接符 17452">
                <a:extLst>
                  <a:ext uri="{FF2B5EF4-FFF2-40B4-BE49-F238E27FC236}">
                    <a16:creationId xmlns:a16="http://schemas.microsoft.com/office/drawing/2014/main" id="{EC2CA845-6614-48EC-8806-F5BE21BA2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"/>
                <a:ext cx="227" cy="1"/>
              </a:xfrm>
              <a:prstGeom prst="lin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58" name="直接连接符 17453">
                <a:extLst>
                  <a:ext uri="{FF2B5EF4-FFF2-40B4-BE49-F238E27FC236}">
                    <a16:creationId xmlns:a16="http://schemas.microsoft.com/office/drawing/2014/main" id="{DB3D764B-1505-4426-ABA8-49D55AED6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0"/>
                <a:ext cx="1" cy="56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8959" name="组合 17454">
              <a:extLst>
                <a:ext uri="{FF2B5EF4-FFF2-40B4-BE49-F238E27FC236}">
                  <a16:creationId xmlns:a16="http://schemas.microsoft.com/office/drawing/2014/main" id="{5D9156C1-D996-4F8F-9FCE-781EA5AAE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6" y="777"/>
              <a:ext cx="192" cy="484"/>
              <a:chOff x="0" y="0"/>
              <a:chExt cx="226" cy="566"/>
            </a:xfrm>
          </p:grpSpPr>
          <p:sp>
            <p:nvSpPr>
              <p:cNvPr id="38960" name="直接连接符 17455">
                <a:extLst>
                  <a:ext uri="{FF2B5EF4-FFF2-40B4-BE49-F238E27FC236}">
                    <a16:creationId xmlns:a16="http://schemas.microsoft.com/office/drawing/2014/main" id="{4093F647-824F-4998-B41D-7B7EFCE6A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"/>
                <a:ext cx="227" cy="1"/>
              </a:xfrm>
              <a:prstGeom prst="lin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61" name="直接连接符 17456">
                <a:extLst>
                  <a:ext uri="{FF2B5EF4-FFF2-40B4-BE49-F238E27FC236}">
                    <a16:creationId xmlns:a16="http://schemas.microsoft.com/office/drawing/2014/main" id="{C38D825E-832C-475A-86AA-3F33330BE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0"/>
                <a:ext cx="1" cy="56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962" name="下箭头 17457">
              <a:extLst>
                <a:ext uri="{FF2B5EF4-FFF2-40B4-BE49-F238E27FC236}">
                  <a16:creationId xmlns:a16="http://schemas.microsoft.com/office/drawing/2014/main" id="{4E2D7E2A-ADDC-4100-ACC0-B2D9E7F89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1362"/>
              <a:ext cx="226" cy="908"/>
            </a:xfrm>
            <a:prstGeom prst="downArrow">
              <a:avLst>
                <a:gd name="adj1" fmla="val 50000"/>
                <a:gd name="adj2" fmla="val 100368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8963" name="文本框 18433">
            <a:extLst>
              <a:ext uri="{FF2B5EF4-FFF2-40B4-BE49-F238E27FC236}">
                <a16:creationId xmlns:a16="http://schemas.microsoft.com/office/drawing/2014/main" id="{FA16F81A-39B4-49B4-8667-4FD5D5C62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860800"/>
            <a:ext cx="8208963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5、一台单缸四冲程柴油机，转速为6r/s,若气体推动活塞一次做功为1500J。那么这台柴油机的功率为（        ）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A、2250W      B、4500W     C、9000W       D、18000W</a:t>
            </a:r>
          </a:p>
        </p:txBody>
      </p:sp>
      <p:sp>
        <p:nvSpPr>
          <p:cNvPr id="39943" name="文本框 18434">
            <a:extLst>
              <a:ext uri="{FF2B5EF4-FFF2-40B4-BE49-F238E27FC236}">
                <a16:creationId xmlns:a16="http://schemas.microsoft.com/office/drawing/2014/main" id="{38B9EF3C-B41B-4A2B-9E80-F1807973B7F7}"/>
              </a:ext>
            </a:extLst>
          </p:cNvPr>
          <p:cNvSpPr/>
          <p:nvPr/>
        </p:nvSpPr>
        <p:spPr>
          <a:xfrm>
            <a:off x="6875463" y="4508500"/>
            <a:ext cx="4032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8439">
            <a:extLst>
              <a:ext uri="{FF2B5EF4-FFF2-40B4-BE49-F238E27FC236}">
                <a16:creationId xmlns:a16="http://schemas.microsoft.com/office/drawing/2014/main" id="{3505B09D-C368-420C-914A-6CB623920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1560513"/>
            <a:ext cx="69119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6、家里在使用高压锅时常看见锅盖上面的限压阀不停的转动，这个现象是</a:t>
            </a:r>
            <a:r>
              <a:rPr lang="zh-CN" altLang="en-US" sz="2400" b="1" u="sng">
                <a:solidFill>
                  <a:srgbClr val="0000FF"/>
                </a:solidFill>
                <a:latin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能转化</a:t>
            </a:r>
            <a:r>
              <a:rPr lang="zh-CN" altLang="en-US" sz="2400" b="1" u="sng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能，类似于内燃机工作时的</a:t>
            </a:r>
            <a:r>
              <a:rPr lang="zh-CN" altLang="en-US" sz="2400" b="1" u="sng">
                <a:solidFill>
                  <a:srgbClr val="0000FF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冲程</a:t>
            </a:r>
          </a:p>
          <a:p>
            <a:pPr eaLnBrk="1" hangingPunct="1"/>
            <a:endParaRPr lang="zh-CN" altLang="en-US" sz="2400" b="1"/>
          </a:p>
        </p:txBody>
      </p:sp>
      <p:sp>
        <p:nvSpPr>
          <p:cNvPr id="40963" name="文本框 18435">
            <a:extLst>
              <a:ext uri="{FF2B5EF4-FFF2-40B4-BE49-F238E27FC236}">
                <a16:creationId xmlns:a16="http://schemas.microsoft.com/office/drawing/2014/main" id="{50B049CC-29AE-4C59-89F3-3514033377B2}"/>
              </a:ext>
            </a:extLst>
          </p:cNvPr>
          <p:cNvSpPr/>
          <p:nvPr/>
        </p:nvSpPr>
        <p:spPr>
          <a:xfrm>
            <a:off x="827088" y="3216275"/>
            <a:ext cx="7416800" cy="823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7、上世纪七十年代美国人登上月球，在月球上行驶的动力机械是热机还是电动机？为什么？</a:t>
            </a:r>
            <a:endParaRPr sz="2400" b="1"/>
          </a:p>
        </p:txBody>
      </p:sp>
      <p:sp>
        <p:nvSpPr>
          <p:cNvPr id="40964" name="文本框 18436">
            <a:extLst>
              <a:ext uri="{FF2B5EF4-FFF2-40B4-BE49-F238E27FC236}">
                <a16:creationId xmlns:a16="http://schemas.microsoft.com/office/drawing/2014/main" id="{EDB7DD42-7767-4C59-A4E4-FD6F2A3C46C1}"/>
              </a:ext>
            </a:extLst>
          </p:cNvPr>
          <p:cNvSpPr/>
          <p:nvPr/>
        </p:nvSpPr>
        <p:spPr>
          <a:xfrm>
            <a:off x="4640263" y="1881188"/>
            <a:ext cx="4873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0965" name="文本框 18437">
            <a:extLst>
              <a:ext uri="{FF2B5EF4-FFF2-40B4-BE49-F238E27FC236}">
                <a16:creationId xmlns:a16="http://schemas.microsoft.com/office/drawing/2014/main" id="{9541DCB1-66D4-4F30-96C5-02FB0682DDC4}"/>
              </a:ext>
            </a:extLst>
          </p:cNvPr>
          <p:cNvSpPr/>
          <p:nvPr/>
        </p:nvSpPr>
        <p:spPr>
          <a:xfrm>
            <a:off x="6226175" y="1881188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</a:t>
            </a:r>
            <a:endParaRPr/>
          </a:p>
        </p:txBody>
      </p:sp>
      <p:sp>
        <p:nvSpPr>
          <p:cNvPr id="40966" name="文本框 18438">
            <a:extLst>
              <a:ext uri="{FF2B5EF4-FFF2-40B4-BE49-F238E27FC236}">
                <a16:creationId xmlns:a16="http://schemas.microsoft.com/office/drawing/2014/main" id="{692E3BB6-E9E1-405B-8A1E-E193D3C1CAEA}"/>
              </a:ext>
            </a:extLst>
          </p:cNvPr>
          <p:cNvSpPr/>
          <p:nvPr/>
        </p:nvSpPr>
        <p:spPr>
          <a:xfrm>
            <a:off x="4122738" y="2254250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做功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19457">
            <a:extLst>
              <a:ext uri="{FF2B5EF4-FFF2-40B4-BE49-F238E27FC236}">
                <a16:creationId xmlns:a16="http://schemas.microsoft.com/office/drawing/2014/main" id="{9AF6764F-35A9-4BA4-B2FE-83F80450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708150"/>
            <a:ext cx="5880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zh-CN" altLang="en-US" sz="2400" b="1"/>
              <a:t>8、汽油机的一个工作循环有四个冲程，如图所示是汽油机的</a:t>
            </a:r>
            <a:r>
              <a:rPr lang="zh-CN" altLang="en-US" sz="2400" b="1" u="sng"/>
              <a:t>               </a:t>
            </a:r>
            <a:r>
              <a:rPr lang="zh-CN" altLang="en-US" sz="2400" b="1"/>
              <a:t>冲程，在这个冲程中，活塞压缩燃料使它的温度升高，是通过的</a:t>
            </a:r>
            <a:r>
              <a:rPr lang="zh-CN" altLang="en-US" sz="2400" b="1" u="sng"/>
              <a:t>          </a:t>
            </a:r>
            <a:r>
              <a:rPr lang="zh-CN" altLang="en-US" sz="2400" b="1"/>
              <a:t>方式增加燃料的内能．这是把 </a:t>
            </a:r>
            <a:r>
              <a:rPr lang="zh-CN" altLang="en-US" sz="2400" b="1" u="sng"/>
              <a:t>        </a:t>
            </a:r>
            <a:r>
              <a:rPr lang="en-US" altLang="zh-CN" sz="2400" b="1"/>
              <a:t> </a:t>
            </a:r>
            <a:r>
              <a:rPr lang="zh-CN" altLang="en-US" sz="2400" b="1"/>
              <a:t>能转化</a:t>
            </a:r>
            <a:r>
              <a:rPr lang="zh-CN" altLang="en-US" sz="2400" b="1" u="sng"/>
              <a:t>        </a:t>
            </a:r>
            <a:r>
              <a:rPr lang="zh-CN" altLang="en-US" sz="2400" b="1"/>
              <a:t>能。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/>
              <a:t>为了不让汽油机在工作时温度升得太高，气缸外有一个水套，让气缸被水包围着，这是通过的 </a:t>
            </a:r>
            <a:r>
              <a:rPr lang="zh-CN" altLang="en-US" sz="2400" b="1" u="sng"/>
              <a:t>            </a:t>
            </a:r>
            <a:r>
              <a:rPr lang="zh-CN" altLang="en-US" sz="2400" b="1"/>
              <a:t>方式降低气缸的温度，采用水是因为水的</a:t>
            </a:r>
            <a:r>
              <a:rPr lang="zh-CN" altLang="en-US" sz="2400" b="1" u="sng"/>
              <a:t>                    </a:t>
            </a:r>
            <a:r>
              <a:rPr lang="zh-CN" altLang="en-US" sz="2400" b="1"/>
              <a:t>较大．</a:t>
            </a:r>
          </a:p>
        </p:txBody>
      </p:sp>
      <p:pic>
        <p:nvPicPr>
          <p:cNvPr id="40963" name="内容占位符 19458">
            <a:extLst>
              <a:ext uri="{FF2B5EF4-FFF2-40B4-BE49-F238E27FC236}">
                <a16:creationId xmlns:a16="http://schemas.microsoft.com/office/drawing/2014/main" id="{A82CCEE2-829C-4ABA-ABAE-AB4B17C772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371600"/>
            <a:ext cx="2159000" cy="40798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1988" name="文本框 19459">
            <a:extLst>
              <a:ext uri="{FF2B5EF4-FFF2-40B4-BE49-F238E27FC236}">
                <a16:creationId xmlns:a16="http://schemas.microsoft.com/office/drawing/2014/main" id="{C54C9806-4D00-47D4-9AA2-D4DC3EB2EDBE}"/>
              </a:ext>
            </a:extLst>
          </p:cNvPr>
          <p:cNvSpPr/>
          <p:nvPr/>
        </p:nvSpPr>
        <p:spPr>
          <a:xfrm>
            <a:off x="2986088" y="2132013"/>
            <a:ext cx="14017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压缩冲程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1989" name="文本框 19460">
            <a:extLst>
              <a:ext uri="{FF2B5EF4-FFF2-40B4-BE49-F238E27FC236}">
                <a16:creationId xmlns:a16="http://schemas.microsoft.com/office/drawing/2014/main" id="{ACB9CE3D-9FCF-4267-89BE-0D8BDC32FB86}"/>
              </a:ext>
            </a:extLst>
          </p:cNvPr>
          <p:cNvSpPr/>
          <p:nvPr/>
        </p:nvSpPr>
        <p:spPr>
          <a:xfrm>
            <a:off x="1979613" y="2924175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做功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1990" name="文本框 19461">
            <a:extLst>
              <a:ext uri="{FF2B5EF4-FFF2-40B4-BE49-F238E27FC236}">
                <a16:creationId xmlns:a16="http://schemas.microsoft.com/office/drawing/2014/main" id="{563DB3F4-75BD-4118-90E7-6D0FF078D50B}"/>
              </a:ext>
            </a:extLst>
          </p:cNvPr>
          <p:cNvSpPr/>
          <p:nvPr/>
        </p:nvSpPr>
        <p:spPr>
          <a:xfrm>
            <a:off x="2124075" y="4581525"/>
            <a:ext cx="10969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热传递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1991" name="文本框 19462">
            <a:extLst>
              <a:ext uri="{FF2B5EF4-FFF2-40B4-BE49-F238E27FC236}">
                <a16:creationId xmlns:a16="http://schemas.microsoft.com/office/drawing/2014/main" id="{D69363C5-92C1-4533-BC59-5253BA941BE8}"/>
              </a:ext>
            </a:extLst>
          </p:cNvPr>
          <p:cNvSpPr/>
          <p:nvPr/>
        </p:nvSpPr>
        <p:spPr>
          <a:xfrm>
            <a:off x="3346450" y="4940300"/>
            <a:ext cx="10969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比热容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1992" name="文本框 19463">
            <a:extLst>
              <a:ext uri="{FF2B5EF4-FFF2-40B4-BE49-F238E27FC236}">
                <a16:creationId xmlns:a16="http://schemas.microsoft.com/office/drawing/2014/main" id="{999D18A3-A3CE-438C-A298-BF9EBC29E60D}"/>
              </a:ext>
            </a:extLst>
          </p:cNvPr>
          <p:cNvSpPr/>
          <p:nvPr/>
        </p:nvSpPr>
        <p:spPr>
          <a:xfrm>
            <a:off x="3057525" y="3355975"/>
            <a:ext cx="487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1993" name="文本框 19464">
            <a:extLst>
              <a:ext uri="{FF2B5EF4-FFF2-40B4-BE49-F238E27FC236}">
                <a16:creationId xmlns:a16="http://schemas.microsoft.com/office/drawing/2014/main" id="{2DF62F56-FE30-41E7-A884-F329CC977B11}"/>
              </a:ext>
            </a:extLst>
          </p:cNvPr>
          <p:cNvSpPr/>
          <p:nvPr/>
        </p:nvSpPr>
        <p:spPr>
          <a:xfrm>
            <a:off x="1185863" y="3355975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 animBg="1"/>
      <p:bldP spid="41991" grpId="0" animBg="1"/>
      <p:bldP spid="41992" grpId="0" animBg="1"/>
      <p:bldP spid="419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内容占位符 20481">
            <a:extLst>
              <a:ext uri="{FF2B5EF4-FFF2-40B4-BE49-F238E27FC236}">
                <a16:creationId xmlns:a16="http://schemas.microsoft.com/office/drawing/2014/main" id="{493CDFAD-AF3A-4D0C-9D2B-3ECECD70CB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0"/>
          <a:stretch>
            <a:fillRect/>
          </a:stretch>
        </p:blipFill>
        <p:spPr>
          <a:xfrm>
            <a:off x="6084888" y="622300"/>
            <a:ext cx="2663825" cy="409098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1987" name="文本框 20482">
            <a:extLst>
              <a:ext uri="{FF2B5EF4-FFF2-40B4-BE49-F238E27FC236}">
                <a16:creationId xmlns:a16="http://schemas.microsoft.com/office/drawing/2014/main" id="{E20EFDE7-5A07-4FA4-ABAB-9FD19BC49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81075"/>
            <a:ext cx="5686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9、如图所示是四冲程汽油机工作时的_______冲程，把</a:t>
            </a:r>
            <a:r>
              <a:rPr lang="zh-CN" altLang="en-US" sz="2800" b="1" u="sng"/>
              <a:t>         </a:t>
            </a:r>
            <a:r>
              <a:rPr lang="zh-CN" altLang="en-US" sz="2800" b="1"/>
              <a:t>能</a:t>
            </a:r>
          </a:p>
          <a:p>
            <a:pPr eaLnBrk="1" hangingPunct="1"/>
            <a:r>
              <a:rPr lang="zh-CN" altLang="en-US" sz="2800" b="1"/>
              <a:t>转化 </a:t>
            </a:r>
            <a:r>
              <a:rPr lang="zh-CN" altLang="en-US" sz="2800" b="1" u="sng"/>
              <a:t>         </a:t>
            </a:r>
            <a:r>
              <a:rPr lang="zh-CN" altLang="en-US" sz="2800" b="1"/>
              <a:t>能</a:t>
            </a:r>
          </a:p>
        </p:txBody>
      </p:sp>
      <p:sp>
        <p:nvSpPr>
          <p:cNvPr id="43012" name="文本框 20483">
            <a:extLst>
              <a:ext uri="{FF2B5EF4-FFF2-40B4-BE49-F238E27FC236}">
                <a16:creationId xmlns:a16="http://schemas.microsoft.com/office/drawing/2014/main" id="{38FD92C7-D536-4CE1-8A67-B28AE6390A75}"/>
              </a:ext>
            </a:extLst>
          </p:cNvPr>
          <p:cNvSpPr/>
          <p:nvPr/>
        </p:nvSpPr>
        <p:spPr>
          <a:xfrm>
            <a:off x="1763713" y="1412875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做功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3013" name="文本框 20484">
            <a:extLst>
              <a:ext uri="{FF2B5EF4-FFF2-40B4-BE49-F238E27FC236}">
                <a16:creationId xmlns:a16="http://schemas.microsoft.com/office/drawing/2014/main" id="{5F202123-7E49-4BAB-A2F0-6BE33FD0132C}"/>
              </a:ext>
            </a:extLst>
          </p:cNvPr>
          <p:cNvSpPr/>
          <p:nvPr/>
        </p:nvSpPr>
        <p:spPr>
          <a:xfrm>
            <a:off x="4500563" y="1412875"/>
            <a:ext cx="4873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内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43014" name="文本框 20485">
            <a:extLst>
              <a:ext uri="{FF2B5EF4-FFF2-40B4-BE49-F238E27FC236}">
                <a16:creationId xmlns:a16="http://schemas.microsoft.com/office/drawing/2014/main" id="{F85194EA-70C7-4025-9F15-D681FC8050D4}"/>
              </a:ext>
            </a:extLst>
          </p:cNvPr>
          <p:cNvSpPr/>
          <p:nvPr/>
        </p:nvSpPr>
        <p:spPr>
          <a:xfrm>
            <a:off x="1547813" y="1844675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机械</a:t>
            </a:r>
            <a:endParaRPr/>
          </a:p>
        </p:txBody>
      </p:sp>
      <p:sp>
        <p:nvSpPr>
          <p:cNvPr id="43015" name="文本框 20486">
            <a:extLst>
              <a:ext uri="{FF2B5EF4-FFF2-40B4-BE49-F238E27FC236}">
                <a16:creationId xmlns:a16="http://schemas.microsoft.com/office/drawing/2014/main" id="{B5215958-FE14-4004-869D-FFBEA2E474BA}"/>
              </a:ext>
            </a:extLst>
          </p:cNvPr>
          <p:cNvSpPr/>
          <p:nvPr/>
        </p:nvSpPr>
        <p:spPr>
          <a:xfrm>
            <a:off x="468313" y="2857500"/>
            <a:ext cx="5975350" cy="2011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10、如图表示内燃机工作循环中的一个冲程，从气门的启闭和活塞的运动可判断这是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        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冲程。</a:t>
            </a:r>
            <a:endParaRPr sz="2800" b="1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43016" name="文本框 20487">
            <a:extLst>
              <a:ext uri="{FF2B5EF4-FFF2-40B4-BE49-F238E27FC236}">
                <a16:creationId xmlns:a16="http://schemas.microsoft.com/office/drawing/2014/main" id="{FD0BF998-0BF8-47D9-9BE6-E97CAAA63BBA}"/>
              </a:ext>
            </a:extLst>
          </p:cNvPr>
          <p:cNvSpPr/>
          <p:nvPr/>
        </p:nvSpPr>
        <p:spPr>
          <a:xfrm>
            <a:off x="2411413" y="4225925"/>
            <a:ext cx="10795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吸气</a:t>
            </a:r>
            <a:endParaRPr sz="2800" b="1">
              <a:solidFill>
                <a:srgbClr val="FF0000"/>
              </a:solidFill>
            </a:endParaRPr>
          </a:p>
        </p:txBody>
      </p:sp>
      <p:pic>
        <p:nvPicPr>
          <p:cNvPr id="41993" name="内容占位符 20488" descr="Image744">
            <a:extLst>
              <a:ext uri="{FF2B5EF4-FFF2-40B4-BE49-F238E27FC236}">
                <a16:creationId xmlns:a16="http://schemas.microsoft.com/office/drawing/2014/main" id="{DFB9E408-EF92-4C36-BA63-067262F58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6"/>
          <a:stretch>
            <a:fillRect/>
          </a:stretch>
        </p:blipFill>
        <p:spPr>
          <a:xfrm>
            <a:off x="5076825" y="4221163"/>
            <a:ext cx="1584325" cy="22447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21505">
            <a:extLst>
              <a:ext uri="{FF2B5EF4-FFF2-40B4-BE49-F238E27FC236}">
                <a16:creationId xmlns:a16="http://schemas.microsoft.com/office/drawing/2014/main" id="{398FA8B7-5974-484E-B0EB-FD35B1FA7535}"/>
              </a:ext>
            </a:extLst>
          </p:cNvPr>
          <p:cNvSpPr/>
          <p:nvPr/>
        </p:nvSpPr>
        <p:spPr>
          <a:xfrm>
            <a:off x="517525" y="1552575"/>
            <a:ext cx="8304213" cy="153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3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宋体" pitchFamily="2" charset="-122"/>
                <a:sym typeface="Wingdings"/>
              </a:rPr>
              <a:t>练习：1、把5kg, 40℃的水烧开，需要完全燃烧多少kg的干木柴？（已知干木柴的热值为1.2×10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宋体" pitchFamily="2" charset="-122"/>
                <a:sym typeface="Wingdings"/>
              </a:rPr>
              <a:t>7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宋体" pitchFamily="2" charset="-122"/>
                <a:sym typeface="Wingdings"/>
              </a:rPr>
              <a:t>J/kg，外界为标准大气压，并且燃料完全燃烧放出的热量全部被水吸收）</a:t>
            </a:r>
            <a:endParaRPr sz="2400" b="1">
              <a:solidFill>
                <a:srgbClr val="0000CC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22529">
            <a:extLst>
              <a:ext uri="{FF2B5EF4-FFF2-40B4-BE49-F238E27FC236}">
                <a16:creationId xmlns:a16="http://schemas.microsoft.com/office/drawing/2014/main" id="{466A5981-8185-474B-A044-2827339AD975}"/>
              </a:ext>
            </a:extLst>
          </p:cNvPr>
          <p:cNvSpPr/>
          <p:nvPr/>
        </p:nvSpPr>
        <p:spPr>
          <a:xfrm>
            <a:off x="650875" y="836613"/>
            <a:ext cx="7831138" cy="1198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just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2.一辆汽车，发动机的输出功率是29.4kW，热机效率为20％，它带有16kg汽油，如果车速60km/h，它能行驶多远？（汽油的热值为4.6×10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7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J/kg）</a:t>
            </a:r>
            <a:endParaRPr sz="24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5059" name="文本框 22530">
            <a:extLst>
              <a:ext uri="{FF2B5EF4-FFF2-40B4-BE49-F238E27FC236}">
                <a16:creationId xmlns:a16="http://schemas.microsoft.com/office/drawing/2014/main" id="{1B578409-CBC1-4E5B-A1E5-7AD195A8A3E1}"/>
              </a:ext>
            </a:extLst>
          </p:cNvPr>
          <p:cNvSpPr/>
          <p:nvPr/>
        </p:nvSpPr>
        <p:spPr>
          <a:xfrm>
            <a:off x="1477963" y="2143125"/>
            <a:ext cx="7054850" cy="3529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解：16kg汽油完全燃烧释放出的热量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 Q=m·q=16×4.6×10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7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J=7.36×10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8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J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做有用功的能量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 W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=Q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有用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=7.36×10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8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J×20%=1.472×10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8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J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发动机工作的时间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 t=w/p=1.472×10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8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J/29.4×10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3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W=5006s=1.4h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 S=v·t=60km/n×1.4h=84km</a:t>
            </a: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23553">
            <a:extLst>
              <a:ext uri="{FF2B5EF4-FFF2-40B4-BE49-F238E27FC236}">
                <a16:creationId xmlns:a16="http://schemas.microsoft.com/office/drawing/2014/main" id="{999E24AD-C031-4E4F-92FB-87964CD31994}"/>
              </a:ext>
            </a:extLst>
          </p:cNvPr>
          <p:cNvSpPr/>
          <p:nvPr/>
        </p:nvSpPr>
        <p:spPr>
          <a:xfrm>
            <a:off x="323850" y="763588"/>
            <a:ext cx="8640763" cy="2652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3、某单缸四冲程汽油机的气缸活塞面积为30cm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，一个冲程活塞在气缸中移动的距离是50mm，满负荷工作时做功冲程燃气的平均压强为9.0×l0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5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Pa,飞轮lmin转动1800周，当汽油机满负荷工作时(不计摩擦)，求：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(1)做功冲程中燃气对活塞的平均压力；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(2)一个做功冲程中燃气对活塞做的功；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(3)汽油机的功率．</a:t>
            </a:r>
            <a:endParaRPr sz="24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6083" name="文本框 23554">
            <a:extLst>
              <a:ext uri="{FF2B5EF4-FFF2-40B4-BE49-F238E27FC236}">
                <a16:creationId xmlns:a16="http://schemas.microsoft.com/office/drawing/2014/main" id="{752E7C92-414D-4B9C-AB4A-ADFF6EDC779B}"/>
              </a:ext>
            </a:extLst>
          </p:cNvPr>
          <p:cNvSpPr/>
          <p:nvPr/>
        </p:nvSpPr>
        <p:spPr>
          <a:xfrm>
            <a:off x="539750" y="3416300"/>
            <a:ext cx="8066088" cy="30178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解：（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）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F=P·S=9×10</a:t>
            </a:r>
            <a:r>
              <a:rPr lang="en-US" altLang="zh-CN"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5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Pa×30×10</a:t>
            </a:r>
            <a:r>
              <a:rPr lang="en-US" altLang="zh-CN"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-4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m</a:t>
            </a:r>
            <a:r>
              <a:rPr lang="en-US" altLang="zh-CN"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2</a:t>
            </a:r>
          </a:p>
          <a:p>
            <a:pPr eaLnBrk="1" hangingPunct="1"/>
            <a:r>
              <a:rPr lang="en-US" altLang="zh-CN"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                         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=2700N</a:t>
            </a:r>
          </a:p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    (2)W=F·S=2700N×50×10</a:t>
            </a:r>
            <a:r>
              <a:rPr lang="en-US" altLang="zh-CN"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-3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m</a:t>
            </a:r>
          </a:p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             =135J</a:t>
            </a:r>
          </a:p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    (3)1800r/min=30r/s</a:t>
            </a:r>
          </a:p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故每秒钟做功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15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次，则每秒钟做功</a:t>
            </a:r>
          </a:p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W=135J×15=2025J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故：汽油机功率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P=Wˊ/t=2025J/s=2025W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24577">
            <a:extLst>
              <a:ext uri="{FF2B5EF4-FFF2-40B4-BE49-F238E27FC236}">
                <a16:creationId xmlns:a16="http://schemas.microsoft.com/office/drawing/2014/main" id="{7E109835-C107-466C-99A7-2ED9C6DD17CA}"/>
              </a:ext>
            </a:extLst>
          </p:cNvPr>
          <p:cNvSpPr/>
          <p:nvPr/>
        </p:nvSpPr>
        <p:spPr>
          <a:xfrm>
            <a:off x="693738" y="1052513"/>
            <a:ext cx="7732712" cy="2676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just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太阳能热水器有经济、安全、卫生、环保和节能等优点．图所示为一种太阳能热水器，该热水器的集热器的有效采光面积为3m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能在8h内将225L水的温度升高40℃．设热水器每平方米面积每秒接收太阳辐射能1.4×1O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3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J，即P0=1.4×1O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3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J/（m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.s）．该太阳能热水器的效率是多大？（结果保留两位有效数字）[水的比热容c=4.2×1O3J/（kg•℃）]．</a:t>
            </a:r>
            <a:endParaRPr sz="2400" b="1"/>
          </a:p>
        </p:txBody>
      </p:sp>
      <p:pic>
        <p:nvPicPr>
          <p:cNvPr id="46083" name="图片 24578">
            <a:extLst>
              <a:ext uri="{FF2B5EF4-FFF2-40B4-BE49-F238E27FC236}">
                <a16:creationId xmlns:a16="http://schemas.microsoft.com/office/drawing/2014/main" id="{537C6CF7-60B2-4A31-97CE-82915838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3956050"/>
            <a:ext cx="297656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7170">
            <a:extLst>
              <a:ext uri="{FF2B5EF4-FFF2-40B4-BE49-F238E27FC236}">
                <a16:creationId xmlns:a16="http://schemas.microsoft.com/office/drawing/2014/main" id="{BF52B690-9DA5-4ADB-85F1-A0F16E68A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2148149"/>
            <a:ext cx="5234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人类利用内能主要有哪些方式？</a:t>
            </a:r>
          </a:p>
        </p:txBody>
      </p:sp>
      <p:sp>
        <p:nvSpPr>
          <p:cNvPr id="29699" name="文本框 7171">
            <a:extLst>
              <a:ext uri="{FF2B5EF4-FFF2-40B4-BE49-F238E27FC236}">
                <a16:creationId xmlns:a16="http://schemas.microsoft.com/office/drawing/2014/main" id="{6D64818E-6285-4437-AD68-BE4D70D47CEC}"/>
              </a:ext>
            </a:extLst>
          </p:cNvPr>
          <p:cNvSpPr/>
          <p:nvPr/>
        </p:nvSpPr>
        <p:spPr>
          <a:xfrm>
            <a:off x="1044575" y="3192463"/>
            <a:ext cx="577594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人类利用内能一是加热，二是做功</a:t>
            </a:r>
            <a:endParaRPr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组合 25601">
            <a:extLst>
              <a:ext uri="{FF2B5EF4-FFF2-40B4-BE49-F238E27FC236}">
                <a16:creationId xmlns:a16="http://schemas.microsoft.com/office/drawing/2014/main" id="{5CB71C4B-FC03-4CAB-A793-0DFADA45A43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619125"/>
            <a:ext cx="2089150" cy="792163"/>
            <a:chOff x="0" y="-226"/>
            <a:chExt cx="3291" cy="1245"/>
          </a:xfrm>
        </p:grpSpPr>
        <p:grpSp>
          <p:nvGrpSpPr>
            <p:cNvPr id="47107" name="组合 25602">
              <a:extLst>
                <a:ext uri="{FF2B5EF4-FFF2-40B4-BE49-F238E27FC236}">
                  <a16:creationId xmlns:a16="http://schemas.microsoft.com/office/drawing/2014/main" id="{F103EBEC-1EC2-47F9-BD96-07D86DB2E1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54"/>
              <a:ext cx="3291" cy="565"/>
              <a:chOff x="0" y="0"/>
              <a:chExt cx="2796" cy="628"/>
            </a:xfrm>
          </p:grpSpPr>
          <p:sp>
            <p:nvSpPr>
              <p:cNvPr id="47108" name="未知">
                <a:extLst>
                  <a:ext uri="{FF2B5EF4-FFF2-40B4-BE49-F238E27FC236}">
                    <a16:creationId xmlns:a16="http://schemas.microsoft.com/office/drawing/2014/main" id="{9C9F4BA2-2CD3-488B-AE2B-2842B5A05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07"/>
                <a:ext cx="559" cy="300"/>
              </a:xfrm>
              <a:custGeom>
                <a:avLst/>
                <a:gdLst>
                  <a:gd name="T0" fmla="*/ 1119 w 1119"/>
                  <a:gd name="T1" fmla="*/ 59 h 600"/>
                  <a:gd name="T2" fmla="*/ 957 w 1119"/>
                  <a:gd name="T3" fmla="*/ 59 h 600"/>
                  <a:gd name="T4" fmla="*/ 957 w 1119"/>
                  <a:gd name="T5" fmla="*/ 147 h 600"/>
                  <a:gd name="T6" fmla="*/ 918 w 1119"/>
                  <a:gd name="T7" fmla="*/ 186 h 600"/>
                  <a:gd name="T8" fmla="*/ 870 w 1119"/>
                  <a:gd name="T9" fmla="*/ 186 h 600"/>
                  <a:gd name="T10" fmla="*/ 870 w 1119"/>
                  <a:gd name="T11" fmla="*/ 93 h 600"/>
                  <a:gd name="T12" fmla="*/ 737 w 1119"/>
                  <a:gd name="T13" fmla="*/ 93 h 600"/>
                  <a:gd name="T14" fmla="*/ 737 w 1119"/>
                  <a:gd name="T15" fmla="*/ 204 h 600"/>
                  <a:gd name="T16" fmla="*/ 689 w 1119"/>
                  <a:gd name="T17" fmla="*/ 204 h 600"/>
                  <a:gd name="T18" fmla="*/ 685 w 1119"/>
                  <a:gd name="T19" fmla="*/ 166 h 600"/>
                  <a:gd name="T20" fmla="*/ 678 w 1119"/>
                  <a:gd name="T21" fmla="*/ 135 h 600"/>
                  <a:gd name="T22" fmla="*/ 667 w 1119"/>
                  <a:gd name="T23" fmla="*/ 108 h 600"/>
                  <a:gd name="T24" fmla="*/ 653 w 1119"/>
                  <a:gd name="T25" fmla="*/ 85 h 600"/>
                  <a:gd name="T26" fmla="*/ 639 w 1119"/>
                  <a:gd name="T27" fmla="*/ 66 h 600"/>
                  <a:gd name="T28" fmla="*/ 627 w 1119"/>
                  <a:gd name="T29" fmla="*/ 51 h 600"/>
                  <a:gd name="T30" fmla="*/ 615 w 1119"/>
                  <a:gd name="T31" fmla="*/ 38 h 600"/>
                  <a:gd name="T32" fmla="*/ 607 w 1119"/>
                  <a:gd name="T33" fmla="*/ 27 h 600"/>
                  <a:gd name="T34" fmla="*/ 599 w 1119"/>
                  <a:gd name="T35" fmla="*/ 40 h 600"/>
                  <a:gd name="T36" fmla="*/ 590 w 1119"/>
                  <a:gd name="T37" fmla="*/ 55 h 600"/>
                  <a:gd name="T38" fmla="*/ 580 w 1119"/>
                  <a:gd name="T39" fmla="*/ 73 h 600"/>
                  <a:gd name="T40" fmla="*/ 571 w 1119"/>
                  <a:gd name="T41" fmla="*/ 93 h 600"/>
                  <a:gd name="T42" fmla="*/ 563 w 1119"/>
                  <a:gd name="T43" fmla="*/ 111 h 600"/>
                  <a:gd name="T44" fmla="*/ 556 w 1119"/>
                  <a:gd name="T45" fmla="*/ 130 h 600"/>
                  <a:gd name="T46" fmla="*/ 551 w 1119"/>
                  <a:gd name="T47" fmla="*/ 145 h 600"/>
                  <a:gd name="T48" fmla="*/ 547 w 1119"/>
                  <a:gd name="T49" fmla="*/ 156 h 600"/>
                  <a:gd name="T50" fmla="*/ 541 w 1119"/>
                  <a:gd name="T51" fmla="*/ 142 h 600"/>
                  <a:gd name="T52" fmla="*/ 536 w 1119"/>
                  <a:gd name="T53" fmla="*/ 126 h 600"/>
                  <a:gd name="T54" fmla="*/ 529 w 1119"/>
                  <a:gd name="T55" fmla="*/ 109 h 600"/>
                  <a:gd name="T56" fmla="*/ 521 w 1119"/>
                  <a:gd name="T57" fmla="*/ 92 h 600"/>
                  <a:gd name="T58" fmla="*/ 514 w 1119"/>
                  <a:gd name="T59" fmla="*/ 76 h 600"/>
                  <a:gd name="T60" fmla="*/ 506 w 1119"/>
                  <a:gd name="T61" fmla="*/ 61 h 600"/>
                  <a:gd name="T62" fmla="*/ 499 w 1119"/>
                  <a:gd name="T63" fmla="*/ 48 h 600"/>
                  <a:gd name="T64" fmla="*/ 493 w 1119"/>
                  <a:gd name="T65" fmla="*/ 39 h 600"/>
                  <a:gd name="T66" fmla="*/ 483 w 1119"/>
                  <a:gd name="T67" fmla="*/ 55 h 600"/>
                  <a:gd name="T68" fmla="*/ 472 w 1119"/>
                  <a:gd name="T69" fmla="*/ 76 h 600"/>
                  <a:gd name="T70" fmla="*/ 462 w 1119"/>
                  <a:gd name="T71" fmla="*/ 100 h 600"/>
                  <a:gd name="T72" fmla="*/ 453 w 1119"/>
                  <a:gd name="T73" fmla="*/ 127 h 600"/>
                  <a:gd name="T74" fmla="*/ 445 w 1119"/>
                  <a:gd name="T75" fmla="*/ 155 h 600"/>
                  <a:gd name="T76" fmla="*/ 439 w 1119"/>
                  <a:gd name="T77" fmla="*/ 184 h 600"/>
                  <a:gd name="T78" fmla="*/ 434 w 1119"/>
                  <a:gd name="T79" fmla="*/ 212 h 600"/>
                  <a:gd name="T80" fmla="*/ 432 w 1119"/>
                  <a:gd name="T81" fmla="*/ 240 h 600"/>
                  <a:gd name="T82" fmla="*/ 351 w 1119"/>
                  <a:gd name="T83" fmla="*/ 240 h 600"/>
                  <a:gd name="T84" fmla="*/ 351 w 1119"/>
                  <a:gd name="T85" fmla="*/ 186 h 600"/>
                  <a:gd name="T86" fmla="*/ 375 w 1119"/>
                  <a:gd name="T87" fmla="*/ 186 h 600"/>
                  <a:gd name="T88" fmla="*/ 318 w 1119"/>
                  <a:gd name="T89" fmla="*/ 87 h 600"/>
                  <a:gd name="T90" fmla="*/ 150 w 1119"/>
                  <a:gd name="T91" fmla="*/ 87 h 600"/>
                  <a:gd name="T92" fmla="*/ 104 w 1119"/>
                  <a:gd name="T93" fmla="*/ 0 h 600"/>
                  <a:gd name="T94" fmla="*/ 0 w 1119"/>
                  <a:gd name="T95" fmla="*/ 229 h 600"/>
                  <a:gd name="T96" fmla="*/ 0 w 1119"/>
                  <a:gd name="T97" fmla="*/ 600 h 600"/>
                  <a:gd name="T98" fmla="*/ 1119 w 1119"/>
                  <a:gd name="T99" fmla="*/ 600 h 600"/>
                  <a:gd name="T100" fmla="*/ 1119 w 1119"/>
                  <a:gd name="T101" fmla="*/ 59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19" h="600">
                    <a:moveTo>
                      <a:pt x="1119" y="59"/>
                    </a:moveTo>
                    <a:lnTo>
                      <a:pt x="957" y="59"/>
                    </a:lnTo>
                    <a:lnTo>
                      <a:pt x="957" y="147"/>
                    </a:lnTo>
                    <a:lnTo>
                      <a:pt x="918" y="186"/>
                    </a:lnTo>
                    <a:lnTo>
                      <a:pt x="870" y="186"/>
                    </a:lnTo>
                    <a:lnTo>
                      <a:pt x="870" y="93"/>
                    </a:lnTo>
                    <a:lnTo>
                      <a:pt x="737" y="93"/>
                    </a:lnTo>
                    <a:lnTo>
                      <a:pt x="737" y="204"/>
                    </a:lnTo>
                    <a:lnTo>
                      <a:pt x="689" y="204"/>
                    </a:lnTo>
                    <a:lnTo>
                      <a:pt x="685" y="166"/>
                    </a:lnTo>
                    <a:lnTo>
                      <a:pt x="678" y="135"/>
                    </a:lnTo>
                    <a:lnTo>
                      <a:pt x="667" y="108"/>
                    </a:lnTo>
                    <a:lnTo>
                      <a:pt x="653" y="85"/>
                    </a:lnTo>
                    <a:lnTo>
                      <a:pt x="639" y="66"/>
                    </a:lnTo>
                    <a:lnTo>
                      <a:pt x="627" y="51"/>
                    </a:lnTo>
                    <a:lnTo>
                      <a:pt x="615" y="38"/>
                    </a:lnTo>
                    <a:lnTo>
                      <a:pt x="607" y="27"/>
                    </a:lnTo>
                    <a:lnTo>
                      <a:pt x="599" y="40"/>
                    </a:lnTo>
                    <a:lnTo>
                      <a:pt x="590" y="55"/>
                    </a:lnTo>
                    <a:lnTo>
                      <a:pt x="580" y="73"/>
                    </a:lnTo>
                    <a:lnTo>
                      <a:pt x="571" y="93"/>
                    </a:lnTo>
                    <a:lnTo>
                      <a:pt x="563" y="111"/>
                    </a:lnTo>
                    <a:lnTo>
                      <a:pt x="556" y="130"/>
                    </a:lnTo>
                    <a:lnTo>
                      <a:pt x="551" y="145"/>
                    </a:lnTo>
                    <a:lnTo>
                      <a:pt x="547" y="156"/>
                    </a:lnTo>
                    <a:lnTo>
                      <a:pt x="541" y="142"/>
                    </a:lnTo>
                    <a:lnTo>
                      <a:pt x="536" y="126"/>
                    </a:lnTo>
                    <a:lnTo>
                      <a:pt x="529" y="109"/>
                    </a:lnTo>
                    <a:lnTo>
                      <a:pt x="521" y="92"/>
                    </a:lnTo>
                    <a:lnTo>
                      <a:pt x="514" y="76"/>
                    </a:lnTo>
                    <a:lnTo>
                      <a:pt x="506" y="61"/>
                    </a:lnTo>
                    <a:lnTo>
                      <a:pt x="499" y="48"/>
                    </a:lnTo>
                    <a:lnTo>
                      <a:pt x="493" y="39"/>
                    </a:lnTo>
                    <a:lnTo>
                      <a:pt x="483" y="55"/>
                    </a:lnTo>
                    <a:lnTo>
                      <a:pt x="472" y="76"/>
                    </a:lnTo>
                    <a:lnTo>
                      <a:pt x="462" y="100"/>
                    </a:lnTo>
                    <a:lnTo>
                      <a:pt x="453" y="127"/>
                    </a:lnTo>
                    <a:lnTo>
                      <a:pt x="445" y="155"/>
                    </a:lnTo>
                    <a:lnTo>
                      <a:pt x="439" y="184"/>
                    </a:lnTo>
                    <a:lnTo>
                      <a:pt x="434" y="212"/>
                    </a:lnTo>
                    <a:lnTo>
                      <a:pt x="432" y="240"/>
                    </a:lnTo>
                    <a:lnTo>
                      <a:pt x="351" y="240"/>
                    </a:lnTo>
                    <a:lnTo>
                      <a:pt x="351" y="186"/>
                    </a:lnTo>
                    <a:lnTo>
                      <a:pt x="375" y="186"/>
                    </a:lnTo>
                    <a:lnTo>
                      <a:pt x="318" y="87"/>
                    </a:lnTo>
                    <a:lnTo>
                      <a:pt x="150" y="87"/>
                    </a:lnTo>
                    <a:lnTo>
                      <a:pt x="104" y="0"/>
                    </a:lnTo>
                    <a:lnTo>
                      <a:pt x="0" y="229"/>
                    </a:lnTo>
                    <a:lnTo>
                      <a:pt x="0" y="600"/>
                    </a:lnTo>
                    <a:lnTo>
                      <a:pt x="1119" y="600"/>
                    </a:lnTo>
                    <a:lnTo>
                      <a:pt x="1119" y="59"/>
                    </a:lnTo>
                    <a:close/>
                  </a:path>
                </a:pathLst>
              </a:custGeom>
              <a:solidFill>
                <a:srgbClr val="D8C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9" name="矩形 25604">
                <a:extLst>
                  <a:ext uri="{FF2B5EF4-FFF2-40B4-BE49-F238E27FC236}">
                    <a16:creationId xmlns:a16="http://schemas.microsoft.com/office/drawing/2014/main" id="{0FAC0678-6509-4545-88AA-C5FAF49BE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89"/>
                <a:ext cx="558" cy="221"/>
              </a:xfrm>
              <a:prstGeom prst="rect">
                <a:avLst/>
              </a:prstGeom>
              <a:solidFill>
                <a:srgbClr val="33B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10" name="未知">
                <a:extLst>
                  <a:ext uri="{FF2B5EF4-FFF2-40B4-BE49-F238E27FC236}">
                    <a16:creationId xmlns:a16="http://schemas.microsoft.com/office/drawing/2014/main" id="{0EB9FAE4-1B8F-4FB3-B7A2-FEF83AFB6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96"/>
                <a:ext cx="1107" cy="311"/>
              </a:xfrm>
              <a:custGeom>
                <a:avLst/>
                <a:gdLst>
                  <a:gd name="T0" fmla="*/ 2214 w 2214"/>
                  <a:gd name="T1" fmla="*/ 147 h 621"/>
                  <a:gd name="T2" fmla="*/ 2087 w 2214"/>
                  <a:gd name="T3" fmla="*/ 190 h 621"/>
                  <a:gd name="T4" fmla="*/ 2024 w 2214"/>
                  <a:gd name="T5" fmla="*/ 65 h 621"/>
                  <a:gd name="T6" fmla="*/ 1977 w 2214"/>
                  <a:gd name="T7" fmla="*/ 168 h 621"/>
                  <a:gd name="T8" fmla="*/ 1955 w 2214"/>
                  <a:gd name="T9" fmla="*/ 120 h 621"/>
                  <a:gd name="T10" fmla="*/ 1882 w 2214"/>
                  <a:gd name="T11" fmla="*/ 49 h 621"/>
                  <a:gd name="T12" fmla="*/ 1861 w 2214"/>
                  <a:gd name="T13" fmla="*/ 49 h 621"/>
                  <a:gd name="T14" fmla="*/ 1828 w 2214"/>
                  <a:gd name="T15" fmla="*/ 49 h 621"/>
                  <a:gd name="T16" fmla="*/ 1784 w 2214"/>
                  <a:gd name="T17" fmla="*/ 49 h 621"/>
                  <a:gd name="T18" fmla="*/ 1738 w 2214"/>
                  <a:gd name="T19" fmla="*/ 49 h 621"/>
                  <a:gd name="T20" fmla="*/ 1694 w 2214"/>
                  <a:gd name="T21" fmla="*/ 49 h 621"/>
                  <a:gd name="T22" fmla="*/ 1660 w 2214"/>
                  <a:gd name="T23" fmla="*/ 49 h 621"/>
                  <a:gd name="T24" fmla="*/ 1639 w 2214"/>
                  <a:gd name="T25" fmla="*/ 49 h 621"/>
                  <a:gd name="T26" fmla="*/ 1631 w 2214"/>
                  <a:gd name="T27" fmla="*/ 53 h 621"/>
                  <a:gd name="T28" fmla="*/ 1607 w 2214"/>
                  <a:gd name="T29" fmla="*/ 76 h 621"/>
                  <a:gd name="T30" fmla="*/ 1577 w 2214"/>
                  <a:gd name="T31" fmla="*/ 108 h 621"/>
                  <a:gd name="T32" fmla="*/ 1554 w 2214"/>
                  <a:gd name="T33" fmla="*/ 131 h 621"/>
                  <a:gd name="T34" fmla="*/ 1587 w 2214"/>
                  <a:gd name="T35" fmla="*/ 135 h 621"/>
                  <a:gd name="T36" fmla="*/ 1515 w 2214"/>
                  <a:gd name="T37" fmla="*/ 205 h 621"/>
                  <a:gd name="T38" fmla="*/ 1515 w 2214"/>
                  <a:gd name="T39" fmla="*/ 121 h 621"/>
                  <a:gd name="T40" fmla="*/ 1515 w 2214"/>
                  <a:gd name="T41" fmla="*/ 39 h 621"/>
                  <a:gd name="T42" fmla="*/ 1505 w 2214"/>
                  <a:gd name="T43" fmla="*/ 40 h 621"/>
                  <a:gd name="T44" fmla="*/ 1481 w 2214"/>
                  <a:gd name="T45" fmla="*/ 40 h 621"/>
                  <a:gd name="T46" fmla="*/ 1448 w 2214"/>
                  <a:gd name="T47" fmla="*/ 40 h 621"/>
                  <a:gd name="T48" fmla="*/ 1410 w 2214"/>
                  <a:gd name="T49" fmla="*/ 40 h 621"/>
                  <a:gd name="T50" fmla="*/ 1371 w 2214"/>
                  <a:gd name="T51" fmla="*/ 40 h 621"/>
                  <a:gd name="T52" fmla="*/ 1337 w 2214"/>
                  <a:gd name="T53" fmla="*/ 39 h 621"/>
                  <a:gd name="T54" fmla="*/ 1313 w 2214"/>
                  <a:gd name="T55" fmla="*/ 39 h 621"/>
                  <a:gd name="T56" fmla="*/ 1304 w 2214"/>
                  <a:gd name="T57" fmla="*/ 39 h 621"/>
                  <a:gd name="T58" fmla="*/ 1063 w 2214"/>
                  <a:gd name="T59" fmla="*/ 84 h 621"/>
                  <a:gd name="T60" fmla="*/ 1049 w 2214"/>
                  <a:gd name="T61" fmla="*/ 124 h 621"/>
                  <a:gd name="T62" fmla="*/ 1020 w 2214"/>
                  <a:gd name="T63" fmla="*/ 137 h 621"/>
                  <a:gd name="T64" fmla="*/ 996 w 2214"/>
                  <a:gd name="T65" fmla="*/ 159 h 621"/>
                  <a:gd name="T66" fmla="*/ 981 w 2214"/>
                  <a:gd name="T67" fmla="*/ 190 h 621"/>
                  <a:gd name="T68" fmla="*/ 955 w 2214"/>
                  <a:gd name="T69" fmla="*/ 207 h 621"/>
                  <a:gd name="T70" fmla="*/ 944 w 2214"/>
                  <a:gd name="T71" fmla="*/ 153 h 621"/>
                  <a:gd name="T72" fmla="*/ 921 w 2214"/>
                  <a:gd name="T73" fmla="*/ 132 h 621"/>
                  <a:gd name="T74" fmla="*/ 898 w 2214"/>
                  <a:gd name="T75" fmla="*/ 149 h 621"/>
                  <a:gd name="T76" fmla="*/ 888 w 2214"/>
                  <a:gd name="T77" fmla="*/ 207 h 621"/>
                  <a:gd name="T78" fmla="*/ 822 w 2214"/>
                  <a:gd name="T79" fmla="*/ 11 h 621"/>
                  <a:gd name="T80" fmla="*/ 783 w 2214"/>
                  <a:gd name="T81" fmla="*/ 75 h 621"/>
                  <a:gd name="T82" fmla="*/ 524 w 2214"/>
                  <a:gd name="T83" fmla="*/ 9 h 621"/>
                  <a:gd name="T84" fmla="*/ 237 w 2214"/>
                  <a:gd name="T85" fmla="*/ 75 h 621"/>
                  <a:gd name="T86" fmla="*/ 175 w 2214"/>
                  <a:gd name="T87" fmla="*/ 156 h 621"/>
                  <a:gd name="T88" fmla="*/ 162 w 2214"/>
                  <a:gd name="T89" fmla="*/ 139 h 621"/>
                  <a:gd name="T90" fmla="*/ 147 w 2214"/>
                  <a:gd name="T91" fmla="*/ 117 h 621"/>
                  <a:gd name="T92" fmla="*/ 134 w 2214"/>
                  <a:gd name="T93" fmla="*/ 98 h 621"/>
                  <a:gd name="T94" fmla="*/ 129 w 2214"/>
                  <a:gd name="T95" fmla="*/ 90 h 621"/>
                  <a:gd name="T96" fmla="*/ 84 w 2214"/>
                  <a:gd name="T97" fmla="*/ 0 h 621"/>
                  <a:gd name="T98" fmla="*/ 45 w 2214"/>
                  <a:gd name="T99" fmla="*/ 87 h 621"/>
                  <a:gd name="T100" fmla="*/ 33 w 2214"/>
                  <a:gd name="T101" fmla="*/ 156 h 621"/>
                  <a:gd name="T102" fmla="*/ 0 w 2214"/>
                  <a:gd name="T103" fmla="*/ 621 h 621"/>
                  <a:gd name="T104" fmla="*/ 2214 w 2214"/>
                  <a:gd name="T105" fmla="*/ 14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14" h="621">
                    <a:moveTo>
                      <a:pt x="2214" y="147"/>
                    </a:moveTo>
                    <a:lnTo>
                      <a:pt x="2214" y="147"/>
                    </a:lnTo>
                    <a:lnTo>
                      <a:pt x="2163" y="75"/>
                    </a:lnTo>
                    <a:lnTo>
                      <a:pt x="2087" y="190"/>
                    </a:lnTo>
                    <a:lnTo>
                      <a:pt x="2087" y="108"/>
                    </a:lnTo>
                    <a:lnTo>
                      <a:pt x="2024" y="65"/>
                    </a:lnTo>
                    <a:lnTo>
                      <a:pt x="1977" y="117"/>
                    </a:lnTo>
                    <a:lnTo>
                      <a:pt x="1977" y="168"/>
                    </a:lnTo>
                    <a:lnTo>
                      <a:pt x="1955" y="168"/>
                    </a:lnTo>
                    <a:lnTo>
                      <a:pt x="1955" y="120"/>
                    </a:lnTo>
                    <a:lnTo>
                      <a:pt x="1885" y="49"/>
                    </a:lnTo>
                    <a:lnTo>
                      <a:pt x="1882" y="49"/>
                    </a:lnTo>
                    <a:lnTo>
                      <a:pt x="1874" y="49"/>
                    </a:lnTo>
                    <a:lnTo>
                      <a:pt x="1861" y="49"/>
                    </a:lnTo>
                    <a:lnTo>
                      <a:pt x="1846" y="49"/>
                    </a:lnTo>
                    <a:lnTo>
                      <a:pt x="1828" y="49"/>
                    </a:lnTo>
                    <a:lnTo>
                      <a:pt x="1806" y="49"/>
                    </a:lnTo>
                    <a:lnTo>
                      <a:pt x="1784" y="49"/>
                    </a:lnTo>
                    <a:lnTo>
                      <a:pt x="1761" y="49"/>
                    </a:lnTo>
                    <a:lnTo>
                      <a:pt x="1738" y="49"/>
                    </a:lnTo>
                    <a:lnTo>
                      <a:pt x="1716" y="49"/>
                    </a:lnTo>
                    <a:lnTo>
                      <a:pt x="1694" y="49"/>
                    </a:lnTo>
                    <a:lnTo>
                      <a:pt x="1676" y="49"/>
                    </a:lnTo>
                    <a:lnTo>
                      <a:pt x="1660" y="49"/>
                    </a:lnTo>
                    <a:lnTo>
                      <a:pt x="1647" y="49"/>
                    </a:lnTo>
                    <a:lnTo>
                      <a:pt x="1639" y="49"/>
                    </a:lnTo>
                    <a:lnTo>
                      <a:pt x="1636" y="49"/>
                    </a:lnTo>
                    <a:lnTo>
                      <a:pt x="1631" y="53"/>
                    </a:lnTo>
                    <a:lnTo>
                      <a:pt x="1621" y="63"/>
                    </a:lnTo>
                    <a:lnTo>
                      <a:pt x="1607" y="76"/>
                    </a:lnTo>
                    <a:lnTo>
                      <a:pt x="1592" y="92"/>
                    </a:lnTo>
                    <a:lnTo>
                      <a:pt x="1577" y="108"/>
                    </a:lnTo>
                    <a:lnTo>
                      <a:pt x="1563" y="121"/>
                    </a:lnTo>
                    <a:lnTo>
                      <a:pt x="1554" y="131"/>
                    </a:lnTo>
                    <a:lnTo>
                      <a:pt x="1550" y="135"/>
                    </a:lnTo>
                    <a:lnTo>
                      <a:pt x="1587" y="135"/>
                    </a:lnTo>
                    <a:lnTo>
                      <a:pt x="1587" y="205"/>
                    </a:lnTo>
                    <a:lnTo>
                      <a:pt x="1515" y="205"/>
                    </a:lnTo>
                    <a:lnTo>
                      <a:pt x="1515" y="178"/>
                    </a:lnTo>
                    <a:lnTo>
                      <a:pt x="1515" y="121"/>
                    </a:lnTo>
                    <a:lnTo>
                      <a:pt x="1515" y="63"/>
                    </a:lnTo>
                    <a:lnTo>
                      <a:pt x="1515" y="39"/>
                    </a:lnTo>
                    <a:lnTo>
                      <a:pt x="1512" y="39"/>
                    </a:lnTo>
                    <a:lnTo>
                      <a:pt x="1505" y="40"/>
                    </a:lnTo>
                    <a:lnTo>
                      <a:pt x="1495" y="40"/>
                    </a:lnTo>
                    <a:lnTo>
                      <a:pt x="1481" y="40"/>
                    </a:lnTo>
                    <a:lnTo>
                      <a:pt x="1466" y="40"/>
                    </a:lnTo>
                    <a:lnTo>
                      <a:pt x="1448" y="40"/>
                    </a:lnTo>
                    <a:lnTo>
                      <a:pt x="1429" y="40"/>
                    </a:lnTo>
                    <a:lnTo>
                      <a:pt x="1410" y="40"/>
                    </a:lnTo>
                    <a:lnTo>
                      <a:pt x="1389" y="40"/>
                    </a:lnTo>
                    <a:lnTo>
                      <a:pt x="1371" y="40"/>
                    </a:lnTo>
                    <a:lnTo>
                      <a:pt x="1352" y="39"/>
                    </a:lnTo>
                    <a:lnTo>
                      <a:pt x="1337" y="39"/>
                    </a:lnTo>
                    <a:lnTo>
                      <a:pt x="1323" y="39"/>
                    </a:lnTo>
                    <a:lnTo>
                      <a:pt x="1313" y="39"/>
                    </a:lnTo>
                    <a:lnTo>
                      <a:pt x="1306" y="39"/>
                    </a:lnTo>
                    <a:lnTo>
                      <a:pt x="1304" y="39"/>
                    </a:lnTo>
                    <a:lnTo>
                      <a:pt x="1304" y="84"/>
                    </a:lnTo>
                    <a:lnTo>
                      <a:pt x="1063" y="84"/>
                    </a:lnTo>
                    <a:lnTo>
                      <a:pt x="1063" y="123"/>
                    </a:lnTo>
                    <a:lnTo>
                      <a:pt x="1049" y="124"/>
                    </a:lnTo>
                    <a:lnTo>
                      <a:pt x="1035" y="129"/>
                    </a:lnTo>
                    <a:lnTo>
                      <a:pt x="1020" y="137"/>
                    </a:lnTo>
                    <a:lnTo>
                      <a:pt x="1008" y="147"/>
                    </a:lnTo>
                    <a:lnTo>
                      <a:pt x="996" y="159"/>
                    </a:lnTo>
                    <a:lnTo>
                      <a:pt x="987" y="174"/>
                    </a:lnTo>
                    <a:lnTo>
                      <a:pt x="981" y="190"/>
                    </a:lnTo>
                    <a:lnTo>
                      <a:pt x="979" y="207"/>
                    </a:lnTo>
                    <a:lnTo>
                      <a:pt x="955" y="207"/>
                    </a:lnTo>
                    <a:lnTo>
                      <a:pt x="952" y="176"/>
                    </a:lnTo>
                    <a:lnTo>
                      <a:pt x="944" y="153"/>
                    </a:lnTo>
                    <a:lnTo>
                      <a:pt x="934" y="138"/>
                    </a:lnTo>
                    <a:lnTo>
                      <a:pt x="921" y="132"/>
                    </a:lnTo>
                    <a:lnTo>
                      <a:pt x="909" y="137"/>
                    </a:lnTo>
                    <a:lnTo>
                      <a:pt x="898" y="149"/>
                    </a:lnTo>
                    <a:lnTo>
                      <a:pt x="890" y="174"/>
                    </a:lnTo>
                    <a:lnTo>
                      <a:pt x="888" y="207"/>
                    </a:lnTo>
                    <a:lnTo>
                      <a:pt x="822" y="207"/>
                    </a:lnTo>
                    <a:lnTo>
                      <a:pt x="822" y="11"/>
                    </a:lnTo>
                    <a:lnTo>
                      <a:pt x="783" y="11"/>
                    </a:lnTo>
                    <a:lnTo>
                      <a:pt x="783" y="75"/>
                    </a:lnTo>
                    <a:lnTo>
                      <a:pt x="567" y="75"/>
                    </a:lnTo>
                    <a:lnTo>
                      <a:pt x="524" y="9"/>
                    </a:lnTo>
                    <a:lnTo>
                      <a:pt x="481" y="75"/>
                    </a:lnTo>
                    <a:lnTo>
                      <a:pt x="237" y="75"/>
                    </a:lnTo>
                    <a:lnTo>
                      <a:pt x="237" y="156"/>
                    </a:lnTo>
                    <a:lnTo>
                      <a:pt x="175" y="156"/>
                    </a:lnTo>
                    <a:lnTo>
                      <a:pt x="169" y="149"/>
                    </a:lnTo>
                    <a:lnTo>
                      <a:pt x="162" y="139"/>
                    </a:lnTo>
                    <a:lnTo>
                      <a:pt x="155" y="129"/>
                    </a:lnTo>
                    <a:lnTo>
                      <a:pt x="147" y="117"/>
                    </a:lnTo>
                    <a:lnTo>
                      <a:pt x="140" y="107"/>
                    </a:lnTo>
                    <a:lnTo>
                      <a:pt x="134" y="98"/>
                    </a:lnTo>
                    <a:lnTo>
                      <a:pt x="130" y="92"/>
                    </a:lnTo>
                    <a:lnTo>
                      <a:pt x="129" y="90"/>
                    </a:lnTo>
                    <a:lnTo>
                      <a:pt x="151" y="93"/>
                    </a:lnTo>
                    <a:lnTo>
                      <a:pt x="84" y="0"/>
                    </a:lnTo>
                    <a:lnTo>
                      <a:pt x="26" y="87"/>
                    </a:lnTo>
                    <a:lnTo>
                      <a:pt x="45" y="87"/>
                    </a:lnTo>
                    <a:lnTo>
                      <a:pt x="11" y="151"/>
                    </a:lnTo>
                    <a:lnTo>
                      <a:pt x="33" y="156"/>
                    </a:lnTo>
                    <a:lnTo>
                      <a:pt x="0" y="192"/>
                    </a:lnTo>
                    <a:lnTo>
                      <a:pt x="0" y="621"/>
                    </a:lnTo>
                    <a:lnTo>
                      <a:pt x="2214" y="621"/>
                    </a:lnTo>
                    <a:lnTo>
                      <a:pt x="2214" y="147"/>
                    </a:lnTo>
                    <a:close/>
                  </a:path>
                </a:pathLst>
              </a:custGeom>
              <a:solidFill>
                <a:srgbClr val="D8C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1" name="矩形 25606">
                <a:extLst>
                  <a:ext uri="{FF2B5EF4-FFF2-40B4-BE49-F238E27FC236}">
                    <a16:creationId xmlns:a16="http://schemas.microsoft.com/office/drawing/2014/main" id="{BF76C2F7-0686-41C0-9235-ABB82FBF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8" y="407"/>
                <a:ext cx="1108" cy="221"/>
              </a:xfrm>
              <a:prstGeom prst="rect">
                <a:avLst/>
              </a:prstGeom>
              <a:solidFill>
                <a:srgbClr val="33B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12" name="未知">
                <a:extLst>
                  <a:ext uri="{FF2B5EF4-FFF2-40B4-BE49-F238E27FC236}">
                    <a16:creationId xmlns:a16="http://schemas.microsoft.com/office/drawing/2014/main" id="{446302C7-9C41-4745-8664-8B556A5E5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275"/>
                <a:ext cx="24" cy="132"/>
              </a:xfrm>
              <a:custGeom>
                <a:avLst/>
                <a:gdLst>
                  <a:gd name="T0" fmla="*/ 26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6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3" name="未知">
                <a:extLst>
                  <a:ext uri="{FF2B5EF4-FFF2-40B4-BE49-F238E27FC236}">
                    <a16:creationId xmlns:a16="http://schemas.microsoft.com/office/drawing/2014/main" id="{7EF918ED-746A-46E7-B21F-6CDE8DC33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275"/>
                <a:ext cx="25" cy="132"/>
              </a:xfrm>
              <a:custGeom>
                <a:avLst/>
                <a:gdLst>
                  <a:gd name="T0" fmla="*/ 24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4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4" name="未知">
                <a:extLst>
                  <a:ext uri="{FF2B5EF4-FFF2-40B4-BE49-F238E27FC236}">
                    <a16:creationId xmlns:a16="http://schemas.microsoft.com/office/drawing/2014/main" id="{07548160-EBC8-4716-A0C1-486BDBB3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75"/>
                <a:ext cx="25" cy="132"/>
              </a:xfrm>
              <a:custGeom>
                <a:avLst/>
                <a:gdLst>
                  <a:gd name="T0" fmla="*/ 25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5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5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5" name="矩形 25610">
                <a:extLst>
                  <a:ext uri="{FF2B5EF4-FFF2-40B4-BE49-F238E27FC236}">
                    <a16:creationId xmlns:a16="http://schemas.microsoft.com/office/drawing/2014/main" id="{E724441C-2D5B-4CEA-88D7-4BE57FC8C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16" name="矩形 25611">
                <a:extLst>
                  <a:ext uri="{FF2B5EF4-FFF2-40B4-BE49-F238E27FC236}">
                    <a16:creationId xmlns:a16="http://schemas.microsoft.com/office/drawing/2014/main" id="{4615AB2B-D797-44DC-BEBE-A5843B4C8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17" name="未知">
                <a:extLst>
                  <a:ext uri="{FF2B5EF4-FFF2-40B4-BE49-F238E27FC236}">
                    <a16:creationId xmlns:a16="http://schemas.microsoft.com/office/drawing/2014/main" id="{831CB208-7C25-47C4-92A7-E0B00D075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275"/>
                <a:ext cx="24" cy="132"/>
              </a:xfrm>
              <a:custGeom>
                <a:avLst/>
                <a:gdLst>
                  <a:gd name="T0" fmla="*/ 24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4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8" name="未知">
                <a:extLst>
                  <a:ext uri="{FF2B5EF4-FFF2-40B4-BE49-F238E27FC236}">
                    <a16:creationId xmlns:a16="http://schemas.microsoft.com/office/drawing/2014/main" id="{CC71DFCB-9232-4C06-A838-2C196C15C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75"/>
                <a:ext cx="25" cy="132"/>
              </a:xfrm>
              <a:custGeom>
                <a:avLst/>
                <a:gdLst>
                  <a:gd name="T0" fmla="*/ 24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4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9" name="未知">
                <a:extLst>
                  <a:ext uri="{FF2B5EF4-FFF2-40B4-BE49-F238E27FC236}">
                    <a16:creationId xmlns:a16="http://schemas.microsoft.com/office/drawing/2014/main" id="{875B3D60-517E-4945-8D89-91D6A77EA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" y="275"/>
                <a:ext cx="25" cy="132"/>
              </a:xfrm>
              <a:custGeom>
                <a:avLst/>
                <a:gdLst>
                  <a:gd name="T0" fmla="*/ 24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4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0" name="未知">
                <a:extLst>
                  <a:ext uri="{FF2B5EF4-FFF2-40B4-BE49-F238E27FC236}">
                    <a16:creationId xmlns:a16="http://schemas.microsoft.com/office/drawing/2014/main" id="{724798A5-3B21-40BC-A31B-526F13D3E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275"/>
                <a:ext cx="25" cy="132"/>
              </a:xfrm>
              <a:custGeom>
                <a:avLst/>
                <a:gdLst>
                  <a:gd name="T0" fmla="*/ 24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4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1" name="未知">
                <a:extLst>
                  <a:ext uri="{FF2B5EF4-FFF2-40B4-BE49-F238E27FC236}">
                    <a16:creationId xmlns:a16="http://schemas.microsoft.com/office/drawing/2014/main" id="{B6C838FC-622B-4E76-B82D-D21743CB0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275"/>
                <a:ext cx="25" cy="144"/>
              </a:xfrm>
              <a:custGeom>
                <a:avLst/>
                <a:gdLst>
                  <a:gd name="T0" fmla="*/ 25 w 49"/>
                  <a:gd name="T1" fmla="*/ 0 h 286"/>
                  <a:gd name="T2" fmla="*/ 49 w 49"/>
                  <a:gd name="T3" fmla="*/ 57 h 286"/>
                  <a:gd name="T4" fmla="*/ 49 w 49"/>
                  <a:gd name="T5" fmla="*/ 286 h 286"/>
                  <a:gd name="T6" fmla="*/ 0 w 49"/>
                  <a:gd name="T7" fmla="*/ 272 h 286"/>
                  <a:gd name="T8" fmla="*/ 0 w 49"/>
                  <a:gd name="T9" fmla="*/ 57 h 286"/>
                  <a:gd name="T10" fmla="*/ 25 w 49"/>
                  <a:gd name="T1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86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86"/>
                    </a:lnTo>
                    <a:lnTo>
                      <a:pt x="0" y="272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2" name="未知">
                <a:extLst>
                  <a:ext uri="{FF2B5EF4-FFF2-40B4-BE49-F238E27FC236}">
                    <a16:creationId xmlns:a16="http://schemas.microsoft.com/office/drawing/2014/main" id="{3F4DFCE1-CABA-48EC-A844-AB84F9420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283"/>
                <a:ext cx="25" cy="148"/>
              </a:xfrm>
              <a:custGeom>
                <a:avLst/>
                <a:gdLst>
                  <a:gd name="T0" fmla="*/ 25 w 50"/>
                  <a:gd name="T1" fmla="*/ 0 h 295"/>
                  <a:gd name="T2" fmla="*/ 50 w 50"/>
                  <a:gd name="T3" fmla="*/ 56 h 295"/>
                  <a:gd name="T4" fmla="*/ 50 w 50"/>
                  <a:gd name="T5" fmla="*/ 295 h 295"/>
                  <a:gd name="T6" fmla="*/ 0 w 50"/>
                  <a:gd name="T7" fmla="*/ 276 h 295"/>
                  <a:gd name="T8" fmla="*/ 0 w 50"/>
                  <a:gd name="T9" fmla="*/ 56 h 295"/>
                  <a:gd name="T10" fmla="*/ 25 w 50"/>
                  <a:gd name="T11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95">
                    <a:moveTo>
                      <a:pt x="25" y="0"/>
                    </a:moveTo>
                    <a:lnTo>
                      <a:pt x="50" y="56"/>
                    </a:lnTo>
                    <a:lnTo>
                      <a:pt x="50" y="295"/>
                    </a:lnTo>
                    <a:lnTo>
                      <a:pt x="0" y="276"/>
                    </a:lnTo>
                    <a:lnTo>
                      <a:pt x="0" y="5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3" name="未知">
                <a:extLst>
                  <a:ext uri="{FF2B5EF4-FFF2-40B4-BE49-F238E27FC236}">
                    <a16:creationId xmlns:a16="http://schemas.microsoft.com/office/drawing/2014/main" id="{42B78CAF-FCC0-4313-80A9-D2C668DF2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291"/>
                <a:ext cx="24" cy="156"/>
              </a:xfrm>
              <a:custGeom>
                <a:avLst/>
                <a:gdLst>
                  <a:gd name="T0" fmla="*/ 24 w 49"/>
                  <a:gd name="T1" fmla="*/ 0 h 313"/>
                  <a:gd name="T2" fmla="*/ 49 w 49"/>
                  <a:gd name="T3" fmla="*/ 57 h 313"/>
                  <a:gd name="T4" fmla="*/ 49 w 49"/>
                  <a:gd name="T5" fmla="*/ 313 h 313"/>
                  <a:gd name="T6" fmla="*/ 0 w 49"/>
                  <a:gd name="T7" fmla="*/ 290 h 313"/>
                  <a:gd name="T8" fmla="*/ 0 w 49"/>
                  <a:gd name="T9" fmla="*/ 57 h 313"/>
                  <a:gd name="T10" fmla="*/ 24 w 49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1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313"/>
                    </a:lnTo>
                    <a:lnTo>
                      <a:pt x="0" y="290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4" name="未知">
                <a:extLst>
                  <a:ext uri="{FF2B5EF4-FFF2-40B4-BE49-F238E27FC236}">
                    <a16:creationId xmlns:a16="http://schemas.microsoft.com/office/drawing/2014/main" id="{453BC48B-BC97-4638-8669-5742E6918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301"/>
                <a:ext cx="24" cy="169"/>
              </a:xfrm>
              <a:custGeom>
                <a:avLst/>
                <a:gdLst>
                  <a:gd name="T0" fmla="*/ 24 w 50"/>
                  <a:gd name="T1" fmla="*/ 0 h 340"/>
                  <a:gd name="T2" fmla="*/ 50 w 50"/>
                  <a:gd name="T3" fmla="*/ 58 h 340"/>
                  <a:gd name="T4" fmla="*/ 50 w 50"/>
                  <a:gd name="T5" fmla="*/ 340 h 340"/>
                  <a:gd name="T6" fmla="*/ 0 w 50"/>
                  <a:gd name="T7" fmla="*/ 309 h 340"/>
                  <a:gd name="T8" fmla="*/ 0 w 50"/>
                  <a:gd name="T9" fmla="*/ 58 h 340"/>
                  <a:gd name="T10" fmla="*/ 24 w 50"/>
                  <a:gd name="T11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40">
                    <a:moveTo>
                      <a:pt x="24" y="0"/>
                    </a:moveTo>
                    <a:lnTo>
                      <a:pt x="50" y="58"/>
                    </a:lnTo>
                    <a:lnTo>
                      <a:pt x="50" y="340"/>
                    </a:lnTo>
                    <a:lnTo>
                      <a:pt x="0" y="309"/>
                    </a:lnTo>
                    <a:lnTo>
                      <a:pt x="0" y="5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5" name="未知">
                <a:extLst>
                  <a:ext uri="{FF2B5EF4-FFF2-40B4-BE49-F238E27FC236}">
                    <a16:creationId xmlns:a16="http://schemas.microsoft.com/office/drawing/2014/main" id="{583B285D-56E1-4AAB-8A6B-2E05E60B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316"/>
                <a:ext cx="24" cy="186"/>
              </a:xfrm>
              <a:custGeom>
                <a:avLst/>
                <a:gdLst>
                  <a:gd name="T0" fmla="*/ 24 w 50"/>
                  <a:gd name="T1" fmla="*/ 0 h 373"/>
                  <a:gd name="T2" fmla="*/ 50 w 50"/>
                  <a:gd name="T3" fmla="*/ 58 h 373"/>
                  <a:gd name="T4" fmla="*/ 50 w 50"/>
                  <a:gd name="T5" fmla="*/ 373 h 373"/>
                  <a:gd name="T6" fmla="*/ 0 w 50"/>
                  <a:gd name="T7" fmla="*/ 326 h 373"/>
                  <a:gd name="T8" fmla="*/ 0 w 50"/>
                  <a:gd name="T9" fmla="*/ 58 h 373"/>
                  <a:gd name="T10" fmla="*/ 24 w 50"/>
                  <a:gd name="T11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73">
                    <a:moveTo>
                      <a:pt x="24" y="0"/>
                    </a:moveTo>
                    <a:lnTo>
                      <a:pt x="50" y="58"/>
                    </a:lnTo>
                    <a:lnTo>
                      <a:pt x="50" y="373"/>
                    </a:lnTo>
                    <a:lnTo>
                      <a:pt x="0" y="326"/>
                    </a:lnTo>
                    <a:lnTo>
                      <a:pt x="0" y="5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6" name="未知">
                <a:extLst>
                  <a:ext uri="{FF2B5EF4-FFF2-40B4-BE49-F238E27FC236}">
                    <a16:creationId xmlns:a16="http://schemas.microsoft.com/office/drawing/2014/main" id="{D815113D-0490-4035-85BF-E480EE110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33"/>
                <a:ext cx="24" cy="216"/>
              </a:xfrm>
              <a:custGeom>
                <a:avLst/>
                <a:gdLst>
                  <a:gd name="T0" fmla="*/ 26 w 50"/>
                  <a:gd name="T1" fmla="*/ 0 h 430"/>
                  <a:gd name="T2" fmla="*/ 50 w 50"/>
                  <a:gd name="T3" fmla="*/ 56 h 430"/>
                  <a:gd name="T4" fmla="*/ 50 w 50"/>
                  <a:gd name="T5" fmla="*/ 430 h 430"/>
                  <a:gd name="T6" fmla="*/ 0 w 50"/>
                  <a:gd name="T7" fmla="*/ 368 h 430"/>
                  <a:gd name="T8" fmla="*/ 0 w 50"/>
                  <a:gd name="T9" fmla="*/ 56 h 430"/>
                  <a:gd name="T10" fmla="*/ 26 w 50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30">
                    <a:moveTo>
                      <a:pt x="26" y="0"/>
                    </a:moveTo>
                    <a:lnTo>
                      <a:pt x="50" y="56"/>
                    </a:lnTo>
                    <a:lnTo>
                      <a:pt x="50" y="430"/>
                    </a:lnTo>
                    <a:lnTo>
                      <a:pt x="0" y="368"/>
                    </a:lnTo>
                    <a:lnTo>
                      <a:pt x="0" y="5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7" name="未知">
                <a:extLst>
                  <a:ext uri="{FF2B5EF4-FFF2-40B4-BE49-F238E27FC236}">
                    <a16:creationId xmlns:a16="http://schemas.microsoft.com/office/drawing/2014/main" id="{E3128E2B-1723-4D43-B491-38A5E5661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70"/>
                <a:ext cx="6" cy="213"/>
              </a:xfrm>
              <a:custGeom>
                <a:avLst/>
                <a:gdLst>
                  <a:gd name="T0" fmla="*/ 13 w 13"/>
                  <a:gd name="T1" fmla="*/ 0 h 427"/>
                  <a:gd name="T2" fmla="*/ 13 w 13"/>
                  <a:gd name="T3" fmla="*/ 427 h 427"/>
                  <a:gd name="T4" fmla="*/ 0 w 13"/>
                  <a:gd name="T5" fmla="*/ 396 h 427"/>
                  <a:gd name="T6" fmla="*/ 0 w 13"/>
                  <a:gd name="T7" fmla="*/ 29 h 427"/>
                  <a:gd name="T8" fmla="*/ 13 w 13"/>
                  <a:gd name="T9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27">
                    <a:moveTo>
                      <a:pt x="13" y="0"/>
                    </a:moveTo>
                    <a:lnTo>
                      <a:pt x="13" y="427"/>
                    </a:lnTo>
                    <a:lnTo>
                      <a:pt x="0" y="396"/>
                    </a:lnTo>
                    <a:lnTo>
                      <a:pt x="0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8" name="未知">
                <a:extLst>
                  <a:ext uri="{FF2B5EF4-FFF2-40B4-BE49-F238E27FC236}">
                    <a16:creationId xmlns:a16="http://schemas.microsoft.com/office/drawing/2014/main" id="{D1CC8361-05DE-4FEB-91BA-7865FEFF0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310"/>
                <a:ext cx="398" cy="105"/>
              </a:xfrm>
              <a:custGeom>
                <a:avLst/>
                <a:gdLst>
                  <a:gd name="T0" fmla="*/ 6 w 796"/>
                  <a:gd name="T1" fmla="*/ 29 h 208"/>
                  <a:gd name="T2" fmla="*/ 29 w 796"/>
                  <a:gd name="T3" fmla="*/ 29 h 208"/>
                  <a:gd name="T4" fmla="*/ 63 w 796"/>
                  <a:gd name="T5" fmla="*/ 29 h 208"/>
                  <a:gd name="T6" fmla="*/ 105 w 796"/>
                  <a:gd name="T7" fmla="*/ 29 h 208"/>
                  <a:gd name="T8" fmla="*/ 147 w 796"/>
                  <a:gd name="T9" fmla="*/ 29 h 208"/>
                  <a:gd name="T10" fmla="*/ 189 w 796"/>
                  <a:gd name="T11" fmla="*/ 29 h 208"/>
                  <a:gd name="T12" fmla="*/ 223 w 796"/>
                  <a:gd name="T13" fmla="*/ 29 h 208"/>
                  <a:gd name="T14" fmla="*/ 246 w 796"/>
                  <a:gd name="T15" fmla="*/ 29 h 208"/>
                  <a:gd name="T16" fmla="*/ 259 w 796"/>
                  <a:gd name="T17" fmla="*/ 29 h 208"/>
                  <a:gd name="T18" fmla="*/ 294 w 796"/>
                  <a:gd name="T19" fmla="*/ 32 h 208"/>
                  <a:gd name="T20" fmla="*/ 349 w 796"/>
                  <a:gd name="T21" fmla="*/ 40 h 208"/>
                  <a:gd name="T22" fmla="*/ 420 w 796"/>
                  <a:gd name="T23" fmla="*/ 53 h 208"/>
                  <a:gd name="T24" fmla="*/ 503 w 796"/>
                  <a:gd name="T25" fmla="*/ 72 h 208"/>
                  <a:gd name="T26" fmla="*/ 590 w 796"/>
                  <a:gd name="T27" fmla="*/ 100 h 208"/>
                  <a:gd name="T28" fmla="*/ 677 w 796"/>
                  <a:gd name="T29" fmla="*/ 136 h 208"/>
                  <a:gd name="T30" fmla="*/ 759 w 796"/>
                  <a:gd name="T31" fmla="*/ 182 h 208"/>
                  <a:gd name="T32" fmla="*/ 796 w 796"/>
                  <a:gd name="T33" fmla="*/ 161 h 208"/>
                  <a:gd name="T34" fmla="*/ 719 w 796"/>
                  <a:gd name="T35" fmla="*/ 112 h 208"/>
                  <a:gd name="T36" fmla="*/ 634 w 796"/>
                  <a:gd name="T37" fmla="*/ 74 h 208"/>
                  <a:gd name="T38" fmla="*/ 546 w 796"/>
                  <a:gd name="T39" fmla="*/ 45 h 208"/>
                  <a:gd name="T40" fmla="*/ 461 w 796"/>
                  <a:gd name="T41" fmla="*/ 25 h 208"/>
                  <a:gd name="T42" fmla="*/ 384 w 796"/>
                  <a:gd name="T43" fmla="*/ 11 h 208"/>
                  <a:gd name="T44" fmla="*/ 319 w 796"/>
                  <a:gd name="T45" fmla="*/ 5 h 208"/>
                  <a:gd name="T46" fmla="*/ 274 w 796"/>
                  <a:gd name="T47" fmla="*/ 1 h 208"/>
                  <a:gd name="T48" fmla="*/ 252 w 796"/>
                  <a:gd name="T49" fmla="*/ 0 h 208"/>
                  <a:gd name="T50" fmla="*/ 236 w 796"/>
                  <a:gd name="T51" fmla="*/ 0 h 208"/>
                  <a:gd name="T52" fmla="*/ 207 w 796"/>
                  <a:gd name="T53" fmla="*/ 0 h 208"/>
                  <a:gd name="T54" fmla="*/ 169 w 796"/>
                  <a:gd name="T55" fmla="*/ 0 h 208"/>
                  <a:gd name="T56" fmla="*/ 127 w 796"/>
                  <a:gd name="T57" fmla="*/ 0 h 208"/>
                  <a:gd name="T58" fmla="*/ 83 w 796"/>
                  <a:gd name="T59" fmla="*/ 0 h 208"/>
                  <a:gd name="T60" fmla="*/ 45 w 796"/>
                  <a:gd name="T61" fmla="*/ 0 h 208"/>
                  <a:gd name="T62" fmla="*/ 16 w 796"/>
                  <a:gd name="T63" fmla="*/ 0 h 208"/>
                  <a:gd name="T64" fmla="*/ 0 w 796"/>
                  <a:gd name="T6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96" h="208">
                    <a:moveTo>
                      <a:pt x="0" y="29"/>
                    </a:moveTo>
                    <a:lnTo>
                      <a:pt x="6" y="29"/>
                    </a:lnTo>
                    <a:lnTo>
                      <a:pt x="16" y="29"/>
                    </a:lnTo>
                    <a:lnTo>
                      <a:pt x="29" y="29"/>
                    </a:lnTo>
                    <a:lnTo>
                      <a:pt x="45" y="29"/>
                    </a:lnTo>
                    <a:lnTo>
                      <a:pt x="63" y="29"/>
                    </a:lnTo>
                    <a:lnTo>
                      <a:pt x="83" y="29"/>
                    </a:lnTo>
                    <a:lnTo>
                      <a:pt x="105" y="29"/>
                    </a:lnTo>
                    <a:lnTo>
                      <a:pt x="127" y="29"/>
                    </a:lnTo>
                    <a:lnTo>
                      <a:pt x="147" y="29"/>
                    </a:lnTo>
                    <a:lnTo>
                      <a:pt x="169" y="29"/>
                    </a:lnTo>
                    <a:lnTo>
                      <a:pt x="189" y="29"/>
                    </a:lnTo>
                    <a:lnTo>
                      <a:pt x="207" y="29"/>
                    </a:lnTo>
                    <a:lnTo>
                      <a:pt x="223" y="29"/>
                    </a:lnTo>
                    <a:lnTo>
                      <a:pt x="236" y="29"/>
                    </a:lnTo>
                    <a:lnTo>
                      <a:pt x="246" y="29"/>
                    </a:lnTo>
                    <a:lnTo>
                      <a:pt x="252" y="29"/>
                    </a:lnTo>
                    <a:lnTo>
                      <a:pt x="259" y="29"/>
                    </a:lnTo>
                    <a:lnTo>
                      <a:pt x="274" y="30"/>
                    </a:lnTo>
                    <a:lnTo>
                      <a:pt x="294" y="32"/>
                    </a:lnTo>
                    <a:lnTo>
                      <a:pt x="319" y="36"/>
                    </a:lnTo>
                    <a:lnTo>
                      <a:pt x="349" y="40"/>
                    </a:lnTo>
                    <a:lnTo>
                      <a:pt x="384" y="46"/>
                    </a:lnTo>
                    <a:lnTo>
                      <a:pt x="420" y="53"/>
                    </a:lnTo>
                    <a:lnTo>
                      <a:pt x="461" y="62"/>
                    </a:lnTo>
                    <a:lnTo>
                      <a:pt x="503" y="72"/>
                    </a:lnTo>
                    <a:lnTo>
                      <a:pt x="546" y="85"/>
                    </a:lnTo>
                    <a:lnTo>
                      <a:pt x="590" y="100"/>
                    </a:lnTo>
                    <a:lnTo>
                      <a:pt x="635" y="116"/>
                    </a:lnTo>
                    <a:lnTo>
                      <a:pt x="677" y="136"/>
                    </a:lnTo>
                    <a:lnTo>
                      <a:pt x="719" y="158"/>
                    </a:lnTo>
                    <a:lnTo>
                      <a:pt x="759" y="182"/>
                    </a:lnTo>
                    <a:lnTo>
                      <a:pt x="796" y="208"/>
                    </a:lnTo>
                    <a:lnTo>
                      <a:pt x="796" y="161"/>
                    </a:lnTo>
                    <a:lnTo>
                      <a:pt x="759" y="135"/>
                    </a:lnTo>
                    <a:lnTo>
                      <a:pt x="719" y="112"/>
                    </a:lnTo>
                    <a:lnTo>
                      <a:pt x="677" y="91"/>
                    </a:lnTo>
                    <a:lnTo>
                      <a:pt x="634" y="74"/>
                    </a:lnTo>
                    <a:lnTo>
                      <a:pt x="590" y="57"/>
                    </a:lnTo>
                    <a:lnTo>
                      <a:pt x="546" y="45"/>
                    </a:lnTo>
                    <a:lnTo>
                      <a:pt x="502" y="33"/>
                    </a:lnTo>
                    <a:lnTo>
                      <a:pt x="461" y="25"/>
                    </a:lnTo>
                    <a:lnTo>
                      <a:pt x="420" y="17"/>
                    </a:lnTo>
                    <a:lnTo>
                      <a:pt x="384" y="11"/>
                    </a:lnTo>
                    <a:lnTo>
                      <a:pt x="349" y="7"/>
                    </a:lnTo>
                    <a:lnTo>
                      <a:pt x="319" y="5"/>
                    </a:lnTo>
                    <a:lnTo>
                      <a:pt x="294" y="2"/>
                    </a:lnTo>
                    <a:lnTo>
                      <a:pt x="274" y="1"/>
                    </a:lnTo>
                    <a:lnTo>
                      <a:pt x="259" y="0"/>
                    </a:lnTo>
                    <a:lnTo>
                      <a:pt x="252" y="0"/>
                    </a:lnTo>
                    <a:lnTo>
                      <a:pt x="246" y="0"/>
                    </a:lnTo>
                    <a:lnTo>
                      <a:pt x="236" y="0"/>
                    </a:lnTo>
                    <a:lnTo>
                      <a:pt x="223" y="0"/>
                    </a:lnTo>
                    <a:lnTo>
                      <a:pt x="207" y="0"/>
                    </a:lnTo>
                    <a:lnTo>
                      <a:pt x="189" y="0"/>
                    </a:lnTo>
                    <a:lnTo>
                      <a:pt x="169" y="0"/>
                    </a:lnTo>
                    <a:lnTo>
                      <a:pt x="147" y="0"/>
                    </a:lnTo>
                    <a:lnTo>
                      <a:pt x="127" y="0"/>
                    </a:lnTo>
                    <a:lnTo>
                      <a:pt x="105" y="0"/>
                    </a:lnTo>
                    <a:lnTo>
                      <a:pt x="83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9" name="未知">
                <a:extLst>
                  <a:ext uri="{FF2B5EF4-FFF2-40B4-BE49-F238E27FC236}">
                    <a16:creationId xmlns:a16="http://schemas.microsoft.com/office/drawing/2014/main" id="{4AC2C90F-FE29-44B0-B4BF-021AF10BF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374"/>
                <a:ext cx="398" cy="154"/>
              </a:xfrm>
              <a:custGeom>
                <a:avLst/>
                <a:gdLst>
                  <a:gd name="T0" fmla="*/ 6 w 796"/>
                  <a:gd name="T1" fmla="*/ 32 h 307"/>
                  <a:gd name="T2" fmla="*/ 29 w 796"/>
                  <a:gd name="T3" fmla="*/ 32 h 307"/>
                  <a:gd name="T4" fmla="*/ 63 w 796"/>
                  <a:gd name="T5" fmla="*/ 32 h 307"/>
                  <a:gd name="T6" fmla="*/ 105 w 796"/>
                  <a:gd name="T7" fmla="*/ 32 h 307"/>
                  <a:gd name="T8" fmla="*/ 147 w 796"/>
                  <a:gd name="T9" fmla="*/ 32 h 307"/>
                  <a:gd name="T10" fmla="*/ 189 w 796"/>
                  <a:gd name="T11" fmla="*/ 32 h 307"/>
                  <a:gd name="T12" fmla="*/ 223 w 796"/>
                  <a:gd name="T13" fmla="*/ 32 h 307"/>
                  <a:gd name="T14" fmla="*/ 246 w 796"/>
                  <a:gd name="T15" fmla="*/ 32 h 307"/>
                  <a:gd name="T16" fmla="*/ 299 w 796"/>
                  <a:gd name="T17" fmla="*/ 33 h 307"/>
                  <a:gd name="T18" fmla="*/ 390 w 796"/>
                  <a:gd name="T19" fmla="*/ 46 h 307"/>
                  <a:gd name="T20" fmla="*/ 473 w 796"/>
                  <a:gd name="T21" fmla="*/ 69 h 307"/>
                  <a:gd name="T22" fmla="*/ 551 w 796"/>
                  <a:gd name="T23" fmla="*/ 101 h 307"/>
                  <a:gd name="T24" fmla="*/ 620 w 796"/>
                  <a:gd name="T25" fmla="*/ 140 h 307"/>
                  <a:gd name="T26" fmla="*/ 681 w 796"/>
                  <a:gd name="T27" fmla="*/ 185 h 307"/>
                  <a:gd name="T28" fmla="*/ 734 w 796"/>
                  <a:gd name="T29" fmla="*/ 233 h 307"/>
                  <a:gd name="T30" fmla="*/ 778 w 796"/>
                  <a:gd name="T31" fmla="*/ 283 h 307"/>
                  <a:gd name="T32" fmla="*/ 796 w 796"/>
                  <a:gd name="T33" fmla="*/ 255 h 307"/>
                  <a:gd name="T34" fmla="*/ 757 w 796"/>
                  <a:gd name="T35" fmla="*/ 208 h 307"/>
                  <a:gd name="T36" fmla="*/ 708 w 796"/>
                  <a:gd name="T37" fmla="*/ 161 h 307"/>
                  <a:gd name="T38" fmla="*/ 652 w 796"/>
                  <a:gd name="T39" fmla="*/ 118 h 307"/>
                  <a:gd name="T40" fmla="*/ 586 w 796"/>
                  <a:gd name="T41" fmla="*/ 79 h 307"/>
                  <a:gd name="T42" fmla="*/ 514 w 796"/>
                  <a:gd name="T43" fmla="*/ 47 h 307"/>
                  <a:gd name="T44" fmla="*/ 433 w 796"/>
                  <a:gd name="T45" fmla="*/ 21 h 307"/>
                  <a:gd name="T46" fmla="*/ 346 w 796"/>
                  <a:gd name="T47" fmla="*/ 5 h 307"/>
                  <a:gd name="T48" fmla="*/ 252 w 796"/>
                  <a:gd name="T49" fmla="*/ 0 h 307"/>
                  <a:gd name="T50" fmla="*/ 236 w 796"/>
                  <a:gd name="T51" fmla="*/ 0 h 307"/>
                  <a:gd name="T52" fmla="*/ 207 w 796"/>
                  <a:gd name="T53" fmla="*/ 0 h 307"/>
                  <a:gd name="T54" fmla="*/ 169 w 796"/>
                  <a:gd name="T55" fmla="*/ 0 h 307"/>
                  <a:gd name="T56" fmla="*/ 127 w 796"/>
                  <a:gd name="T57" fmla="*/ 0 h 307"/>
                  <a:gd name="T58" fmla="*/ 83 w 796"/>
                  <a:gd name="T59" fmla="*/ 0 h 307"/>
                  <a:gd name="T60" fmla="*/ 45 w 796"/>
                  <a:gd name="T61" fmla="*/ 0 h 307"/>
                  <a:gd name="T62" fmla="*/ 16 w 796"/>
                  <a:gd name="T63" fmla="*/ 0 h 307"/>
                  <a:gd name="T64" fmla="*/ 0 w 796"/>
                  <a:gd name="T6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96" h="307">
                    <a:moveTo>
                      <a:pt x="0" y="32"/>
                    </a:moveTo>
                    <a:lnTo>
                      <a:pt x="6" y="32"/>
                    </a:lnTo>
                    <a:lnTo>
                      <a:pt x="16" y="32"/>
                    </a:lnTo>
                    <a:lnTo>
                      <a:pt x="29" y="32"/>
                    </a:lnTo>
                    <a:lnTo>
                      <a:pt x="45" y="32"/>
                    </a:lnTo>
                    <a:lnTo>
                      <a:pt x="63" y="32"/>
                    </a:lnTo>
                    <a:lnTo>
                      <a:pt x="83" y="32"/>
                    </a:lnTo>
                    <a:lnTo>
                      <a:pt x="105" y="32"/>
                    </a:lnTo>
                    <a:lnTo>
                      <a:pt x="127" y="32"/>
                    </a:lnTo>
                    <a:lnTo>
                      <a:pt x="147" y="32"/>
                    </a:lnTo>
                    <a:lnTo>
                      <a:pt x="169" y="32"/>
                    </a:lnTo>
                    <a:lnTo>
                      <a:pt x="189" y="32"/>
                    </a:lnTo>
                    <a:lnTo>
                      <a:pt x="207" y="32"/>
                    </a:lnTo>
                    <a:lnTo>
                      <a:pt x="223" y="32"/>
                    </a:lnTo>
                    <a:lnTo>
                      <a:pt x="236" y="32"/>
                    </a:lnTo>
                    <a:lnTo>
                      <a:pt x="246" y="32"/>
                    </a:lnTo>
                    <a:lnTo>
                      <a:pt x="252" y="32"/>
                    </a:lnTo>
                    <a:lnTo>
                      <a:pt x="299" y="33"/>
                    </a:lnTo>
                    <a:lnTo>
                      <a:pt x="346" y="39"/>
                    </a:lnTo>
                    <a:lnTo>
                      <a:pt x="390" y="46"/>
                    </a:lnTo>
                    <a:lnTo>
                      <a:pt x="433" y="56"/>
                    </a:lnTo>
                    <a:lnTo>
                      <a:pt x="473" y="69"/>
                    </a:lnTo>
                    <a:lnTo>
                      <a:pt x="514" y="85"/>
                    </a:lnTo>
                    <a:lnTo>
                      <a:pt x="551" y="101"/>
                    </a:lnTo>
                    <a:lnTo>
                      <a:pt x="586" y="120"/>
                    </a:lnTo>
                    <a:lnTo>
                      <a:pt x="620" y="140"/>
                    </a:lnTo>
                    <a:lnTo>
                      <a:pt x="652" y="162"/>
                    </a:lnTo>
                    <a:lnTo>
                      <a:pt x="681" y="185"/>
                    </a:lnTo>
                    <a:lnTo>
                      <a:pt x="708" y="209"/>
                    </a:lnTo>
                    <a:lnTo>
                      <a:pt x="734" y="233"/>
                    </a:lnTo>
                    <a:lnTo>
                      <a:pt x="757" y="257"/>
                    </a:lnTo>
                    <a:lnTo>
                      <a:pt x="778" y="283"/>
                    </a:lnTo>
                    <a:lnTo>
                      <a:pt x="796" y="307"/>
                    </a:lnTo>
                    <a:lnTo>
                      <a:pt x="796" y="255"/>
                    </a:lnTo>
                    <a:lnTo>
                      <a:pt x="778" y="231"/>
                    </a:lnTo>
                    <a:lnTo>
                      <a:pt x="757" y="208"/>
                    </a:lnTo>
                    <a:lnTo>
                      <a:pt x="734" y="184"/>
                    </a:lnTo>
                    <a:lnTo>
                      <a:pt x="708" y="161"/>
                    </a:lnTo>
                    <a:lnTo>
                      <a:pt x="681" y="139"/>
                    </a:lnTo>
                    <a:lnTo>
                      <a:pt x="652" y="118"/>
                    </a:lnTo>
                    <a:lnTo>
                      <a:pt x="620" y="99"/>
                    </a:lnTo>
                    <a:lnTo>
                      <a:pt x="586" y="79"/>
                    </a:lnTo>
                    <a:lnTo>
                      <a:pt x="551" y="62"/>
                    </a:lnTo>
                    <a:lnTo>
                      <a:pt x="514" y="47"/>
                    </a:lnTo>
                    <a:lnTo>
                      <a:pt x="473" y="33"/>
                    </a:lnTo>
                    <a:lnTo>
                      <a:pt x="433" y="21"/>
                    </a:lnTo>
                    <a:lnTo>
                      <a:pt x="390" y="12"/>
                    </a:lnTo>
                    <a:lnTo>
                      <a:pt x="346" y="5"/>
                    </a:lnTo>
                    <a:lnTo>
                      <a:pt x="299" y="1"/>
                    </a:lnTo>
                    <a:lnTo>
                      <a:pt x="252" y="0"/>
                    </a:lnTo>
                    <a:lnTo>
                      <a:pt x="246" y="0"/>
                    </a:lnTo>
                    <a:lnTo>
                      <a:pt x="236" y="0"/>
                    </a:lnTo>
                    <a:lnTo>
                      <a:pt x="223" y="0"/>
                    </a:lnTo>
                    <a:lnTo>
                      <a:pt x="207" y="0"/>
                    </a:lnTo>
                    <a:lnTo>
                      <a:pt x="189" y="0"/>
                    </a:lnTo>
                    <a:lnTo>
                      <a:pt x="169" y="0"/>
                    </a:lnTo>
                    <a:lnTo>
                      <a:pt x="147" y="0"/>
                    </a:lnTo>
                    <a:lnTo>
                      <a:pt x="127" y="0"/>
                    </a:lnTo>
                    <a:lnTo>
                      <a:pt x="105" y="0"/>
                    </a:lnTo>
                    <a:lnTo>
                      <a:pt x="83" y="0"/>
                    </a:lnTo>
                    <a:lnTo>
                      <a:pt x="63" y="0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0" name="未知">
                <a:extLst>
                  <a:ext uri="{FF2B5EF4-FFF2-40B4-BE49-F238E27FC236}">
                    <a16:creationId xmlns:a16="http://schemas.microsoft.com/office/drawing/2014/main" id="{4D01ED1D-3DB5-4502-A3D9-943CE7264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75"/>
                <a:ext cx="24" cy="132"/>
              </a:xfrm>
              <a:custGeom>
                <a:avLst/>
                <a:gdLst>
                  <a:gd name="T0" fmla="*/ 26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6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1" name="未知">
                <a:extLst>
                  <a:ext uri="{FF2B5EF4-FFF2-40B4-BE49-F238E27FC236}">
                    <a16:creationId xmlns:a16="http://schemas.microsoft.com/office/drawing/2014/main" id="{4B016C96-EE25-451E-9337-F73FA5F8D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" y="275"/>
                <a:ext cx="25" cy="132"/>
              </a:xfrm>
              <a:custGeom>
                <a:avLst/>
                <a:gdLst>
                  <a:gd name="T0" fmla="*/ 24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4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2" name="未知">
                <a:extLst>
                  <a:ext uri="{FF2B5EF4-FFF2-40B4-BE49-F238E27FC236}">
                    <a16:creationId xmlns:a16="http://schemas.microsoft.com/office/drawing/2014/main" id="{52EDCEC9-7E2D-42B5-BBC9-386059444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75"/>
                <a:ext cx="25" cy="132"/>
              </a:xfrm>
              <a:custGeom>
                <a:avLst/>
                <a:gdLst>
                  <a:gd name="T0" fmla="*/ 24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4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3" name="矩形 25628">
                <a:extLst>
                  <a:ext uri="{FF2B5EF4-FFF2-40B4-BE49-F238E27FC236}">
                    <a16:creationId xmlns:a16="http://schemas.microsoft.com/office/drawing/2014/main" id="{0B8F749B-EDB5-45E3-A64C-A573F6492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0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34" name="矩形 25629">
                <a:extLst>
                  <a:ext uri="{FF2B5EF4-FFF2-40B4-BE49-F238E27FC236}">
                    <a16:creationId xmlns:a16="http://schemas.microsoft.com/office/drawing/2014/main" id="{CFB02A52-2FD5-457D-B1BA-FC9DF38F9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0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35" name="未知">
                <a:extLst>
                  <a:ext uri="{FF2B5EF4-FFF2-40B4-BE49-F238E27FC236}">
                    <a16:creationId xmlns:a16="http://schemas.microsoft.com/office/drawing/2014/main" id="{38A2A32A-9567-4D6E-A0CE-B260BC43B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275"/>
                <a:ext cx="24" cy="132"/>
              </a:xfrm>
              <a:custGeom>
                <a:avLst/>
                <a:gdLst>
                  <a:gd name="T0" fmla="*/ 25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5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5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6" name="未知">
                <a:extLst>
                  <a:ext uri="{FF2B5EF4-FFF2-40B4-BE49-F238E27FC236}">
                    <a16:creationId xmlns:a16="http://schemas.microsoft.com/office/drawing/2014/main" id="{6F701E6C-9CA9-4179-A032-41C89F383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75"/>
                <a:ext cx="25" cy="132"/>
              </a:xfrm>
              <a:custGeom>
                <a:avLst/>
                <a:gdLst>
                  <a:gd name="T0" fmla="*/ 25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5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7" name="未知">
                <a:extLst>
                  <a:ext uri="{FF2B5EF4-FFF2-40B4-BE49-F238E27FC236}">
                    <a16:creationId xmlns:a16="http://schemas.microsoft.com/office/drawing/2014/main" id="{F0C4CF14-DCF9-4D20-8C30-861C65B8E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275"/>
                <a:ext cx="25" cy="132"/>
              </a:xfrm>
              <a:custGeom>
                <a:avLst/>
                <a:gdLst>
                  <a:gd name="T0" fmla="*/ 24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4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8" name="矩形 25633">
                <a:extLst>
                  <a:ext uri="{FF2B5EF4-FFF2-40B4-BE49-F238E27FC236}">
                    <a16:creationId xmlns:a16="http://schemas.microsoft.com/office/drawing/2014/main" id="{D79FFF55-9F8D-4FAD-819F-B00CB79B4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39" name="矩形 25634">
                <a:extLst>
                  <a:ext uri="{FF2B5EF4-FFF2-40B4-BE49-F238E27FC236}">
                    <a16:creationId xmlns:a16="http://schemas.microsoft.com/office/drawing/2014/main" id="{FC21A471-7FB8-492E-9BAF-A49386DA2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40" name="未知">
                <a:extLst>
                  <a:ext uri="{FF2B5EF4-FFF2-40B4-BE49-F238E27FC236}">
                    <a16:creationId xmlns:a16="http://schemas.microsoft.com/office/drawing/2014/main" id="{8507C94E-2577-4777-A42D-2905AD138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275"/>
                <a:ext cx="24" cy="132"/>
              </a:xfrm>
              <a:custGeom>
                <a:avLst/>
                <a:gdLst>
                  <a:gd name="T0" fmla="*/ 25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5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1" name="未知">
                <a:extLst>
                  <a:ext uri="{FF2B5EF4-FFF2-40B4-BE49-F238E27FC236}">
                    <a16:creationId xmlns:a16="http://schemas.microsoft.com/office/drawing/2014/main" id="{09EA4AA0-D0C1-467D-94A9-CE9514102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" y="275"/>
                <a:ext cx="25" cy="132"/>
              </a:xfrm>
              <a:custGeom>
                <a:avLst/>
                <a:gdLst>
                  <a:gd name="T0" fmla="*/ 25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5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2" name="未知">
                <a:extLst>
                  <a:ext uri="{FF2B5EF4-FFF2-40B4-BE49-F238E27FC236}">
                    <a16:creationId xmlns:a16="http://schemas.microsoft.com/office/drawing/2014/main" id="{DE645E23-14B8-427F-BDB4-9EBBC8F1F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275"/>
                <a:ext cx="25" cy="132"/>
              </a:xfrm>
              <a:custGeom>
                <a:avLst/>
                <a:gdLst>
                  <a:gd name="T0" fmla="*/ 25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5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3" name="矩形 25638">
                <a:extLst>
                  <a:ext uri="{FF2B5EF4-FFF2-40B4-BE49-F238E27FC236}">
                    <a16:creationId xmlns:a16="http://schemas.microsoft.com/office/drawing/2014/main" id="{001E51FD-7C97-4DE1-BFC0-83CAD4554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44" name="矩形 25639">
                <a:extLst>
                  <a:ext uri="{FF2B5EF4-FFF2-40B4-BE49-F238E27FC236}">
                    <a16:creationId xmlns:a16="http://schemas.microsoft.com/office/drawing/2014/main" id="{8BAA8F86-B1FA-4F32-ABE5-AAE132249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45" name="未知">
                <a:extLst>
                  <a:ext uri="{FF2B5EF4-FFF2-40B4-BE49-F238E27FC236}">
                    <a16:creationId xmlns:a16="http://schemas.microsoft.com/office/drawing/2014/main" id="{7C071646-6934-461D-8181-7FDD48AD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275"/>
                <a:ext cx="25" cy="132"/>
              </a:xfrm>
              <a:custGeom>
                <a:avLst/>
                <a:gdLst>
                  <a:gd name="T0" fmla="*/ 26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6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6" name="未知">
                <a:extLst>
                  <a:ext uri="{FF2B5EF4-FFF2-40B4-BE49-F238E27FC236}">
                    <a16:creationId xmlns:a16="http://schemas.microsoft.com/office/drawing/2014/main" id="{481ACEC5-6D17-449D-8B52-2B982045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275"/>
                <a:ext cx="25" cy="132"/>
              </a:xfrm>
              <a:custGeom>
                <a:avLst/>
                <a:gdLst>
                  <a:gd name="T0" fmla="*/ 24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4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7" name="未知">
                <a:extLst>
                  <a:ext uri="{FF2B5EF4-FFF2-40B4-BE49-F238E27FC236}">
                    <a16:creationId xmlns:a16="http://schemas.microsoft.com/office/drawing/2014/main" id="{C5BED5F9-7975-4754-AEEB-93B651900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275"/>
                <a:ext cx="25" cy="132"/>
              </a:xfrm>
              <a:custGeom>
                <a:avLst/>
                <a:gdLst>
                  <a:gd name="T0" fmla="*/ 25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5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8" name="矩形 25643">
                <a:extLst>
                  <a:ext uri="{FF2B5EF4-FFF2-40B4-BE49-F238E27FC236}">
                    <a16:creationId xmlns:a16="http://schemas.microsoft.com/office/drawing/2014/main" id="{8548E0C4-0F4A-4DD1-8A0D-ECC62DAC3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" y="310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49" name="矩形 25644">
                <a:extLst>
                  <a:ext uri="{FF2B5EF4-FFF2-40B4-BE49-F238E27FC236}">
                    <a16:creationId xmlns:a16="http://schemas.microsoft.com/office/drawing/2014/main" id="{FD2BF402-4141-46A0-B178-33CCDCBFC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7" y="374"/>
                <a:ext cx="108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50" name="未知">
                <a:extLst>
                  <a:ext uri="{FF2B5EF4-FFF2-40B4-BE49-F238E27FC236}">
                    <a16:creationId xmlns:a16="http://schemas.microsoft.com/office/drawing/2014/main" id="{9A811153-0D19-4E04-B734-0E6155D4D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275"/>
                <a:ext cx="25" cy="132"/>
              </a:xfrm>
              <a:custGeom>
                <a:avLst/>
                <a:gdLst>
                  <a:gd name="T0" fmla="*/ 26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6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6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1" name="未知">
                <a:extLst>
                  <a:ext uri="{FF2B5EF4-FFF2-40B4-BE49-F238E27FC236}">
                    <a16:creationId xmlns:a16="http://schemas.microsoft.com/office/drawing/2014/main" id="{4D9A59A0-EE22-4596-A487-F61C0BA12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275"/>
                <a:ext cx="25" cy="132"/>
              </a:xfrm>
              <a:custGeom>
                <a:avLst/>
                <a:gdLst>
                  <a:gd name="T0" fmla="*/ 24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4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2" name="未知">
                <a:extLst>
                  <a:ext uri="{FF2B5EF4-FFF2-40B4-BE49-F238E27FC236}">
                    <a16:creationId xmlns:a16="http://schemas.microsoft.com/office/drawing/2014/main" id="{8D969182-01C3-41BD-8382-6E59CF888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275"/>
                <a:ext cx="25" cy="132"/>
              </a:xfrm>
              <a:custGeom>
                <a:avLst/>
                <a:gdLst>
                  <a:gd name="T0" fmla="*/ 24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4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3" name="矩形 25648">
                <a:extLst>
                  <a:ext uri="{FF2B5EF4-FFF2-40B4-BE49-F238E27FC236}">
                    <a16:creationId xmlns:a16="http://schemas.microsoft.com/office/drawing/2014/main" id="{4D8C4B59-D1EE-4C70-8B37-43EF822C2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54" name="矩形 25649">
                <a:extLst>
                  <a:ext uri="{FF2B5EF4-FFF2-40B4-BE49-F238E27FC236}">
                    <a16:creationId xmlns:a16="http://schemas.microsoft.com/office/drawing/2014/main" id="{9011BBAA-ADCB-4D44-A721-4346F6913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55" name="未知">
                <a:extLst>
                  <a:ext uri="{FF2B5EF4-FFF2-40B4-BE49-F238E27FC236}">
                    <a16:creationId xmlns:a16="http://schemas.microsoft.com/office/drawing/2014/main" id="{910F2D4E-1C7C-46F4-BABF-8ED01A17B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75"/>
                <a:ext cx="25" cy="132"/>
              </a:xfrm>
              <a:custGeom>
                <a:avLst/>
                <a:gdLst>
                  <a:gd name="T0" fmla="*/ 24 w 50"/>
                  <a:gd name="T1" fmla="*/ 0 h 263"/>
                  <a:gd name="T2" fmla="*/ 50 w 50"/>
                  <a:gd name="T3" fmla="*/ 57 h 263"/>
                  <a:gd name="T4" fmla="*/ 50 w 50"/>
                  <a:gd name="T5" fmla="*/ 263 h 263"/>
                  <a:gd name="T6" fmla="*/ 0 w 50"/>
                  <a:gd name="T7" fmla="*/ 263 h 263"/>
                  <a:gd name="T8" fmla="*/ 0 w 50"/>
                  <a:gd name="T9" fmla="*/ 57 h 263"/>
                  <a:gd name="T10" fmla="*/ 24 w 5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63">
                    <a:moveTo>
                      <a:pt x="24" y="0"/>
                    </a:moveTo>
                    <a:lnTo>
                      <a:pt x="50" y="57"/>
                    </a:lnTo>
                    <a:lnTo>
                      <a:pt x="50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6" name="未知">
                <a:extLst>
                  <a:ext uri="{FF2B5EF4-FFF2-40B4-BE49-F238E27FC236}">
                    <a16:creationId xmlns:a16="http://schemas.microsoft.com/office/drawing/2014/main" id="{3A799CE0-BEA2-4F87-A775-09004B5E9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275"/>
                <a:ext cx="25" cy="132"/>
              </a:xfrm>
              <a:custGeom>
                <a:avLst/>
                <a:gdLst>
                  <a:gd name="T0" fmla="*/ 25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5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5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7" name="未知">
                <a:extLst>
                  <a:ext uri="{FF2B5EF4-FFF2-40B4-BE49-F238E27FC236}">
                    <a16:creationId xmlns:a16="http://schemas.microsoft.com/office/drawing/2014/main" id="{D2C926E1-FE39-4B81-8D63-A31ECCCA2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75"/>
                <a:ext cx="25" cy="132"/>
              </a:xfrm>
              <a:custGeom>
                <a:avLst/>
                <a:gdLst>
                  <a:gd name="T0" fmla="*/ 24 w 49"/>
                  <a:gd name="T1" fmla="*/ 0 h 263"/>
                  <a:gd name="T2" fmla="*/ 49 w 49"/>
                  <a:gd name="T3" fmla="*/ 57 h 263"/>
                  <a:gd name="T4" fmla="*/ 49 w 49"/>
                  <a:gd name="T5" fmla="*/ 263 h 263"/>
                  <a:gd name="T6" fmla="*/ 0 w 49"/>
                  <a:gd name="T7" fmla="*/ 263 h 263"/>
                  <a:gd name="T8" fmla="*/ 0 w 49"/>
                  <a:gd name="T9" fmla="*/ 57 h 263"/>
                  <a:gd name="T10" fmla="*/ 24 w 49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63">
                    <a:moveTo>
                      <a:pt x="24" y="0"/>
                    </a:moveTo>
                    <a:lnTo>
                      <a:pt x="49" y="57"/>
                    </a:lnTo>
                    <a:lnTo>
                      <a:pt x="49" y="263"/>
                    </a:lnTo>
                    <a:lnTo>
                      <a:pt x="0" y="263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8" name="矩形 25653">
                <a:extLst>
                  <a:ext uri="{FF2B5EF4-FFF2-40B4-BE49-F238E27FC236}">
                    <a16:creationId xmlns:a16="http://schemas.microsoft.com/office/drawing/2014/main" id="{D92DFE9E-26DE-479D-959C-2F11CA495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310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59" name="矩形 25654">
                <a:extLst>
                  <a:ext uri="{FF2B5EF4-FFF2-40B4-BE49-F238E27FC236}">
                    <a16:creationId xmlns:a16="http://schemas.microsoft.com/office/drawing/2014/main" id="{1C04E4CB-FCBE-448D-BFB0-B1B1F5208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374"/>
                <a:ext cx="10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60" name="未知">
                <a:extLst>
                  <a:ext uri="{FF2B5EF4-FFF2-40B4-BE49-F238E27FC236}">
                    <a16:creationId xmlns:a16="http://schemas.microsoft.com/office/drawing/2014/main" id="{481D748F-689D-4024-BE21-D1939DC88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65"/>
                <a:ext cx="304" cy="420"/>
              </a:xfrm>
              <a:custGeom>
                <a:avLst/>
                <a:gdLst>
                  <a:gd name="T0" fmla="*/ 52 w 607"/>
                  <a:gd name="T1" fmla="*/ 391 h 841"/>
                  <a:gd name="T2" fmla="*/ 138 w 607"/>
                  <a:gd name="T3" fmla="*/ 429 h 841"/>
                  <a:gd name="T4" fmla="*/ 219 w 607"/>
                  <a:gd name="T5" fmla="*/ 537 h 841"/>
                  <a:gd name="T6" fmla="*/ 264 w 607"/>
                  <a:gd name="T7" fmla="*/ 761 h 841"/>
                  <a:gd name="T8" fmla="*/ 301 w 607"/>
                  <a:gd name="T9" fmla="*/ 787 h 841"/>
                  <a:gd name="T10" fmla="*/ 310 w 607"/>
                  <a:gd name="T11" fmla="*/ 651 h 841"/>
                  <a:gd name="T12" fmla="*/ 364 w 607"/>
                  <a:gd name="T13" fmla="*/ 504 h 841"/>
                  <a:gd name="T14" fmla="*/ 499 w 607"/>
                  <a:gd name="T15" fmla="*/ 376 h 841"/>
                  <a:gd name="T16" fmla="*/ 584 w 607"/>
                  <a:gd name="T17" fmla="*/ 336 h 841"/>
                  <a:gd name="T18" fmla="*/ 517 w 607"/>
                  <a:gd name="T19" fmla="*/ 359 h 841"/>
                  <a:gd name="T20" fmla="*/ 434 w 607"/>
                  <a:gd name="T21" fmla="*/ 408 h 841"/>
                  <a:gd name="T22" fmla="*/ 355 w 607"/>
                  <a:gd name="T23" fmla="*/ 498 h 841"/>
                  <a:gd name="T24" fmla="*/ 326 w 607"/>
                  <a:gd name="T25" fmla="*/ 533 h 841"/>
                  <a:gd name="T26" fmla="*/ 341 w 607"/>
                  <a:gd name="T27" fmla="*/ 437 h 841"/>
                  <a:gd name="T28" fmla="*/ 379 w 607"/>
                  <a:gd name="T29" fmla="*/ 306 h 841"/>
                  <a:gd name="T30" fmla="*/ 454 w 607"/>
                  <a:gd name="T31" fmla="*/ 160 h 841"/>
                  <a:gd name="T32" fmla="*/ 467 w 607"/>
                  <a:gd name="T33" fmla="*/ 131 h 841"/>
                  <a:gd name="T34" fmla="*/ 411 w 607"/>
                  <a:gd name="T35" fmla="*/ 216 h 841"/>
                  <a:gd name="T36" fmla="*/ 396 w 607"/>
                  <a:gd name="T37" fmla="*/ 208 h 841"/>
                  <a:gd name="T38" fmla="*/ 420 w 607"/>
                  <a:gd name="T39" fmla="*/ 82 h 841"/>
                  <a:gd name="T40" fmla="*/ 419 w 607"/>
                  <a:gd name="T41" fmla="*/ 73 h 841"/>
                  <a:gd name="T42" fmla="*/ 389 w 607"/>
                  <a:gd name="T43" fmla="*/ 192 h 841"/>
                  <a:gd name="T44" fmla="*/ 362 w 607"/>
                  <a:gd name="T45" fmla="*/ 315 h 841"/>
                  <a:gd name="T46" fmla="*/ 300 w 607"/>
                  <a:gd name="T47" fmla="*/ 529 h 841"/>
                  <a:gd name="T48" fmla="*/ 265 w 607"/>
                  <a:gd name="T49" fmla="*/ 581 h 841"/>
                  <a:gd name="T50" fmla="*/ 242 w 607"/>
                  <a:gd name="T51" fmla="*/ 386 h 841"/>
                  <a:gd name="T52" fmla="*/ 276 w 607"/>
                  <a:gd name="T53" fmla="*/ 168 h 841"/>
                  <a:gd name="T54" fmla="*/ 318 w 607"/>
                  <a:gd name="T55" fmla="*/ 34 h 841"/>
                  <a:gd name="T56" fmla="*/ 313 w 607"/>
                  <a:gd name="T57" fmla="*/ 39 h 841"/>
                  <a:gd name="T58" fmla="*/ 257 w 607"/>
                  <a:gd name="T59" fmla="*/ 200 h 841"/>
                  <a:gd name="T60" fmla="*/ 218 w 607"/>
                  <a:gd name="T61" fmla="*/ 234 h 841"/>
                  <a:gd name="T62" fmla="*/ 150 w 607"/>
                  <a:gd name="T63" fmla="*/ 116 h 841"/>
                  <a:gd name="T64" fmla="*/ 145 w 607"/>
                  <a:gd name="T65" fmla="*/ 116 h 841"/>
                  <a:gd name="T66" fmla="*/ 217 w 607"/>
                  <a:gd name="T67" fmla="*/ 261 h 841"/>
                  <a:gd name="T68" fmla="*/ 229 w 607"/>
                  <a:gd name="T69" fmla="*/ 363 h 841"/>
                  <a:gd name="T70" fmla="*/ 181 w 607"/>
                  <a:gd name="T71" fmla="*/ 366 h 841"/>
                  <a:gd name="T72" fmla="*/ 107 w 607"/>
                  <a:gd name="T73" fmla="*/ 214 h 841"/>
                  <a:gd name="T74" fmla="*/ 98 w 607"/>
                  <a:gd name="T75" fmla="*/ 171 h 841"/>
                  <a:gd name="T76" fmla="*/ 82 w 607"/>
                  <a:gd name="T77" fmla="*/ 224 h 841"/>
                  <a:gd name="T78" fmla="*/ 45 w 607"/>
                  <a:gd name="T79" fmla="*/ 145 h 841"/>
                  <a:gd name="T80" fmla="*/ 43 w 607"/>
                  <a:gd name="T81" fmla="*/ 148 h 841"/>
                  <a:gd name="T82" fmla="*/ 78 w 607"/>
                  <a:gd name="T83" fmla="*/ 234 h 841"/>
                  <a:gd name="T84" fmla="*/ 127 w 607"/>
                  <a:gd name="T85" fmla="*/ 301 h 841"/>
                  <a:gd name="T86" fmla="*/ 160 w 607"/>
                  <a:gd name="T87" fmla="*/ 361 h 841"/>
                  <a:gd name="T88" fmla="*/ 194 w 607"/>
                  <a:gd name="T89" fmla="*/ 397 h 841"/>
                  <a:gd name="T90" fmla="*/ 227 w 607"/>
                  <a:gd name="T91" fmla="*/ 462 h 841"/>
                  <a:gd name="T92" fmla="*/ 221 w 607"/>
                  <a:gd name="T93" fmla="*/ 502 h 841"/>
                  <a:gd name="T94" fmla="*/ 173 w 607"/>
                  <a:gd name="T95" fmla="*/ 439 h 841"/>
                  <a:gd name="T96" fmla="*/ 134 w 607"/>
                  <a:gd name="T97" fmla="*/ 379 h 841"/>
                  <a:gd name="T98" fmla="*/ 130 w 607"/>
                  <a:gd name="T99" fmla="*/ 387 h 841"/>
                  <a:gd name="T100" fmla="*/ 105 w 607"/>
                  <a:gd name="T101" fmla="*/ 398 h 841"/>
                  <a:gd name="T102" fmla="*/ 30 w 607"/>
                  <a:gd name="T103" fmla="*/ 37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841">
                    <a:moveTo>
                      <a:pt x="0" y="379"/>
                    </a:moveTo>
                    <a:lnTo>
                      <a:pt x="15" y="383"/>
                    </a:lnTo>
                    <a:lnTo>
                      <a:pt x="32" y="386"/>
                    </a:lnTo>
                    <a:lnTo>
                      <a:pt x="52" y="391"/>
                    </a:lnTo>
                    <a:lnTo>
                      <a:pt x="73" y="397"/>
                    </a:lnTo>
                    <a:lnTo>
                      <a:pt x="93" y="405"/>
                    </a:lnTo>
                    <a:lnTo>
                      <a:pt x="116" y="415"/>
                    </a:lnTo>
                    <a:lnTo>
                      <a:pt x="138" y="429"/>
                    </a:lnTo>
                    <a:lnTo>
                      <a:pt x="160" y="447"/>
                    </a:lnTo>
                    <a:lnTo>
                      <a:pt x="181" y="471"/>
                    </a:lnTo>
                    <a:lnTo>
                      <a:pt x="202" y="501"/>
                    </a:lnTo>
                    <a:lnTo>
                      <a:pt x="219" y="537"/>
                    </a:lnTo>
                    <a:lnTo>
                      <a:pt x="235" y="580"/>
                    </a:lnTo>
                    <a:lnTo>
                      <a:pt x="248" y="631"/>
                    </a:lnTo>
                    <a:lnTo>
                      <a:pt x="258" y="691"/>
                    </a:lnTo>
                    <a:lnTo>
                      <a:pt x="264" y="761"/>
                    </a:lnTo>
                    <a:lnTo>
                      <a:pt x="266" y="841"/>
                    </a:lnTo>
                    <a:lnTo>
                      <a:pt x="301" y="841"/>
                    </a:lnTo>
                    <a:lnTo>
                      <a:pt x="301" y="815"/>
                    </a:lnTo>
                    <a:lnTo>
                      <a:pt x="301" y="787"/>
                    </a:lnTo>
                    <a:lnTo>
                      <a:pt x="301" y="756"/>
                    </a:lnTo>
                    <a:lnTo>
                      <a:pt x="302" y="722"/>
                    </a:lnTo>
                    <a:lnTo>
                      <a:pt x="304" y="687"/>
                    </a:lnTo>
                    <a:lnTo>
                      <a:pt x="310" y="651"/>
                    </a:lnTo>
                    <a:lnTo>
                      <a:pt x="318" y="613"/>
                    </a:lnTo>
                    <a:lnTo>
                      <a:pt x="329" y="576"/>
                    </a:lnTo>
                    <a:lnTo>
                      <a:pt x="344" y="539"/>
                    </a:lnTo>
                    <a:lnTo>
                      <a:pt x="364" y="504"/>
                    </a:lnTo>
                    <a:lnTo>
                      <a:pt x="388" y="468"/>
                    </a:lnTo>
                    <a:lnTo>
                      <a:pt x="419" y="435"/>
                    </a:lnTo>
                    <a:lnTo>
                      <a:pt x="455" y="405"/>
                    </a:lnTo>
                    <a:lnTo>
                      <a:pt x="499" y="376"/>
                    </a:lnTo>
                    <a:lnTo>
                      <a:pt x="548" y="351"/>
                    </a:lnTo>
                    <a:lnTo>
                      <a:pt x="607" y="330"/>
                    </a:lnTo>
                    <a:lnTo>
                      <a:pt x="597" y="332"/>
                    </a:lnTo>
                    <a:lnTo>
                      <a:pt x="584" y="336"/>
                    </a:lnTo>
                    <a:lnTo>
                      <a:pt x="570" y="339"/>
                    </a:lnTo>
                    <a:lnTo>
                      <a:pt x="554" y="344"/>
                    </a:lnTo>
                    <a:lnTo>
                      <a:pt x="536" y="351"/>
                    </a:lnTo>
                    <a:lnTo>
                      <a:pt x="517" y="359"/>
                    </a:lnTo>
                    <a:lnTo>
                      <a:pt x="498" y="368"/>
                    </a:lnTo>
                    <a:lnTo>
                      <a:pt x="477" y="378"/>
                    </a:lnTo>
                    <a:lnTo>
                      <a:pt x="456" y="392"/>
                    </a:lnTo>
                    <a:lnTo>
                      <a:pt x="434" y="408"/>
                    </a:lnTo>
                    <a:lnTo>
                      <a:pt x="414" y="426"/>
                    </a:lnTo>
                    <a:lnTo>
                      <a:pt x="394" y="447"/>
                    </a:lnTo>
                    <a:lnTo>
                      <a:pt x="373" y="471"/>
                    </a:lnTo>
                    <a:lnTo>
                      <a:pt x="355" y="498"/>
                    </a:lnTo>
                    <a:lnTo>
                      <a:pt x="338" y="528"/>
                    </a:lnTo>
                    <a:lnTo>
                      <a:pt x="321" y="562"/>
                    </a:lnTo>
                    <a:lnTo>
                      <a:pt x="324" y="550"/>
                    </a:lnTo>
                    <a:lnTo>
                      <a:pt x="326" y="533"/>
                    </a:lnTo>
                    <a:lnTo>
                      <a:pt x="328" y="514"/>
                    </a:lnTo>
                    <a:lnTo>
                      <a:pt x="332" y="491"/>
                    </a:lnTo>
                    <a:lnTo>
                      <a:pt x="335" y="464"/>
                    </a:lnTo>
                    <a:lnTo>
                      <a:pt x="341" y="437"/>
                    </a:lnTo>
                    <a:lnTo>
                      <a:pt x="348" y="407"/>
                    </a:lnTo>
                    <a:lnTo>
                      <a:pt x="356" y="375"/>
                    </a:lnTo>
                    <a:lnTo>
                      <a:pt x="366" y="341"/>
                    </a:lnTo>
                    <a:lnTo>
                      <a:pt x="379" y="306"/>
                    </a:lnTo>
                    <a:lnTo>
                      <a:pt x="394" y="270"/>
                    </a:lnTo>
                    <a:lnTo>
                      <a:pt x="411" y="234"/>
                    </a:lnTo>
                    <a:lnTo>
                      <a:pt x="431" y="196"/>
                    </a:lnTo>
                    <a:lnTo>
                      <a:pt x="454" y="160"/>
                    </a:lnTo>
                    <a:lnTo>
                      <a:pt x="480" y="123"/>
                    </a:lnTo>
                    <a:lnTo>
                      <a:pt x="510" y="87"/>
                    </a:lnTo>
                    <a:lnTo>
                      <a:pt x="486" y="109"/>
                    </a:lnTo>
                    <a:lnTo>
                      <a:pt x="467" y="131"/>
                    </a:lnTo>
                    <a:lnTo>
                      <a:pt x="449" y="153"/>
                    </a:lnTo>
                    <a:lnTo>
                      <a:pt x="434" y="175"/>
                    </a:lnTo>
                    <a:lnTo>
                      <a:pt x="422" y="196"/>
                    </a:lnTo>
                    <a:lnTo>
                      <a:pt x="411" y="216"/>
                    </a:lnTo>
                    <a:lnTo>
                      <a:pt x="402" y="234"/>
                    </a:lnTo>
                    <a:lnTo>
                      <a:pt x="394" y="250"/>
                    </a:lnTo>
                    <a:lnTo>
                      <a:pt x="394" y="233"/>
                    </a:lnTo>
                    <a:lnTo>
                      <a:pt x="396" y="208"/>
                    </a:lnTo>
                    <a:lnTo>
                      <a:pt x="400" y="179"/>
                    </a:lnTo>
                    <a:lnTo>
                      <a:pt x="406" y="146"/>
                    </a:lnTo>
                    <a:lnTo>
                      <a:pt x="412" y="114"/>
                    </a:lnTo>
                    <a:lnTo>
                      <a:pt x="420" y="82"/>
                    </a:lnTo>
                    <a:lnTo>
                      <a:pt x="430" y="57"/>
                    </a:lnTo>
                    <a:lnTo>
                      <a:pt x="440" y="38"/>
                    </a:lnTo>
                    <a:lnTo>
                      <a:pt x="430" y="53"/>
                    </a:lnTo>
                    <a:lnTo>
                      <a:pt x="419" y="73"/>
                    </a:lnTo>
                    <a:lnTo>
                      <a:pt x="410" y="97"/>
                    </a:lnTo>
                    <a:lnTo>
                      <a:pt x="402" y="126"/>
                    </a:lnTo>
                    <a:lnTo>
                      <a:pt x="394" y="158"/>
                    </a:lnTo>
                    <a:lnTo>
                      <a:pt x="389" y="192"/>
                    </a:lnTo>
                    <a:lnTo>
                      <a:pt x="385" y="227"/>
                    </a:lnTo>
                    <a:lnTo>
                      <a:pt x="384" y="263"/>
                    </a:lnTo>
                    <a:lnTo>
                      <a:pt x="374" y="283"/>
                    </a:lnTo>
                    <a:lnTo>
                      <a:pt x="362" y="315"/>
                    </a:lnTo>
                    <a:lnTo>
                      <a:pt x="346" y="359"/>
                    </a:lnTo>
                    <a:lnTo>
                      <a:pt x="329" y="410"/>
                    </a:lnTo>
                    <a:lnTo>
                      <a:pt x="313" y="468"/>
                    </a:lnTo>
                    <a:lnTo>
                      <a:pt x="300" y="529"/>
                    </a:lnTo>
                    <a:lnTo>
                      <a:pt x="289" y="590"/>
                    </a:lnTo>
                    <a:lnTo>
                      <a:pt x="283" y="650"/>
                    </a:lnTo>
                    <a:lnTo>
                      <a:pt x="274" y="617"/>
                    </a:lnTo>
                    <a:lnTo>
                      <a:pt x="265" y="581"/>
                    </a:lnTo>
                    <a:lnTo>
                      <a:pt x="257" y="538"/>
                    </a:lnTo>
                    <a:lnTo>
                      <a:pt x="249" y="491"/>
                    </a:lnTo>
                    <a:lnTo>
                      <a:pt x="244" y="440"/>
                    </a:lnTo>
                    <a:lnTo>
                      <a:pt x="242" y="386"/>
                    </a:lnTo>
                    <a:lnTo>
                      <a:pt x="245" y="330"/>
                    </a:lnTo>
                    <a:lnTo>
                      <a:pt x="253" y="271"/>
                    </a:lnTo>
                    <a:lnTo>
                      <a:pt x="265" y="216"/>
                    </a:lnTo>
                    <a:lnTo>
                      <a:pt x="276" y="168"/>
                    </a:lnTo>
                    <a:lnTo>
                      <a:pt x="287" y="125"/>
                    </a:lnTo>
                    <a:lnTo>
                      <a:pt x="297" y="89"/>
                    </a:lnTo>
                    <a:lnTo>
                      <a:pt x="308" y="59"/>
                    </a:lnTo>
                    <a:lnTo>
                      <a:pt x="318" y="34"/>
                    </a:lnTo>
                    <a:lnTo>
                      <a:pt x="326" y="15"/>
                    </a:lnTo>
                    <a:lnTo>
                      <a:pt x="334" y="0"/>
                    </a:lnTo>
                    <a:lnTo>
                      <a:pt x="326" y="15"/>
                    </a:lnTo>
                    <a:lnTo>
                      <a:pt x="313" y="39"/>
                    </a:lnTo>
                    <a:lnTo>
                      <a:pt x="300" y="72"/>
                    </a:lnTo>
                    <a:lnTo>
                      <a:pt x="285" y="111"/>
                    </a:lnTo>
                    <a:lnTo>
                      <a:pt x="270" y="155"/>
                    </a:lnTo>
                    <a:lnTo>
                      <a:pt x="257" y="200"/>
                    </a:lnTo>
                    <a:lnTo>
                      <a:pt x="248" y="245"/>
                    </a:lnTo>
                    <a:lnTo>
                      <a:pt x="243" y="288"/>
                    </a:lnTo>
                    <a:lnTo>
                      <a:pt x="233" y="263"/>
                    </a:lnTo>
                    <a:lnTo>
                      <a:pt x="218" y="234"/>
                    </a:lnTo>
                    <a:lnTo>
                      <a:pt x="200" y="206"/>
                    </a:lnTo>
                    <a:lnTo>
                      <a:pt x="182" y="175"/>
                    </a:lnTo>
                    <a:lnTo>
                      <a:pt x="165" y="145"/>
                    </a:lnTo>
                    <a:lnTo>
                      <a:pt x="150" y="116"/>
                    </a:lnTo>
                    <a:lnTo>
                      <a:pt x="139" y="88"/>
                    </a:lnTo>
                    <a:lnTo>
                      <a:pt x="136" y="63"/>
                    </a:lnTo>
                    <a:lnTo>
                      <a:pt x="136" y="86"/>
                    </a:lnTo>
                    <a:lnTo>
                      <a:pt x="145" y="116"/>
                    </a:lnTo>
                    <a:lnTo>
                      <a:pt x="160" y="152"/>
                    </a:lnTo>
                    <a:lnTo>
                      <a:pt x="180" y="189"/>
                    </a:lnTo>
                    <a:lnTo>
                      <a:pt x="199" y="227"/>
                    </a:lnTo>
                    <a:lnTo>
                      <a:pt x="217" y="261"/>
                    </a:lnTo>
                    <a:lnTo>
                      <a:pt x="230" y="290"/>
                    </a:lnTo>
                    <a:lnTo>
                      <a:pt x="236" y="309"/>
                    </a:lnTo>
                    <a:lnTo>
                      <a:pt x="233" y="336"/>
                    </a:lnTo>
                    <a:lnTo>
                      <a:pt x="229" y="363"/>
                    </a:lnTo>
                    <a:lnTo>
                      <a:pt x="226" y="390"/>
                    </a:lnTo>
                    <a:lnTo>
                      <a:pt x="226" y="414"/>
                    </a:lnTo>
                    <a:lnTo>
                      <a:pt x="204" y="392"/>
                    </a:lnTo>
                    <a:lnTo>
                      <a:pt x="181" y="366"/>
                    </a:lnTo>
                    <a:lnTo>
                      <a:pt x="158" y="334"/>
                    </a:lnTo>
                    <a:lnTo>
                      <a:pt x="136" y="299"/>
                    </a:lnTo>
                    <a:lnTo>
                      <a:pt x="119" y="259"/>
                    </a:lnTo>
                    <a:lnTo>
                      <a:pt x="107" y="214"/>
                    </a:lnTo>
                    <a:lnTo>
                      <a:pt x="101" y="163"/>
                    </a:lnTo>
                    <a:lnTo>
                      <a:pt x="105" y="108"/>
                    </a:lnTo>
                    <a:lnTo>
                      <a:pt x="99" y="134"/>
                    </a:lnTo>
                    <a:lnTo>
                      <a:pt x="98" y="171"/>
                    </a:lnTo>
                    <a:lnTo>
                      <a:pt x="100" y="212"/>
                    </a:lnTo>
                    <a:lnTo>
                      <a:pt x="107" y="252"/>
                    </a:lnTo>
                    <a:lnTo>
                      <a:pt x="94" y="240"/>
                    </a:lnTo>
                    <a:lnTo>
                      <a:pt x="82" y="224"/>
                    </a:lnTo>
                    <a:lnTo>
                      <a:pt x="70" y="206"/>
                    </a:lnTo>
                    <a:lnTo>
                      <a:pt x="61" y="185"/>
                    </a:lnTo>
                    <a:lnTo>
                      <a:pt x="52" y="164"/>
                    </a:lnTo>
                    <a:lnTo>
                      <a:pt x="45" y="145"/>
                    </a:lnTo>
                    <a:lnTo>
                      <a:pt x="41" y="128"/>
                    </a:lnTo>
                    <a:lnTo>
                      <a:pt x="39" y="116"/>
                    </a:lnTo>
                    <a:lnTo>
                      <a:pt x="39" y="130"/>
                    </a:lnTo>
                    <a:lnTo>
                      <a:pt x="43" y="148"/>
                    </a:lnTo>
                    <a:lnTo>
                      <a:pt x="47" y="169"/>
                    </a:lnTo>
                    <a:lnTo>
                      <a:pt x="55" y="191"/>
                    </a:lnTo>
                    <a:lnTo>
                      <a:pt x="66" y="214"/>
                    </a:lnTo>
                    <a:lnTo>
                      <a:pt x="78" y="234"/>
                    </a:lnTo>
                    <a:lnTo>
                      <a:pt x="94" y="254"/>
                    </a:lnTo>
                    <a:lnTo>
                      <a:pt x="113" y="269"/>
                    </a:lnTo>
                    <a:lnTo>
                      <a:pt x="119" y="285"/>
                    </a:lnTo>
                    <a:lnTo>
                      <a:pt x="127" y="301"/>
                    </a:lnTo>
                    <a:lnTo>
                      <a:pt x="134" y="318"/>
                    </a:lnTo>
                    <a:lnTo>
                      <a:pt x="143" y="333"/>
                    </a:lnTo>
                    <a:lnTo>
                      <a:pt x="151" y="348"/>
                    </a:lnTo>
                    <a:lnTo>
                      <a:pt x="160" y="361"/>
                    </a:lnTo>
                    <a:lnTo>
                      <a:pt x="169" y="372"/>
                    </a:lnTo>
                    <a:lnTo>
                      <a:pt x="177" y="382"/>
                    </a:lnTo>
                    <a:lnTo>
                      <a:pt x="185" y="389"/>
                    </a:lnTo>
                    <a:lnTo>
                      <a:pt x="194" y="397"/>
                    </a:lnTo>
                    <a:lnTo>
                      <a:pt x="203" y="407"/>
                    </a:lnTo>
                    <a:lnTo>
                      <a:pt x="211" y="420"/>
                    </a:lnTo>
                    <a:lnTo>
                      <a:pt x="219" y="438"/>
                    </a:lnTo>
                    <a:lnTo>
                      <a:pt x="227" y="462"/>
                    </a:lnTo>
                    <a:lnTo>
                      <a:pt x="233" y="496"/>
                    </a:lnTo>
                    <a:lnTo>
                      <a:pt x="238" y="537"/>
                    </a:lnTo>
                    <a:lnTo>
                      <a:pt x="230" y="521"/>
                    </a:lnTo>
                    <a:lnTo>
                      <a:pt x="221" y="502"/>
                    </a:lnTo>
                    <a:lnTo>
                      <a:pt x="210" y="485"/>
                    </a:lnTo>
                    <a:lnTo>
                      <a:pt x="197" y="468"/>
                    </a:lnTo>
                    <a:lnTo>
                      <a:pt x="184" y="453"/>
                    </a:lnTo>
                    <a:lnTo>
                      <a:pt x="173" y="439"/>
                    </a:lnTo>
                    <a:lnTo>
                      <a:pt x="164" y="429"/>
                    </a:lnTo>
                    <a:lnTo>
                      <a:pt x="156" y="422"/>
                    </a:lnTo>
                    <a:lnTo>
                      <a:pt x="145" y="405"/>
                    </a:lnTo>
                    <a:lnTo>
                      <a:pt x="134" y="379"/>
                    </a:lnTo>
                    <a:lnTo>
                      <a:pt x="126" y="357"/>
                    </a:lnTo>
                    <a:lnTo>
                      <a:pt x="122" y="348"/>
                    </a:lnTo>
                    <a:lnTo>
                      <a:pt x="124" y="366"/>
                    </a:lnTo>
                    <a:lnTo>
                      <a:pt x="130" y="387"/>
                    </a:lnTo>
                    <a:lnTo>
                      <a:pt x="136" y="406"/>
                    </a:lnTo>
                    <a:lnTo>
                      <a:pt x="138" y="414"/>
                    </a:lnTo>
                    <a:lnTo>
                      <a:pt x="122" y="406"/>
                    </a:lnTo>
                    <a:lnTo>
                      <a:pt x="105" y="398"/>
                    </a:lnTo>
                    <a:lnTo>
                      <a:pt x="86" y="391"/>
                    </a:lnTo>
                    <a:lnTo>
                      <a:pt x="67" y="386"/>
                    </a:lnTo>
                    <a:lnTo>
                      <a:pt x="48" y="382"/>
                    </a:lnTo>
                    <a:lnTo>
                      <a:pt x="30" y="379"/>
                    </a:lnTo>
                    <a:lnTo>
                      <a:pt x="14" y="378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1" name="未知">
                <a:extLst>
                  <a:ext uri="{FF2B5EF4-FFF2-40B4-BE49-F238E27FC236}">
                    <a16:creationId xmlns:a16="http://schemas.microsoft.com/office/drawing/2014/main" id="{20867B93-4817-4DD3-9B5E-B5FAB1B1A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0"/>
                <a:ext cx="426" cy="307"/>
              </a:xfrm>
              <a:custGeom>
                <a:avLst/>
                <a:gdLst>
                  <a:gd name="T0" fmla="*/ 388 w 854"/>
                  <a:gd name="T1" fmla="*/ 94 h 614"/>
                  <a:gd name="T2" fmla="*/ 355 w 854"/>
                  <a:gd name="T3" fmla="*/ 61 h 614"/>
                  <a:gd name="T4" fmla="*/ 339 w 854"/>
                  <a:gd name="T5" fmla="*/ 40 h 614"/>
                  <a:gd name="T6" fmla="*/ 275 w 854"/>
                  <a:gd name="T7" fmla="*/ 50 h 614"/>
                  <a:gd name="T8" fmla="*/ 204 w 854"/>
                  <a:gd name="T9" fmla="*/ 104 h 614"/>
                  <a:gd name="T10" fmla="*/ 145 w 854"/>
                  <a:gd name="T11" fmla="*/ 147 h 614"/>
                  <a:gd name="T12" fmla="*/ 127 w 854"/>
                  <a:gd name="T13" fmla="*/ 207 h 614"/>
                  <a:gd name="T14" fmla="*/ 135 w 854"/>
                  <a:gd name="T15" fmla="*/ 268 h 614"/>
                  <a:gd name="T16" fmla="*/ 198 w 854"/>
                  <a:gd name="T17" fmla="*/ 287 h 614"/>
                  <a:gd name="T18" fmla="*/ 245 w 854"/>
                  <a:gd name="T19" fmla="*/ 248 h 614"/>
                  <a:gd name="T20" fmla="*/ 312 w 854"/>
                  <a:gd name="T21" fmla="*/ 244 h 614"/>
                  <a:gd name="T22" fmla="*/ 350 w 854"/>
                  <a:gd name="T23" fmla="*/ 244 h 614"/>
                  <a:gd name="T24" fmla="*/ 324 w 854"/>
                  <a:gd name="T25" fmla="*/ 310 h 614"/>
                  <a:gd name="T26" fmla="*/ 240 w 854"/>
                  <a:gd name="T27" fmla="*/ 318 h 614"/>
                  <a:gd name="T28" fmla="*/ 172 w 854"/>
                  <a:gd name="T29" fmla="*/ 325 h 614"/>
                  <a:gd name="T30" fmla="*/ 38 w 854"/>
                  <a:gd name="T31" fmla="*/ 345 h 614"/>
                  <a:gd name="T32" fmla="*/ 0 w 854"/>
                  <a:gd name="T33" fmla="*/ 453 h 614"/>
                  <a:gd name="T34" fmla="*/ 38 w 854"/>
                  <a:gd name="T35" fmla="*/ 540 h 614"/>
                  <a:gd name="T36" fmla="*/ 152 w 854"/>
                  <a:gd name="T37" fmla="*/ 547 h 614"/>
                  <a:gd name="T38" fmla="*/ 285 w 854"/>
                  <a:gd name="T39" fmla="*/ 517 h 614"/>
                  <a:gd name="T40" fmla="*/ 364 w 854"/>
                  <a:gd name="T41" fmla="*/ 471 h 614"/>
                  <a:gd name="T42" fmla="*/ 424 w 854"/>
                  <a:gd name="T43" fmla="*/ 489 h 614"/>
                  <a:gd name="T44" fmla="*/ 452 w 854"/>
                  <a:gd name="T45" fmla="*/ 501 h 614"/>
                  <a:gd name="T46" fmla="*/ 502 w 854"/>
                  <a:gd name="T47" fmla="*/ 607 h 614"/>
                  <a:gd name="T48" fmla="*/ 676 w 854"/>
                  <a:gd name="T49" fmla="*/ 597 h 614"/>
                  <a:gd name="T50" fmla="*/ 702 w 854"/>
                  <a:gd name="T51" fmla="*/ 531 h 614"/>
                  <a:gd name="T52" fmla="*/ 615 w 854"/>
                  <a:gd name="T53" fmla="*/ 463 h 614"/>
                  <a:gd name="T54" fmla="*/ 626 w 854"/>
                  <a:gd name="T55" fmla="*/ 456 h 614"/>
                  <a:gd name="T56" fmla="*/ 722 w 854"/>
                  <a:gd name="T57" fmla="*/ 512 h 614"/>
                  <a:gd name="T58" fmla="*/ 803 w 854"/>
                  <a:gd name="T59" fmla="*/ 484 h 614"/>
                  <a:gd name="T60" fmla="*/ 841 w 854"/>
                  <a:gd name="T61" fmla="*/ 408 h 614"/>
                  <a:gd name="T62" fmla="*/ 812 w 854"/>
                  <a:gd name="T63" fmla="*/ 291 h 614"/>
                  <a:gd name="T64" fmla="*/ 722 w 854"/>
                  <a:gd name="T65" fmla="*/ 268 h 614"/>
                  <a:gd name="T66" fmla="*/ 657 w 854"/>
                  <a:gd name="T67" fmla="*/ 316 h 614"/>
                  <a:gd name="T68" fmla="*/ 593 w 854"/>
                  <a:gd name="T69" fmla="*/ 292 h 614"/>
                  <a:gd name="T70" fmla="*/ 508 w 854"/>
                  <a:gd name="T71" fmla="*/ 298 h 614"/>
                  <a:gd name="T72" fmla="*/ 460 w 854"/>
                  <a:gd name="T73" fmla="*/ 346 h 614"/>
                  <a:gd name="T74" fmla="*/ 477 w 854"/>
                  <a:gd name="T75" fmla="*/ 282 h 614"/>
                  <a:gd name="T76" fmla="*/ 527 w 854"/>
                  <a:gd name="T77" fmla="*/ 245 h 614"/>
                  <a:gd name="T78" fmla="*/ 642 w 854"/>
                  <a:gd name="T79" fmla="*/ 224 h 614"/>
                  <a:gd name="T80" fmla="*/ 765 w 854"/>
                  <a:gd name="T81" fmla="*/ 222 h 614"/>
                  <a:gd name="T82" fmla="*/ 753 w 854"/>
                  <a:gd name="T83" fmla="*/ 160 h 614"/>
                  <a:gd name="T84" fmla="*/ 757 w 854"/>
                  <a:gd name="T85" fmla="*/ 127 h 614"/>
                  <a:gd name="T86" fmla="*/ 706 w 854"/>
                  <a:gd name="T87" fmla="*/ 108 h 614"/>
                  <a:gd name="T88" fmla="*/ 601 w 854"/>
                  <a:gd name="T89" fmla="*/ 132 h 614"/>
                  <a:gd name="T90" fmla="*/ 656 w 854"/>
                  <a:gd name="T91" fmla="*/ 47 h 614"/>
                  <a:gd name="T92" fmla="*/ 600 w 854"/>
                  <a:gd name="T93" fmla="*/ 28 h 614"/>
                  <a:gd name="T94" fmla="*/ 537 w 854"/>
                  <a:gd name="T95" fmla="*/ 0 h 614"/>
                  <a:gd name="T96" fmla="*/ 432 w 854"/>
                  <a:gd name="T97" fmla="*/ 28 h 614"/>
                  <a:gd name="T98" fmla="*/ 423 w 854"/>
                  <a:gd name="T99" fmla="*/ 101 h 614"/>
                  <a:gd name="T100" fmla="*/ 406 w 854"/>
                  <a:gd name="T101" fmla="*/ 135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54" h="614">
                    <a:moveTo>
                      <a:pt x="393" y="145"/>
                    </a:moveTo>
                    <a:lnTo>
                      <a:pt x="396" y="135"/>
                    </a:lnTo>
                    <a:lnTo>
                      <a:pt x="396" y="123"/>
                    </a:lnTo>
                    <a:lnTo>
                      <a:pt x="394" y="108"/>
                    </a:lnTo>
                    <a:lnTo>
                      <a:pt x="388" y="94"/>
                    </a:lnTo>
                    <a:lnTo>
                      <a:pt x="380" y="81"/>
                    </a:lnTo>
                    <a:lnTo>
                      <a:pt x="371" y="71"/>
                    </a:lnTo>
                    <a:lnTo>
                      <a:pt x="361" y="66"/>
                    </a:lnTo>
                    <a:lnTo>
                      <a:pt x="349" y="67"/>
                    </a:lnTo>
                    <a:lnTo>
                      <a:pt x="355" y="61"/>
                    </a:lnTo>
                    <a:lnTo>
                      <a:pt x="358" y="55"/>
                    </a:lnTo>
                    <a:lnTo>
                      <a:pt x="357" y="50"/>
                    </a:lnTo>
                    <a:lnTo>
                      <a:pt x="354" y="46"/>
                    </a:lnTo>
                    <a:lnTo>
                      <a:pt x="348" y="42"/>
                    </a:lnTo>
                    <a:lnTo>
                      <a:pt x="339" y="40"/>
                    </a:lnTo>
                    <a:lnTo>
                      <a:pt x="330" y="40"/>
                    </a:lnTo>
                    <a:lnTo>
                      <a:pt x="317" y="40"/>
                    </a:lnTo>
                    <a:lnTo>
                      <a:pt x="304" y="41"/>
                    </a:lnTo>
                    <a:lnTo>
                      <a:pt x="290" y="44"/>
                    </a:lnTo>
                    <a:lnTo>
                      <a:pt x="275" y="50"/>
                    </a:lnTo>
                    <a:lnTo>
                      <a:pt x="260" y="57"/>
                    </a:lnTo>
                    <a:lnTo>
                      <a:pt x="245" y="65"/>
                    </a:lnTo>
                    <a:lnTo>
                      <a:pt x="230" y="77"/>
                    </a:lnTo>
                    <a:lnTo>
                      <a:pt x="217" y="89"/>
                    </a:lnTo>
                    <a:lnTo>
                      <a:pt x="204" y="104"/>
                    </a:lnTo>
                    <a:lnTo>
                      <a:pt x="191" y="105"/>
                    </a:lnTo>
                    <a:lnTo>
                      <a:pt x="179" y="111"/>
                    </a:lnTo>
                    <a:lnTo>
                      <a:pt x="165" y="120"/>
                    </a:lnTo>
                    <a:lnTo>
                      <a:pt x="153" y="133"/>
                    </a:lnTo>
                    <a:lnTo>
                      <a:pt x="145" y="147"/>
                    </a:lnTo>
                    <a:lnTo>
                      <a:pt x="142" y="161"/>
                    </a:lnTo>
                    <a:lnTo>
                      <a:pt x="145" y="173"/>
                    </a:lnTo>
                    <a:lnTo>
                      <a:pt x="156" y="183"/>
                    </a:lnTo>
                    <a:lnTo>
                      <a:pt x="138" y="194"/>
                    </a:lnTo>
                    <a:lnTo>
                      <a:pt x="127" y="207"/>
                    </a:lnTo>
                    <a:lnTo>
                      <a:pt x="121" y="221"/>
                    </a:lnTo>
                    <a:lnTo>
                      <a:pt x="119" y="233"/>
                    </a:lnTo>
                    <a:lnTo>
                      <a:pt x="121" y="246"/>
                    </a:lnTo>
                    <a:lnTo>
                      <a:pt x="127" y="257"/>
                    </a:lnTo>
                    <a:lnTo>
                      <a:pt x="135" y="268"/>
                    </a:lnTo>
                    <a:lnTo>
                      <a:pt x="145" y="277"/>
                    </a:lnTo>
                    <a:lnTo>
                      <a:pt x="158" y="284"/>
                    </a:lnTo>
                    <a:lnTo>
                      <a:pt x="171" y="288"/>
                    </a:lnTo>
                    <a:lnTo>
                      <a:pt x="184" y="290"/>
                    </a:lnTo>
                    <a:lnTo>
                      <a:pt x="198" y="287"/>
                    </a:lnTo>
                    <a:lnTo>
                      <a:pt x="211" y="282"/>
                    </a:lnTo>
                    <a:lnTo>
                      <a:pt x="222" y="272"/>
                    </a:lnTo>
                    <a:lnTo>
                      <a:pt x="232" y="257"/>
                    </a:lnTo>
                    <a:lnTo>
                      <a:pt x="238" y="238"/>
                    </a:lnTo>
                    <a:lnTo>
                      <a:pt x="245" y="248"/>
                    </a:lnTo>
                    <a:lnTo>
                      <a:pt x="256" y="255"/>
                    </a:lnTo>
                    <a:lnTo>
                      <a:pt x="270" y="258"/>
                    </a:lnTo>
                    <a:lnTo>
                      <a:pt x="285" y="257"/>
                    </a:lnTo>
                    <a:lnTo>
                      <a:pt x="300" y="253"/>
                    </a:lnTo>
                    <a:lnTo>
                      <a:pt x="312" y="244"/>
                    </a:lnTo>
                    <a:lnTo>
                      <a:pt x="324" y="231"/>
                    </a:lnTo>
                    <a:lnTo>
                      <a:pt x="332" y="215"/>
                    </a:lnTo>
                    <a:lnTo>
                      <a:pt x="338" y="227"/>
                    </a:lnTo>
                    <a:lnTo>
                      <a:pt x="344" y="237"/>
                    </a:lnTo>
                    <a:lnTo>
                      <a:pt x="350" y="244"/>
                    </a:lnTo>
                    <a:lnTo>
                      <a:pt x="353" y="246"/>
                    </a:lnTo>
                    <a:lnTo>
                      <a:pt x="336" y="260"/>
                    </a:lnTo>
                    <a:lnTo>
                      <a:pt x="327" y="278"/>
                    </a:lnTo>
                    <a:lnTo>
                      <a:pt x="323" y="296"/>
                    </a:lnTo>
                    <a:lnTo>
                      <a:pt x="324" y="310"/>
                    </a:lnTo>
                    <a:lnTo>
                      <a:pt x="315" y="308"/>
                    </a:lnTo>
                    <a:lnTo>
                      <a:pt x="301" y="307"/>
                    </a:lnTo>
                    <a:lnTo>
                      <a:pt x="282" y="309"/>
                    </a:lnTo>
                    <a:lnTo>
                      <a:pt x="262" y="313"/>
                    </a:lnTo>
                    <a:lnTo>
                      <a:pt x="240" y="318"/>
                    </a:lnTo>
                    <a:lnTo>
                      <a:pt x="220" y="328"/>
                    </a:lnTo>
                    <a:lnTo>
                      <a:pt x="202" y="338"/>
                    </a:lnTo>
                    <a:lnTo>
                      <a:pt x="189" y="351"/>
                    </a:lnTo>
                    <a:lnTo>
                      <a:pt x="185" y="337"/>
                    </a:lnTo>
                    <a:lnTo>
                      <a:pt x="172" y="325"/>
                    </a:lnTo>
                    <a:lnTo>
                      <a:pt x="150" y="317"/>
                    </a:lnTo>
                    <a:lnTo>
                      <a:pt x="123" y="314"/>
                    </a:lnTo>
                    <a:lnTo>
                      <a:pt x="93" y="316"/>
                    </a:lnTo>
                    <a:lnTo>
                      <a:pt x="65" y="326"/>
                    </a:lnTo>
                    <a:lnTo>
                      <a:pt x="38" y="345"/>
                    </a:lnTo>
                    <a:lnTo>
                      <a:pt x="17" y="374"/>
                    </a:lnTo>
                    <a:lnTo>
                      <a:pt x="9" y="392"/>
                    </a:lnTo>
                    <a:lnTo>
                      <a:pt x="5" y="412"/>
                    </a:lnTo>
                    <a:lnTo>
                      <a:pt x="1" y="432"/>
                    </a:lnTo>
                    <a:lnTo>
                      <a:pt x="0" y="453"/>
                    </a:lnTo>
                    <a:lnTo>
                      <a:pt x="2" y="474"/>
                    </a:lnTo>
                    <a:lnTo>
                      <a:pt x="7" y="493"/>
                    </a:lnTo>
                    <a:lnTo>
                      <a:pt x="15" y="512"/>
                    </a:lnTo>
                    <a:lnTo>
                      <a:pt x="25" y="528"/>
                    </a:lnTo>
                    <a:lnTo>
                      <a:pt x="38" y="540"/>
                    </a:lnTo>
                    <a:lnTo>
                      <a:pt x="54" y="551"/>
                    </a:lnTo>
                    <a:lnTo>
                      <a:pt x="74" y="558"/>
                    </a:lnTo>
                    <a:lnTo>
                      <a:pt x="97" y="559"/>
                    </a:lnTo>
                    <a:lnTo>
                      <a:pt x="122" y="555"/>
                    </a:lnTo>
                    <a:lnTo>
                      <a:pt x="152" y="547"/>
                    </a:lnTo>
                    <a:lnTo>
                      <a:pt x="184" y="531"/>
                    </a:lnTo>
                    <a:lnTo>
                      <a:pt x="221" y="509"/>
                    </a:lnTo>
                    <a:lnTo>
                      <a:pt x="241" y="517"/>
                    </a:lnTo>
                    <a:lnTo>
                      <a:pt x="263" y="520"/>
                    </a:lnTo>
                    <a:lnTo>
                      <a:pt x="285" y="517"/>
                    </a:lnTo>
                    <a:lnTo>
                      <a:pt x="306" y="513"/>
                    </a:lnTo>
                    <a:lnTo>
                      <a:pt x="326" y="505"/>
                    </a:lnTo>
                    <a:lnTo>
                      <a:pt x="343" y="494"/>
                    </a:lnTo>
                    <a:lnTo>
                      <a:pt x="357" y="483"/>
                    </a:lnTo>
                    <a:lnTo>
                      <a:pt x="364" y="471"/>
                    </a:lnTo>
                    <a:lnTo>
                      <a:pt x="369" y="483"/>
                    </a:lnTo>
                    <a:lnTo>
                      <a:pt x="378" y="490"/>
                    </a:lnTo>
                    <a:lnTo>
                      <a:pt x="392" y="493"/>
                    </a:lnTo>
                    <a:lnTo>
                      <a:pt x="407" y="492"/>
                    </a:lnTo>
                    <a:lnTo>
                      <a:pt x="424" y="489"/>
                    </a:lnTo>
                    <a:lnTo>
                      <a:pt x="439" y="482"/>
                    </a:lnTo>
                    <a:lnTo>
                      <a:pt x="453" y="471"/>
                    </a:lnTo>
                    <a:lnTo>
                      <a:pt x="463" y="459"/>
                    </a:lnTo>
                    <a:lnTo>
                      <a:pt x="459" y="478"/>
                    </a:lnTo>
                    <a:lnTo>
                      <a:pt x="452" y="501"/>
                    </a:lnTo>
                    <a:lnTo>
                      <a:pt x="448" y="527"/>
                    </a:lnTo>
                    <a:lnTo>
                      <a:pt x="448" y="551"/>
                    </a:lnTo>
                    <a:lnTo>
                      <a:pt x="456" y="574"/>
                    </a:lnTo>
                    <a:lnTo>
                      <a:pt x="472" y="593"/>
                    </a:lnTo>
                    <a:lnTo>
                      <a:pt x="502" y="607"/>
                    </a:lnTo>
                    <a:lnTo>
                      <a:pt x="546" y="614"/>
                    </a:lnTo>
                    <a:lnTo>
                      <a:pt x="593" y="614"/>
                    </a:lnTo>
                    <a:lnTo>
                      <a:pt x="629" y="612"/>
                    </a:lnTo>
                    <a:lnTo>
                      <a:pt x="657" y="606"/>
                    </a:lnTo>
                    <a:lnTo>
                      <a:pt x="676" y="597"/>
                    </a:lnTo>
                    <a:lnTo>
                      <a:pt x="690" y="588"/>
                    </a:lnTo>
                    <a:lnTo>
                      <a:pt x="697" y="576"/>
                    </a:lnTo>
                    <a:lnTo>
                      <a:pt x="702" y="563"/>
                    </a:lnTo>
                    <a:lnTo>
                      <a:pt x="704" y="550"/>
                    </a:lnTo>
                    <a:lnTo>
                      <a:pt x="702" y="531"/>
                    </a:lnTo>
                    <a:lnTo>
                      <a:pt x="692" y="513"/>
                    </a:lnTo>
                    <a:lnTo>
                      <a:pt x="677" y="494"/>
                    </a:lnTo>
                    <a:lnTo>
                      <a:pt x="659" y="481"/>
                    </a:lnTo>
                    <a:lnTo>
                      <a:pt x="637" y="469"/>
                    </a:lnTo>
                    <a:lnTo>
                      <a:pt x="615" y="463"/>
                    </a:lnTo>
                    <a:lnTo>
                      <a:pt x="594" y="464"/>
                    </a:lnTo>
                    <a:lnTo>
                      <a:pt x="576" y="474"/>
                    </a:lnTo>
                    <a:lnTo>
                      <a:pt x="586" y="467"/>
                    </a:lnTo>
                    <a:lnTo>
                      <a:pt x="604" y="460"/>
                    </a:lnTo>
                    <a:lnTo>
                      <a:pt x="626" y="456"/>
                    </a:lnTo>
                    <a:lnTo>
                      <a:pt x="649" y="455"/>
                    </a:lnTo>
                    <a:lnTo>
                      <a:pt x="673" y="459"/>
                    </a:lnTo>
                    <a:lnTo>
                      <a:pt x="695" y="469"/>
                    </a:lnTo>
                    <a:lnTo>
                      <a:pt x="712" y="486"/>
                    </a:lnTo>
                    <a:lnTo>
                      <a:pt x="722" y="512"/>
                    </a:lnTo>
                    <a:lnTo>
                      <a:pt x="735" y="516"/>
                    </a:lnTo>
                    <a:lnTo>
                      <a:pt x="751" y="515"/>
                    </a:lnTo>
                    <a:lnTo>
                      <a:pt x="770" y="508"/>
                    </a:lnTo>
                    <a:lnTo>
                      <a:pt x="788" y="498"/>
                    </a:lnTo>
                    <a:lnTo>
                      <a:pt x="803" y="484"/>
                    </a:lnTo>
                    <a:lnTo>
                      <a:pt x="813" y="468"/>
                    </a:lnTo>
                    <a:lnTo>
                      <a:pt x="817" y="451"/>
                    </a:lnTo>
                    <a:lnTo>
                      <a:pt x="812" y="433"/>
                    </a:lnTo>
                    <a:lnTo>
                      <a:pt x="828" y="428"/>
                    </a:lnTo>
                    <a:lnTo>
                      <a:pt x="841" y="408"/>
                    </a:lnTo>
                    <a:lnTo>
                      <a:pt x="850" y="382"/>
                    </a:lnTo>
                    <a:lnTo>
                      <a:pt x="854" y="351"/>
                    </a:lnTo>
                    <a:lnTo>
                      <a:pt x="849" y="322"/>
                    </a:lnTo>
                    <a:lnTo>
                      <a:pt x="836" y="300"/>
                    </a:lnTo>
                    <a:lnTo>
                      <a:pt x="812" y="291"/>
                    </a:lnTo>
                    <a:lnTo>
                      <a:pt x="778" y="300"/>
                    </a:lnTo>
                    <a:lnTo>
                      <a:pt x="773" y="285"/>
                    </a:lnTo>
                    <a:lnTo>
                      <a:pt x="762" y="275"/>
                    </a:lnTo>
                    <a:lnTo>
                      <a:pt x="743" y="269"/>
                    </a:lnTo>
                    <a:lnTo>
                      <a:pt x="722" y="268"/>
                    </a:lnTo>
                    <a:lnTo>
                      <a:pt x="700" y="272"/>
                    </a:lnTo>
                    <a:lnTo>
                      <a:pt x="682" y="283"/>
                    </a:lnTo>
                    <a:lnTo>
                      <a:pt x="668" y="299"/>
                    </a:lnTo>
                    <a:lnTo>
                      <a:pt x="661" y="323"/>
                    </a:lnTo>
                    <a:lnTo>
                      <a:pt x="657" y="316"/>
                    </a:lnTo>
                    <a:lnTo>
                      <a:pt x="649" y="309"/>
                    </a:lnTo>
                    <a:lnTo>
                      <a:pt x="637" y="303"/>
                    </a:lnTo>
                    <a:lnTo>
                      <a:pt x="624" y="299"/>
                    </a:lnTo>
                    <a:lnTo>
                      <a:pt x="609" y="294"/>
                    </a:lnTo>
                    <a:lnTo>
                      <a:pt x="593" y="292"/>
                    </a:lnTo>
                    <a:lnTo>
                      <a:pt x="576" y="291"/>
                    </a:lnTo>
                    <a:lnTo>
                      <a:pt x="559" y="290"/>
                    </a:lnTo>
                    <a:lnTo>
                      <a:pt x="541" y="291"/>
                    </a:lnTo>
                    <a:lnTo>
                      <a:pt x="524" y="294"/>
                    </a:lnTo>
                    <a:lnTo>
                      <a:pt x="508" y="298"/>
                    </a:lnTo>
                    <a:lnTo>
                      <a:pt x="494" y="303"/>
                    </a:lnTo>
                    <a:lnTo>
                      <a:pt x="482" y="311"/>
                    </a:lnTo>
                    <a:lnTo>
                      <a:pt x="471" y="321"/>
                    </a:lnTo>
                    <a:lnTo>
                      <a:pt x="464" y="332"/>
                    </a:lnTo>
                    <a:lnTo>
                      <a:pt x="460" y="346"/>
                    </a:lnTo>
                    <a:lnTo>
                      <a:pt x="454" y="330"/>
                    </a:lnTo>
                    <a:lnTo>
                      <a:pt x="454" y="315"/>
                    </a:lnTo>
                    <a:lnTo>
                      <a:pt x="459" y="301"/>
                    </a:lnTo>
                    <a:lnTo>
                      <a:pt x="467" y="290"/>
                    </a:lnTo>
                    <a:lnTo>
                      <a:pt x="477" y="282"/>
                    </a:lnTo>
                    <a:lnTo>
                      <a:pt x="487" y="276"/>
                    </a:lnTo>
                    <a:lnTo>
                      <a:pt x="499" y="273"/>
                    </a:lnTo>
                    <a:lnTo>
                      <a:pt x="510" y="276"/>
                    </a:lnTo>
                    <a:lnTo>
                      <a:pt x="515" y="260"/>
                    </a:lnTo>
                    <a:lnTo>
                      <a:pt x="527" y="245"/>
                    </a:lnTo>
                    <a:lnTo>
                      <a:pt x="543" y="231"/>
                    </a:lnTo>
                    <a:lnTo>
                      <a:pt x="563" y="221"/>
                    </a:lnTo>
                    <a:lnTo>
                      <a:pt x="588" y="215"/>
                    </a:lnTo>
                    <a:lnTo>
                      <a:pt x="614" y="215"/>
                    </a:lnTo>
                    <a:lnTo>
                      <a:pt x="642" y="224"/>
                    </a:lnTo>
                    <a:lnTo>
                      <a:pt x="669" y="242"/>
                    </a:lnTo>
                    <a:lnTo>
                      <a:pt x="691" y="252"/>
                    </a:lnTo>
                    <a:lnTo>
                      <a:pt x="718" y="249"/>
                    </a:lnTo>
                    <a:lnTo>
                      <a:pt x="743" y="238"/>
                    </a:lnTo>
                    <a:lnTo>
                      <a:pt x="765" y="222"/>
                    </a:lnTo>
                    <a:lnTo>
                      <a:pt x="779" y="203"/>
                    </a:lnTo>
                    <a:lnTo>
                      <a:pt x="783" y="185"/>
                    </a:lnTo>
                    <a:lnTo>
                      <a:pt x="774" y="172"/>
                    </a:lnTo>
                    <a:lnTo>
                      <a:pt x="747" y="165"/>
                    </a:lnTo>
                    <a:lnTo>
                      <a:pt x="753" y="160"/>
                    </a:lnTo>
                    <a:lnTo>
                      <a:pt x="758" y="154"/>
                    </a:lnTo>
                    <a:lnTo>
                      <a:pt x="762" y="147"/>
                    </a:lnTo>
                    <a:lnTo>
                      <a:pt x="762" y="140"/>
                    </a:lnTo>
                    <a:lnTo>
                      <a:pt x="760" y="133"/>
                    </a:lnTo>
                    <a:lnTo>
                      <a:pt x="757" y="127"/>
                    </a:lnTo>
                    <a:lnTo>
                      <a:pt x="751" y="120"/>
                    </a:lnTo>
                    <a:lnTo>
                      <a:pt x="743" y="116"/>
                    </a:lnTo>
                    <a:lnTo>
                      <a:pt x="733" y="111"/>
                    </a:lnTo>
                    <a:lnTo>
                      <a:pt x="720" y="109"/>
                    </a:lnTo>
                    <a:lnTo>
                      <a:pt x="706" y="108"/>
                    </a:lnTo>
                    <a:lnTo>
                      <a:pt x="689" y="108"/>
                    </a:lnTo>
                    <a:lnTo>
                      <a:pt x="671" y="110"/>
                    </a:lnTo>
                    <a:lnTo>
                      <a:pt x="650" y="115"/>
                    </a:lnTo>
                    <a:lnTo>
                      <a:pt x="627" y="122"/>
                    </a:lnTo>
                    <a:lnTo>
                      <a:pt x="601" y="132"/>
                    </a:lnTo>
                    <a:lnTo>
                      <a:pt x="623" y="119"/>
                    </a:lnTo>
                    <a:lnTo>
                      <a:pt x="642" y="101"/>
                    </a:lnTo>
                    <a:lnTo>
                      <a:pt x="654" y="81"/>
                    </a:lnTo>
                    <a:lnTo>
                      <a:pt x="659" y="62"/>
                    </a:lnTo>
                    <a:lnTo>
                      <a:pt x="656" y="47"/>
                    </a:lnTo>
                    <a:lnTo>
                      <a:pt x="642" y="39"/>
                    </a:lnTo>
                    <a:lnTo>
                      <a:pt x="618" y="40"/>
                    </a:lnTo>
                    <a:lnTo>
                      <a:pt x="581" y="55"/>
                    </a:lnTo>
                    <a:lnTo>
                      <a:pt x="594" y="40"/>
                    </a:lnTo>
                    <a:lnTo>
                      <a:pt x="600" y="28"/>
                    </a:lnTo>
                    <a:lnTo>
                      <a:pt x="598" y="18"/>
                    </a:lnTo>
                    <a:lnTo>
                      <a:pt x="589" y="10"/>
                    </a:lnTo>
                    <a:lnTo>
                      <a:pt x="575" y="4"/>
                    </a:lnTo>
                    <a:lnTo>
                      <a:pt x="558" y="1"/>
                    </a:lnTo>
                    <a:lnTo>
                      <a:pt x="537" y="0"/>
                    </a:lnTo>
                    <a:lnTo>
                      <a:pt x="514" y="1"/>
                    </a:lnTo>
                    <a:lnTo>
                      <a:pt x="491" y="4"/>
                    </a:lnTo>
                    <a:lnTo>
                      <a:pt x="469" y="10"/>
                    </a:lnTo>
                    <a:lnTo>
                      <a:pt x="449" y="18"/>
                    </a:lnTo>
                    <a:lnTo>
                      <a:pt x="432" y="28"/>
                    </a:lnTo>
                    <a:lnTo>
                      <a:pt x="419" y="41"/>
                    </a:lnTo>
                    <a:lnTo>
                      <a:pt x="412" y="57"/>
                    </a:lnTo>
                    <a:lnTo>
                      <a:pt x="412" y="74"/>
                    </a:lnTo>
                    <a:lnTo>
                      <a:pt x="421" y="95"/>
                    </a:lnTo>
                    <a:lnTo>
                      <a:pt x="423" y="101"/>
                    </a:lnTo>
                    <a:lnTo>
                      <a:pt x="423" y="108"/>
                    </a:lnTo>
                    <a:lnTo>
                      <a:pt x="421" y="115"/>
                    </a:lnTo>
                    <a:lnTo>
                      <a:pt x="417" y="122"/>
                    </a:lnTo>
                    <a:lnTo>
                      <a:pt x="411" y="128"/>
                    </a:lnTo>
                    <a:lnTo>
                      <a:pt x="406" y="135"/>
                    </a:lnTo>
                    <a:lnTo>
                      <a:pt x="399" y="140"/>
                    </a:lnTo>
                    <a:lnTo>
                      <a:pt x="393" y="145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2" name="未知">
                <a:extLst>
                  <a:ext uri="{FF2B5EF4-FFF2-40B4-BE49-F238E27FC236}">
                    <a16:creationId xmlns:a16="http://schemas.microsoft.com/office/drawing/2014/main" id="{17D4B43E-33B2-460B-BD3F-79B0ADD36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99"/>
                <a:ext cx="1125" cy="308"/>
              </a:xfrm>
              <a:custGeom>
                <a:avLst/>
                <a:gdLst>
                  <a:gd name="T0" fmla="*/ 2252 w 2252"/>
                  <a:gd name="T1" fmla="*/ 615 h 615"/>
                  <a:gd name="T2" fmla="*/ 2248 w 2252"/>
                  <a:gd name="T3" fmla="*/ 134 h 615"/>
                  <a:gd name="T4" fmla="*/ 2223 w 2252"/>
                  <a:gd name="T5" fmla="*/ 109 h 615"/>
                  <a:gd name="T6" fmla="*/ 2190 w 2252"/>
                  <a:gd name="T7" fmla="*/ 74 h 615"/>
                  <a:gd name="T8" fmla="*/ 2165 w 2252"/>
                  <a:gd name="T9" fmla="*/ 50 h 615"/>
                  <a:gd name="T10" fmla="*/ 2162 w 2252"/>
                  <a:gd name="T11" fmla="*/ 42 h 615"/>
                  <a:gd name="T12" fmla="*/ 2162 w 2252"/>
                  <a:gd name="T13" fmla="*/ 8 h 615"/>
                  <a:gd name="T14" fmla="*/ 2132 w 2252"/>
                  <a:gd name="T15" fmla="*/ 0 h 615"/>
                  <a:gd name="T16" fmla="*/ 1944 w 2252"/>
                  <a:gd name="T17" fmla="*/ 33 h 615"/>
                  <a:gd name="T18" fmla="*/ 1882 w 2252"/>
                  <a:gd name="T19" fmla="*/ 120 h 615"/>
                  <a:gd name="T20" fmla="*/ 1772 w 2252"/>
                  <a:gd name="T21" fmla="*/ 214 h 615"/>
                  <a:gd name="T22" fmla="*/ 1821 w 2252"/>
                  <a:gd name="T23" fmla="*/ 132 h 615"/>
                  <a:gd name="T24" fmla="*/ 1581 w 2252"/>
                  <a:gd name="T25" fmla="*/ 63 h 615"/>
                  <a:gd name="T26" fmla="*/ 1542 w 2252"/>
                  <a:gd name="T27" fmla="*/ 39 h 615"/>
                  <a:gd name="T28" fmla="*/ 1512 w 2252"/>
                  <a:gd name="T29" fmla="*/ 63 h 615"/>
                  <a:gd name="T30" fmla="*/ 1214 w 2252"/>
                  <a:gd name="T31" fmla="*/ 204 h 615"/>
                  <a:gd name="T32" fmla="*/ 1196 w 2252"/>
                  <a:gd name="T33" fmla="*/ 103 h 615"/>
                  <a:gd name="T34" fmla="*/ 1162 w 2252"/>
                  <a:gd name="T35" fmla="*/ 55 h 615"/>
                  <a:gd name="T36" fmla="*/ 1120 w 2252"/>
                  <a:gd name="T37" fmla="*/ 64 h 615"/>
                  <a:gd name="T38" fmla="*/ 1082 w 2252"/>
                  <a:gd name="T39" fmla="*/ 137 h 615"/>
                  <a:gd name="T40" fmla="*/ 909 w 2252"/>
                  <a:gd name="T41" fmla="*/ 126 h 615"/>
                  <a:gd name="T42" fmla="*/ 728 w 2252"/>
                  <a:gd name="T43" fmla="*/ 123 h 615"/>
                  <a:gd name="T44" fmla="*/ 566 w 2252"/>
                  <a:gd name="T45" fmla="*/ 204 h 615"/>
                  <a:gd name="T46" fmla="*/ 537 w 2252"/>
                  <a:gd name="T47" fmla="*/ 176 h 615"/>
                  <a:gd name="T48" fmla="*/ 529 w 2252"/>
                  <a:gd name="T49" fmla="*/ 110 h 615"/>
                  <a:gd name="T50" fmla="*/ 514 w 2252"/>
                  <a:gd name="T51" fmla="*/ 64 h 615"/>
                  <a:gd name="T52" fmla="*/ 496 w 2252"/>
                  <a:gd name="T53" fmla="*/ 63 h 615"/>
                  <a:gd name="T54" fmla="*/ 481 w 2252"/>
                  <a:gd name="T55" fmla="*/ 71 h 615"/>
                  <a:gd name="T56" fmla="*/ 466 w 2252"/>
                  <a:gd name="T57" fmla="*/ 49 h 615"/>
                  <a:gd name="T58" fmla="*/ 446 w 2252"/>
                  <a:gd name="T59" fmla="*/ 51 h 615"/>
                  <a:gd name="T60" fmla="*/ 430 w 2252"/>
                  <a:gd name="T61" fmla="*/ 88 h 615"/>
                  <a:gd name="T62" fmla="*/ 415 w 2252"/>
                  <a:gd name="T63" fmla="*/ 119 h 615"/>
                  <a:gd name="T64" fmla="*/ 399 w 2252"/>
                  <a:gd name="T65" fmla="*/ 163 h 615"/>
                  <a:gd name="T66" fmla="*/ 363 w 2252"/>
                  <a:gd name="T67" fmla="*/ 208 h 615"/>
                  <a:gd name="T68" fmla="*/ 317 w 2252"/>
                  <a:gd name="T69" fmla="*/ 107 h 615"/>
                  <a:gd name="T70" fmla="*/ 128 w 2252"/>
                  <a:gd name="T71" fmla="*/ 55 h 615"/>
                  <a:gd name="T72" fmla="*/ 74 w 2252"/>
                  <a:gd name="T73" fmla="*/ 216 h 615"/>
                  <a:gd name="T74" fmla="*/ 0 w 2252"/>
                  <a:gd name="T7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52" h="615">
                    <a:moveTo>
                      <a:pt x="0" y="615"/>
                    </a:moveTo>
                    <a:lnTo>
                      <a:pt x="2252" y="615"/>
                    </a:lnTo>
                    <a:lnTo>
                      <a:pt x="2252" y="138"/>
                    </a:lnTo>
                    <a:lnTo>
                      <a:pt x="2248" y="134"/>
                    </a:lnTo>
                    <a:lnTo>
                      <a:pt x="2238" y="123"/>
                    </a:lnTo>
                    <a:lnTo>
                      <a:pt x="2223" y="109"/>
                    </a:lnTo>
                    <a:lnTo>
                      <a:pt x="2207" y="92"/>
                    </a:lnTo>
                    <a:lnTo>
                      <a:pt x="2190" y="74"/>
                    </a:lnTo>
                    <a:lnTo>
                      <a:pt x="2176" y="61"/>
                    </a:lnTo>
                    <a:lnTo>
                      <a:pt x="2165" y="50"/>
                    </a:lnTo>
                    <a:lnTo>
                      <a:pt x="2162" y="48"/>
                    </a:lnTo>
                    <a:lnTo>
                      <a:pt x="2162" y="42"/>
                    </a:lnTo>
                    <a:lnTo>
                      <a:pt x="2162" y="25"/>
                    </a:lnTo>
                    <a:lnTo>
                      <a:pt x="2162" y="8"/>
                    </a:lnTo>
                    <a:lnTo>
                      <a:pt x="2162" y="0"/>
                    </a:lnTo>
                    <a:lnTo>
                      <a:pt x="2132" y="0"/>
                    </a:lnTo>
                    <a:lnTo>
                      <a:pt x="2132" y="33"/>
                    </a:lnTo>
                    <a:lnTo>
                      <a:pt x="1944" y="33"/>
                    </a:lnTo>
                    <a:lnTo>
                      <a:pt x="1858" y="120"/>
                    </a:lnTo>
                    <a:lnTo>
                      <a:pt x="1882" y="120"/>
                    </a:lnTo>
                    <a:lnTo>
                      <a:pt x="1882" y="214"/>
                    </a:lnTo>
                    <a:lnTo>
                      <a:pt x="1772" y="214"/>
                    </a:lnTo>
                    <a:lnTo>
                      <a:pt x="1772" y="132"/>
                    </a:lnTo>
                    <a:lnTo>
                      <a:pt x="1821" y="132"/>
                    </a:lnTo>
                    <a:lnTo>
                      <a:pt x="1776" y="63"/>
                    </a:lnTo>
                    <a:lnTo>
                      <a:pt x="1581" y="63"/>
                    </a:lnTo>
                    <a:lnTo>
                      <a:pt x="1581" y="39"/>
                    </a:lnTo>
                    <a:lnTo>
                      <a:pt x="1542" y="39"/>
                    </a:lnTo>
                    <a:lnTo>
                      <a:pt x="1542" y="63"/>
                    </a:lnTo>
                    <a:lnTo>
                      <a:pt x="1512" y="63"/>
                    </a:lnTo>
                    <a:lnTo>
                      <a:pt x="1454" y="204"/>
                    </a:lnTo>
                    <a:lnTo>
                      <a:pt x="1214" y="204"/>
                    </a:lnTo>
                    <a:lnTo>
                      <a:pt x="1208" y="147"/>
                    </a:lnTo>
                    <a:lnTo>
                      <a:pt x="1196" y="103"/>
                    </a:lnTo>
                    <a:lnTo>
                      <a:pt x="1180" y="72"/>
                    </a:lnTo>
                    <a:lnTo>
                      <a:pt x="1162" y="55"/>
                    </a:lnTo>
                    <a:lnTo>
                      <a:pt x="1141" y="51"/>
                    </a:lnTo>
                    <a:lnTo>
                      <a:pt x="1120" y="64"/>
                    </a:lnTo>
                    <a:lnTo>
                      <a:pt x="1099" y="92"/>
                    </a:lnTo>
                    <a:lnTo>
                      <a:pt x="1082" y="137"/>
                    </a:lnTo>
                    <a:lnTo>
                      <a:pt x="1012" y="0"/>
                    </a:lnTo>
                    <a:lnTo>
                      <a:pt x="909" y="126"/>
                    </a:lnTo>
                    <a:lnTo>
                      <a:pt x="824" y="5"/>
                    </a:lnTo>
                    <a:lnTo>
                      <a:pt x="728" y="123"/>
                    </a:lnTo>
                    <a:lnTo>
                      <a:pt x="566" y="123"/>
                    </a:lnTo>
                    <a:lnTo>
                      <a:pt x="566" y="204"/>
                    </a:lnTo>
                    <a:lnTo>
                      <a:pt x="538" y="208"/>
                    </a:lnTo>
                    <a:lnTo>
                      <a:pt x="537" y="176"/>
                    </a:lnTo>
                    <a:lnTo>
                      <a:pt x="534" y="141"/>
                    </a:lnTo>
                    <a:lnTo>
                      <a:pt x="529" y="110"/>
                    </a:lnTo>
                    <a:lnTo>
                      <a:pt x="522" y="83"/>
                    </a:lnTo>
                    <a:lnTo>
                      <a:pt x="514" y="64"/>
                    </a:lnTo>
                    <a:lnTo>
                      <a:pt x="505" y="56"/>
                    </a:lnTo>
                    <a:lnTo>
                      <a:pt x="496" y="63"/>
                    </a:lnTo>
                    <a:lnTo>
                      <a:pt x="485" y="88"/>
                    </a:lnTo>
                    <a:lnTo>
                      <a:pt x="481" y="71"/>
                    </a:lnTo>
                    <a:lnTo>
                      <a:pt x="474" y="57"/>
                    </a:lnTo>
                    <a:lnTo>
                      <a:pt x="466" y="49"/>
                    </a:lnTo>
                    <a:lnTo>
                      <a:pt x="455" y="47"/>
                    </a:lnTo>
                    <a:lnTo>
                      <a:pt x="446" y="51"/>
                    </a:lnTo>
                    <a:lnTo>
                      <a:pt x="437" y="65"/>
                    </a:lnTo>
                    <a:lnTo>
                      <a:pt x="430" y="88"/>
                    </a:lnTo>
                    <a:lnTo>
                      <a:pt x="427" y="123"/>
                    </a:lnTo>
                    <a:lnTo>
                      <a:pt x="415" y="119"/>
                    </a:lnTo>
                    <a:lnTo>
                      <a:pt x="405" y="132"/>
                    </a:lnTo>
                    <a:lnTo>
                      <a:pt x="399" y="163"/>
                    </a:lnTo>
                    <a:lnTo>
                      <a:pt x="397" y="208"/>
                    </a:lnTo>
                    <a:lnTo>
                      <a:pt x="363" y="208"/>
                    </a:lnTo>
                    <a:lnTo>
                      <a:pt x="363" y="153"/>
                    </a:lnTo>
                    <a:lnTo>
                      <a:pt x="317" y="107"/>
                    </a:lnTo>
                    <a:lnTo>
                      <a:pt x="180" y="107"/>
                    </a:lnTo>
                    <a:lnTo>
                      <a:pt x="128" y="55"/>
                    </a:lnTo>
                    <a:lnTo>
                      <a:pt x="74" y="135"/>
                    </a:lnTo>
                    <a:lnTo>
                      <a:pt x="74" y="216"/>
                    </a:lnTo>
                    <a:lnTo>
                      <a:pt x="2" y="216"/>
                    </a:lnTo>
                    <a:lnTo>
                      <a:pt x="0" y="615"/>
                    </a:lnTo>
                    <a:close/>
                  </a:path>
                </a:pathLst>
              </a:custGeom>
              <a:solidFill>
                <a:srgbClr val="D8C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3" name="未知">
                <a:extLst>
                  <a:ext uri="{FF2B5EF4-FFF2-40B4-BE49-F238E27FC236}">
                    <a16:creationId xmlns:a16="http://schemas.microsoft.com/office/drawing/2014/main" id="{1DE12AE1-8206-4D87-ABCE-9FC947BAA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" y="88"/>
                <a:ext cx="176" cy="319"/>
              </a:xfrm>
              <a:custGeom>
                <a:avLst/>
                <a:gdLst>
                  <a:gd name="T0" fmla="*/ 150 w 351"/>
                  <a:gd name="T1" fmla="*/ 4 h 638"/>
                  <a:gd name="T2" fmla="*/ 119 w 351"/>
                  <a:gd name="T3" fmla="*/ 48 h 638"/>
                  <a:gd name="T4" fmla="*/ 95 w 351"/>
                  <a:gd name="T5" fmla="*/ 118 h 638"/>
                  <a:gd name="T6" fmla="*/ 82 w 351"/>
                  <a:gd name="T7" fmla="*/ 186 h 638"/>
                  <a:gd name="T8" fmla="*/ 74 w 351"/>
                  <a:gd name="T9" fmla="*/ 192 h 638"/>
                  <a:gd name="T10" fmla="*/ 65 w 351"/>
                  <a:gd name="T11" fmla="*/ 148 h 638"/>
                  <a:gd name="T12" fmla="*/ 46 w 351"/>
                  <a:gd name="T13" fmla="*/ 188 h 638"/>
                  <a:gd name="T14" fmla="*/ 30 w 351"/>
                  <a:gd name="T15" fmla="*/ 267 h 638"/>
                  <a:gd name="T16" fmla="*/ 31 w 351"/>
                  <a:gd name="T17" fmla="*/ 323 h 638"/>
                  <a:gd name="T18" fmla="*/ 46 w 351"/>
                  <a:gd name="T19" fmla="*/ 359 h 638"/>
                  <a:gd name="T20" fmla="*/ 45 w 351"/>
                  <a:gd name="T21" fmla="*/ 362 h 638"/>
                  <a:gd name="T22" fmla="*/ 28 w 351"/>
                  <a:gd name="T23" fmla="*/ 351 h 638"/>
                  <a:gd name="T24" fmla="*/ 15 w 351"/>
                  <a:gd name="T25" fmla="*/ 341 h 638"/>
                  <a:gd name="T26" fmla="*/ 9 w 351"/>
                  <a:gd name="T27" fmla="*/ 336 h 638"/>
                  <a:gd name="T28" fmla="*/ 5 w 351"/>
                  <a:gd name="T29" fmla="*/ 367 h 638"/>
                  <a:gd name="T30" fmla="*/ 0 w 351"/>
                  <a:gd name="T31" fmla="*/ 453 h 638"/>
                  <a:gd name="T32" fmla="*/ 7 w 351"/>
                  <a:gd name="T33" fmla="*/ 545 h 638"/>
                  <a:gd name="T34" fmla="*/ 37 w 351"/>
                  <a:gd name="T35" fmla="*/ 618 h 638"/>
                  <a:gd name="T36" fmla="*/ 71 w 351"/>
                  <a:gd name="T37" fmla="*/ 638 h 638"/>
                  <a:gd name="T38" fmla="*/ 97 w 351"/>
                  <a:gd name="T39" fmla="*/ 638 h 638"/>
                  <a:gd name="T40" fmla="*/ 133 w 351"/>
                  <a:gd name="T41" fmla="*/ 638 h 638"/>
                  <a:gd name="T42" fmla="*/ 173 w 351"/>
                  <a:gd name="T43" fmla="*/ 638 h 638"/>
                  <a:gd name="T44" fmla="*/ 214 w 351"/>
                  <a:gd name="T45" fmla="*/ 638 h 638"/>
                  <a:gd name="T46" fmla="*/ 252 w 351"/>
                  <a:gd name="T47" fmla="*/ 638 h 638"/>
                  <a:gd name="T48" fmla="*/ 282 w 351"/>
                  <a:gd name="T49" fmla="*/ 638 h 638"/>
                  <a:gd name="T50" fmla="*/ 300 w 351"/>
                  <a:gd name="T51" fmla="*/ 638 h 638"/>
                  <a:gd name="T52" fmla="*/ 315 w 351"/>
                  <a:gd name="T53" fmla="*/ 621 h 638"/>
                  <a:gd name="T54" fmla="*/ 336 w 351"/>
                  <a:gd name="T55" fmla="*/ 562 h 638"/>
                  <a:gd name="T56" fmla="*/ 349 w 351"/>
                  <a:gd name="T57" fmla="*/ 491 h 638"/>
                  <a:gd name="T58" fmla="*/ 350 w 351"/>
                  <a:gd name="T59" fmla="*/ 427 h 638"/>
                  <a:gd name="T60" fmla="*/ 342 w 351"/>
                  <a:gd name="T61" fmla="*/ 416 h 638"/>
                  <a:gd name="T62" fmla="*/ 332 w 351"/>
                  <a:gd name="T63" fmla="*/ 441 h 638"/>
                  <a:gd name="T64" fmla="*/ 319 w 351"/>
                  <a:gd name="T65" fmla="*/ 462 h 638"/>
                  <a:gd name="T66" fmla="*/ 308 w 351"/>
                  <a:gd name="T67" fmla="*/ 476 h 638"/>
                  <a:gd name="T68" fmla="*/ 309 w 351"/>
                  <a:gd name="T69" fmla="*/ 464 h 638"/>
                  <a:gd name="T70" fmla="*/ 323 w 351"/>
                  <a:gd name="T71" fmla="*/ 413 h 638"/>
                  <a:gd name="T72" fmla="*/ 328 w 351"/>
                  <a:gd name="T73" fmla="*/ 341 h 638"/>
                  <a:gd name="T74" fmla="*/ 312 w 351"/>
                  <a:gd name="T75" fmla="*/ 256 h 638"/>
                  <a:gd name="T76" fmla="*/ 293 w 351"/>
                  <a:gd name="T77" fmla="*/ 222 h 638"/>
                  <a:gd name="T78" fmla="*/ 285 w 351"/>
                  <a:gd name="T79" fmla="*/ 246 h 638"/>
                  <a:gd name="T80" fmla="*/ 271 w 351"/>
                  <a:gd name="T81" fmla="*/ 268 h 638"/>
                  <a:gd name="T82" fmla="*/ 260 w 351"/>
                  <a:gd name="T83" fmla="*/ 282 h 638"/>
                  <a:gd name="T84" fmla="*/ 262 w 351"/>
                  <a:gd name="T85" fmla="*/ 267 h 638"/>
                  <a:gd name="T86" fmla="*/ 263 w 351"/>
                  <a:gd name="T87" fmla="*/ 208 h 638"/>
                  <a:gd name="T88" fmla="*/ 257 w 351"/>
                  <a:gd name="T89" fmla="*/ 137 h 638"/>
                  <a:gd name="T90" fmla="*/ 239 w 351"/>
                  <a:gd name="T91" fmla="*/ 72 h 638"/>
                  <a:gd name="T92" fmla="*/ 225 w 351"/>
                  <a:gd name="T93" fmla="*/ 73 h 638"/>
                  <a:gd name="T94" fmla="*/ 214 w 351"/>
                  <a:gd name="T95" fmla="*/ 109 h 638"/>
                  <a:gd name="T96" fmla="*/ 210 w 351"/>
                  <a:gd name="T97" fmla="*/ 99 h 638"/>
                  <a:gd name="T98" fmla="*/ 197 w 351"/>
                  <a:gd name="T99" fmla="*/ 61 h 638"/>
                  <a:gd name="T100" fmla="*/ 181 w 351"/>
                  <a:gd name="T101" fmla="*/ 26 h 638"/>
                  <a:gd name="T102" fmla="*/ 168 w 351"/>
                  <a:gd name="T103" fmla="*/ 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1" h="638">
                    <a:moveTo>
                      <a:pt x="166" y="0"/>
                    </a:moveTo>
                    <a:lnTo>
                      <a:pt x="150" y="4"/>
                    </a:lnTo>
                    <a:lnTo>
                      <a:pt x="134" y="22"/>
                    </a:lnTo>
                    <a:lnTo>
                      <a:pt x="119" y="48"/>
                    </a:lnTo>
                    <a:lnTo>
                      <a:pt x="106" y="81"/>
                    </a:lnTo>
                    <a:lnTo>
                      <a:pt x="95" y="118"/>
                    </a:lnTo>
                    <a:lnTo>
                      <a:pt x="86" y="154"/>
                    </a:lnTo>
                    <a:lnTo>
                      <a:pt x="82" y="186"/>
                    </a:lnTo>
                    <a:lnTo>
                      <a:pt x="81" y="211"/>
                    </a:lnTo>
                    <a:lnTo>
                      <a:pt x="74" y="192"/>
                    </a:lnTo>
                    <a:lnTo>
                      <a:pt x="69" y="168"/>
                    </a:lnTo>
                    <a:lnTo>
                      <a:pt x="65" y="148"/>
                    </a:lnTo>
                    <a:lnTo>
                      <a:pt x="63" y="140"/>
                    </a:lnTo>
                    <a:lnTo>
                      <a:pt x="46" y="188"/>
                    </a:lnTo>
                    <a:lnTo>
                      <a:pt x="35" y="230"/>
                    </a:lnTo>
                    <a:lnTo>
                      <a:pt x="30" y="267"/>
                    </a:lnTo>
                    <a:lnTo>
                      <a:pt x="29" y="298"/>
                    </a:lnTo>
                    <a:lnTo>
                      <a:pt x="31" y="323"/>
                    </a:lnTo>
                    <a:lnTo>
                      <a:pt x="38" y="343"/>
                    </a:lnTo>
                    <a:lnTo>
                      <a:pt x="46" y="359"/>
                    </a:lnTo>
                    <a:lnTo>
                      <a:pt x="55" y="369"/>
                    </a:lnTo>
                    <a:lnTo>
                      <a:pt x="45" y="362"/>
                    </a:lnTo>
                    <a:lnTo>
                      <a:pt x="36" y="356"/>
                    </a:lnTo>
                    <a:lnTo>
                      <a:pt x="28" y="351"/>
                    </a:lnTo>
                    <a:lnTo>
                      <a:pt x="21" y="345"/>
                    </a:lnTo>
                    <a:lnTo>
                      <a:pt x="15" y="341"/>
                    </a:lnTo>
                    <a:lnTo>
                      <a:pt x="12" y="338"/>
                    </a:lnTo>
                    <a:lnTo>
                      <a:pt x="9" y="336"/>
                    </a:lnTo>
                    <a:lnTo>
                      <a:pt x="8" y="334"/>
                    </a:lnTo>
                    <a:lnTo>
                      <a:pt x="5" y="367"/>
                    </a:lnTo>
                    <a:lnTo>
                      <a:pt x="1" y="407"/>
                    </a:lnTo>
                    <a:lnTo>
                      <a:pt x="0" y="453"/>
                    </a:lnTo>
                    <a:lnTo>
                      <a:pt x="1" y="499"/>
                    </a:lnTo>
                    <a:lnTo>
                      <a:pt x="7" y="545"/>
                    </a:lnTo>
                    <a:lnTo>
                      <a:pt x="18" y="585"/>
                    </a:lnTo>
                    <a:lnTo>
                      <a:pt x="37" y="618"/>
                    </a:lnTo>
                    <a:lnTo>
                      <a:pt x="65" y="638"/>
                    </a:lnTo>
                    <a:lnTo>
                      <a:pt x="71" y="638"/>
                    </a:lnTo>
                    <a:lnTo>
                      <a:pt x="83" y="638"/>
                    </a:lnTo>
                    <a:lnTo>
                      <a:pt x="97" y="638"/>
                    </a:lnTo>
                    <a:lnTo>
                      <a:pt x="114" y="638"/>
                    </a:lnTo>
                    <a:lnTo>
                      <a:pt x="133" y="638"/>
                    </a:lnTo>
                    <a:lnTo>
                      <a:pt x="152" y="638"/>
                    </a:lnTo>
                    <a:lnTo>
                      <a:pt x="173" y="638"/>
                    </a:lnTo>
                    <a:lnTo>
                      <a:pt x="194" y="638"/>
                    </a:lnTo>
                    <a:lnTo>
                      <a:pt x="214" y="638"/>
                    </a:lnTo>
                    <a:lnTo>
                      <a:pt x="234" y="638"/>
                    </a:lnTo>
                    <a:lnTo>
                      <a:pt x="252" y="638"/>
                    </a:lnTo>
                    <a:lnTo>
                      <a:pt x="268" y="638"/>
                    </a:lnTo>
                    <a:lnTo>
                      <a:pt x="282" y="638"/>
                    </a:lnTo>
                    <a:lnTo>
                      <a:pt x="293" y="638"/>
                    </a:lnTo>
                    <a:lnTo>
                      <a:pt x="300" y="638"/>
                    </a:lnTo>
                    <a:lnTo>
                      <a:pt x="302" y="638"/>
                    </a:lnTo>
                    <a:lnTo>
                      <a:pt x="315" y="621"/>
                    </a:lnTo>
                    <a:lnTo>
                      <a:pt x="326" y="594"/>
                    </a:lnTo>
                    <a:lnTo>
                      <a:pt x="336" y="562"/>
                    </a:lnTo>
                    <a:lnTo>
                      <a:pt x="345" y="527"/>
                    </a:lnTo>
                    <a:lnTo>
                      <a:pt x="349" y="491"/>
                    </a:lnTo>
                    <a:lnTo>
                      <a:pt x="351" y="456"/>
                    </a:lnTo>
                    <a:lnTo>
                      <a:pt x="350" y="427"/>
                    </a:lnTo>
                    <a:lnTo>
                      <a:pt x="345" y="402"/>
                    </a:lnTo>
                    <a:lnTo>
                      <a:pt x="342" y="416"/>
                    </a:lnTo>
                    <a:lnTo>
                      <a:pt x="338" y="430"/>
                    </a:lnTo>
                    <a:lnTo>
                      <a:pt x="332" y="441"/>
                    </a:lnTo>
                    <a:lnTo>
                      <a:pt x="326" y="453"/>
                    </a:lnTo>
                    <a:lnTo>
                      <a:pt x="319" y="462"/>
                    </a:lnTo>
                    <a:lnTo>
                      <a:pt x="313" y="469"/>
                    </a:lnTo>
                    <a:lnTo>
                      <a:pt x="308" y="476"/>
                    </a:lnTo>
                    <a:lnTo>
                      <a:pt x="302" y="479"/>
                    </a:lnTo>
                    <a:lnTo>
                      <a:pt x="309" y="464"/>
                    </a:lnTo>
                    <a:lnTo>
                      <a:pt x="317" y="441"/>
                    </a:lnTo>
                    <a:lnTo>
                      <a:pt x="323" y="413"/>
                    </a:lnTo>
                    <a:lnTo>
                      <a:pt x="327" y="379"/>
                    </a:lnTo>
                    <a:lnTo>
                      <a:pt x="328" y="341"/>
                    </a:lnTo>
                    <a:lnTo>
                      <a:pt x="324" y="300"/>
                    </a:lnTo>
                    <a:lnTo>
                      <a:pt x="312" y="256"/>
                    </a:lnTo>
                    <a:lnTo>
                      <a:pt x="293" y="211"/>
                    </a:lnTo>
                    <a:lnTo>
                      <a:pt x="293" y="222"/>
                    </a:lnTo>
                    <a:lnTo>
                      <a:pt x="289" y="234"/>
                    </a:lnTo>
                    <a:lnTo>
                      <a:pt x="285" y="246"/>
                    </a:lnTo>
                    <a:lnTo>
                      <a:pt x="278" y="257"/>
                    </a:lnTo>
                    <a:lnTo>
                      <a:pt x="271" y="268"/>
                    </a:lnTo>
                    <a:lnTo>
                      <a:pt x="265" y="276"/>
                    </a:lnTo>
                    <a:lnTo>
                      <a:pt x="260" y="282"/>
                    </a:lnTo>
                    <a:lnTo>
                      <a:pt x="259" y="284"/>
                    </a:lnTo>
                    <a:lnTo>
                      <a:pt x="262" y="267"/>
                    </a:lnTo>
                    <a:lnTo>
                      <a:pt x="263" y="240"/>
                    </a:lnTo>
                    <a:lnTo>
                      <a:pt x="263" y="208"/>
                    </a:lnTo>
                    <a:lnTo>
                      <a:pt x="262" y="172"/>
                    </a:lnTo>
                    <a:lnTo>
                      <a:pt x="257" y="137"/>
                    </a:lnTo>
                    <a:lnTo>
                      <a:pt x="249" y="102"/>
                    </a:lnTo>
                    <a:lnTo>
                      <a:pt x="239" y="72"/>
                    </a:lnTo>
                    <a:lnTo>
                      <a:pt x="225" y="50"/>
                    </a:lnTo>
                    <a:lnTo>
                      <a:pt x="225" y="73"/>
                    </a:lnTo>
                    <a:lnTo>
                      <a:pt x="220" y="94"/>
                    </a:lnTo>
                    <a:lnTo>
                      <a:pt x="214" y="109"/>
                    </a:lnTo>
                    <a:lnTo>
                      <a:pt x="212" y="115"/>
                    </a:lnTo>
                    <a:lnTo>
                      <a:pt x="210" y="99"/>
                    </a:lnTo>
                    <a:lnTo>
                      <a:pt x="205" y="80"/>
                    </a:lnTo>
                    <a:lnTo>
                      <a:pt x="197" y="61"/>
                    </a:lnTo>
                    <a:lnTo>
                      <a:pt x="189" y="42"/>
                    </a:lnTo>
                    <a:lnTo>
                      <a:pt x="181" y="26"/>
                    </a:lnTo>
                    <a:lnTo>
                      <a:pt x="173" y="12"/>
                    </a:lnTo>
                    <a:lnTo>
                      <a:pt x="168" y="3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4" name="未知">
                <a:extLst>
                  <a:ext uri="{FF2B5EF4-FFF2-40B4-BE49-F238E27FC236}">
                    <a16:creationId xmlns:a16="http://schemas.microsoft.com/office/drawing/2014/main" id="{3DEE45C9-8A9C-48D1-BCDE-8E27A89F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" y="183"/>
                <a:ext cx="379" cy="224"/>
              </a:xfrm>
              <a:custGeom>
                <a:avLst/>
                <a:gdLst>
                  <a:gd name="T0" fmla="*/ 0 w 758"/>
                  <a:gd name="T1" fmla="*/ 228 h 449"/>
                  <a:gd name="T2" fmla="*/ 150 w 758"/>
                  <a:gd name="T3" fmla="*/ 0 h 449"/>
                  <a:gd name="T4" fmla="*/ 299 w 758"/>
                  <a:gd name="T5" fmla="*/ 228 h 449"/>
                  <a:gd name="T6" fmla="*/ 758 w 758"/>
                  <a:gd name="T7" fmla="*/ 228 h 449"/>
                  <a:gd name="T8" fmla="*/ 758 w 758"/>
                  <a:gd name="T9" fmla="*/ 449 h 449"/>
                  <a:gd name="T10" fmla="*/ 0 w 758"/>
                  <a:gd name="T11" fmla="*/ 449 h 449"/>
                  <a:gd name="T12" fmla="*/ 0 w 758"/>
                  <a:gd name="T13" fmla="*/ 228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449">
                    <a:moveTo>
                      <a:pt x="0" y="228"/>
                    </a:moveTo>
                    <a:lnTo>
                      <a:pt x="150" y="0"/>
                    </a:lnTo>
                    <a:lnTo>
                      <a:pt x="299" y="228"/>
                    </a:lnTo>
                    <a:lnTo>
                      <a:pt x="758" y="228"/>
                    </a:lnTo>
                    <a:lnTo>
                      <a:pt x="758" y="449"/>
                    </a:lnTo>
                    <a:lnTo>
                      <a:pt x="0" y="449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B2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5" name="未知">
                <a:extLst>
                  <a:ext uri="{FF2B5EF4-FFF2-40B4-BE49-F238E27FC236}">
                    <a16:creationId xmlns:a16="http://schemas.microsoft.com/office/drawing/2014/main" id="{CC3F775F-F819-43DA-96FB-F9D86C98E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" y="164"/>
                <a:ext cx="386" cy="133"/>
              </a:xfrm>
              <a:custGeom>
                <a:avLst/>
                <a:gdLst>
                  <a:gd name="T0" fmla="*/ 763 w 770"/>
                  <a:gd name="T1" fmla="*/ 264 h 264"/>
                  <a:gd name="T2" fmla="*/ 304 w 770"/>
                  <a:gd name="T3" fmla="*/ 264 h 264"/>
                  <a:gd name="T4" fmla="*/ 155 w 770"/>
                  <a:gd name="T5" fmla="*/ 36 h 264"/>
                  <a:gd name="T6" fmla="*/ 5 w 770"/>
                  <a:gd name="T7" fmla="*/ 264 h 264"/>
                  <a:gd name="T8" fmla="*/ 0 w 770"/>
                  <a:gd name="T9" fmla="*/ 237 h 264"/>
                  <a:gd name="T10" fmla="*/ 155 w 770"/>
                  <a:gd name="T11" fmla="*/ 0 h 264"/>
                  <a:gd name="T12" fmla="*/ 309 w 770"/>
                  <a:gd name="T13" fmla="*/ 237 h 264"/>
                  <a:gd name="T14" fmla="*/ 770 w 770"/>
                  <a:gd name="T15" fmla="*/ 237 h 264"/>
                  <a:gd name="T16" fmla="*/ 763 w 770"/>
                  <a:gd name="T17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0" h="264">
                    <a:moveTo>
                      <a:pt x="763" y="264"/>
                    </a:moveTo>
                    <a:lnTo>
                      <a:pt x="304" y="264"/>
                    </a:lnTo>
                    <a:lnTo>
                      <a:pt x="155" y="36"/>
                    </a:lnTo>
                    <a:lnTo>
                      <a:pt x="5" y="264"/>
                    </a:lnTo>
                    <a:lnTo>
                      <a:pt x="0" y="237"/>
                    </a:lnTo>
                    <a:lnTo>
                      <a:pt x="155" y="0"/>
                    </a:lnTo>
                    <a:lnTo>
                      <a:pt x="309" y="237"/>
                    </a:lnTo>
                    <a:lnTo>
                      <a:pt x="770" y="237"/>
                    </a:lnTo>
                    <a:lnTo>
                      <a:pt x="763" y="2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6" name="矩形 25661">
                <a:extLst>
                  <a:ext uri="{FF2B5EF4-FFF2-40B4-BE49-F238E27FC236}">
                    <a16:creationId xmlns:a16="http://schemas.microsoft.com/office/drawing/2014/main" id="{11348E1B-0FD4-4D67-9C84-70B117A8A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" y="305"/>
                <a:ext cx="134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67" name="未知">
                <a:extLst>
                  <a:ext uri="{FF2B5EF4-FFF2-40B4-BE49-F238E27FC236}">
                    <a16:creationId xmlns:a16="http://schemas.microsoft.com/office/drawing/2014/main" id="{38B09D8A-2752-429A-A0E1-C9CC80CC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" y="164"/>
                <a:ext cx="308" cy="119"/>
              </a:xfrm>
              <a:custGeom>
                <a:avLst/>
                <a:gdLst>
                  <a:gd name="T0" fmla="*/ 0 w 615"/>
                  <a:gd name="T1" fmla="*/ 0 h 237"/>
                  <a:gd name="T2" fmla="*/ 154 w 615"/>
                  <a:gd name="T3" fmla="*/ 237 h 237"/>
                  <a:gd name="T4" fmla="*/ 615 w 615"/>
                  <a:gd name="T5" fmla="*/ 237 h 237"/>
                  <a:gd name="T6" fmla="*/ 460 w 615"/>
                  <a:gd name="T7" fmla="*/ 0 h 237"/>
                  <a:gd name="T8" fmla="*/ 0 w 615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" h="237">
                    <a:moveTo>
                      <a:pt x="0" y="0"/>
                    </a:moveTo>
                    <a:lnTo>
                      <a:pt x="154" y="237"/>
                    </a:lnTo>
                    <a:lnTo>
                      <a:pt x="615" y="237"/>
                    </a:lnTo>
                    <a:lnTo>
                      <a:pt x="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8" name="矩形 25663">
                <a:extLst>
                  <a:ext uri="{FF2B5EF4-FFF2-40B4-BE49-F238E27FC236}">
                    <a16:creationId xmlns:a16="http://schemas.microsoft.com/office/drawing/2014/main" id="{DFBCAE6D-4BA0-4B17-90A5-360FB4EBD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313"/>
                <a:ext cx="114" cy="94"/>
              </a:xfrm>
              <a:prstGeom prst="rect">
                <a:avLst/>
              </a:prstGeom>
              <a:solidFill>
                <a:srgbClr val="5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69" name="矩形 25664">
                <a:extLst>
                  <a:ext uri="{FF2B5EF4-FFF2-40B4-BE49-F238E27FC236}">
                    <a16:creationId xmlns:a16="http://schemas.microsoft.com/office/drawing/2014/main" id="{BD01E92F-A738-474C-B203-9AF424A93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" y="407"/>
                <a:ext cx="1126" cy="221"/>
              </a:xfrm>
              <a:prstGeom prst="rect">
                <a:avLst/>
              </a:prstGeom>
              <a:solidFill>
                <a:srgbClr val="33B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70" name="未知">
                <a:extLst>
                  <a:ext uri="{FF2B5EF4-FFF2-40B4-BE49-F238E27FC236}">
                    <a16:creationId xmlns:a16="http://schemas.microsoft.com/office/drawing/2014/main" id="{83871982-9295-4B00-ACBF-828F22C8E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6"/>
                <a:ext cx="435" cy="205"/>
              </a:xfrm>
              <a:custGeom>
                <a:avLst/>
                <a:gdLst>
                  <a:gd name="T0" fmla="*/ 380 w 871"/>
                  <a:gd name="T1" fmla="*/ 73 h 409"/>
                  <a:gd name="T2" fmla="*/ 871 w 871"/>
                  <a:gd name="T3" fmla="*/ 73 h 409"/>
                  <a:gd name="T4" fmla="*/ 652 w 871"/>
                  <a:gd name="T5" fmla="*/ 409 h 409"/>
                  <a:gd name="T6" fmla="*/ 0 w 871"/>
                  <a:gd name="T7" fmla="*/ 409 h 409"/>
                  <a:gd name="T8" fmla="*/ 220 w 871"/>
                  <a:gd name="T9" fmla="*/ 73 h 409"/>
                  <a:gd name="T10" fmla="*/ 306 w 871"/>
                  <a:gd name="T11" fmla="*/ 73 h 409"/>
                  <a:gd name="T12" fmla="*/ 306 w 871"/>
                  <a:gd name="T13" fmla="*/ 0 h 409"/>
                  <a:gd name="T14" fmla="*/ 380 w 871"/>
                  <a:gd name="T15" fmla="*/ 0 h 409"/>
                  <a:gd name="T16" fmla="*/ 380 w 871"/>
                  <a:gd name="T17" fmla="*/ 73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1" h="409">
                    <a:moveTo>
                      <a:pt x="380" y="73"/>
                    </a:moveTo>
                    <a:lnTo>
                      <a:pt x="871" y="73"/>
                    </a:lnTo>
                    <a:lnTo>
                      <a:pt x="652" y="409"/>
                    </a:lnTo>
                    <a:lnTo>
                      <a:pt x="0" y="409"/>
                    </a:lnTo>
                    <a:lnTo>
                      <a:pt x="220" y="73"/>
                    </a:lnTo>
                    <a:lnTo>
                      <a:pt x="306" y="73"/>
                    </a:lnTo>
                    <a:lnTo>
                      <a:pt x="306" y="0"/>
                    </a:lnTo>
                    <a:lnTo>
                      <a:pt x="380" y="0"/>
                    </a:lnTo>
                    <a:lnTo>
                      <a:pt x="380" y="73"/>
                    </a:lnTo>
                    <a:close/>
                  </a:path>
                </a:pathLst>
              </a:custGeom>
              <a:solidFill>
                <a:srgbClr val="5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1" name="未知">
                <a:extLst>
                  <a:ext uri="{FF2B5EF4-FFF2-40B4-BE49-F238E27FC236}">
                    <a16:creationId xmlns:a16="http://schemas.microsoft.com/office/drawing/2014/main" id="{9D2540C1-F71D-4806-91C7-91925F852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" y="89"/>
                <a:ext cx="537" cy="318"/>
              </a:xfrm>
              <a:custGeom>
                <a:avLst/>
                <a:gdLst>
                  <a:gd name="T0" fmla="*/ 1073 w 1073"/>
                  <a:gd name="T1" fmla="*/ 323 h 636"/>
                  <a:gd name="T2" fmla="*/ 862 w 1073"/>
                  <a:gd name="T3" fmla="*/ 0 h 636"/>
                  <a:gd name="T4" fmla="*/ 651 w 1073"/>
                  <a:gd name="T5" fmla="*/ 323 h 636"/>
                  <a:gd name="T6" fmla="*/ 0 w 1073"/>
                  <a:gd name="T7" fmla="*/ 323 h 636"/>
                  <a:gd name="T8" fmla="*/ 0 w 1073"/>
                  <a:gd name="T9" fmla="*/ 636 h 636"/>
                  <a:gd name="T10" fmla="*/ 1073 w 1073"/>
                  <a:gd name="T11" fmla="*/ 636 h 636"/>
                  <a:gd name="T12" fmla="*/ 1073 w 1073"/>
                  <a:gd name="T13" fmla="*/ 323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3" h="636">
                    <a:moveTo>
                      <a:pt x="1073" y="323"/>
                    </a:moveTo>
                    <a:lnTo>
                      <a:pt x="862" y="0"/>
                    </a:lnTo>
                    <a:lnTo>
                      <a:pt x="651" y="323"/>
                    </a:lnTo>
                    <a:lnTo>
                      <a:pt x="0" y="323"/>
                    </a:lnTo>
                    <a:lnTo>
                      <a:pt x="0" y="636"/>
                    </a:lnTo>
                    <a:lnTo>
                      <a:pt x="1073" y="636"/>
                    </a:lnTo>
                    <a:lnTo>
                      <a:pt x="1073" y="323"/>
                    </a:lnTo>
                    <a:close/>
                  </a:path>
                </a:pathLst>
              </a:custGeom>
              <a:solidFill>
                <a:srgbClr val="B2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2" name="矩形 25667">
                <a:extLst>
                  <a:ext uri="{FF2B5EF4-FFF2-40B4-BE49-F238E27FC236}">
                    <a16:creationId xmlns:a16="http://schemas.microsoft.com/office/drawing/2014/main" id="{B900CA58-7C0A-4068-A16B-800DD333C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" y="262"/>
                <a:ext cx="312" cy="139"/>
              </a:xfrm>
              <a:prstGeom prst="rect">
                <a:avLst/>
              </a:prstGeom>
              <a:solidFill>
                <a:srgbClr val="D8B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73" name="未知">
                <a:extLst>
                  <a:ext uri="{FF2B5EF4-FFF2-40B4-BE49-F238E27FC236}">
                    <a16:creationId xmlns:a16="http://schemas.microsoft.com/office/drawing/2014/main" id="{3224D039-094E-466F-91AF-D6DB26E0C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351"/>
                <a:ext cx="174" cy="56"/>
              </a:xfrm>
              <a:custGeom>
                <a:avLst/>
                <a:gdLst>
                  <a:gd name="T0" fmla="*/ 303 w 348"/>
                  <a:gd name="T1" fmla="*/ 55 h 113"/>
                  <a:gd name="T2" fmla="*/ 303 w 348"/>
                  <a:gd name="T3" fmla="*/ 0 h 113"/>
                  <a:gd name="T4" fmla="*/ 0 w 348"/>
                  <a:gd name="T5" fmla="*/ 0 h 113"/>
                  <a:gd name="T6" fmla="*/ 0 w 348"/>
                  <a:gd name="T7" fmla="*/ 113 h 113"/>
                  <a:gd name="T8" fmla="*/ 348 w 348"/>
                  <a:gd name="T9" fmla="*/ 113 h 113"/>
                  <a:gd name="T10" fmla="*/ 348 w 348"/>
                  <a:gd name="T11" fmla="*/ 55 h 113"/>
                  <a:gd name="T12" fmla="*/ 303 w 348"/>
                  <a:gd name="T13" fmla="*/ 5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113">
                    <a:moveTo>
                      <a:pt x="303" y="55"/>
                    </a:moveTo>
                    <a:lnTo>
                      <a:pt x="303" y="0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348" y="113"/>
                    </a:lnTo>
                    <a:lnTo>
                      <a:pt x="348" y="55"/>
                    </a:lnTo>
                    <a:lnTo>
                      <a:pt x="303" y="55"/>
                    </a:lnTo>
                    <a:close/>
                  </a:path>
                </a:pathLst>
              </a:custGeom>
              <a:solidFill>
                <a:srgbClr val="5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4" name="矩形 25669">
                <a:extLst>
                  <a:ext uri="{FF2B5EF4-FFF2-40B4-BE49-F238E27FC236}">
                    <a16:creationId xmlns:a16="http://schemas.microsoft.com/office/drawing/2014/main" id="{4BEE5A28-06E2-40C1-A43E-CA9161D67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" y="259"/>
                <a:ext cx="74" cy="92"/>
              </a:xfrm>
              <a:prstGeom prst="rect">
                <a:avLst/>
              </a:prstGeom>
              <a:solidFill>
                <a:srgbClr val="C18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75" name="矩形 25670">
                <a:extLst>
                  <a:ext uri="{FF2B5EF4-FFF2-40B4-BE49-F238E27FC236}">
                    <a16:creationId xmlns:a16="http://schemas.microsoft.com/office/drawing/2014/main" id="{28E82EC0-3984-4EAF-A76D-B3C6A7A48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277"/>
                <a:ext cx="134" cy="104"/>
              </a:xfrm>
              <a:prstGeom prst="rect">
                <a:avLst/>
              </a:prstGeom>
              <a:solidFill>
                <a:srgbClr val="C18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76" name="矩形 25671">
                <a:extLst>
                  <a:ext uri="{FF2B5EF4-FFF2-40B4-BE49-F238E27FC236}">
                    <a16:creationId xmlns:a16="http://schemas.microsoft.com/office/drawing/2014/main" id="{D57EFFC6-BD13-46BC-9D8A-EA39552D1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" y="269"/>
                <a:ext cx="45" cy="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77" name="未知">
                <a:extLst>
                  <a:ext uri="{FF2B5EF4-FFF2-40B4-BE49-F238E27FC236}">
                    <a16:creationId xmlns:a16="http://schemas.microsoft.com/office/drawing/2014/main" id="{AA3A8334-2EBD-4E38-87C8-77E5F68B8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63"/>
                <a:ext cx="545" cy="188"/>
              </a:xfrm>
              <a:custGeom>
                <a:avLst/>
                <a:gdLst>
                  <a:gd name="T0" fmla="*/ 9 w 1091"/>
                  <a:gd name="T1" fmla="*/ 375 h 375"/>
                  <a:gd name="T2" fmla="*/ 660 w 1091"/>
                  <a:gd name="T3" fmla="*/ 375 h 375"/>
                  <a:gd name="T4" fmla="*/ 871 w 1091"/>
                  <a:gd name="T5" fmla="*/ 52 h 375"/>
                  <a:gd name="T6" fmla="*/ 1082 w 1091"/>
                  <a:gd name="T7" fmla="*/ 375 h 375"/>
                  <a:gd name="T8" fmla="*/ 1091 w 1091"/>
                  <a:gd name="T9" fmla="*/ 336 h 375"/>
                  <a:gd name="T10" fmla="*/ 871 w 1091"/>
                  <a:gd name="T11" fmla="*/ 0 h 375"/>
                  <a:gd name="T12" fmla="*/ 652 w 1091"/>
                  <a:gd name="T13" fmla="*/ 336 h 375"/>
                  <a:gd name="T14" fmla="*/ 0 w 1091"/>
                  <a:gd name="T15" fmla="*/ 336 h 375"/>
                  <a:gd name="T16" fmla="*/ 9 w 1091"/>
                  <a:gd name="T17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1" h="375">
                    <a:moveTo>
                      <a:pt x="9" y="375"/>
                    </a:moveTo>
                    <a:lnTo>
                      <a:pt x="660" y="375"/>
                    </a:lnTo>
                    <a:lnTo>
                      <a:pt x="871" y="52"/>
                    </a:lnTo>
                    <a:lnTo>
                      <a:pt x="1082" y="375"/>
                    </a:lnTo>
                    <a:lnTo>
                      <a:pt x="1091" y="336"/>
                    </a:lnTo>
                    <a:lnTo>
                      <a:pt x="871" y="0"/>
                    </a:lnTo>
                    <a:lnTo>
                      <a:pt x="652" y="336"/>
                    </a:lnTo>
                    <a:lnTo>
                      <a:pt x="0" y="336"/>
                    </a:lnTo>
                    <a:lnTo>
                      <a:pt x="9" y="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8" name="矩形 25673">
                <a:extLst>
                  <a:ext uri="{FF2B5EF4-FFF2-40B4-BE49-F238E27FC236}">
                    <a16:creationId xmlns:a16="http://schemas.microsoft.com/office/drawing/2014/main" id="{5D051ADF-7019-4688-A7DE-3E0AF6D2F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" y="283"/>
                <a:ext cx="58" cy="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79" name="矩形 25674">
                <a:extLst>
                  <a:ext uri="{FF2B5EF4-FFF2-40B4-BE49-F238E27FC236}">
                    <a16:creationId xmlns:a16="http://schemas.microsoft.com/office/drawing/2014/main" id="{D2E0B819-1B75-4D89-9143-CA991D9A6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283"/>
                <a:ext cx="24" cy="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80" name="矩形 25675">
                <a:extLst>
                  <a:ext uri="{FF2B5EF4-FFF2-40B4-BE49-F238E27FC236}">
                    <a16:creationId xmlns:a16="http://schemas.microsoft.com/office/drawing/2014/main" id="{483E7D76-BD31-417E-B436-B23D7A9A7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6" y="283"/>
                <a:ext cx="23" cy="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81" name="矩形 25676">
                <a:extLst>
                  <a:ext uri="{FF2B5EF4-FFF2-40B4-BE49-F238E27FC236}">
                    <a16:creationId xmlns:a16="http://schemas.microsoft.com/office/drawing/2014/main" id="{C0A4018E-9D19-48C4-9A04-02FEB445D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283"/>
                <a:ext cx="37" cy="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82" name="矩形 25677">
                <a:extLst>
                  <a:ext uri="{FF2B5EF4-FFF2-40B4-BE49-F238E27FC236}">
                    <a16:creationId xmlns:a16="http://schemas.microsoft.com/office/drawing/2014/main" id="{A0CF4A1D-1B22-4F85-86DB-338BE9C26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283"/>
                <a:ext cx="17" cy="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83" name="矩形 25678">
                <a:extLst>
                  <a:ext uri="{FF2B5EF4-FFF2-40B4-BE49-F238E27FC236}">
                    <a16:creationId xmlns:a16="http://schemas.microsoft.com/office/drawing/2014/main" id="{6AE8A278-140E-4485-9548-96388D413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283"/>
                <a:ext cx="17" cy="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84" name="未知">
                <a:extLst>
                  <a:ext uri="{FF2B5EF4-FFF2-40B4-BE49-F238E27FC236}">
                    <a16:creationId xmlns:a16="http://schemas.microsoft.com/office/drawing/2014/main" id="{12CE3AB3-6227-4656-8404-40CFE66B9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159"/>
                <a:ext cx="27" cy="20"/>
              </a:xfrm>
              <a:custGeom>
                <a:avLst/>
                <a:gdLst>
                  <a:gd name="T0" fmla="*/ 21 w 55"/>
                  <a:gd name="T1" fmla="*/ 0 h 42"/>
                  <a:gd name="T2" fmla="*/ 13 w 55"/>
                  <a:gd name="T3" fmla="*/ 8 h 42"/>
                  <a:gd name="T4" fmla="*/ 7 w 55"/>
                  <a:gd name="T5" fmla="*/ 19 h 42"/>
                  <a:gd name="T6" fmla="*/ 2 w 55"/>
                  <a:gd name="T7" fmla="*/ 30 h 42"/>
                  <a:gd name="T8" fmla="*/ 0 w 55"/>
                  <a:gd name="T9" fmla="*/ 42 h 42"/>
                  <a:gd name="T10" fmla="*/ 55 w 55"/>
                  <a:gd name="T11" fmla="*/ 42 h 42"/>
                  <a:gd name="T12" fmla="*/ 21 w 55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2">
                    <a:moveTo>
                      <a:pt x="21" y="0"/>
                    </a:moveTo>
                    <a:lnTo>
                      <a:pt x="13" y="8"/>
                    </a:lnTo>
                    <a:lnTo>
                      <a:pt x="7" y="19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55" y="4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5" name="未知">
                <a:extLst>
                  <a:ext uri="{FF2B5EF4-FFF2-40B4-BE49-F238E27FC236}">
                    <a16:creationId xmlns:a16="http://schemas.microsoft.com/office/drawing/2014/main" id="{873ABC01-715C-4DAE-9DB8-6EE26A58C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159"/>
                <a:ext cx="28" cy="20"/>
              </a:xfrm>
              <a:custGeom>
                <a:avLst/>
                <a:gdLst>
                  <a:gd name="T0" fmla="*/ 33 w 55"/>
                  <a:gd name="T1" fmla="*/ 0 h 42"/>
                  <a:gd name="T2" fmla="*/ 41 w 55"/>
                  <a:gd name="T3" fmla="*/ 8 h 42"/>
                  <a:gd name="T4" fmla="*/ 48 w 55"/>
                  <a:gd name="T5" fmla="*/ 19 h 42"/>
                  <a:gd name="T6" fmla="*/ 53 w 55"/>
                  <a:gd name="T7" fmla="*/ 30 h 42"/>
                  <a:gd name="T8" fmla="*/ 55 w 55"/>
                  <a:gd name="T9" fmla="*/ 42 h 42"/>
                  <a:gd name="T10" fmla="*/ 0 w 55"/>
                  <a:gd name="T11" fmla="*/ 42 h 42"/>
                  <a:gd name="T12" fmla="*/ 33 w 55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42">
                    <a:moveTo>
                      <a:pt x="33" y="0"/>
                    </a:moveTo>
                    <a:lnTo>
                      <a:pt x="41" y="8"/>
                    </a:lnTo>
                    <a:lnTo>
                      <a:pt x="48" y="19"/>
                    </a:lnTo>
                    <a:lnTo>
                      <a:pt x="53" y="30"/>
                    </a:lnTo>
                    <a:lnTo>
                      <a:pt x="55" y="42"/>
                    </a:lnTo>
                    <a:lnTo>
                      <a:pt x="0" y="4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6" name="未知">
                <a:extLst>
                  <a:ext uri="{FF2B5EF4-FFF2-40B4-BE49-F238E27FC236}">
                    <a16:creationId xmlns:a16="http://schemas.microsoft.com/office/drawing/2014/main" id="{7043221E-FEF7-4C5E-94C7-5A7AAB5CD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148"/>
                <a:ext cx="32" cy="27"/>
              </a:xfrm>
              <a:custGeom>
                <a:avLst/>
                <a:gdLst>
                  <a:gd name="T0" fmla="*/ 33 w 66"/>
                  <a:gd name="T1" fmla="*/ 53 h 53"/>
                  <a:gd name="T2" fmla="*/ 66 w 66"/>
                  <a:gd name="T3" fmla="*/ 12 h 53"/>
                  <a:gd name="T4" fmla="*/ 59 w 66"/>
                  <a:gd name="T5" fmla="*/ 7 h 53"/>
                  <a:gd name="T6" fmla="*/ 52 w 66"/>
                  <a:gd name="T7" fmla="*/ 4 h 53"/>
                  <a:gd name="T8" fmla="*/ 43 w 66"/>
                  <a:gd name="T9" fmla="*/ 2 h 53"/>
                  <a:gd name="T10" fmla="*/ 34 w 66"/>
                  <a:gd name="T11" fmla="*/ 0 h 53"/>
                  <a:gd name="T12" fmla="*/ 25 w 66"/>
                  <a:gd name="T13" fmla="*/ 2 h 53"/>
                  <a:gd name="T14" fmla="*/ 15 w 66"/>
                  <a:gd name="T15" fmla="*/ 4 h 53"/>
                  <a:gd name="T16" fmla="*/ 7 w 66"/>
                  <a:gd name="T17" fmla="*/ 7 h 53"/>
                  <a:gd name="T18" fmla="*/ 0 w 66"/>
                  <a:gd name="T19" fmla="*/ 12 h 53"/>
                  <a:gd name="T20" fmla="*/ 33 w 66"/>
                  <a:gd name="T2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53">
                    <a:moveTo>
                      <a:pt x="33" y="53"/>
                    </a:moveTo>
                    <a:lnTo>
                      <a:pt x="66" y="12"/>
                    </a:lnTo>
                    <a:lnTo>
                      <a:pt x="59" y="7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5" y="4"/>
                    </a:lnTo>
                    <a:lnTo>
                      <a:pt x="7" y="7"/>
                    </a:lnTo>
                    <a:lnTo>
                      <a:pt x="0" y="12"/>
                    </a:lnTo>
                    <a:lnTo>
                      <a:pt x="33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7" name="未知">
                <a:extLst>
                  <a:ext uri="{FF2B5EF4-FFF2-40B4-BE49-F238E27FC236}">
                    <a16:creationId xmlns:a16="http://schemas.microsoft.com/office/drawing/2014/main" id="{5986FFCD-959D-4427-AD21-29C234507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72"/>
                <a:ext cx="174" cy="87"/>
              </a:xfrm>
              <a:custGeom>
                <a:avLst/>
                <a:gdLst>
                  <a:gd name="T0" fmla="*/ 1 w 348"/>
                  <a:gd name="T1" fmla="*/ 136 h 174"/>
                  <a:gd name="T2" fmla="*/ 88 w 348"/>
                  <a:gd name="T3" fmla="*/ 0 h 174"/>
                  <a:gd name="T4" fmla="*/ 122 w 348"/>
                  <a:gd name="T5" fmla="*/ 0 h 174"/>
                  <a:gd name="T6" fmla="*/ 35 w 348"/>
                  <a:gd name="T7" fmla="*/ 136 h 174"/>
                  <a:gd name="T8" fmla="*/ 171 w 348"/>
                  <a:gd name="T9" fmla="*/ 136 h 174"/>
                  <a:gd name="T10" fmla="*/ 259 w 348"/>
                  <a:gd name="T11" fmla="*/ 0 h 174"/>
                  <a:gd name="T12" fmla="*/ 348 w 348"/>
                  <a:gd name="T13" fmla="*/ 136 h 174"/>
                  <a:gd name="T14" fmla="*/ 340 w 348"/>
                  <a:gd name="T15" fmla="*/ 174 h 174"/>
                  <a:gd name="T16" fmla="*/ 259 w 348"/>
                  <a:gd name="T17" fmla="*/ 50 h 174"/>
                  <a:gd name="T18" fmla="*/ 179 w 348"/>
                  <a:gd name="T19" fmla="*/ 174 h 174"/>
                  <a:gd name="T20" fmla="*/ 9 w 348"/>
                  <a:gd name="T21" fmla="*/ 174 h 174"/>
                  <a:gd name="T22" fmla="*/ 0 w 348"/>
                  <a:gd name="T23" fmla="*/ 136 h 174"/>
                  <a:gd name="T24" fmla="*/ 1 w 348"/>
                  <a:gd name="T25" fmla="*/ 13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8" h="174">
                    <a:moveTo>
                      <a:pt x="1" y="136"/>
                    </a:moveTo>
                    <a:lnTo>
                      <a:pt x="88" y="0"/>
                    </a:lnTo>
                    <a:lnTo>
                      <a:pt x="122" y="0"/>
                    </a:lnTo>
                    <a:lnTo>
                      <a:pt x="35" y="136"/>
                    </a:lnTo>
                    <a:lnTo>
                      <a:pt x="171" y="136"/>
                    </a:lnTo>
                    <a:lnTo>
                      <a:pt x="259" y="0"/>
                    </a:lnTo>
                    <a:lnTo>
                      <a:pt x="348" y="136"/>
                    </a:lnTo>
                    <a:lnTo>
                      <a:pt x="340" y="174"/>
                    </a:lnTo>
                    <a:lnTo>
                      <a:pt x="259" y="50"/>
                    </a:lnTo>
                    <a:lnTo>
                      <a:pt x="179" y="174"/>
                    </a:lnTo>
                    <a:lnTo>
                      <a:pt x="9" y="174"/>
                    </a:lnTo>
                    <a:lnTo>
                      <a:pt x="0" y="136"/>
                    </a:lnTo>
                    <a:lnTo>
                      <a:pt x="1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8" name="矩形 25683">
                <a:extLst>
                  <a:ext uri="{FF2B5EF4-FFF2-40B4-BE49-F238E27FC236}">
                    <a16:creationId xmlns:a16="http://schemas.microsoft.com/office/drawing/2014/main" id="{602BB63B-95A3-4F6B-86DF-2D002F610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383"/>
                <a:ext cx="69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89" name="矩形 25684">
                <a:extLst>
                  <a:ext uri="{FF2B5EF4-FFF2-40B4-BE49-F238E27FC236}">
                    <a16:creationId xmlns:a16="http://schemas.microsoft.com/office/drawing/2014/main" id="{0D9D4257-9039-447D-B50F-201CB711B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" y="356"/>
                <a:ext cx="69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90" name="未知">
                <a:extLst>
                  <a:ext uri="{FF2B5EF4-FFF2-40B4-BE49-F238E27FC236}">
                    <a16:creationId xmlns:a16="http://schemas.microsoft.com/office/drawing/2014/main" id="{27963E3B-24A9-4939-98DA-5683B74D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198"/>
                <a:ext cx="80" cy="61"/>
              </a:xfrm>
              <a:custGeom>
                <a:avLst/>
                <a:gdLst>
                  <a:gd name="T0" fmla="*/ 161 w 161"/>
                  <a:gd name="T1" fmla="*/ 124 h 124"/>
                  <a:gd name="T2" fmla="*/ 80 w 161"/>
                  <a:gd name="T3" fmla="*/ 0 h 124"/>
                  <a:gd name="T4" fmla="*/ 0 w 161"/>
                  <a:gd name="T5" fmla="*/ 124 h 124"/>
                  <a:gd name="T6" fmla="*/ 161 w 161"/>
                  <a:gd name="T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24">
                    <a:moveTo>
                      <a:pt x="161" y="124"/>
                    </a:moveTo>
                    <a:lnTo>
                      <a:pt x="80" y="0"/>
                    </a:lnTo>
                    <a:lnTo>
                      <a:pt x="0" y="124"/>
                    </a:lnTo>
                    <a:lnTo>
                      <a:pt x="161" y="124"/>
                    </a:lnTo>
                    <a:close/>
                  </a:path>
                </a:pathLst>
              </a:custGeom>
              <a:solidFill>
                <a:srgbClr val="5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91" name="矩形 25686">
                <a:extLst>
                  <a:ext uri="{FF2B5EF4-FFF2-40B4-BE49-F238E27FC236}">
                    <a16:creationId xmlns:a16="http://schemas.microsoft.com/office/drawing/2014/main" id="{30015A91-7788-41F9-9DE6-93C8478D4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259"/>
                <a:ext cx="9" cy="92"/>
              </a:xfrm>
              <a:prstGeom prst="rect">
                <a:avLst/>
              </a:prstGeom>
              <a:solidFill>
                <a:srgbClr val="5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92" name="未知">
                <a:extLst>
                  <a:ext uri="{FF2B5EF4-FFF2-40B4-BE49-F238E27FC236}">
                    <a16:creationId xmlns:a16="http://schemas.microsoft.com/office/drawing/2014/main" id="{9A4D4F74-F170-4C33-A136-ECC1BA92A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172"/>
                <a:ext cx="111" cy="68"/>
              </a:xfrm>
              <a:custGeom>
                <a:avLst/>
                <a:gdLst>
                  <a:gd name="T0" fmla="*/ 87 w 224"/>
                  <a:gd name="T1" fmla="*/ 0 h 136"/>
                  <a:gd name="T2" fmla="*/ 0 w 224"/>
                  <a:gd name="T3" fmla="*/ 136 h 136"/>
                  <a:gd name="T4" fmla="*/ 136 w 224"/>
                  <a:gd name="T5" fmla="*/ 136 h 136"/>
                  <a:gd name="T6" fmla="*/ 224 w 224"/>
                  <a:gd name="T7" fmla="*/ 0 h 136"/>
                  <a:gd name="T8" fmla="*/ 87 w 224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136">
                    <a:moveTo>
                      <a:pt x="87" y="0"/>
                    </a:moveTo>
                    <a:lnTo>
                      <a:pt x="0" y="136"/>
                    </a:lnTo>
                    <a:lnTo>
                      <a:pt x="136" y="136"/>
                    </a:lnTo>
                    <a:lnTo>
                      <a:pt x="22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5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93" name="矩形 25688">
                <a:extLst>
                  <a:ext uri="{FF2B5EF4-FFF2-40B4-BE49-F238E27FC236}">
                    <a16:creationId xmlns:a16="http://schemas.microsoft.com/office/drawing/2014/main" id="{1F1CDB91-1019-49DA-9021-AD0F07510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259"/>
                <a:ext cx="15" cy="92"/>
              </a:xfrm>
              <a:prstGeom prst="rect">
                <a:avLst/>
              </a:prstGeom>
              <a:solidFill>
                <a:srgbClr val="5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94" name="矩形 25689">
                <a:extLst>
                  <a:ext uri="{FF2B5EF4-FFF2-40B4-BE49-F238E27FC236}">
                    <a16:creationId xmlns:a16="http://schemas.microsoft.com/office/drawing/2014/main" id="{7421BE1A-0A64-4EAB-884C-650BD9BBC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" y="259"/>
                <a:ext cx="15" cy="92"/>
              </a:xfrm>
              <a:prstGeom prst="rect">
                <a:avLst/>
              </a:prstGeom>
              <a:solidFill>
                <a:srgbClr val="5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195" name="未知">
                <a:extLst>
                  <a:ext uri="{FF2B5EF4-FFF2-40B4-BE49-F238E27FC236}">
                    <a16:creationId xmlns:a16="http://schemas.microsoft.com/office/drawing/2014/main" id="{497EA938-9E08-4E41-846E-533BE1E98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" y="407"/>
                <a:ext cx="442" cy="221"/>
              </a:xfrm>
              <a:custGeom>
                <a:avLst/>
                <a:gdLst>
                  <a:gd name="T0" fmla="*/ 646 w 882"/>
                  <a:gd name="T1" fmla="*/ 4 h 442"/>
                  <a:gd name="T2" fmla="*/ 683 w 882"/>
                  <a:gd name="T3" fmla="*/ 23 h 442"/>
                  <a:gd name="T4" fmla="*/ 706 w 882"/>
                  <a:gd name="T5" fmla="*/ 52 h 442"/>
                  <a:gd name="T6" fmla="*/ 682 w 882"/>
                  <a:gd name="T7" fmla="*/ 80 h 442"/>
                  <a:gd name="T8" fmla="*/ 613 w 882"/>
                  <a:gd name="T9" fmla="*/ 96 h 442"/>
                  <a:gd name="T10" fmla="*/ 555 w 882"/>
                  <a:gd name="T11" fmla="*/ 104 h 442"/>
                  <a:gd name="T12" fmla="*/ 493 w 882"/>
                  <a:gd name="T13" fmla="*/ 111 h 442"/>
                  <a:gd name="T14" fmla="*/ 427 w 882"/>
                  <a:gd name="T15" fmla="*/ 118 h 442"/>
                  <a:gd name="T16" fmla="*/ 361 w 882"/>
                  <a:gd name="T17" fmla="*/ 126 h 442"/>
                  <a:gd name="T18" fmla="*/ 295 w 882"/>
                  <a:gd name="T19" fmla="*/ 135 h 442"/>
                  <a:gd name="T20" fmla="*/ 232 w 882"/>
                  <a:gd name="T21" fmla="*/ 146 h 442"/>
                  <a:gd name="T22" fmla="*/ 172 w 882"/>
                  <a:gd name="T23" fmla="*/ 161 h 442"/>
                  <a:gd name="T24" fmla="*/ 116 w 882"/>
                  <a:gd name="T25" fmla="*/ 181 h 442"/>
                  <a:gd name="T26" fmla="*/ 69 w 882"/>
                  <a:gd name="T27" fmla="*/ 207 h 442"/>
                  <a:gd name="T28" fmla="*/ 32 w 882"/>
                  <a:gd name="T29" fmla="*/ 241 h 442"/>
                  <a:gd name="T30" fmla="*/ 8 w 882"/>
                  <a:gd name="T31" fmla="*/ 278 h 442"/>
                  <a:gd name="T32" fmla="*/ 0 w 882"/>
                  <a:gd name="T33" fmla="*/ 317 h 442"/>
                  <a:gd name="T34" fmla="*/ 10 w 882"/>
                  <a:gd name="T35" fmla="*/ 356 h 442"/>
                  <a:gd name="T36" fmla="*/ 41 w 882"/>
                  <a:gd name="T37" fmla="*/ 393 h 442"/>
                  <a:gd name="T38" fmla="*/ 98 w 882"/>
                  <a:gd name="T39" fmla="*/ 427 h 442"/>
                  <a:gd name="T40" fmla="*/ 151 w 882"/>
                  <a:gd name="T41" fmla="*/ 442 h 442"/>
                  <a:gd name="T42" fmla="*/ 196 w 882"/>
                  <a:gd name="T43" fmla="*/ 442 h 442"/>
                  <a:gd name="T44" fmla="*/ 256 w 882"/>
                  <a:gd name="T45" fmla="*/ 442 h 442"/>
                  <a:gd name="T46" fmla="*/ 323 w 882"/>
                  <a:gd name="T47" fmla="*/ 442 h 442"/>
                  <a:gd name="T48" fmla="*/ 392 w 882"/>
                  <a:gd name="T49" fmla="*/ 442 h 442"/>
                  <a:gd name="T50" fmla="*/ 454 w 882"/>
                  <a:gd name="T51" fmla="*/ 442 h 442"/>
                  <a:gd name="T52" fmla="*/ 502 w 882"/>
                  <a:gd name="T53" fmla="*/ 442 h 442"/>
                  <a:gd name="T54" fmla="*/ 530 w 882"/>
                  <a:gd name="T55" fmla="*/ 442 h 442"/>
                  <a:gd name="T56" fmla="*/ 505 w 882"/>
                  <a:gd name="T57" fmla="*/ 436 h 442"/>
                  <a:gd name="T58" fmla="*/ 437 w 882"/>
                  <a:gd name="T59" fmla="*/ 422 h 442"/>
                  <a:gd name="T60" fmla="*/ 363 w 882"/>
                  <a:gd name="T61" fmla="*/ 404 h 442"/>
                  <a:gd name="T62" fmla="*/ 293 w 882"/>
                  <a:gd name="T63" fmla="*/ 381 h 442"/>
                  <a:gd name="T64" fmla="*/ 234 w 882"/>
                  <a:gd name="T65" fmla="*/ 353 h 442"/>
                  <a:gd name="T66" fmla="*/ 194 w 882"/>
                  <a:gd name="T67" fmla="*/ 321 h 442"/>
                  <a:gd name="T68" fmla="*/ 180 w 882"/>
                  <a:gd name="T69" fmla="*/ 284 h 442"/>
                  <a:gd name="T70" fmla="*/ 202 w 882"/>
                  <a:gd name="T71" fmla="*/ 241 h 442"/>
                  <a:gd name="T72" fmla="*/ 247 w 882"/>
                  <a:gd name="T73" fmla="*/ 207 h 442"/>
                  <a:gd name="T74" fmla="*/ 302 w 882"/>
                  <a:gd name="T75" fmla="*/ 191 h 442"/>
                  <a:gd name="T76" fmla="*/ 373 w 882"/>
                  <a:gd name="T77" fmla="*/ 180 h 442"/>
                  <a:gd name="T78" fmla="*/ 456 w 882"/>
                  <a:gd name="T79" fmla="*/ 170 h 442"/>
                  <a:gd name="T80" fmla="*/ 545 w 882"/>
                  <a:gd name="T81" fmla="*/ 162 h 442"/>
                  <a:gd name="T82" fmla="*/ 631 w 882"/>
                  <a:gd name="T83" fmla="*/ 153 h 442"/>
                  <a:gd name="T84" fmla="*/ 712 w 882"/>
                  <a:gd name="T85" fmla="*/ 142 h 442"/>
                  <a:gd name="T86" fmla="*/ 778 w 882"/>
                  <a:gd name="T87" fmla="*/ 124 h 442"/>
                  <a:gd name="T88" fmla="*/ 843 w 882"/>
                  <a:gd name="T89" fmla="*/ 92 h 442"/>
                  <a:gd name="T90" fmla="*/ 880 w 882"/>
                  <a:gd name="T91" fmla="*/ 53 h 442"/>
                  <a:gd name="T92" fmla="*/ 880 w 882"/>
                  <a:gd name="T93" fmla="*/ 23 h 442"/>
                  <a:gd name="T94" fmla="*/ 866 w 882"/>
                  <a:gd name="T95" fmla="*/ 5 h 442"/>
                  <a:gd name="T96" fmla="*/ 632 w 882"/>
                  <a:gd name="T9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2" h="442">
                    <a:moveTo>
                      <a:pt x="632" y="0"/>
                    </a:moveTo>
                    <a:lnTo>
                      <a:pt x="646" y="4"/>
                    </a:lnTo>
                    <a:lnTo>
                      <a:pt x="665" y="12"/>
                    </a:lnTo>
                    <a:lnTo>
                      <a:pt x="683" y="23"/>
                    </a:lnTo>
                    <a:lnTo>
                      <a:pt x="699" y="37"/>
                    </a:lnTo>
                    <a:lnTo>
                      <a:pt x="706" y="52"/>
                    </a:lnTo>
                    <a:lnTo>
                      <a:pt x="703" y="67"/>
                    </a:lnTo>
                    <a:lnTo>
                      <a:pt x="682" y="80"/>
                    </a:lnTo>
                    <a:lnTo>
                      <a:pt x="641" y="91"/>
                    </a:lnTo>
                    <a:lnTo>
                      <a:pt x="613" y="96"/>
                    </a:lnTo>
                    <a:lnTo>
                      <a:pt x="585" y="99"/>
                    </a:lnTo>
                    <a:lnTo>
                      <a:pt x="555" y="104"/>
                    </a:lnTo>
                    <a:lnTo>
                      <a:pt x="524" y="107"/>
                    </a:lnTo>
                    <a:lnTo>
                      <a:pt x="493" y="111"/>
                    </a:lnTo>
                    <a:lnTo>
                      <a:pt x="460" y="114"/>
                    </a:lnTo>
                    <a:lnTo>
                      <a:pt x="427" y="118"/>
                    </a:lnTo>
                    <a:lnTo>
                      <a:pt x="394" y="121"/>
                    </a:lnTo>
                    <a:lnTo>
                      <a:pt x="361" y="126"/>
                    </a:lnTo>
                    <a:lnTo>
                      <a:pt x="328" y="130"/>
                    </a:lnTo>
                    <a:lnTo>
                      <a:pt x="295" y="135"/>
                    </a:lnTo>
                    <a:lnTo>
                      <a:pt x="263" y="141"/>
                    </a:lnTo>
                    <a:lnTo>
                      <a:pt x="232" y="146"/>
                    </a:lnTo>
                    <a:lnTo>
                      <a:pt x="200" y="153"/>
                    </a:lnTo>
                    <a:lnTo>
                      <a:pt x="172" y="161"/>
                    </a:lnTo>
                    <a:lnTo>
                      <a:pt x="143" y="170"/>
                    </a:lnTo>
                    <a:lnTo>
                      <a:pt x="116" y="181"/>
                    </a:lnTo>
                    <a:lnTo>
                      <a:pt x="91" y="194"/>
                    </a:lnTo>
                    <a:lnTo>
                      <a:pt x="69" y="207"/>
                    </a:lnTo>
                    <a:lnTo>
                      <a:pt x="48" y="223"/>
                    </a:lnTo>
                    <a:lnTo>
                      <a:pt x="32" y="241"/>
                    </a:lnTo>
                    <a:lnTo>
                      <a:pt x="18" y="259"/>
                    </a:lnTo>
                    <a:lnTo>
                      <a:pt x="8" y="27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2" y="336"/>
                    </a:lnTo>
                    <a:lnTo>
                      <a:pt x="10" y="356"/>
                    </a:lnTo>
                    <a:lnTo>
                      <a:pt x="23" y="374"/>
                    </a:lnTo>
                    <a:lnTo>
                      <a:pt x="41" y="393"/>
                    </a:lnTo>
                    <a:lnTo>
                      <a:pt x="67" y="411"/>
                    </a:lnTo>
                    <a:lnTo>
                      <a:pt x="98" y="427"/>
                    </a:lnTo>
                    <a:lnTo>
                      <a:pt x="136" y="442"/>
                    </a:lnTo>
                    <a:lnTo>
                      <a:pt x="151" y="442"/>
                    </a:lnTo>
                    <a:lnTo>
                      <a:pt x="170" y="442"/>
                    </a:lnTo>
                    <a:lnTo>
                      <a:pt x="196" y="442"/>
                    </a:lnTo>
                    <a:lnTo>
                      <a:pt x="223" y="442"/>
                    </a:lnTo>
                    <a:lnTo>
                      <a:pt x="256" y="442"/>
                    </a:lnTo>
                    <a:lnTo>
                      <a:pt x="288" y="442"/>
                    </a:lnTo>
                    <a:lnTo>
                      <a:pt x="323" y="442"/>
                    </a:lnTo>
                    <a:lnTo>
                      <a:pt x="357" y="442"/>
                    </a:lnTo>
                    <a:lnTo>
                      <a:pt x="392" y="442"/>
                    </a:lnTo>
                    <a:lnTo>
                      <a:pt x="424" y="442"/>
                    </a:lnTo>
                    <a:lnTo>
                      <a:pt x="454" y="442"/>
                    </a:lnTo>
                    <a:lnTo>
                      <a:pt x="480" y="442"/>
                    </a:lnTo>
                    <a:lnTo>
                      <a:pt x="502" y="442"/>
                    </a:lnTo>
                    <a:lnTo>
                      <a:pt x="518" y="442"/>
                    </a:lnTo>
                    <a:lnTo>
                      <a:pt x="530" y="442"/>
                    </a:lnTo>
                    <a:lnTo>
                      <a:pt x="533" y="442"/>
                    </a:lnTo>
                    <a:lnTo>
                      <a:pt x="505" y="436"/>
                    </a:lnTo>
                    <a:lnTo>
                      <a:pt x="471" y="429"/>
                    </a:lnTo>
                    <a:lnTo>
                      <a:pt x="437" y="422"/>
                    </a:lnTo>
                    <a:lnTo>
                      <a:pt x="400" y="413"/>
                    </a:lnTo>
                    <a:lnTo>
                      <a:pt x="363" y="404"/>
                    </a:lnTo>
                    <a:lnTo>
                      <a:pt x="327" y="393"/>
                    </a:lnTo>
                    <a:lnTo>
                      <a:pt x="293" y="381"/>
                    </a:lnTo>
                    <a:lnTo>
                      <a:pt x="262" y="367"/>
                    </a:lnTo>
                    <a:lnTo>
                      <a:pt x="234" y="353"/>
                    </a:lnTo>
                    <a:lnTo>
                      <a:pt x="211" y="338"/>
                    </a:lnTo>
                    <a:lnTo>
                      <a:pt x="194" y="321"/>
                    </a:lnTo>
                    <a:lnTo>
                      <a:pt x="182" y="303"/>
                    </a:lnTo>
                    <a:lnTo>
                      <a:pt x="180" y="284"/>
                    </a:lnTo>
                    <a:lnTo>
                      <a:pt x="185" y="264"/>
                    </a:lnTo>
                    <a:lnTo>
                      <a:pt x="202" y="241"/>
                    </a:lnTo>
                    <a:lnTo>
                      <a:pt x="228" y="218"/>
                    </a:lnTo>
                    <a:lnTo>
                      <a:pt x="247" y="207"/>
                    </a:lnTo>
                    <a:lnTo>
                      <a:pt x="272" y="198"/>
                    </a:lnTo>
                    <a:lnTo>
                      <a:pt x="302" y="191"/>
                    </a:lnTo>
                    <a:lnTo>
                      <a:pt x="335" y="184"/>
                    </a:lnTo>
                    <a:lnTo>
                      <a:pt x="373" y="180"/>
                    </a:lnTo>
                    <a:lnTo>
                      <a:pt x="414" y="174"/>
                    </a:lnTo>
                    <a:lnTo>
                      <a:pt x="456" y="170"/>
                    </a:lnTo>
                    <a:lnTo>
                      <a:pt x="500" y="166"/>
                    </a:lnTo>
                    <a:lnTo>
                      <a:pt x="545" y="162"/>
                    </a:lnTo>
                    <a:lnTo>
                      <a:pt x="589" y="158"/>
                    </a:lnTo>
                    <a:lnTo>
                      <a:pt x="631" y="153"/>
                    </a:lnTo>
                    <a:lnTo>
                      <a:pt x="673" y="147"/>
                    </a:lnTo>
                    <a:lnTo>
                      <a:pt x="712" y="142"/>
                    </a:lnTo>
                    <a:lnTo>
                      <a:pt x="747" y="134"/>
                    </a:lnTo>
                    <a:lnTo>
                      <a:pt x="778" y="124"/>
                    </a:lnTo>
                    <a:lnTo>
                      <a:pt x="804" y="114"/>
                    </a:lnTo>
                    <a:lnTo>
                      <a:pt x="843" y="92"/>
                    </a:lnTo>
                    <a:lnTo>
                      <a:pt x="868" y="72"/>
                    </a:lnTo>
                    <a:lnTo>
                      <a:pt x="880" y="53"/>
                    </a:lnTo>
                    <a:lnTo>
                      <a:pt x="882" y="37"/>
                    </a:lnTo>
                    <a:lnTo>
                      <a:pt x="880" y="23"/>
                    </a:lnTo>
                    <a:lnTo>
                      <a:pt x="873" y="13"/>
                    </a:lnTo>
                    <a:lnTo>
                      <a:pt x="866" y="5"/>
                    </a:lnTo>
                    <a:lnTo>
                      <a:pt x="861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96" name="未知">
                <a:extLst>
                  <a:ext uri="{FF2B5EF4-FFF2-40B4-BE49-F238E27FC236}">
                    <a16:creationId xmlns:a16="http://schemas.microsoft.com/office/drawing/2014/main" id="{F3AB631B-6FF0-40E0-8CAF-8CEEB7F63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306"/>
                <a:ext cx="45" cy="170"/>
              </a:xfrm>
              <a:custGeom>
                <a:avLst/>
                <a:gdLst>
                  <a:gd name="T0" fmla="*/ 7 w 91"/>
                  <a:gd name="T1" fmla="*/ 338 h 338"/>
                  <a:gd name="T2" fmla="*/ 4 w 91"/>
                  <a:gd name="T3" fmla="*/ 338 h 338"/>
                  <a:gd name="T4" fmla="*/ 0 w 91"/>
                  <a:gd name="T5" fmla="*/ 335 h 338"/>
                  <a:gd name="T6" fmla="*/ 4 w 91"/>
                  <a:gd name="T7" fmla="*/ 145 h 338"/>
                  <a:gd name="T8" fmla="*/ 5 w 91"/>
                  <a:gd name="T9" fmla="*/ 7 h 338"/>
                  <a:gd name="T10" fmla="*/ 3 w 91"/>
                  <a:gd name="T11" fmla="*/ 4 h 338"/>
                  <a:gd name="T12" fmla="*/ 3 w 91"/>
                  <a:gd name="T13" fmla="*/ 2 h 338"/>
                  <a:gd name="T14" fmla="*/ 59 w 91"/>
                  <a:gd name="T15" fmla="*/ 0 h 338"/>
                  <a:gd name="T16" fmla="*/ 66 w 91"/>
                  <a:gd name="T17" fmla="*/ 7 h 338"/>
                  <a:gd name="T18" fmla="*/ 67 w 91"/>
                  <a:gd name="T19" fmla="*/ 10 h 338"/>
                  <a:gd name="T20" fmla="*/ 65 w 91"/>
                  <a:gd name="T21" fmla="*/ 10 h 338"/>
                  <a:gd name="T22" fmla="*/ 91 w 91"/>
                  <a:gd name="T23" fmla="*/ 335 h 338"/>
                  <a:gd name="T24" fmla="*/ 87 w 91"/>
                  <a:gd name="T25" fmla="*/ 335 h 338"/>
                  <a:gd name="T26" fmla="*/ 82 w 91"/>
                  <a:gd name="T27" fmla="*/ 332 h 338"/>
                  <a:gd name="T28" fmla="*/ 58 w 91"/>
                  <a:gd name="T29" fmla="*/ 11 h 338"/>
                  <a:gd name="T30" fmla="*/ 15 w 91"/>
                  <a:gd name="T31" fmla="*/ 13 h 338"/>
                  <a:gd name="T32" fmla="*/ 7 w 91"/>
                  <a:gd name="T33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338">
                    <a:moveTo>
                      <a:pt x="7" y="338"/>
                    </a:moveTo>
                    <a:lnTo>
                      <a:pt x="4" y="338"/>
                    </a:lnTo>
                    <a:lnTo>
                      <a:pt x="0" y="335"/>
                    </a:lnTo>
                    <a:lnTo>
                      <a:pt x="4" y="145"/>
                    </a:lnTo>
                    <a:lnTo>
                      <a:pt x="5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9" y="0"/>
                    </a:lnTo>
                    <a:lnTo>
                      <a:pt x="66" y="7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91" y="335"/>
                    </a:lnTo>
                    <a:lnTo>
                      <a:pt x="87" y="335"/>
                    </a:lnTo>
                    <a:lnTo>
                      <a:pt x="82" y="332"/>
                    </a:lnTo>
                    <a:lnTo>
                      <a:pt x="58" y="11"/>
                    </a:lnTo>
                    <a:lnTo>
                      <a:pt x="15" y="13"/>
                    </a:lnTo>
                    <a:lnTo>
                      <a:pt x="7" y="338"/>
                    </a:lnTo>
                    <a:close/>
                  </a:path>
                </a:pathLst>
              </a:cu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97" name="未知">
                <a:extLst>
                  <a:ext uri="{FF2B5EF4-FFF2-40B4-BE49-F238E27FC236}">
                    <a16:creationId xmlns:a16="http://schemas.microsoft.com/office/drawing/2014/main" id="{0229C23B-5DEC-47E5-81BF-268AA0D2B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" y="320"/>
                <a:ext cx="26" cy="5"/>
              </a:xfrm>
              <a:custGeom>
                <a:avLst/>
                <a:gdLst>
                  <a:gd name="T0" fmla="*/ 49 w 51"/>
                  <a:gd name="T1" fmla="*/ 0 h 10"/>
                  <a:gd name="T2" fmla="*/ 1 w 51"/>
                  <a:gd name="T3" fmla="*/ 2 h 10"/>
                  <a:gd name="T4" fmla="*/ 0 w 51"/>
                  <a:gd name="T5" fmla="*/ 10 h 10"/>
                  <a:gd name="T6" fmla="*/ 51 w 51"/>
                  <a:gd name="T7" fmla="*/ 9 h 10"/>
                  <a:gd name="T8" fmla="*/ 49 w 5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0">
                    <a:moveTo>
                      <a:pt x="49" y="0"/>
                    </a:moveTo>
                    <a:lnTo>
                      <a:pt x="1" y="2"/>
                    </a:lnTo>
                    <a:lnTo>
                      <a:pt x="0" y="10"/>
                    </a:lnTo>
                    <a:lnTo>
                      <a:pt x="51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98" name="未知">
                <a:extLst>
                  <a:ext uri="{FF2B5EF4-FFF2-40B4-BE49-F238E27FC236}">
                    <a16:creationId xmlns:a16="http://schemas.microsoft.com/office/drawing/2014/main" id="{669CCAC4-3745-4083-B849-9D9DF66B0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" y="342"/>
                <a:ext cx="27" cy="4"/>
              </a:xfrm>
              <a:custGeom>
                <a:avLst/>
                <a:gdLst>
                  <a:gd name="T0" fmla="*/ 52 w 53"/>
                  <a:gd name="T1" fmla="*/ 0 h 9"/>
                  <a:gd name="T2" fmla="*/ 1 w 53"/>
                  <a:gd name="T3" fmla="*/ 1 h 9"/>
                  <a:gd name="T4" fmla="*/ 0 w 53"/>
                  <a:gd name="T5" fmla="*/ 9 h 9"/>
                  <a:gd name="T6" fmla="*/ 53 w 53"/>
                  <a:gd name="T7" fmla="*/ 8 h 9"/>
                  <a:gd name="T8" fmla="*/ 52 w 5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">
                    <a:moveTo>
                      <a:pt x="52" y="0"/>
                    </a:moveTo>
                    <a:lnTo>
                      <a:pt x="1" y="1"/>
                    </a:lnTo>
                    <a:lnTo>
                      <a:pt x="0" y="9"/>
                    </a:lnTo>
                    <a:lnTo>
                      <a:pt x="53" y="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99" name="未知">
                <a:extLst>
                  <a:ext uri="{FF2B5EF4-FFF2-40B4-BE49-F238E27FC236}">
                    <a16:creationId xmlns:a16="http://schemas.microsoft.com/office/drawing/2014/main" id="{368E6C4B-A784-4B46-997C-4D1D2CDEF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" y="336"/>
                <a:ext cx="27" cy="3"/>
              </a:xfrm>
              <a:custGeom>
                <a:avLst/>
                <a:gdLst>
                  <a:gd name="T0" fmla="*/ 52 w 53"/>
                  <a:gd name="T1" fmla="*/ 0 h 4"/>
                  <a:gd name="T2" fmla="*/ 1 w 53"/>
                  <a:gd name="T3" fmla="*/ 1 h 4"/>
                  <a:gd name="T4" fmla="*/ 0 w 53"/>
                  <a:gd name="T5" fmla="*/ 4 h 4"/>
                  <a:gd name="T6" fmla="*/ 53 w 53"/>
                  <a:gd name="T7" fmla="*/ 3 h 4"/>
                  <a:gd name="T8" fmla="*/ 52 w 5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4">
                    <a:moveTo>
                      <a:pt x="52" y="0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53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0" name="未知">
                <a:extLst>
                  <a:ext uri="{FF2B5EF4-FFF2-40B4-BE49-F238E27FC236}">
                    <a16:creationId xmlns:a16="http://schemas.microsoft.com/office/drawing/2014/main" id="{AA7F836E-A2B2-4A23-970B-DECDAFC26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" y="366"/>
                <a:ext cx="29" cy="5"/>
              </a:xfrm>
              <a:custGeom>
                <a:avLst/>
                <a:gdLst>
                  <a:gd name="T0" fmla="*/ 57 w 58"/>
                  <a:gd name="T1" fmla="*/ 0 h 10"/>
                  <a:gd name="T2" fmla="*/ 1 w 58"/>
                  <a:gd name="T3" fmla="*/ 2 h 10"/>
                  <a:gd name="T4" fmla="*/ 0 w 58"/>
                  <a:gd name="T5" fmla="*/ 10 h 10"/>
                  <a:gd name="T6" fmla="*/ 58 w 58"/>
                  <a:gd name="T7" fmla="*/ 8 h 10"/>
                  <a:gd name="T8" fmla="*/ 57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57" y="0"/>
                    </a:moveTo>
                    <a:lnTo>
                      <a:pt x="1" y="2"/>
                    </a:lnTo>
                    <a:lnTo>
                      <a:pt x="0" y="10"/>
                    </a:lnTo>
                    <a:lnTo>
                      <a:pt x="58" y="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1" name="未知">
                <a:extLst>
                  <a:ext uri="{FF2B5EF4-FFF2-40B4-BE49-F238E27FC236}">
                    <a16:creationId xmlns:a16="http://schemas.microsoft.com/office/drawing/2014/main" id="{6298E3DA-159D-42E4-BDC3-ED6662FCA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" y="361"/>
                <a:ext cx="29" cy="3"/>
              </a:xfrm>
              <a:custGeom>
                <a:avLst/>
                <a:gdLst>
                  <a:gd name="T0" fmla="*/ 57 w 57"/>
                  <a:gd name="T1" fmla="*/ 0 h 6"/>
                  <a:gd name="T2" fmla="*/ 1 w 57"/>
                  <a:gd name="T3" fmla="*/ 2 h 6"/>
                  <a:gd name="T4" fmla="*/ 0 w 57"/>
                  <a:gd name="T5" fmla="*/ 6 h 6"/>
                  <a:gd name="T6" fmla="*/ 57 w 57"/>
                  <a:gd name="T7" fmla="*/ 4 h 6"/>
                  <a:gd name="T8" fmla="*/ 57 w 5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">
                    <a:moveTo>
                      <a:pt x="57" y="0"/>
                    </a:moveTo>
                    <a:lnTo>
                      <a:pt x="1" y="2"/>
                    </a:lnTo>
                    <a:lnTo>
                      <a:pt x="0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2" name="未知">
                <a:extLst>
                  <a:ext uri="{FF2B5EF4-FFF2-40B4-BE49-F238E27FC236}">
                    <a16:creationId xmlns:a16="http://schemas.microsoft.com/office/drawing/2014/main" id="{AAF67D0B-3CC7-4461-B12C-4F2806F8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" y="67"/>
                <a:ext cx="304" cy="444"/>
              </a:xfrm>
              <a:custGeom>
                <a:avLst/>
                <a:gdLst>
                  <a:gd name="T0" fmla="*/ 555 w 607"/>
                  <a:gd name="T1" fmla="*/ 391 h 888"/>
                  <a:gd name="T2" fmla="*/ 469 w 607"/>
                  <a:gd name="T3" fmla="*/ 434 h 888"/>
                  <a:gd name="T4" fmla="*/ 390 w 607"/>
                  <a:gd name="T5" fmla="*/ 553 h 888"/>
                  <a:gd name="T6" fmla="*/ 345 w 607"/>
                  <a:gd name="T7" fmla="*/ 800 h 888"/>
                  <a:gd name="T8" fmla="*/ 308 w 607"/>
                  <a:gd name="T9" fmla="*/ 818 h 888"/>
                  <a:gd name="T10" fmla="*/ 299 w 607"/>
                  <a:gd name="T11" fmla="*/ 663 h 888"/>
                  <a:gd name="T12" fmla="*/ 243 w 607"/>
                  <a:gd name="T13" fmla="*/ 506 h 888"/>
                  <a:gd name="T14" fmla="*/ 108 w 607"/>
                  <a:gd name="T15" fmla="*/ 376 h 888"/>
                  <a:gd name="T16" fmla="*/ 23 w 607"/>
                  <a:gd name="T17" fmla="*/ 336 h 888"/>
                  <a:gd name="T18" fmla="*/ 91 w 607"/>
                  <a:gd name="T19" fmla="*/ 359 h 888"/>
                  <a:gd name="T20" fmla="*/ 173 w 607"/>
                  <a:gd name="T21" fmla="*/ 409 h 888"/>
                  <a:gd name="T22" fmla="*/ 254 w 607"/>
                  <a:gd name="T23" fmla="*/ 498 h 888"/>
                  <a:gd name="T24" fmla="*/ 282 w 607"/>
                  <a:gd name="T25" fmla="*/ 534 h 888"/>
                  <a:gd name="T26" fmla="*/ 266 w 607"/>
                  <a:gd name="T27" fmla="*/ 437 h 888"/>
                  <a:gd name="T28" fmla="*/ 229 w 607"/>
                  <a:gd name="T29" fmla="*/ 306 h 888"/>
                  <a:gd name="T30" fmla="*/ 153 w 607"/>
                  <a:gd name="T31" fmla="*/ 160 h 888"/>
                  <a:gd name="T32" fmla="*/ 141 w 607"/>
                  <a:gd name="T33" fmla="*/ 131 h 888"/>
                  <a:gd name="T34" fmla="*/ 196 w 607"/>
                  <a:gd name="T35" fmla="*/ 217 h 888"/>
                  <a:gd name="T36" fmla="*/ 212 w 607"/>
                  <a:gd name="T37" fmla="*/ 208 h 888"/>
                  <a:gd name="T38" fmla="*/ 188 w 607"/>
                  <a:gd name="T39" fmla="*/ 83 h 888"/>
                  <a:gd name="T40" fmla="*/ 189 w 607"/>
                  <a:gd name="T41" fmla="*/ 74 h 888"/>
                  <a:gd name="T42" fmla="*/ 219 w 607"/>
                  <a:gd name="T43" fmla="*/ 192 h 888"/>
                  <a:gd name="T44" fmla="*/ 247 w 607"/>
                  <a:gd name="T45" fmla="*/ 315 h 888"/>
                  <a:gd name="T46" fmla="*/ 309 w 607"/>
                  <a:gd name="T47" fmla="*/ 529 h 888"/>
                  <a:gd name="T48" fmla="*/ 342 w 607"/>
                  <a:gd name="T49" fmla="*/ 581 h 888"/>
                  <a:gd name="T50" fmla="*/ 365 w 607"/>
                  <a:gd name="T51" fmla="*/ 387 h 888"/>
                  <a:gd name="T52" fmla="*/ 332 w 607"/>
                  <a:gd name="T53" fmla="*/ 168 h 888"/>
                  <a:gd name="T54" fmla="*/ 290 w 607"/>
                  <a:gd name="T55" fmla="*/ 35 h 888"/>
                  <a:gd name="T56" fmla="*/ 294 w 607"/>
                  <a:gd name="T57" fmla="*/ 39 h 888"/>
                  <a:gd name="T58" fmla="*/ 350 w 607"/>
                  <a:gd name="T59" fmla="*/ 200 h 888"/>
                  <a:gd name="T60" fmla="*/ 390 w 607"/>
                  <a:gd name="T61" fmla="*/ 236 h 888"/>
                  <a:gd name="T62" fmla="*/ 459 w 607"/>
                  <a:gd name="T63" fmla="*/ 116 h 888"/>
                  <a:gd name="T64" fmla="*/ 462 w 607"/>
                  <a:gd name="T65" fmla="*/ 116 h 888"/>
                  <a:gd name="T66" fmla="*/ 391 w 607"/>
                  <a:gd name="T67" fmla="*/ 261 h 888"/>
                  <a:gd name="T68" fmla="*/ 378 w 607"/>
                  <a:gd name="T69" fmla="*/ 364 h 888"/>
                  <a:gd name="T70" fmla="*/ 428 w 607"/>
                  <a:gd name="T71" fmla="*/ 366 h 888"/>
                  <a:gd name="T72" fmla="*/ 501 w 607"/>
                  <a:gd name="T73" fmla="*/ 214 h 888"/>
                  <a:gd name="T74" fmla="*/ 512 w 607"/>
                  <a:gd name="T75" fmla="*/ 172 h 888"/>
                  <a:gd name="T76" fmla="*/ 525 w 607"/>
                  <a:gd name="T77" fmla="*/ 226 h 888"/>
                  <a:gd name="T78" fmla="*/ 562 w 607"/>
                  <a:gd name="T79" fmla="*/ 145 h 888"/>
                  <a:gd name="T80" fmla="*/ 566 w 607"/>
                  <a:gd name="T81" fmla="*/ 149 h 888"/>
                  <a:gd name="T82" fmla="*/ 529 w 607"/>
                  <a:gd name="T83" fmla="*/ 235 h 888"/>
                  <a:gd name="T84" fmla="*/ 482 w 607"/>
                  <a:gd name="T85" fmla="*/ 302 h 888"/>
                  <a:gd name="T86" fmla="*/ 448 w 607"/>
                  <a:gd name="T87" fmla="*/ 362 h 888"/>
                  <a:gd name="T88" fmla="*/ 415 w 607"/>
                  <a:gd name="T89" fmla="*/ 398 h 888"/>
                  <a:gd name="T90" fmla="*/ 381 w 607"/>
                  <a:gd name="T91" fmla="*/ 464 h 888"/>
                  <a:gd name="T92" fmla="*/ 387 w 607"/>
                  <a:gd name="T93" fmla="*/ 503 h 888"/>
                  <a:gd name="T94" fmla="*/ 434 w 607"/>
                  <a:gd name="T95" fmla="*/ 440 h 888"/>
                  <a:gd name="T96" fmla="*/ 475 w 607"/>
                  <a:gd name="T97" fmla="*/ 380 h 888"/>
                  <a:gd name="T98" fmla="*/ 478 w 607"/>
                  <a:gd name="T99" fmla="*/ 388 h 888"/>
                  <a:gd name="T100" fmla="*/ 502 w 607"/>
                  <a:gd name="T101" fmla="*/ 398 h 888"/>
                  <a:gd name="T102" fmla="*/ 577 w 607"/>
                  <a:gd name="T103" fmla="*/ 38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888">
                    <a:moveTo>
                      <a:pt x="607" y="380"/>
                    </a:moveTo>
                    <a:lnTo>
                      <a:pt x="592" y="383"/>
                    </a:lnTo>
                    <a:lnTo>
                      <a:pt x="575" y="388"/>
                    </a:lnTo>
                    <a:lnTo>
                      <a:pt x="555" y="391"/>
                    </a:lnTo>
                    <a:lnTo>
                      <a:pt x="535" y="398"/>
                    </a:lnTo>
                    <a:lnTo>
                      <a:pt x="514" y="406"/>
                    </a:lnTo>
                    <a:lnTo>
                      <a:pt x="492" y="418"/>
                    </a:lnTo>
                    <a:lnTo>
                      <a:pt x="469" y="434"/>
                    </a:lnTo>
                    <a:lnTo>
                      <a:pt x="447" y="455"/>
                    </a:lnTo>
                    <a:lnTo>
                      <a:pt x="426" y="480"/>
                    </a:lnTo>
                    <a:lnTo>
                      <a:pt x="407" y="513"/>
                    </a:lnTo>
                    <a:lnTo>
                      <a:pt x="390" y="553"/>
                    </a:lnTo>
                    <a:lnTo>
                      <a:pt x="373" y="601"/>
                    </a:lnTo>
                    <a:lnTo>
                      <a:pt x="361" y="657"/>
                    </a:lnTo>
                    <a:lnTo>
                      <a:pt x="350" y="724"/>
                    </a:lnTo>
                    <a:lnTo>
                      <a:pt x="345" y="800"/>
                    </a:lnTo>
                    <a:lnTo>
                      <a:pt x="342" y="888"/>
                    </a:lnTo>
                    <a:lnTo>
                      <a:pt x="308" y="888"/>
                    </a:lnTo>
                    <a:lnTo>
                      <a:pt x="308" y="855"/>
                    </a:lnTo>
                    <a:lnTo>
                      <a:pt x="308" y="818"/>
                    </a:lnTo>
                    <a:lnTo>
                      <a:pt x="308" y="781"/>
                    </a:lnTo>
                    <a:lnTo>
                      <a:pt x="307" y="742"/>
                    </a:lnTo>
                    <a:lnTo>
                      <a:pt x="303" y="703"/>
                    </a:lnTo>
                    <a:lnTo>
                      <a:pt x="299" y="663"/>
                    </a:lnTo>
                    <a:lnTo>
                      <a:pt x="290" y="623"/>
                    </a:lnTo>
                    <a:lnTo>
                      <a:pt x="279" y="582"/>
                    </a:lnTo>
                    <a:lnTo>
                      <a:pt x="264" y="543"/>
                    </a:lnTo>
                    <a:lnTo>
                      <a:pt x="243" y="506"/>
                    </a:lnTo>
                    <a:lnTo>
                      <a:pt x="219" y="471"/>
                    </a:lnTo>
                    <a:lnTo>
                      <a:pt x="189" y="436"/>
                    </a:lnTo>
                    <a:lnTo>
                      <a:pt x="152" y="405"/>
                    </a:lnTo>
                    <a:lnTo>
                      <a:pt x="108" y="376"/>
                    </a:lnTo>
                    <a:lnTo>
                      <a:pt x="59" y="351"/>
                    </a:lnTo>
                    <a:lnTo>
                      <a:pt x="0" y="330"/>
                    </a:lnTo>
                    <a:lnTo>
                      <a:pt x="11" y="333"/>
                    </a:lnTo>
                    <a:lnTo>
                      <a:pt x="23" y="336"/>
                    </a:lnTo>
                    <a:lnTo>
                      <a:pt x="37" y="340"/>
                    </a:lnTo>
                    <a:lnTo>
                      <a:pt x="54" y="344"/>
                    </a:lnTo>
                    <a:lnTo>
                      <a:pt x="72" y="351"/>
                    </a:lnTo>
                    <a:lnTo>
                      <a:pt x="91" y="359"/>
                    </a:lnTo>
                    <a:lnTo>
                      <a:pt x="111" y="368"/>
                    </a:lnTo>
                    <a:lnTo>
                      <a:pt x="131" y="379"/>
                    </a:lnTo>
                    <a:lnTo>
                      <a:pt x="152" y="393"/>
                    </a:lnTo>
                    <a:lnTo>
                      <a:pt x="173" y="409"/>
                    </a:lnTo>
                    <a:lnTo>
                      <a:pt x="194" y="427"/>
                    </a:lnTo>
                    <a:lnTo>
                      <a:pt x="214" y="448"/>
                    </a:lnTo>
                    <a:lnTo>
                      <a:pt x="234" y="472"/>
                    </a:lnTo>
                    <a:lnTo>
                      <a:pt x="254" y="498"/>
                    </a:lnTo>
                    <a:lnTo>
                      <a:pt x="271" y="528"/>
                    </a:lnTo>
                    <a:lnTo>
                      <a:pt x="287" y="563"/>
                    </a:lnTo>
                    <a:lnTo>
                      <a:pt x="285" y="550"/>
                    </a:lnTo>
                    <a:lnTo>
                      <a:pt x="282" y="534"/>
                    </a:lnTo>
                    <a:lnTo>
                      <a:pt x="280" y="515"/>
                    </a:lnTo>
                    <a:lnTo>
                      <a:pt x="277" y="492"/>
                    </a:lnTo>
                    <a:lnTo>
                      <a:pt x="272" y="465"/>
                    </a:lnTo>
                    <a:lnTo>
                      <a:pt x="266" y="437"/>
                    </a:lnTo>
                    <a:lnTo>
                      <a:pt x="261" y="408"/>
                    </a:lnTo>
                    <a:lnTo>
                      <a:pt x="251" y="375"/>
                    </a:lnTo>
                    <a:lnTo>
                      <a:pt x="241" y="342"/>
                    </a:lnTo>
                    <a:lnTo>
                      <a:pt x="229" y="306"/>
                    </a:lnTo>
                    <a:lnTo>
                      <a:pt x="214" y="271"/>
                    </a:lnTo>
                    <a:lnTo>
                      <a:pt x="197" y="235"/>
                    </a:lnTo>
                    <a:lnTo>
                      <a:pt x="176" y="197"/>
                    </a:lnTo>
                    <a:lnTo>
                      <a:pt x="153" y="160"/>
                    </a:lnTo>
                    <a:lnTo>
                      <a:pt x="127" y="123"/>
                    </a:lnTo>
                    <a:lnTo>
                      <a:pt x="97" y="88"/>
                    </a:lnTo>
                    <a:lnTo>
                      <a:pt x="121" y="110"/>
                    </a:lnTo>
                    <a:lnTo>
                      <a:pt x="141" y="131"/>
                    </a:lnTo>
                    <a:lnTo>
                      <a:pt x="158" y="153"/>
                    </a:lnTo>
                    <a:lnTo>
                      <a:pt x="173" y="175"/>
                    </a:lnTo>
                    <a:lnTo>
                      <a:pt x="186" y="197"/>
                    </a:lnTo>
                    <a:lnTo>
                      <a:pt x="196" y="217"/>
                    </a:lnTo>
                    <a:lnTo>
                      <a:pt x="206" y="235"/>
                    </a:lnTo>
                    <a:lnTo>
                      <a:pt x="214" y="251"/>
                    </a:lnTo>
                    <a:lnTo>
                      <a:pt x="214" y="234"/>
                    </a:lnTo>
                    <a:lnTo>
                      <a:pt x="212" y="208"/>
                    </a:lnTo>
                    <a:lnTo>
                      <a:pt x="209" y="180"/>
                    </a:lnTo>
                    <a:lnTo>
                      <a:pt x="203" y="146"/>
                    </a:lnTo>
                    <a:lnTo>
                      <a:pt x="196" y="114"/>
                    </a:lnTo>
                    <a:lnTo>
                      <a:pt x="188" y="83"/>
                    </a:lnTo>
                    <a:lnTo>
                      <a:pt x="178" y="58"/>
                    </a:lnTo>
                    <a:lnTo>
                      <a:pt x="167" y="38"/>
                    </a:lnTo>
                    <a:lnTo>
                      <a:pt x="179" y="53"/>
                    </a:lnTo>
                    <a:lnTo>
                      <a:pt x="189" y="74"/>
                    </a:lnTo>
                    <a:lnTo>
                      <a:pt x="198" y="98"/>
                    </a:lnTo>
                    <a:lnTo>
                      <a:pt x="206" y="127"/>
                    </a:lnTo>
                    <a:lnTo>
                      <a:pt x="213" y="159"/>
                    </a:lnTo>
                    <a:lnTo>
                      <a:pt x="219" y="192"/>
                    </a:lnTo>
                    <a:lnTo>
                      <a:pt x="222" y="228"/>
                    </a:lnTo>
                    <a:lnTo>
                      <a:pt x="225" y="264"/>
                    </a:lnTo>
                    <a:lnTo>
                      <a:pt x="234" y="283"/>
                    </a:lnTo>
                    <a:lnTo>
                      <a:pt x="247" y="315"/>
                    </a:lnTo>
                    <a:lnTo>
                      <a:pt x="263" y="359"/>
                    </a:lnTo>
                    <a:lnTo>
                      <a:pt x="279" y="411"/>
                    </a:lnTo>
                    <a:lnTo>
                      <a:pt x="295" y="469"/>
                    </a:lnTo>
                    <a:lnTo>
                      <a:pt x="309" y="529"/>
                    </a:lnTo>
                    <a:lnTo>
                      <a:pt x="319" y="590"/>
                    </a:lnTo>
                    <a:lnTo>
                      <a:pt x="325" y="650"/>
                    </a:lnTo>
                    <a:lnTo>
                      <a:pt x="333" y="618"/>
                    </a:lnTo>
                    <a:lnTo>
                      <a:pt x="342" y="581"/>
                    </a:lnTo>
                    <a:lnTo>
                      <a:pt x="352" y="539"/>
                    </a:lnTo>
                    <a:lnTo>
                      <a:pt x="358" y="492"/>
                    </a:lnTo>
                    <a:lnTo>
                      <a:pt x="364" y="441"/>
                    </a:lnTo>
                    <a:lnTo>
                      <a:pt x="365" y="387"/>
                    </a:lnTo>
                    <a:lnTo>
                      <a:pt x="363" y="330"/>
                    </a:lnTo>
                    <a:lnTo>
                      <a:pt x="355" y="272"/>
                    </a:lnTo>
                    <a:lnTo>
                      <a:pt x="343" y="217"/>
                    </a:lnTo>
                    <a:lnTo>
                      <a:pt x="332" y="168"/>
                    </a:lnTo>
                    <a:lnTo>
                      <a:pt x="322" y="126"/>
                    </a:lnTo>
                    <a:lnTo>
                      <a:pt x="310" y="90"/>
                    </a:lnTo>
                    <a:lnTo>
                      <a:pt x="300" y="60"/>
                    </a:lnTo>
                    <a:lnTo>
                      <a:pt x="290" y="35"/>
                    </a:lnTo>
                    <a:lnTo>
                      <a:pt x="282" y="15"/>
                    </a:lnTo>
                    <a:lnTo>
                      <a:pt x="274" y="0"/>
                    </a:lnTo>
                    <a:lnTo>
                      <a:pt x="282" y="15"/>
                    </a:lnTo>
                    <a:lnTo>
                      <a:pt x="294" y="39"/>
                    </a:lnTo>
                    <a:lnTo>
                      <a:pt x="309" y="73"/>
                    </a:lnTo>
                    <a:lnTo>
                      <a:pt x="324" y="112"/>
                    </a:lnTo>
                    <a:lnTo>
                      <a:pt x="338" y="156"/>
                    </a:lnTo>
                    <a:lnTo>
                      <a:pt x="350" y="200"/>
                    </a:lnTo>
                    <a:lnTo>
                      <a:pt x="360" y="245"/>
                    </a:lnTo>
                    <a:lnTo>
                      <a:pt x="365" y="289"/>
                    </a:lnTo>
                    <a:lnTo>
                      <a:pt x="376" y="264"/>
                    </a:lnTo>
                    <a:lnTo>
                      <a:pt x="390" y="236"/>
                    </a:lnTo>
                    <a:lnTo>
                      <a:pt x="408" y="206"/>
                    </a:lnTo>
                    <a:lnTo>
                      <a:pt x="426" y="176"/>
                    </a:lnTo>
                    <a:lnTo>
                      <a:pt x="444" y="145"/>
                    </a:lnTo>
                    <a:lnTo>
                      <a:pt x="459" y="116"/>
                    </a:lnTo>
                    <a:lnTo>
                      <a:pt x="468" y="89"/>
                    </a:lnTo>
                    <a:lnTo>
                      <a:pt x="471" y="64"/>
                    </a:lnTo>
                    <a:lnTo>
                      <a:pt x="471" y="87"/>
                    </a:lnTo>
                    <a:lnTo>
                      <a:pt x="462" y="116"/>
                    </a:lnTo>
                    <a:lnTo>
                      <a:pt x="447" y="152"/>
                    </a:lnTo>
                    <a:lnTo>
                      <a:pt x="429" y="190"/>
                    </a:lnTo>
                    <a:lnTo>
                      <a:pt x="409" y="228"/>
                    </a:lnTo>
                    <a:lnTo>
                      <a:pt x="391" y="261"/>
                    </a:lnTo>
                    <a:lnTo>
                      <a:pt x="377" y="290"/>
                    </a:lnTo>
                    <a:lnTo>
                      <a:pt x="371" y="310"/>
                    </a:lnTo>
                    <a:lnTo>
                      <a:pt x="375" y="336"/>
                    </a:lnTo>
                    <a:lnTo>
                      <a:pt x="378" y="364"/>
                    </a:lnTo>
                    <a:lnTo>
                      <a:pt x="381" y="390"/>
                    </a:lnTo>
                    <a:lnTo>
                      <a:pt x="383" y="414"/>
                    </a:lnTo>
                    <a:lnTo>
                      <a:pt x="405" y="393"/>
                    </a:lnTo>
                    <a:lnTo>
                      <a:pt x="428" y="366"/>
                    </a:lnTo>
                    <a:lnTo>
                      <a:pt x="451" y="335"/>
                    </a:lnTo>
                    <a:lnTo>
                      <a:pt x="471" y="299"/>
                    </a:lnTo>
                    <a:lnTo>
                      <a:pt x="489" y="259"/>
                    </a:lnTo>
                    <a:lnTo>
                      <a:pt x="501" y="214"/>
                    </a:lnTo>
                    <a:lnTo>
                      <a:pt x="507" y="164"/>
                    </a:lnTo>
                    <a:lnTo>
                      <a:pt x="504" y="108"/>
                    </a:lnTo>
                    <a:lnTo>
                      <a:pt x="509" y="135"/>
                    </a:lnTo>
                    <a:lnTo>
                      <a:pt x="512" y="172"/>
                    </a:lnTo>
                    <a:lnTo>
                      <a:pt x="508" y="213"/>
                    </a:lnTo>
                    <a:lnTo>
                      <a:pt x="501" y="253"/>
                    </a:lnTo>
                    <a:lnTo>
                      <a:pt x="514" y="242"/>
                    </a:lnTo>
                    <a:lnTo>
                      <a:pt x="525" y="226"/>
                    </a:lnTo>
                    <a:lnTo>
                      <a:pt x="537" y="206"/>
                    </a:lnTo>
                    <a:lnTo>
                      <a:pt x="547" y="185"/>
                    </a:lnTo>
                    <a:lnTo>
                      <a:pt x="555" y="165"/>
                    </a:lnTo>
                    <a:lnTo>
                      <a:pt x="562" y="145"/>
                    </a:lnTo>
                    <a:lnTo>
                      <a:pt x="567" y="129"/>
                    </a:lnTo>
                    <a:lnTo>
                      <a:pt x="569" y="116"/>
                    </a:lnTo>
                    <a:lnTo>
                      <a:pt x="569" y="130"/>
                    </a:lnTo>
                    <a:lnTo>
                      <a:pt x="566" y="149"/>
                    </a:lnTo>
                    <a:lnTo>
                      <a:pt x="561" y="169"/>
                    </a:lnTo>
                    <a:lnTo>
                      <a:pt x="553" y="191"/>
                    </a:lnTo>
                    <a:lnTo>
                      <a:pt x="543" y="214"/>
                    </a:lnTo>
                    <a:lnTo>
                      <a:pt x="529" y="235"/>
                    </a:lnTo>
                    <a:lnTo>
                      <a:pt x="513" y="255"/>
                    </a:lnTo>
                    <a:lnTo>
                      <a:pt x="494" y="269"/>
                    </a:lnTo>
                    <a:lnTo>
                      <a:pt x="489" y="286"/>
                    </a:lnTo>
                    <a:lnTo>
                      <a:pt x="482" y="302"/>
                    </a:lnTo>
                    <a:lnTo>
                      <a:pt x="474" y="319"/>
                    </a:lnTo>
                    <a:lnTo>
                      <a:pt x="466" y="334"/>
                    </a:lnTo>
                    <a:lnTo>
                      <a:pt x="456" y="349"/>
                    </a:lnTo>
                    <a:lnTo>
                      <a:pt x="448" y="362"/>
                    </a:lnTo>
                    <a:lnTo>
                      <a:pt x="439" y="373"/>
                    </a:lnTo>
                    <a:lnTo>
                      <a:pt x="431" y="382"/>
                    </a:lnTo>
                    <a:lnTo>
                      <a:pt x="423" y="390"/>
                    </a:lnTo>
                    <a:lnTo>
                      <a:pt x="415" y="398"/>
                    </a:lnTo>
                    <a:lnTo>
                      <a:pt x="406" y="408"/>
                    </a:lnTo>
                    <a:lnTo>
                      <a:pt x="398" y="421"/>
                    </a:lnTo>
                    <a:lnTo>
                      <a:pt x="390" y="439"/>
                    </a:lnTo>
                    <a:lnTo>
                      <a:pt x="381" y="464"/>
                    </a:lnTo>
                    <a:lnTo>
                      <a:pt x="376" y="496"/>
                    </a:lnTo>
                    <a:lnTo>
                      <a:pt x="370" y="538"/>
                    </a:lnTo>
                    <a:lnTo>
                      <a:pt x="377" y="521"/>
                    </a:lnTo>
                    <a:lnTo>
                      <a:pt x="387" y="503"/>
                    </a:lnTo>
                    <a:lnTo>
                      <a:pt x="399" y="486"/>
                    </a:lnTo>
                    <a:lnTo>
                      <a:pt x="411" y="469"/>
                    </a:lnTo>
                    <a:lnTo>
                      <a:pt x="423" y="454"/>
                    </a:lnTo>
                    <a:lnTo>
                      <a:pt x="434" y="440"/>
                    </a:lnTo>
                    <a:lnTo>
                      <a:pt x="445" y="429"/>
                    </a:lnTo>
                    <a:lnTo>
                      <a:pt x="453" y="422"/>
                    </a:lnTo>
                    <a:lnTo>
                      <a:pt x="463" y="405"/>
                    </a:lnTo>
                    <a:lnTo>
                      <a:pt x="475" y="380"/>
                    </a:lnTo>
                    <a:lnTo>
                      <a:pt x="483" y="358"/>
                    </a:lnTo>
                    <a:lnTo>
                      <a:pt x="486" y="349"/>
                    </a:lnTo>
                    <a:lnTo>
                      <a:pt x="484" y="366"/>
                    </a:lnTo>
                    <a:lnTo>
                      <a:pt x="478" y="388"/>
                    </a:lnTo>
                    <a:lnTo>
                      <a:pt x="471" y="406"/>
                    </a:lnTo>
                    <a:lnTo>
                      <a:pt x="469" y="414"/>
                    </a:lnTo>
                    <a:lnTo>
                      <a:pt x="485" y="406"/>
                    </a:lnTo>
                    <a:lnTo>
                      <a:pt x="502" y="398"/>
                    </a:lnTo>
                    <a:lnTo>
                      <a:pt x="522" y="391"/>
                    </a:lnTo>
                    <a:lnTo>
                      <a:pt x="540" y="387"/>
                    </a:lnTo>
                    <a:lnTo>
                      <a:pt x="560" y="383"/>
                    </a:lnTo>
                    <a:lnTo>
                      <a:pt x="577" y="380"/>
                    </a:lnTo>
                    <a:lnTo>
                      <a:pt x="593" y="380"/>
                    </a:lnTo>
                    <a:lnTo>
                      <a:pt x="607" y="380"/>
                    </a:lnTo>
                    <a:close/>
                  </a:path>
                </a:pathLst>
              </a:custGeom>
              <a:solidFill>
                <a:srgbClr val="0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3" name="未知">
                <a:extLst>
                  <a:ext uri="{FF2B5EF4-FFF2-40B4-BE49-F238E27FC236}">
                    <a16:creationId xmlns:a16="http://schemas.microsoft.com/office/drawing/2014/main" id="{5BD1BD6C-A781-480C-8F64-8BEF0D76A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6"/>
                <a:ext cx="408" cy="298"/>
              </a:xfrm>
              <a:custGeom>
                <a:avLst/>
                <a:gdLst>
                  <a:gd name="T0" fmla="*/ 510 w 814"/>
                  <a:gd name="T1" fmla="*/ 51 h 595"/>
                  <a:gd name="T2" fmla="*/ 455 w 814"/>
                  <a:gd name="T3" fmla="*/ 5 h 595"/>
                  <a:gd name="T4" fmla="*/ 371 w 814"/>
                  <a:gd name="T5" fmla="*/ 14 h 595"/>
                  <a:gd name="T6" fmla="*/ 309 w 814"/>
                  <a:gd name="T7" fmla="*/ 73 h 595"/>
                  <a:gd name="T8" fmla="*/ 292 w 814"/>
                  <a:gd name="T9" fmla="*/ 142 h 595"/>
                  <a:gd name="T10" fmla="*/ 302 w 814"/>
                  <a:gd name="T11" fmla="*/ 188 h 595"/>
                  <a:gd name="T12" fmla="*/ 282 w 814"/>
                  <a:gd name="T13" fmla="*/ 195 h 595"/>
                  <a:gd name="T14" fmla="*/ 270 w 814"/>
                  <a:gd name="T15" fmla="*/ 211 h 595"/>
                  <a:gd name="T16" fmla="*/ 261 w 814"/>
                  <a:gd name="T17" fmla="*/ 191 h 595"/>
                  <a:gd name="T18" fmla="*/ 269 w 814"/>
                  <a:gd name="T19" fmla="*/ 167 h 595"/>
                  <a:gd name="T20" fmla="*/ 270 w 814"/>
                  <a:gd name="T21" fmla="*/ 102 h 595"/>
                  <a:gd name="T22" fmla="*/ 197 w 814"/>
                  <a:gd name="T23" fmla="*/ 76 h 595"/>
                  <a:gd name="T24" fmla="*/ 103 w 814"/>
                  <a:gd name="T25" fmla="*/ 160 h 595"/>
                  <a:gd name="T26" fmla="*/ 112 w 814"/>
                  <a:gd name="T27" fmla="*/ 223 h 595"/>
                  <a:gd name="T28" fmla="*/ 167 w 814"/>
                  <a:gd name="T29" fmla="*/ 248 h 595"/>
                  <a:gd name="T30" fmla="*/ 146 w 814"/>
                  <a:gd name="T31" fmla="*/ 301 h 595"/>
                  <a:gd name="T32" fmla="*/ 115 w 814"/>
                  <a:gd name="T33" fmla="*/ 241 h 595"/>
                  <a:gd name="T34" fmla="*/ 53 w 814"/>
                  <a:gd name="T35" fmla="*/ 241 h 595"/>
                  <a:gd name="T36" fmla="*/ 47 w 814"/>
                  <a:gd name="T37" fmla="*/ 336 h 595"/>
                  <a:gd name="T38" fmla="*/ 8 w 814"/>
                  <a:gd name="T39" fmla="*/ 334 h 595"/>
                  <a:gd name="T40" fmla="*/ 11 w 814"/>
                  <a:gd name="T41" fmla="*/ 398 h 595"/>
                  <a:gd name="T42" fmla="*/ 71 w 814"/>
                  <a:gd name="T43" fmla="*/ 465 h 595"/>
                  <a:gd name="T44" fmla="*/ 59 w 814"/>
                  <a:gd name="T45" fmla="*/ 486 h 595"/>
                  <a:gd name="T46" fmla="*/ 61 w 814"/>
                  <a:gd name="T47" fmla="*/ 520 h 595"/>
                  <a:gd name="T48" fmla="*/ 88 w 814"/>
                  <a:gd name="T49" fmla="*/ 557 h 595"/>
                  <a:gd name="T50" fmla="*/ 154 w 814"/>
                  <a:gd name="T51" fmla="*/ 584 h 595"/>
                  <a:gd name="T52" fmla="*/ 268 w 814"/>
                  <a:gd name="T53" fmla="*/ 587 h 595"/>
                  <a:gd name="T54" fmla="*/ 349 w 814"/>
                  <a:gd name="T55" fmla="*/ 567 h 595"/>
                  <a:gd name="T56" fmla="*/ 370 w 814"/>
                  <a:gd name="T57" fmla="*/ 534 h 595"/>
                  <a:gd name="T58" fmla="*/ 375 w 814"/>
                  <a:gd name="T59" fmla="*/ 509 h 595"/>
                  <a:gd name="T60" fmla="*/ 425 w 814"/>
                  <a:gd name="T61" fmla="*/ 503 h 595"/>
                  <a:gd name="T62" fmla="*/ 470 w 814"/>
                  <a:gd name="T63" fmla="*/ 473 h 595"/>
                  <a:gd name="T64" fmla="*/ 476 w 814"/>
                  <a:gd name="T65" fmla="*/ 478 h 595"/>
                  <a:gd name="T66" fmla="*/ 482 w 814"/>
                  <a:gd name="T67" fmla="*/ 500 h 595"/>
                  <a:gd name="T68" fmla="*/ 507 w 814"/>
                  <a:gd name="T69" fmla="*/ 515 h 595"/>
                  <a:gd name="T70" fmla="*/ 492 w 814"/>
                  <a:gd name="T71" fmla="*/ 555 h 595"/>
                  <a:gd name="T72" fmla="*/ 527 w 814"/>
                  <a:gd name="T73" fmla="*/ 586 h 595"/>
                  <a:gd name="T74" fmla="*/ 600 w 814"/>
                  <a:gd name="T75" fmla="*/ 594 h 595"/>
                  <a:gd name="T76" fmla="*/ 691 w 814"/>
                  <a:gd name="T77" fmla="*/ 567 h 595"/>
                  <a:gd name="T78" fmla="*/ 762 w 814"/>
                  <a:gd name="T79" fmla="*/ 516 h 595"/>
                  <a:gd name="T80" fmla="*/ 805 w 814"/>
                  <a:gd name="T81" fmla="*/ 454 h 595"/>
                  <a:gd name="T82" fmla="*/ 811 w 814"/>
                  <a:gd name="T83" fmla="*/ 400 h 595"/>
                  <a:gd name="T84" fmla="*/ 771 w 814"/>
                  <a:gd name="T85" fmla="*/ 366 h 595"/>
                  <a:gd name="T86" fmla="*/ 785 w 814"/>
                  <a:gd name="T87" fmla="*/ 303 h 595"/>
                  <a:gd name="T88" fmla="*/ 754 w 814"/>
                  <a:gd name="T89" fmla="*/ 245 h 595"/>
                  <a:gd name="T90" fmla="*/ 708 w 814"/>
                  <a:gd name="T91" fmla="*/ 243 h 595"/>
                  <a:gd name="T92" fmla="*/ 688 w 814"/>
                  <a:gd name="T93" fmla="*/ 223 h 595"/>
                  <a:gd name="T94" fmla="*/ 659 w 814"/>
                  <a:gd name="T95" fmla="*/ 221 h 595"/>
                  <a:gd name="T96" fmla="*/ 692 w 814"/>
                  <a:gd name="T97" fmla="*/ 192 h 595"/>
                  <a:gd name="T98" fmla="*/ 692 w 814"/>
                  <a:gd name="T99" fmla="*/ 144 h 595"/>
                  <a:gd name="T100" fmla="*/ 638 w 814"/>
                  <a:gd name="T101" fmla="*/ 137 h 595"/>
                  <a:gd name="T102" fmla="*/ 661 w 814"/>
                  <a:gd name="T103" fmla="*/ 106 h 595"/>
                  <a:gd name="T104" fmla="*/ 648 w 814"/>
                  <a:gd name="T105" fmla="*/ 75 h 595"/>
                  <a:gd name="T106" fmla="*/ 612 w 814"/>
                  <a:gd name="T107" fmla="*/ 57 h 595"/>
                  <a:gd name="T108" fmla="*/ 565 w 814"/>
                  <a:gd name="T109" fmla="*/ 64 h 595"/>
                  <a:gd name="T110" fmla="*/ 523 w 814"/>
                  <a:gd name="T111" fmla="*/ 111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4" h="595">
                    <a:moveTo>
                      <a:pt x="507" y="99"/>
                    </a:moveTo>
                    <a:lnTo>
                      <a:pt x="514" y="74"/>
                    </a:lnTo>
                    <a:lnTo>
                      <a:pt x="510" y="51"/>
                    </a:lnTo>
                    <a:lnTo>
                      <a:pt x="497" y="31"/>
                    </a:lnTo>
                    <a:lnTo>
                      <a:pt x="479" y="15"/>
                    </a:lnTo>
                    <a:lnTo>
                      <a:pt x="455" y="5"/>
                    </a:lnTo>
                    <a:lnTo>
                      <a:pt x="427" y="0"/>
                    </a:lnTo>
                    <a:lnTo>
                      <a:pt x="398" y="3"/>
                    </a:lnTo>
                    <a:lnTo>
                      <a:pt x="371" y="14"/>
                    </a:lnTo>
                    <a:lnTo>
                      <a:pt x="345" y="31"/>
                    </a:lnTo>
                    <a:lnTo>
                      <a:pt x="325" y="51"/>
                    </a:lnTo>
                    <a:lnTo>
                      <a:pt x="309" y="73"/>
                    </a:lnTo>
                    <a:lnTo>
                      <a:pt x="298" y="95"/>
                    </a:lnTo>
                    <a:lnTo>
                      <a:pt x="292" y="119"/>
                    </a:lnTo>
                    <a:lnTo>
                      <a:pt x="292" y="142"/>
                    </a:lnTo>
                    <a:lnTo>
                      <a:pt x="298" y="165"/>
                    </a:lnTo>
                    <a:lnTo>
                      <a:pt x="311" y="188"/>
                    </a:lnTo>
                    <a:lnTo>
                      <a:pt x="302" y="188"/>
                    </a:lnTo>
                    <a:lnTo>
                      <a:pt x="295" y="190"/>
                    </a:lnTo>
                    <a:lnTo>
                      <a:pt x="288" y="191"/>
                    </a:lnTo>
                    <a:lnTo>
                      <a:pt x="282" y="195"/>
                    </a:lnTo>
                    <a:lnTo>
                      <a:pt x="277" y="199"/>
                    </a:lnTo>
                    <a:lnTo>
                      <a:pt x="273" y="204"/>
                    </a:lnTo>
                    <a:lnTo>
                      <a:pt x="270" y="211"/>
                    </a:lnTo>
                    <a:lnTo>
                      <a:pt x="268" y="218"/>
                    </a:lnTo>
                    <a:lnTo>
                      <a:pt x="264" y="204"/>
                    </a:lnTo>
                    <a:lnTo>
                      <a:pt x="261" y="191"/>
                    </a:lnTo>
                    <a:lnTo>
                      <a:pt x="258" y="182"/>
                    </a:lnTo>
                    <a:lnTo>
                      <a:pt x="251" y="175"/>
                    </a:lnTo>
                    <a:lnTo>
                      <a:pt x="269" y="167"/>
                    </a:lnTo>
                    <a:lnTo>
                      <a:pt x="277" y="149"/>
                    </a:lnTo>
                    <a:lnTo>
                      <a:pt x="279" y="126"/>
                    </a:lnTo>
                    <a:lnTo>
                      <a:pt x="270" y="102"/>
                    </a:lnTo>
                    <a:lnTo>
                      <a:pt x="253" y="83"/>
                    </a:lnTo>
                    <a:lnTo>
                      <a:pt x="229" y="73"/>
                    </a:lnTo>
                    <a:lnTo>
                      <a:pt x="197" y="76"/>
                    </a:lnTo>
                    <a:lnTo>
                      <a:pt x="158" y="99"/>
                    </a:lnTo>
                    <a:lnTo>
                      <a:pt x="123" y="131"/>
                    </a:lnTo>
                    <a:lnTo>
                      <a:pt x="103" y="160"/>
                    </a:lnTo>
                    <a:lnTo>
                      <a:pt x="97" y="186"/>
                    </a:lnTo>
                    <a:lnTo>
                      <a:pt x="100" y="206"/>
                    </a:lnTo>
                    <a:lnTo>
                      <a:pt x="112" y="223"/>
                    </a:lnTo>
                    <a:lnTo>
                      <a:pt x="128" y="237"/>
                    </a:lnTo>
                    <a:lnTo>
                      <a:pt x="147" y="245"/>
                    </a:lnTo>
                    <a:lnTo>
                      <a:pt x="167" y="248"/>
                    </a:lnTo>
                    <a:lnTo>
                      <a:pt x="158" y="263"/>
                    </a:lnTo>
                    <a:lnTo>
                      <a:pt x="151" y="280"/>
                    </a:lnTo>
                    <a:lnTo>
                      <a:pt x="146" y="301"/>
                    </a:lnTo>
                    <a:lnTo>
                      <a:pt x="145" y="320"/>
                    </a:lnTo>
                    <a:lnTo>
                      <a:pt x="133" y="271"/>
                    </a:lnTo>
                    <a:lnTo>
                      <a:pt x="115" y="241"/>
                    </a:lnTo>
                    <a:lnTo>
                      <a:pt x="93" y="227"/>
                    </a:lnTo>
                    <a:lnTo>
                      <a:pt x="71" y="228"/>
                    </a:lnTo>
                    <a:lnTo>
                      <a:pt x="53" y="241"/>
                    </a:lnTo>
                    <a:lnTo>
                      <a:pt x="40" y="265"/>
                    </a:lnTo>
                    <a:lnTo>
                      <a:pt x="37" y="297"/>
                    </a:lnTo>
                    <a:lnTo>
                      <a:pt x="47" y="336"/>
                    </a:lnTo>
                    <a:lnTo>
                      <a:pt x="34" y="326"/>
                    </a:lnTo>
                    <a:lnTo>
                      <a:pt x="20" y="325"/>
                    </a:lnTo>
                    <a:lnTo>
                      <a:pt x="8" y="334"/>
                    </a:lnTo>
                    <a:lnTo>
                      <a:pt x="0" y="349"/>
                    </a:lnTo>
                    <a:lnTo>
                      <a:pt x="0" y="372"/>
                    </a:lnTo>
                    <a:lnTo>
                      <a:pt x="11" y="398"/>
                    </a:lnTo>
                    <a:lnTo>
                      <a:pt x="35" y="429"/>
                    </a:lnTo>
                    <a:lnTo>
                      <a:pt x="77" y="464"/>
                    </a:lnTo>
                    <a:lnTo>
                      <a:pt x="71" y="465"/>
                    </a:lnTo>
                    <a:lnTo>
                      <a:pt x="67" y="470"/>
                    </a:lnTo>
                    <a:lnTo>
                      <a:pt x="62" y="477"/>
                    </a:lnTo>
                    <a:lnTo>
                      <a:pt x="59" y="486"/>
                    </a:lnTo>
                    <a:lnTo>
                      <a:pt x="57" y="496"/>
                    </a:lnTo>
                    <a:lnTo>
                      <a:pt x="57" y="509"/>
                    </a:lnTo>
                    <a:lnTo>
                      <a:pt x="61" y="520"/>
                    </a:lnTo>
                    <a:lnTo>
                      <a:pt x="67" y="533"/>
                    </a:lnTo>
                    <a:lnTo>
                      <a:pt x="76" y="546"/>
                    </a:lnTo>
                    <a:lnTo>
                      <a:pt x="88" y="557"/>
                    </a:lnTo>
                    <a:lnTo>
                      <a:pt x="106" y="567"/>
                    </a:lnTo>
                    <a:lnTo>
                      <a:pt x="128" y="577"/>
                    </a:lnTo>
                    <a:lnTo>
                      <a:pt x="154" y="584"/>
                    </a:lnTo>
                    <a:lnTo>
                      <a:pt x="186" y="588"/>
                    </a:lnTo>
                    <a:lnTo>
                      <a:pt x="224" y="589"/>
                    </a:lnTo>
                    <a:lnTo>
                      <a:pt x="268" y="587"/>
                    </a:lnTo>
                    <a:lnTo>
                      <a:pt x="304" y="582"/>
                    </a:lnTo>
                    <a:lnTo>
                      <a:pt x="330" y="577"/>
                    </a:lnTo>
                    <a:lnTo>
                      <a:pt x="349" y="567"/>
                    </a:lnTo>
                    <a:lnTo>
                      <a:pt x="362" y="558"/>
                    </a:lnTo>
                    <a:lnTo>
                      <a:pt x="367" y="547"/>
                    </a:lnTo>
                    <a:lnTo>
                      <a:pt x="370" y="534"/>
                    </a:lnTo>
                    <a:lnTo>
                      <a:pt x="367" y="520"/>
                    </a:lnTo>
                    <a:lnTo>
                      <a:pt x="362" y="507"/>
                    </a:lnTo>
                    <a:lnTo>
                      <a:pt x="375" y="509"/>
                    </a:lnTo>
                    <a:lnTo>
                      <a:pt x="391" y="509"/>
                    </a:lnTo>
                    <a:lnTo>
                      <a:pt x="408" y="508"/>
                    </a:lnTo>
                    <a:lnTo>
                      <a:pt x="425" y="503"/>
                    </a:lnTo>
                    <a:lnTo>
                      <a:pt x="441" y="496"/>
                    </a:lnTo>
                    <a:lnTo>
                      <a:pt x="457" y="486"/>
                    </a:lnTo>
                    <a:lnTo>
                      <a:pt x="470" y="473"/>
                    </a:lnTo>
                    <a:lnTo>
                      <a:pt x="481" y="456"/>
                    </a:lnTo>
                    <a:lnTo>
                      <a:pt x="478" y="467"/>
                    </a:lnTo>
                    <a:lnTo>
                      <a:pt x="476" y="478"/>
                    </a:lnTo>
                    <a:lnTo>
                      <a:pt x="476" y="486"/>
                    </a:lnTo>
                    <a:lnTo>
                      <a:pt x="478" y="493"/>
                    </a:lnTo>
                    <a:lnTo>
                      <a:pt x="482" y="500"/>
                    </a:lnTo>
                    <a:lnTo>
                      <a:pt x="488" y="504"/>
                    </a:lnTo>
                    <a:lnTo>
                      <a:pt x="496" y="510"/>
                    </a:lnTo>
                    <a:lnTo>
                      <a:pt x="507" y="515"/>
                    </a:lnTo>
                    <a:lnTo>
                      <a:pt x="495" y="528"/>
                    </a:lnTo>
                    <a:lnTo>
                      <a:pt x="489" y="541"/>
                    </a:lnTo>
                    <a:lnTo>
                      <a:pt x="492" y="555"/>
                    </a:lnTo>
                    <a:lnTo>
                      <a:pt x="499" y="566"/>
                    </a:lnTo>
                    <a:lnTo>
                      <a:pt x="511" y="578"/>
                    </a:lnTo>
                    <a:lnTo>
                      <a:pt x="527" y="586"/>
                    </a:lnTo>
                    <a:lnTo>
                      <a:pt x="546" y="593"/>
                    </a:lnTo>
                    <a:lnTo>
                      <a:pt x="567" y="595"/>
                    </a:lnTo>
                    <a:lnTo>
                      <a:pt x="600" y="594"/>
                    </a:lnTo>
                    <a:lnTo>
                      <a:pt x="631" y="589"/>
                    </a:lnTo>
                    <a:lnTo>
                      <a:pt x="662" y="580"/>
                    </a:lnTo>
                    <a:lnTo>
                      <a:pt x="691" y="567"/>
                    </a:lnTo>
                    <a:lnTo>
                      <a:pt x="716" y="553"/>
                    </a:lnTo>
                    <a:lnTo>
                      <a:pt x="741" y="534"/>
                    </a:lnTo>
                    <a:lnTo>
                      <a:pt x="762" y="516"/>
                    </a:lnTo>
                    <a:lnTo>
                      <a:pt x="780" y="495"/>
                    </a:lnTo>
                    <a:lnTo>
                      <a:pt x="795" y="474"/>
                    </a:lnTo>
                    <a:lnTo>
                      <a:pt x="805" y="454"/>
                    </a:lnTo>
                    <a:lnTo>
                      <a:pt x="812" y="434"/>
                    </a:lnTo>
                    <a:lnTo>
                      <a:pt x="814" y="416"/>
                    </a:lnTo>
                    <a:lnTo>
                      <a:pt x="811" y="400"/>
                    </a:lnTo>
                    <a:lnTo>
                      <a:pt x="803" y="385"/>
                    </a:lnTo>
                    <a:lnTo>
                      <a:pt x="790" y="374"/>
                    </a:lnTo>
                    <a:lnTo>
                      <a:pt x="771" y="366"/>
                    </a:lnTo>
                    <a:lnTo>
                      <a:pt x="782" y="350"/>
                    </a:lnTo>
                    <a:lnTo>
                      <a:pt x="787" y="328"/>
                    </a:lnTo>
                    <a:lnTo>
                      <a:pt x="785" y="303"/>
                    </a:lnTo>
                    <a:lnTo>
                      <a:pt x="780" y="279"/>
                    </a:lnTo>
                    <a:lnTo>
                      <a:pt x="768" y="259"/>
                    </a:lnTo>
                    <a:lnTo>
                      <a:pt x="754" y="245"/>
                    </a:lnTo>
                    <a:lnTo>
                      <a:pt x="736" y="242"/>
                    </a:lnTo>
                    <a:lnTo>
                      <a:pt x="715" y="252"/>
                    </a:lnTo>
                    <a:lnTo>
                      <a:pt x="708" y="243"/>
                    </a:lnTo>
                    <a:lnTo>
                      <a:pt x="703" y="235"/>
                    </a:lnTo>
                    <a:lnTo>
                      <a:pt x="694" y="228"/>
                    </a:lnTo>
                    <a:lnTo>
                      <a:pt x="688" y="223"/>
                    </a:lnTo>
                    <a:lnTo>
                      <a:pt x="678" y="220"/>
                    </a:lnTo>
                    <a:lnTo>
                      <a:pt x="669" y="219"/>
                    </a:lnTo>
                    <a:lnTo>
                      <a:pt x="659" y="221"/>
                    </a:lnTo>
                    <a:lnTo>
                      <a:pt x="647" y="226"/>
                    </a:lnTo>
                    <a:lnTo>
                      <a:pt x="675" y="210"/>
                    </a:lnTo>
                    <a:lnTo>
                      <a:pt x="692" y="192"/>
                    </a:lnTo>
                    <a:lnTo>
                      <a:pt x="700" y="174"/>
                    </a:lnTo>
                    <a:lnTo>
                      <a:pt x="700" y="158"/>
                    </a:lnTo>
                    <a:lnTo>
                      <a:pt x="692" y="144"/>
                    </a:lnTo>
                    <a:lnTo>
                      <a:pt x="679" y="135"/>
                    </a:lnTo>
                    <a:lnTo>
                      <a:pt x="661" y="133"/>
                    </a:lnTo>
                    <a:lnTo>
                      <a:pt x="638" y="137"/>
                    </a:lnTo>
                    <a:lnTo>
                      <a:pt x="651" y="128"/>
                    </a:lnTo>
                    <a:lnTo>
                      <a:pt x="658" y="118"/>
                    </a:lnTo>
                    <a:lnTo>
                      <a:pt x="661" y="106"/>
                    </a:lnTo>
                    <a:lnTo>
                      <a:pt x="660" y="95"/>
                    </a:lnTo>
                    <a:lnTo>
                      <a:pt x="655" y="84"/>
                    </a:lnTo>
                    <a:lnTo>
                      <a:pt x="648" y="75"/>
                    </a:lnTo>
                    <a:lnTo>
                      <a:pt x="638" y="67"/>
                    </a:lnTo>
                    <a:lnTo>
                      <a:pt x="625" y="60"/>
                    </a:lnTo>
                    <a:lnTo>
                      <a:pt x="612" y="57"/>
                    </a:lnTo>
                    <a:lnTo>
                      <a:pt x="597" y="55"/>
                    </a:lnTo>
                    <a:lnTo>
                      <a:pt x="582" y="58"/>
                    </a:lnTo>
                    <a:lnTo>
                      <a:pt x="565" y="64"/>
                    </a:lnTo>
                    <a:lnTo>
                      <a:pt x="550" y="75"/>
                    </a:lnTo>
                    <a:lnTo>
                      <a:pt x="535" y="90"/>
                    </a:lnTo>
                    <a:lnTo>
                      <a:pt x="523" y="111"/>
                    </a:lnTo>
                    <a:lnTo>
                      <a:pt x="511" y="137"/>
                    </a:lnTo>
                    <a:lnTo>
                      <a:pt x="507" y="99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4" name="未知">
                <a:extLst>
                  <a:ext uri="{FF2B5EF4-FFF2-40B4-BE49-F238E27FC236}">
                    <a16:creationId xmlns:a16="http://schemas.microsoft.com/office/drawing/2014/main" id="{C82DBD41-5C37-41B2-BA91-4A30A1C6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" y="383"/>
                <a:ext cx="80" cy="93"/>
              </a:xfrm>
              <a:custGeom>
                <a:avLst/>
                <a:gdLst>
                  <a:gd name="T0" fmla="*/ 87 w 160"/>
                  <a:gd name="T1" fmla="*/ 176 h 185"/>
                  <a:gd name="T2" fmla="*/ 76 w 160"/>
                  <a:gd name="T3" fmla="*/ 159 h 185"/>
                  <a:gd name="T4" fmla="*/ 55 w 160"/>
                  <a:gd name="T5" fmla="*/ 144 h 185"/>
                  <a:gd name="T6" fmla="*/ 22 w 160"/>
                  <a:gd name="T7" fmla="*/ 139 h 185"/>
                  <a:gd name="T8" fmla="*/ 5 w 160"/>
                  <a:gd name="T9" fmla="*/ 135 h 185"/>
                  <a:gd name="T10" fmla="*/ 17 w 160"/>
                  <a:gd name="T11" fmla="*/ 120 h 185"/>
                  <a:gd name="T12" fmla="*/ 38 w 160"/>
                  <a:gd name="T13" fmla="*/ 116 h 185"/>
                  <a:gd name="T14" fmla="*/ 65 w 160"/>
                  <a:gd name="T15" fmla="*/ 132 h 185"/>
                  <a:gd name="T16" fmla="*/ 77 w 160"/>
                  <a:gd name="T17" fmla="*/ 141 h 185"/>
                  <a:gd name="T18" fmla="*/ 69 w 160"/>
                  <a:gd name="T19" fmla="*/ 120 h 185"/>
                  <a:gd name="T20" fmla="*/ 52 w 160"/>
                  <a:gd name="T21" fmla="*/ 100 h 185"/>
                  <a:gd name="T22" fmla="*/ 21 w 160"/>
                  <a:gd name="T23" fmla="*/ 91 h 185"/>
                  <a:gd name="T24" fmla="*/ 2 w 160"/>
                  <a:gd name="T25" fmla="*/ 85 h 185"/>
                  <a:gd name="T26" fmla="*/ 19 w 160"/>
                  <a:gd name="T27" fmla="*/ 71 h 185"/>
                  <a:gd name="T28" fmla="*/ 43 w 160"/>
                  <a:gd name="T29" fmla="*/ 71 h 185"/>
                  <a:gd name="T30" fmla="*/ 68 w 160"/>
                  <a:gd name="T31" fmla="*/ 97 h 185"/>
                  <a:gd name="T32" fmla="*/ 76 w 160"/>
                  <a:gd name="T33" fmla="*/ 108 h 185"/>
                  <a:gd name="T34" fmla="*/ 67 w 160"/>
                  <a:gd name="T35" fmla="*/ 75 h 185"/>
                  <a:gd name="T36" fmla="*/ 51 w 160"/>
                  <a:gd name="T37" fmla="*/ 45 h 185"/>
                  <a:gd name="T38" fmla="*/ 24 w 160"/>
                  <a:gd name="T39" fmla="*/ 25 h 185"/>
                  <a:gd name="T40" fmla="*/ 15 w 160"/>
                  <a:gd name="T41" fmla="*/ 16 h 185"/>
                  <a:gd name="T42" fmla="*/ 34 w 160"/>
                  <a:gd name="T43" fmla="*/ 13 h 185"/>
                  <a:gd name="T44" fmla="*/ 54 w 160"/>
                  <a:gd name="T45" fmla="*/ 25 h 185"/>
                  <a:gd name="T46" fmla="*/ 75 w 160"/>
                  <a:gd name="T47" fmla="*/ 61 h 185"/>
                  <a:gd name="T48" fmla="*/ 84 w 160"/>
                  <a:gd name="T49" fmla="*/ 67 h 185"/>
                  <a:gd name="T50" fmla="*/ 73 w 160"/>
                  <a:gd name="T51" fmla="*/ 18 h 185"/>
                  <a:gd name="T52" fmla="*/ 72 w 160"/>
                  <a:gd name="T53" fmla="*/ 3 h 185"/>
                  <a:gd name="T54" fmla="*/ 90 w 160"/>
                  <a:gd name="T55" fmla="*/ 21 h 185"/>
                  <a:gd name="T56" fmla="*/ 100 w 160"/>
                  <a:gd name="T57" fmla="*/ 48 h 185"/>
                  <a:gd name="T58" fmla="*/ 103 w 160"/>
                  <a:gd name="T59" fmla="*/ 83 h 185"/>
                  <a:gd name="T60" fmla="*/ 103 w 160"/>
                  <a:gd name="T61" fmla="*/ 90 h 185"/>
                  <a:gd name="T62" fmla="*/ 112 w 160"/>
                  <a:gd name="T63" fmla="*/ 64 h 185"/>
                  <a:gd name="T64" fmla="*/ 127 w 160"/>
                  <a:gd name="T65" fmla="*/ 47 h 185"/>
                  <a:gd name="T66" fmla="*/ 148 w 160"/>
                  <a:gd name="T67" fmla="*/ 42 h 185"/>
                  <a:gd name="T68" fmla="*/ 150 w 160"/>
                  <a:gd name="T69" fmla="*/ 53 h 185"/>
                  <a:gd name="T70" fmla="*/ 128 w 160"/>
                  <a:gd name="T71" fmla="*/ 70 h 185"/>
                  <a:gd name="T72" fmla="*/ 111 w 160"/>
                  <a:gd name="T73" fmla="*/ 95 h 185"/>
                  <a:gd name="T74" fmla="*/ 99 w 160"/>
                  <a:gd name="T75" fmla="*/ 129 h 185"/>
                  <a:gd name="T76" fmla="*/ 99 w 160"/>
                  <a:gd name="T77" fmla="*/ 139 h 185"/>
                  <a:gd name="T78" fmla="*/ 111 w 160"/>
                  <a:gd name="T79" fmla="*/ 116 h 185"/>
                  <a:gd name="T80" fmla="*/ 128 w 160"/>
                  <a:gd name="T81" fmla="*/ 98 h 185"/>
                  <a:gd name="T82" fmla="*/ 148 w 160"/>
                  <a:gd name="T83" fmla="*/ 94 h 185"/>
                  <a:gd name="T84" fmla="*/ 151 w 160"/>
                  <a:gd name="T85" fmla="*/ 102 h 185"/>
                  <a:gd name="T86" fmla="*/ 134 w 160"/>
                  <a:gd name="T87" fmla="*/ 115 h 185"/>
                  <a:gd name="T88" fmla="*/ 116 w 160"/>
                  <a:gd name="T89" fmla="*/ 137 h 185"/>
                  <a:gd name="T90" fmla="*/ 106 w 160"/>
                  <a:gd name="T91" fmla="*/ 168 h 185"/>
                  <a:gd name="T92" fmla="*/ 88 w 160"/>
                  <a:gd name="T93" fmla="*/ 18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0" h="185">
                    <a:moveTo>
                      <a:pt x="88" y="183"/>
                    </a:moveTo>
                    <a:lnTo>
                      <a:pt x="87" y="176"/>
                    </a:lnTo>
                    <a:lnTo>
                      <a:pt x="82" y="167"/>
                    </a:lnTo>
                    <a:lnTo>
                      <a:pt x="76" y="159"/>
                    </a:lnTo>
                    <a:lnTo>
                      <a:pt x="67" y="151"/>
                    </a:lnTo>
                    <a:lnTo>
                      <a:pt x="55" y="144"/>
                    </a:lnTo>
                    <a:lnTo>
                      <a:pt x="40" y="140"/>
                    </a:lnTo>
                    <a:lnTo>
                      <a:pt x="22" y="139"/>
                    </a:lnTo>
                    <a:lnTo>
                      <a:pt x="1" y="143"/>
                    </a:lnTo>
                    <a:lnTo>
                      <a:pt x="5" y="135"/>
                    </a:lnTo>
                    <a:lnTo>
                      <a:pt x="9" y="126"/>
                    </a:lnTo>
                    <a:lnTo>
                      <a:pt x="17" y="120"/>
                    </a:lnTo>
                    <a:lnTo>
                      <a:pt x="27" y="116"/>
                    </a:lnTo>
                    <a:lnTo>
                      <a:pt x="38" y="116"/>
                    </a:lnTo>
                    <a:lnTo>
                      <a:pt x="51" y="122"/>
                    </a:lnTo>
                    <a:lnTo>
                      <a:pt x="65" y="132"/>
                    </a:lnTo>
                    <a:lnTo>
                      <a:pt x="80" y="149"/>
                    </a:lnTo>
                    <a:lnTo>
                      <a:pt x="77" y="141"/>
                    </a:lnTo>
                    <a:lnTo>
                      <a:pt x="75" y="131"/>
                    </a:lnTo>
                    <a:lnTo>
                      <a:pt x="69" y="120"/>
                    </a:lnTo>
                    <a:lnTo>
                      <a:pt x="62" y="109"/>
                    </a:lnTo>
                    <a:lnTo>
                      <a:pt x="52" y="100"/>
                    </a:lnTo>
                    <a:lnTo>
                      <a:pt x="38" y="93"/>
                    </a:lnTo>
                    <a:lnTo>
                      <a:pt x="21" y="91"/>
                    </a:lnTo>
                    <a:lnTo>
                      <a:pt x="0" y="94"/>
                    </a:lnTo>
                    <a:lnTo>
                      <a:pt x="2" y="85"/>
                    </a:lnTo>
                    <a:lnTo>
                      <a:pt x="8" y="77"/>
                    </a:lnTo>
                    <a:lnTo>
                      <a:pt x="19" y="71"/>
                    </a:lnTo>
                    <a:lnTo>
                      <a:pt x="30" y="69"/>
                    </a:lnTo>
                    <a:lnTo>
                      <a:pt x="43" y="71"/>
                    </a:lnTo>
                    <a:lnTo>
                      <a:pt x="55" y="80"/>
                    </a:lnTo>
                    <a:lnTo>
                      <a:pt x="68" y="97"/>
                    </a:lnTo>
                    <a:lnTo>
                      <a:pt x="78" y="123"/>
                    </a:lnTo>
                    <a:lnTo>
                      <a:pt x="76" y="108"/>
                    </a:lnTo>
                    <a:lnTo>
                      <a:pt x="73" y="91"/>
                    </a:lnTo>
                    <a:lnTo>
                      <a:pt x="67" y="75"/>
                    </a:lnTo>
                    <a:lnTo>
                      <a:pt x="60" y="59"/>
                    </a:lnTo>
                    <a:lnTo>
                      <a:pt x="51" y="45"/>
                    </a:lnTo>
                    <a:lnTo>
                      <a:pt x="38" y="33"/>
                    </a:lnTo>
                    <a:lnTo>
                      <a:pt x="24" y="25"/>
                    </a:lnTo>
                    <a:lnTo>
                      <a:pt x="7" y="22"/>
                    </a:lnTo>
                    <a:lnTo>
                      <a:pt x="15" y="16"/>
                    </a:lnTo>
                    <a:lnTo>
                      <a:pt x="24" y="13"/>
                    </a:lnTo>
                    <a:lnTo>
                      <a:pt x="34" y="13"/>
                    </a:lnTo>
                    <a:lnTo>
                      <a:pt x="44" y="16"/>
                    </a:lnTo>
                    <a:lnTo>
                      <a:pt x="54" y="25"/>
                    </a:lnTo>
                    <a:lnTo>
                      <a:pt x="65" y="39"/>
                    </a:lnTo>
                    <a:lnTo>
                      <a:pt x="75" y="61"/>
                    </a:lnTo>
                    <a:lnTo>
                      <a:pt x="84" y="91"/>
                    </a:lnTo>
                    <a:lnTo>
                      <a:pt x="84" y="67"/>
                    </a:lnTo>
                    <a:lnTo>
                      <a:pt x="80" y="41"/>
                    </a:lnTo>
                    <a:lnTo>
                      <a:pt x="73" y="18"/>
                    </a:lnTo>
                    <a:lnTo>
                      <a:pt x="60" y="0"/>
                    </a:lnTo>
                    <a:lnTo>
                      <a:pt x="72" y="3"/>
                    </a:lnTo>
                    <a:lnTo>
                      <a:pt x="82" y="10"/>
                    </a:lnTo>
                    <a:lnTo>
                      <a:pt x="90" y="21"/>
                    </a:lnTo>
                    <a:lnTo>
                      <a:pt x="97" y="33"/>
                    </a:lnTo>
                    <a:lnTo>
                      <a:pt x="100" y="48"/>
                    </a:lnTo>
                    <a:lnTo>
                      <a:pt x="103" y="64"/>
                    </a:lnTo>
                    <a:lnTo>
                      <a:pt x="103" y="83"/>
                    </a:lnTo>
                    <a:lnTo>
                      <a:pt x="99" y="102"/>
                    </a:lnTo>
                    <a:lnTo>
                      <a:pt x="103" y="90"/>
                    </a:lnTo>
                    <a:lnTo>
                      <a:pt x="107" y="77"/>
                    </a:lnTo>
                    <a:lnTo>
                      <a:pt x="112" y="64"/>
                    </a:lnTo>
                    <a:lnTo>
                      <a:pt x="119" y="55"/>
                    </a:lnTo>
                    <a:lnTo>
                      <a:pt x="127" y="47"/>
                    </a:lnTo>
                    <a:lnTo>
                      <a:pt x="136" y="42"/>
                    </a:lnTo>
                    <a:lnTo>
                      <a:pt x="148" y="42"/>
                    </a:lnTo>
                    <a:lnTo>
                      <a:pt x="160" y="46"/>
                    </a:lnTo>
                    <a:lnTo>
                      <a:pt x="150" y="53"/>
                    </a:lnTo>
                    <a:lnTo>
                      <a:pt x="138" y="61"/>
                    </a:lnTo>
                    <a:lnTo>
                      <a:pt x="128" y="70"/>
                    </a:lnTo>
                    <a:lnTo>
                      <a:pt x="119" y="82"/>
                    </a:lnTo>
                    <a:lnTo>
                      <a:pt x="111" y="95"/>
                    </a:lnTo>
                    <a:lnTo>
                      <a:pt x="104" y="111"/>
                    </a:lnTo>
                    <a:lnTo>
                      <a:pt x="99" y="129"/>
                    </a:lnTo>
                    <a:lnTo>
                      <a:pt x="97" y="149"/>
                    </a:lnTo>
                    <a:lnTo>
                      <a:pt x="99" y="139"/>
                    </a:lnTo>
                    <a:lnTo>
                      <a:pt x="105" y="128"/>
                    </a:lnTo>
                    <a:lnTo>
                      <a:pt x="111" y="116"/>
                    </a:lnTo>
                    <a:lnTo>
                      <a:pt x="119" y="106"/>
                    </a:lnTo>
                    <a:lnTo>
                      <a:pt x="128" y="98"/>
                    </a:lnTo>
                    <a:lnTo>
                      <a:pt x="137" y="93"/>
                    </a:lnTo>
                    <a:lnTo>
                      <a:pt x="148" y="94"/>
                    </a:lnTo>
                    <a:lnTo>
                      <a:pt x="157" y="101"/>
                    </a:lnTo>
                    <a:lnTo>
                      <a:pt x="151" y="102"/>
                    </a:lnTo>
                    <a:lnTo>
                      <a:pt x="143" y="107"/>
                    </a:lnTo>
                    <a:lnTo>
                      <a:pt x="134" y="115"/>
                    </a:lnTo>
                    <a:lnTo>
                      <a:pt x="125" y="125"/>
                    </a:lnTo>
                    <a:lnTo>
                      <a:pt x="116" y="137"/>
                    </a:lnTo>
                    <a:lnTo>
                      <a:pt x="110" y="152"/>
                    </a:lnTo>
                    <a:lnTo>
                      <a:pt x="106" y="168"/>
                    </a:lnTo>
                    <a:lnTo>
                      <a:pt x="105" y="185"/>
                    </a:lnTo>
                    <a:lnTo>
                      <a:pt x="88" y="183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5" name="未知">
                <a:extLst>
                  <a:ext uri="{FF2B5EF4-FFF2-40B4-BE49-F238E27FC236}">
                    <a16:creationId xmlns:a16="http://schemas.microsoft.com/office/drawing/2014/main" id="{D6752C13-431D-42B3-A276-C9D92AC25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" y="419"/>
                <a:ext cx="47" cy="50"/>
              </a:xfrm>
              <a:custGeom>
                <a:avLst/>
                <a:gdLst>
                  <a:gd name="T0" fmla="*/ 64 w 94"/>
                  <a:gd name="T1" fmla="*/ 99 h 99"/>
                  <a:gd name="T2" fmla="*/ 55 w 94"/>
                  <a:gd name="T3" fmla="*/ 82 h 99"/>
                  <a:gd name="T4" fmla="*/ 66 w 94"/>
                  <a:gd name="T5" fmla="*/ 72 h 99"/>
                  <a:gd name="T6" fmla="*/ 76 w 94"/>
                  <a:gd name="T7" fmla="*/ 60 h 99"/>
                  <a:gd name="T8" fmla="*/ 79 w 94"/>
                  <a:gd name="T9" fmla="*/ 48 h 99"/>
                  <a:gd name="T10" fmla="*/ 77 w 94"/>
                  <a:gd name="T11" fmla="*/ 34 h 99"/>
                  <a:gd name="T12" fmla="*/ 72 w 94"/>
                  <a:gd name="T13" fmla="*/ 28 h 99"/>
                  <a:gd name="T14" fmla="*/ 66 w 94"/>
                  <a:gd name="T15" fmla="*/ 23 h 99"/>
                  <a:gd name="T16" fmla="*/ 58 w 94"/>
                  <a:gd name="T17" fmla="*/ 21 h 99"/>
                  <a:gd name="T18" fmla="*/ 49 w 94"/>
                  <a:gd name="T19" fmla="*/ 19 h 99"/>
                  <a:gd name="T20" fmla="*/ 40 w 94"/>
                  <a:gd name="T21" fmla="*/ 19 h 99"/>
                  <a:gd name="T22" fmla="*/ 31 w 94"/>
                  <a:gd name="T23" fmla="*/ 19 h 99"/>
                  <a:gd name="T24" fmla="*/ 22 w 94"/>
                  <a:gd name="T25" fmla="*/ 20 h 99"/>
                  <a:gd name="T26" fmla="*/ 13 w 94"/>
                  <a:gd name="T27" fmla="*/ 21 h 99"/>
                  <a:gd name="T28" fmla="*/ 4 w 94"/>
                  <a:gd name="T29" fmla="*/ 20 h 99"/>
                  <a:gd name="T30" fmla="*/ 0 w 94"/>
                  <a:gd name="T31" fmla="*/ 15 h 99"/>
                  <a:gd name="T32" fmla="*/ 1 w 94"/>
                  <a:gd name="T33" fmla="*/ 8 h 99"/>
                  <a:gd name="T34" fmla="*/ 9 w 94"/>
                  <a:gd name="T35" fmla="*/ 4 h 99"/>
                  <a:gd name="T36" fmla="*/ 17 w 94"/>
                  <a:gd name="T37" fmla="*/ 2 h 99"/>
                  <a:gd name="T38" fmla="*/ 27 w 94"/>
                  <a:gd name="T39" fmla="*/ 0 h 99"/>
                  <a:gd name="T40" fmla="*/ 40 w 94"/>
                  <a:gd name="T41" fmla="*/ 0 h 99"/>
                  <a:gd name="T42" fmla="*/ 54 w 94"/>
                  <a:gd name="T43" fmla="*/ 2 h 99"/>
                  <a:gd name="T44" fmla="*/ 66 w 94"/>
                  <a:gd name="T45" fmla="*/ 5 h 99"/>
                  <a:gd name="T46" fmla="*/ 78 w 94"/>
                  <a:gd name="T47" fmla="*/ 11 h 99"/>
                  <a:gd name="T48" fmla="*/ 87 w 94"/>
                  <a:gd name="T49" fmla="*/ 20 h 99"/>
                  <a:gd name="T50" fmla="*/ 93 w 94"/>
                  <a:gd name="T51" fmla="*/ 33 h 99"/>
                  <a:gd name="T52" fmla="*/ 94 w 94"/>
                  <a:gd name="T53" fmla="*/ 56 h 99"/>
                  <a:gd name="T54" fmla="*/ 87 w 94"/>
                  <a:gd name="T55" fmla="*/ 72 h 99"/>
                  <a:gd name="T56" fmla="*/ 79 w 94"/>
                  <a:gd name="T57" fmla="*/ 80 h 99"/>
                  <a:gd name="T58" fmla="*/ 76 w 94"/>
                  <a:gd name="T59" fmla="*/ 83 h 99"/>
                  <a:gd name="T60" fmla="*/ 79 w 94"/>
                  <a:gd name="T61" fmla="*/ 95 h 99"/>
                  <a:gd name="T62" fmla="*/ 64 w 94"/>
                  <a:gd name="T63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4" h="99">
                    <a:moveTo>
                      <a:pt x="64" y="99"/>
                    </a:moveTo>
                    <a:lnTo>
                      <a:pt x="55" y="82"/>
                    </a:lnTo>
                    <a:lnTo>
                      <a:pt x="66" y="72"/>
                    </a:lnTo>
                    <a:lnTo>
                      <a:pt x="76" y="60"/>
                    </a:lnTo>
                    <a:lnTo>
                      <a:pt x="79" y="48"/>
                    </a:lnTo>
                    <a:lnTo>
                      <a:pt x="77" y="34"/>
                    </a:lnTo>
                    <a:lnTo>
                      <a:pt x="72" y="28"/>
                    </a:lnTo>
                    <a:lnTo>
                      <a:pt x="66" y="23"/>
                    </a:lnTo>
                    <a:lnTo>
                      <a:pt x="58" y="21"/>
                    </a:lnTo>
                    <a:lnTo>
                      <a:pt x="49" y="19"/>
                    </a:lnTo>
                    <a:lnTo>
                      <a:pt x="40" y="19"/>
                    </a:lnTo>
                    <a:lnTo>
                      <a:pt x="31" y="19"/>
                    </a:lnTo>
                    <a:lnTo>
                      <a:pt x="22" y="20"/>
                    </a:lnTo>
                    <a:lnTo>
                      <a:pt x="13" y="21"/>
                    </a:lnTo>
                    <a:lnTo>
                      <a:pt x="4" y="20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9" y="4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54" y="2"/>
                    </a:lnTo>
                    <a:lnTo>
                      <a:pt x="66" y="5"/>
                    </a:lnTo>
                    <a:lnTo>
                      <a:pt x="78" y="11"/>
                    </a:lnTo>
                    <a:lnTo>
                      <a:pt x="87" y="20"/>
                    </a:lnTo>
                    <a:lnTo>
                      <a:pt x="93" y="33"/>
                    </a:lnTo>
                    <a:lnTo>
                      <a:pt x="94" y="56"/>
                    </a:lnTo>
                    <a:lnTo>
                      <a:pt x="87" y="72"/>
                    </a:lnTo>
                    <a:lnTo>
                      <a:pt x="79" y="80"/>
                    </a:lnTo>
                    <a:lnTo>
                      <a:pt x="76" y="83"/>
                    </a:lnTo>
                    <a:lnTo>
                      <a:pt x="79" y="95"/>
                    </a:lnTo>
                    <a:lnTo>
                      <a:pt x="64" y="99"/>
                    </a:lnTo>
                    <a:close/>
                  </a:path>
                </a:pathLst>
              </a:custGeom>
              <a:solidFill>
                <a:srgbClr val="33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206" name="文本框 25701">
              <a:extLst>
                <a:ext uri="{FF2B5EF4-FFF2-40B4-BE49-F238E27FC236}">
                  <a16:creationId xmlns:a16="http://schemas.microsoft.com/office/drawing/2014/main" id="{843E731D-2D47-41D4-8898-1FC9516CA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-226"/>
              <a:ext cx="272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i="1">
                  <a:solidFill>
                    <a:srgbClr val="FF0000"/>
                  </a:solidFill>
                </a:rPr>
                <a:t>想想议议</a:t>
              </a:r>
            </a:p>
          </p:txBody>
        </p:sp>
      </p:grpSp>
      <p:sp>
        <p:nvSpPr>
          <p:cNvPr id="48131" name="文本框 25702">
            <a:extLst>
              <a:ext uri="{FF2B5EF4-FFF2-40B4-BE49-F238E27FC236}">
                <a16:creationId xmlns:a16="http://schemas.microsoft.com/office/drawing/2014/main" id="{F04048C1-BEC2-422A-952C-EB5F15F29EE5}"/>
              </a:ext>
            </a:extLst>
          </p:cNvPr>
          <p:cNvSpPr/>
          <p:nvPr/>
        </p:nvSpPr>
        <p:spPr>
          <a:xfrm>
            <a:off x="2411413" y="620713"/>
            <a:ext cx="5976937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燃料燃烧放出热量的多少可能与哪些因素有关呢？</a:t>
            </a:r>
            <a:endParaRPr sz="2400" b="1"/>
          </a:p>
        </p:txBody>
      </p:sp>
      <p:sp>
        <p:nvSpPr>
          <p:cNvPr id="48132" name="文本框 25703">
            <a:extLst>
              <a:ext uri="{FF2B5EF4-FFF2-40B4-BE49-F238E27FC236}">
                <a16:creationId xmlns:a16="http://schemas.microsoft.com/office/drawing/2014/main" id="{A77CD8F7-747F-4244-8A30-651492E82F33}"/>
              </a:ext>
            </a:extLst>
          </p:cNvPr>
          <p:cNvSpPr/>
          <p:nvPr/>
        </p:nvSpPr>
        <p:spPr>
          <a:xfrm>
            <a:off x="538163" y="1555750"/>
            <a:ext cx="18002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事实依据：</a:t>
            </a:r>
            <a:endParaRPr sz="2800" b="1" i="1">
              <a:solidFill>
                <a:srgbClr val="FF0000"/>
              </a:solidFill>
            </a:endParaRPr>
          </a:p>
        </p:txBody>
      </p:sp>
      <p:sp>
        <p:nvSpPr>
          <p:cNvPr id="48133" name="文本框 25704">
            <a:extLst>
              <a:ext uri="{FF2B5EF4-FFF2-40B4-BE49-F238E27FC236}">
                <a16:creationId xmlns:a16="http://schemas.microsoft.com/office/drawing/2014/main" id="{854CEC81-F09D-4E22-881F-246808887D91}"/>
              </a:ext>
            </a:extLst>
          </p:cNvPr>
          <p:cNvSpPr/>
          <p:nvPr/>
        </p:nvSpPr>
        <p:spPr>
          <a:xfrm>
            <a:off x="538163" y="2132013"/>
            <a:ext cx="180022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结      论：</a:t>
            </a:r>
            <a:endParaRPr sz="2800" b="1" i="1">
              <a:solidFill>
                <a:srgbClr val="FF0000"/>
              </a:solidFill>
            </a:endParaRPr>
          </a:p>
        </p:txBody>
      </p:sp>
      <p:sp>
        <p:nvSpPr>
          <p:cNvPr id="48134" name="文本框 25705">
            <a:extLst>
              <a:ext uri="{FF2B5EF4-FFF2-40B4-BE49-F238E27FC236}">
                <a16:creationId xmlns:a16="http://schemas.microsoft.com/office/drawing/2014/main" id="{F98B1706-FC90-4506-BFC6-082910703779}"/>
              </a:ext>
            </a:extLst>
          </p:cNvPr>
          <p:cNvSpPr/>
          <p:nvPr/>
        </p:nvSpPr>
        <p:spPr>
          <a:xfrm>
            <a:off x="2268538" y="2132013"/>
            <a:ext cx="5976937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燃料燃烧放出热量的多少与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质量、燃料的种类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有关</a:t>
            </a:r>
            <a:endParaRPr sz="2400" b="1"/>
          </a:p>
        </p:txBody>
      </p:sp>
      <p:sp>
        <p:nvSpPr>
          <p:cNvPr id="48135" name="文本框 25706">
            <a:extLst>
              <a:ext uri="{FF2B5EF4-FFF2-40B4-BE49-F238E27FC236}">
                <a16:creationId xmlns:a16="http://schemas.microsoft.com/office/drawing/2014/main" id="{2EC3888F-442C-4B23-A872-EACE77E746DF}"/>
              </a:ext>
            </a:extLst>
          </p:cNvPr>
          <p:cNvSpPr/>
          <p:nvPr/>
        </p:nvSpPr>
        <p:spPr>
          <a:xfrm>
            <a:off x="538163" y="2852738"/>
            <a:ext cx="2952750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燃料的热值：q</a:t>
            </a:r>
            <a:endParaRPr sz="2800" b="1" i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48136" name="文本框 25707">
            <a:extLst>
              <a:ext uri="{FF2B5EF4-FFF2-40B4-BE49-F238E27FC236}">
                <a16:creationId xmlns:a16="http://schemas.microsoft.com/office/drawing/2014/main" id="{1E512C7C-30F1-4F6F-9561-BCB25BC6FB70}"/>
              </a:ext>
            </a:extLst>
          </p:cNvPr>
          <p:cNvSpPr/>
          <p:nvPr/>
        </p:nvSpPr>
        <p:spPr>
          <a:xfrm>
            <a:off x="541338" y="3284538"/>
            <a:ext cx="7235825" cy="9763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1、定义：质量为1kg(或体积为m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3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)某种燃料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完全燃烧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放出的热量叫这种燃料的热值。用字母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q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表示</a:t>
            </a:r>
            <a:endParaRPr sz="2400" b="1" baseline="3000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48137" name="文本框 25708">
            <a:extLst>
              <a:ext uri="{FF2B5EF4-FFF2-40B4-BE49-F238E27FC236}">
                <a16:creationId xmlns:a16="http://schemas.microsoft.com/office/drawing/2014/main" id="{8C6BA45B-314E-42A9-954F-FE9A46656ACC}"/>
              </a:ext>
            </a:extLst>
          </p:cNvPr>
          <p:cNvSpPr/>
          <p:nvPr/>
        </p:nvSpPr>
        <p:spPr>
          <a:xfrm>
            <a:off x="612775" y="5202238"/>
            <a:ext cx="3068638" cy="53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3、单位：J/kg   J/m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3</a:t>
            </a:r>
            <a:endParaRPr sz="2400" b="1" baseline="30000">
              <a:solidFill>
                <a:srgbClr val="0000FF"/>
              </a:solidFill>
            </a:endParaRPr>
          </a:p>
        </p:txBody>
      </p:sp>
      <p:sp>
        <p:nvSpPr>
          <p:cNvPr id="48138" name="文本框 25709">
            <a:extLst>
              <a:ext uri="{FF2B5EF4-FFF2-40B4-BE49-F238E27FC236}">
                <a16:creationId xmlns:a16="http://schemas.microsoft.com/office/drawing/2014/main" id="{8E2F682F-741F-40F7-A009-D54B60072A43}"/>
              </a:ext>
            </a:extLst>
          </p:cNvPr>
          <p:cNvSpPr/>
          <p:nvPr/>
        </p:nvSpPr>
        <p:spPr>
          <a:xfrm>
            <a:off x="612775" y="5661025"/>
            <a:ext cx="8074025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just">
              <a:spcBef>
                <a:spcPct val="5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宋体" pitchFamily="2" charset="-122"/>
                <a:sym typeface="Wingdings"/>
              </a:rPr>
              <a:t>4、热值是燃料的一种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特性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宋体" pitchFamily="2" charset="-122"/>
                <a:sym typeface="Wingdings"/>
              </a:rPr>
              <a:t>，其大小只与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燃料的种类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宋体" pitchFamily="2" charset="-122"/>
                <a:sym typeface="Wingdings"/>
              </a:rPr>
              <a:t>有关，与燃料的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质量（体积）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宋体" pitchFamily="2" charset="-122"/>
                <a:sym typeface="Wingdings"/>
              </a:rPr>
              <a:t>、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是否完全燃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latin typeface="宋体" pitchFamily="2" charset="-122"/>
                <a:sym typeface="Wingdings"/>
              </a:rPr>
              <a:t>烧无关</a:t>
            </a:r>
            <a:endParaRPr sz="2400" b="1">
              <a:solidFill>
                <a:srgbClr val="0000CC"/>
              </a:solidFill>
              <a:latin typeface="宋体" pitchFamily="2" charset="-122"/>
            </a:endParaRPr>
          </a:p>
        </p:txBody>
      </p:sp>
      <p:sp>
        <p:nvSpPr>
          <p:cNvPr id="48139" name="文本框 25710">
            <a:extLst>
              <a:ext uri="{FF2B5EF4-FFF2-40B4-BE49-F238E27FC236}">
                <a16:creationId xmlns:a16="http://schemas.microsoft.com/office/drawing/2014/main" id="{829F713A-33AE-4381-B420-75303BEF4712}"/>
              </a:ext>
            </a:extLst>
          </p:cNvPr>
          <p:cNvSpPr/>
          <p:nvPr/>
        </p:nvSpPr>
        <p:spPr>
          <a:xfrm>
            <a:off x="612775" y="4398963"/>
            <a:ext cx="7199313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2、燃料燃烧释放出的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热量用Q表示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，燃料的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质量用m表示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热值用q表示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。则q= 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.</a:t>
            </a:r>
            <a:endParaRPr sz="2400" b="1"/>
          </a:p>
        </p:txBody>
      </p:sp>
      <p:sp>
        <p:nvSpPr>
          <p:cNvPr id="48140" name="文本框 25711">
            <a:extLst>
              <a:ext uri="{FF2B5EF4-FFF2-40B4-BE49-F238E27FC236}">
                <a16:creationId xmlns:a16="http://schemas.microsoft.com/office/drawing/2014/main" id="{6B26EC99-E795-4874-8C79-4F4F96C97B15}"/>
              </a:ext>
            </a:extLst>
          </p:cNvPr>
          <p:cNvSpPr/>
          <p:nvPr/>
        </p:nvSpPr>
        <p:spPr>
          <a:xfrm>
            <a:off x="4789488" y="4770438"/>
            <a:ext cx="7747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Q/m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26625">
            <a:extLst>
              <a:ext uri="{FF2B5EF4-FFF2-40B4-BE49-F238E27FC236}">
                <a16:creationId xmlns:a16="http://schemas.microsoft.com/office/drawing/2014/main" id="{D3ABF821-686C-475D-8EDA-F2AEB104C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420938"/>
            <a:ext cx="6337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FF"/>
                </a:solidFill>
              </a:rPr>
              <a:t>人类发明了热机给人类带来哪些好处？同时又带来了哪些问题？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27649">
            <a:extLst>
              <a:ext uri="{FF2B5EF4-FFF2-40B4-BE49-F238E27FC236}">
                <a16:creationId xmlns:a16="http://schemas.microsoft.com/office/drawing/2014/main" id="{26136566-9A7B-478C-B4F9-96EDD41711F2}"/>
              </a:ext>
            </a:extLst>
          </p:cNvPr>
          <p:cNvSpPr/>
          <p:nvPr/>
        </p:nvSpPr>
        <p:spPr>
          <a:xfrm>
            <a:off x="323850" y="1266825"/>
            <a:ext cx="854075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热机效率：用来做有用功的那部分，与燃料完全燃烧放出的能量之比，叫做热机的效率。</a:t>
            </a:r>
            <a:endParaRPr sz="2400" b="1"/>
          </a:p>
        </p:txBody>
      </p:sp>
      <p:sp>
        <p:nvSpPr>
          <p:cNvPr id="50179" name="文本框 27650">
            <a:extLst>
              <a:ext uri="{FF2B5EF4-FFF2-40B4-BE49-F238E27FC236}">
                <a16:creationId xmlns:a16="http://schemas.microsoft.com/office/drawing/2014/main" id="{F3D668F1-6875-4714-9841-129545240F51}"/>
              </a:ext>
            </a:extLst>
          </p:cNvPr>
          <p:cNvSpPr/>
          <p:nvPr/>
        </p:nvSpPr>
        <p:spPr>
          <a:xfrm>
            <a:off x="3195638" y="2346325"/>
            <a:ext cx="27971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η=Q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有用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/Q=W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有用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/Q</a:t>
            </a:r>
            <a:endParaRPr sz="24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50180" name="文本框 27651">
            <a:extLst>
              <a:ext uri="{FF2B5EF4-FFF2-40B4-BE49-F238E27FC236}">
                <a16:creationId xmlns:a16="http://schemas.microsoft.com/office/drawing/2014/main" id="{05EDA731-D66E-4F72-9F79-05A79B999DF8}"/>
              </a:ext>
            </a:extLst>
          </p:cNvPr>
          <p:cNvSpPr/>
          <p:nvPr/>
        </p:nvSpPr>
        <p:spPr>
          <a:xfrm>
            <a:off x="395288" y="3354388"/>
            <a:ext cx="8066087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在热机的各种能量损失中，废气带走的能量最多。设法利用废气的能量，是提高燃料利用率的重要措施。</a:t>
            </a:r>
            <a:endParaRPr sz="2400" b="1"/>
          </a:p>
        </p:txBody>
      </p:sp>
      <p:sp>
        <p:nvSpPr>
          <p:cNvPr id="50181" name="文本框 27652">
            <a:extLst>
              <a:ext uri="{FF2B5EF4-FFF2-40B4-BE49-F238E27FC236}">
                <a16:creationId xmlns:a16="http://schemas.microsoft.com/office/drawing/2014/main" id="{A88ACB8C-66E0-47D2-BEDC-CFA782B6337C}"/>
              </a:ext>
            </a:extLst>
          </p:cNvPr>
          <p:cNvSpPr/>
          <p:nvPr/>
        </p:nvSpPr>
        <p:spPr>
          <a:xfrm>
            <a:off x="539750" y="4760913"/>
            <a:ext cx="7940675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飞机的发动机效率可高达60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%，如果燃料完全燃烧产生1000J的热量，发动机可获得</a:t>
            </a:r>
            <a:r>
              <a:rPr sz="24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J 的机械能。</a:t>
            </a:r>
            <a:endParaRPr sz="2400" b="1">
              <a:latin typeface="宋体" pitchFamily="2" charset="-122"/>
            </a:endParaRPr>
          </a:p>
        </p:txBody>
      </p:sp>
      <p:sp>
        <p:nvSpPr>
          <p:cNvPr id="50182" name="文本框 27653">
            <a:extLst>
              <a:ext uri="{FF2B5EF4-FFF2-40B4-BE49-F238E27FC236}">
                <a16:creationId xmlns:a16="http://schemas.microsoft.com/office/drawing/2014/main" id="{B63C5CBD-C47D-4ECB-AAE8-910DB4A6DB02}"/>
              </a:ext>
            </a:extLst>
          </p:cNvPr>
          <p:cNvSpPr/>
          <p:nvPr/>
        </p:nvSpPr>
        <p:spPr>
          <a:xfrm>
            <a:off x="4598988" y="5129213"/>
            <a:ext cx="692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600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 animBg="1"/>
      <p:bldP spid="50180" grpId="0" animBg="1"/>
      <p:bldP spid="50181" grpId="0" animBg="1"/>
      <p:bldP spid="501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内容占位符 28673">
            <a:extLst>
              <a:ext uri="{FF2B5EF4-FFF2-40B4-BE49-F238E27FC236}">
                <a16:creationId xmlns:a16="http://schemas.microsoft.com/office/drawing/2014/main" id="{9E2F1B0D-CEDC-4A00-98F2-6B9D23C95E1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50825" y="3286125"/>
          <a:ext cx="86423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720960" imgH="469800" progId="Equation.3">
                  <p:embed/>
                </p:oleObj>
              </mc:Choice>
              <mc:Fallback>
                <p:oleObj r:id="rId2" imgW="3720960" imgH="469800" progId="Equation.3">
                  <p:embed/>
                  <p:pic>
                    <p:nvPicPr>
                      <p:cNvPr id="50178" name="内容占位符 28673">
                        <a:extLst>
                          <a:ext uri="{FF2B5EF4-FFF2-40B4-BE49-F238E27FC236}">
                            <a16:creationId xmlns:a16="http://schemas.microsoft.com/office/drawing/2014/main" id="{9E2F1B0D-CEDC-4A00-98F2-6B9D23C95E1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86125"/>
                        <a:ext cx="864235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文本框 28674">
            <a:extLst>
              <a:ext uri="{FF2B5EF4-FFF2-40B4-BE49-F238E27FC236}">
                <a16:creationId xmlns:a16="http://schemas.microsoft.com/office/drawing/2014/main" id="{85D15F7B-68ED-440D-8855-484DC0AEF9C9}"/>
              </a:ext>
            </a:extLst>
          </p:cNvPr>
          <p:cNvSpPr/>
          <p:nvPr/>
        </p:nvSpPr>
        <p:spPr>
          <a:xfrm>
            <a:off x="611188" y="1844675"/>
            <a:ext cx="7921625" cy="3414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1、人上楼克服重力做功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W=Gh=mgh=60kg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×10N/Kg×10×3m=1.8×10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4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J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Q油放=W=1.8×10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4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J</a:t>
            </a: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宋体" pitchFamily="2" charset="-122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宋体" pitchFamily="2" charset="-122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宋体" pitchFamily="2" charset="-122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宋体" pitchFamily="2" charset="-122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宋体" pitchFamily="2" charset="-122"/>
            </a:endParaRP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390mg只相当于一粒药片的质量</a:t>
            </a:r>
            <a:endParaRPr sz="2400" b="1"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29698">
            <a:extLst>
              <a:ext uri="{FF2B5EF4-FFF2-40B4-BE49-F238E27FC236}">
                <a16:creationId xmlns:a16="http://schemas.microsoft.com/office/drawing/2014/main" id="{5178DAEC-2D8D-4822-A725-88A50666295F}"/>
              </a:ext>
            </a:extLst>
          </p:cNvPr>
          <p:cNvSpPr/>
          <p:nvPr/>
        </p:nvSpPr>
        <p:spPr>
          <a:xfrm>
            <a:off x="652463" y="981075"/>
            <a:ext cx="7207250" cy="6000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、每辆汽车所做有用功所需燃油，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1.8t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×30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%=0.54t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内燃机效率提高后为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30%+1%=31%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效率提高后每辆汽车每年所需燃油量</a:t>
            </a: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每辆车每年节约燃油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1.8t-1.74t=0.06t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10亿辆车每年节约燃油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9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×0.06t=6×10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7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t</a:t>
            </a: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/>
            <a:endParaRPr sz="2400" b="1"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51203" name="内容占位符 29697">
            <a:extLst>
              <a:ext uri="{FF2B5EF4-FFF2-40B4-BE49-F238E27FC236}">
                <a16:creationId xmlns:a16="http://schemas.microsoft.com/office/drawing/2014/main" id="{E3EF8EFF-3912-40AD-9DA6-F31A788F84D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331913" y="3068638"/>
          <a:ext cx="29527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1015" imgH="393635" progId="Equation.3">
                  <p:embed/>
                </p:oleObj>
              </mc:Choice>
              <mc:Fallback>
                <p:oleObj r:id="rId2" imgW="851015" imgH="393635" progId="Equation.3">
                  <p:embed/>
                  <p:pic>
                    <p:nvPicPr>
                      <p:cNvPr id="51203" name="内容占位符 29697">
                        <a:extLst>
                          <a:ext uri="{FF2B5EF4-FFF2-40B4-BE49-F238E27FC236}">
                            <a16:creationId xmlns:a16="http://schemas.microsoft.com/office/drawing/2014/main" id="{E3EF8EFF-3912-40AD-9DA6-F31A788F84D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068638"/>
                        <a:ext cx="29527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4" name="New picture">
            <a:extLst>
              <a:ext uri="{FF2B5EF4-FFF2-40B4-BE49-F238E27FC236}">
                <a16:creationId xmlns:a16="http://schemas.microsoft.com/office/drawing/2014/main" id="{36DD7551-21B9-4BA6-89FA-2B4662B4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11163300"/>
            <a:ext cx="330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8193">
            <a:extLst>
              <a:ext uri="{FF2B5EF4-FFF2-40B4-BE49-F238E27FC236}">
                <a16:creationId xmlns:a16="http://schemas.microsoft.com/office/drawing/2014/main" id="{28989CCE-904F-4043-9398-515D3404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547688"/>
            <a:ext cx="80565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一、燃料的热值</a:t>
            </a:r>
          </a:p>
          <a:p>
            <a:pPr eaLnBrk="1" hangingPunct="1"/>
            <a:r>
              <a:rPr lang="zh-CN" altLang="en-US" sz="2400" b="1"/>
              <a:t>1、什么叫燃料？</a:t>
            </a:r>
          </a:p>
          <a:p>
            <a:pPr eaLnBrk="1" hangingPunct="1"/>
            <a:r>
              <a:rPr lang="zh-CN" altLang="en-US" sz="2400" b="1"/>
              <a:t>2、你知道哪些物质是燃料 ，你认为燃料可以分为哪几类？</a:t>
            </a:r>
          </a:p>
          <a:p>
            <a:pPr eaLnBrk="1" hangingPunct="1"/>
            <a:endParaRPr lang="zh-CN" altLang="en-US" sz="2400" b="1"/>
          </a:p>
          <a:p>
            <a:pPr eaLnBrk="1" hangingPunct="1"/>
            <a:r>
              <a:rPr lang="zh-CN" altLang="en-US" sz="2400" b="1"/>
              <a:t>3、燃料的主要使用方式是什么？</a:t>
            </a:r>
          </a:p>
        </p:txBody>
      </p:sp>
      <p:sp>
        <p:nvSpPr>
          <p:cNvPr id="30723" name="文本框 8194">
            <a:extLst>
              <a:ext uri="{FF2B5EF4-FFF2-40B4-BE49-F238E27FC236}">
                <a16:creationId xmlns:a16="http://schemas.microsoft.com/office/drawing/2014/main" id="{E7222FE9-A38C-4865-8326-8082475D2AC5}"/>
              </a:ext>
            </a:extLst>
          </p:cNvPr>
          <p:cNvSpPr/>
          <p:nvPr/>
        </p:nvSpPr>
        <p:spPr>
          <a:xfrm>
            <a:off x="3289300" y="908050"/>
            <a:ext cx="32305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能够燃烧的物质叫燃料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0724" name="文本框 8195">
            <a:extLst>
              <a:ext uri="{FF2B5EF4-FFF2-40B4-BE49-F238E27FC236}">
                <a16:creationId xmlns:a16="http://schemas.microsoft.com/office/drawing/2014/main" id="{318685C4-2A62-41C1-B942-04FD050835D8}"/>
              </a:ext>
            </a:extLst>
          </p:cNvPr>
          <p:cNvSpPr/>
          <p:nvPr/>
        </p:nvSpPr>
        <p:spPr>
          <a:xfrm>
            <a:off x="971550" y="2444750"/>
            <a:ext cx="7345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主要是通过燃烧的方式，使燃料的化学能转化为内能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29701" name="图片 8196">
            <a:extLst>
              <a:ext uri="{FF2B5EF4-FFF2-40B4-BE49-F238E27FC236}">
                <a16:creationId xmlns:a16="http://schemas.microsoft.com/office/drawing/2014/main" id="{4DCB13CE-1926-4DBD-9365-A752D980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962275"/>
            <a:ext cx="1639888" cy="181768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图片 8197">
            <a:extLst>
              <a:ext uri="{FF2B5EF4-FFF2-40B4-BE49-F238E27FC236}">
                <a16:creationId xmlns:a16="http://schemas.microsoft.com/office/drawing/2014/main" id="{77279E61-263F-4AB3-A686-108C42776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962275"/>
            <a:ext cx="1700212" cy="181768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图片 8198">
            <a:extLst>
              <a:ext uri="{FF2B5EF4-FFF2-40B4-BE49-F238E27FC236}">
                <a16:creationId xmlns:a16="http://schemas.microsoft.com/office/drawing/2014/main" id="{5E1082BD-72AA-4889-ACD3-9ED3E942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905125"/>
            <a:ext cx="179863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8199">
            <a:extLst>
              <a:ext uri="{FF2B5EF4-FFF2-40B4-BE49-F238E27FC236}">
                <a16:creationId xmlns:a16="http://schemas.microsoft.com/office/drawing/2014/main" id="{7AC5E7F5-8914-42F4-9A7B-D4AF8CCB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886325"/>
            <a:ext cx="17827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8200">
            <a:extLst>
              <a:ext uri="{FF2B5EF4-FFF2-40B4-BE49-F238E27FC236}">
                <a16:creationId xmlns:a16="http://schemas.microsoft.com/office/drawing/2014/main" id="{DCB6CDD3-1F75-4C7E-8AA8-0B11655A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5048250"/>
            <a:ext cx="14811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8201">
            <a:extLst>
              <a:ext uri="{FF2B5EF4-FFF2-40B4-BE49-F238E27FC236}">
                <a16:creationId xmlns:a16="http://schemas.microsoft.com/office/drawing/2014/main" id="{D1C566F5-5E21-42F5-8B7E-A91DECF4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883150"/>
            <a:ext cx="11430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文本框 8202">
            <a:extLst>
              <a:ext uri="{FF2B5EF4-FFF2-40B4-BE49-F238E27FC236}">
                <a16:creationId xmlns:a16="http://schemas.microsoft.com/office/drawing/2014/main" id="{5800CF22-061D-4175-85E2-5C4350B9D1D6}"/>
              </a:ext>
            </a:extLst>
          </p:cNvPr>
          <p:cNvSpPr/>
          <p:nvPr/>
        </p:nvSpPr>
        <p:spPr>
          <a:xfrm>
            <a:off x="1547813" y="1628775"/>
            <a:ext cx="44497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固体燃料、液体燃料、气体燃料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29708" name="图片 8203" descr="02204001">
            <a:extLst>
              <a:ext uri="{FF2B5EF4-FFF2-40B4-BE49-F238E27FC236}">
                <a16:creationId xmlns:a16="http://schemas.microsoft.com/office/drawing/2014/main" id="{1BD5A23C-17A6-462E-AED4-AD11D909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2" t="59483" r="10547"/>
          <a:stretch>
            <a:fillRect/>
          </a:stretch>
        </p:blipFill>
        <p:spPr bwMode="auto">
          <a:xfrm>
            <a:off x="1027113" y="4799013"/>
            <a:ext cx="181451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内容占位符 9217">
            <a:extLst>
              <a:ext uri="{FF2B5EF4-FFF2-40B4-BE49-F238E27FC236}">
                <a16:creationId xmlns:a16="http://schemas.microsoft.com/office/drawing/2014/main" id="{282DDA2B-1227-4B15-9E88-01133B813B4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946775" y="3067050"/>
          <a:ext cx="10080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72778" imgH="395974" progId="Equation.3">
                  <p:embed/>
                </p:oleObj>
              </mc:Choice>
              <mc:Fallback>
                <p:oleObj r:id="rId2" imgW="472778" imgH="395974" progId="Equation.3">
                  <p:embed/>
                  <p:pic>
                    <p:nvPicPr>
                      <p:cNvPr id="30722" name="内容占位符 9217">
                        <a:extLst>
                          <a:ext uri="{FF2B5EF4-FFF2-40B4-BE49-F238E27FC236}">
                            <a16:creationId xmlns:a16="http://schemas.microsoft.com/office/drawing/2014/main" id="{282DDA2B-1227-4B15-9E88-01133B813B4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3067050"/>
                        <a:ext cx="100806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文本框 9218">
            <a:extLst>
              <a:ext uri="{FF2B5EF4-FFF2-40B4-BE49-F238E27FC236}">
                <a16:creationId xmlns:a16="http://schemas.microsoft.com/office/drawing/2014/main" id="{DB5167B7-1F06-4559-B9D5-FC03C50E0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193800"/>
            <a:ext cx="9191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4、你认为燃料燃烧放出热量的多少可能与哪些因素有关呢？</a:t>
            </a:r>
          </a:p>
          <a:p>
            <a:pPr eaLnBrk="1" hangingPunct="1"/>
            <a:endParaRPr lang="zh-CN" altLang="en-US" sz="2400" b="1"/>
          </a:p>
          <a:p>
            <a:pPr eaLnBrk="1" hangingPunct="1"/>
            <a:endParaRPr lang="zh-CN" altLang="en-US" sz="2400" b="1"/>
          </a:p>
          <a:p>
            <a:pPr eaLnBrk="1" hangingPunct="1"/>
            <a:endParaRPr lang="zh-CN" altLang="en-US" sz="2400" b="1"/>
          </a:p>
          <a:p>
            <a:pPr eaLnBrk="1" hangingPunct="1"/>
            <a:r>
              <a:rPr lang="zh-CN" altLang="en-US" sz="2400" b="1"/>
              <a:t>5、什么叫热值？热值的单位是什么？</a:t>
            </a:r>
            <a:endParaRPr lang="zh-CN" altLang="en-US"/>
          </a:p>
        </p:txBody>
      </p:sp>
      <p:sp>
        <p:nvSpPr>
          <p:cNvPr id="31748" name="文本框 9221">
            <a:extLst>
              <a:ext uri="{FF2B5EF4-FFF2-40B4-BE49-F238E27FC236}">
                <a16:creationId xmlns:a16="http://schemas.microsoft.com/office/drawing/2014/main" id="{2139C14E-A152-42CA-9196-E3B7207B2F23}"/>
              </a:ext>
            </a:extLst>
          </p:cNvPr>
          <p:cNvSpPr/>
          <p:nvPr/>
        </p:nvSpPr>
        <p:spPr>
          <a:xfrm>
            <a:off x="3190875" y="1849438"/>
            <a:ext cx="17065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质量、种类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31749" name="文本框 9222">
            <a:extLst>
              <a:ext uri="{FF2B5EF4-FFF2-40B4-BE49-F238E27FC236}">
                <a16:creationId xmlns:a16="http://schemas.microsoft.com/office/drawing/2014/main" id="{BE6848EE-DE86-4AE0-91A8-CA7BD0B5DE4D}"/>
              </a:ext>
            </a:extLst>
          </p:cNvPr>
          <p:cNvSpPr/>
          <p:nvPr/>
        </p:nvSpPr>
        <p:spPr>
          <a:xfrm>
            <a:off x="827088" y="3352800"/>
            <a:ext cx="526256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某种燃料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完全燃烧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放出的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热量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与其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质量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之比，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叫这种燃料的热值（用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q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表示）</a:t>
            </a:r>
            <a:endParaRPr sz="2000" b="1"/>
          </a:p>
        </p:txBody>
      </p:sp>
      <p:graphicFrame>
        <p:nvGraphicFramePr>
          <p:cNvPr id="30726" name="对象 9223">
            <a:extLst>
              <a:ext uri="{FF2B5EF4-FFF2-40B4-BE49-F238E27FC236}">
                <a16:creationId xmlns:a16="http://schemas.microsoft.com/office/drawing/2014/main" id="{4C48030F-F13B-406F-848D-ED1EF3DA50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5063" y="3067050"/>
          <a:ext cx="9001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21696" imgH="395974" progId="Equation.3">
                  <p:embed/>
                </p:oleObj>
              </mc:Choice>
              <mc:Fallback>
                <p:oleObj r:id="rId4" imgW="421696" imgH="395974" progId="Equation.3">
                  <p:embed/>
                  <p:pic>
                    <p:nvPicPr>
                      <p:cNvPr id="30726" name="对象 9223">
                        <a:extLst>
                          <a:ext uri="{FF2B5EF4-FFF2-40B4-BE49-F238E27FC236}">
                            <a16:creationId xmlns:a16="http://schemas.microsoft.com/office/drawing/2014/main" id="{4C48030F-F13B-406F-848D-ED1EF3DA5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3" y="3067050"/>
                        <a:ext cx="90011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文本框 9224">
            <a:extLst>
              <a:ext uri="{FF2B5EF4-FFF2-40B4-BE49-F238E27FC236}">
                <a16:creationId xmlns:a16="http://schemas.microsoft.com/office/drawing/2014/main" id="{2274D545-0BF6-43F0-A961-258B28E0D0DE}"/>
              </a:ext>
            </a:extLst>
          </p:cNvPr>
          <p:cNvSpPr/>
          <p:nvPr/>
        </p:nvSpPr>
        <p:spPr>
          <a:xfrm>
            <a:off x="7011988" y="3209925"/>
            <a:ext cx="4730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或</a:t>
            </a:r>
            <a:endParaRPr sz="2400" b="1"/>
          </a:p>
        </p:txBody>
      </p:sp>
      <p:sp>
        <p:nvSpPr>
          <p:cNvPr id="31752" name="文本框 9225">
            <a:extLst>
              <a:ext uri="{FF2B5EF4-FFF2-40B4-BE49-F238E27FC236}">
                <a16:creationId xmlns:a16="http://schemas.microsoft.com/office/drawing/2014/main" id="{D8018CEE-3A2F-42EE-A6CA-A32190176414}"/>
              </a:ext>
            </a:extLst>
          </p:cNvPr>
          <p:cNvSpPr/>
          <p:nvPr/>
        </p:nvSpPr>
        <p:spPr>
          <a:xfrm>
            <a:off x="827088" y="4054475"/>
            <a:ext cx="2697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单位是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J/Kg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或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J/m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</a:t>
            </a:r>
            <a:endParaRPr sz="2400" b="1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1" grpId="0" animBg="1"/>
      <p:bldP spid="317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3592928-DA38-43E6-98E6-363BD87D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547688"/>
            <a:ext cx="8826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10242" descr="]DN{@B@NXAG5YW(_]BDN%EJ">
            <a:extLst>
              <a:ext uri="{FF2B5EF4-FFF2-40B4-BE49-F238E27FC236}">
                <a16:creationId xmlns:a16="http://schemas.microsoft.com/office/drawing/2014/main" id="{D3190AB4-E21D-4B52-8434-79731C23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76250"/>
            <a:ext cx="73120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矩形 10243">
            <a:extLst>
              <a:ext uri="{FF2B5EF4-FFF2-40B4-BE49-F238E27FC236}">
                <a16:creationId xmlns:a16="http://schemas.microsoft.com/office/drawing/2014/main" id="{7D76F36A-8241-492A-868B-3A6DE760FBFD}"/>
              </a:ext>
            </a:extLst>
          </p:cNvPr>
          <p:cNvSpPr/>
          <p:nvPr/>
        </p:nvSpPr>
        <p:spPr>
          <a:xfrm>
            <a:off x="581025" y="5876925"/>
            <a:ext cx="4845050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Times New Roman" panose="02020603050405020304" pitchFamily="18" charset="0"/>
                <a:sym typeface="Wingdings"/>
              </a:rPr>
              <a:t>为什么发射火箭上天要用氢做燃料？</a:t>
            </a:r>
            <a:endParaRPr sz="2400" b="1">
              <a:solidFill>
                <a:srgbClr val="006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49" name="图片 10244" descr="火箭">
            <a:extLst>
              <a:ext uri="{FF2B5EF4-FFF2-40B4-BE49-F238E27FC236}">
                <a16:creationId xmlns:a16="http://schemas.microsoft.com/office/drawing/2014/main" id="{DCA3ECBA-4EBC-47D0-A4C8-5CEB7CF0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149725"/>
            <a:ext cx="2570163" cy="249396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文本框 10245">
            <a:extLst>
              <a:ext uri="{FF2B5EF4-FFF2-40B4-BE49-F238E27FC236}">
                <a16:creationId xmlns:a16="http://schemas.microsoft.com/office/drawing/2014/main" id="{347A5FFA-B342-4BB1-8A4E-9D3B20FB5028}"/>
              </a:ext>
            </a:extLst>
          </p:cNvPr>
          <p:cNvSpPr/>
          <p:nvPr/>
        </p:nvSpPr>
        <p:spPr>
          <a:xfrm>
            <a:off x="560388" y="4437063"/>
            <a:ext cx="4886325" cy="1189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热值是燃料的一种特性，其大小只与燃料的种类有关，与燃料的质量（体积）等因素无关</a:t>
            </a:r>
            <a:endParaRPr sz="2400" b="1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9" descr="课堂练习">
            <a:extLst>
              <a:ext uri="{FF2B5EF4-FFF2-40B4-BE49-F238E27FC236}">
                <a16:creationId xmlns:a16="http://schemas.microsoft.com/office/drawing/2014/main" id="{021B840A-3F27-4828-8686-C3BB15C6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r="9052" b="15480"/>
          <a:stretch>
            <a:fillRect/>
          </a:stretch>
        </p:blipFill>
        <p:spPr bwMode="auto">
          <a:xfrm>
            <a:off x="541338" y="692150"/>
            <a:ext cx="2590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矩形 11266">
            <a:extLst>
              <a:ext uri="{FF2B5EF4-FFF2-40B4-BE49-F238E27FC236}">
                <a16:creationId xmlns:a16="http://schemas.microsoft.com/office/drawing/2014/main" id="{D0E25C80-24D1-4BD5-918B-A629129CCE5E}"/>
              </a:ext>
            </a:extLst>
          </p:cNvPr>
          <p:cNvSpPr/>
          <p:nvPr/>
        </p:nvSpPr>
        <p:spPr>
          <a:xfrm>
            <a:off x="395288" y="1484313"/>
            <a:ext cx="8423275" cy="228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just">
              <a:lnSpc>
                <a:spcPct val="15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1、绵阳市的居民家中普遍使用天然气，若某个家庭预计每月使用天然气4m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3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，这些天然气完全燃烧放出热量是多少J，相当于多少柴薪完全燃烧放出的热量。（天然气的热值约为7.5×10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7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J/m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3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，柴薪的热值约为1×10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7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sym typeface="Wingdings"/>
              </a:rPr>
              <a:t>J/kg）</a:t>
            </a:r>
            <a:endParaRPr sz="2400" b="1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33796" name="文本框 11267">
            <a:extLst>
              <a:ext uri="{FF2B5EF4-FFF2-40B4-BE49-F238E27FC236}">
                <a16:creationId xmlns:a16="http://schemas.microsoft.com/office/drawing/2014/main" id="{5006F301-E2F0-47DC-A604-1E7FFEC3D690}"/>
              </a:ext>
            </a:extLst>
          </p:cNvPr>
          <p:cNvSpPr/>
          <p:nvPr/>
        </p:nvSpPr>
        <p:spPr>
          <a:xfrm>
            <a:off x="754063" y="4144963"/>
            <a:ext cx="4105275" cy="1516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3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解：Q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放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=q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气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V</a:t>
            </a:r>
          </a:p>
          <a:p>
            <a:pPr eaLnBrk="1" hangingPunct="1">
              <a:lnSpc>
                <a:spcPct val="13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       =7.5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7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J/m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3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×4m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3</a:t>
            </a:r>
          </a:p>
          <a:p>
            <a:pPr eaLnBrk="1" hangingPunct="1">
              <a:lnSpc>
                <a:spcPct val="13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       =3×10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8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J</a:t>
            </a:r>
            <a:endParaRPr sz="24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32773" name="对象 11268">
            <a:extLst>
              <a:ext uri="{FF2B5EF4-FFF2-40B4-BE49-F238E27FC236}">
                <a16:creationId xmlns:a16="http://schemas.microsoft.com/office/drawing/2014/main" id="{45E62EAD-82AC-4EA5-AEA4-CE5C974DB8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0213" y="3933825"/>
          <a:ext cx="15843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52944" imgH="463218" progId="Equation.3">
                  <p:embed/>
                </p:oleObj>
              </mc:Choice>
              <mc:Fallback>
                <p:oleObj r:id="rId3" imgW="552944" imgH="463218" progId="Equation.3">
                  <p:embed/>
                  <p:pic>
                    <p:nvPicPr>
                      <p:cNvPr id="32773" name="对象 11268">
                        <a:extLst>
                          <a:ext uri="{FF2B5EF4-FFF2-40B4-BE49-F238E27FC236}">
                            <a16:creationId xmlns:a16="http://schemas.microsoft.com/office/drawing/2014/main" id="{45E62EAD-82AC-4EA5-AEA4-CE5C974DB8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3933825"/>
                        <a:ext cx="15843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对象 11269">
            <a:extLst>
              <a:ext uri="{FF2B5EF4-FFF2-40B4-BE49-F238E27FC236}">
                <a16:creationId xmlns:a16="http://schemas.microsoft.com/office/drawing/2014/main" id="{4C0A5B88-0C32-4596-BE1F-EAE65F45F5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3450" y="4870450"/>
          <a:ext cx="18716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13306" imgH="450088" progId="Equation.3">
                  <p:embed/>
                </p:oleObj>
              </mc:Choice>
              <mc:Fallback>
                <p:oleObj r:id="rId5" imgW="913306" imgH="450088" progId="Equation.3">
                  <p:embed/>
                  <p:pic>
                    <p:nvPicPr>
                      <p:cNvPr id="32774" name="对象 11269">
                        <a:extLst>
                          <a:ext uri="{FF2B5EF4-FFF2-40B4-BE49-F238E27FC236}">
                            <a16:creationId xmlns:a16="http://schemas.microsoft.com/office/drawing/2014/main" id="{4C0A5B88-0C32-4596-BE1F-EAE65F45F5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4870450"/>
                        <a:ext cx="18716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文本框 11270">
            <a:extLst>
              <a:ext uri="{FF2B5EF4-FFF2-40B4-BE49-F238E27FC236}">
                <a16:creationId xmlns:a16="http://schemas.microsoft.com/office/drawing/2014/main" id="{8BA00309-A021-482F-9723-961C07904E16}"/>
              </a:ext>
            </a:extLst>
          </p:cNvPr>
          <p:cNvSpPr/>
          <p:nvPr/>
        </p:nvSpPr>
        <p:spPr>
          <a:xfrm>
            <a:off x="5978525" y="5805488"/>
            <a:ext cx="15462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=30kg</a:t>
            </a:r>
            <a:endParaRPr sz="24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32776" name="文本框 11271">
            <a:extLst>
              <a:ext uri="{FF2B5EF4-FFF2-40B4-BE49-F238E27FC236}">
                <a16:creationId xmlns:a16="http://schemas.microsoft.com/office/drawing/2014/main" id="{13CCD296-A64E-45D6-AFFE-2B2B1434B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589588"/>
            <a:ext cx="50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内容占位符 12289">
            <a:extLst>
              <a:ext uri="{FF2B5EF4-FFF2-40B4-BE49-F238E27FC236}">
                <a16:creationId xmlns:a16="http://schemas.microsoft.com/office/drawing/2014/main" id="{951AA185-20FB-41B3-93DB-C38DE3D1421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8763" y="2997200"/>
            <a:ext cx="2247900" cy="302101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3795" name="内容占位符 12290">
            <a:extLst>
              <a:ext uri="{FF2B5EF4-FFF2-40B4-BE49-F238E27FC236}">
                <a16:creationId xmlns:a16="http://schemas.microsoft.com/office/drawing/2014/main" id="{6341B148-F54C-4D7B-AA97-74972D7A7E4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0" y="3140075"/>
            <a:ext cx="2305050" cy="284956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4820" name="文本框 12291">
            <a:extLst>
              <a:ext uri="{FF2B5EF4-FFF2-40B4-BE49-F238E27FC236}">
                <a16:creationId xmlns:a16="http://schemas.microsoft.com/office/drawing/2014/main" id="{9525D0BF-B89C-468D-9FBC-13A133990595}"/>
              </a:ext>
            </a:extLst>
          </p:cNvPr>
          <p:cNvSpPr/>
          <p:nvPr/>
        </p:nvSpPr>
        <p:spPr>
          <a:xfrm>
            <a:off x="685800" y="1482725"/>
            <a:ext cx="51831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1、燃料的利用效率</a:t>
            </a:r>
            <a:endParaRPr sz="2400" b="1"/>
          </a:p>
        </p:txBody>
      </p:sp>
      <p:pic>
        <p:nvPicPr>
          <p:cNvPr id="33797" name="图片 12292">
            <a:extLst>
              <a:ext uri="{FF2B5EF4-FFF2-40B4-BE49-F238E27FC236}">
                <a16:creationId xmlns:a16="http://schemas.microsoft.com/office/drawing/2014/main" id="{ADFB97B7-548A-487C-A781-56221116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35325"/>
            <a:ext cx="1727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8" name="对象 12293">
            <a:extLst>
              <a:ext uri="{FF2B5EF4-FFF2-40B4-BE49-F238E27FC236}">
                <a16:creationId xmlns:a16="http://schemas.microsoft.com/office/drawing/2014/main" id="{90A71CE6-6063-4CB7-B870-20EBE0078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1266825"/>
          <a:ext cx="157480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24045" imgH="471284" progId="Equation.3">
                  <p:embed/>
                </p:oleObj>
              </mc:Choice>
              <mc:Fallback>
                <p:oleObj r:id="rId5" imgW="624045" imgH="471284" progId="Equation.3">
                  <p:embed/>
                  <p:pic>
                    <p:nvPicPr>
                      <p:cNvPr id="33798" name="对象 12293">
                        <a:extLst>
                          <a:ext uri="{FF2B5EF4-FFF2-40B4-BE49-F238E27FC236}">
                            <a16:creationId xmlns:a16="http://schemas.microsoft.com/office/drawing/2014/main" id="{90A71CE6-6063-4CB7-B870-20EBE0078E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66825"/>
                        <a:ext cx="157480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9" name="图片 12294" descr="02204001">
            <a:extLst>
              <a:ext uri="{FF2B5EF4-FFF2-40B4-BE49-F238E27FC236}">
                <a16:creationId xmlns:a16="http://schemas.microsoft.com/office/drawing/2014/main" id="{40FCFF99-6353-4ED0-8DB4-F7481CF2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30864" r="61769" b="16554"/>
          <a:stretch>
            <a:fillRect/>
          </a:stretch>
        </p:blipFill>
        <p:spPr bwMode="auto">
          <a:xfrm>
            <a:off x="2195513" y="3500438"/>
            <a:ext cx="16668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文本框 12295">
            <a:extLst>
              <a:ext uri="{FF2B5EF4-FFF2-40B4-BE49-F238E27FC236}">
                <a16:creationId xmlns:a16="http://schemas.microsoft.com/office/drawing/2014/main" id="{0A5C1915-C32A-4035-A922-EC6F33FEB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989013"/>
            <a:ext cx="2255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二   热机效率</a:t>
            </a:r>
          </a:p>
        </p:txBody>
      </p:sp>
      <p:sp>
        <p:nvSpPr>
          <p:cNvPr id="34825" name="文本框 12296">
            <a:extLst>
              <a:ext uri="{FF2B5EF4-FFF2-40B4-BE49-F238E27FC236}">
                <a16:creationId xmlns:a16="http://schemas.microsoft.com/office/drawing/2014/main" id="{EC1F7C23-F28C-4C80-99AB-749BF9C1B7F2}"/>
              </a:ext>
            </a:extLst>
          </p:cNvPr>
          <p:cNvSpPr/>
          <p:nvPr/>
        </p:nvSpPr>
        <p:spPr>
          <a:xfrm>
            <a:off x="685800" y="1963738"/>
            <a:ext cx="4754563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你家生活中用的燃料是什么？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你对燃料的利用率是怎样理解的？</a:t>
            </a:r>
            <a:endParaRPr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四缸内燃机">
            <a:extLst>
              <a:ext uri="{FF2B5EF4-FFF2-40B4-BE49-F238E27FC236}">
                <a16:creationId xmlns:a16="http://schemas.microsoft.com/office/drawing/2014/main" id="{D38D4453-B5EC-4CA8-B717-F448D62FDF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9613" y="2492375"/>
            <a:ext cx="3219450" cy="32099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34819" name="内容占位符 13314">
            <a:extLst>
              <a:ext uri="{FF2B5EF4-FFF2-40B4-BE49-F238E27FC236}">
                <a16:creationId xmlns:a16="http://schemas.microsoft.com/office/drawing/2014/main" id="{0D45EFE5-86A6-46E4-8B1E-08A11F050C1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047875" y="2460625"/>
          <a:ext cx="230346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08331" imgH="445644" progId="Equation.3">
                  <p:embed/>
                </p:oleObj>
              </mc:Choice>
              <mc:Fallback>
                <p:oleObj r:id="rId3" imgW="1108331" imgH="445644" progId="Equation.3">
                  <p:embed/>
                  <p:pic>
                    <p:nvPicPr>
                      <p:cNvPr id="34819" name="内容占位符 13314">
                        <a:extLst>
                          <a:ext uri="{FF2B5EF4-FFF2-40B4-BE49-F238E27FC236}">
                            <a16:creationId xmlns:a16="http://schemas.microsoft.com/office/drawing/2014/main" id="{0D45EFE5-86A6-46E4-8B1E-08A11F050C1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2460625"/>
                        <a:ext cx="2303463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文本框 13315">
            <a:extLst>
              <a:ext uri="{FF2B5EF4-FFF2-40B4-BE49-F238E27FC236}">
                <a16:creationId xmlns:a16="http://schemas.microsoft.com/office/drawing/2014/main" id="{35D4F6ED-10B9-46EB-A9C3-7ABC2F5E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771525"/>
            <a:ext cx="8277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2、什么叫热机效率？为什么热机效率不可能达到百分之百？</a:t>
            </a:r>
          </a:p>
          <a:p>
            <a:pPr eaLnBrk="1" hangingPunct="1"/>
            <a:r>
              <a:rPr lang="zh-CN" altLang="en-US" sz="2400" b="1"/>
              <a:t>如何提高热机效率？</a:t>
            </a:r>
            <a:endParaRPr lang="zh-CN" altLang="en-US" sz="2400"/>
          </a:p>
        </p:txBody>
      </p:sp>
      <p:sp>
        <p:nvSpPr>
          <p:cNvPr id="35845" name="文本框 13316">
            <a:extLst>
              <a:ext uri="{FF2B5EF4-FFF2-40B4-BE49-F238E27FC236}">
                <a16:creationId xmlns:a16="http://schemas.microsoft.com/office/drawing/2014/main" id="{96831FDF-FCD5-4F1B-8333-63F74CE051B9}"/>
              </a:ext>
            </a:extLst>
          </p:cNvPr>
          <p:cNvSpPr/>
          <p:nvPr/>
        </p:nvSpPr>
        <p:spPr>
          <a:xfrm>
            <a:off x="396875" y="1636713"/>
            <a:ext cx="8540750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热机效率：用来做有用功的那部分能量，与燃料完全燃烧放出的能量之比，叫做热机的效率。</a:t>
            </a:r>
            <a:endParaRPr sz="2400" b="1">
              <a:solidFill>
                <a:srgbClr val="FF0000"/>
              </a:solidFill>
              <a:sym typeface="宋体" pitchFamily="2" charset="-122"/>
            </a:endParaRPr>
          </a:p>
        </p:txBody>
      </p:sp>
      <p:sp>
        <p:nvSpPr>
          <p:cNvPr id="35846" name="矩形 13317">
            <a:extLst>
              <a:ext uri="{FF2B5EF4-FFF2-40B4-BE49-F238E27FC236}">
                <a16:creationId xmlns:a16="http://schemas.microsoft.com/office/drawing/2014/main" id="{3E8B7EC7-15E8-4293-BBB9-251D732A3134}"/>
              </a:ext>
            </a:extLst>
          </p:cNvPr>
          <p:cNvSpPr/>
          <p:nvPr/>
        </p:nvSpPr>
        <p:spPr>
          <a:xfrm>
            <a:off x="396875" y="3752850"/>
            <a:ext cx="67500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fontAlgn="t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3．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提高热机效率，节约能源，减少污染</a:t>
            </a:r>
            <a:endParaRPr sz="2400" b="1"/>
          </a:p>
        </p:txBody>
      </p:sp>
      <p:sp>
        <p:nvSpPr>
          <p:cNvPr id="35847" name="矩形 13318">
            <a:extLst>
              <a:ext uri="{FF2B5EF4-FFF2-40B4-BE49-F238E27FC236}">
                <a16:creationId xmlns:a16="http://schemas.microsoft.com/office/drawing/2014/main" id="{AEDEC06F-FCF8-4321-8E07-CFCB8C4A85AF}"/>
              </a:ext>
            </a:extLst>
          </p:cNvPr>
          <p:cNvSpPr/>
          <p:nvPr/>
        </p:nvSpPr>
        <p:spPr>
          <a:xfrm>
            <a:off x="519113" y="4354513"/>
            <a:ext cx="49371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fontAlgn="t" hangingPunct="1">
              <a:lnSpc>
                <a:spcPct val="12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1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）热机的效率是热机性能的重要指标</a:t>
            </a:r>
            <a:endParaRPr sz="2000" b="1">
              <a:latin typeface="Times New Roman" panose="02020603050405020304" pitchFamily="18" charset="0"/>
            </a:endParaRPr>
          </a:p>
        </p:txBody>
      </p:sp>
      <p:sp>
        <p:nvSpPr>
          <p:cNvPr id="35848" name="矩形 13319">
            <a:extLst>
              <a:ext uri="{FF2B5EF4-FFF2-40B4-BE49-F238E27FC236}">
                <a16:creationId xmlns:a16="http://schemas.microsoft.com/office/drawing/2014/main" id="{51781AE8-51D5-4D01-8A77-258870CE43EF}"/>
              </a:ext>
            </a:extLst>
          </p:cNvPr>
          <p:cNvSpPr/>
          <p:nvPr/>
        </p:nvSpPr>
        <p:spPr>
          <a:xfrm>
            <a:off x="539750" y="4811713"/>
            <a:ext cx="5060950" cy="1554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fontAlgn="t" hangingPunct="1">
              <a:lnSpc>
                <a:spcPct val="12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（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）提高效率的途径</a:t>
            </a:r>
          </a:p>
          <a:p>
            <a:pPr eaLnBrk="1" fontAlgn="t" hangingPunct="1">
              <a:lnSpc>
                <a:spcPct val="12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　　  提高燃料利用率，使燃料充分燃烧；</a:t>
            </a:r>
          </a:p>
          <a:p>
            <a:pPr eaLnBrk="1" fontAlgn="t" hangingPunct="1">
              <a:lnSpc>
                <a:spcPct val="12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　　  改进热机，减少各种能量损失；</a:t>
            </a:r>
          </a:p>
          <a:p>
            <a:pPr eaLnBrk="1" fontAlgn="t" hangingPunct="1">
              <a:lnSpc>
                <a:spcPct val="120000"/>
              </a:lnSpc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/>
              </a:rPr>
              <a:t>　　  利用废气的能量。</a:t>
            </a:r>
            <a:endParaRPr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  <p:bldP spid="358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4337">
            <a:extLst>
              <a:ext uri="{FF2B5EF4-FFF2-40B4-BE49-F238E27FC236}">
                <a16:creationId xmlns:a16="http://schemas.microsoft.com/office/drawing/2014/main" id="{8BFD00D6-0BD9-441D-A026-D58D38679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3641725"/>
            <a:ext cx="7735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400" b="1"/>
              <a:t>2、飞机的发动机效率可高达60</a:t>
            </a:r>
            <a:r>
              <a:rPr lang="zh-CN" altLang="en-US" sz="2400" b="1">
                <a:latin typeface="宋体" panose="02010600030101010101" pitchFamily="2" charset="-122"/>
              </a:rPr>
              <a:t>%，如果燃料完全燃烧产生1000J的热量，发动机可获得</a:t>
            </a:r>
            <a:r>
              <a:rPr lang="zh-CN" altLang="en-US" sz="2400" u="sng">
                <a:latin typeface="宋体" panose="02010600030101010101" pitchFamily="2" charset="-122"/>
              </a:rPr>
              <a:t>       </a:t>
            </a:r>
            <a:r>
              <a:rPr lang="zh-CN" altLang="en-US" sz="2400" b="1">
                <a:latin typeface="宋体" panose="02010600030101010101" pitchFamily="2" charset="-122"/>
              </a:rPr>
              <a:t>J 的机械能。</a:t>
            </a:r>
          </a:p>
        </p:txBody>
      </p:sp>
      <p:sp>
        <p:nvSpPr>
          <p:cNvPr id="36867" name="文本框 14338">
            <a:extLst>
              <a:ext uri="{FF2B5EF4-FFF2-40B4-BE49-F238E27FC236}">
                <a16:creationId xmlns:a16="http://schemas.microsoft.com/office/drawing/2014/main" id="{DF2D3041-B7DD-412D-B5A5-18BDF30BD740}"/>
              </a:ext>
            </a:extLst>
          </p:cNvPr>
          <p:cNvSpPr/>
          <p:nvPr/>
        </p:nvSpPr>
        <p:spPr>
          <a:xfrm>
            <a:off x="5075238" y="3933825"/>
            <a:ext cx="792162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600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5844" name="文本框 14339">
            <a:extLst>
              <a:ext uri="{FF2B5EF4-FFF2-40B4-BE49-F238E27FC236}">
                <a16:creationId xmlns:a16="http://schemas.microsoft.com/office/drawing/2014/main" id="{4CF20507-7602-4AB3-9EE6-1BBB9DE40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8" y="4826000"/>
            <a:ext cx="498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/>
          </a:p>
        </p:txBody>
      </p:sp>
      <p:sp>
        <p:nvSpPr>
          <p:cNvPr id="35845" name="矩形 14340">
            <a:extLst>
              <a:ext uri="{FF2B5EF4-FFF2-40B4-BE49-F238E27FC236}">
                <a16:creationId xmlns:a16="http://schemas.microsoft.com/office/drawing/2014/main" id="{84536590-AA2F-4624-818C-9E5F0C842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843088"/>
            <a:ext cx="77358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t" hangingPunct="1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1、一台内燃机运行时各种能量损耗大致为：汽缸散热损失占</a:t>
            </a:r>
            <a:r>
              <a:rPr lang="en-US" altLang="zh-CN" sz="2400" b="1">
                <a:latin typeface="Times New Roman" panose="02020603050405020304" pitchFamily="18" charset="0"/>
              </a:rPr>
              <a:t>25</a:t>
            </a:r>
            <a:r>
              <a:rPr lang="zh-CN" altLang="en-US" sz="2400" b="1">
                <a:latin typeface="Times New Roman" panose="02020603050405020304" pitchFamily="18" charset="0"/>
              </a:rPr>
              <a:t>％，废气带走的能量占</a:t>
            </a:r>
            <a:r>
              <a:rPr lang="en-US" altLang="zh-CN" sz="2400" b="1">
                <a:latin typeface="Times New Roman" panose="02020603050405020304" pitchFamily="18" charset="0"/>
              </a:rPr>
              <a:t>30</a:t>
            </a:r>
            <a:r>
              <a:rPr lang="zh-CN" altLang="en-US" sz="2400" b="1">
                <a:latin typeface="Times New Roman" panose="02020603050405020304" pitchFamily="18" charset="0"/>
              </a:rPr>
              <a:t>％，摩擦等机械损耗占</a:t>
            </a:r>
            <a:r>
              <a:rPr lang="en-US" altLang="zh-CN" sz="2400" b="1">
                <a:latin typeface="Times New Roman" panose="02020603050405020304" pitchFamily="18" charset="0"/>
              </a:rPr>
              <a:t>10</a:t>
            </a:r>
            <a:r>
              <a:rPr lang="zh-CN" altLang="en-US" sz="2400" b="1">
                <a:latin typeface="Times New Roman" panose="02020603050405020304" pitchFamily="18" charset="0"/>
              </a:rPr>
              <a:t>％，则内燃机的热机效率为</a:t>
            </a:r>
            <a:r>
              <a:rPr lang="en-US" altLang="zh-CN" sz="2400" b="1">
                <a:latin typeface="Times New Roman" panose="02020603050405020304" pitchFamily="18" charset="0"/>
              </a:rPr>
              <a:t>__________</a:t>
            </a:r>
            <a:r>
              <a:rPr lang="zh-CN" altLang="en-US" sz="2400" b="1">
                <a:latin typeface="Times New Roman" panose="02020603050405020304" pitchFamily="18" charset="0"/>
              </a:rPr>
              <a:t>。</a:t>
            </a:r>
            <a:r>
              <a:rPr lang="zh-CN" altLang="en-US" sz="24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6870" name="文本框 14341">
            <a:extLst>
              <a:ext uri="{FF2B5EF4-FFF2-40B4-BE49-F238E27FC236}">
                <a16:creationId xmlns:a16="http://schemas.microsoft.com/office/drawing/2014/main" id="{6729E223-F5DF-4A56-BEE9-C6F178AC5FF9}"/>
              </a:ext>
            </a:extLst>
          </p:cNvPr>
          <p:cNvSpPr/>
          <p:nvPr/>
        </p:nvSpPr>
        <p:spPr>
          <a:xfrm>
            <a:off x="5075238" y="2778125"/>
            <a:ext cx="15287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35%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文本框 14342">
            <a:extLst>
              <a:ext uri="{FF2B5EF4-FFF2-40B4-BE49-F238E27FC236}">
                <a16:creationId xmlns:a16="http://schemas.microsoft.com/office/drawing/2014/main" id="{8BA61498-1844-4085-B217-CE6403F58BCA}"/>
              </a:ext>
            </a:extLst>
          </p:cNvPr>
          <p:cNvSpPr/>
          <p:nvPr/>
        </p:nvSpPr>
        <p:spPr>
          <a:xfrm>
            <a:off x="714375" y="4591050"/>
            <a:ext cx="7735888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just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宋体" pitchFamily="2" charset="-122"/>
              </a:rPr>
              <a:t>3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、柴油在某汽车发动机汽缸内燃烧时，如果每分钟释放1.2×10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7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J的能量，发动机输出的功率是8.5×10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4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W,此时发动机的效率是多少？</a:t>
            </a:r>
            <a:endParaRPr sz="2400" b="1"/>
          </a:p>
        </p:txBody>
      </p:sp>
      <p:grpSp>
        <p:nvGrpSpPr>
          <p:cNvPr id="35848" name="组合 16387">
            <a:extLst>
              <a:ext uri="{FF2B5EF4-FFF2-40B4-BE49-F238E27FC236}">
                <a16:creationId xmlns:a16="http://schemas.microsoft.com/office/drawing/2014/main" id="{358C14CA-983A-4DDB-A7E5-0B7F486D9446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777875"/>
            <a:ext cx="2789238" cy="920750"/>
            <a:chOff x="0" y="0"/>
            <a:chExt cx="2231" cy="580"/>
          </a:xfrm>
        </p:grpSpPr>
        <p:pic>
          <p:nvPicPr>
            <p:cNvPr id="35849" name="圆角矩形 1">
              <a:extLst>
                <a:ext uri="{FF2B5EF4-FFF2-40B4-BE49-F238E27FC236}">
                  <a16:creationId xmlns:a16="http://schemas.microsoft.com/office/drawing/2014/main" id="{29C1F5B0-87C7-4B93-B7B2-1545E41BD1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文本框 16389">
              <a:extLst>
                <a:ext uri="{FF2B5EF4-FFF2-40B4-BE49-F238E27FC236}">
                  <a16:creationId xmlns:a16="http://schemas.microsoft.com/office/drawing/2014/main" id="{4528D3B8-7327-4C3C-9BBD-32BDA883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pic>
        <p:nvPicPr>
          <p:cNvPr id="3585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C506B721-63D7-4BC9-8C8C-08253245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88988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70" grpId="0" animBg="1"/>
      <p:bldP spid="3687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1116</Words>
  <Application>Microsoft Office PowerPoint</Application>
  <PresentationFormat>全屏显示(4:3)</PresentationFormat>
  <Paragraphs>149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Times New Roman</vt:lpstr>
      <vt:lpstr>Office 主题​​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6</cp:revision>
  <dcterms:created xsi:type="dcterms:W3CDTF">2021-10-09T05:43:02Z</dcterms:created>
  <dcterms:modified xsi:type="dcterms:W3CDTF">2021-10-09T05:57:30Z</dcterms:modified>
</cp:coreProperties>
</file>