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72" r:id="rId2"/>
    <p:sldId id="256" r:id="rId3"/>
    <p:sldId id="261" r:id="rId4"/>
    <p:sldId id="258" r:id="rId5"/>
    <p:sldId id="259" r:id="rId6"/>
    <p:sldId id="262" r:id="rId7"/>
    <p:sldId id="266" r:id="rId8"/>
    <p:sldId id="268" r:id="rId9"/>
    <p:sldId id="269" r:id="rId10"/>
    <p:sldId id="281" r:id="rId11"/>
    <p:sldId id="290" r:id="rId12"/>
    <p:sldId id="275" r:id="rId13"/>
    <p:sldId id="276" r:id="rId14"/>
    <p:sldId id="277" r:id="rId15"/>
    <p:sldId id="278" r:id="rId16"/>
    <p:sldId id="279" r:id="rId17"/>
    <p:sldId id="288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B5BAF6-1BCB-44D6-B4DD-FBFC0335A8BB}" type="datetimeFigureOut">
              <a:rPr lang="zh-CN" altLang="en-US" smtClean="0"/>
              <a:t>2021/10/21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BFEF2D-2D92-45DD-8097-CEF173BACB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5327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86A8-7B12-403E-BEFD-B8E5F8DC03B9}" type="datetimeFigureOut">
              <a:rPr lang="zh-CN" altLang="en-US" smtClean="0"/>
              <a:t>2021/10/21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D1EC-342B-457A-8B18-4C9F34F13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638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86A8-7B12-403E-BEFD-B8E5F8DC03B9}" type="datetimeFigureOut">
              <a:rPr lang="zh-CN" altLang="en-US" smtClean="0"/>
              <a:t>2021/10/21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D1EC-342B-457A-8B18-4C9F34F13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6641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86A8-7B12-403E-BEFD-B8E5F8DC03B9}" type="datetimeFigureOut">
              <a:rPr lang="zh-CN" altLang="en-US" smtClean="0"/>
              <a:t>2021/10/21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D1EC-342B-457A-8B18-4C9F34F13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6609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86A8-7B12-403E-BEFD-B8E5F8DC03B9}" type="datetimeFigureOut">
              <a:rPr lang="zh-CN" altLang="en-US" smtClean="0"/>
              <a:t>2021/10/21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D1EC-342B-457A-8B18-4C9F34F13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0556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86A8-7B12-403E-BEFD-B8E5F8DC03B9}" type="datetimeFigureOut">
              <a:rPr lang="zh-CN" altLang="en-US" smtClean="0"/>
              <a:t>2021/10/21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D1EC-342B-457A-8B18-4C9F34F13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4850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86A8-7B12-403E-BEFD-B8E5F8DC03B9}" type="datetimeFigureOut">
              <a:rPr lang="zh-CN" altLang="en-US" smtClean="0"/>
              <a:t>2021/10/21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D1EC-342B-457A-8B18-4C9F34F13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4454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86A8-7B12-403E-BEFD-B8E5F8DC03B9}" type="datetimeFigureOut">
              <a:rPr lang="zh-CN" altLang="en-US" smtClean="0"/>
              <a:t>2021/10/21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D1EC-342B-457A-8B18-4C9F34F13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3739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86A8-7B12-403E-BEFD-B8E5F8DC03B9}" type="datetimeFigureOut">
              <a:rPr lang="zh-CN" altLang="en-US" smtClean="0"/>
              <a:t>2021/10/21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D1EC-342B-457A-8B18-4C9F34F13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3367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86A8-7B12-403E-BEFD-B8E5F8DC03B9}" type="datetimeFigureOut">
              <a:rPr lang="zh-CN" altLang="en-US" smtClean="0"/>
              <a:t>2021/10/21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D1EC-342B-457A-8B18-4C9F34F13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2302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86A8-7B12-403E-BEFD-B8E5F8DC03B9}" type="datetimeFigureOut">
              <a:rPr lang="zh-CN" altLang="en-US" smtClean="0"/>
              <a:t>2021/10/21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D1EC-342B-457A-8B18-4C9F34F13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2379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86A8-7B12-403E-BEFD-B8E5F8DC03B9}" type="datetimeFigureOut">
              <a:rPr lang="zh-CN" altLang="en-US" smtClean="0"/>
              <a:t>2021/10/21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D1EC-342B-457A-8B18-4C9F34F13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6215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C586A8-7B12-403E-BEFD-B8E5F8DC03B9}" type="datetimeFigureOut">
              <a:rPr lang="zh-CN" altLang="en-US" smtClean="0"/>
              <a:t>2021/10/21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5D1EC-342B-457A-8B18-4C9F34F13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267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jpeg"/><Relationship Id="rId7" Type="http://schemas.openxmlformats.org/officeDocument/2006/relationships/image" Target="../media/image4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slide" Target="slide7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7.png"/><Relationship Id="rId4" Type="http://schemas.openxmlformats.org/officeDocument/2006/relationships/image" Target="../media/image12.jpe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4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图片 4097" descr="fgcs">
            <a:extLst>
              <a:ext uri="{FF2B5EF4-FFF2-40B4-BE49-F238E27FC236}">
                <a16:creationId xmlns:a16="http://schemas.microsoft.com/office/drawing/2014/main" id="{63E11A52-5B35-4D70-93E2-7AE0AB7283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3536950"/>
            <a:ext cx="4033838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7">
            <a:extLst>
              <a:ext uri="{FF2B5EF4-FFF2-40B4-BE49-F238E27FC236}">
                <a16:creationId xmlns:a16="http://schemas.microsoft.com/office/drawing/2014/main" id="{5E89947E-5F73-481F-B189-8CEFF8BEFC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" y="692150"/>
            <a:ext cx="6434138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>
            <a:lvl1pPr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800" b="1">
                <a:latin typeface="宋体" panose="02010600030101010101" pitchFamily="2" charset="-122"/>
              </a:rPr>
              <a:t>你知道古人传递信息有哪些方法？</a:t>
            </a:r>
          </a:p>
        </p:txBody>
      </p:sp>
      <p:sp>
        <p:nvSpPr>
          <p:cNvPr id="14340" name="TextBox 5">
            <a:extLst>
              <a:ext uri="{FF2B5EF4-FFF2-40B4-BE49-F238E27FC236}">
                <a16:creationId xmlns:a16="http://schemas.microsoft.com/office/drawing/2014/main" id="{C87DE025-9EEA-4511-963D-2A6479E66F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725" y="1447800"/>
            <a:ext cx="8147050" cy="23923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CC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2pPr>
            <a:lvl3pPr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4pPr>
            <a:lvl5pPr>
              <a:spcBef>
                <a:spcPct val="200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SzTx/>
              <a:buFont typeface="Arial" panose="020B0604020202020204" pitchFamily="34" charset="0"/>
              <a:buNone/>
            </a:pPr>
            <a:r>
              <a:rPr lang="zh-CN" altLang="en-US" sz="2800" b="1">
                <a:latin typeface="宋体" panose="02010600030101010101" pitchFamily="2" charset="-122"/>
                <a:sym typeface="Wingdings" panose="05000000000000000000" pitchFamily="2" charset="2"/>
              </a:rPr>
              <a:t>飞鸽传书  </a:t>
            </a:r>
            <a:endParaRPr lang="en-US" altLang="zh-CN" sz="2800" b="1">
              <a:latin typeface="宋体" panose="02010600030101010101" pitchFamily="2" charset="-122"/>
              <a:sym typeface="Wingdings" panose="05000000000000000000" pitchFamily="2" charset="2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SzTx/>
              <a:buFont typeface="Arial" panose="020B0604020202020204" pitchFamily="34" charset="0"/>
              <a:buNone/>
            </a:pPr>
            <a:r>
              <a:rPr lang="zh-CN" altLang="en-US" sz="2800" b="1">
                <a:latin typeface="宋体" panose="02010600030101010101" pitchFamily="2" charset="-122"/>
                <a:sym typeface="Wingdings" panose="05000000000000000000" pitchFamily="2" charset="2"/>
              </a:rPr>
              <a:t>政府配置的驿站、民间代捎书信 </a:t>
            </a:r>
            <a:endParaRPr lang="en-US" altLang="zh-CN" sz="2800" b="1">
              <a:latin typeface="宋体" panose="02010600030101010101" pitchFamily="2" charset="-122"/>
              <a:sym typeface="Wingdings" panose="05000000000000000000" pitchFamily="2" charset="2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SzTx/>
              <a:buFont typeface="Arial" panose="020B0604020202020204" pitchFamily="34" charset="0"/>
              <a:buNone/>
            </a:pPr>
            <a:r>
              <a:rPr lang="zh-CN" altLang="en-US" sz="2800" b="1">
                <a:latin typeface="宋体" panose="02010600030101010101" pitchFamily="2" charset="-122"/>
                <a:sym typeface="Wingdings" panose="05000000000000000000" pitchFamily="2" charset="2"/>
              </a:rPr>
              <a:t>以特殊声音，如钟声，鼓声，鞭炮声等传递信息</a:t>
            </a:r>
            <a:r>
              <a:rPr lang="en-US" altLang="zh-CN" sz="2800" b="1">
                <a:latin typeface="宋体" panose="02010600030101010101" pitchFamily="2" charset="-122"/>
                <a:sym typeface="Wingdings" panose="05000000000000000000" pitchFamily="2" charset="2"/>
              </a:rPr>
              <a:t> 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SzTx/>
              <a:buFont typeface="Arial" panose="020B0604020202020204" pitchFamily="34" charset="0"/>
              <a:buNone/>
            </a:pPr>
            <a:r>
              <a:rPr lang="zh-CN" altLang="en-US" sz="2800" b="1">
                <a:latin typeface="宋体" panose="02010600030101010101" pitchFamily="2" charset="-122"/>
                <a:sym typeface="Wingdings" panose="05000000000000000000" pitchFamily="2" charset="2"/>
              </a:rPr>
              <a:t>以灯光，火光，如孔明灯，烽火等传递信息  </a:t>
            </a:r>
            <a:endParaRPr lang="zh-CN" altLang="en-US" sz="2800" b="1">
              <a:solidFill>
                <a:schemeClr val="tx1"/>
              </a:solidFill>
              <a:latin typeface="宋体" panose="02010600030101010101" pitchFamily="2" charset="-122"/>
            </a:endParaRPr>
          </a:p>
        </p:txBody>
      </p:sp>
      <p:pic>
        <p:nvPicPr>
          <p:cNvPr id="14341" name="Picture 2" descr="E:\教科研、论文资料\人教版教学参考编制\21图\21图\21-1a.jpg">
            <a:extLst>
              <a:ext uri="{FF2B5EF4-FFF2-40B4-BE49-F238E27FC236}">
                <a16:creationId xmlns:a16="http://schemas.microsoft.com/office/drawing/2014/main" id="{24F8261A-C628-4E92-A0F5-3DECCE0A6F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3933825"/>
            <a:ext cx="5040313" cy="251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Rectangle 7">
            <a:extLst>
              <a:ext uri="{FF2B5EF4-FFF2-40B4-BE49-F238E27FC236}">
                <a16:creationId xmlns:a16="http://schemas.microsoft.com/office/drawing/2014/main" id="{84E6D9F3-BA6C-4FFD-8345-A568BD32A3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3963" y="5984875"/>
            <a:ext cx="1997075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>
            <a:lvl1pPr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2pPr>
            <a:lvl3pPr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4pPr>
            <a:lvl5pPr>
              <a:spcBef>
                <a:spcPct val="200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rgbClr val="1F497D"/>
                </a:solidFill>
                <a:latin typeface="宋体" panose="02010600030101010101" pitchFamily="2" charset="-122"/>
                <a:sym typeface="Wingdings" panose="05000000000000000000" pitchFamily="2" charset="2"/>
              </a:rPr>
              <a:t>飞鸽传书</a:t>
            </a:r>
            <a:endParaRPr lang="zh-CN" altLang="en-US" sz="2000" b="1">
              <a:solidFill>
                <a:schemeClr val="tx2"/>
              </a:solidFill>
              <a:latin typeface="宋体" panose="02010600030101010101" pitchFamily="2" charset="-122"/>
            </a:endParaRPr>
          </a:p>
        </p:txBody>
      </p:sp>
      <p:sp>
        <p:nvSpPr>
          <p:cNvPr id="14343" name="Rectangle 7">
            <a:extLst>
              <a:ext uri="{FF2B5EF4-FFF2-40B4-BE49-F238E27FC236}">
                <a16:creationId xmlns:a16="http://schemas.microsoft.com/office/drawing/2014/main" id="{60D505AB-092D-4820-A20D-8D45D042B5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7763" y="5984875"/>
            <a:ext cx="1646237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>
            <a:lvl1pPr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2pPr>
            <a:lvl3pPr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4pPr>
            <a:lvl5pPr>
              <a:spcBef>
                <a:spcPct val="200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rgbClr val="1F497D"/>
                </a:solidFill>
                <a:latin typeface="宋体" panose="02010600030101010101" pitchFamily="2" charset="-122"/>
                <a:sym typeface="Wingdings" panose="05000000000000000000" pitchFamily="2" charset="2"/>
              </a:rPr>
              <a:t>家书抵万金</a:t>
            </a:r>
            <a:endParaRPr lang="zh-CN" altLang="en-US" sz="2000" b="1">
              <a:solidFill>
                <a:schemeClr val="tx2"/>
              </a:solidFill>
              <a:latin typeface="宋体" panose="02010600030101010101" pitchFamily="2" charset="-122"/>
            </a:endParaRPr>
          </a:p>
        </p:txBody>
      </p:sp>
      <p:pic>
        <p:nvPicPr>
          <p:cNvPr id="14344" name="Picture 9" descr="E:\李燃\教师教学用书\2012人教教师用书项目\ppt\物理\图标.png">
            <a:extLst>
              <a:ext uri="{FF2B5EF4-FFF2-40B4-BE49-F238E27FC236}">
                <a16:creationId xmlns:a16="http://schemas.microsoft.com/office/drawing/2014/main" id="{F628D7DD-CEDB-405E-B17C-678592B1C5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475" y="620713"/>
            <a:ext cx="88265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5" name="Rectangle 7">
            <a:extLst>
              <a:ext uri="{FF2B5EF4-FFF2-40B4-BE49-F238E27FC236}">
                <a16:creationId xmlns:a16="http://schemas.microsoft.com/office/drawing/2014/main" id="{31E78E2F-5E42-4CCA-BD15-38CED6CBFF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6350" y="6021388"/>
            <a:ext cx="1763713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>
            <a:lvl1pPr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2pPr>
            <a:lvl3pPr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4pPr>
            <a:lvl5pPr>
              <a:spcBef>
                <a:spcPct val="200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rgbClr val="1F497D"/>
                </a:solidFill>
                <a:latin typeface="宋体" panose="02010600030101010101" pitchFamily="2" charset="-122"/>
                <a:sym typeface="Wingdings" panose="05000000000000000000" pitchFamily="2" charset="2"/>
              </a:rPr>
              <a:t>烽火戏诸侯</a:t>
            </a:r>
            <a:endParaRPr lang="zh-CN" altLang="en-US" sz="2000" b="1">
              <a:solidFill>
                <a:schemeClr val="tx2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animBg="1"/>
      <p:bldP spid="14342" grpId="0" animBg="1"/>
      <p:bldP spid="14343" grpId="0" animBg="1"/>
      <p:bldP spid="1434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文本框 12289">
            <a:extLst>
              <a:ext uri="{FF2B5EF4-FFF2-40B4-BE49-F238E27FC236}">
                <a16:creationId xmlns:a16="http://schemas.microsoft.com/office/drawing/2014/main" id="{78EAE89D-FA94-40BC-B859-013D55162179}"/>
              </a:ext>
            </a:extLst>
          </p:cNvPr>
          <p:cNvSpPr/>
          <p:nvPr/>
        </p:nvSpPr>
        <p:spPr>
          <a:xfrm>
            <a:off x="611188" y="692150"/>
            <a:ext cx="5516562" cy="5175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800" b="1">
                <a:solidFill>
                  <a:srgbClr val="FF0000"/>
                </a:solidFill>
                <a:sym typeface="Arial" panose="020B0604020202020204" pitchFamily="34" charset="0"/>
              </a:rPr>
              <a:t>※</a:t>
            </a:r>
            <a:r>
              <a:rPr lang="zh-CN" altLang="en-US" sz="2800" b="1"/>
              <a:t>当今世界主要的能源是化石能源</a:t>
            </a:r>
          </a:p>
        </p:txBody>
      </p:sp>
      <p:sp>
        <p:nvSpPr>
          <p:cNvPr id="22531" name="文本框 12290">
            <a:extLst>
              <a:ext uri="{FF2B5EF4-FFF2-40B4-BE49-F238E27FC236}">
                <a16:creationId xmlns:a16="http://schemas.microsoft.com/office/drawing/2014/main" id="{07F48771-D154-465A-A279-C9AA7F0FD0D2}"/>
              </a:ext>
            </a:extLst>
          </p:cNvPr>
          <p:cNvSpPr/>
          <p:nvPr/>
        </p:nvSpPr>
        <p:spPr>
          <a:xfrm>
            <a:off x="611188" y="1411288"/>
            <a:ext cx="4094162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800" b="1">
                <a:solidFill>
                  <a:srgbClr val="FF0000"/>
                </a:solidFill>
                <a:sym typeface="Arial" panose="020B0604020202020204" pitchFamily="34" charset="0"/>
              </a:rPr>
              <a:t>※</a:t>
            </a:r>
            <a:r>
              <a:rPr lang="zh-CN" altLang="en-US" sz="2800" b="1"/>
              <a:t>使用方便的能源是电能</a:t>
            </a:r>
          </a:p>
        </p:txBody>
      </p:sp>
      <p:sp>
        <p:nvSpPr>
          <p:cNvPr id="22532" name="文本框 12291">
            <a:extLst>
              <a:ext uri="{FF2B5EF4-FFF2-40B4-BE49-F238E27FC236}">
                <a16:creationId xmlns:a16="http://schemas.microsoft.com/office/drawing/2014/main" id="{4EC64621-BB4F-4444-9A22-C24B86EF3272}"/>
              </a:ext>
            </a:extLst>
          </p:cNvPr>
          <p:cNvSpPr/>
          <p:nvPr/>
        </p:nvSpPr>
        <p:spPr>
          <a:xfrm>
            <a:off x="611188" y="2060575"/>
            <a:ext cx="6938962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800" b="1">
                <a:solidFill>
                  <a:srgbClr val="FF0000"/>
                </a:solidFill>
              </a:rPr>
              <a:t>电能的利用是人类进入现代文明社会的标志</a:t>
            </a:r>
          </a:p>
        </p:txBody>
      </p:sp>
      <p:sp>
        <p:nvSpPr>
          <p:cNvPr id="22533" name="文本框 12292">
            <a:extLst>
              <a:ext uri="{FF2B5EF4-FFF2-40B4-BE49-F238E27FC236}">
                <a16:creationId xmlns:a16="http://schemas.microsoft.com/office/drawing/2014/main" id="{EE1918B4-74DF-4FC5-9CC2-3ED37A14183D}"/>
              </a:ext>
            </a:extLst>
          </p:cNvPr>
          <p:cNvSpPr/>
          <p:nvPr/>
        </p:nvSpPr>
        <p:spPr>
          <a:xfrm>
            <a:off x="4932363" y="1411288"/>
            <a:ext cx="3382962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800" b="1"/>
              <a:t>电能便于输送和转化</a:t>
            </a:r>
          </a:p>
        </p:txBody>
      </p:sp>
      <p:pic>
        <p:nvPicPr>
          <p:cNvPr id="21510" name="内容占位符 12293" descr="16704006">
            <a:extLst>
              <a:ext uri="{FF2B5EF4-FFF2-40B4-BE49-F238E27FC236}">
                <a16:creationId xmlns:a16="http://schemas.microsoft.com/office/drawing/2014/main" id="{E66FAAD5-ED6C-49B5-8910-688072180D3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84438" y="2927350"/>
            <a:ext cx="5307012" cy="3527425"/>
          </a:xfrm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animBg="1"/>
      <p:bldP spid="22531" grpId="0" animBg="1"/>
      <p:bldP spid="22532" grpId="0" animBg="1"/>
      <p:bldP spid="2253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文本框 19457">
            <a:extLst>
              <a:ext uri="{FF2B5EF4-FFF2-40B4-BE49-F238E27FC236}">
                <a16:creationId xmlns:a16="http://schemas.microsoft.com/office/drawing/2014/main" id="{0B3FEB9F-2524-480B-8771-4A106A2FCA56}"/>
              </a:ext>
            </a:extLst>
          </p:cNvPr>
          <p:cNvSpPr/>
          <p:nvPr/>
        </p:nvSpPr>
        <p:spPr>
          <a:xfrm>
            <a:off x="106363" y="476250"/>
            <a:ext cx="8824912" cy="517525"/>
          </a:xfrm>
          <a:prstGeom prst="rect">
            <a:avLst/>
          </a:prstGeom>
          <a:gradFill rotWithShape="0">
            <a:gsLst>
              <a:gs pos="0">
                <a:srgbClr val="0033CC"/>
              </a:gs>
              <a:gs pos="100000">
                <a:srgbClr val="CCD6F5"/>
              </a:gs>
            </a:gsLst>
            <a:lin ang="0" scaled="1"/>
          </a:gradFill>
          <a:ln>
            <a:noFill/>
            <a:miter lim="800000"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800" b="1">
                <a:solidFill>
                  <a:srgbClr val="FFFFFF"/>
                </a:solidFill>
              </a:rPr>
              <a:t>三、能源的分类：</a:t>
            </a:r>
            <a:endParaRPr lang="zh-CN" altLang="en-US" sz="2800" b="1"/>
          </a:p>
        </p:txBody>
      </p:sp>
      <p:grpSp>
        <p:nvGrpSpPr>
          <p:cNvPr id="22531" name="组合 19458">
            <a:extLst>
              <a:ext uri="{FF2B5EF4-FFF2-40B4-BE49-F238E27FC236}">
                <a16:creationId xmlns:a16="http://schemas.microsoft.com/office/drawing/2014/main" id="{E93CBF31-9221-4BAD-B31A-66BDDD67B6BF}"/>
              </a:ext>
            </a:extLst>
          </p:cNvPr>
          <p:cNvGrpSpPr>
            <a:grpSpLocks/>
          </p:cNvGrpSpPr>
          <p:nvPr/>
        </p:nvGrpSpPr>
        <p:grpSpPr bwMode="auto">
          <a:xfrm>
            <a:off x="3238500" y="979488"/>
            <a:ext cx="1900238" cy="747712"/>
            <a:chOff x="0" y="0"/>
            <a:chExt cx="1405" cy="607"/>
          </a:xfrm>
        </p:grpSpPr>
        <p:pic>
          <p:nvPicPr>
            <p:cNvPr id="22532" name="矩形 5">
              <a:extLst>
                <a:ext uri="{FF2B5EF4-FFF2-40B4-BE49-F238E27FC236}">
                  <a16:creationId xmlns:a16="http://schemas.microsoft.com/office/drawing/2014/main" id="{128E2C13-19C4-4AEB-AAA2-FAD74F9F096B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405" cy="6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33" name="文本框 19460">
              <a:extLst>
                <a:ext uri="{FF2B5EF4-FFF2-40B4-BE49-F238E27FC236}">
                  <a16:creationId xmlns:a16="http://schemas.microsoft.com/office/drawing/2014/main" id="{6EBACC30-55BC-49D7-9DE8-81AD703782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" y="58"/>
              <a:ext cx="1225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2400" b="1">
                  <a:solidFill>
                    <a:srgbClr val="FFFFFF"/>
                  </a:solidFill>
                </a:rPr>
                <a:t>化石能源</a:t>
              </a:r>
            </a:p>
          </p:txBody>
        </p:sp>
      </p:grpSp>
      <p:grpSp>
        <p:nvGrpSpPr>
          <p:cNvPr id="22534" name="组合 19461">
            <a:extLst>
              <a:ext uri="{FF2B5EF4-FFF2-40B4-BE49-F238E27FC236}">
                <a16:creationId xmlns:a16="http://schemas.microsoft.com/office/drawing/2014/main" id="{DEF848B8-78E1-4E1A-A907-12EAD38562ED}"/>
              </a:ext>
            </a:extLst>
          </p:cNvPr>
          <p:cNvGrpSpPr>
            <a:grpSpLocks/>
          </p:cNvGrpSpPr>
          <p:nvPr/>
        </p:nvGrpSpPr>
        <p:grpSpPr bwMode="auto">
          <a:xfrm>
            <a:off x="3332163" y="1574800"/>
            <a:ext cx="1744662" cy="744538"/>
            <a:chOff x="0" y="0"/>
            <a:chExt cx="1291" cy="606"/>
          </a:xfrm>
        </p:grpSpPr>
        <p:pic>
          <p:nvPicPr>
            <p:cNvPr id="22535" name="矩形 8">
              <a:extLst>
                <a:ext uri="{FF2B5EF4-FFF2-40B4-BE49-F238E27FC236}">
                  <a16:creationId xmlns:a16="http://schemas.microsoft.com/office/drawing/2014/main" id="{926D6973-B6A0-4033-88E7-074E76C5256F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91" cy="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36" name="文本框 19463">
              <a:extLst>
                <a:ext uri="{FF2B5EF4-FFF2-40B4-BE49-F238E27FC236}">
                  <a16:creationId xmlns:a16="http://schemas.microsoft.com/office/drawing/2014/main" id="{23975611-539A-46D7-940E-F6A2A1C4D6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" y="57"/>
              <a:ext cx="1225" cy="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2400" b="1">
                  <a:solidFill>
                    <a:srgbClr val="FFFFFF"/>
                  </a:solidFill>
                </a:rPr>
                <a:t>核能</a:t>
              </a:r>
            </a:p>
          </p:txBody>
        </p:sp>
      </p:grpSp>
      <p:grpSp>
        <p:nvGrpSpPr>
          <p:cNvPr id="22537" name="组合 19464">
            <a:extLst>
              <a:ext uri="{FF2B5EF4-FFF2-40B4-BE49-F238E27FC236}">
                <a16:creationId xmlns:a16="http://schemas.microsoft.com/office/drawing/2014/main" id="{774C1D7C-4BF7-4631-A5D3-9B22C607F131}"/>
              </a:ext>
            </a:extLst>
          </p:cNvPr>
          <p:cNvGrpSpPr>
            <a:grpSpLocks/>
          </p:cNvGrpSpPr>
          <p:nvPr/>
        </p:nvGrpSpPr>
        <p:grpSpPr bwMode="auto">
          <a:xfrm>
            <a:off x="3332163" y="4400550"/>
            <a:ext cx="1744662" cy="746125"/>
            <a:chOff x="0" y="0"/>
            <a:chExt cx="1291" cy="607"/>
          </a:xfrm>
        </p:grpSpPr>
        <p:pic>
          <p:nvPicPr>
            <p:cNvPr id="22538" name="矩形 9">
              <a:extLst>
                <a:ext uri="{FF2B5EF4-FFF2-40B4-BE49-F238E27FC236}">
                  <a16:creationId xmlns:a16="http://schemas.microsoft.com/office/drawing/2014/main" id="{FFE8EC77-9AD3-4433-A06D-AF0A8267E5A4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91" cy="6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39" name="文本框 19466">
              <a:extLst>
                <a:ext uri="{FF2B5EF4-FFF2-40B4-BE49-F238E27FC236}">
                  <a16:creationId xmlns:a16="http://schemas.microsoft.com/office/drawing/2014/main" id="{B4411214-FC21-42DA-B028-BDE02083EE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" y="59"/>
              <a:ext cx="1225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2400" b="1">
                  <a:solidFill>
                    <a:srgbClr val="FFFFFF"/>
                  </a:solidFill>
                </a:rPr>
                <a:t>电能</a:t>
              </a:r>
            </a:p>
          </p:txBody>
        </p:sp>
      </p:grpSp>
      <p:grpSp>
        <p:nvGrpSpPr>
          <p:cNvPr id="22540" name="组合 19467">
            <a:extLst>
              <a:ext uri="{FF2B5EF4-FFF2-40B4-BE49-F238E27FC236}">
                <a16:creationId xmlns:a16="http://schemas.microsoft.com/office/drawing/2014/main" id="{A40B68AC-A17A-4742-B662-5FA26959CBFC}"/>
              </a:ext>
            </a:extLst>
          </p:cNvPr>
          <p:cNvGrpSpPr>
            <a:grpSpLocks/>
          </p:cNvGrpSpPr>
          <p:nvPr/>
        </p:nvGrpSpPr>
        <p:grpSpPr bwMode="auto">
          <a:xfrm>
            <a:off x="3332163" y="3829050"/>
            <a:ext cx="1744662" cy="752475"/>
            <a:chOff x="0" y="0"/>
            <a:chExt cx="1291" cy="611"/>
          </a:xfrm>
        </p:grpSpPr>
        <p:pic>
          <p:nvPicPr>
            <p:cNvPr id="22541" name="矩形 11">
              <a:extLst>
                <a:ext uri="{FF2B5EF4-FFF2-40B4-BE49-F238E27FC236}">
                  <a16:creationId xmlns:a16="http://schemas.microsoft.com/office/drawing/2014/main" id="{55F6BC65-AD13-4DF1-956E-BC39426F24E1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91" cy="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42" name="文本框 19469">
              <a:extLst>
                <a:ext uri="{FF2B5EF4-FFF2-40B4-BE49-F238E27FC236}">
                  <a16:creationId xmlns:a16="http://schemas.microsoft.com/office/drawing/2014/main" id="{A9524A4B-F10A-4DB8-A3D5-E080F02496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" y="60"/>
              <a:ext cx="1225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2400" b="1">
                  <a:solidFill>
                    <a:srgbClr val="FFFFFF"/>
                  </a:solidFill>
                </a:rPr>
                <a:t>风能</a:t>
              </a:r>
            </a:p>
          </p:txBody>
        </p:sp>
      </p:grpSp>
      <p:grpSp>
        <p:nvGrpSpPr>
          <p:cNvPr id="22543" name="组合 19470">
            <a:extLst>
              <a:ext uri="{FF2B5EF4-FFF2-40B4-BE49-F238E27FC236}">
                <a16:creationId xmlns:a16="http://schemas.microsoft.com/office/drawing/2014/main" id="{57EBFCCA-544B-4F54-9CC3-CC7558C95E5F}"/>
              </a:ext>
            </a:extLst>
          </p:cNvPr>
          <p:cNvGrpSpPr>
            <a:grpSpLocks/>
          </p:cNvGrpSpPr>
          <p:nvPr/>
        </p:nvGrpSpPr>
        <p:grpSpPr bwMode="auto">
          <a:xfrm>
            <a:off x="3332163" y="2138363"/>
            <a:ext cx="1744662" cy="742950"/>
            <a:chOff x="0" y="0"/>
            <a:chExt cx="1291" cy="606"/>
          </a:xfrm>
        </p:grpSpPr>
        <p:pic>
          <p:nvPicPr>
            <p:cNvPr id="22544" name="矩形 13">
              <a:extLst>
                <a:ext uri="{FF2B5EF4-FFF2-40B4-BE49-F238E27FC236}">
                  <a16:creationId xmlns:a16="http://schemas.microsoft.com/office/drawing/2014/main" id="{6E513453-44F6-4263-A36F-FB159B3B466C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91" cy="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45" name="文本框 19472">
              <a:extLst>
                <a:ext uri="{FF2B5EF4-FFF2-40B4-BE49-F238E27FC236}">
                  <a16:creationId xmlns:a16="http://schemas.microsoft.com/office/drawing/2014/main" id="{53C8856E-6FA7-4563-9F29-4B4B309873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" y="58"/>
              <a:ext cx="1225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2400" b="1">
                  <a:solidFill>
                    <a:srgbClr val="FFFFFF"/>
                  </a:solidFill>
                </a:rPr>
                <a:t>太阳能</a:t>
              </a:r>
            </a:p>
          </p:txBody>
        </p:sp>
      </p:grpSp>
      <p:grpSp>
        <p:nvGrpSpPr>
          <p:cNvPr id="22546" name="组合 19473">
            <a:extLst>
              <a:ext uri="{FF2B5EF4-FFF2-40B4-BE49-F238E27FC236}">
                <a16:creationId xmlns:a16="http://schemas.microsoft.com/office/drawing/2014/main" id="{10CDF8AE-7A02-4111-A62F-50A87FD16366}"/>
              </a:ext>
            </a:extLst>
          </p:cNvPr>
          <p:cNvGrpSpPr>
            <a:grpSpLocks/>
          </p:cNvGrpSpPr>
          <p:nvPr/>
        </p:nvGrpSpPr>
        <p:grpSpPr bwMode="auto">
          <a:xfrm>
            <a:off x="3332163" y="3265488"/>
            <a:ext cx="1744662" cy="746125"/>
            <a:chOff x="0" y="0"/>
            <a:chExt cx="1291" cy="607"/>
          </a:xfrm>
        </p:grpSpPr>
        <p:pic>
          <p:nvPicPr>
            <p:cNvPr id="22547" name="矩形 14">
              <a:extLst>
                <a:ext uri="{FF2B5EF4-FFF2-40B4-BE49-F238E27FC236}">
                  <a16:creationId xmlns:a16="http://schemas.microsoft.com/office/drawing/2014/main" id="{E7201FA6-51AC-400B-9B67-338B0CF71BBC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91" cy="6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48" name="文本框 19475">
              <a:extLst>
                <a:ext uri="{FF2B5EF4-FFF2-40B4-BE49-F238E27FC236}">
                  <a16:creationId xmlns:a16="http://schemas.microsoft.com/office/drawing/2014/main" id="{8A0EDE6B-37AC-43AE-A191-97E81EAEEC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" y="59"/>
              <a:ext cx="1225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2400" b="1">
                  <a:solidFill>
                    <a:srgbClr val="FFFFFF"/>
                  </a:solidFill>
                </a:rPr>
                <a:t>水能</a:t>
              </a:r>
            </a:p>
          </p:txBody>
        </p:sp>
      </p:grpSp>
      <p:grpSp>
        <p:nvGrpSpPr>
          <p:cNvPr id="22549" name="组合 19476">
            <a:extLst>
              <a:ext uri="{FF2B5EF4-FFF2-40B4-BE49-F238E27FC236}">
                <a16:creationId xmlns:a16="http://schemas.microsoft.com/office/drawing/2014/main" id="{9020DA02-A494-4043-8DA9-9AD43C169087}"/>
              </a:ext>
            </a:extLst>
          </p:cNvPr>
          <p:cNvGrpSpPr>
            <a:grpSpLocks/>
          </p:cNvGrpSpPr>
          <p:nvPr/>
        </p:nvGrpSpPr>
        <p:grpSpPr bwMode="auto">
          <a:xfrm>
            <a:off x="3332163" y="2700338"/>
            <a:ext cx="1744662" cy="746125"/>
            <a:chOff x="0" y="0"/>
            <a:chExt cx="1291" cy="607"/>
          </a:xfrm>
        </p:grpSpPr>
        <p:pic>
          <p:nvPicPr>
            <p:cNvPr id="22550" name="矩形 15">
              <a:extLst>
                <a:ext uri="{FF2B5EF4-FFF2-40B4-BE49-F238E27FC236}">
                  <a16:creationId xmlns:a16="http://schemas.microsoft.com/office/drawing/2014/main" id="{723D36E8-D91B-410B-AD01-E4294691EFE1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91" cy="6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51" name="文本框 19478">
              <a:extLst>
                <a:ext uri="{FF2B5EF4-FFF2-40B4-BE49-F238E27FC236}">
                  <a16:creationId xmlns:a16="http://schemas.microsoft.com/office/drawing/2014/main" id="{FE9FFE03-00A4-48BD-ACB2-00A685A4CF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" y="59"/>
              <a:ext cx="1225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2400" b="1">
                  <a:solidFill>
                    <a:srgbClr val="FFFFFF"/>
                  </a:solidFill>
                </a:rPr>
                <a:t>地热能</a:t>
              </a:r>
            </a:p>
          </p:txBody>
        </p:sp>
      </p:grpSp>
      <p:grpSp>
        <p:nvGrpSpPr>
          <p:cNvPr id="22552" name="组合 19479">
            <a:extLst>
              <a:ext uri="{FF2B5EF4-FFF2-40B4-BE49-F238E27FC236}">
                <a16:creationId xmlns:a16="http://schemas.microsoft.com/office/drawing/2014/main" id="{15648E47-3BAC-4D47-8524-B6868BC879E5}"/>
              </a:ext>
            </a:extLst>
          </p:cNvPr>
          <p:cNvGrpSpPr>
            <a:grpSpLocks/>
          </p:cNvGrpSpPr>
          <p:nvPr/>
        </p:nvGrpSpPr>
        <p:grpSpPr bwMode="auto">
          <a:xfrm>
            <a:off x="3332163" y="4964113"/>
            <a:ext cx="1744662" cy="746125"/>
            <a:chOff x="0" y="0"/>
            <a:chExt cx="1291" cy="607"/>
          </a:xfrm>
        </p:grpSpPr>
        <p:pic>
          <p:nvPicPr>
            <p:cNvPr id="22553" name="矩形 16">
              <a:extLst>
                <a:ext uri="{FF2B5EF4-FFF2-40B4-BE49-F238E27FC236}">
                  <a16:creationId xmlns:a16="http://schemas.microsoft.com/office/drawing/2014/main" id="{77A5BD2E-FD85-4BC0-863A-23D46FF06300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91" cy="6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54" name="文本框 19481">
              <a:extLst>
                <a:ext uri="{FF2B5EF4-FFF2-40B4-BE49-F238E27FC236}">
                  <a16:creationId xmlns:a16="http://schemas.microsoft.com/office/drawing/2014/main" id="{3110ECA8-1198-4F4C-9276-58D0A0198B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" y="60"/>
              <a:ext cx="1225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2400" b="1">
                  <a:solidFill>
                    <a:srgbClr val="FFFFFF"/>
                  </a:solidFill>
                </a:rPr>
                <a:t>柴油</a:t>
              </a:r>
            </a:p>
          </p:txBody>
        </p:sp>
      </p:grpSp>
      <p:grpSp>
        <p:nvGrpSpPr>
          <p:cNvPr id="22555" name="组合 19482">
            <a:extLst>
              <a:ext uri="{FF2B5EF4-FFF2-40B4-BE49-F238E27FC236}">
                <a16:creationId xmlns:a16="http://schemas.microsoft.com/office/drawing/2014/main" id="{67DF0135-543C-48D6-BC46-52E3AB49CAB6}"/>
              </a:ext>
            </a:extLst>
          </p:cNvPr>
          <p:cNvGrpSpPr>
            <a:grpSpLocks/>
          </p:cNvGrpSpPr>
          <p:nvPr/>
        </p:nvGrpSpPr>
        <p:grpSpPr bwMode="auto">
          <a:xfrm>
            <a:off x="3332163" y="5529263"/>
            <a:ext cx="1744662" cy="750887"/>
            <a:chOff x="0" y="0"/>
            <a:chExt cx="1291" cy="610"/>
          </a:xfrm>
        </p:grpSpPr>
        <p:pic>
          <p:nvPicPr>
            <p:cNvPr id="22556" name="矩形 10">
              <a:extLst>
                <a:ext uri="{FF2B5EF4-FFF2-40B4-BE49-F238E27FC236}">
                  <a16:creationId xmlns:a16="http://schemas.microsoft.com/office/drawing/2014/main" id="{BC9CE696-176C-498A-85BC-B269771630C7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91" cy="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57" name="文本框 19484">
              <a:extLst>
                <a:ext uri="{FF2B5EF4-FFF2-40B4-BE49-F238E27FC236}">
                  <a16:creationId xmlns:a16="http://schemas.microsoft.com/office/drawing/2014/main" id="{36368F5C-DAC0-4296-8D7D-82C123FDC3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" y="59"/>
              <a:ext cx="1225" cy="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2400" b="1">
                  <a:solidFill>
                    <a:srgbClr val="FFFFFF"/>
                  </a:solidFill>
                </a:rPr>
                <a:t>汽油</a:t>
              </a:r>
            </a:p>
          </p:txBody>
        </p:sp>
      </p:grpSp>
      <p:sp>
        <p:nvSpPr>
          <p:cNvPr id="22558" name="文本框 19493">
            <a:extLst>
              <a:ext uri="{FF2B5EF4-FFF2-40B4-BE49-F238E27FC236}">
                <a16:creationId xmlns:a16="http://schemas.microsoft.com/office/drawing/2014/main" id="{81FCFF1C-2E61-4EBA-9DBC-735488C760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1363" y="3544888"/>
            <a:ext cx="1944687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rgbClr val="FFFFFF"/>
                </a:solidFill>
              </a:rPr>
              <a:t>酒精</a:t>
            </a:r>
          </a:p>
        </p:txBody>
      </p:sp>
      <p:grpSp>
        <p:nvGrpSpPr>
          <p:cNvPr id="22559" name="组合 19494">
            <a:extLst>
              <a:ext uri="{FF2B5EF4-FFF2-40B4-BE49-F238E27FC236}">
                <a16:creationId xmlns:a16="http://schemas.microsoft.com/office/drawing/2014/main" id="{5E9867C2-F568-4616-B03B-0C4CE06EE0C3}"/>
              </a:ext>
            </a:extLst>
          </p:cNvPr>
          <p:cNvGrpSpPr>
            <a:grpSpLocks/>
          </p:cNvGrpSpPr>
          <p:nvPr/>
        </p:nvGrpSpPr>
        <p:grpSpPr bwMode="auto">
          <a:xfrm>
            <a:off x="5607050" y="2254250"/>
            <a:ext cx="792163" cy="2349500"/>
            <a:chOff x="0" y="0"/>
            <a:chExt cx="1248" cy="3493"/>
          </a:xfrm>
        </p:grpSpPr>
        <p:sp>
          <p:nvSpPr>
            <p:cNvPr id="22560" name="圆角矩形 93">
              <a:extLst>
                <a:ext uri="{FF2B5EF4-FFF2-40B4-BE49-F238E27FC236}">
                  <a16:creationId xmlns:a16="http://schemas.microsoft.com/office/drawing/2014/main" id="{11EB2A8F-C59F-4A40-82B4-640CB3EAD1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248" cy="3493"/>
            </a:xfrm>
            <a:prstGeom prst="roundRect">
              <a:avLst>
                <a:gd name="adj" fmla="val 0"/>
              </a:avLst>
            </a:prstGeom>
            <a:solidFill>
              <a:srgbClr val="45C7C4"/>
            </a:solidFill>
            <a:ln w="9525" algn="ctr">
              <a:solidFill>
                <a:srgbClr val="FF0066"/>
              </a:solidFill>
              <a:round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CN" altLang="en-US" sz="2800" b="1">
                <a:solidFill>
                  <a:srgbClr val="FFFFFF"/>
                </a:solidFill>
              </a:endParaRPr>
            </a:p>
          </p:txBody>
        </p:sp>
        <p:sp>
          <p:nvSpPr>
            <p:cNvPr id="23584" name="文本框 19496">
              <a:extLst>
                <a:ext uri="{FF2B5EF4-FFF2-40B4-BE49-F238E27FC236}">
                  <a16:creationId xmlns:a16="http://schemas.microsoft.com/office/drawing/2014/main" id="{791F2D09-EB75-489A-8A51-97A3D0334740}"/>
                </a:ext>
              </a:extLst>
            </p:cNvPr>
            <p:cNvSpPr/>
            <p:nvPr/>
          </p:nvSpPr>
          <p:spPr>
            <a:xfrm>
              <a:off x="160" y="243"/>
              <a:ext cx="958" cy="300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vert="eaVert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2800" b="1"/>
                <a:t> 可再生能源</a:t>
              </a:r>
            </a:p>
          </p:txBody>
        </p:sp>
      </p:grpSp>
      <p:grpSp>
        <p:nvGrpSpPr>
          <p:cNvPr id="22562" name="组合 19497">
            <a:extLst>
              <a:ext uri="{FF2B5EF4-FFF2-40B4-BE49-F238E27FC236}">
                <a16:creationId xmlns:a16="http://schemas.microsoft.com/office/drawing/2014/main" id="{4E2109A2-3BDF-49E4-8D79-CA106E2B2A68}"/>
              </a:ext>
            </a:extLst>
          </p:cNvPr>
          <p:cNvGrpSpPr>
            <a:grpSpLocks/>
          </p:cNvGrpSpPr>
          <p:nvPr/>
        </p:nvGrpSpPr>
        <p:grpSpPr bwMode="auto">
          <a:xfrm>
            <a:off x="500063" y="2455863"/>
            <a:ext cx="1836737" cy="769937"/>
            <a:chOff x="0" y="0"/>
            <a:chExt cx="2894" cy="1212"/>
          </a:xfrm>
        </p:grpSpPr>
        <p:pic>
          <p:nvPicPr>
            <p:cNvPr id="22563" name="矩形 2">
              <a:extLst>
                <a:ext uri="{FF2B5EF4-FFF2-40B4-BE49-F238E27FC236}">
                  <a16:creationId xmlns:a16="http://schemas.microsoft.com/office/drawing/2014/main" id="{A1E1B324-6500-4DC9-BB03-0B8BADEDF634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105"/>
            <a:stretch>
              <a:fillRect/>
            </a:stretch>
          </p:blipFill>
          <p:spPr bwMode="auto">
            <a:xfrm>
              <a:off x="0" y="0"/>
              <a:ext cx="2894" cy="1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64" name="文本框 19499">
              <a:extLst>
                <a:ext uri="{FF2B5EF4-FFF2-40B4-BE49-F238E27FC236}">
                  <a16:creationId xmlns:a16="http://schemas.microsoft.com/office/drawing/2014/main" id="{12FA9532-BB82-47C1-9D86-BAD64920E9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" y="227"/>
              <a:ext cx="2522" cy="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2400" b="1">
                  <a:solidFill>
                    <a:srgbClr val="FFFFFF"/>
                  </a:solidFill>
                </a:rPr>
                <a:t>一次能源</a:t>
              </a:r>
            </a:p>
          </p:txBody>
        </p:sp>
      </p:grpSp>
      <p:grpSp>
        <p:nvGrpSpPr>
          <p:cNvPr id="22565" name="组合 19500">
            <a:extLst>
              <a:ext uri="{FF2B5EF4-FFF2-40B4-BE49-F238E27FC236}">
                <a16:creationId xmlns:a16="http://schemas.microsoft.com/office/drawing/2014/main" id="{39E1CE34-09E3-4E51-98AA-894CF22FA1AE}"/>
              </a:ext>
            </a:extLst>
          </p:cNvPr>
          <p:cNvGrpSpPr>
            <a:grpSpLocks/>
          </p:cNvGrpSpPr>
          <p:nvPr/>
        </p:nvGrpSpPr>
        <p:grpSpPr bwMode="auto">
          <a:xfrm>
            <a:off x="615950" y="5289550"/>
            <a:ext cx="1922463" cy="965200"/>
            <a:chOff x="0" y="0"/>
            <a:chExt cx="1471" cy="607"/>
          </a:xfrm>
        </p:grpSpPr>
        <p:pic>
          <p:nvPicPr>
            <p:cNvPr id="22566" name="矩形 3">
              <a:extLst>
                <a:ext uri="{FF2B5EF4-FFF2-40B4-BE49-F238E27FC236}">
                  <a16:creationId xmlns:a16="http://schemas.microsoft.com/office/drawing/2014/main" id="{10DC4EA1-9C10-4A0B-A95D-F0DE9178A9F4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406" cy="6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67" name="文本框 19502">
              <a:extLst>
                <a:ext uri="{FF2B5EF4-FFF2-40B4-BE49-F238E27FC236}">
                  <a16:creationId xmlns:a16="http://schemas.microsoft.com/office/drawing/2014/main" id="{6469D75C-B09C-4C99-B0A5-40E7C54807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" y="60"/>
              <a:ext cx="1225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2400" b="1">
                  <a:solidFill>
                    <a:srgbClr val="FFFFFF"/>
                  </a:solidFill>
                </a:rPr>
                <a:t>二次能源</a:t>
              </a:r>
            </a:p>
          </p:txBody>
        </p:sp>
      </p:grpSp>
      <p:sp>
        <p:nvSpPr>
          <p:cNvPr id="23568" name="文本框 19524">
            <a:extLst>
              <a:ext uri="{FF2B5EF4-FFF2-40B4-BE49-F238E27FC236}">
                <a16:creationId xmlns:a16="http://schemas.microsoft.com/office/drawing/2014/main" id="{083CF1F9-D519-4508-967B-36EEF4FE1528}"/>
              </a:ext>
            </a:extLst>
          </p:cNvPr>
          <p:cNvSpPr/>
          <p:nvPr/>
        </p:nvSpPr>
        <p:spPr>
          <a:xfrm>
            <a:off x="7550150" y="1136650"/>
            <a:ext cx="1252538" cy="947738"/>
          </a:xfrm>
          <a:prstGeom prst="rect">
            <a:avLst/>
          </a:prstGeom>
          <a:solidFill>
            <a:srgbClr val="3399FF">
              <a:alpha val="0"/>
            </a:srgbClr>
          </a:solidFill>
          <a:ln>
            <a:solidFill>
              <a:srgbClr val="3399FF"/>
            </a:solidFill>
            <a:miter lim="800000"/>
          </a:ln>
        </p:spPr>
        <p:txBody>
          <a:bodyPr wrap="none" lIns="90170" tIns="46990" rIns="90170" bIns="4699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800" b="1"/>
              <a:t>不可再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800" b="1"/>
              <a:t>生能源</a:t>
            </a:r>
          </a:p>
        </p:txBody>
      </p:sp>
      <p:grpSp>
        <p:nvGrpSpPr>
          <p:cNvPr id="22569" name="组合 21">
            <a:extLst>
              <a:ext uri="{FF2B5EF4-FFF2-40B4-BE49-F238E27FC236}">
                <a16:creationId xmlns:a16="http://schemas.microsoft.com/office/drawing/2014/main" id="{4302FEDD-B9D7-4AD4-B4BA-999461A721B2}"/>
              </a:ext>
            </a:extLst>
          </p:cNvPr>
          <p:cNvGrpSpPr>
            <a:grpSpLocks/>
          </p:cNvGrpSpPr>
          <p:nvPr/>
        </p:nvGrpSpPr>
        <p:grpSpPr bwMode="auto">
          <a:xfrm>
            <a:off x="3316288" y="6097588"/>
            <a:ext cx="1744662" cy="750887"/>
            <a:chOff x="0" y="0"/>
            <a:chExt cx="1291" cy="610"/>
          </a:xfrm>
        </p:grpSpPr>
        <p:pic>
          <p:nvPicPr>
            <p:cNvPr id="22570" name="矩形 10">
              <a:extLst>
                <a:ext uri="{FF2B5EF4-FFF2-40B4-BE49-F238E27FC236}">
                  <a16:creationId xmlns:a16="http://schemas.microsoft.com/office/drawing/2014/main" id="{22D8A536-2022-4E2E-A70F-D8EBCBA91591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91" cy="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71" name="文本框 19484">
              <a:extLst>
                <a:ext uri="{FF2B5EF4-FFF2-40B4-BE49-F238E27FC236}">
                  <a16:creationId xmlns:a16="http://schemas.microsoft.com/office/drawing/2014/main" id="{143B1638-8000-4201-ABB5-059B25E6C3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" y="59"/>
              <a:ext cx="1225" cy="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2400" b="1">
                  <a:solidFill>
                    <a:srgbClr val="FFFFFF"/>
                  </a:solidFill>
                </a:rPr>
                <a:t>酒精</a:t>
              </a:r>
            </a:p>
          </p:txBody>
        </p:sp>
      </p:grpSp>
      <p:sp>
        <p:nvSpPr>
          <p:cNvPr id="23570" name="文本框 24">
            <a:extLst>
              <a:ext uri="{FF2B5EF4-FFF2-40B4-BE49-F238E27FC236}">
                <a16:creationId xmlns:a16="http://schemas.microsoft.com/office/drawing/2014/main" id="{935BCBE6-C983-4E47-B912-C1993A29AE38}"/>
              </a:ext>
            </a:extLst>
          </p:cNvPr>
          <p:cNvSpPr/>
          <p:nvPr/>
        </p:nvSpPr>
        <p:spPr>
          <a:xfrm>
            <a:off x="4730750" y="1050925"/>
            <a:ext cx="2563813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rgbClr val="FF0000"/>
                </a:solidFill>
              </a:rPr>
              <a:t>（煤石油天然气）</a:t>
            </a:r>
          </a:p>
        </p:txBody>
      </p:sp>
      <p:sp>
        <p:nvSpPr>
          <p:cNvPr id="22573" name="左大括号 25">
            <a:extLst>
              <a:ext uri="{FF2B5EF4-FFF2-40B4-BE49-F238E27FC236}">
                <a16:creationId xmlns:a16="http://schemas.microsoft.com/office/drawing/2014/main" id="{44BF9D8C-AF96-4192-8783-83316B1E3C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0" y="1216025"/>
            <a:ext cx="546100" cy="3114675"/>
          </a:xfrm>
          <a:prstGeom prst="leftBrace">
            <a:avLst>
              <a:gd name="adj1" fmla="val 8344"/>
              <a:gd name="adj2" fmla="val 50000"/>
            </a:avLst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en-US" altLang="en-US"/>
          </a:p>
        </p:txBody>
      </p:sp>
      <p:sp>
        <p:nvSpPr>
          <p:cNvPr id="22574" name="左大括号 26">
            <a:extLst>
              <a:ext uri="{FF2B5EF4-FFF2-40B4-BE49-F238E27FC236}">
                <a16:creationId xmlns:a16="http://schemas.microsoft.com/office/drawing/2014/main" id="{721B0A50-069C-4CEF-9259-C3B031647F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9413" y="4752975"/>
            <a:ext cx="166687" cy="1912938"/>
          </a:xfrm>
          <a:prstGeom prst="leftBrace">
            <a:avLst>
              <a:gd name="adj1" fmla="val 8342"/>
              <a:gd name="adj2" fmla="val 50000"/>
            </a:avLst>
          </a:prstGeom>
          <a:noFill/>
          <a:ln w="3810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en-US" altLang="en-US"/>
          </a:p>
        </p:txBody>
      </p:sp>
      <p:sp>
        <p:nvSpPr>
          <p:cNvPr id="22575" name="右大括号 27">
            <a:extLst>
              <a:ext uri="{FF2B5EF4-FFF2-40B4-BE49-F238E27FC236}">
                <a16:creationId xmlns:a16="http://schemas.microsoft.com/office/drawing/2014/main" id="{186EC4F5-C5D4-4A5D-8CCE-012E79441F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0575" y="1136650"/>
            <a:ext cx="153988" cy="757238"/>
          </a:xfrm>
          <a:prstGeom prst="rightBrace">
            <a:avLst>
              <a:gd name="adj1" fmla="val 8332"/>
              <a:gd name="adj2" fmla="val 50000"/>
            </a:avLst>
          </a:prstGeom>
          <a:noFill/>
          <a:ln w="41275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en-US" altLang="en-US"/>
          </a:p>
        </p:txBody>
      </p:sp>
      <p:sp>
        <p:nvSpPr>
          <p:cNvPr id="22576" name="右大括号 29">
            <a:extLst>
              <a:ext uri="{FF2B5EF4-FFF2-40B4-BE49-F238E27FC236}">
                <a16:creationId xmlns:a16="http://schemas.microsoft.com/office/drawing/2014/main" id="{A11E40AF-36DC-4726-BDBE-AD0EAF06C4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8738" y="2457450"/>
            <a:ext cx="115887" cy="1873250"/>
          </a:xfrm>
          <a:prstGeom prst="rightBrace">
            <a:avLst>
              <a:gd name="adj1" fmla="val 8307"/>
              <a:gd name="adj2" fmla="val 50000"/>
            </a:avLst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en-US" altLang="en-US"/>
          </a:p>
        </p:txBody>
      </p:sp>
      <p:sp>
        <p:nvSpPr>
          <p:cNvPr id="23575" name="文本框 36">
            <a:extLst>
              <a:ext uri="{FF2B5EF4-FFF2-40B4-BE49-F238E27FC236}">
                <a16:creationId xmlns:a16="http://schemas.microsoft.com/office/drawing/2014/main" id="{E986AE0A-F6B2-484D-805D-D7E15035CBC0}"/>
              </a:ext>
            </a:extLst>
          </p:cNvPr>
          <p:cNvSpPr/>
          <p:nvPr/>
        </p:nvSpPr>
        <p:spPr>
          <a:xfrm>
            <a:off x="6350" y="3378200"/>
            <a:ext cx="792163" cy="1374775"/>
          </a:xfrm>
          <a:prstGeom prst="rect">
            <a:avLst/>
          </a:prstGeom>
          <a:solidFill>
            <a:srgbClr val="3399FF">
              <a:alpha val="0"/>
            </a:srgbClr>
          </a:solidFill>
          <a:ln>
            <a:solidFill>
              <a:srgbClr val="3399FF"/>
            </a:solidFill>
            <a:miter lim="800000"/>
          </a:ln>
        </p:spPr>
        <p:txBody>
          <a:bodyPr lIns="90170" tIns="46990" rIns="90170" bIns="4699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2800" b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800" b="1"/>
              <a:t>能源</a:t>
            </a:r>
          </a:p>
        </p:txBody>
      </p:sp>
      <p:sp>
        <p:nvSpPr>
          <p:cNvPr id="22578" name="左大括号 37">
            <a:extLst>
              <a:ext uri="{FF2B5EF4-FFF2-40B4-BE49-F238E27FC236}">
                <a16:creationId xmlns:a16="http://schemas.microsoft.com/office/drawing/2014/main" id="{05381F14-6B16-4DCF-A1BD-E0F20498C4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063" y="2894013"/>
            <a:ext cx="76200" cy="2709862"/>
          </a:xfrm>
          <a:prstGeom prst="leftBrace">
            <a:avLst>
              <a:gd name="adj1" fmla="val 8397"/>
              <a:gd name="adj2" fmla="val 50000"/>
            </a:avLst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en-US" altLang="en-US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图片 13313">
            <a:extLst>
              <a:ext uri="{FF2B5EF4-FFF2-40B4-BE49-F238E27FC236}">
                <a16:creationId xmlns:a16="http://schemas.microsoft.com/office/drawing/2014/main" id="{51ED8BB2-3344-4050-8968-056FED8918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788" y="1208088"/>
            <a:ext cx="4778375" cy="340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矩形 57">
            <a:extLst>
              <a:ext uri="{FF2B5EF4-FFF2-40B4-BE49-F238E27FC236}">
                <a16:creationId xmlns:a16="http://schemas.microsoft.com/office/drawing/2014/main" id="{56D3357E-838F-4B44-93C1-0D2AAEE953B9}"/>
              </a:ext>
            </a:extLst>
          </p:cNvPr>
          <p:cNvSpPr/>
          <p:nvPr/>
        </p:nvSpPr>
        <p:spPr>
          <a:xfrm>
            <a:off x="431800" y="4545013"/>
            <a:ext cx="8208963" cy="21431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2800" b="1">
                <a:latin typeface="Times New Roman" panose="02020603050405020304" pitchFamily="18" charset="0"/>
              </a:rPr>
              <a:t>　　如果把全世界的能源消耗量折合成热值为</a:t>
            </a:r>
            <a:r>
              <a:rPr lang="en-US" altLang="zh-CN" sz="2800" b="1">
                <a:latin typeface="Times New Roman" panose="02020603050405020304" pitchFamily="18" charset="0"/>
              </a:rPr>
              <a:t>2.93×10</a:t>
            </a:r>
            <a:r>
              <a:rPr lang="en-US" altLang="zh-CN" sz="2800" b="1" baseline="30000">
                <a:latin typeface="Times New Roman" panose="02020603050405020304" pitchFamily="18" charset="0"/>
              </a:rPr>
              <a:t>7</a:t>
            </a:r>
            <a:r>
              <a:rPr lang="en-US" altLang="zh-CN" sz="2800" b="1">
                <a:latin typeface="Times New Roman" panose="02020603050405020304" pitchFamily="18" charset="0"/>
              </a:rPr>
              <a:t> J/kg</a:t>
            </a:r>
            <a:r>
              <a:rPr lang="zh-CN" altLang="en-US" sz="2800" b="1">
                <a:latin typeface="Times New Roman" panose="02020603050405020304" pitchFamily="18" charset="0"/>
              </a:rPr>
              <a:t>的标准煤来计算，</a:t>
            </a:r>
            <a:r>
              <a:rPr lang="en-US" altLang="zh-CN" sz="2800" b="1">
                <a:latin typeface="Times New Roman" panose="02020603050405020304" pitchFamily="18" charset="0"/>
              </a:rPr>
              <a:t>1950</a:t>
            </a:r>
            <a:r>
              <a:rPr lang="zh-CN" altLang="en-US" sz="2800" b="1">
                <a:latin typeface="Times New Roman" panose="02020603050405020304" pitchFamily="18" charset="0"/>
              </a:rPr>
              <a:t>年为</a:t>
            </a:r>
            <a:r>
              <a:rPr lang="en-US" altLang="zh-CN" sz="2800" b="1">
                <a:latin typeface="Times New Roman" panose="02020603050405020304" pitchFamily="18" charset="0"/>
              </a:rPr>
              <a:t>26 </a:t>
            </a:r>
            <a:r>
              <a:rPr lang="zh-CN" altLang="en-US" sz="2800" b="1">
                <a:latin typeface="Times New Roman" panose="02020603050405020304" pitchFamily="18" charset="0"/>
              </a:rPr>
              <a:t>亿吨，</a:t>
            </a:r>
            <a:r>
              <a:rPr lang="en-US" altLang="zh-CN" sz="2800" b="1">
                <a:latin typeface="Times New Roman" panose="02020603050405020304" pitchFamily="18" charset="0"/>
              </a:rPr>
              <a:t>1987</a:t>
            </a:r>
            <a:r>
              <a:rPr lang="zh-CN" altLang="en-US" sz="2800" b="1">
                <a:latin typeface="Times New Roman" panose="02020603050405020304" pitchFamily="18" charset="0"/>
              </a:rPr>
              <a:t>年为</a:t>
            </a:r>
            <a:r>
              <a:rPr lang="en-US" altLang="zh-CN" sz="2800" b="1">
                <a:latin typeface="Times New Roman" panose="02020603050405020304" pitchFamily="18" charset="0"/>
              </a:rPr>
              <a:t>110 </a:t>
            </a:r>
            <a:r>
              <a:rPr lang="zh-CN" altLang="en-US" sz="2800" b="1">
                <a:latin typeface="Times New Roman" panose="02020603050405020304" pitchFamily="18" charset="0"/>
              </a:rPr>
              <a:t>多亿吨，</a:t>
            </a:r>
            <a:r>
              <a:rPr lang="en-US" altLang="zh-CN" sz="2800" b="1">
                <a:latin typeface="Times New Roman" panose="02020603050405020304" pitchFamily="18" charset="0"/>
              </a:rPr>
              <a:t>2003</a:t>
            </a:r>
            <a:r>
              <a:rPr lang="zh-CN" altLang="en-US" sz="2800" b="1">
                <a:latin typeface="Times New Roman" panose="02020603050405020304" pitchFamily="18" charset="0"/>
              </a:rPr>
              <a:t>年接近</a:t>
            </a:r>
            <a:r>
              <a:rPr lang="en-US" altLang="zh-CN" sz="2800" b="1">
                <a:latin typeface="Times New Roman" panose="02020603050405020304" pitchFamily="18" charset="0"/>
              </a:rPr>
              <a:t>140 </a:t>
            </a:r>
            <a:r>
              <a:rPr lang="zh-CN" altLang="en-US" sz="2800" b="1">
                <a:latin typeface="Times New Roman" panose="02020603050405020304" pitchFamily="18" charset="0"/>
              </a:rPr>
              <a:t>亿吨，</a:t>
            </a:r>
            <a:r>
              <a:rPr lang="en-US" altLang="zh-CN" sz="2800" b="1">
                <a:latin typeface="Times New Roman" panose="02020603050405020304" pitchFamily="18" charset="0"/>
              </a:rPr>
              <a:t>2007</a:t>
            </a:r>
            <a:r>
              <a:rPr lang="zh-CN" altLang="en-US" sz="2800" b="1">
                <a:latin typeface="Times New Roman" panose="02020603050405020304" pitchFamily="18" charset="0"/>
              </a:rPr>
              <a:t>年达到</a:t>
            </a:r>
            <a:r>
              <a:rPr lang="en-US" altLang="zh-CN" sz="2800" b="1">
                <a:latin typeface="Times New Roman" panose="02020603050405020304" pitchFamily="18" charset="0"/>
              </a:rPr>
              <a:t>160 </a:t>
            </a:r>
            <a:r>
              <a:rPr lang="zh-CN" altLang="en-US" sz="2800" b="1">
                <a:latin typeface="Times New Roman" panose="02020603050405020304" pitchFamily="18" charset="0"/>
              </a:rPr>
              <a:t>亿吨。</a:t>
            </a:r>
          </a:p>
        </p:txBody>
      </p:sp>
      <p:pic>
        <p:nvPicPr>
          <p:cNvPr id="23556" name="Picture 9" descr="E:\李燃\教师教学用书\2012人教教师用书项目\ppt\物理\图标.png">
            <a:extLst>
              <a:ext uri="{FF2B5EF4-FFF2-40B4-BE49-F238E27FC236}">
                <a16:creationId xmlns:a16="http://schemas.microsoft.com/office/drawing/2014/main" id="{98FA2281-AF6D-44D2-8FCA-4242F4828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620713"/>
            <a:ext cx="88265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矩形 4">
            <a:extLst>
              <a:ext uri="{FF2B5EF4-FFF2-40B4-BE49-F238E27FC236}">
                <a16:creationId xmlns:a16="http://schemas.microsoft.com/office/drawing/2014/main" id="{C802AEDA-D464-450A-9FA7-B69C42D648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" y="554038"/>
            <a:ext cx="4895850" cy="588962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5400000"/>
          </a:gradFill>
          <a:ln w="9525" algn="ctr">
            <a:solidFill>
              <a:srgbClr val="4A7EBB"/>
            </a:solidFill>
            <a:miter lim="800000"/>
            <a:headEnd/>
            <a:tailEnd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b="1">
                <a:solidFill>
                  <a:srgbClr val="FFFFFF"/>
                </a:solidFill>
              </a:rPr>
              <a:t>四、</a:t>
            </a:r>
            <a:r>
              <a:rPr lang="en-US" altLang="zh-CN" b="1">
                <a:solidFill>
                  <a:srgbClr val="FFFFFF"/>
                </a:solidFill>
                <a:latin typeface="Times New Roman" panose="02020603050405020304" pitchFamily="18" charset="0"/>
              </a:rPr>
              <a:t>21</a:t>
            </a:r>
            <a:r>
              <a:rPr lang="zh-CN" altLang="en-US" b="1">
                <a:solidFill>
                  <a:srgbClr val="FFFFFF"/>
                </a:solidFill>
              </a:rPr>
              <a:t>世纪的能源趋势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6" descr="E:\电子课件编制\20100724_832a802d38d146b427a96J9BMJisL5Tc.jpg">
            <a:extLst>
              <a:ext uri="{FF2B5EF4-FFF2-40B4-BE49-F238E27FC236}">
                <a16:creationId xmlns:a16="http://schemas.microsoft.com/office/drawing/2014/main" id="{E2FD4257-C592-4617-8440-974A07E8B7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2241550"/>
            <a:ext cx="4319587" cy="266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Box 3">
            <a:extLst>
              <a:ext uri="{FF2B5EF4-FFF2-40B4-BE49-F238E27FC236}">
                <a16:creationId xmlns:a16="http://schemas.microsoft.com/office/drawing/2014/main" id="{FB661A0E-C853-4542-A09C-6CB4E7A4A2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052513"/>
            <a:ext cx="85947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800" b="1">
                <a:latin typeface="宋体" panose="02010600030101010101" pitchFamily="2" charset="-122"/>
              </a:rPr>
              <a:t>　　</a:t>
            </a:r>
            <a:r>
              <a:rPr lang="zh-CN" altLang="en-US" sz="2800" b="1">
                <a:solidFill>
                  <a:srgbClr val="CC0000"/>
                </a:solidFill>
                <a:latin typeface="宋体" panose="02010600030101010101" pitchFamily="2" charset="-122"/>
              </a:rPr>
              <a:t>化石能源</a:t>
            </a:r>
            <a:r>
              <a:rPr lang="zh-CN" altLang="en-US" sz="2800" b="1">
                <a:latin typeface="宋体" panose="02010600030101010101" pitchFamily="2" charset="-122"/>
              </a:rPr>
              <a:t>是现代人类文明所需的主要能源。由于其属于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</a:rPr>
              <a:t>不可再生的资源</a:t>
            </a:r>
            <a:r>
              <a:rPr lang="zh-CN" altLang="en-US" sz="2800" b="1">
                <a:latin typeface="宋体" panose="02010600030101010101" pitchFamily="2" charset="-122"/>
              </a:rPr>
              <a:t>，所以总有使用殆尽的一天。</a:t>
            </a:r>
            <a:endParaRPr lang="en-US" altLang="zh-CN" sz="2800" b="1">
              <a:latin typeface="宋体" panose="02010600030101010101" pitchFamily="2" charset="-122"/>
            </a:endParaRPr>
          </a:p>
        </p:txBody>
      </p:sp>
      <p:sp>
        <p:nvSpPr>
          <p:cNvPr id="25604" name="矩形 8">
            <a:extLst>
              <a:ext uri="{FF2B5EF4-FFF2-40B4-BE49-F238E27FC236}">
                <a16:creationId xmlns:a16="http://schemas.microsoft.com/office/drawing/2014/main" id="{DD571A4B-1525-4FEE-B53D-82CC504FF6A6}"/>
              </a:ext>
            </a:extLst>
          </p:cNvPr>
          <p:cNvSpPr/>
          <p:nvPr/>
        </p:nvSpPr>
        <p:spPr>
          <a:xfrm>
            <a:off x="468313" y="2205038"/>
            <a:ext cx="3927475" cy="26543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800" b="1">
                <a:latin typeface="宋体" panose="02010600030101010101" pitchFamily="2" charset="-122"/>
              </a:rPr>
              <a:t>　　而且在开采化石能源的过程中因意外而对环境的破坏也十分严重。所以开发新能源、更好地利用已知能源是全球范围的重要课题。</a:t>
            </a:r>
            <a:endParaRPr lang="en-US" altLang="zh-CN" sz="2800" b="1">
              <a:latin typeface="宋体" panose="02010600030101010101" pitchFamily="2" charset="-122"/>
            </a:endParaRPr>
          </a:p>
        </p:txBody>
      </p:sp>
      <p:sp>
        <p:nvSpPr>
          <p:cNvPr id="25605" name="矩形 8">
            <a:extLst>
              <a:ext uri="{FF2B5EF4-FFF2-40B4-BE49-F238E27FC236}">
                <a16:creationId xmlns:a16="http://schemas.microsoft.com/office/drawing/2014/main" id="{A797D788-EC30-4AD2-AD2A-E27FA4FBE861}"/>
              </a:ext>
            </a:extLst>
          </p:cNvPr>
          <p:cNvSpPr/>
          <p:nvPr/>
        </p:nvSpPr>
        <p:spPr>
          <a:xfrm>
            <a:off x="431800" y="5121275"/>
            <a:ext cx="8172450" cy="13731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800" b="1">
                <a:latin typeface="Times New Roman" panose="02020603050405020304" pitchFamily="18" charset="0"/>
              </a:rPr>
              <a:t>　　</a:t>
            </a:r>
            <a:r>
              <a:rPr lang="en-US" altLang="zh-CN" sz="2800" b="1">
                <a:latin typeface="Times New Roman" panose="02020603050405020304" pitchFamily="18" charset="0"/>
              </a:rPr>
              <a:t>20</a:t>
            </a:r>
            <a:r>
              <a:rPr lang="zh-CN" altLang="en-US" sz="2800" b="1">
                <a:latin typeface="Times New Roman" panose="02020603050405020304" pitchFamily="18" charset="0"/>
              </a:rPr>
              <a:t>世纪</a:t>
            </a:r>
            <a:r>
              <a:rPr lang="en-US" altLang="zh-CN" sz="2800" b="1">
                <a:latin typeface="Times New Roman" panose="02020603050405020304" pitchFamily="18" charset="0"/>
              </a:rPr>
              <a:t>40</a:t>
            </a:r>
            <a:r>
              <a:rPr lang="zh-CN" altLang="en-US" sz="2800" b="1">
                <a:latin typeface="Times New Roman" panose="02020603050405020304" pitchFamily="18" charset="0"/>
              </a:rPr>
              <a:t>年代，科学家发明了可以控制核能释放的装置</a:t>
            </a:r>
            <a:r>
              <a:rPr lang="en-US" altLang="zh-CN" sz="2800" b="1">
                <a:latin typeface="Times New Roman" panose="02020603050405020304" pitchFamily="18" charset="0"/>
              </a:rPr>
              <a:t>——</a:t>
            </a:r>
            <a:r>
              <a:rPr lang="zh-CN" altLang="en-US" sz="2800" b="1">
                <a:latin typeface="Times New Roman" panose="02020603050405020304" pitchFamily="18" charset="0"/>
              </a:rPr>
              <a:t>核反应堆，拉开了以</a:t>
            </a:r>
            <a:r>
              <a:rPr lang="zh-CN" altLang="en-US" sz="2800" b="1">
                <a:solidFill>
                  <a:srgbClr val="CC0000"/>
                </a:solidFill>
                <a:latin typeface="Times New Roman" panose="02020603050405020304" pitchFamily="18" charset="0"/>
              </a:rPr>
              <a:t>核能</a:t>
            </a:r>
            <a:r>
              <a:rPr lang="zh-CN" altLang="en-US" sz="2800" b="1">
                <a:latin typeface="Times New Roman" panose="02020603050405020304" pitchFamily="18" charset="0"/>
              </a:rPr>
              <a:t>为代表的</a:t>
            </a:r>
            <a:r>
              <a:rPr lang="zh-CN" altLang="en-US" sz="2800" b="1">
                <a:solidFill>
                  <a:srgbClr val="CC0000"/>
                </a:solidFill>
                <a:latin typeface="Times New Roman" panose="02020603050405020304" pitchFamily="18" charset="0"/>
              </a:rPr>
              <a:t>新能源</a:t>
            </a:r>
            <a:r>
              <a:rPr lang="zh-CN" altLang="en-US" sz="2800" b="1">
                <a:latin typeface="Times New Roman" panose="02020603050405020304" pitchFamily="18" charset="0"/>
              </a:rPr>
              <a:t>利用的序幕。</a:t>
            </a:r>
          </a:p>
        </p:txBody>
      </p:sp>
      <p:pic>
        <p:nvPicPr>
          <p:cNvPr id="24582" name="Picture 9" descr="E:\李燃\教师教学用书\2012人教教师用书项目\ppt\物理\图标.png">
            <a:extLst>
              <a:ext uri="{FF2B5EF4-FFF2-40B4-BE49-F238E27FC236}">
                <a16:creationId xmlns:a16="http://schemas.microsoft.com/office/drawing/2014/main" id="{2395E276-883E-49D3-B1DB-FF4510C5C5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476250"/>
            <a:ext cx="8826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 animBg="1"/>
      <p:bldP spid="2560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E:\电子课件编制\193000013374751312964777938841.gif">
            <a:extLst>
              <a:ext uri="{FF2B5EF4-FFF2-40B4-BE49-F238E27FC236}">
                <a16:creationId xmlns:a16="http://schemas.microsoft.com/office/drawing/2014/main" id="{FF989922-6D8F-405F-ABDF-B05D0D8C5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628775"/>
            <a:ext cx="5619750" cy="390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3" name="组合 15362">
            <a:extLst>
              <a:ext uri="{FF2B5EF4-FFF2-40B4-BE49-F238E27FC236}">
                <a16:creationId xmlns:a16="http://schemas.microsoft.com/office/drawing/2014/main" id="{DE4BC9D7-434A-4BD5-BE04-8ED0C7A6554B}"/>
              </a:ext>
            </a:extLst>
          </p:cNvPr>
          <p:cNvGrpSpPr>
            <a:grpSpLocks/>
          </p:cNvGrpSpPr>
          <p:nvPr/>
        </p:nvGrpSpPr>
        <p:grpSpPr bwMode="auto">
          <a:xfrm>
            <a:off x="107950" y="1190625"/>
            <a:ext cx="2952750" cy="1979613"/>
            <a:chOff x="0" y="0"/>
            <a:chExt cx="1860" cy="1247"/>
          </a:xfrm>
        </p:grpSpPr>
        <p:sp>
          <p:nvSpPr>
            <p:cNvPr id="26642" name="矩形 14">
              <a:extLst>
                <a:ext uri="{FF2B5EF4-FFF2-40B4-BE49-F238E27FC236}">
                  <a16:creationId xmlns:a16="http://schemas.microsoft.com/office/drawing/2014/main" id="{308CEDFC-375D-49A1-A7FF-F49BFC50D50D}"/>
                </a:ext>
              </a:extLst>
            </p:cNvPr>
            <p:cNvSpPr/>
            <p:nvPr/>
          </p:nvSpPr>
          <p:spPr>
            <a:xfrm>
              <a:off x="310" y="136"/>
              <a:ext cx="1550" cy="74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66CC"/>
              </a:solidFill>
              <a:miter lim="800000"/>
            </a:ln>
            <a:effectLst>
              <a:outerShdw dist="23000" dir="5400000" algn="ctr">
                <a:srgbClr val="000000">
                  <a:alpha val="25998"/>
                </a:srgbClr>
              </a:outerShdw>
            </a:effec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2400" b="1">
                  <a:latin typeface="宋体" panose="02010600030101010101" pitchFamily="2" charset="-122"/>
                </a:rPr>
                <a:t>核反应堆外围包裹着厚厚的混凝土罩以吸收辐射</a:t>
              </a:r>
            </a:p>
          </p:txBody>
        </p:sp>
        <p:sp>
          <p:nvSpPr>
            <p:cNvPr id="25605" name="直接连接符 20">
              <a:extLst>
                <a:ext uri="{FF2B5EF4-FFF2-40B4-BE49-F238E27FC236}">
                  <a16:creationId xmlns:a16="http://schemas.microsoft.com/office/drawing/2014/main" id="{02F874B1-9260-4BD4-B438-F527D2B953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884"/>
              <a:ext cx="204" cy="363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ffectLst>
              <a:outerShdw dist="23000" dir="5400000" algn="ctr" rotWithShape="0">
                <a:srgbClr val="000000">
                  <a:alpha val="25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pic>
          <p:nvPicPr>
            <p:cNvPr id="25606" name="矩形 11">
              <a:extLst>
                <a:ext uri="{FF2B5EF4-FFF2-40B4-BE49-F238E27FC236}">
                  <a16:creationId xmlns:a16="http://schemas.microsoft.com/office/drawing/2014/main" id="{9FE4750B-780A-49DB-934C-81C876CC2D4C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65" cy="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607" name="组合 15366">
            <a:extLst>
              <a:ext uri="{FF2B5EF4-FFF2-40B4-BE49-F238E27FC236}">
                <a16:creationId xmlns:a16="http://schemas.microsoft.com/office/drawing/2014/main" id="{A44648AC-0F4A-4DD2-8BF3-9B3EBD0D0D61}"/>
              </a:ext>
            </a:extLst>
          </p:cNvPr>
          <p:cNvGrpSpPr>
            <a:grpSpLocks/>
          </p:cNvGrpSpPr>
          <p:nvPr/>
        </p:nvGrpSpPr>
        <p:grpSpPr bwMode="auto">
          <a:xfrm>
            <a:off x="195263" y="3394075"/>
            <a:ext cx="3529012" cy="2982913"/>
            <a:chOff x="0" y="0"/>
            <a:chExt cx="2223" cy="1879"/>
          </a:xfrm>
        </p:grpSpPr>
        <p:sp>
          <p:nvSpPr>
            <p:cNvPr id="26639" name="矩形 16">
              <a:extLst>
                <a:ext uri="{FF2B5EF4-FFF2-40B4-BE49-F238E27FC236}">
                  <a16:creationId xmlns:a16="http://schemas.microsoft.com/office/drawing/2014/main" id="{860F897E-039C-431F-87DA-DCA1410134D3}"/>
                </a:ext>
              </a:extLst>
            </p:cNvPr>
            <p:cNvSpPr/>
            <p:nvPr/>
          </p:nvSpPr>
          <p:spPr>
            <a:xfrm>
              <a:off x="306" y="669"/>
              <a:ext cx="1917" cy="121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66CC"/>
              </a:solidFill>
              <a:miter lim="800000"/>
            </a:ln>
            <a:effectLst>
              <a:outerShdw dist="23000" dir="5400000" algn="ctr">
                <a:srgbClr val="000000">
                  <a:alpha val="25998"/>
                </a:srgbClr>
              </a:outerShdw>
            </a:effec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2400" b="1">
                  <a:latin typeface="宋体" panose="02010600030101010101" pitchFamily="2" charset="-122"/>
                </a:rPr>
                <a:t>水在核反应堆中心循环流动，吸收在核反应中产生的热量，并将这部分内能传递给蒸汽发生器内的水</a:t>
              </a:r>
            </a:p>
          </p:txBody>
        </p:sp>
        <p:sp>
          <p:nvSpPr>
            <p:cNvPr id="25609" name="直接连接符 22">
              <a:extLst>
                <a:ext uri="{FF2B5EF4-FFF2-40B4-BE49-F238E27FC236}">
                  <a16:creationId xmlns:a16="http://schemas.microsoft.com/office/drawing/2014/main" id="{33EA70A1-245A-4031-96C6-A7C7E8E3CB2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47" y="0"/>
              <a:ext cx="522" cy="669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ffectLst>
              <a:outerShdw dist="23000" dir="5400000" algn="ctr" rotWithShape="0">
                <a:srgbClr val="000000">
                  <a:alpha val="25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pic>
          <p:nvPicPr>
            <p:cNvPr id="25610" name="矩形 12">
              <a:extLst>
                <a:ext uri="{FF2B5EF4-FFF2-40B4-BE49-F238E27FC236}">
                  <a16:creationId xmlns:a16="http://schemas.microsoft.com/office/drawing/2014/main" id="{66063982-382E-44B0-A0E4-052A735674B4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16"/>
              <a:ext cx="410" cy="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611" name="组合 15370">
            <a:extLst>
              <a:ext uri="{FF2B5EF4-FFF2-40B4-BE49-F238E27FC236}">
                <a16:creationId xmlns:a16="http://schemas.microsoft.com/office/drawing/2014/main" id="{2C7D6E23-FA84-4E12-8A8F-7759207B345D}"/>
              </a:ext>
            </a:extLst>
          </p:cNvPr>
          <p:cNvGrpSpPr>
            <a:grpSpLocks/>
          </p:cNvGrpSpPr>
          <p:nvPr/>
        </p:nvGrpSpPr>
        <p:grpSpPr bwMode="auto">
          <a:xfrm>
            <a:off x="4176713" y="757238"/>
            <a:ext cx="3576637" cy="2844800"/>
            <a:chOff x="0" y="0"/>
            <a:chExt cx="2245" cy="1951"/>
          </a:xfrm>
        </p:grpSpPr>
        <p:sp>
          <p:nvSpPr>
            <p:cNvPr id="26636" name="矩形 15">
              <a:extLst>
                <a:ext uri="{FF2B5EF4-FFF2-40B4-BE49-F238E27FC236}">
                  <a16:creationId xmlns:a16="http://schemas.microsoft.com/office/drawing/2014/main" id="{0F24126A-97AD-4BB4-85D6-3D08FBCC4201}"/>
                </a:ext>
              </a:extLst>
            </p:cNvPr>
            <p:cNvSpPr/>
            <p:nvPr/>
          </p:nvSpPr>
          <p:spPr>
            <a:xfrm>
              <a:off x="725" y="159"/>
              <a:ext cx="1520" cy="5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66CC"/>
              </a:solidFill>
              <a:miter lim="800000"/>
            </a:ln>
            <a:effectLst>
              <a:outerShdw dist="23000" dir="5400000" algn="ctr">
                <a:srgbClr val="000000">
                  <a:alpha val="25998"/>
                </a:srgbClr>
              </a:outerShdw>
            </a:effec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2400" b="1">
                  <a:latin typeface="宋体" panose="02010600030101010101" pitchFamily="2" charset="-122"/>
                </a:rPr>
                <a:t>吸收了热量的水汽化变成蒸汽</a:t>
              </a:r>
            </a:p>
          </p:txBody>
        </p:sp>
        <p:sp>
          <p:nvSpPr>
            <p:cNvPr id="25613" name="直接连接符 26">
              <a:extLst>
                <a:ext uri="{FF2B5EF4-FFF2-40B4-BE49-F238E27FC236}">
                  <a16:creationId xmlns:a16="http://schemas.microsoft.com/office/drawing/2014/main" id="{BCE26A48-C0F2-44B3-AC65-D49F2282DA7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0" y="681"/>
              <a:ext cx="1020" cy="127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ffectLst>
              <a:outerShdw dist="23000" dir="5400000" algn="ctr" rotWithShape="0">
                <a:srgbClr val="000000">
                  <a:alpha val="25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pic>
          <p:nvPicPr>
            <p:cNvPr id="25614" name="矩形 13">
              <a:extLst>
                <a:ext uri="{FF2B5EF4-FFF2-40B4-BE49-F238E27FC236}">
                  <a16:creationId xmlns:a16="http://schemas.microsoft.com/office/drawing/2014/main" id="{D93CC5D9-9569-46F8-8652-8117475A7FC7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" y="0"/>
              <a:ext cx="454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615" name="组合 15374">
            <a:extLst>
              <a:ext uri="{FF2B5EF4-FFF2-40B4-BE49-F238E27FC236}">
                <a16:creationId xmlns:a16="http://schemas.microsoft.com/office/drawing/2014/main" id="{CD004C0B-B471-485F-A9E4-1B4F2768FD3B}"/>
              </a:ext>
            </a:extLst>
          </p:cNvPr>
          <p:cNvGrpSpPr>
            <a:grpSpLocks/>
          </p:cNvGrpSpPr>
          <p:nvPr/>
        </p:nvGrpSpPr>
        <p:grpSpPr bwMode="auto">
          <a:xfrm>
            <a:off x="4584700" y="4546600"/>
            <a:ext cx="3551238" cy="2089150"/>
            <a:chOff x="0" y="0"/>
            <a:chExt cx="2237" cy="1316"/>
          </a:xfrm>
        </p:grpSpPr>
        <p:sp>
          <p:nvSpPr>
            <p:cNvPr id="26633" name="矩形 17">
              <a:extLst>
                <a:ext uri="{FF2B5EF4-FFF2-40B4-BE49-F238E27FC236}">
                  <a16:creationId xmlns:a16="http://schemas.microsoft.com/office/drawing/2014/main" id="{A3A1C7C2-404C-43CA-A951-4B85C34D8E52}"/>
                </a:ext>
              </a:extLst>
            </p:cNvPr>
            <p:cNvSpPr/>
            <p:nvPr/>
          </p:nvSpPr>
          <p:spPr>
            <a:xfrm>
              <a:off x="363" y="567"/>
              <a:ext cx="1874" cy="74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66CC"/>
              </a:solidFill>
              <a:miter lim="800000"/>
            </a:ln>
            <a:effectLst>
              <a:outerShdw dist="23000" dir="5400000" algn="ctr">
                <a:srgbClr val="000000">
                  <a:alpha val="25998"/>
                </a:srgbClr>
              </a:outerShdw>
            </a:effec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2400" b="1">
                  <a:latin typeface="宋体" panose="02010600030101010101" pitchFamily="2" charset="-122"/>
                </a:rPr>
                <a:t>蒸汽推动发电机运转，</a:t>
              </a:r>
              <a:endParaRPr lang="en-US" altLang="zh-CN" sz="2400" b="1">
                <a:latin typeface="宋体" panose="02010600030101010101" pitchFamily="2" charset="-122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2400" b="1">
                  <a:latin typeface="宋体" panose="02010600030101010101" pitchFamily="2" charset="-122"/>
                </a:rPr>
                <a:t>将蒸汽的机械能转化为电能</a:t>
              </a:r>
            </a:p>
          </p:txBody>
        </p:sp>
        <p:sp>
          <p:nvSpPr>
            <p:cNvPr id="25617" name="直接连接符 29">
              <a:extLst>
                <a:ext uri="{FF2B5EF4-FFF2-40B4-BE49-F238E27FC236}">
                  <a16:creationId xmlns:a16="http://schemas.microsoft.com/office/drawing/2014/main" id="{C666DA7C-88AC-42AD-962C-B0C792141E7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57" y="0"/>
              <a:ext cx="318" cy="59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ffectLst>
              <a:outerShdw dist="23000" dir="5400000" algn="ctr" rotWithShape="0">
                <a:srgbClr val="000000">
                  <a:alpha val="25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pic>
          <p:nvPicPr>
            <p:cNvPr id="25618" name="矩形 18">
              <a:extLst>
                <a:ext uri="{FF2B5EF4-FFF2-40B4-BE49-F238E27FC236}">
                  <a16:creationId xmlns:a16="http://schemas.microsoft.com/office/drawing/2014/main" id="{AF165D15-9285-4BCD-A435-A7D836F79D85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54"/>
              <a:ext cx="430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5619" name="Picture 9" descr="E:\李燃\教师教学用书\2012人教教师用书项目\ppt\物理\图标.png">
            <a:extLst>
              <a:ext uri="{FF2B5EF4-FFF2-40B4-BE49-F238E27FC236}">
                <a16:creationId xmlns:a16="http://schemas.microsoft.com/office/drawing/2014/main" id="{7142059A-BA25-47FB-95EA-57C1B57189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938" y="476250"/>
            <a:ext cx="8826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20" name="矩形 15379">
            <a:extLst>
              <a:ext uri="{FF2B5EF4-FFF2-40B4-BE49-F238E27FC236}">
                <a16:creationId xmlns:a16="http://schemas.microsoft.com/office/drawing/2014/main" id="{118001C6-185C-48C8-8BBC-A8B8DE30C6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" y="461963"/>
            <a:ext cx="26844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800" b="1"/>
              <a:t>核能发电的原理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9" descr="E:\李燃\教师教学用书\2012人教教师用书项目\ppt\物理\图标.png">
            <a:extLst>
              <a:ext uri="{FF2B5EF4-FFF2-40B4-BE49-F238E27FC236}">
                <a16:creationId xmlns:a16="http://schemas.microsoft.com/office/drawing/2014/main" id="{45B6CA17-4AD1-4879-8610-720F13BE5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5475" y="530225"/>
            <a:ext cx="8826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13" descr="E:\电子课件编制\germany-nuclear-plant-Bjoern-Schwarz.jpg">
            <a:extLst>
              <a:ext uri="{FF2B5EF4-FFF2-40B4-BE49-F238E27FC236}">
                <a16:creationId xmlns:a16="http://schemas.microsoft.com/office/drawing/2014/main" id="{F8E61D41-744F-4FCE-B08F-53528494F4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2068513"/>
            <a:ext cx="4310062" cy="323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628" name="组合 16388">
            <a:extLst>
              <a:ext uri="{FF2B5EF4-FFF2-40B4-BE49-F238E27FC236}">
                <a16:creationId xmlns:a16="http://schemas.microsoft.com/office/drawing/2014/main" id="{42A01D48-730C-4349-8DE5-5761696126C6}"/>
              </a:ext>
            </a:extLst>
          </p:cNvPr>
          <p:cNvGrpSpPr>
            <a:grpSpLocks/>
          </p:cNvGrpSpPr>
          <p:nvPr/>
        </p:nvGrpSpPr>
        <p:grpSpPr bwMode="auto">
          <a:xfrm>
            <a:off x="4733925" y="673100"/>
            <a:ext cx="3565525" cy="963613"/>
            <a:chOff x="0" y="0"/>
            <a:chExt cx="2246" cy="607"/>
          </a:xfrm>
        </p:grpSpPr>
        <p:pic>
          <p:nvPicPr>
            <p:cNvPr id="26629" name="矩形 16">
              <a:extLst>
                <a:ext uri="{FF2B5EF4-FFF2-40B4-BE49-F238E27FC236}">
                  <a16:creationId xmlns:a16="http://schemas.microsoft.com/office/drawing/2014/main" id="{A45338AD-0F25-4377-8412-F0CC4BDF5611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246" cy="6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30" name="文本框 16390">
              <a:extLst>
                <a:ext uri="{FF2B5EF4-FFF2-40B4-BE49-F238E27FC236}">
                  <a16:creationId xmlns:a16="http://schemas.microsoft.com/office/drawing/2014/main" id="{004BCC2B-1B2B-40E3-9CD1-E454404F06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" y="58"/>
              <a:ext cx="2177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2800" b="1"/>
                <a:t>不造成空气污染</a:t>
              </a:r>
            </a:p>
          </p:txBody>
        </p:sp>
      </p:grpSp>
      <p:grpSp>
        <p:nvGrpSpPr>
          <p:cNvPr id="26631" name="组合 16391">
            <a:extLst>
              <a:ext uri="{FF2B5EF4-FFF2-40B4-BE49-F238E27FC236}">
                <a16:creationId xmlns:a16="http://schemas.microsoft.com/office/drawing/2014/main" id="{17B51969-0416-4F94-8D75-3F920777429A}"/>
              </a:ext>
            </a:extLst>
          </p:cNvPr>
          <p:cNvGrpSpPr>
            <a:grpSpLocks/>
          </p:cNvGrpSpPr>
          <p:nvPr/>
        </p:nvGrpSpPr>
        <p:grpSpPr bwMode="auto">
          <a:xfrm>
            <a:off x="4733925" y="1392238"/>
            <a:ext cx="3565525" cy="987425"/>
            <a:chOff x="0" y="0"/>
            <a:chExt cx="2246" cy="622"/>
          </a:xfrm>
        </p:grpSpPr>
        <p:pic>
          <p:nvPicPr>
            <p:cNvPr id="26632" name="矩形 17">
              <a:extLst>
                <a:ext uri="{FF2B5EF4-FFF2-40B4-BE49-F238E27FC236}">
                  <a16:creationId xmlns:a16="http://schemas.microsoft.com/office/drawing/2014/main" id="{D04AF82A-5C9C-4B3C-9BFB-95FDBB3D4AFD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246" cy="6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33" name="文本框 16393">
              <a:extLst>
                <a:ext uri="{FF2B5EF4-FFF2-40B4-BE49-F238E27FC236}">
                  <a16:creationId xmlns:a16="http://schemas.microsoft.com/office/drawing/2014/main" id="{8226EC69-1857-44E2-9DDB-D2DF68C494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" y="58"/>
              <a:ext cx="2177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2800" b="1"/>
                <a:t>不排放</a:t>
              </a:r>
              <a:r>
                <a:rPr lang="en-US" altLang="zh-CN" sz="2800" b="1">
                  <a:latin typeface="Times New Roman" panose="02020603050405020304" pitchFamily="18" charset="0"/>
                </a:rPr>
                <a:t>CO</a:t>
              </a:r>
              <a:r>
                <a:rPr lang="en-US" altLang="zh-CN" sz="2800" b="1" baseline="-25000">
                  <a:latin typeface="Times New Roman" panose="02020603050405020304" pitchFamily="18" charset="0"/>
                </a:rPr>
                <a:t>2</a:t>
              </a:r>
              <a:endParaRPr lang="zh-CN" altLang="en-US" sz="2800" b="1" baseline="-250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6634" name="组合 16394">
            <a:extLst>
              <a:ext uri="{FF2B5EF4-FFF2-40B4-BE49-F238E27FC236}">
                <a16:creationId xmlns:a16="http://schemas.microsoft.com/office/drawing/2014/main" id="{D578E063-E1BB-482F-AFB5-DF5ED30994B2}"/>
              </a:ext>
            </a:extLst>
          </p:cNvPr>
          <p:cNvGrpSpPr>
            <a:grpSpLocks/>
          </p:cNvGrpSpPr>
          <p:nvPr/>
        </p:nvGrpSpPr>
        <p:grpSpPr bwMode="auto">
          <a:xfrm>
            <a:off x="4733925" y="2130425"/>
            <a:ext cx="3565525" cy="962025"/>
            <a:chOff x="0" y="0"/>
            <a:chExt cx="2246" cy="606"/>
          </a:xfrm>
        </p:grpSpPr>
        <p:pic>
          <p:nvPicPr>
            <p:cNvPr id="26635" name="矩形 19">
              <a:extLst>
                <a:ext uri="{FF2B5EF4-FFF2-40B4-BE49-F238E27FC236}">
                  <a16:creationId xmlns:a16="http://schemas.microsoft.com/office/drawing/2014/main" id="{CAFAC9D6-D56A-4749-8A9C-8EA807633198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246" cy="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36" name="文本框 16396">
              <a:extLst>
                <a:ext uri="{FF2B5EF4-FFF2-40B4-BE49-F238E27FC236}">
                  <a16:creationId xmlns:a16="http://schemas.microsoft.com/office/drawing/2014/main" id="{C1DECD78-3EC0-4B80-82C1-A8A8CEA2E8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" y="47"/>
              <a:ext cx="2177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2800" b="1"/>
                <a:t>消耗核能源少</a:t>
              </a:r>
              <a:endParaRPr lang="zh-CN" altLang="en-US" sz="2800" b="1" baseline="-25000"/>
            </a:p>
          </p:txBody>
        </p:sp>
      </p:grpSp>
      <p:grpSp>
        <p:nvGrpSpPr>
          <p:cNvPr id="26637" name="组合 16397">
            <a:extLst>
              <a:ext uri="{FF2B5EF4-FFF2-40B4-BE49-F238E27FC236}">
                <a16:creationId xmlns:a16="http://schemas.microsoft.com/office/drawing/2014/main" id="{8663E10A-84FE-4637-9397-86339C236F3C}"/>
              </a:ext>
            </a:extLst>
          </p:cNvPr>
          <p:cNvGrpSpPr>
            <a:grpSpLocks/>
          </p:cNvGrpSpPr>
          <p:nvPr/>
        </p:nvGrpSpPr>
        <p:grpSpPr bwMode="auto">
          <a:xfrm>
            <a:off x="4733925" y="2849563"/>
            <a:ext cx="3565525" cy="963612"/>
            <a:chOff x="0" y="0"/>
            <a:chExt cx="2246" cy="607"/>
          </a:xfrm>
        </p:grpSpPr>
        <p:pic>
          <p:nvPicPr>
            <p:cNvPr id="26638" name="矩形 20">
              <a:extLst>
                <a:ext uri="{FF2B5EF4-FFF2-40B4-BE49-F238E27FC236}">
                  <a16:creationId xmlns:a16="http://schemas.microsoft.com/office/drawing/2014/main" id="{CA365524-9696-499C-A3F0-6AC43EF04028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246" cy="6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39" name="文本框 16399">
              <a:extLst>
                <a:ext uri="{FF2B5EF4-FFF2-40B4-BE49-F238E27FC236}">
                  <a16:creationId xmlns:a16="http://schemas.microsoft.com/office/drawing/2014/main" id="{B481407F-68DB-4EEF-A3CD-3A6FC151CA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" y="47"/>
              <a:ext cx="2177" cy="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2800" b="1"/>
                <a:t>发电成本低</a:t>
              </a:r>
              <a:endParaRPr lang="zh-CN" altLang="en-US" sz="2800" b="1" baseline="-25000"/>
            </a:p>
          </p:txBody>
        </p:sp>
      </p:grpSp>
      <p:grpSp>
        <p:nvGrpSpPr>
          <p:cNvPr id="26640" name="组合 16400">
            <a:extLst>
              <a:ext uri="{FF2B5EF4-FFF2-40B4-BE49-F238E27FC236}">
                <a16:creationId xmlns:a16="http://schemas.microsoft.com/office/drawing/2014/main" id="{D53EB277-F1C1-40BB-8C71-DAA8FAB2E487}"/>
              </a:ext>
            </a:extLst>
          </p:cNvPr>
          <p:cNvGrpSpPr>
            <a:grpSpLocks/>
          </p:cNvGrpSpPr>
          <p:nvPr/>
        </p:nvGrpSpPr>
        <p:grpSpPr bwMode="auto">
          <a:xfrm>
            <a:off x="4733925" y="3678238"/>
            <a:ext cx="3565525" cy="1036637"/>
            <a:chOff x="0" y="0"/>
            <a:chExt cx="2246" cy="653"/>
          </a:xfrm>
        </p:grpSpPr>
        <p:pic>
          <p:nvPicPr>
            <p:cNvPr id="26641" name="矩形 21">
              <a:extLst>
                <a:ext uri="{FF2B5EF4-FFF2-40B4-BE49-F238E27FC236}">
                  <a16:creationId xmlns:a16="http://schemas.microsoft.com/office/drawing/2014/main" id="{C550C4C7-8E34-44D7-B5B7-C1F67807E8EF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246" cy="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42" name="文本框 16402">
              <a:extLst>
                <a:ext uri="{FF2B5EF4-FFF2-40B4-BE49-F238E27FC236}">
                  <a16:creationId xmlns:a16="http://schemas.microsoft.com/office/drawing/2014/main" id="{423D89C4-8754-4E02-8FE2-C38E71CCF4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" y="70"/>
              <a:ext cx="2177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2800" b="1">
                  <a:solidFill>
                    <a:srgbClr val="FFFFFF"/>
                  </a:solidFill>
                </a:rPr>
                <a:t>产生放射性废料</a:t>
              </a:r>
              <a:endParaRPr lang="zh-CN" altLang="en-US" sz="2800" b="1" baseline="-25000">
                <a:solidFill>
                  <a:srgbClr val="FFFFFF"/>
                </a:solidFill>
              </a:endParaRPr>
            </a:p>
          </p:txBody>
        </p:sp>
      </p:grpSp>
      <p:grpSp>
        <p:nvGrpSpPr>
          <p:cNvPr id="26643" name="组合 16403">
            <a:extLst>
              <a:ext uri="{FF2B5EF4-FFF2-40B4-BE49-F238E27FC236}">
                <a16:creationId xmlns:a16="http://schemas.microsoft.com/office/drawing/2014/main" id="{3F0139DC-F312-4A06-AAB0-5AC10E380C05}"/>
              </a:ext>
            </a:extLst>
          </p:cNvPr>
          <p:cNvGrpSpPr>
            <a:grpSpLocks/>
          </p:cNvGrpSpPr>
          <p:nvPr/>
        </p:nvGrpSpPr>
        <p:grpSpPr bwMode="auto">
          <a:xfrm>
            <a:off x="4733925" y="4397375"/>
            <a:ext cx="3565525" cy="1036638"/>
            <a:chOff x="0" y="0"/>
            <a:chExt cx="2246" cy="653"/>
          </a:xfrm>
        </p:grpSpPr>
        <p:pic>
          <p:nvPicPr>
            <p:cNvPr id="26644" name="矩形 22">
              <a:extLst>
                <a:ext uri="{FF2B5EF4-FFF2-40B4-BE49-F238E27FC236}">
                  <a16:creationId xmlns:a16="http://schemas.microsoft.com/office/drawing/2014/main" id="{463BA639-F965-4D86-A96D-6DF98DBE1E2C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246" cy="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45" name="文本框 16405">
              <a:extLst>
                <a:ext uri="{FF2B5EF4-FFF2-40B4-BE49-F238E27FC236}">
                  <a16:creationId xmlns:a16="http://schemas.microsoft.com/office/drawing/2014/main" id="{D71962FB-8914-406B-A72D-C83C8793CB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" y="70"/>
              <a:ext cx="2177" cy="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2800" b="1">
                  <a:solidFill>
                    <a:srgbClr val="FFFFFF"/>
                  </a:solidFill>
                </a:rPr>
                <a:t>排热量大</a:t>
              </a:r>
              <a:endParaRPr lang="zh-CN" altLang="en-US" sz="2800" b="1" baseline="-25000">
                <a:solidFill>
                  <a:srgbClr val="FFFFFF"/>
                </a:solidFill>
              </a:endParaRPr>
            </a:p>
          </p:txBody>
        </p:sp>
      </p:grpSp>
      <p:grpSp>
        <p:nvGrpSpPr>
          <p:cNvPr id="26646" name="组合 16406">
            <a:extLst>
              <a:ext uri="{FF2B5EF4-FFF2-40B4-BE49-F238E27FC236}">
                <a16:creationId xmlns:a16="http://schemas.microsoft.com/office/drawing/2014/main" id="{9C042095-3739-4FAC-8927-470C3CA28DA3}"/>
              </a:ext>
            </a:extLst>
          </p:cNvPr>
          <p:cNvGrpSpPr>
            <a:grpSpLocks/>
          </p:cNvGrpSpPr>
          <p:nvPr/>
        </p:nvGrpSpPr>
        <p:grpSpPr bwMode="auto">
          <a:xfrm>
            <a:off x="4733925" y="5116513"/>
            <a:ext cx="3565525" cy="1042987"/>
            <a:chOff x="0" y="0"/>
            <a:chExt cx="2246" cy="657"/>
          </a:xfrm>
        </p:grpSpPr>
        <p:pic>
          <p:nvPicPr>
            <p:cNvPr id="26647" name="矩形 23">
              <a:extLst>
                <a:ext uri="{FF2B5EF4-FFF2-40B4-BE49-F238E27FC236}">
                  <a16:creationId xmlns:a16="http://schemas.microsoft.com/office/drawing/2014/main" id="{1DF0A8ED-DF46-4DEC-8029-B90EECABE18B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246" cy="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48" name="文本框 16408">
              <a:extLst>
                <a:ext uri="{FF2B5EF4-FFF2-40B4-BE49-F238E27FC236}">
                  <a16:creationId xmlns:a16="http://schemas.microsoft.com/office/drawing/2014/main" id="{44237589-F2FA-48FF-AAD6-14EB53B352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" y="71"/>
              <a:ext cx="2177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2800" b="1">
                  <a:solidFill>
                    <a:srgbClr val="FFFFFF"/>
                  </a:solidFill>
                </a:rPr>
                <a:t>建厂成本大</a:t>
              </a:r>
              <a:endParaRPr lang="zh-CN" altLang="en-US" sz="2800" b="1" baseline="-25000">
                <a:solidFill>
                  <a:srgbClr val="FFFFFF"/>
                </a:solidFill>
              </a:endParaRPr>
            </a:p>
          </p:txBody>
        </p:sp>
      </p:grpSp>
      <p:grpSp>
        <p:nvGrpSpPr>
          <p:cNvPr id="26649" name="组合 16409">
            <a:extLst>
              <a:ext uri="{FF2B5EF4-FFF2-40B4-BE49-F238E27FC236}">
                <a16:creationId xmlns:a16="http://schemas.microsoft.com/office/drawing/2014/main" id="{2945D337-1581-40ED-A0AF-E311F152E9F0}"/>
              </a:ext>
            </a:extLst>
          </p:cNvPr>
          <p:cNvGrpSpPr>
            <a:grpSpLocks/>
          </p:cNvGrpSpPr>
          <p:nvPr/>
        </p:nvGrpSpPr>
        <p:grpSpPr bwMode="auto">
          <a:xfrm>
            <a:off x="4733925" y="5835650"/>
            <a:ext cx="3565525" cy="1042988"/>
            <a:chOff x="0" y="0"/>
            <a:chExt cx="2246" cy="657"/>
          </a:xfrm>
        </p:grpSpPr>
        <p:pic>
          <p:nvPicPr>
            <p:cNvPr id="26650" name="矩形 24">
              <a:extLst>
                <a:ext uri="{FF2B5EF4-FFF2-40B4-BE49-F238E27FC236}">
                  <a16:creationId xmlns:a16="http://schemas.microsoft.com/office/drawing/2014/main" id="{875BA4AE-1E82-4E27-AA5A-7A9E88DC1660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246" cy="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51" name="文本框 16411">
              <a:extLst>
                <a:ext uri="{FF2B5EF4-FFF2-40B4-BE49-F238E27FC236}">
                  <a16:creationId xmlns:a16="http://schemas.microsoft.com/office/drawing/2014/main" id="{755A25D3-CC4A-46B4-8EFA-7F2C4BE6DB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" y="71"/>
              <a:ext cx="2177" cy="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2800" b="1">
                  <a:solidFill>
                    <a:srgbClr val="FFFFFF"/>
                  </a:solidFill>
                </a:rPr>
                <a:t>核泄漏污染大</a:t>
              </a:r>
              <a:endParaRPr lang="zh-CN" altLang="en-US" sz="2800" b="1" baseline="-25000">
                <a:solidFill>
                  <a:srgbClr val="FFFFFF"/>
                </a:solidFill>
              </a:endParaRPr>
            </a:p>
          </p:txBody>
        </p:sp>
      </p:grpSp>
      <p:sp>
        <p:nvSpPr>
          <p:cNvPr id="26652" name="矩形 16412">
            <a:extLst>
              <a:ext uri="{FF2B5EF4-FFF2-40B4-BE49-F238E27FC236}">
                <a16:creationId xmlns:a16="http://schemas.microsoft.com/office/drawing/2014/main" id="{2B826B1F-72B8-436A-93B5-52990C913E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725" y="873125"/>
            <a:ext cx="30607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800" b="1"/>
              <a:t>核能发电的利弊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4">
            <a:extLst>
              <a:ext uri="{FF2B5EF4-FFF2-40B4-BE49-F238E27FC236}">
                <a16:creationId xmlns:a16="http://schemas.microsoft.com/office/drawing/2014/main" id="{ED6C6541-4EDB-4921-A069-43A3F5A22BFC}"/>
              </a:ext>
            </a:extLst>
          </p:cNvPr>
          <p:cNvSpPr/>
          <p:nvPr/>
        </p:nvSpPr>
        <p:spPr>
          <a:xfrm>
            <a:off x="477838" y="1851025"/>
            <a:ext cx="8218487" cy="1876425"/>
          </a:xfrm>
          <a:prstGeom prst="roundRect">
            <a:avLst>
              <a:gd name="adj" fmla="val 16667"/>
            </a:avLst>
          </a:prstGeom>
          <a:solidFill>
            <a:srgbClr val="FFDB93"/>
          </a:solidFill>
          <a:ln w="28575">
            <a:solidFill>
              <a:srgbClr val="C00000"/>
            </a:solidFill>
            <a:miter lim="800000"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2800" b="1">
                <a:latin typeface="Times New Roman" panose="02020603050405020304" pitchFamily="18" charset="0"/>
              </a:rPr>
              <a:t>　　</a:t>
            </a:r>
            <a:r>
              <a:rPr lang="en-US" altLang="zh-CN" sz="2800" b="1">
                <a:latin typeface="Times New Roman" panose="02020603050405020304" pitchFamily="18" charset="0"/>
              </a:rPr>
              <a:t>1</a:t>
            </a:r>
            <a:r>
              <a:rPr lang="zh-CN" altLang="en-US" sz="2800" b="1">
                <a:latin typeface="Times New Roman" panose="02020603050405020304" pitchFamily="18" charset="0"/>
              </a:rPr>
              <a:t>．人们的生产和生活中利用能源提供能量。</a:t>
            </a:r>
            <a:endParaRPr lang="en-US" altLang="zh-CN" sz="2800" b="1">
              <a:latin typeface="Times New Roman" panose="02020603050405020304" pitchFamily="18" charset="0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2800" b="1">
                <a:latin typeface="Times New Roman" panose="02020603050405020304" pitchFamily="18" charset="0"/>
              </a:rPr>
              <a:t>　　</a:t>
            </a:r>
            <a:r>
              <a:rPr lang="en-US" altLang="zh-CN" sz="2800" b="1">
                <a:latin typeface="Times New Roman" panose="02020603050405020304" pitchFamily="18" charset="0"/>
              </a:rPr>
              <a:t>2</a:t>
            </a:r>
            <a:r>
              <a:rPr lang="zh-CN" altLang="en-US" sz="2800" b="1">
                <a:latin typeface="Times New Roman" panose="02020603050405020304" pitchFamily="18" charset="0"/>
              </a:rPr>
              <a:t>．人类历史上利用的能源逐步从太阳、柴薪等转变成煤、石油、天然气等化石能源。</a:t>
            </a:r>
            <a:endParaRPr lang="zh-CN" altLang="en-US" sz="2800" b="1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7651" name="Picture 9" descr="E:\李燃\教师教学用书\2012人教教师用书项目\ppt\物理\图标.png">
            <a:extLst>
              <a:ext uri="{FF2B5EF4-FFF2-40B4-BE49-F238E27FC236}">
                <a16:creationId xmlns:a16="http://schemas.microsoft.com/office/drawing/2014/main" id="{A541F8E0-6211-42B5-AD81-8B04AE07B1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617538"/>
            <a:ext cx="88265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652" name="组合 17411">
            <a:extLst>
              <a:ext uri="{FF2B5EF4-FFF2-40B4-BE49-F238E27FC236}">
                <a16:creationId xmlns:a16="http://schemas.microsoft.com/office/drawing/2014/main" id="{3DB8232D-7FE1-49EF-879F-E638BEA79ABC}"/>
              </a:ext>
            </a:extLst>
          </p:cNvPr>
          <p:cNvGrpSpPr>
            <a:grpSpLocks/>
          </p:cNvGrpSpPr>
          <p:nvPr/>
        </p:nvGrpSpPr>
        <p:grpSpPr bwMode="auto">
          <a:xfrm>
            <a:off x="466725" y="596900"/>
            <a:ext cx="2789238" cy="920750"/>
            <a:chOff x="0" y="0"/>
            <a:chExt cx="2231" cy="580"/>
          </a:xfrm>
        </p:grpSpPr>
        <p:pic>
          <p:nvPicPr>
            <p:cNvPr id="27653" name="圆角矩形 1">
              <a:extLst>
                <a:ext uri="{FF2B5EF4-FFF2-40B4-BE49-F238E27FC236}">
                  <a16:creationId xmlns:a16="http://schemas.microsoft.com/office/drawing/2014/main" id="{F483F010-8CBD-4E2B-A001-134486E25C3B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231" cy="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54" name="文本框 17413">
              <a:extLst>
                <a:ext uri="{FF2B5EF4-FFF2-40B4-BE49-F238E27FC236}">
                  <a16:creationId xmlns:a16="http://schemas.microsoft.com/office/drawing/2014/main" id="{ADE6C69B-0DDF-45A3-8D5C-846C6663F8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" y="105"/>
              <a:ext cx="2116" cy="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3600" b="1">
                  <a:solidFill>
                    <a:srgbClr val="FFFFFF"/>
                  </a:solidFill>
                  <a:latin typeface="宋体" panose="02010600030101010101" pitchFamily="2" charset="-122"/>
                </a:rPr>
                <a:t>课堂小结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文本框 12289">
            <a:extLst>
              <a:ext uri="{FF2B5EF4-FFF2-40B4-BE49-F238E27FC236}">
                <a16:creationId xmlns:a16="http://schemas.microsoft.com/office/drawing/2014/main" id="{EA2EAA09-FE20-49BC-89C4-1F80803CFA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908050"/>
            <a:ext cx="61182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800" b="1">
                <a:solidFill>
                  <a:srgbClr val="FF0000"/>
                </a:solidFill>
                <a:sym typeface="Arial" panose="020B0604020202020204" pitchFamily="34" charset="0"/>
              </a:rPr>
              <a:t>1</a:t>
            </a:r>
            <a:r>
              <a:rPr lang="zh-CN" altLang="en-US" sz="2800" b="1">
                <a:solidFill>
                  <a:srgbClr val="FF0000"/>
                </a:solidFill>
                <a:sym typeface="Arial" panose="020B0604020202020204" pitchFamily="34" charset="0"/>
              </a:rPr>
              <a:t>、</a:t>
            </a:r>
            <a:r>
              <a:rPr lang="zh-CN" altLang="en-US" sz="2800" b="1"/>
              <a:t>当今世界主要的能源是</a:t>
            </a:r>
            <a:r>
              <a:rPr lang="zh-CN" altLang="en-US" sz="2800" b="1" u="sng"/>
              <a:t>           </a:t>
            </a:r>
            <a:r>
              <a:rPr lang="zh-CN" altLang="en-US" sz="2800" b="1"/>
              <a:t>能源</a:t>
            </a:r>
          </a:p>
        </p:txBody>
      </p:sp>
      <p:sp>
        <p:nvSpPr>
          <p:cNvPr id="29699" name="文本框 1">
            <a:extLst>
              <a:ext uri="{FF2B5EF4-FFF2-40B4-BE49-F238E27FC236}">
                <a16:creationId xmlns:a16="http://schemas.microsoft.com/office/drawing/2014/main" id="{06FBF913-EC58-43BC-96BC-43CB28E91EDB}"/>
              </a:ext>
            </a:extLst>
          </p:cNvPr>
          <p:cNvSpPr/>
          <p:nvPr/>
        </p:nvSpPr>
        <p:spPr>
          <a:xfrm>
            <a:off x="4932363" y="906463"/>
            <a:ext cx="896937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800" b="1">
                <a:solidFill>
                  <a:srgbClr val="FF0000"/>
                </a:solidFill>
              </a:rPr>
              <a:t>化石</a:t>
            </a:r>
          </a:p>
        </p:txBody>
      </p:sp>
      <p:sp>
        <p:nvSpPr>
          <p:cNvPr id="28676" name="文本框 12290">
            <a:extLst>
              <a:ext uri="{FF2B5EF4-FFF2-40B4-BE49-F238E27FC236}">
                <a16:creationId xmlns:a16="http://schemas.microsoft.com/office/drawing/2014/main" id="{E7CBB838-2BC2-4ACB-AE60-D62EF12C58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1627188"/>
            <a:ext cx="50450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800" b="1">
                <a:solidFill>
                  <a:srgbClr val="FF0000"/>
                </a:solidFill>
                <a:sym typeface="Arial" panose="020B0604020202020204" pitchFamily="34" charset="0"/>
              </a:rPr>
              <a:t>2</a:t>
            </a:r>
            <a:r>
              <a:rPr lang="zh-CN" altLang="en-US" sz="2800" b="1">
                <a:solidFill>
                  <a:srgbClr val="FF0000"/>
                </a:solidFill>
                <a:sym typeface="Arial" panose="020B0604020202020204" pitchFamily="34" charset="0"/>
              </a:rPr>
              <a:t>、</a:t>
            </a:r>
            <a:r>
              <a:rPr lang="zh-CN" altLang="en-US" sz="2800" b="1"/>
              <a:t>使用方便的能源是</a:t>
            </a:r>
            <a:r>
              <a:rPr lang="zh-CN" altLang="en-US" sz="2800" b="1" u="sng"/>
              <a:t>           </a:t>
            </a:r>
            <a:r>
              <a:rPr lang="zh-CN" altLang="en-US" sz="2800" b="1"/>
              <a:t>。</a:t>
            </a:r>
          </a:p>
        </p:txBody>
      </p:sp>
      <p:sp>
        <p:nvSpPr>
          <p:cNvPr id="29701" name="文本框 2">
            <a:extLst>
              <a:ext uri="{FF2B5EF4-FFF2-40B4-BE49-F238E27FC236}">
                <a16:creationId xmlns:a16="http://schemas.microsoft.com/office/drawing/2014/main" id="{741481B6-EE51-41D9-8DE5-B999FAF651AB}"/>
              </a:ext>
            </a:extLst>
          </p:cNvPr>
          <p:cNvSpPr/>
          <p:nvPr/>
        </p:nvSpPr>
        <p:spPr>
          <a:xfrm>
            <a:off x="4122738" y="1627188"/>
            <a:ext cx="898525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800" b="1">
                <a:solidFill>
                  <a:srgbClr val="FF0000"/>
                </a:solidFill>
              </a:rPr>
              <a:t>电能</a:t>
            </a:r>
          </a:p>
        </p:txBody>
      </p:sp>
      <p:pic>
        <p:nvPicPr>
          <p:cNvPr id="28678" name="New picture">
            <a:extLst>
              <a:ext uri="{FF2B5EF4-FFF2-40B4-BE49-F238E27FC236}">
                <a16:creationId xmlns:a16="http://schemas.microsoft.com/office/drawing/2014/main" id="{902463FD-8292-439D-876C-EFBB2A8A2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0800" y="11239500"/>
            <a:ext cx="3429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animBg="1"/>
      <p:bldP spid="2970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图片 100">
            <a:extLst>
              <a:ext uri="{FF2B5EF4-FFF2-40B4-BE49-F238E27FC236}">
                <a16:creationId xmlns:a16="http://schemas.microsoft.com/office/drawing/2014/main" id="{96D07946-AA44-4A67-B039-1BA7F6FA63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5" y="473075"/>
            <a:ext cx="9140825" cy="626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3315" name="文本框 5121">
            <a:extLst>
              <a:ext uri="{FF2B5EF4-FFF2-40B4-BE49-F238E27FC236}">
                <a16:creationId xmlns:a16="http://schemas.microsoft.com/office/drawing/2014/main" id="{9A1F687F-14BC-4B30-AA55-8069DED634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5210" y="2669625"/>
            <a:ext cx="582948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8000" dirty="0">
                <a:solidFill>
                  <a:schemeClr val="accent1"/>
                </a:solidFill>
                <a:ea typeface="隶书" panose="02010509060101010101" pitchFamily="49" charset="-122"/>
              </a:rPr>
              <a:t>22.1 </a:t>
            </a:r>
            <a:r>
              <a:rPr lang="zh-CN" altLang="en-US" sz="8000" dirty="0">
                <a:solidFill>
                  <a:schemeClr val="accent1"/>
                </a:solidFill>
                <a:ea typeface="隶书" panose="02010509060101010101" pitchFamily="49" charset="-122"/>
              </a:rPr>
              <a:t>能源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8">
            <a:extLst>
              <a:ext uri="{FF2B5EF4-FFF2-40B4-BE49-F238E27FC236}">
                <a16:creationId xmlns:a16="http://schemas.microsoft.com/office/drawing/2014/main" id="{2719C347-E8D6-4780-965E-5CBA29882413}"/>
              </a:ext>
            </a:extLst>
          </p:cNvPr>
          <p:cNvSpPr/>
          <p:nvPr/>
        </p:nvSpPr>
        <p:spPr>
          <a:xfrm>
            <a:off x="431800" y="2201863"/>
            <a:ext cx="8135938" cy="41560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ts val="4000"/>
              </a:lnSpc>
              <a:spcBef>
                <a:spcPct val="0"/>
              </a:spcBef>
              <a:buFontTx/>
              <a:buNone/>
            </a:pPr>
            <a:r>
              <a:rPr lang="zh-CN" altLang="en-US" sz="2800"/>
              <a:t>　　1、</a:t>
            </a:r>
            <a:r>
              <a:rPr lang="zh-CN" altLang="en-US" sz="2800" b="1"/>
              <a:t>金属的冶炼、机器的运转、汽车和火车等交通工具的行驶需要能量，生活中烧饭、取暖、照明等也需要能量。</a:t>
            </a:r>
            <a:endParaRPr lang="en-US" altLang="zh-CN" sz="2800" b="1"/>
          </a:p>
          <a:p>
            <a:pPr eaLnBrk="1" hangingPunct="1">
              <a:lnSpc>
                <a:spcPts val="4000"/>
              </a:lnSpc>
              <a:spcBef>
                <a:spcPct val="0"/>
              </a:spcBef>
              <a:buFontTx/>
              <a:buNone/>
            </a:pPr>
            <a:r>
              <a:rPr lang="zh-CN" altLang="en-US" sz="2800" b="1"/>
              <a:t>　　 2、生产和生活中利用的这些能量，是通过不同的</a:t>
            </a:r>
            <a:r>
              <a:rPr lang="zh-CN" altLang="en-US" sz="2800" b="1">
                <a:solidFill>
                  <a:srgbClr val="FF0000"/>
                </a:solidFill>
              </a:rPr>
              <a:t>能源</a:t>
            </a:r>
            <a:r>
              <a:rPr lang="zh-CN" altLang="en-US" sz="2800" b="1"/>
              <a:t>提供的。</a:t>
            </a:r>
          </a:p>
          <a:p>
            <a:pPr eaLnBrk="1" hangingPunct="1">
              <a:lnSpc>
                <a:spcPts val="4000"/>
              </a:lnSpc>
              <a:spcBef>
                <a:spcPct val="0"/>
              </a:spcBef>
              <a:buFontTx/>
              <a:buNone/>
            </a:pPr>
            <a:r>
              <a:rPr lang="zh-CN" altLang="en-US" sz="2800" b="1"/>
              <a:t>        3、能够提供能量的物质资源叫做能源</a:t>
            </a:r>
          </a:p>
          <a:p>
            <a:pPr eaLnBrk="1" hangingPunct="1">
              <a:lnSpc>
                <a:spcPts val="4000"/>
              </a:lnSpc>
              <a:spcBef>
                <a:spcPct val="0"/>
              </a:spcBef>
              <a:buFontTx/>
              <a:buNone/>
            </a:pPr>
            <a:r>
              <a:rPr lang="zh-CN" altLang="en-US" sz="2800" b="1"/>
              <a:t>        4、各种能源的广泛利用，极大地促进了人类文明的发展。</a:t>
            </a:r>
            <a:r>
              <a:rPr lang="en-US" altLang="zh-CN" sz="2800" b="1">
                <a:solidFill>
                  <a:srgbClr val="0066CC"/>
                </a:solidFill>
                <a:latin typeface="宋体" panose="02010600030101010101" pitchFamily="2" charset="-122"/>
              </a:rPr>
              <a:t>	</a:t>
            </a:r>
            <a:endParaRPr lang="en-US" altLang="zh-CN" sz="2800"/>
          </a:p>
        </p:txBody>
      </p:sp>
      <p:pic>
        <p:nvPicPr>
          <p:cNvPr id="14339" name="Picture 9" descr="E:\李燃\教师教学用书\2012人教教师用书项目\ppt\物理\图标.png">
            <a:extLst>
              <a:ext uri="{FF2B5EF4-FFF2-40B4-BE49-F238E27FC236}">
                <a16:creationId xmlns:a16="http://schemas.microsoft.com/office/drawing/2014/main" id="{320AA77D-EE09-4EF2-ACE1-9558924F1A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75" y="476250"/>
            <a:ext cx="8826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矩形 4">
            <a:extLst>
              <a:ext uri="{FF2B5EF4-FFF2-40B4-BE49-F238E27FC236}">
                <a16:creationId xmlns:a16="http://schemas.microsoft.com/office/drawing/2014/main" id="{246E9F08-59C0-4493-8D11-C1584DB70F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" y="627063"/>
            <a:ext cx="4306888" cy="579437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5400000"/>
          </a:gradFill>
          <a:ln w="9525" algn="ctr">
            <a:solidFill>
              <a:srgbClr val="4A7EBB"/>
            </a:solidFill>
            <a:miter lim="800000"/>
            <a:headEnd/>
            <a:tailEnd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b="1">
                <a:solidFill>
                  <a:srgbClr val="FFFFFF"/>
                </a:solidFill>
              </a:rPr>
              <a:t>一、能源的广泛应用</a:t>
            </a:r>
          </a:p>
        </p:txBody>
      </p:sp>
      <p:sp>
        <p:nvSpPr>
          <p:cNvPr id="15365" name="文本框 5124">
            <a:extLst>
              <a:ext uri="{FF2B5EF4-FFF2-40B4-BE49-F238E27FC236}">
                <a16:creationId xmlns:a16="http://schemas.microsoft.com/office/drawing/2014/main" id="{908AF0AB-ECBD-46CB-BD1C-2B949407BFEA}"/>
              </a:ext>
            </a:extLst>
          </p:cNvPr>
          <p:cNvSpPr/>
          <p:nvPr/>
        </p:nvSpPr>
        <p:spPr>
          <a:xfrm>
            <a:off x="849313" y="1257300"/>
            <a:ext cx="7294562" cy="94456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800" b="1"/>
              <a:t>想一想：生产和生活中哪些地方要用到能量？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800" b="1"/>
              <a:t>什么叫能源？</a:t>
            </a:r>
          </a:p>
        </p:txBody>
      </p:sp>
      <p:sp>
        <p:nvSpPr>
          <p:cNvPr id="14342" name="右箭头 5125">
            <a:hlinkClick r:id="rId3" action="ppaction://hlinksldjump"/>
            <a:extLst>
              <a:ext uri="{FF2B5EF4-FFF2-40B4-BE49-F238E27FC236}">
                <a16:creationId xmlns:a16="http://schemas.microsoft.com/office/drawing/2014/main" id="{D505017E-EBE4-43E0-A270-5A57ADF987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3038" y="3317875"/>
            <a:ext cx="871537" cy="368300"/>
          </a:xfrm>
          <a:prstGeom prst="rightArrow">
            <a:avLst>
              <a:gd name="adj1" fmla="val 50000"/>
              <a:gd name="adj2" fmla="val 5011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9" descr="E:\李燃\教师教学用书\2012人教教师用书项目\ppt\物理\图标.png">
            <a:extLst>
              <a:ext uri="{FF2B5EF4-FFF2-40B4-BE49-F238E27FC236}">
                <a16:creationId xmlns:a16="http://schemas.microsoft.com/office/drawing/2014/main" id="{2BF2305C-7936-421A-B0CE-E113A1848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75" y="142875"/>
            <a:ext cx="8826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7" descr="F:\电子课件编制\DSC_84101.JPG">
            <a:extLst>
              <a:ext uri="{FF2B5EF4-FFF2-40B4-BE49-F238E27FC236}">
                <a16:creationId xmlns:a16="http://schemas.microsoft.com/office/drawing/2014/main" id="{1F8A982A-384F-46D0-9AF0-1CF690D29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981075"/>
            <a:ext cx="4702175" cy="368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矩形 9">
            <a:extLst>
              <a:ext uri="{FF2B5EF4-FFF2-40B4-BE49-F238E27FC236}">
                <a16:creationId xmlns:a16="http://schemas.microsoft.com/office/drawing/2014/main" id="{3C0C74C4-A540-45D0-B09E-3803C5328D28}"/>
              </a:ext>
            </a:extLst>
          </p:cNvPr>
          <p:cNvSpPr/>
          <p:nvPr/>
        </p:nvSpPr>
        <p:spPr>
          <a:xfrm>
            <a:off x="4849813" y="836613"/>
            <a:ext cx="4265612" cy="43989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zh-CN" sz="2800" b="1">
                <a:latin typeface="Times New Roman" panose="02020603050405020304" pitchFamily="18" charset="0"/>
              </a:rPr>
              <a:t>2012</a:t>
            </a:r>
            <a:r>
              <a:rPr lang="zh-CN" altLang="en-US" sz="2800" b="1">
                <a:latin typeface="Times New Roman" panose="02020603050405020304" pitchFamily="18" charset="0"/>
              </a:rPr>
              <a:t>年</a:t>
            </a:r>
            <a:r>
              <a:rPr lang="en-US" altLang="zh-CN" sz="2800" b="1">
                <a:latin typeface="Times New Roman" panose="02020603050405020304" pitchFamily="18" charset="0"/>
              </a:rPr>
              <a:t>7</a:t>
            </a:r>
            <a:r>
              <a:rPr lang="zh-CN" altLang="en-US" sz="2800" b="1">
                <a:latin typeface="Times New Roman" panose="02020603050405020304" pitchFamily="18" charset="0"/>
              </a:rPr>
              <a:t>月</a:t>
            </a:r>
            <a:r>
              <a:rPr lang="en-US" altLang="zh-CN" sz="2800" b="1">
                <a:latin typeface="Times New Roman" panose="02020603050405020304" pitchFamily="18" charset="0"/>
              </a:rPr>
              <a:t>4</a:t>
            </a:r>
            <a:r>
              <a:rPr lang="zh-CN" altLang="en-US" sz="2800" b="1">
                <a:latin typeface="Times New Roman" panose="02020603050405020304" pitchFamily="18" charset="0"/>
              </a:rPr>
              <a:t>日，三峡水电站</a:t>
            </a:r>
            <a:r>
              <a:rPr lang="en-US" altLang="zh-CN" sz="2800" b="1">
                <a:latin typeface="Times New Roman" panose="02020603050405020304" pitchFamily="18" charset="0"/>
              </a:rPr>
              <a:t>32</a:t>
            </a:r>
            <a:r>
              <a:rPr lang="zh-CN" altLang="en-US" sz="2800" b="1">
                <a:latin typeface="Times New Roman" panose="02020603050405020304" pitchFamily="18" charset="0"/>
              </a:rPr>
              <a:t>台机组全部投入工作。自</a:t>
            </a:r>
            <a:r>
              <a:rPr lang="en-US" altLang="zh-CN" sz="2800" b="1">
                <a:latin typeface="Times New Roman" panose="02020603050405020304" pitchFamily="18" charset="0"/>
              </a:rPr>
              <a:t>2003</a:t>
            </a:r>
            <a:r>
              <a:rPr lang="zh-CN" altLang="en-US" sz="2800" b="1">
                <a:latin typeface="Times New Roman" panose="02020603050405020304" pitchFamily="18" charset="0"/>
              </a:rPr>
              <a:t>年三峡工程正式开始发电，到</a:t>
            </a:r>
            <a:r>
              <a:rPr lang="en-US" altLang="zh-CN" sz="2800" b="1">
                <a:latin typeface="Times New Roman" panose="02020603050405020304" pitchFamily="18" charset="0"/>
              </a:rPr>
              <a:t>2012</a:t>
            </a:r>
            <a:r>
              <a:rPr lang="zh-CN" altLang="en-US" sz="2800" b="1">
                <a:latin typeface="Times New Roman" panose="02020603050405020304" pitchFamily="18" charset="0"/>
              </a:rPr>
              <a:t>年</a:t>
            </a:r>
            <a:r>
              <a:rPr lang="en-US" altLang="zh-CN" sz="2800" b="1">
                <a:latin typeface="Times New Roman" panose="02020603050405020304" pitchFamily="18" charset="0"/>
              </a:rPr>
              <a:t>7</a:t>
            </a:r>
            <a:r>
              <a:rPr lang="zh-CN" altLang="en-US" sz="2800" b="1">
                <a:latin typeface="Times New Roman" panose="02020603050405020304" pitchFamily="18" charset="0"/>
              </a:rPr>
              <a:t>月之间，三峡电站发电量累计达到</a:t>
            </a:r>
            <a:r>
              <a:rPr lang="en-US" altLang="zh-CN" sz="2800" b="1">
                <a:latin typeface="Times New Roman" panose="02020603050405020304" pitchFamily="18" charset="0"/>
              </a:rPr>
              <a:t>5 648</a:t>
            </a:r>
            <a:r>
              <a:rPr lang="zh-CN" altLang="en-US" sz="2800" b="1">
                <a:latin typeface="Times New Roman" panose="02020603050405020304" pitchFamily="18" charset="0"/>
              </a:rPr>
              <a:t>亿千瓦时，相当于从滚滚长江中捞起了近</a:t>
            </a:r>
            <a:r>
              <a:rPr lang="en-US" altLang="zh-CN" sz="2800" b="1">
                <a:latin typeface="Times New Roman" panose="02020603050405020304" pitchFamily="18" charset="0"/>
              </a:rPr>
              <a:t>2</a:t>
            </a:r>
            <a:r>
              <a:rPr lang="zh-CN" altLang="en-US" sz="2800" b="1">
                <a:latin typeface="Times New Roman" panose="02020603050405020304" pitchFamily="18" charset="0"/>
              </a:rPr>
              <a:t>亿吨标准煤，减排二氧化碳</a:t>
            </a:r>
            <a:r>
              <a:rPr lang="en-US" altLang="zh-CN" sz="2800" b="1">
                <a:latin typeface="Times New Roman" panose="02020603050405020304" pitchFamily="18" charset="0"/>
              </a:rPr>
              <a:t>4</a:t>
            </a:r>
            <a:r>
              <a:rPr lang="zh-CN" altLang="en-US" sz="2800" b="1">
                <a:latin typeface="Times New Roman" panose="02020603050405020304" pitchFamily="18" charset="0"/>
              </a:rPr>
              <a:t>亿吨、二氧化硫</a:t>
            </a:r>
            <a:r>
              <a:rPr lang="en-US" altLang="zh-CN" sz="2800" b="1">
                <a:latin typeface="Times New Roman" panose="02020603050405020304" pitchFamily="18" charset="0"/>
              </a:rPr>
              <a:t>500</a:t>
            </a:r>
            <a:r>
              <a:rPr lang="zh-CN" altLang="en-US" sz="2800" b="1">
                <a:latin typeface="Times New Roman" panose="02020603050405020304" pitchFamily="18" charset="0"/>
              </a:rPr>
              <a:t>多万吨。</a:t>
            </a:r>
          </a:p>
        </p:txBody>
      </p:sp>
      <p:sp>
        <p:nvSpPr>
          <p:cNvPr id="16389" name="矩形 11">
            <a:extLst>
              <a:ext uri="{FF2B5EF4-FFF2-40B4-BE49-F238E27FC236}">
                <a16:creationId xmlns:a16="http://schemas.microsoft.com/office/drawing/2014/main" id="{DE722661-7143-46D3-983A-307844163AC4}"/>
              </a:ext>
            </a:extLst>
          </p:cNvPr>
          <p:cNvSpPr/>
          <p:nvPr/>
        </p:nvSpPr>
        <p:spPr>
          <a:xfrm>
            <a:off x="0" y="6064250"/>
            <a:ext cx="9144000" cy="642938"/>
          </a:xfrm>
          <a:prstGeom prst="rect">
            <a:avLst/>
          </a:prstGeom>
          <a:noFill/>
          <a:ln>
            <a:noFill/>
            <a:miter lim="800000"/>
          </a:ln>
          <a:effectLst>
            <a:outerShdw dist="23000" dir="5400000" algn="ctr">
              <a:srgbClr val="000000">
                <a:alpha val="25998"/>
              </a:srgbClr>
            </a:outerShdw>
          </a:effec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6390" name="TextBox 12">
            <a:extLst>
              <a:ext uri="{FF2B5EF4-FFF2-40B4-BE49-F238E27FC236}">
                <a16:creationId xmlns:a16="http://schemas.microsoft.com/office/drawing/2014/main" id="{7FC48FD4-3DAB-4CB0-AC9D-17F9B9A371CB}"/>
              </a:ext>
            </a:extLst>
          </p:cNvPr>
          <p:cNvSpPr/>
          <p:nvPr/>
        </p:nvSpPr>
        <p:spPr>
          <a:xfrm>
            <a:off x="611188" y="5445125"/>
            <a:ext cx="8004175" cy="9525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800" b="1">
                <a:solidFill>
                  <a:srgbClr val="0066CC"/>
                </a:solidFill>
              </a:rPr>
              <a:t>三峡水电站是目前世界上最大的的水电站，三峡水电站是如何发电的呢？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animBg="1"/>
      <p:bldP spid="1639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E:\电子课件编制\无标题.png">
            <a:extLst>
              <a:ext uri="{FF2B5EF4-FFF2-40B4-BE49-F238E27FC236}">
                <a16:creationId xmlns:a16="http://schemas.microsoft.com/office/drawing/2014/main" id="{6A9043E6-A18C-4851-AA64-B6204E29E5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37"/>
          <a:stretch>
            <a:fillRect/>
          </a:stretch>
        </p:blipFill>
        <p:spPr bwMode="auto">
          <a:xfrm>
            <a:off x="809625" y="1092200"/>
            <a:ext cx="6354763" cy="420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Box 18">
            <a:extLst>
              <a:ext uri="{FF2B5EF4-FFF2-40B4-BE49-F238E27FC236}">
                <a16:creationId xmlns:a16="http://schemas.microsoft.com/office/drawing/2014/main" id="{52024B64-493B-4F2A-B2BE-1DB3B135513C}"/>
              </a:ext>
            </a:extLst>
          </p:cNvPr>
          <p:cNvSpPr/>
          <p:nvPr/>
        </p:nvSpPr>
        <p:spPr>
          <a:xfrm>
            <a:off x="431800" y="5368925"/>
            <a:ext cx="8243888" cy="13731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800" b="1"/>
              <a:t>　　电能只是人类生活、生产活动中广为使用的能量的一种。人类的生活、生产活动，无法离开能量的使用。</a:t>
            </a:r>
            <a:endParaRPr lang="en-US" altLang="zh-CN" sz="2800" b="1"/>
          </a:p>
        </p:txBody>
      </p:sp>
      <p:grpSp>
        <p:nvGrpSpPr>
          <p:cNvPr id="16388" name="组合 7171">
            <a:extLst>
              <a:ext uri="{FF2B5EF4-FFF2-40B4-BE49-F238E27FC236}">
                <a16:creationId xmlns:a16="http://schemas.microsoft.com/office/drawing/2014/main" id="{2723CD59-886E-42BF-BD1B-CE4FDD1E9131}"/>
              </a:ext>
            </a:extLst>
          </p:cNvPr>
          <p:cNvGrpSpPr>
            <a:grpSpLocks/>
          </p:cNvGrpSpPr>
          <p:nvPr/>
        </p:nvGrpSpPr>
        <p:grpSpPr bwMode="auto">
          <a:xfrm>
            <a:off x="4932363" y="1663700"/>
            <a:ext cx="3636962" cy="1212850"/>
            <a:chOff x="0" y="0"/>
            <a:chExt cx="2291" cy="764"/>
          </a:xfrm>
        </p:grpSpPr>
        <p:sp>
          <p:nvSpPr>
            <p:cNvPr id="17424" name="矩形 10">
              <a:extLst>
                <a:ext uri="{FF2B5EF4-FFF2-40B4-BE49-F238E27FC236}">
                  <a16:creationId xmlns:a16="http://schemas.microsoft.com/office/drawing/2014/main" id="{5FE8ADE2-F7AA-4FC2-9ABE-0650D0432A27}"/>
                </a:ext>
              </a:extLst>
            </p:cNvPr>
            <p:cNvSpPr/>
            <p:nvPr/>
          </p:nvSpPr>
          <p:spPr>
            <a:xfrm>
              <a:off x="1112" y="46"/>
              <a:ext cx="1179" cy="51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66CC"/>
              </a:solidFill>
              <a:miter lim="800000"/>
            </a:ln>
            <a:effectLst>
              <a:outerShdw dist="23000" dir="5400000" algn="ctr">
                <a:srgbClr val="000000">
                  <a:alpha val="25998"/>
                </a:srgbClr>
              </a:outerShdw>
            </a:effectLst>
          </p:spPr>
          <p:txBody>
            <a:bodyPr lIns="0" r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2400" b="1">
                  <a:latin typeface="宋体" panose="02010600030101010101" pitchFamily="2" charset="-122"/>
                </a:rPr>
                <a:t>提高上游水位增加水的势能</a:t>
              </a:r>
            </a:p>
          </p:txBody>
        </p:sp>
        <p:pic>
          <p:nvPicPr>
            <p:cNvPr id="16390" name="矩形 15">
              <a:extLst>
                <a:ext uri="{FF2B5EF4-FFF2-40B4-BE49-F238E27FC236}">
                  <a16:creationId xmlns:a16="http://schemas.microsoft.com/office/drawing/2014/main" id="{44E849FC-3A03-42C7-97F0-07BED3AD0FCD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84" cy="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1" name="直接连接符 23">
              <a:extLst>
                <a:ext uri="{FF2B5EF4-FFF2-40B4-BE49-F238E27FC236}">
                  <a16:creationId xmlns:a16="http://schemas.microsoft.com/office/drawing/2014/main" id="{BC987303-3E94-4BA8-991E-EEF80DA60A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84" y="305"/>
              <a:ext cx="528" cy="77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ffectLst>
              <a:outerShdw dist="23000" dir="5400000" algn="ctr" rotWithShape="0">
                <a:srgbClr val="000000">
                  <a:alpha val="25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6392" name="组合 7175">
            <a:extLst>
              <a:ext uri="{FF2B5EF4-FFF2-40B4-BE49-F238E27FC236}">
                <a16:creationId xmlns:a16="http://schemas.microsoft.com/office/drawing/2014/main" id="{09D0C83E-4616-435D-BFDD-FDABB966CADF}"/>
              </a:ext>
            </a:extLst>
          </p:cNvPr>
          <p:cNvGrpSpPr>
            <a:grpSpLocks/>
          </p:cNvGrpSpPr>
          <p:nvPr/>
        </p:nvGrpSpPr>
        <p:grpSpPr bwMode="auto">
          <a:xfrm>
            <a:off x="5075238" y="2220913"/>
            <a:ext cx="3744912" cy="2181225"/>
            <a:chOff x="0" y="-239"/>
            <a:chExt cx="2359" cy="1374"/>
          </a:xfrm>
        </p:grpSpPr>
        <p:sp>
          <p:nvSpPr>
            <p:cNvPr id="17421" name="矩形 11">
              <a:extLst>
                <a:ext uri="{FF2B5EF4-FFF2-40B4-BE49-F238E27FC236}">
                  <a16:creationId xmlns:a16="http://schemas.microsoft.com/office/drawing/2014/main" id="{F27D09B7-B691-4D34-AB5F-A1278CA3A482}"/>
                </a:ext>
              </a:extLst>
            </p:cNvPr>
            <p:cNvSpPr/>
            <p:nvPr/>
          </p:nvSpPr>
          <p:spPr>
            <a:xfrm>
              <a:off x="1138" y="386"/>
              <a:ext cx="1221" cy="74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66CC"/>
              </a:solidFill>
              <a:miter lim="800000"/>
            </a:ln>
            <a:effectLst>
              <a:outerShdw dist="23000" dir="5400000" algn="ctr">
                <a:srgbClr val="000000">
                  <a:alpha val="25998"/>
                </a:srgbClr>
              </a:outerShdw>
            </a:effectLst>
          </p:spPr>
          <p:txBody>
            <a:bodyPr lIns="0" r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2400" b="1">
                  <a:latin typeface="宋体" panose="02010600030101010101" pitchFamily="2" charset="-122"/>
                </a:rPr>
                <a:t>高水位的水快速向下流推动水轮机转动</a:t>
              </a:r>
            </a:p>
          </p:txBody>
        </p:sp>
        <p:pic>
          <p:nvPicPr>
            <p:cNvPr id="16394" name="矩形 16">
              <a:extLst>
                <a:ext uri="{FF2B5EF4-FFF2-40B4-BE49-F238E27FC236}">
                  <a16:creationId xmlns:a16="http://schemas.microsoft.com/office/drawing/2014/main" id="{393286DB-4B6F-4A60-81A9-43756E573BAD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45" cy="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5" name="直接连接符 26">
              <a:extLst>
                <a:ext uri="{FF2B5EF4-FFF2-40B4-BE49-F238E27FC236}">
                  <a16:creationId xmlns:a16="http://schemas.microsoft.com/office/drawing/2014/main" id="{5B0A85DF-D49F-454D-9CEA-F7F845D2CA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4" y="-239"/>
              <a:ext cx="528" cy="77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ffectLst>
              <a:outerShdw dist="23000" dir="5400000" algn="ctr" rotWithShape="0">
                <a:srgbClr val="000000">
                  <a:alpha val="25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6396" name="组合 7179">
            <a:extLst>
              <a:ext uri="{FF2B5EF4-FFF2-40B4-BE49-F238E27FC236}">
                <a16:creationId xmlns:a16="http://schemas.microsoft.com/office/drawing/2014/main" id="{2B3C0AF3-5B5F-4B7C-AC0C-8A9C30206D84}"/>
              </a:ext>
            </a:extLst>
          </p:cNvPr>
          <p:cNvGrpSpPr>
            <a:grpSpLocks/>
          </p:cNvGrpSpPr>
          <p:nvPr/>
        </p:nvGrpSpPr>
        <p:grpSpPr bwMode="auto">
          <a:xfrm>
            <a:off x="569913" y="2876550"/>
            <a:ext cx="3819525" cy="1514475"/>
            <a:chOff x="0" y="0"/>
            <a:chExt cx="2406" cy="954"/>
          </a:xfrm>
        </p:grpSpPr>
        <p:sp>
          <p:nvSpPr>
            <p:cNvPr id="17418" name="矩形 9">
              <a:extLst>
                <a:ext uri="{FF2B5EF4-FFF2-40B4-BE49-F238E27FC236}">
                  <a16:creationId xmlns:a16="http://schemas.microsoft.com/office/drawing/2014/main" id="{7119EE89-1CB2-413F-B1CB-AF47AE7BD771}"/>
                </a:ext>
              </a:extLst>
            </p:cNvPr>
            <p:cNvSpPr/>
            <p:nvPr/>
          </p:nvSpPr>
          <p:spPr>
            <a:xfrm>
              <a:off x="0" y="0"/>
              <a:ext cx="1270" cy="74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66CC"/>
              </a:solidFill>
              <a:miter lim="800000"/>
            </a:ln>
            <a:effectLst>
              <a:outerShdw dist="23000" dir="5400000" algn="ctr">
                <a:srgbClr val="000000">
                  <a:alpha val="25998"/>
                </a:srgbClr>
              </a:outerShdw>
            </a:effectLst>
          </p:spPr>
          <p:txBody>
            <a:bodyPr lIns="0" r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2400" b="1">
                  <a:latin typeface="宋体" panose="02010600030101010101" pitchFamily="2" charset="-122"/>
                </a:rPr>
                <a:t>发电机在水轮机的带动下旋转发电</a:t>
              </a:r>
            </a:p>
          </p:txBody>
        </p:sp>
        <p:pic>
          <p:nvPicPr>
            <p:cNvPr id="16398" name="矩形 17">
              <a:extLst>
                <a:ext uri="{FF2B5EF4-FFF2-40B4-BE49-F238E27FC236}">
                  <a16:creationId xmlns:a16="http://schemas.microsoft.com/office/drawing/2014/main" id="{8542D931-1D0D-4F9C-8CA7-19E31B946A1C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6" y="190"/>
              <a:ext cx="490" cy="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9" name="直接连接符 29">
              <a:extLst>
                <a:ext uri="{FF2B5EF4-FFF2-40B4-BE49-F238E27FC236}">
                  <a16:creationId xmlns:a16="http://schemas.microsoft.com/office/drawing/2014/main" id="{C7707671-BE6D-41D4-B52B-197CCE047C6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270" y="375"/>
              <a:ext cx="646" cy="197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ffectLst>
              <a:outerShdw dist="23000" dir="5400000" algn="ctr" rotWithShape="0">
                <a:srgbClr val="000000">
                  <a:alpha val="25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16400" name="Picture 9" descr="E:\李燃\教师教学用书\2012人教教师用书项目\ppt\物理\图标.png">
            <a:extLst>
              <a:ext uri="{FF2B5EF4-FFF2-40B4-BE49-F238E27FC236}">
                <a16:creationId xmlns:a16="http://schemas.microsoft.com/office/drawing/2014/main" id="{B0982979-66DF-40F6-9133-C883182F63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700" y="549275"/>
            <a:ext cx="8826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01" name="矩形 7184">
            <a:extLst>
              <a:ext uri="{FF2B5EF4-FFF2-40B4-BE49-F238E27FC236}">
                <a16:creationId xmlns:a16="http://schemas.microsoft.com/office/drawing/2014/main" id="{7F9F7E52-74DF-4D2A-8A88-697D0C6B3D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725" y="547688"/>
            <a:ext cx="37576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800" b="1"/>
              <a:t>三峡水电站的发电原理</a:t>
            </a:r>
          </a:p>
        </p:txBody>
      </p:sp>
      <p:sp>
        <p:nvSpPr>
          <p:cNvPr id="16402" name="右箭头 7185">
            <a:hlinkClick r:id="rId7" action="ppaction://hlinksldjump"/>
            <a:extLst>
              <a:ext uri="{FF2B5EF4-FFF2-40B4-BE49-F238E27FC236}">
                <a16:creationId xmlns:a16="http://schemas.microsoft.com/office/drawing/2014/main" id="{00832401-11EC-4264-9CB4-C96EE0FC7C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4388" y="6381750"/>
            <a:ext cx="976312" cy="485775"/>
          </a:xfrm>
          <a:prstGeom prst="rightArrow">
            <a:avLst>
              <a:gd name="adj1" fmla="val 50000"/>
              <a:gd name="adj2" fmla="val 5018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E:\电子课件编制\3a4107e7f251d1c7a54293f7d23eac59.jpg">
            <a:extLst>
              <a:ext uri="{FF2B5EF4-FFF2-40B4-BE49-F238E27FC236}">
                <a16:creationId xmlns:a16="http://schemas.microsoft.com/office/drawing/2014/main" id="{F3D4ADC2-4A36-4D1C-9FF9-7646CC8A90A9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288" y="547688"/>
            <a:ext cx="2520950" cy="190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4" descr="E:\电子课件编制\4120254_202418034326_2.jpg">
            <a:extLst>
              <a:ext uri="{FF2B5EF4-FFF2-40B4-BE49-F238E27FC236}">
                <a16:creationId xmlns:a16="http://schemas.microsoft.com/office/drawing/2014/main" id="{5114CFA7-D0A6-46D1-9C16-58E4AFDCB378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788" y="4587875"/>
            <a:ext cx="2546350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8" descr="E:\电子课件编制\20110104111827-359496986.jpg">
            <a:extLst>
              <a:ext uri="{FF2B5EF4-FFF2-40B4-BE49-F238E27FC236}">
                <a16:creationId xmlns:a16="http://schemas.microsoft.com/office/drawing/2014/main" id="{BB07377F-D7B0-4998-B27A-F551D93AE633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565400"/>
            <a:ext cx="2519362" cy="190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3" descr="E:\电子课件编制\01300000165488122302548800373.jpg">
            <a:extLst>
              <a:ext uri="{FF2B5EF4-FFF2-40B4-BE49-F238E27FC236}">
                <a16:creationId xmlns:a16="http://schemas.microsoft.com/office/drawing/2014/main" id="{C5DBB098-4233-4BDF-B44E-DBA841DB9616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565150"/>
            <a:ext cx="2519362" cy="190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2" descr="E:\电子课件编制\5527010_225537319160_2.jpg">
            <a:extLst>
              <a:ext uri="{FF2B5EF4-FFF2-40B4-BE49-F238E27FC236}">
                <a16:creationId xmlns:a16="http://schemas.microsoft.com/office/drawing/2014/main" id="{1E750910-03F6-46F8-B201-08B1835C2F9D}"/>
              </a:ext>
            </a:extLst>
          </p:cNvPr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4770438"/>
            <a:ext cx="2519363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3" descr="E:\电子课件编制\1_100808172653_1.jpg">
            <a:extLst>
              <a:ext uri="{FF2B5EF4-FFF2-40B4-BE49-F238E27FC236}">
                <a16:creationId xmlns:a16="http://schemas.microsoft.com/office/drawing/2014/main" id="{FE02247E-B276-4B07-93F0-AD6EFFA3F34C}"/>
              </a:ext>
            </a:extLst>
          </p:cNvPr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175" y="2576513"/>
            <a:ext cx="2520950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0" name="TextBox 4">
            <a:extLst>
              <a:ext uri="{FF2B5EF4-FFF2-40B4-BE49-F238E27FC236}">
                <a16:creationId xmlns:a16="http://schemas.microsoft.com/office/drawing/2014/main" id="{8D342AFF-952B-4153-85FA-2CB1612AD9DC}"/>
              </a:ext>
            </a:extLst>
          </p:cNvPr>
          <p:cNvSpPr/>
          <p:nvPr/>
        </p:nvSpPr>
        <p:spPr>
          <a:xfrm>
            <a:off x="323850" y="1023938"/>
            <a:ext cx="3084513" cy="9525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800" b="1">
                <a:solidFill>
                  <a:srgbClr val="0066CC"/>
                </a:solidFill>
              </a:rPr>
              <a:t>我们的生活中都用到哪些能源呢？</a:t>
            </a:r>
          </a:p>
        </p:txBody>
      </p:sp>
      <p:sp>
        <p:nvSpPr>
          <p:cNvPr id="17417" name="左箭头 8201">
            <a:hlinkClick r:id="rId8" action="ppaction://hlinksldjump"/>
            <a:extLst>
              <a:ext uri="{FF2B5EF4-FFF2-40B4-BE49-F238E27FC236}">
                <a16:creationId xmlns:a16="http://schemas.microsoft.com/office/drawing/2014/main" id="{38483F43-36C7-4950-866E-9D82F76A25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4950" y="6184900"/>
            <a:ext cx="976313" cy="485775"/>
          </a:xfrm>
          <a:prstGeom prst="leftArrow">
            <a:avLst>
              <a:gd name="adj1" fmla="val 50000"/>
              <a:gd name="adj2" fmla="val 5018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pic>
        <p:nvPicPr>
          <p:cNvPr id="17418" name="图片 1">
            <a:extLst>
              <a:ext uri="{FF2B5EF4-FFF2-40B4-BE49-F238E27FC236}">
                <a16:creationId xmlns:a16="http://schemas.microsoft.com/office/drawing/2014/main" id="{D79D0752-8B53-4D50-8D38-6E9F4F543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25" y="2527300"/>
            <a:ext cx="2870200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图片 2">
            <a:extLst>
              <a:ext uri="{FF2B5EF4-FFF2-40B4-BE49-F238E27FC236}">
                <a16:creationId xmlns:a16="http://schemas.microsoft.com/office/drawing/2014/main" id="{4B88371F-F15D-4044-9C79-D4D8A4F1D0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838" y="4510088"/>
            <a:ext cx="1931987" cy="216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文本框 9217">
            <a:extLst>
              <a:ext uri="{FF2B5EF4-FFF2-40B4-BE49-F238E27FC236}">
                <a16:creationId xmlns:a16="http://schemas.microsoft.com/office/drawing/2014/main" id="{64777FED-379E-4642-B734-A6312A1C69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425" y="676275"/>
            <a:ext cx="62277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800" b="1"/>
              <a:t>二、人类利用能源的历程及能源的类型</a:t>
            </a:r>
          </a:p>
        </p:txBody>
      </p:sp>
      <p:sp>
        <p:nvSpPr>
          <p:cNvPr id="18435" name="文本框 9218">
            <a:extLst>
              <a:ext uri="{FF2B5EF4-FFF2-40B4-BE49-F238E27FC236}">
                <a16:creationId xmlns:a16="http://schemas.microsoft.com/office/drawing/2014/main" id="{67A4A065-ED74-472C-802D-96DF38B928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1412875"/>
            <a:ext cx="895985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800" b="1"/>
              <a:t>1、人类利用能源主要经历了哪些历程？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800" b="1"/>
              <a:t>2、哪些是化石能源？什么叫一次能源？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800" b="1"/>
              <a:t>哪些属于一次能源？什么叫二次能源？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800" b="1"/>
              <a:t>3、电能属于一次能源还是二次能源？电能有什么优点？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800" b="1"/>
              <a:t>什么能源是当今世界的主要能源？</a:t>
            </a:r>
          </a:p>
        </p:txBody>
      </p:sp>
      <p:sp>
        <p:nvSpPr>
          <p:cNvPr id="19460" name="文本框 9219">
            <a:extLst>
              <a:ext uri="{FF2B5EF4-FFF2-40B4-BE49-F238E27FC236}">
                <a16:creationId xmlns:a16="http://schemas.microsoft.com/office/drawing/2014/main" id="{251DD72A-DB1B-4435-91D1-7B8F051BF98E}"/>
              </a:ext>
            </a:extLst>
          </p:cNvPr>
          <p:cNvSpPr/>
          <p:nvPr/>
        </p:nvSpPr>
        <p:spPr>
          <a:xfrm>
            <a:off x="1423988" y="3659188"/>
            <a:ext cx="1612900" cy="5175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800" b="1">
                <a:solidFill>
                  <a:srgbClr val="6600FF"/>
                </a:solidFill>
              </a:rPr>
              <a:t>钻木取火</a:t>
            </a:r>
          </a:p>
        </p:txBody>
      </p:sp>
      <p:cxnSp>
        <p:nvCxnSpPr>
          <p:cNvPr id="18437" name="直接连接符 9220">
            <a:extLst>
              <a:ext uri="{FF2B5EF4-FFF2-40B4-BE49-F238E27FC236}">
                <a16:creationId xmlns:a16="http://schemas.microsoft.com/office/drawing/2014/main" id="{CE948CFA-D195-4B82-B453-D4C6F279E019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498600" y="4227513"/>
            <a:ext cx="1400175" cy="23812"/>
          </a:xfrm>
          <a:prstGeom prst="line">
            <a:avLst/>
          </a:prstGeom>
          <a:noFill/>
          <a:ln w="38100" algn="ctr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62" name="文本框 9221">
            <a:extLst>
              <a:ext uri="{FF2B5EF4-FFF2-40B4-BE49-F238E27FC236}">
                <a16:creationId xmlns:a16="http://schemas.microsoft.com/office/drawing/2014/main" id="{D19923C3-4C03-46C8-908F-0B498D36EEEB}"/>
              </a:ext>
            </a:extLst>
          </p:cNvPr>
          <p:cNvSpPr/>
          <p:nvPr/>
        </p:nvSpPr>
        <p:spPr>
          <a:xfrm>
            <a:off x="142875" y="3960813"/>
            <a:ext cx="5341938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800" b="1"/>
              <a:t>自然火                到人工火的转变</a:t>
            </a:r>
          </a:p>
        </p:txBody>
      </p:sp>
      <p:sp>
        <p:nvSpPr>
          <p:cNvPr id="19463" name="文本框 9222">
            <a:extLst>
              <a:ext uri="{FF2B5EF4-FFF2-40B4-BE49-F238E27FC236}">
                <a16:creationId xmlns:a16="http://schemas.microsoft.com/office/drawing/2014/main" id="{ED6C4041-3C2D-4D91-B360-E4BA7C8DAB6A}"/>
              </a:ext>
            </a:extLst>
          </p:cNvPr>
          <p:cNvSpPr/>
          <p:nvPr/>
        </p:nvSpPr>
        <p:spPr>
          <a:xfrm>
            <a:off x="6143625" y="3490913"/>
            <a:ext cx="2620963" cy="1371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800" b="1"/>
              <a:t>让人类进入以柴薪为主要能源</a:t>
            </a:r>
          </a:p>
        </p:txBody>
      </p:sp>
      <p:cxnSp>
        <p:nvCxnSpPr>
          <p:cNvPr id="18440" name="直接连接符 9223">
            <a:extLst>
              <a:ext uri="{FF2B5EF4-FFF2-40B4-BE49-F238E27FC236}">
                <a16:creationId xmlns:a16="http://schemas.microsoft.com/office/drawing/2014/main" id="{9A4E91B3-F9BC-4836-96F8-7C3FF6E138C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86400" y="5732463"/>
            <a:ext cx="657225" cy="1587"/>
          </a:xfrm>
          <a:prstGeom prst="line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65" name="文本框 9224">
            <a:extLst>
              <a:ext uri="{FF2B5EF4-FFF2-40B4-BE49-F238E27FC236}">
                <a16:creationId xmlns:a16="http://schemas.microsoft.com/office/drawing/2014/main" id="{91165307-0806-4A71-A9F4-A88F2D78D7EB}"/>
              </a:ext>
            </a:extLst>
          </p:cNvPr>
          <p:cNvSpPr/>
          <p:nvPr/>
        </p:nvSpPr>
        <p:spPr>
          <a:xfrm>
            <a:off x="1354138" y="4978400"/>
            <a:ext cx="1970087" cy="5175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800" b="1">
                <a:solidFill>
                  <a:srgbClr val="6600FF"/>
                </a:solidFill>
              </a:rPr>
              <a:t>发明蒸汽机</a:t>
            </a:r>
          </a:p>
        </p:txBody>
      </p:sp>
      <p:cxnSp>
        <p:nvCxnSpPr>
          <p:cNvPr id="18442" name="直接连接符 9225">
            <a:extLst>
              <a:ext uri="{FF2B5EF4-FFF2-40B4-BE49-F238E27FC236}">
                <a16:creationId xmlns:a16="http://schemas.microsoft.com/office/drawing/2014/main" id="{75E6679B-6762-4A61-88C0-8AF58A80916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052638" y="5734050"/>
            <a:ext cx="739775" cy="0"/>
          </a:xfrm>
          <a:prstGeom prst="line">
            <a:avLst/>
          </a:prstGeom>
          <a:noFill/>
          <a:ln w="38100" algn="ctr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67" name="文本框 9226">
            <a:extLst>
              <a:ext uri="{FF2B5EF4-FFF2-40B4-BE49-F238E27FC236}">
                <a16:creationId xmlns:a16="http://schemas.microsoft.com/office/drawing/2014/main" id="{0C4DCC76-1204-4981-8790-B0FCBE06A034}"/>
              </a:ext>
            </a:extLst>
          </p:cNvPr>
          <p:cNvSpPr/>
          <p:nvPr/>
        </p:nvSpPr>
        <p:spPr>
          <a:xfrm>
            <a:off x="82550" y="5472113"/>
            <a:ext cx="5265738" cy="5175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800" b="1"/>
              <a:t>人力和畜力        被机械动力代替</a:t>
            </a:r>
          </a:p>
        </p:txBody>
      </p:sp>
      <p:cxnSp>
        <p:nvCxnSpPr>
          <p:cNvPr id="18444" name="直接连接符 9227">
            <a:extLst>
              <a:ext uri="{FF2B5EF4-FFF2-40B4-BE49-F238E27FC236}">
                <a16:creationId xmlns:a16="http://schemas.microsoft.com/office/drawing/2014/main" id="{480F3D55-0FA9-4E5B-A800-DF7AC4E26C2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84813" y="4176713"/>
            <a:ext cx="657225" cy="1587"/>
          </a:xfrm>
          <a:prstGeom prst="line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69" name="文本框 9228">
            <a:extLst>
              <a:ext uri="{FF2B5EF4-FFF2-40B4-BE49-F238E27FC236}">
                <a16:creationId xmlns:a16="http://schemas.microsoft.com/office/drawing/2014/main" id="{B2A20556-FB4F-41FF-A8B5-5F49627B5A54}"/>
              </a:ext>
            </a:extLst>
          </p:cNvPr>
          <p:cNvSpPr/>
          <p:nvPr/>
        </p:nvSpPr>
        <p:spPr>
          <a:xfrm>
            <a:off x="6143625" y="5260975"/>
            <a:ext cx="3043238" cy="94456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800" b="1"/>
              <a:t>让人类的主要能源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800" b="1"/>
              <a:t>由柴薪转向煤</a:t>
            </a:r>
          </a:p>
        </p:txBody>
      </p:sp>
      <p:sp>
        <p:nvSpPr>
          <p:cNvPr id="19470" name="文本框 9229">
            <a:extLst>
              <a:ext uri="{FF2B5EF4-FFF2-40B4-BE49-F238E27FC236}">
                <a16:creationId xmlns:a16="http://schemas.microsoft.com/office/drawing/2014/main" id="{DFE66781-92CE-449E-BA1A-2C01E6FDA1AA}"/>
              </a:ext>
            </a:extLst>
          </p:cNvPr>
          <p:cNvSpPr/>
          <p:nvPr/>
        </p:nvSpPr>
        <p:spPr>
          <a:xfrm>
            <a:off x="6948488" y="1014413"/>
            <a:ext cx="1612900" cy="5175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800" b="1">
                <a:solidFill>
                  <a:srgbClr val="6600FF"/>
                </a:solidFill>
              </a:rPr>
              <a:t>钻木取火</a:t>
            </a:r>
          </a:p>
        </p:txBody>
      </p:sp>
      <p:sp>
        <p:nvSpPr>
          <p:cNvPr id="19471" name="文本框 9230">
            <a:extLst>
              <a:ext uri="{FF2B5EF4-FFF2-40B4-BE49-F238E27FC236}">
                <a16:creationId xmlns:a16="http://schemas.microsoft.com/office/drawing/2014/main" id="{FC4B8832-E941-4621-866A-00B7DD741747}"/>
              </a:ext>
            </a:extLst>
          </p:cNvPr>
          <p:cNvSpPr/>
          <p:nvPr/>
        </p:nvSpPr>
        <p:spPr>
          <a:xfrm>
            <a:off x="6948488" y="1411288"/>
            <a:ext cx="1970087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800" b="1">
                <a:solidFill>
                  <a:srgbClr val="6600FF"/>
                </a:solidFill>
              </a:rPr>
              <a:t>发明蒸汽机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animBg="1"/>
      <p:bldP spid="19462" grpId="0" animBg="1"/>
      <p:bldP spid="19463" grpId="0" animBg="1"/>
      <p:bldP spid="19465" grpId="0" animBg="1"/>
      <p:bldP spid="19467" grpId="0" animBg="1"/>
      <p:bldP spid="19469" grpId="0" animBg="1"/>
      <p:bldP spid="19470" grpId="0" animBg="1"/>
      <p:bldP spid="1947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2">
            <a:extLst>
              <a:ext uri="{FF2B5EF4-FFF2-40B4-BE49-F238E27FC236}">
                <a16:creationId xmlns:a16="http://schemas.microsoft.com/office/drawing/2014/main" id="{EDE0CAB0-7210-49E1-978C-0262B0FE90AB}"/>
              </a:ext>
            </a:extLst>
          </p:cNvPr>
          <p:cNvSpPr/>
          <p:nvPr/>
        </p:nvSpPr>
        <p:spPr>
          <a:xfrm>
            <a:off x="85725" y="2352675"/>
            <a:ext cx="8172450" cy="6254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zh-CN" altLang="en-US" sz="2800" b="1">
                <a:latin typeface="Times New Roman" panose="02020603050405020304" pitchFamily="18" charset="0"/>
              </a:rPr>
              <a:t>　　</a:t>
            </a:r>
            <a:r>
              <a:rPr lang="en-US" altLang="zh-CN" sz="2800" b="1">
                <a:latin typeface="Times New Roman" panose="02020603050405020304" pitchFamily="18" charset="0"/>
              </a:rPr>
              <a:t>1</a:t>
            </a:r>
            <a:r>
              <a:rPr lang="zh-CN" altLang="en-US" sz="2800" b="1">
                <a:latin typeface="宋体" panose="02010600030101010101" pitchFamily="2" charset="-122"/>
              </a:rPr>
              <a:t>．能</a:t>
            </a:r>
            <a:r>
              <a:rPr lang="zh-CN" altLang="en-US" sz="2800" b="1">
                <a:solidFill>
                  <a:srgbClr val="6600FF"/>
                </a:solidFill>
                <a:latin typeface="宋体" panose="02010600030101010101" pitchFamily="2" charset="-122"/>
              </a:rPr>
              <a:t>直接</a:t>
            </a:r>
            <a:r>
              <a:rPr lang="zh-CN" altLang="en-US" sz="2800" b="1">
                <a:latin typeface="宋体" panose="02010600030101010101" pitchFamily="2" charset="-122"/>
              </a:rPr>
              <a:t>从自然界获取的能源称为</a:t>
            </a:r>
            <a:r>
              <a:rPr lang="zh-CN" altLang="en-US" sz="2800" b="1">
                <a:solidFill>
                  <a:srgbClr val="C00000"/>
                </a:solidFill>
                <a:latin typeface="宋体" panose="02010600030101010101" pitchFamily="2" charset="-122"/>
              </a:rPr>
              <a:t>一次能源</a:t>
            </a:r>
          </a:p>
        </p:txBody>
      </p:sp>
      <p:grpSp>
        <p:nvGrpSpPr>
          <p:cNvPr id="19459" name="组合 10242">
            <a:extLst>
              <a:ext uri="{FF2B5EF4-FFF2-40B4-BE49-F238E27FC236}">
                <a16:creationId xmlns:a16="http://schemas.microsoft.com/office/drawing/2014/main" id="{D1DF2A0E-5CB3-4AF9-823E-534F58E99644}"/>
              </a:ext>
            </a:extLst>
          </p:cNvPr>
          <p:cNvGrpSpPr>
            <a:grpSpLocks/>
          </p:cNvGrpSpPr>
          <p:nvPr/>
        </p:nvGrpSpPr>
        <p:grpSpPr bwMode="auto">
          <a:xfrm>
            <a:off x="2051050" y="2905125"/>
            <a:ext cx="4343400" cy="3498850"/>
            <a:chOff x="0" y="0"/>
            <a:chExt cx="1996" cy="1535"/>
          </a:xfrm>
        </p:grpSpPr>
        <p:pic>
          <p:nvPicPr>
            <p:cNvPr id="19460" name="Picture 8" descr="露天煤矿开采">
              <a:extLst>
                <a:ext uri="{FF2B5EF4-FFF2-40B4-BE49-F238E27FC236}">
                  <a16:creationId xmlns:a16="http://schemas.microsoft.com/office/drawing/2014/main" id="{7D04E96C-A4AD-48CC-9088-D441DADD74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996" cy="1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61" name="文本框 10244">
              <a:extLst>
                <a:ext uri="{FF2B5EF4-FFF2-40B4-BE49-F238E27FC236}">
                  <a16:creationId xmlns:a16="http://schemas.microsoft.com/office/drawing/2014/main" id="{22EFDC24-F7FC-46A8-BCC1-6F45F9DA15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6" y="1360"/>
              <a:ext cx="384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CN" altLang="en-US" sz="2000" b="1"/>
                <a:t>煤</a:t>
              </a:r>
            </a:p>
          </p:txBody>
        </p:sp>
      </p:grpSp>
      <p:grpSp>
        <p:nvGrpSpPr>
          <p:cNvPr id="19462" name="组合 10245">
            <a:extLst>
              <a:ext uri="{FF2B5EF4-FFF2-40B4-BE49-F238E27FC236}">
                <a16:creationId xmlns:a16="http://schemas.microsoft.com/office/drawing/2014/main" id="{047D1CCD-459C-4604-AFE1-191AC4088D3B}"/>
              </a:ext>
            </a:extLst>
          </p:cNvPr>
          <p:cNvGrpSpPr>
            <a:grpSpLocks/>
          </p:cNvGrpSpPr>
          <p:nvPr/>
        </p:nvGrpSpPr>
        <p:grpSpPr bwMode="auto">
          <a:xfrm>
            <a:off x="1978025" y="2909888"/>
            <a:ext cx="4827588" cy="3584575"/>
            <a:chOff x="0" y="0"/>
            <a:chExt cx="1864" cy="1378"/>
          </a:xfrm>
        </p:grpSpPr>
        <p:pic>
          <p:nvPicPr>
            <p:cNvPr id="19463" name="图片 10246">
              <a:extLst>
                <a:ext uri="{FF2B5EF4-FFF2-40B4-BE49-F238E27FC236}">
                  <a16:creationId xmlns:a16="http://schemas.microsoft.com/office/drawing/2014/main" id="{6B25E9A7-FFB8-4F23-8BFF-F14C4EFE20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864" cy="1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64" name="文本框 10247">
              <a:extLst>
                <a:ext uri="{FF2B5EF4-FFF2-40B4-BE49-F238E27FC236}">
                  <a16:creationId xmlns:a16="http://schemas.microsoft.com/office/drawing/2014/main" id="{7801C36A-71C2-4738-8725-A79FCC71BA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" y="1225"/>
              <a:ext cx="589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CN" altLang="en-US" sz="2000" b="1"/>
                <a:t>石油</a:t>
              </a:r>
            </a:p>
          </p:txBody>
        </p:sp>
      </p:grpSp>
      <p:grpSp>
        <p:nvGrpSpPr>
          <p:cNvPr id="19465" name="组合 10248">
            <a:extLst>
              <a:ext uri="{FF2B5EF4-FFF2-40B4-BE49-F238E27FC236}">
                <a16:creationId xmlns:a16="http://schemas.microsoft.com/office/drawing/2014/main" id="{7717D6E4-6AB8-4E1A-8C4D-2B54BE3C96F9}"/>
              </a:ext>
            </a:extLst>
          </p:cNvPr>
          <p:cNvGrpSpPr>
            <a:grpSpLocks/>
          </p:cNvGrpSpPr>
          <p:nvPr/>
        </p:nvGrpSpPr>
        <p:grpSpPr bwMode="auto">
          <a:xfrm>
            <a:off x="2051050" y="2930525"/>
            <a:ext cx="4665663" cy="3889375"/>
            <a:chOff x="0" y="0"/>
            <a:chExt cx="1633" cy="1354"/>
          </a:xfrm>
        </p:grpSpPr>
        <p:pic>
          <p:nvPicPr>
            <p:cNvPr id="19466" name="Picture 10" descr="01风车发电">
              <a:extLst>
                <a:ext uri="{FF2B5EF4-FFF2-40B4-BE49-F238E27FC236}">
                  <a16:creationId xmlns:a16="http://schemas.microsoft.com/office/drawing/2014/main" id="{5B5AEC68-A523-4AC7-8D30-7D27DAF54E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633" cy="1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67" name="文本框 10250">
              <a:extLst>
                <a:ext uri="{FF2B5EF4-FFF2-40B4-BE49-F238E27FC236}">
                  <a16:creationId xmlns:a16="http://schemas.microsoft.com/office/drawing/2014/main" id="{D14683D1-151A-42D5-BD68-E8CC2F63EC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4" y="1215"/>
              <a:ext cx="589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CN" altLang="en-US" sz="2000" b="1"/>
                <a:t>风能</a:t>
              </a:r>
            </a:p>
          </p:txBody>
        </p:sp>
      </p:grpSp>
      <p:grpSp>
        <p:nvGrpSpPr>
          <p:cNvPr id="19468" name="组合 10251">
            <a:extLst>
              <a:ext uri="{FF2B5EF4-FFF2-40B4-BE49-F238E27FC236}">
                <a16:creationId xmlns:a16="http://schemas.microsoft.com/office/drawing/2014/main" id="{4BD9DB38-8BB8-4525-A2C2-3A87B7F1A3B8}"/>
              </a:ext>
            </a:extLst>
          </p:cNvPr>
          <p:cNvGrpSpPr>
            <a:grpSpLocks/>
          </p:cNvGrpSpPr>
          <p:nvPr/>
        </p:nvGrpSpPr>
        <p:grpSpPr bwMode="auto">
          <a:xfrm>
            <a:off x="2085975" y="2925763"/>
            <a:ext cx="4451350" cy="3800475"/>
            <a:chOff x="0" y="0"/>
            <a:chExt cx="1668" cy="1394"/>
          </a:xfrm>
        </p:grpSpPr>
        <p:pic>
          <p:nvPicPr>
            <p:cNvPr id="19469" name="Picture 12" descr="羊八井地热温泉">
              <a:extLst>
                <a:ext uri="{FF2B5EF4-FFF2-40B4-BE49-F238E27FC236}">
                  <a16:creationId xmlns:a16="http://schemas.microsoft.com/office/drawing/2014/main" id="{3F236E23-533B-49A3-9507-6D969BEECA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668" cy="1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70" name="文本框 10253">
              <a:extLst>
                <a:ext uri="{FF2B5EF4-FFF2-40B4-BE49-F238E27FC236}">
                  <a16:creationId xmlns:a16="http://schemas.microsoft.com/office/drawing/2014/main" id="{53718C3A-4151-4B49-B6FC-5F0DE5CC59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" y="1248"/>
              <a:ext cx="794" cy="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CN" altLang="en-US" sz="2000" b="1"/>
                <a:t>地热能</a:t>
              </a:r>
            </a:p>
          </p:txBody>
        </p:sp>
      </p:grpSp>
      <p:grpSp>
        <p:nvGrpSpPr>
          <p:cNvPr id="19471" name="组合 10254">
            <a:extLst>
              <a:ext uri="{FF2B5EF4-FFF2-40B4-BE49-F238E27FC236}">
                <a16:creationId xmlns:a16="http://schemas.microsoft.com/office/drawing/2014/main" id="{DD41232F-EE55-44FE-B941-8D88FBA636FD}"/>
              </a:ext>
            </a:extLst>
          </p:cNvPr>
          <p:cNvGrpSpPr>
            <a:grpSpLocks/>
          </p:cNvGrpSpPr>
          <p:nvPr/>
        </p:nvGrpSpPr>
        <p:grpSpPr bwMode="auto">
          <a:xfrm>
            <a:off x="2051050" y="2955925"/>
            <a:ext cx="4560888" cy="3744913"/>
            <a:chOff x="0" y="0"/>
            <a:chExt cx="1929" cy="1523"/>
          </a:xfrm>
        </p:grpSpPr>
        <p:pic>
          <p:nvPicPr>
            <p:cNvPr id="19472" name="图片 10255">
              <a:extLst>
                <a:ext uri="{FF2B5EF4-FFF2-40B4-BE49-F238E27FC236}">
                  <a16:creationId xmlns:a16="http://schemas.microsoft.com/office/drawing/2014/main" id="{F0450ADD-8437-4989-BB2D-AB3C5CFDA9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929" cy="1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73" name="文本框 10256">
              <a:extLst>
                <a:ext uri="{FF2B5EF4-FFF2-40B4-BE49-F238E27FC236}">
                  <a16:creationId xmlns:a16="http://schemas.microsoft.com/office/drawing/2014/main" id="{05E411E3-6C3B-4F58-81F3-8E2497C67F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9" y="1361"/>
              <a:ext cx="635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CN" altLang="en-US" sz="2000" b="1"/>
                <a:t>水能</a:t>
              </a:r>
            </a:p>
          </p:txBody>
        </p:sp>
      </p:grpSp>
      <p:pic>
        <p:nvPicPr>
          <p:cNvPr id="19474" name="Picture 9" descr="E:\李燃\教师教学用书\2012人教教师用书项目\ppt\物理\图标.png">
            <a:extLst>
              <a:ext uri="{FF2B5EF4-FFF2-40B4-BE49-F238E27FC236}">
                <a16:creationId xmlns:a16="http://schemas.microsoft.com/office/drawing/2014/main" id="{1AB56BD2-AB6A-410E-B646-B6B750C201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549275"/>
            <a:ext cx="8826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9" name="矩形 4">
            <a:extLst>
              <a:ext uri="{FF2B5EF4-FFF2-40B4-BE49-F238E27FC236}">
                <a16:creationId xmlns:a16="http://schemas.microsoft.com/office/drawing/2014/main" id="{16D6CCDB-277C-4624-BD93-154EB956E2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476250"/>
            <a:ext cx="3455987" cy="588963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5400000"/>
          </a:gradFill>
          <a:ln w="9525" algn="ctr">
            <a:solidFill>
              <a:srgbClr val="4A7EBB"/>
            </a:solidFill>
            <a:miter lim="800000"/>
            <a:headEnd/>
            <a:tailEnd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b="1">
                <a:solidFill>
                  <a:srgbClr val="FFFFFF"/>
                </a:solidFill>
              </a:rPr>
              <a:t>三、能源的类型</a:t>
            </a:r>
          </a:p>
        </p:txBody>
      </p:sp>
      <p:sp>
        <p:nvSpPr>
          <p:cNvPr id="19476" name="文本框 10259">
            <a:extLst>
              <a:ext uri="{FF2B5EF4-FFF2-40B4-BE49-F238E27FC236}">
                <a16:creationId xmlns:a16="http://schemas.microsoft.com/office/drawing/2014/main" id="{67A8D78C-E365-4CA2-8CE1-5A09AE545C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913" y="1052513"/>
            <a:ext cx="62611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800" b="1"/>
              <a:t>哪些是化石能源？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800" b="1"/>
              <a:t>什么叫一次能源？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800" b="1"/>
              <a:t>哪些属于一次能源？什么叫二次能源？</a:t>
            </a:r>
            <a:endParaRPr lang="zh-CN" altLang="en-US" sz="2800"/>
          </a:p>
        </p:txBody>
      </p:sp>
      <p:sp>
        <p:nvSpPr>
          <p:cNvPr id="20491" name="文本框 10260">
            <a:extLst>
              <a:ext uri="{FF2B5EF4-FFF2-40B4-BE49-F238E27FC236}">
                <a16:creationId xmlns:a16="http://schemas.microsoft.com/office/drawing/2014/main" id="{F9381790-0548-4CE3-A36C-21908798833B}"/>
              </a:ext>
            </a:extLst>
          </p:cNvPr>
          <p:cNvSpPr/>
          <p:nvPr/>
        </p:nvSpPr>
        <p:spPr>
          <a:xfrm>
            <a:off x="4275138" y="977900"/>
            <a:ext cx="3043237" cy="5175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800" b="1">
                <a:solidFill>
                  <a:srgbClr val="FF0000"/>
                </a:solidFill>
              </a:rPr>
              <a:t>煤、石油、天然气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3">
            <a:extLst>
              <a:ext uri="{FF2B5EF4-FFF2-40B4-BE49-F238E27FC236}">
                <a16:creationId xmlns:a16="http://schemas.microsoft.com/office/drawing/2014/main" id="{EE0D6860-3156-467F-8B6E-36ED218F39B1}"/>
              </a:ext>
            </a:extLst>
          </p:cNvPr>
          <p:cNvSpPr/>
          <p:nvPr/>
        </p:nvSpPr>
        <p:spPr>
          <a:xfrm>
            <a:off x="252413" y="1119188"/>
            <a:ext cx="8774112" cy="11588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zh-CN" altLang="en-US" sz="2800" b="1">
                <a:latin typeface="Times New Roman" panose="02020603050405020304" pitchFamily="18" charset="0"/>
              </a:rPr>
              <a:t>　　</a:t>
            </a:r>
            <a:r>
              <a:rPr lang="en-US" altLang="zh-CN" sz="2800" b="1">
                <a:latin typeface="Times New Roman" panose="02020603050405020304" pitchFamily="18" charset="0"/>
              </a:rPr>
              <a:t>2</a:t>
            </a:r>
            <a:r>
              <a:rPr lang="zh-CN" altLang="en-US" sz="2800" b="1">
                <a:latin typeface="Times New Roman" panose="02020603050405020304" pitchFamily="18" charset="0"/>
              </a:rPr>
              <a:t>．由一次能源经过加工得到的能源称为</a:t>
            </a:r>
            <a:r>
              <a:rPr lang="zh-CN" altLang="en-US" sz="2800" b="1">
                <a:solidFill>
                  <a:srgbClr val="C00000"/>
                </a:solidFill>
                <a:latin typeface="Times New Roman" panose="02020603050405020304" pitchFamily="18" charset="0"/>
              </a:rPr>
              <a:t>二次能源</a:t>
            </a:r>
          </a:p>
          <a:p>
            <a:pPr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zh-CN" altLang="en-US" sz="2800" b="1">
                <a:solidFill>
                  <a:srgbClr val="C00000"/>
                </a:solidFill>
                <a:latin typeface="Times New Roman" panose="02020603050405020304" pitchFamily="18" charset="0"/>
              </a:rPr>
              <a:t>(如：汽油、柴油、煤油、酒精、电能、.........）</a:t>
            </a:r>
          </a:p>
        </p:txBody>
      </p:sp>
      <p:grpSp>
        <p:nvGrpSpPr>
          <p:cNvPr id="20483" name="组合 11266">
            <a:extLst>
              <a:ext uri="{FF2B5EF4-FFF2-40B4-BE49-F238E27FC236}">
                <a16:creationId xmlns:a16="http://schemas.microsoft.com/office/drawing/2014/main" id="{CC9E2831-FD99-4B7C-8E90-2804CE6D6960}"/>
              </a:ext>
            </a:extLst>
          </p:cNvPr>
          <p:cNvGrpSpPr>
            <a:grpSpLocks/>
          </p:cNvGrpSpPr>
          <p:nvPr/>
        </p:nvGrpSpPr>
        <p:grpSpPr bwMode="auto">
          <a:xfrm>
            <a:off x="755650" y="2420938"/>
            <a:ext cx="3203575" cy="3652837"/>
            <a:chOff x="0" y="0"/>
            <a:chExt cx="3528392" cy="4135716"/>
          </a:xfrm>
        </p:grpSpPr>
        <p:pic>
          <p:nvPicPr>
            <p:cNvPr id="20484" name="Picture 1" descr="E:\电子课件编制\19300026872967133222608702821_950.jpg">
              <a:extLst>
                <a:ext uri="{FF2B5EF4-FFF2-40B4-BE49-F238E27FC236}">
                  <a16:creationId xmlns:a16="http://schemas.microsoft.com/office/drawing/2014/main" id="{193FE9C4-2F03-4BC6-966A-159BFCBD73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528392" cy="35060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85" name="TextBox 8">
              <a:extLst>
                <a:ext uri="{FF2B5EF4-FFF2-40B4-BE49-F238E27FC236}">
                  <a16:creationId xmlns:a16="http://schemas.microsoft.com/office/drawing/2014/main" id="{2487C10B-9E3A-4721-803D-BA8AE32830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243" y="3600104"/>
              <a:ext cx="2232784" cy="535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5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000" b="1">
                  <a:latin typeface="宋体" panose="02010600030101010101" pitchFamily="2" charset="-122"/>
                </a:rPr>
                <a:t>汽油、柴油</a:t>
              </a:r>
            </a:p>
          </p:txBody>
        </p:sp>
      </p:grpSp>
      <p:grpSp>
        <p:nvGrpSpPr>
          <p:cNvPr id="20486" name="组合 11269">
            <a:extLst>
              <a:ext uri="{FF2B5EF4-FFF2-40B4-BE49-F238E27FC236}">
                <a16:creationId xmlns:a16="http://schemas.microsoft.com/office/drawing/2014/main" id="{D88EF190-42E9-4C7F-8226-3FC0A1EBE2E3}"/>
              </a:ext>
            </a:extLst>
          </p:cNvPr>
          <p:cNvGrpSpPr>
            <a:grpSpLocks/>
          </p:cNvGrpSpPr>
          <p:nvPr/>
        </p:nvGrpSpPr>
        <p:grpSpPr bwMode="auto">
          <a:xfrm>
            <a:off x="4535488" y="3033713"/>
            <a:ext cx="4032250" cy="3151187"/>
            <a:chOff x="0" y="0"/>
            <a:chExt cx="4636800" cy="4080227"/>
          </a:xfrm>
        </p:grpSpPr>
        <p:pic>
          <p:nvPicPr>
            <p:cNvPr id="20487" name="Picture 3" descr="C:\Users\John\AppData\Roaming\Tencent\Users\76476908\QQ\WinTemp\RichOle\G0F0ZQ1ATW3TH1UTRHT18ZC.jpg">
              <a:extLst>
                <a:ext uri="{FF2B5EF4-FFF2-40B4-BE49-F238E27FC236}">
                  <a16:creationId xmlns:a16="http://schemas.microsoft.com/office/drawing/2014/main" id="{7844C094-DA7A-4073-BB9F-CDAD6194AF4F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636800" cy="32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88" name="TextBox 14">
              <a:extLst>
                <a:ext uri="{FF2B5EF4-FFF2-40B4-BE49-F238E27FC236}">
                  <a16:creationId xmlns:a16="http://schemas.microsoft.com/office/drawing/2014/main" id="{768E7DA6-47A5-4932-89F0-552C0251D5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611" y="3467679"/>
              <a:ext cx="4317336" cy="612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25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000" b="1">
                  <a:latin typeface="宋体" panose="02010600030101010101" pitchFamily="2" charset="-122"/>
                </a:rPr>
                <a:t>风力发电</a:t>
              </a:r>
            </a:p>
          </p:txBody>
        </p:sp>
      </p:grpSp>
      <p:grpSp>
        <p:nvGrpSpPr>
          <p:cNvPr id="20489" name="组合 11272">
            <a:extLst>
              <a:ext uri="{FF2B5EF4-FFF2-40B4-BE49-F238E27FC236}">
                <a16:creationId xmlns:a16="http://schemas.microsoft.com/office/drawing/2014/main" id="{76BC2B60-0A96-4441-A300-A7BC5DFD80B3}"/>
              </a:ext>
            </a:extLst>
          </p:cNvPr>
          <p:cNvGrpSpPr>
            <a:grpSpLocks/>
          </p:cNvGrpSpPr>
          <p:nvPr/>
        </p:nvGrpSpPr>
        <p:grpSpPr bwMode="auto">
          <a:xfrm>
            <a:off x="4594225" y="2493963"/>
            <a:ext cx="3614738" cy="3352800"/>
            <a:chOff x="0" y="0"/>
            <a:chExt cx="4636800" cy="3770619"/>
          </a:xfrm>
        </p:grpSpPr>
        <p:pic>
          <p:nvPicPr>
            <p:cNvPr id="20490" name="Picture 4" descr="C:\Users\John\AppData\Roaming\Tencent\Users\76476908\QQ\WinTemp\RichOle\QCBBH~WFXXE)UOJ_O3G545Y.jpg">
              <a:extLst>
                <a:ext uri="{FF2B5EF4-FFF2-40B4-BE49-F238E27FC236}">
                  <a16:creationId xmlns:a16="http://schemas.microsoft.com/office/drawing/2014/main" id="{436423B3-FA7D-4699-8667-11906412B9D2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636800" cy="32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91" name="TextBox 13">
              <a:extLst>
                <a:ext uri="{FF2B5EF4-FFF2-40B4-BE49-F238E27FC236}">
                  <a16:creationId xmlns:a16="http://schemas.microsoft.com/office/drawing/2014/main" id="{15EDE285-2BBF-4153-BFDF-96FAD2F60E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3238591"/>
              <a:ext cx="4608291" cy="5320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25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000" b="1">
                  <a:latin typeface="宋体" panose="02010600030101010101" pitchFamily="2" charset="-122"/>
                </a:rPr>
                <a:t>水力发电</a:t>
              </a:r>
            </a:p>
          </p:txBody>
        </p:sp>
      </p:grpSp>
      <p:grpSp>
        <p:nvGrpSpPr>
          <p:cNvPr id="20492" name="组合 11275">
            <a:extLst>
              <a:ext uri="{FF2B5EF4-FFF2-40B4-BE49-F238E27FC236}">
                <a16:creationId xmlns:a16="http://schemas.microsoft.com/office/drawing/2014/main" id="{B0757938-1D3B-4B1A-A63F-FF9435820F80}"/>
              </a:ext>
            </a:extLst>
          </p:cNvPr>
          <p:cNvGrpSpPr>
            <a:grpSpLocks/>
          </p:cNvGrpSpPr>
          <p:nvPr/>
        </p:nvGrpSpPr>
        <p:grpSpPr bwMode="auto">
          <a:xfrm>
            <a:off x="4657725" y="3106738"/>
            <a:ext cx="3124200" cy="2921000"/>
            <a:chOff x="0" y="0"/>
            <a:chExt cx="4636800" cy="3866103"/>
          </a:xfrm>
        </p:grpSpPr>
        <p:pic>
          <p:nvPicPr>
            <p:cNvPr id="20493" name="Picture 5" descr="C:\Users\John\AppData\Roaming\Tencent\Users\76476908\QQ\WinTemp\RichOle\OK06IITAT)T`K8W_[W~2YEG.jpg">
              <a:extLst>
                <a:ext uri="{FF2B5EF4-FFF2-40B4-BE49-F238E27FC236}">
                  <a16:creationId xmlns:a16="http://schemas.microsoft.com/office/drawing/2014/main" id="{FC8FF0EF-2544-4184-A701-A1C439427051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636800" cy="32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94" name="TextBox 16">
              <a:extLst>
                <a:ext uri="{FF2B5EF4-FFF2-40B4-BE49-F238E27FC236}">
                  <a16:creationId xmlns:a16="http://schemas.microsoft.com/office/drawing/2014/main" id="{399FC1F8-F419-403E-BAB0-2EA17A7F7A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80" y="3239963"/>
              <a:ext cx="4613240" cy="626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25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000" b="1">
                  <a:latin typeface="宋体" panose="02010600030101010101" pitchFamily="2" charset="-122"/>
                </a:rPr>
                <a:t>太阳能发电</a:t>
              </a:r>
            </a:p>
          </p:txBody>
        </p:sp>
      </p:grpSp>
      <p:grpSp>
        <p:nvGrpSpPr>
          <p:cNvPr id="20495" name="组合 11278">
            <a:extLst>
              <a:ext uri="{FF2B5EF4-FFF2-40B4-BE49-F238E27FC236}">
                <a16:creationId xmlns:a16="http://schemas.microsoft.com/office/drawing/2014/main" id="{7AF4E52F-A67E-4798-B675-4879081E2033}"/>
              </a:ext>
            </a:extLst>
          </p:cNvPr>
          <p:cNvGrpSpPr>
            <a:grpSpLocks/>
          </p:cNvGrpSpPr>
          <p:nvPr/>
        </p:nvGrpSpPr>
        <p:grpSpPr bwMode="auto">
          <a:xfrm>
            <a:off x="4462463" y="2459038"/>
            <a:ext cx="4071937" cy="3546475"/>
            <a:chOff x="0" y="1339"/>
            <a:chExt cx="4636800" cy="3739712"/>
          </a:xfrm>
        </p:grpSpPr>
        <p:pic>
          <p:nvPicPr>
            <p:cNvPr id="20496" name="Picture 6" descr="E:\电子课件编制\19300001338703133177746479448.jpg">
              <a:extLst>
                <a:ext uri="{FF2B5EF4-FFF2-40B4-BE49-F238E27FC236}">
                  <a16:creationId xmlns:a16="http://schemas.microsoft.com/office/drawing/2014/main" id="{1EC970DE-C67E-49CB-A75F-8BC0CCA1C3F9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339"/>
              <a:ext cx="4636800" cy="32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97" name="TextBox 17">
              <a:extLst>
                <a:ext uri="{FF2B5EF4-FFF2-40B4-BE49-F238E27FC236}">
                  <a16:creationId xmlns:a16="http://schemas.microsoft.com/office/drawing/2014/main" id="{87B4CF4B-46AA-4A12-B158-7DA0EA18D2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54" y="3239575"/>
              <a:ext cx="4611492" cy="501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25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000" b="1">
                  <a:latin typeface="宋体" panose="02010600030101010101" pitchFamily="2" charset="-122"/>
                </a:rPr>
                <a:t>地热发电</a:t>
              </a:r>
            </a:p>
          </p:txBody>
        </p:sp>
      </p:grpSp>
      <p:pic>
        <p:nvPicPr>
          <p:cNvPr id="20498" name="Picture 9" descr="E:\李燃\教师教学用书\2012人教教师用书项目\ppt\物理\图标.png">
            <a:extLst>
              <a:ext uri="{FF2B5EF4-FFF2-40B4-BE49-F238E27FC236}">
                <a16:creationId xmlns:a16="http://schemas.microsoft.com/office/drawing/2014/main" id="{B0F08EF0-A57B-4D0C-8426-8C8FD49546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75" y="549275"/>
            <a:ext cx="8826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</TotalTime>
  <Words>893</Words>
  <Application>Microsoft Office PowerPoint</Application>
  <PresentationFormat>全屏显示(4:3)</PresentationFormat>
  <Paragraphs>108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4" baseType="lpstr">
      <vt:lpstr>等线</vt:lpstr>
      <vt:lpstr>宋体</vt:lpstr>
      <vt:lpstr>Arial</vt:lpstr>
      <vt:lpstr>Calibri</vt:lpstr>
      <vt:lpstr>Calibri Light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lenovo07</dc:creator>
  <cp:lastModifiedBy>lenovo07</cp:lastModifiedBy>
  <cp:revision>10</cp:revision>
  <dcterms:created xsi:type="dcterms:W3CDTF">2021-10-09T05:43:02Z</dcterms:created>
  <dcterms:modified xsi:type="dcterms:W3CDTF">2021-10-21T02:33:59Z</dcterms:modified>
</cp:coreProperties>
</file>