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heme/theme2.xml" ContentType="application/vnd.openxmlformats-officedocument.them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1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71" r:id="rId3"/>
    <p:sldId id="258" r:id="rId4"/>
    <p:sldId id="272" r:id="rId5"/>
    <p:sldId id="273" r:id="rId6"/>
    <p:sldId id="274" r:id="rId7"/>
    <p:sldId id="259" r:id="rId8"/>
    <p:sldId id="260" r:id="rId9"/>
    <p:sldId id="261" r:id="rId10"/>
    <p:sldId id="262" r:id="rId11"/>
    <p:sldId id="609" r:id="rId12"/>
    <p:sldId id="610" r:id="rId13"/>
    <p:sldId id="263" r:id="rId14"/>
    <p:sldId id="264" r:id="rId15"/>
    <p:sldId id="606" r:id="rId16"/>
    <p:sldId id="605" r:id="rId17"/>
    <p:sldId id="607" r:id="rId18"/>
    <p:sldId id="265" r:id="rId19"/>
    <p:sldId id="266" r:id="rId20"/>
    <p:sldId id="267" r:id="rId21"/>
    <p:sldId id="608" r:id="rId22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FF"/>
    <a:srgbClr val="071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tags" Target="../tags/tag79.xml"/><Relationship Id="rId2" Type="http://schemas.openxmlformats.org/officeDocument/2006/relationships/tags" Target="../tags/tag74.xml"/><Relationship Id="rId1" Type="http://schemas.openxmlformats.org/officeDocument/2006/relationships/theme" Target="../theme/theme2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0B910D-B240-44F2-B6F9-B81EEDA1FC5E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2D8A6-F2C2-4092-B964-FACA97B61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90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3"/>
            </p:custDataLst>
          </p:nvPr>
        </p:nvSpPr>
        <p:spPr/>
        <p:txBody>
          <a:bodyPr/>
          <a:lstStyle/>
          <a:p>
            <a:fld id="{9D12D8A6-F2C2-4092-B964-FACA97B6161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54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9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Group 6"/>
          <p:cNvGrpSpPr/>
          <p:nvPr>
            <p:custDataLst>
              <p:tags r:id="rId6"/>
            </p:custData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>
              <p:custDataLst>
                <p:tags r:id="rId7"/>
              </p:custData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14" name="Freeform 6"/>
            <p:cNvSpPr/>
            <p:nvPr>
              <p:custDataLst>
                <p:tags r:id="rId8"/>
              </p:custData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220253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0573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8806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70945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Freeform 6" title="Crop Mark"/>
          <p:cNvSpPr/>
          <p:nvPr>
            <p:custDataLst>
              <p:tags r:id="rId6"/>
            </p:custData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4228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80464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ct val="0"/>
              </a:spcBef>
              <a:spcAft>
                <a:spcPct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555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05073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6278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>
            <p:custDataLst>
              <p:tags r:id="rId1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8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9787630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>
            <p:custDataLst>
              <p:tags r:id="rId1"/>
            </p:custData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ct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Divider Bar"/>
          <p:cNvSpPr/>
          <p:nvPr>
            <p:custDataLst>
              <p:tags r:id="rId8"/>
            </p:custData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8341870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987698DF-FF37-4F3A-998F-58234AC02C94}" type="datetimeFigureOut">
              <a:rPr lang="zh-CN" altLang="en-US" smtClean="0"/>
              <a:t>2021/10/10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6282667-911B-4A7E-B098-AFEA8C43330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Rectangle 8" title="Side bar"/>
          <p:cNvSpPr/>
          <p:nvPr>
            <p:custDataLst>
              <p:tags r:id="rId18"/>
            </p:custData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908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:p14="http://schemas.microsoft.com/office/powerpoint/2010/main" xmlns="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image" Target="../media/image22.png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microsoft.com/office/2007/relationships/hdphoto" Target="../media/hdphoto9.wdp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image" Target="../media/image2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.bin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7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tags" Target="../tags/tag171.xml"/><Relationship Id="rId18" Type="http://schemas.openxmlformats.org/officeDocument/2006/relationships/tags" Target="../tags/tag176.xml"/><Relationship Id="rId26" Type="http://schemas.openxmlformats.org/officeDocument/2006/relationships/image" Target="../media/image28.jpeg"/><Relationship Id="rId3" Type="http://schemas.openxmlformats.org/officeDocument/2006/relationships/tags" Target="../tags/tag161.xml"/><Relationship Id="rId21" Type="http://schemas.openxmlformats.org/officeDocument/2006/relationships/tags" Target="../tags/tag179.xml"/><Relationship Id="rId7" Type="http://schemas.openxmlformats.org/officeDocument/2006/relationships/tags" Target="../tags/tag165.xml"/><Relationship Id="rId12" Type="http://schemas.openxmlformats.org/officeDocument/2006/relationships/tags" Target="../tags/tag170.xml"/><Relationship Id="rId17" Type="http://schemas.openxmlformats.org/officeDocument/2006/relationships/tags" Target="../tags/tag175.xml"/><Relationship Id="rId25" Type="http://schemas.openxmlformats.org/officeDocument/2006/relationships/slideLayout" Target="../slideLayouts/slideLayout2.xml"/><Relationship Id="rId33" Type="http://schemas.openxmlformats.org/officeDocument/2006/relationships/image" Target="../media/image34.jpeg"/><Relationship Id="rId2" Type="http://schemas.openxmlformats.org/officeDocument/2006/relationships/tags" Target="../tags/tag160.xml"/><Relationship Id="rId16" Type="http://schemas.openxmlformats.org/officeDocument/2006/relationships/tags" Target="../tags/tag174.xml"/><Relationship Id="rId20" Type="http://schemas.openxmlformats.org/officeDocument/2006/relationships/tags" Target="../tags/tag178.xml"/><Relationship Id="rId29" Type="http://schemas.openxmlformats.org/officeDocument/2006/relationships/image" Target="../media/image31.jpeg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24" Type="http://schemas.openxmlformats.org/officeDocument/2006/relationships/tags" Target="../tags/tag182.xml"/><Relationship Id="rId32" Type="http://schemas.openxmlformats.org/officeDocument/2006/relationships/image" Target="../media/image33.jpeg"/><Relationship Id="rId5" Type="http://schemas.openxmlformats.org/officeDocument/2006/relationships/tags" Target="../tags/tag163.xml"/><Relationship Id="rId15" Type="http://schemas.openxmlformats.org/officeDocument/2006/relationships/tags" Target="../tags/tag173.xml"/><Relationship Id="rId23" Type="http://schemas.openxmlformats.org/officeDocument/2006/relationships/tags" Target="../tags/tag181.xml"/><Relationship Id="rId28" Type="http://schemas.openxmlformats.org/officeDocument/2006/relationships/image" Target="../media/image30.jpeg"/><Relationship Id="rId10" Type="http://schemas.openxmlformats.org/officeDocument/2006/relationships/tags" Target="../tags/tag168.xml"/><Relationship Id="rId19" Type="http://schemas.openxmlformats.org/officeDocument/2006/relationships/tags" Target="../tags/tag177.xml"/><Relationship Id="rId31" Type="http://schemas.microsoft.com/office/2007/relationships/hdphoto" Target="../media/hdphoto10.wdp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tags" Target="../tags/tag172.xml"/><Relationship Id="rId22" Type="http://schemas.openxmlformats.org/officeDocument/2006/relationships/tags" Target="../tags/tag180.xml"/><Relationship Id="rId27" Type="http://schemas.openxmlformats.org/officeDocument/2006/relationships/image" Target="../media/image29.jpeg"/><Relationship Id="rId30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83.xml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94.xml"/><Relationship Id="rId13" Type="http://schemas.openxmlformats.org/officeDocument/2006/relationships/image" Target="../media/image4.png"/><Relationship Id="rId3" Type="http://schemas.openxmlformats.org/officeDocument/2006/relationships/tags" Target="../tags/tag89.xml"/><Relationship Id="rId7" Type="http://schemas.openxmlformats.org/officeDocument/2006/relationships/tags" Target="../tags/tag93.xml"/><Relationship Id="rId12" Type="http://schemas.microsoft.com/office/2007/relationships/hdphoto" Target="../media/hdphoto1.wdp"/><Relationship Id="rId17" Type="http://schemas.openxmlformats.org/officeDocument/2006/relationships/image" Target="../media/image6.jpeg"/><Relationship Id="rId2" Type="http://schemas.openxmlformats.org/officeDocument/2006/relationships/tags" Target="../tags/tag88.xml"/><Relationship Id="rId16" Type="http://schemas.microsoft.com/office/2007/relationships/hdphoto" Target="../media/hdphoto3.wdp"/><Relationship Id="rId1" Type="http://schemas.openxmlformats.org/officeDocument/2006/relationships/tags" Target="../tags/tag87.xml"/><Relationship Id="rId6" Type="http://schemas.openxmlformats.org/officeDocument/2006/relationships/tags" Target="../tags/tag92.xml"/><Relationship Id="rId11" Type="http://schemas.openxmlformats.org/officeDocument/2006/relationships/image" Target="../media/image3.png"/><Relationship Id="rId5" Type="http://schemas.openxmlformats.org/officeDocument/2006/relationships/tags" Target="../tags/tag91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0.xml"/><Relationship Id="rId9" Type="http://schemas.openxmlformats.org/officeDocument/2006/relationships/tags" Target="../tags/tag95.xml"/><Relationship Id="rId1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8.png"/><Relationship Id="rId18" Type="http://schemas.microsoft.com/office/2007/relationships/hdphoto" Target="../media/hdphoto7.wdp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microsoft.com/office/2007/relationships/hdphoto" Target="../media/hdphoto4.wdp"/><Relationship Id="rId17" Type="http://schemas.openxmlformats.org/officeDocument/2006/relationships/image" Target="../media/image10.png"/><Relationship Id="rId2" Type="http://schemas.openxmlformats.org/officeDocument/2006/relationships/tags" Target="../tags/tag97.xml"/><Relationship Id="rId16" Type="http://schemas.microsoft.com/office/2007/relationships/hdphoto" Target="../media/hdphoto6.wdp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image" Target="../media/image7.png"/><Relationship Id="rId5" Type="http://schemas.openxmlformats.org/officeDocument/2006/relationships/tags" Target="../tags/tag100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microsoft.com/office/2007/relationships/hdphoto" Target="../media/hdphoto5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1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../media/image12.jpe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image" Target="../media/image11.png"/><Relationship Id="rId5" Type="http://schemas.openxmlformats.org/officeDocument/2006/relationships/tags" Target="../tags/tag109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108.xml"/><Relationship Id="rId9" Type="http://schemas.openxmlformats.org/officeDocument/2006/relationships/slideLayout" Target="../slideLayouts/slideLayout2.xml"/><Relationship Id="rId1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7" Type="http://schemas.microsoft.com/office/2007/relationships/hdphoto" Target="../media/hdphoto2.wdp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13" Type="http://schemas.openxmlformats.org/officeDocument/2006/relationships/tags" Target="../tags/tag133.xml"/><Relationship Id="rId18" Type="http://schemas.openxmlformats.org/officeDocument/2006/relationships/tags" Target="../tags/tag138.xml"/><Relationship Id="rId26" Type="http://schemas.openxmlformats.org/officeDocument/2006/relationships/image" Target="../media/image17.jpeg"/><Relationship Id="rId3" Type="http://schemas.openxmlformats.org/officeDocument/2006/relationships/tags" Target="../tags/tag123.xml"/><Relationship Id="rId21" Type="http://schemas.openxmlformats.org/officeDocument/2006/relationships/tags" Target="../tags/tag141.xml"/><Relationship Id="rId7" Type="http://schemas.openxmlformats.org/officeDocument/2006/relationships/tags" Target="../tags/tag127.xml"/><Relationship Id="rId12" Type="http://schemas.openxmlformats.org/officeDocument/2006/relationships/tags" Target="../tags/tag132.xml"/><Relationship Id="rId17" Type="http://schemas.openxmlformats.org/officeDocument/2006/relationships/tags" Target="../tags/tag137.xml"/><Relationship Id="rId25" Type="http://schemas.openxmlformats.org/officeDocument/2006/relationships/image" Target="../media/image16.jpeg"/><Relationship Id="rId2" Type="http://schemas.openxmlformats.org/officeDocument/2006/relationships/tags" Target="../tags/tag122.xml"/><Relationship Id="rId16" Type="http://schemas.openxmlformats.org/officeDocument/2006/relationships/tags" Target="../tags/tag136.xml"/><Relationship Id="rId20" Type="http://schemas.openxmlformats.org/officeDocument/2006/relationships/tags" Target="../tags/tag140.xml"/><Relationship Id="rId29" Type="http://schemas.openxmlformats.org/officeDocument/2006/relationships/image" Target="../media/image20.jpeg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11" Type="http://schemas.openxmlformats.org/officeDocument/2006/relationships/tags" Target="../tags/tag131.xml"/><Relationship Id="rId24" Type="http://schemas.openxmlformats.org/officeDocument/2006/relationships/image" Target="../media/image15.jpeg"/><Relationship Id="rId5" Type="http://schemas.openxmlformats.org/officeDocument/2006/relationships/tags" Target="../tags/tag125.xml"/><Relationship Id="rId15" Type="http://schemas.openxmlformats.org/officeDocument/2006/relationships/tags" Target="../tags/tag135.xml"/><Relationship Id="rId23" Type="http://schemas.openxmlformats.org/officeDocument/2006/relationships/slideLayout" Target="../slideLayouts/slideLayout2.xml"/><Relationship Id="rId28" Type="http://schemas.openxmlformats.org/officeDocument/2006/relationships/image" Target="../media/image19.jpeg"/><Relationship Id="rId10" Type="http://schemas.openxmlformats.org/officeDocument/2006/relationships/tags" Target="../tags/tag130.xml"/><Relationship Id="rId19" Type="http://schemas.openxmlformats.org/officeDocument/2006/relationships/tags" Target="../tags/tag139.xml"/><Relationship Id="rId4" Type="http://schemas.openxmlformats.org/officeDocument/2006/relationships/tags" Target="../tags/tag124.xml"/><Relationship Id="rId9" Type="http://schemas.openxmlformats.org/officeDocument/2006/relationships/tags" Target="../tags/tag129.xml"/><Relationship Id="rId14" Type="http://schemas.openxmlformats.org/officeDocument/2006/relationships/tags" Target="../tags/tag134.xml"/><Relationship Id="rId22" Type="http://schemas.openxmlformats.org/officeDocument/2006/relationships/tags" Target="../tags/tag142.xml"/><Relationship Id="rId27" Type="http://schemas.openxmlformats.org/officeDocument/2006/relationships/image" Target="../media/image18.jpeg"/><Relationship Id="rId30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BC84757-D41F-47F5-9CD4-E7B391980CB6}"/>
              </a:ext>
            </a:extLst>
          </p:cNvPr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</a:rPr>
              <a:t>6.1</a:t>
            </a:r>
            <a:r>
              <a:rPr lang="zh-CN" altLang="en-US" dirty="0">
                <a:solidFill>
                  <a:srgbClr val="FF0000"/>
                </a:solidFill>
              </a:rPr>
              <a:t>电功</a:t>
            </a:r>
          </a:p>
        </p:txBody>
      </p:sp>
    </p:spTree>
    <p:extLst>
      <p:ext uri="{BB962C8B-B14F-4D97-AF65-F5344CB8AC3E}">
        <p14:creationId xmlns:p14="http://schemas.microsoft.com/office/powerpoint/2010/main" val="133491966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87400" y="342900"/>
            <a:ext cx="10185400" cy="762000"/>
          </a:xfrm>
        </p:spPr>
        <p:txBody>
          <a:bodyPr>
            <a:normAutofit/>
          </a:bodyPr>
          <a:lstStyle/>
          <a:p>
            <a:r>
              <a:rPr lang="zh-CN" altLang="en-US" sz="3600"/>
              <a:t>二、测量电功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87400" y="952500"/>
            <a:ext cx="6616700" cy="5818536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1.</a:t>
            </a:r>
            <a:r>
              <a:rPr lang="zh-CN" altLang="en-US" sz="3200">
                <a:latin typeface="Times New Roman" pitchFamily="18" charset="0"/>
              </a:rPr>
              <a:t>测量电功的仪表：电能表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2.</a:t>
            </a:r>
            <a:r>
              <a:rPr lang="zh-CN" altLang="en-US" sz="3200">
                <a:latin typeface="Times New Roman" pitchFamily="18" charset="0"/>
              </a:rPr>
              <a:t>认识电能表：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）电能表的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最后一位为小数位</a:t>
            </a:r>
            <a:r>
              <a:rPr lang="zh-CN" altLang="en-US" sz="3200">
                <a:latin typeface="Times New Roman" pitchFamily="18" charset="0"/>
              </a:rPr>
              <a:t>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）“</a:t>
            </a:r>
            <a:r>
              <a:rPr lang="en-US" altLang="zh-CN" sz="3200">
                <a:latin typeface="Times New Roman" pitchFamily="18" charset="0"/>
              </a:rPr>
              <a:t>220V</a:t>
            </a:r>
            <a:r>
              <a:rPr lang="zh-CN" altLang="en-US" sz="3200">
                <a:latin typeface="Times New Roman" pitchFamily="18" charset="0"/>
              </a:rPr>
              <a:t>”表示正常工作电压；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3</a:t>
            </a:r>
            <a:r>
              <a:rPr lang="zh-CN" altLang="en-US" sz="3200">
                <a:latin typeface="Times New Roman" pitchFamily="18" charset="0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“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1200r/kW·h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”表示每消耗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电能电能表转盘转动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1200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转</a:t>
            </a:r>
            <a:r>
              <a:rPr lang="zh-CN" altLang="en-US" sz="3200">
                <a:latin typeface="Times New Roman" pitchFamily="18" charset="0"/>
              </a:rPr>
              <a:t>；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4</a:t>
            </a:r>
            <a:r>
              <a:rPr lang="zh-CN" altLang="en-US" sz="3200">
                <a:latin typeface="Times New Roman" pitchFamily="18" charset="0"/>
              </a:rPr>
              <a:t>）“</a:t>
            </a:r>
            <a:r>
              <a:rPr lang="en-US" altLang="zh-CN" sz="3200">
                <a:latin typeface="Times New Roman" pitchFamily="18" charset="0"/>
              </a:rPr>
              <a:t>5</a:t>
            </a: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10</a:t>
            </a:r>
            <a:r>
              <a:rPr lang="zh-CN" altLang="en-US" sz="3200">
                <a:latin typeface="Times New Roman" pitchFamily="18" charset="0"/>
              </a:rPr>
              <a:t>）</a:t>
            </a:r>
            <a:r>
              <a:rPr lang="en-US" altLang="zh-CN" sz="3200">
                <a:latin typeface="Times New Roman" pitchFamily="18" charset="0"/>
              </a:rPr>
              <a:t>A</a:t>
            </a:r>
            <a:r>
              <a:rPr lang="zh-CN" altLang="en-US" sz="3200">
                <a:latin typeface="Times New Roman" pitchFamily="18" charset="0"/>
              </a:rPr>
              <a:t>”持续工作的最大电流</a:t>
            </a:r>
            <a:r>
              <a:rPr lang="en-US" altLang="zh-CN" sz="3200">
                <a:latin typeface="Times New Roman" pitchFamily="18" charset="0"/>
              </a:rPr>
              <a:t>5A</a:t>
            </a:r>
            <a:r>
              <a:rPr lang="zh-CN" altLang="en-US" sz="3200">
                <a:latin typeface="Times New Roman" pitchFamily="18" charset="0"/>
              </a:rPr>
              <a:t>，短时间可通过的最大电流</a:t>
            </a:r>
            <a:r>
              <a:rPr lang="en-US" altLang="zh-CN" sz="3200">
                <a:latin typeface="Times New Roman" pitchFamily="18" charset="0"/>
              </a:rPr>
              <a:t>10A</a:t>
            </a:r>
            <a:r>
              <a:rPr lang="zh-CN" altLang="en-US" sz="3200">
                <a:latin typeface="Times New Roman" pitchFamily="18" charset="0"/>
              </a:rPr>
              <a:t>。</a:t>
            </a:r>
          </a:p>
        </p:txBody>
      </p:sp>
      <p:pic>
        <p:nvPicPr>
          <p:cNvPr id="4" name="Picture 6" descr="图片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E850749-F9E8-4F7B-8048-9A93915D15EC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6"/>
          <a:stretch>
            <a:fillRect/>
          </a:stretch>
        </p:blipFill>
        <p:spPr bwMode="auto">
          <a:xfrm>
            <a:off x="7404100" y="676137"/>
            <a:ext cx="4787900" cy="566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8475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small_28678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C33B4BE-574E-4644-9109-2756F2DCF6DA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41" b="95525" l="3414" r="97189">
                        <a14:foregroundMark x1="14257" y1="3241" x2="22289" y2="4167"/>
                        <a14:foregroundMark x1="22289" y1="4167" x2="31124" y2="3395"/>
                        <a14:foregroundMark x1="31124" y1="3395" x2="57831" y2="4630"/>
                        <a14:foregroundMark x1="57831" y1="4630" x2="74699" y2="3858"/>
                        <a14:foregroundMark x1="74699" y1="3858" x2="90562" y2="5401"/>
                        <a14:foregroundMark x1="90562" y1="5401" x2="91767" y2="20062"/>
                        <a14:foregroundMark x1="91767" y1="20062" x2="91165" y2="64506"/>
                        <a14:foregroundMark x1="91165" y1="64506" x2="91968" y2="71914"/>
                        <a14:foregroundMark x1="91968" y1="71914" x2="95984" y2="77932"/>
                        <a14:foregroundMark x1="95984" y1="77932" x2="90562" y2="83642"/>
                        <a14:foregroundMark x1="90562" y1="83642" x2="91968" y2="91204"/>
                        <a14:foregroundMark x1="91968" y1="91204" x2="83534" y2="94444"/>
                        <a14:foregroundMark x1="83534" y1="94444" x2="18675" y2="92901"/>
                        <a14:foregroundMark x1="18675" y1="92901" x2="12851" y2="86728"/>
                        <a14:foregroundMark x1="12851" y1="86728" x2="12249" y2="79012"/>
                        <a14:foregroundMark x1="12249" y1="79012" x2="5020" y2="75926"/>
                        <a14:foregroundMark x1="5020" y1="75926" x2="13052" y2="74383"/>
                        <a14:foregroundMark x1="13052" y1="74383" x2="11446" y2="45833"/>
                        <a14:foregroundMark x1="11446" y1="45833" x2="13655" y2="3395"/>
                        <a14:foregroundMark x1="22289" y1="90432" x2="60643" y2="87500"/>
                        <a14:foregroundMark x1="60643" y1="87500" x2="79116" y2="89815"/>
                        <a14:foregroundMark x1="31325" y1="94290" x2="91968" y2="95833"/>
                        <a14:foregroundMark x1="49598" y1="95833" x2="65863" y2="95062"/>
                        <a14:foregroundMark x1="65863" y1="95062" x2="75703" y2="95833"/>
                        <a14:foregroundMark x1="51807" y1="85957" x2="52008" y2="83951"/>
                        <a14:foregroundMark x1="6426" y1="72840" x2="3414" y2="75772"/>
                        <a14:foregroundMark x1="96586" y1="76852" x2="97189" y2="80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39917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7FA31F8-2058-4884-A0C4-8BB28086E33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887917" y="2870200"/>
            <a:ext cx="1981200" cy="304800"/>
          </a:xfrm>
          <a:prstGeom prst="ellipse">
            <a:avLst/>
          </a:prstGeom>
          <a:noFill/>
          <a:ln w="41275" algn="ctr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30FE641-E8F9-418E-A5D7-16D74B5FE1B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0800000">
            <a:off x="9240717" y="1574800"/>
            <a:ext cx="2743200" cy="1905000"/>
          </a:xfrm>
          <a:prstGeom prst="wedgeRectCallout">
            <a:avLst>
              <a:gd name="adj1" fmla="val 101769"/>
              <a:gd name="adj2" fmla="val -28834"/>
            </a:avLst>
          </a:prstGeom>
          <a:solidFill>
            <a:schemeClr val="bg1">
              <a:lumMod val="95000"/>
            </a:schemeClr>
          </a:solidFill>
          <a:ln w="19050" algn="ctr">
            <a:solidFill>
              <a:srgbClr val="0000FF"/>
            </a:solidFill>
            <a:miter lim="800000"/>
          </a:ln>
          <a:effectLst/>
        </p:spPr>
        <p:txBody>
          <a:bodyPr rot="10800000"/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每消耗</a:t>
            </a:r>
            <a:r>
              <a:rPr kumimoji="1"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1kW·h</a:t>
            </a: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的电能指示灯闪烁</a:t>
            </a:r>
            <a:r>
              <a:rPr kumimoji="1" lang="en-US" altLang="zh-CN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3200</a:t>
            </a:r>
            <a:r>
              <a:rPr kumimoji="1" lang="zh-CN" altLang="en-US" sz="3200" b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次 </a:t>
            </a:r>
          </a:p>
        </p:txBody>
      </p:sp>
    </p:spTree>
    <p:extLst>
      <p:ext uri="{BB962C8B-B14F-4D97-AF65-F5344CB8AC3E}">
        <p14:creationId xmlns:p14="http://schemas.microsoft.com/office/powerpoint/2010/main" val="3637591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262ABBD-F200-4CBD-A965-E101DA5C1C2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79331" y="0"/>
            <a:ext cx="9144000" cy="6858000"/>
          </a:xfrm>
          <a:prstGeom prst="rect">
            <a:avLst/>
          </a:prstGeom>
        </p:spPr>
      </p:pic>
      <p:sp>
        <p:nvSpPr>
          <p:cNvPr id="5" name="Oval 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B669EE8-C619-49CA-8183-FA58FF700E6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622431" y="1739900"/>
            <a:ext cx="1981200" cy="304800"/>
          </a:xfrm>
          <a:prstGeom prst="ellipse">
            <a:avLst/>
          </a:prstGeom>
          <a:noFill/>
          <a:ln w="41275" algn="ctr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5F35544-A92E-4A17-B307-AE310795D02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10800000">
            <a:off x="8232531" y="1600200"/>
            <a:ext cx="2425700" cy="2006600"/>
          </a:xfrm>
          <a:prstGeom prst="wedgeRectCallout">
            <a:avLst>
              <a:gd name="adj1" fmla="val 155994"/>
              <a:gd name="adj2" fmla="val 33994"/>
            </a:avLst>
          </a:prstGeom>
          <a:solidFill>
            <a:schemeClr val="accent1">
              <a:lumMod val="20000"/>
              <a:lumOff val="80000"/>
            </a:schemeClr>
          </a:solidFill>
          <a:ln w="19050" algn="ctr">
            <a:solidFill>
              <a:srgbClr val="0000FF"/>
            </a:solidFill>
            <a:miter lim="800000"/>
          </a:ln>
          <a:effectLst/>
        </p:spPr>
        <p:txBody>
          <a:bodyPr rot="10800000"/>
          <a:lstStyle/>
          <a:p>
            <a:pPr algn="l">
              <a:spcBef>
                <a:spcPct val="0"/>
              </a:spcBef>
            </a:pP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每消耗</a:t>
            </a:r>
            <a:r>
              <a:rPr kumimoji="1"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1kW·h</a:t>
            </a: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的电能指示灯闪烁</a:t>
            </a:r>
            <a:r>
              <a:rPr kumimoji="1" lang="en-US" altLang="zh-CN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800</a:t>
            </a:r>
            <a:r>
              <a:rPr kumimoji="1" lang="zh-CN" altLang="en-US" sz="32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次 </a:t>
            </a:r>
          </a:p>
        </p:txBody>
      </p:sp>
    </p:spTree>
    <p:extLst>
      <p:ext uri="{BB962C8B-B14F-4D97-AF65-F5344CB8AC3E}">
        <p14:creationId xmlns:p14="http://schemas.microsoft.com/office/powerpoint/2010/main" val="2965839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49300" y="0"/>
            <a:ext cx="9525000" cy="685800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>
                <a:latin typeface="Times New Roman" pitchFamily="18" charset="0"/>
              </a:rPr>
              <a:t>3.</a:t>
            </a:r>
            <a:r>
              <a:rPr lang="zh-CN" altLang="en-US" sz="3200">
                <a:latin typeface="Times New Roman" pitchFamily="18" charset="0"/>
              </a:rPr>
              <a:t>用电能表测量电功：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）消耗电能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较多</a:t>
            </a:r>
            <a:r>
              <a:rPr lang="zh-CN" altLang="en-US" sz="3200">
                <a:latin typeface="Times New Roman" pitchFamily="18" charset="0"/>
              </a:rPr>
              <a:t>时：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电流做的功等于前后两次示数之差，即：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；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小明家的电能表在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8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月底和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月底的示数如下所示，他家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月份消耗的电能是多少？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小明家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9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月份消耗的电能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2019.6kW·h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1949.6kW·h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70kW·h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endParaRPr lang="zh-CN" altLang="en-US" sz="3200">
              <a:latin typeface="Times New Roman" pitchFamily="18" charset="0"/>
            </a:endParaRPr>
          </a:p>
        </p:txBody>
      </p:sp>
      <p:pic>
        <p:nvPicPr>
          <p:cNvPr id="4" name="Picture 6" descr="图片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02CBF1A-BFE3-4C76-9269-1BFE3F331B17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6"/>
          <a:stretch>
            <a:fillRect/>
          </a:stretch>
        </p:blipFill>
        <p:spPr bwMode="auto">
          <a:xfrm>
            <a:off x="10063724" y="203199"/>
            <a:ext cx="2128276" cy="251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6EABDBC-EE38-417A-9A37-97B415000C6E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24809352"/>
              </p:ext>
            </p:extLst>
          </p:nvPr>
        </p:nvGraphicFramePr>
        <p:xfrm>
          <a:off x="1206500" y="3843866"/>
          <a:ext cx="4279900" cy="60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671014856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11890911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813282174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247510895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43881164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740446631"/>
                    </a:ext>
                  </a:extLst>
                </a:gridCol>
              </a:tblGrid>
              <a:tr h="6011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月底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4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141617550"/>
                  </a:ext>
                </a:extLst>
              </a:tr>
            </a:tbl>
          </a:graphicData>
        </a:graphic>
      </p:graphicFrame>
      <p:graphicFrame>
        <p:nvGraphicFramePr>
          <p:cNvPr id="13" name="表格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BCB660C-9AC8-466E-85E7-D369F3907D20}"/>
              </a:ext>
            </a:extLst>
          </p:cNvPr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16392901"/>
              </p:ext>
            </p:extLst>
          </p:nvPr>
        </p:nvGraphicFramePr>
        <p:xfrm>
          <a:off x="6273800" y="3843866"/>
          <a:ext cx="4279900" cy="601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05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1671014856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11890911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813282174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247510895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438811640"/>
                    </a:ext>
                  </a:extLst>
                </a:gridCol>
                <a:gridCol w="56388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3740446631"/>
                    </a:ext>
                  </a:extLst>
                </a:gridCol>
              </a:tblGrid>
              <a:tr h="6011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r>
                        <a:rPr lang="zh-CN" altLang="en-US" sz="2800">
                          <a:solidFill>
                            <a:schemeClr val="tx1"/>
                          </a:solidFill>
                        </a:rPr>
                        <a:t>月底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1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>
                          <a:solidFill>
                            <a:schemeClr val="tx1"/>
                          </a:solidFill>
                        </a:rPr>
                        <a:t>6</a:t>
                      </a:r>
                      <a:endParaRPr lang="zh-CN" altLang="en-US" sz="2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4141617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71043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23900" y="1206500"/>
            <a:ext cx="11328400" cy="4635500"/>
          </a:xfrm>
        </p:spPr>
        <p:txBody>
          <a:bodyPr>
            <a:normAutofit/>
          </a:bodyPr>
          <a:lstStyle/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（</a:t>
            </a:r>
            <a:r>
              <a:rPr lang="en-US" altLang="zh-CN" sz="3200">
                <a:solidFill>
                  <a:schemeClr val="tx1"/>
                </a:solidFill>
                <a:latin typeface="Times New Roman" pitchFamily="18" charset="0"/>
              </a:rPr>
              <a:t>2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）消耗电能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较少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时：利用“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数圈法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”测量电功。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</a:pPr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为转动的圈数，</a:t>
            </a:r>
            <a:r>
              <a:rPr lang="en-US" altLang="zh-CN" sz="3200" i="1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en-US" altLang="zh-CN" sz="3200" baseline="-2500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r/kW·h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为电能表参数</a:t>
            </a:r>
            <a:r>
              <a:rPr lang="zh-CN" altLang="en-US" sz="3200">
                <a:solidFill>
                  <a:schemeClr val="tx1"/>
                </a:solidFill>
                <a:latin typeface="Times New Roman" pitchFamily="18" charset="0"/>
              </a:rPr>
              <a:t>，则：</a:t>
            </a:r>
            <a:endParaRPr lang="en-US" altLang="zh-CN" sz="3200">
              <a:solidFill>
                <a:schemeClr val="tx1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一只电能表标有“</a:t>
            </a:r>
            <a:r>
              <a:rPr lang="en-US" altLang="zh-CN" sz="3200"/>
              <a:t>1800r/KW·h”</a:t>
            </a:r>
            <a:r>
              <a:rPr lang="zh-CN" altLang="en-US" sz="3200"/>
              <a:t>字样，求</a:t>
            </a:r>
            <a:r>
              <a:rPr lang="en-US" altLang="zh-CN" sz="3200"/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①电能表转动</a:t>
            </a:r>
            <a:r>
              <a:rPr lang="en-US" altLang="zh-CN" sz="3200"/>
              <a:t>4500</a:t>
            </a:r>
            <a:r>
              <a:rPr lang="zh-CN" altLang="en-US" sz="3200"/>
              <a:t>周，消耗的电能是</a:t>
            </a:r>
            <a:r>
              <a:rPr lang="en-US" altLang="zh-CN" sz="3200"/>
              <a:t>______KW·h</a:t>
            </a:r>
            <a:r>
              <a:rPr lang="zh-CN" altLang="en-US" sz="3200"/>
              <a:t>。 </a:t>
            </a:r>
            <a:endParaRPr lang="en-US" altLang="zh-CN" sz="320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/>
              <a:t>②电能表转动</a:t>
            </a:r>
            <a:r>
              <a:rPr lang="en-US" altLang="zh-CN" sz="3200"/>
              <a:t>360</a:t>
            </a:r>
            <a:r>
              <a:rPr lang="zh-CN" altLang="en-US" sz="3200"/>
              <a:t>周，消耗的电能是</a:t>
            </a:r>
            <a:r>
              <a:rPr lang="en-US" altLang="zh-CN" sz="3200"/>
              <a:t>______ KW·h</a:t>
            </a:r>
            <a:r>
              <a:rPr lang="zh-CN" altLang="en-US" sz="3200"/>
              <a:t>，合</a:t>
            </a:r>
            <a:r>
              <a:rPr lang="en-US" altLang="zh-CN" sz="3200"/>
              <a:t>______ J</a:t>
            </a:r>
            <a:r>
              <a:rPr lang="zh-CN" altLang="en-US" sz="3200"/>
              <a:t>。 </a:t>
            </a:r>
          </a:p>
        </p:txBody>
      </p:sp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25841D7-CAB0-4F59-A321-F28D172487FD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880029696"/>
              </p:ext>
            </p:extLst>
          </p:nvPr>
        </p:nvGraphicFramePr>
        <p:xfrm>
          <a:off x="8921750" y="1771860"/>
          <a:ext cx="3001910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Equation" r:id="rId5" imgW="0" imgH="0" progId="Equation.DSMT4">
                  <p:embed/>
                </p:oleObj>
              </mc:Choice>
              <mc:Fallback>
                <p:oleObj name="Equation" r:id="rId5" imgW="0" imgH="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21750" y="1771860"/>
                        <a:ext cx="3001910" cy="126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785858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dia1">
            <a:hlinkClick r:id="" action="ppaction://media"/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BE466B4-E25F-4E87-A810-C5659998F2DF}"/>
              </a:ext>
            </a:extLst>
          </p:cNvPr>
          <p:cNvPicPr>
            <a:picLocks noChangeAspect="1"/>
          </p:cNvPicPr>
          <p:nvPr>
            <a:videoFile r:link="rId2"/>
            <p:custDataLst>
              <p:tags r:id="rId3"/>
            </p:custDataLst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5467" y="281538"/>
            <a:ext cx="11063760" cy="60831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2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AC3DF11-8444-42D4-851B-457B81D160C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14439" y="114524"/>
            <a:ext cx="3024187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三、节约用电</a:t>
            </a:r>
          </a:p>
        </p:txBody>
      </p:sp>
      <p:grpSp>
        <p:nvGrpSpPr>
          <p:cNvPr id="13315" name="Group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12B81A0-23D9-453C-B4BB-B74ED478FE9B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80586" y="1402794"/>
            <a:ext cx="2469812" cy="2219031"/>
            <a:chOff x="23" y="0"/>
            <a:chExt cx="1950" cy="1752"/>
          </a:xfrm>
        </p:grpSpPr>
        <p:pic>
          <p:nvPicPr>
            <p:cNvPr id="19459" name="Picture 5" descr="采煤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04552F01-6EF0-4AD3-A834-53A3B2325433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3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" y="0"/>
              <a:ext cx="1950" cy="1519"/>
            </a:xfrm>
            <a:prstGeom prst="rect">
              <a:avLst/>
            </a:prstGeom>
            <a:noFill/>
            <a:ln w="19050">
              <a:solidFill>
                <a:srgbClr val="0066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460" name="Rectangle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8015DDE-A583-41FF-AE37-F4C6D0538959}"/>
                </a:ext>
              </a:extLst>
            </p:cNvPr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25" y="1519"/>
              <a:ext cx="174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采掘原煤约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100 kg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18" name="Group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DBF3BA7-61A7-439F-805B-87F8909311D2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721339" y="839045"/>
            <a:ext cx="2301229" cy="2291251"/>
            <a:chOff x="0" y="0"/>
            <a:chExt cx="1845" cy="1837"/>
          </a:xfrm>
        </p:grpSpPr>
        <p:sp>
          <p:nvSpPr>
            <p:cNvPr id="19462" name="Rectangle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431F4F4-0456-4CAC-A4A9-752387173F45}"/>
                </a:ext>
              </a:extLst>
            </p:cNvPr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94" y="1604"/>
              <a:ext cx="165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电炉炼钢约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1.6 kg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463" name="Picture 8" descr="炼钢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94B353E-F647-4A5B-A2D2-884042291498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2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845" cy="1598"/>
            </a:xfrm>
            <a:prstGeom prst="rect">
              <a:avLst/>
            </a:prstGeom>
            <a:noFill/>
            <a:ln w="19050">
              <a:solidFill>
                <a:srgbClr val="0066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321" name="Group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3FDD472-22AA-4964-BBEB-32635E60B75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499421" y="571916"/>
            <a:ext cx="2366823" cy="2191193"/>
            <a:chOff x="0" y="0"/>
            <a:chExt cx="2076" cy="1743"/>
          </a:xfrm>
        </p:grpSpPr>
        <p:sp>
          <p:nvSpPr>
            <p:cNvPr id="19465" name="Rectangle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A7963FD9-A3E2-4FCB-934C-E13B50DF53ED}"/>
                </a:ext>
              </a:extLst>
            </p:cNvPr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90" y="1449"/>
              <a:ext cx="198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电车行驶约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0.85 km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9466" name="Picture 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159EA71-EFCB-4E0D-9529-00DA83B613C7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20"/>
              </p:custDataLst>
            </p:nvPr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1986" cy="1446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25" name="Text Box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97F8E6F-FAB6-4BD7-98A9-A0FEA83B817E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56138" y="5299813"/>
            <a:ext cx="11435862" cy="1295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en-US"/>
            </a:defPPr>
            <a:lvl1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  <a:defRPr sz="3200">
                <a:latin typeface="Times New Roman" pitchFamily="18" charset="0"/>
              </a:defRPr>
            </a:lvl1pPr>
          </a:lstStyle>
          <a:p>
            <a:r>
              <a:rPr lang="zh-CN" altLang="en-US" sz="2800"/>
              <a:t>每节约</a:t>
            </a:r>
            <a:r>
              <a:rPr lang="en-US" altLang="zh-CN" sz="2800"/>
              <a:t>1</a:t>
            </a:r>
            <a:r>
              <a:rPr lang="zh-CN" altLang="en-US" sz="2800"/>
              <a:t>度电，相当于节约</a:t>
            </a:r>
            <a:r>
              <a:rPr lang="en-US" altLang="zh-CN" sz="2800"/>
              <a:t>0.4kg</a:t>
            </a:r>
            <a:r>
              <a:rPr lang="zh-CN" altLang="en-US" sz="2800"/>
              <a:t>标准煤，少排放</a:t>
            </a:r>
            <a:r>
              <a:rPr lang="en-US" altLang="zh-CN" sz="2800"/>
              <a:t>0.272kg</a:t>
            </a:r>
            <a:r>
              <a:rPr lang="zh-CN" altLang="en-US" sz="2800"/>
              <a:t>碳粉尘、</a:t>
            </a:r>
            <a:r>
              <a:rPr lang="en-US" altLang="zh-CN" sz="2800"/>
              <a:t>0.997 kg</a:t>
            </a:r>
            <a:r>
              <a:rPr lang="zh-CN" altLang="en-US" sz="2800"/>
              <a:t>二氧化碳、</a:t>
            </a:r>
            <a:r>
              <a:rPr lang="en-US" altLang="zh-CN" sz="2800"/>
              <a:t>0.03kg</a:t>
            </a:r>
            <a:r>
              <a:rPr lang="zh-CN" altLang="en-US" sz="2800"/>
              <a:t>二氧化硫、</a:t>
            </a:r>
            <a:r>
              <a:rPr lang="en-US" altLang="zh-CN" sz="2800"/>
              <a:t>0.015kg</a:t>
            </a:r>
            <a:r>
              <a:rPr lang="zh-CN" altLang="en-US" sz="2800"/>
              <a:t>氮氧化物。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4E1107B-6A43-4145-A815-747BA9DEAE87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95999" y="3326078"/>
            <a:ext cx="2359124" cy="1933431"/>
            <a:chOff x="6428952" y="3093710"/>
            <a:chExt cx="2359124" cy="1933431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FA2E85C-BC76-457C-B5E8-8104DF64EF22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8952" y="3093710"/>
              <a:ext cx="2359124" cy="1564099"/>
            </a:xfrm>
            <a:prstGeom prst="rect">
              <a:avLst/>
            </a:prstGeom>
            <a:ln>
              <a:solidFill>
                <a:srgbClr val="0066FF"/>
              </a:solidFill>
            </a:ln>
          </p:spPr>
        </p:pic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A7C5475-8F76-44DD-8434-F4B71E1B4E20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6428952" y="4657809"/>
              <a:ext cx="2311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织布约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9.5m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F66C8EA-56CE-4D26-AA89-C35B07223E89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036284" y="1199050"/>
            <a:ext cx="2505875" cy="1827807"/>
            <a:chOff x="1586019" y="3123057"/>
            <a:chExt cx="2731004" cy="1992018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07386D4-235D-4315-AA39-BAD76D1C9CB2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30">
              <a:extLst>
                <a:ext uri="{BEBA8EAE-BF5A-486C-A8C5-ECC9F3942E4B}">
                  <a14:imgProps xmlns:a14="http://schemas.microsoft.com/office/drawing/2010/main">
                    <a14:imgLayer r:embed="rId31">
                      <a14:imgEffect>
                        <a14:backgroundRemoval t="1212" b="99091" l="2030" r="95203">
                          <a14:foregroundMark x1="92620" y1="48485" x2="95387" y2="48485"/>
                          <a14:foregroundMark x1="2030" y1="27879" x2="8487" y2="30000"/>
                          <a14:foregroundMark x1="16052" y1="57879" x2="43173" y2="48485"/>
                          <a14:foregroundMark x1="50738" y1="3939" x2="49446" y2="1515"/>
                          <a14:foregroundMark x1="44834" y1="71212" x2="45018" y2="99091"/>
                          <a14:foregroundMark x1="43727" y1="99091" x2="44649" y2="975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6019" y="3123057"/>
              <a:ext cx="2731004" cy="1662788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20" name="Rectangle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5FECE1C-5332-4B30-8062-17BC3BB8FD7C}"/>
                </a:ext>
              </a:extLst>
            </p:cNvPr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692101" y="4712562"/>
              <a:ext cx="2518839" cy="402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电扇运转约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20</a:t>
              </a:r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个小时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6175182-8C14-461C-BBCB-7728DED883BB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297399" y="3267826"/>
            <a:ext cx="2267579" cy="1828521"/>
            <a:chOff x="3972934" y="2793843"/>
            <a:chExt cx="2574978" cy="2076400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670FD85-2626-4AC0-80CE-FE52BD049544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2934" y="2793843"/>
              <a:ext cx="2574978" cy="1722894"/>
            </a:xfrm>
            <a:prstGeom prst="rect">
              <a:avLst/>
            </a:prstGeom>
            <a:ln>
              <a:solidFill>
                <a:srgbClr val="0000FF"/>
              </a:solidFill>
            </a:ln>
          </p:spPr>
        </p:pic>
        <p:sp>
          <p:nvSpPr>
            <p:cNvPr id="24" name="Rectangle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5735A7FD-D5F5-4DED-8CEF-FE0DCD9D61C2}"/>
                </a:ext>
              </a:extLst>
            </p:cNvPr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284021" y="4500911"/>
              <a:ext cx="191767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生产啤酒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15</a:t>
              </a:r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瓶</a:t>
              </a:r>
              <a:endParaRPr lang="en-US" altLang="zh-CN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Group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BCB95A1-1FE8-4C4C-8428-FA037E9CD82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9022568" y="3217546"/>
            <a:ext cx="2189060" cy="2072267"/>
            <a:chOff x="-92" y="0"/>
            <a:chExt cx="2043" cy="1934"/>
          </a:xfrm>
        </p:grpSpPr>
        <p:sp>
          <p:nvSpPr>
            <p:cNvPr id="27" name="Rectangle 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DCB91A3-113C-4272-8362-33372E65E5ED}"/>
                </a:ext>
              </a:extLst>
            </p:cNvPr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-92" y="1589"/>
              <a:ext cx="2043" cy="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latin typeface="Times New Roman" pitchFamily="18" charset="0"/>
                </a:rPr>
                <a:t>灌溉农田约 </a:t>
              </a:r>
              <a:r>
                <a:rPr lang="en-US" altLang="zh-CN">
                  <a:solidFill>
                    <a:schemeClr val="tx2"/>
                  </a:solidFill>
                  <a:latin typeface="Times New Roman" pitchFamily="18" charset="0"/>
                </a:rPr>
                <a:t>330 m</a:t>
              </a:r>
              <a:r>
                <a:rPr lang="en-US" altLang="zh-CN" baseline="30000">
                  <a:solidFill>
                    <a:schemeClr val="tx2"/>
                  </a:solidFill>
                  <a:latin typeface="Times New Roman" pitchFamily="18" charset="0"/>
                </a:rPr>
                <a:t>2</a:t>
              </a:r>
              <a:endParaRPr lang="en-US" altLang="zh-CN" baseline="30000">
                <a:solidFill>
                  <a:schemeClr val="tx2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8" name="Picture 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092A088-F581-4A8C-8440-354DA5D20B14}"/>
                </a:ext>
              </a:extLst>
            </p:cNvPr>
            <p:cNvPicPr>
              <a:picLocks noChangeAspect="1" noChangeArrowheads="1"/>
            </p:cNvPicPr>
            <p:nvPr>
              <p:custDataLst>
                <p:tags r:id="rId12"/>
              </p:custDataLst>
            </p:nvPr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2" y="0"/>
              <a:ext cx="1837" cy="1549"/>
            </a:xfrm>
            <a:prstGeom prst="rect">
              <a:avLst/>
            </a:prstGeom>
            <a:noFill/>
            <a:ln w="1905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9" name="Rectangle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D68595C-1212-4C40-A2F0-42D86B1942CF}"/>
              </a:ext>
            </a:extLst>
          </p:cNvPr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847142" y="69567"/>
            <a:ext cx="3024187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度电的作用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/>
      <p:bldP spid="2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9A0D6F3-7D3E-4E7E-B85A-96CF1FB6D023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44740" y="6039579"/>
            <a:ext cx="4880009" cy="719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91440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Font typeface="Franklin Gothic Book" pitchFamily="34" charset="0"/>
              <a:buNone/>
            </a:pPr>
            <a:r>
              <a:rPr lang="zh-CN" altLang="en-US" sz="3200">
                <a:latin typeface="Times New Roman" pitchFamily="18" charset="0"/>
              </a:rPr>
              <a:t>节约用电，从点滴做起！</a:t>
            </a:r>
          </a:p>
        </p:txBody>
      </p:sp>
      <p:pic>
        <p:nvPicPr>
          <p:cNvPr id="3" name="media2">
            <a:hlinkClick r:id="" action="ppaction://media"/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403ED0E-B35F-4DF8-AAE4-C2551E34C5CB}"/>
              </a:ext>
            </a:extLst>
          </p:cNvPr>
          <p:cNvPicPr>
            <a:picLocks noChangeAspect="1"/>
          </p:cNvPicPr>
          <p:nvPr>
            <a:videoFile r:link="rId3"/>
            <p:custDataLst>
              <p:tags r:id="rId4"/>
            </p:custDataLst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8690" y="180279"/>
            <a:ext cx="10359003" cy="5695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9334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6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02644" y="1386038"/>
            <a:ext cx="11232682" cy="448136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1.</a:t>
            </a:r>
            <a:r>
              <a:rPr lang="zh-CN" altLang="en-US" sz="3200">
                <a:latin typeface="Times New Roman" pitchFamily="18" charset="0"/>
              </a:rPr>
              <a:t>下列情况中，不属于电流做功的是   </a:t>
            </a:r>
            <a:r>
              <a:rPr lang="en-US" altLang="zh-CN" sz="3200">
                <a:latin typeface="Times New Roman" pitchFamily="18" charset="0"/>
              </a:rPr>
              <a:t>(    )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A. </a:t>
            </a:r>
            <a:r>
              <a:rPr lang="zh-CN" altLang="en-US" sz="3200">
                <a:latin typeface="Times New Roman" pitchFamily="18" charset="0"/>
              </a:rPr>
              <a:t>电风扇转动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B. </a:t>
            </a:r>
            <a:r>
              <a:rPr lang="zh-CN" altLang="en-US" sz="3200">
                <a:latin typeface="Times New Roman" pitchFamily="18" charset="0"/>
              </a:rPr>
              <a:t>发电机发电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C. </a:t>
            </a:r>
            <a:r>
              <a:rPr lang="zh-CN" altLang="en-US" sz="3200">
                <a:latin typeface="Times New Roman" pitchFamily="18" charset="0"/>
              </a:rPr>
              <a:t>空调制热</a:t>
            </a:r>
            <a:br>
              <a:rPr lang="zh-CN" altLang="en-US" sz="3200">
                <a:latin typeface="Times New Roman" pitchFamily="18" charset="0"/>
              </a:rPr>
            </a:br>
            <a:r>
              <a:rPr lang="en-US" altLang="zh-CN" sz="3200">
                <a:latin typeface="Times New Roman" pitchFamily="18" charset="0"/>
              </a:rPr>
              <a:t>D. </a:t>
            </a:r>
            <a:r>
              <a:rPr lang="zh-CN" altLang="en-US" sz="3200">
                <a:latin typeface="Times New Roman" pitchFamily="18" charset="0"/>
              </a:rPr>
              <a:t>电脑处理数据信息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64598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50771" y="1270535"/>
            <a:ext cx="10963173" cy="459686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2.</a:t>
            </a:r>
            <a:r>
              <a:rPr lang="zh-CN" altLang="en-US" sz="3200">
                <a:latin typeface="Times New Roman" pitchFamily="18" charset="0"/>
              </a:rPr>
              <a:t>关于电路中的电能表，下列说法中正确的是（ 　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A</a:t>
            </a:r>
            <a:r>
              <a:rPr lang="zh-CN" altLang="en-US" sz="3200">
                <a:latin typeface="Times New Roman" pitchFamily="18" charset="0"/>
              </a:rPr>
              <a:t>．电能表的作用是测量用电器中通过电流大小的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B</a:t>
            </a:r>
            <a:r>
              <a:rPr lang="zh-CN" altLang="en-US" sz="3200">
                <a:latin typeface="Times New Roman" pitchFamily="18" charset="0"/>
              </a:rPr>
              <a:t>．电能表转盘转速越快，用电器消耗的电能越多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C</a:t>
            </a:r>
            <a:r>
              <a:rPr lang="zh-CN" altLang="en-US" sz="3200">
                <a:latin typeface="Times New Roman" pitchFamily="18" charset="0"/>
              </a:rPr>
              <a:t>．电能表的作用是测量用电器消耗电能多少的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　</a:t>
            </a:r>
            <a:r>
              <a:rPr lang="en-US" altLang="zh-CN" sz="3200">
                <a:latin typeface="Times New Roman" pitchFamily="18" charset="0"/>
              </a:rPr>
              <a:t>D</a:t>
            </a:r>
            <a:r>
              <a:rPr lang="zh-CN" altLang="en-US" sz="3200">
                <a:latin typeface="Times New Roman" pitchFamily="18" charset="0"/>
              </a:rPr>
              <a:t>．电能表的测量值是以“</a:t>
            </a:r>
            <a:r>
              <a:rPr lang="en-US" altLang="zh-CN" sz="3200">
                <a:latin typeface="Times New Roman" pitchFamily="18" charset="0"/>
              </a:rPr>
              <a:t>KW”</a:t>
            </a:r>
            <a:r>
              <a:rPr lang="zh-CN" altLang="en-US" sz="3200">
                <a:latin typeface="Times New Roman" pitchFamily="18" charset="0"/>
              </a:rPr>
              <a:t>为单位的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103460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内容占位符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A7F93FD7-40BF-4754-B0BA-9A4FDBCB4336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310055" y="5882054"/>
            <a:ext cx="10234246" cy="7649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3200"/>
              <a:t>电费反映了消耗电能的多少，消耗的电能到哪里去了？</a:t>
            </a:r>
          </a:p>
        </p:txBody>
      </p:sp>
      <p:pic>
        <p:nvPicPr>
          <p:cNvPr id="12" name="图片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F37D864-5CDA-424D-ACCE-ACD69DD7B9C9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6155" y="476516"/>
            <a:ext cx="9582046" cy="52650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1B63FA1-998D-4252-9BA4-88677A1C207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4200178" y="2397827"/>
            <a:ext cx="834006" cy="5517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EBCEBE5-425D-406C-8B17-02CE408C289F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7940279" y="2397827"/>
            <a:ext cx="835422" cy="5517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141450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40293" y="317631"/>
            <a:ext cx="10944775" cy="419661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3.</a:t>
            </a:r>
            <a:r>
              <a:rPr lang="zh-CN" altLang="en-US" sz="3200">
                <a:latin typeface="Times New Roman" pitchFamily="18" charset="0"/>
              </a:rPr>
              <a:t>小明家电能表和电冰箱的铭牌如下表：根据表中的信息回答下列问题：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）电冰箱每天消耗的电能是多少</a:t>
            </a:r>
            <a:r>
              <a:rPr lang="en-US" altLang="zh-CN" sz="3200">
                <a:latin typeface="Times New Roman" pitchFamily="18" charset="0"/>
              </a:rPr>
              <a:t>J</a:t>
            </a:r>
            <a:r>
              <a:rPr lang="zh-CN" altLang="en-US" sz="3200">
                <a:latin typeface="Times New Roman" pitchFamily="18" charset="0"/>
              </a:rPr>
              <a:t>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）若电能表后只有电冰箱在工作，每天电能表的转盘转多少转？</a:t>
            </a:r>
          </a:p>
          <a:p>
            <a:pPr marL="0" indent="0">
              <a:lnSpc>
                <a:spcPct val="150000"/>
              </a:lnSpc>
              <a:buNone/>
            </a:pPr>
            <a:endParaRPr lang="zh-CN" altLang="en-US" sz="3200">
              <a:latin typeface="Times New Roman" pitchFamily="18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1DF0B9E-4C6F-44C1-A5A1-E7B3179EEC28}"/>
              </a:ext>
            </a:extLst>
          </p:cNvPr>
          <p:cNvGraphicFramePr>
            <a:graphicFrameLocks noGrp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8385836"/>
              </p:ext>
            </p:extLst>
          </p:nvPr>
        </p:nvGraphicFramePr>
        <p:xfrm>
          <a:off x="7661745" y="4205452"/>
          <a:ext cx="3505200" cy="1955706"/>
        </p:xfrm>
        <a:graphic>
          <a:graphicData uri="http://schemas.openxmlformats.org/drawingml/2006/table">
            <a:tbl>
              <a:tblPr/>
              <a:tblGrid>
                <a:gridCol w="15621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0000"/>
                    </a:ext>
                  </a:extLst>
                </a:gridCol>
                <a:gridCol w="1943100">
                  <a:extLst>
                    <a:ext uri="{9D8B030D-6E8A-4147-A177-3AD203B41FA5}">
                      <a16:colId xmlns:a16="http://schemas.microsoft.com/office/drawing/2014/main" xmlns:p15="http://schemas.microsoft.com/office/powerpoint/2012/main" xmlns:p14="http://schemas.microsoft.com/office/powerpoint/2010/main" xmlns="" val="20001"/>
                    </a:ext>
                  </a:extLst>
                </a:gridCol>
              </a:tblGrid>
              <a:tr h="180918">
                <a:tc gridSpan="2"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BC</a:t>
                      </a: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—</a:t>
                      </a: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65B</a:t>
                      </a: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电冰箱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000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额定电压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220V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001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额定功率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70W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002"/>
                  </a:ext>
                </a:extLst>
              </a:tr>
              <a:tr h="319405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工作频率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50Hz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003"/>
                  </a:ext>
                </a:extLst>
              </a:tr>
              <a:tr h="492666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耗电量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400" b="0" kern="100" cap="none" spc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anose="02020603050405020304" pitchFamily="18" charset="0"/>
                        </a:rPr>
                        <a:t>0.5KWh/24h</a:t>
                      </a:r>
                      <a:endParaRPr lang="zh-CN" sz="2400" b="0" kern="100" cap="none" spc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:p15="http://schemas.microsoft.com/office/powerpoint/2012/main" xmlns:p14="http://schemas.microsoft.com/office/powerpoint/2010/main" xmlns="" val="10004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A9CE1C3-A7A5-458A-BADE-F6D68273154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233186" y="4064896"/>
            <a:ext cx="2141443" cy="214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41202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8878F24-3687-45B1-B5E9-528CC50CA1E5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866274" y="2286000"/>
            <a:ext cx="10886172" cy="3581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4.</a:t>
            </a:r>
            <a:r>
              <a:rPr lang="zh-CN" altLang="en-US" sz="3200">
                <a:latin typeface="Times New Roman" pitchFamily="18" charset="0"/>
              </a:rPr>
              <a:t>小明观察单位电能表有“</a:t>
            </a:r>
            <a:r>
              <a:rPr lang="en-US" altLang="zh-CN" sz="3200">
                <a:latin typeface="Times New Roman" pitchFamily="18" charset="0"/>
              </a:rPr>
              <a:t>600r/(kW·h)”</a:t>
            </a:r>
            <a:r>
              <a:rPr lang="zh-CN" altLang="en-US" sz="3200">
                <a:latin typeface="Times New Roman" pitchFamily="18" charset="0"/>
              </a:rPr>
              <a:t>的字样。他观察电能表的转盘在</a:t>
            </a:r>
            <a:r>
              <a:rPr lang="en-US" altLang="zh-CN" sz="3200">
                <a:latin typeface="Times New Roman" pitchFamily="18" charset="0"/>
              </a:rPr>
              <a:t>2min</a:t>
            </a:r>
            <a:r>
              <a:rPr lang="zh-CN" altLang="en-US" sz="3200">
                <a:latin typeface="Times New Roman" pitchFamily="18" charset="0"/>
              </a:rPr>
              <a:t>内转动了</a:t>
            </a:r>
            <a:r>
              <a:rPr lang="en-US" altLang="zh-CN" sz="3200">
                <a:latin typeface="Times New Roman" pitchFamily="18" charset="0"/>
              </a:rPr>
              <a:t>60</a:t>
            </a:r>
            <a:r>
              <a:rPr lang="zh-CN" altLang="en-US" sz="3200">
                <a:latin typeface="Times New Roman" pitchFamily="18" charset="0"/>
              </a:rPr>
              <a:t>转。请你计算这</a:t>
            </a:r>
            <a:r>
              <a:rPr lang="en-US" altLang="zh-CN" sz="3200">
                <a:latin typeface="Times New Roman" pitchFamily="18" charset="0"/>
              </a:rPr>
              <a:t>2min</a:t>
            </a:r>
            <a:r>
              <a:rPr lang="zh-CN" altLang="en-US" sz="3200">
                <a:latin typeface="Times New Roman" pitchFamily="18" charset="0"/>
              </a:rPr>
              <a:t>内小明班上消耗多少</a:t>
            </a:r>
            <a:r>
              <a:rPr lang="en-US" altLang="zh-CN" sz="3200" err="1">
                <a:latin typeface="Times New Roman" pitchFamily="18" charset="0"/>
              </a:rPr>
              <a:t>kW·h</a:t>
            </a:r>
            <a:r>
              <a:rPr lang="zh-CN" altLang="en-US" sz="3200">
                <a:latin typeface="Times New Roman" pitchFamily="18" charset="0"/>
              </a:rPr>
              <a:t>的电能？合多少</a:t>
            </a:r>
            <a:r>
              <a:rPr lang="en-US" altLang="zh-CN" sz="3200">
                <a:latin typeface="Times New Roman" pitchFamily="18" charset="0"/>
              </a:rPr>
              <a:t>J</a:t>
            </a:r>
            <a:r>
              <a:rPr lang="zh-CN" altLang="en-US" sz="3200">
                <a:latin typeface="Times New Roman" pitchFamily="18" charset="0"/>
              </a:rPr>
              <a:t>？</a:t>
            </a:r>
          </a:p>
        </p:txBody>
      </p:sp>
      <p:pic>
        <p:nvPicPr>
          <p:cNvPr id="4" name="New picture"/>
          <p:cNvPicPr/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731500" y="10718800"/>
            <a:ext cx="355600" cy="2540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5252225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914400" y="190466"/>
            <a:ext cx="10058400" cy="624255"/>
          </a:xfrm>
        </p:spPr>
        <p:txBody>
          <a:bodyPr>
            <a:normAutofit/>
          </a:bodyPr>
          <a:lstStyle/>
          <a:p>
            <a:r>
              <a:rPr lang="zh-CN" altLang="en-US" sz="3600"/>
              <a:t>讨论与交流：电能的利用</a:t>
            </a:r>
          </a:p>
        </p:txBody>
      </p:sp>
      <p:pic>
        <p:nvPicPr>
          <p:cNvPr id="7" name="内容占位符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246F001-9310-49A0-AE50-1761CCB579D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180" y="814721"/>
            <a:ext cx="8853639" cy="5595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962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F2970A4F-A705-4972-8473-381B9C45ED3E}"/>
              </a:ext>
            </a:extLst>
          </p:cNvPr>
          <p:cNvPicPr>
            <a:picLocks noGrp="1" noChangeAspect="1"/>
          </p:cNvPicPr>
          <p:nvPr>
            <p:ph idx="1"/>
            <p:custDataLst>
              <p:tags r:id="rId1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695" b="97458" l="3115" r="97508">
                        <a14:foregroundMark x1="55452" y1="39266" x2="62928" y2="40113"/>
                        <a14:foregroundMark x1="45171" y1="6780" x2="49533" y2="1977"/>
                        <a14:foregroundMark x1="25234" y1="90960" x2="44237" y2="94068"/>
                        <a14:foregroundMark x1="44237" y1="94068" x2="69470" y2="92373"/>
                        <a14:foregroundMark x1="76324" y1="97175" x2="72897" y2="97740"/>
                        <a14:foregroundMark x1="93769" y1="45198" x2="92523" y2="43785"/>
                        <a14:foregroundMark x1="97508" y1="44633" x2="96573" y2="44350"/>
                        <a14:foregroundMark x1="6542" y1="27119" x2="9034" y2="26836"/>
                        <a14:foregroundMark x1="3115" y1="45198" x2="5919" y2="449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933" y="2074312"/>
            <a:ext cx="2504036" cy="2761461"/>
          </a:xfr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E1E90A81-0478-43FE-8888-03F21EFA6FE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429" b="95429" l="10000" r="90000">
                        <a14:foregroundMark x1="33714" y1="9714" x2="52000" y2="5429"/>
                        <a14:foregroundMark x1="52000" y1="5429" x2="64857" y2="10286"/>
                        <a14:foregroundMark x1="52000" y1="80571" x2="36000" y2="90571"/>
                        <a14:foregroundMark x1="36000" y1="90571" x2="24857" y2="90571"/>
                        <a14:foregroundMark x1="22571" y1="92286" x2="58571" y2="94000"/>
                        <a14:foregroundMark x1="58571" y1="94000" x2="74286" y2="92571"/>
                        <a14:foregroundMark x1="66000" y1="95429" x2="46571" y2="95429"/>
                        <a14:foregroundMark x1="36286" y1="34286" x2="46571" y2="2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240" y="2074312"/>
            <a:ext cx="2761461" cy="27614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2FB719C-AEB4-4BE9-9B60-63DA643810DA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3714" b="90000" l="5429" r="98286">
                        <a14:foregroundMark x1="5714" y1="85714" x2="26286" y2="47143"/>
                        <a14:foregroundMark x1="33143" y1="38571" x2="71714" y2="20000"/>
                        <a14:foregroundMark x1="60571" y1="22286" x2="46000" y2="28000"/>
                        <a14:foregroundMark x1="8000" y1="75429" x2="13714" y2="63429"/>
                        <a14:foregroundMark x1="91714" y1="56571" x2="92286" y2="50571"/>
                        <a14:foregroundMark x1="30286" y1="41143" x2="16286" y2="58286"/>
                        <a14:foregroundMark x1="57429" y1="22571" x2="85429" y2="5429"/>
                        <a14:foregroundMark x1="88000" y1="3714" x2="98286" y2="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3905" y="2112095"/>
            <a:ext cx="2642821" cy="264282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BA7F326-CFCE-4FEB-92FB-A36B3187BB1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4662" y="2074312"/>
            <a:ext cx="2642821" cy="2642821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C3930F7-0EBF-4AF0-8229-1A06CF7DBE7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229876" y="5327060"/>
            <a:ext cx="3903375" cy="647385"/>
            <a:chOff x="3558163" y="4192849"/>
            <a:chExt cx="3903375" cy="647385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7703765-903D-4299-BDCE-6F20B3741351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0507C69-9EED-4E10-897A-2DC74329C302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353542" y="4192849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内能</a:t>
              </a:r>
            </a:p>
          </p:txBody>
        </p:sp>
        <p:sp>
          <p:nvSpPr>
            <p:cNvPr id="14" name="箭头: 右 1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49DF07A5-99ED-4753-B365-1E36C919B89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8749E2B-952F-4B84-9EA0-BC0D8FC821DB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06226" y="1037709"/>
            <a:ext cx="3165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电流的热效应</a:t>
            </a:r>
          </a:p>
        </p:txBody>
      </p:sp>
    </p:spTree>
    <p:extLst>
      <p:ext uri="{BB962C8B-B14F-4D97-AF65-F5344CB8AC3E}">
        <p14:creationId xmlns:p14="http://schemas.microsoft.com/office/powerpoint/2010/main" val="38078967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6A448FB6-4F7E-47D3-A68F-40033E41A03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167" b="95333" l="10000" r="90000">
                        <a14:foregroundMark x1="16667" y1="45167" x2="20833" y2="14667"/>
                        <a14:foregroundMark x1="20833" y1="14667" x2="26000" y2="9000"/>
                        <a14:foregroundMark x1="26000" y1="9000" x2="49500" y2="9333"/>
                        <a14:foregroundMark x1="49500" y1="9333" x2="71167" y2="7333"/>
                        <a14:foregroundMark x1="71167" y1="7333" x2="83333" y2="8500"/>
                        <a14:foregroundMark x1="75167" y1="91667" x2="60000" y2="92000"/>
                        <a14:foregroundMark x1="60000" y1="92000" x2="33500" y2="88333"/>
                        <a14:foregroundMark x1="73333" y1="95000" x2="68333" y2="95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82" t="4445" r="13333" b="3519"/>
          <a:stretch>
            <a:fillRect/>
          </a:stretch>
        </p:blipFill>
        <p:spPr>
          <a:xfrm>
            <a:off x="3465913" y="1971257"/>
            <a:ext cx="2318271" cy="29154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9FA91FAE-245C-4A10-9FF5-B1E90E2D098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8375" b="92750" l="10000" r="90000">
                        <a14:foregroundMark x1="25625" y1="9125" x2="32875" y2="9500"/>
                        <a14:foregroundMark x1="32875" y1="9500" x2="47125" y2="8375"/>
                        <a14:foregroundMark x1="47125" y1="8375" x2="60125" y2="8375"/>
                        <a14:foregroundMark x1="60625" y1="92750" x2="38625" y2="90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926" t="5260" r="21333" b="5296"/>
          <a:stretch>
            <a:fillRect/>
          </a:stretch>
        </p:blipFill>
        <p:spPr>
          <a:xfrm>
            <a:off x="6259991" y="1826845"/>
            <a:ext cx="1906893" cy="305989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B3A48A0-4CE1-46F3-8ABA-DAB35CFB0E7C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9959" b="94710" l="10000" r="90000">
                        <a14:foregroundMark x1="36094" y1="86826" x2="45000" y2="91390"/>
                        <a14:foregroundMark x1="45000" y1="91390" x2="55937" y2="91286"/>
                        <a14:foregroundMark x1="55937" y1="91286" x2="65313" y2="87137"/>
                        <a14:foregroundMark x1="65313" y1="87137" x2="65938" y2="83817"/>
                        <a14:foregroundMark x1="42813" y1="94606" x2="60469" y2="947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78" t="21037" r="8368" b="4148"/>
          <a:stretch>
            <a:fillRect/>
          </a:stretch>
        </p:blipFill>
        <p:spPr>
          <a:xfrm>
            <a:off x="993218" y="1924028"/>
            <a:ext cx="1996889" cy="281095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D18772C9-757E-42E9-B2B5-1625E015EC32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699" b="98544" l="7261" r="96205">
                        <a14:foregroundMark x1="9241" y1="17233" x2="31518" y2="19417"/>
                        <a14:foregroundMark x1="31518" y1="19417" x2="40429" y2="19417"/>
                        <a14:foregroundMark x1="40429" y1="19417" x2="66007" y2="9466"/>
                        <a14:foregroundMark x1="52805" y1="5825" x2="23762" y2="13835"/>
                        <a14:foregroundMark x1="23762" y1="13835" x2="21122" y2="15534"/>
                        <a14:foregroundMark x1="55731" y1="4389" x2="62871" y2="6796"/>
                        <a14:foregroundMark x1="20462" y1="28155" x2="10891" y2="56553"/>
                        <a14:foregroundMark x1="10891" y1="56553" x2="8746" y2="79854"/>
                        <a14:foregroundMark x1="7261" y1="81311" x2="7426" y2="71602"/>
                        <a14:foregroundMark x1="7426" y1="66748" x2="7921" y2="25971"/>
                        <a14:foregroundMark x1="24752" y1="26942" x2="30693" y2="35194"/>
                        <a14:foregroundMark x1="29208" y1="93932" x2="69142" y2="82039"/>
                        <a14:foregroundMark x1="69142" y1="82039" x2="82013" y2="82282"/>
                        <a14:foregroundMark x1="82013" y1="82282" x2="92409" y2="82039"/>
                        <a14:foregroundMark x1="94389" y1="51214" x2="94224" y2="77670"/>
                        <a14:foregroundMark x1="96205" y1="66019" x2="96205" y2="72330"/>
                        <a14:foregroundMark x1="26898" y1="98544" x2="87789" y2="85194"/>
                        <a14:foregroundMark x1="10396" y1="85680" x2="14356" y2="84466"/>
                        <a14:foregroundMark x1="8911" y1="85922" x2="9901" y2="85194"/>
                        <a14:foregroundMark x1="8746" y1="86165" x2="7756" y2="86165"/>
                        <a14:foregroundMark x1="16997" y1="62379" x2="16832" y2="53641"/>
                        <a14:foregroundMark x1="53795" y1="2913" x2="56601" y2="2427"/>
                        <a14:foregroundMark x1="57096" y1="1699" x2="57921" y2="2670"/>
                        <a14:foregroundMark x1="53132" y1="95446" x2="79538" y2="88592"/>
                        <a14:foregroundMark x1="43069" y1="98058" x2="49780" y2="96316"/>
                        <a14:backgroundMark x1="51155" y1="971" x2="52970" y2="1214"/>
                        <a14:backgroundMark x1="57243" y1="833" x2="57921" y2="728"/>
                        <a14:backgroundMark x1="75413" y1="93932" x2="56098" y2="97896"/>
                        <a14:backgroundMark x1="54620" y1="98786" x2="50990" y2="990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762" y="2148447"/>
            <a:ext cx="3091561" cy="2101853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B81DCE4-23BD-474A-AEDF-9966ABC69DE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4229876" y="5327060"/>
            <a:ext cx="4365039" cy="647385"/>
            <a:chOff x="3558163" y="4192849"/>
            <a:chExt cx="4365039" cy="64738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A503276F-5A97-4781-BC53-C65A62273EC2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DF7513D-37D3-4C8C-9E0A-A2E1B6CFACAF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353542" y="4192849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机械能</a:t>
              </a:r>
            </a:p>
          </p:txBody>
        </p:sp>
        <p:sp>
          <p:nvSpPr>
            <p:cNvPr id="15" name="箭头: 右 1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C6D1553-4130-465C-A88A-0ED4C0B85AC6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85F986C-B4D6-4C1B-B929-9677C720BA60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4906226" y="1037709"/>
            <a:ext cx="3165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电流的磁效应</a:t>
            </a:r>
          </a:p>
        </p:txBody>
      </p:sp>
    </p:spTree>
    <p:extLst>
      <p:ext uri="{BB962C8B-B14F-4D97-AF65-F5344CB8AC3E}">
        <p14:creationId xmlns:p14="http://schemas.microsoft.com/office/powerpoint/2010/main" val="39741661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80CE2D24-FC23-4D28-9A38-3B46440D126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229876" y="5327060"/>
            <a:ext cx="4365039" cy="647385"/>
            <a:chOff x="3558163" y="4192849"/>
            <a:chExt cx="4365039" cy="647385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C0529B98-B73A-4CD1-A961-3CA95400BCF0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3558163" y="4193903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电能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8D0D5FDA-3EE8-4BD7-8522-069DE6F33176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353542" y="4192849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>
                  <a:solidFill>
                    <a:srgbClr val="0000FF"/>
                  </a:solidFill>
                </a:rPr>
                <a:t>化学能</a:t>
              </a:r>
            </a:p>
          </p:txBody>
        </p:sp>
        <p:sp>
          <p:nvSpPr>
            <p:cNvPr id="7" name="箭头: 右 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92C48315-9FB2-42C0-97DD-ACD3D72416C1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4788511" y="4336939"/>
              <a:ext cx="1565031" cy="358153"/>
            </a:xfrm>
            <a:prstGeom prst="rightArrow">
              <a:avLst>
                <a:gd name="adj1" fmla="val 50000"/>
                <a:gd name="adj2" fmla="val 168193"/>
              </a:avLst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D5A9936-983E-4DB3-8D3C-922B33B514D7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4787900" y="1037709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电流的化学效应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151181A-1555-4326-BBB8-C8832EB714C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81" r="19114"/>
          <a:stretch>
            <a:fillRect/>
          </a:stretch>
        </p:blipFill>
        <p:spPr>
          <a:xfrm>
            <a:off x="1333500" y="2022413"/>
            <a:ext cx="2566340" cy="2794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D6BCC1A-2BD9-4266-BF6D-AA7D0E1CEB86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422" y="2022648"/>
            <a:ext cx="4672242" cy="2794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C2B792FB-78E8-4BAE-ABE5-22427AF58192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375" b="91375" l="4125" r="95500">
                        <a14:foregroundMark x1="35000" y1="35000" x2="76125" y2="38125"/>
                        <a14:foregroundMark x1="76125" y1="38125" x2="89125" y2="33125"/>
                        <a14:foregroundMark x1="80000" y1="14500" x2="61500" y2="10875"/>
                        <a14:foregroundMark x1="61500" y1="10875" x2="45750" y2="18000"/>
                        <a14:foregroundMark x1="45750" y1="18000" x2="35125" y2="32625"/>
                        <a14:foregroundMark x1="35125" y1="32625" x2="32750" y2="49750"/>
                        <a14:foregroundMark x1="32750" y1="49750" x2="40875" y2="68875"/>
                        <a14:foregroundMark x1="40875" y1="68875" x2="53000" y2="82750"/>
                        <a14:foregroundMark x1="53000" y1="82750" x2="71500" y2="81750"/>
                        <a14:foregroundMark x1="71500" y1="81750" x2="86500" y2="72375"/>
                        <a14:foregroundMark x1="86500" y1="72375" x2="88625" y2="57250"/>
                        <a14:foregroundMark x1="68625" y1="46375" x2="85875" y2="43625"/>
                        <a14:foregroundMark x1="85875" y1="43625" x2="90875" y2="41375"/>
                        <a14:foregroundMark x1="75875" y1="56375" x2="82875" y2="36625"/>
                        <a14:foregroundMark x1="82875" y1="36625" x2="83500" y2="18875"/>
                        <a14:foregroundMark x1="83500" y1="18875" x2="68875" y2="31250"/>
                        <a14:foregroundMark x1="68875" y1="31250" x2="62250" y2="47500"/>
                        <a14:foregroundMark x1="62250" y1="47500" x2="75000" y2="59000"/>
                        <a14:foregroundMark x1="75000" y1="59000" x2="90750" y2="51750"/>
                        <a14:foregroundMark x1="90750" y1="51750" x2="91875" y2="35875"/>
                        <a14:foregroundMark x1="64500" y1="6375" x2="52750" y2="7250"/>
                        <a14:foregroundMark x1="53625" y1="50000" x2="56875" y2="50000"/>
                        <a14:foregroundMark x1="58125" y1="73125" x2="59500" y2="67750"/>
                        <a14:foregroundMark x1="50000" y1="91375" x2="74125" y2="89000"/>
                        <a14:foregroundMark x1="7250" y1="62250" x2="6500" y2="45000"/>
                        <a14:foregroundMark x1="6500" y1="45000" x2="12125" y2="27250"/>
                        <a14:foregroundMark x1="12125" y1="27250" x2="26500" y2="15125"/>
                        <a14:foregroundMark x1="26500" y1="15125" x2="37250" y2="10375"/>
                        <a14:foregroundMark x1="16875" y1="20000" x2="29500" y2="11750"/>
                        <a14:foregroundMark x1="36875" y1="41750" x2="44125" y2="45000"/>
                        <a14:foregroundMark x1="39500" y1="78125" x2="43625" y2="75375"/>
                        <a14:foregroundMark x1="75875" y1="88125" x2="75000" y2="81750"/>
                        <a14:foregroundMark x1="4125" y1="56750" x2="4125" y2="44500"/>
                        <a14:foregroundMark x1="22750" y1="14000" x2="34500" y2="10375"/>
                        <a14:foregroundMark x1="94500" y1="60000" x2="95500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246" y="2022413"/>
            <a:ext cx="27940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075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3F5D254-C15A-4084-8D12-31E7FC10B89C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36600" y="304800"/>
            <a:ext cx="9601200" cy="647700"/>
          </a:xfrm>
        </p:spPr>
        <p:txBody>
          <a:bodyPr>
            <a:normAutofit/>
          </a:bodyPr>
          <a:lstStyle/>
          <a:p>
            <a:r>
              <a:rPr lang="zh-CN" altLang="en-US" sz="3600"/>
              <a:t>一、电能与电功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914ACF1-699A-4582-9234-D02F5C546FB5}"/>
              </a:ext>
            </a:extLst>
          </p:cNvPr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36600" y="1003300"/>
            <a:ext cx="11074400" cy="5740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1.</a:t>
            </a:r>
            <a:r>
              <a:rPr lang="zh-CN" altLang="en-US" sz="3200">
                <a:solidFill>
                  <a:srgbClr val="FF0000"/>
                </a:solidFill>
              </a:rPr>
              <a:t>电流具有电能</a:t>
            </a:r>
            <a:r>
              <a:rPr lang="zh-CN" altLang="en-US" sz="3200"/>
              <a:t>，用电器</a:t>
            </a:r>
            <a:r>
              <a:rPr lang="zh-CN" altLang="en-US" sz="3200">
                <a:solidFill>
                  <a:srgbClr val="FF0000"/>
                </a:solidFill>
              </a:rPr>
              <a:t>消耗电能的过程</a:t>
            </a:r>
            <a:r>
              <a:rPr lang="zh-CN" altLang="en-US" sz="3200"/>
              <a:t>实质上是将</a:t>
            </a:r>
            <a:r>
              <a:rPr lang="zh-CN" altLang="en-US" sz="3200">
                <a:solidFill>
                  <a:srgbClr val="FF0000"/>
                </a:solidFill>
              </a:rPr>
              <a:t>电能转化为其它形式能量</a:t>
            </a:r>
            <a:r>
              <a:rPr lang="zh-CN" altLang="en-US" sz="3200"/>
              <a:t>的过程。</a:t>
            </a:r>
            <a:endParaRPr lang="en-US" altLang="zh-CN" sz="320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/>
              <a:t>2.</a:t>
            </a:r>
            <a:r>
              <a:rPr lang="zh-CN" altLang="en-US" sz="3200"/>
              <a:t>电流的效应：</a:t>
            </a:r>
            <a:r>
              <a:rPr lang="zh-CN" altLang="en-US" sz="3200">
                <a:solidFill>
                  <a:srgbClr val="FF0000"/>
                </a:solidFill>
              </a:rPr>
              <a:t>热效应、磁效应、化学效应</a:t>
            </a:r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3.</a:t>
            </a:r>
            <a:r>
              <a:rPr lang="zh-CN" altLang="en-US" sz="3200"/>
              <a:t>电功：</a:t>
            </a:r>
            <a:r>
              <a:rPr lang="zh-CN" altLang="en-US" sz="3200">
                <a:solidFill>
                  <a:srgbClr val="FF0000"/>
                </a:solidFill>
              </a:rPr>
              <a:t>电流所做的功</a:t>
            </a:r>
            <a:r>
              <a:rPr lang="zh-CN" altLang="zh-CN" sz="3200">
                <a:solidFill>
                  <a:srgbClr val="FF0000"/>
                </a:solidFill>
              </a:rPr>
              <a:t>叫做电功</a:t>
            </a:r>
            <a:r>
              <a:rPr lang="zh-CN" altLang="en-US" sz="3200"/>
              <a:t>。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4.</a:t>
            </a:r>
            <a:r>
              <a:rPr lang="zh-CN" altLang="zh-CN" sz="3200"/>
              <a:t>用电器消耗多少电能，就有多少</a:t>
            </a:r>
            <a:r>
              <a:rPr lang="zh-CN" altLang="en-US" sz="3200"/>
              <a:t>电</a:t>
            </a:r>
            <a:r>
              <a:rPr lang="zh-CN" altLang="zh-CN" sz="3200"/>
              <a:t>能转化为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zh-CN" altLang="en-US" sz="3200"/>
              <a:t>其它形式</a:t>
            </a:r>
            <a:r>
              <a:rPr lang="zh-CN" altLang="zh-CN" sz="3200"/>
              <a:t>的能量，我们就说电流做了多少功</a:t>
            </a:r>
            <a:r>
              <a:rPr lang="zh-CN" altLang="en-US" sz="3200"/>
              <a:t>。</a:t>
            </a:r>
            <a:endParaRPr lang="en-US" altLang="zh-CN" sz="3200"/>
          </a:p>
          <a:p>
            <a:pPr marL="0" indent="0">
              <a:lnSpc>
                <a:spcPct val="150000"/>
              </a:lnSpc>
              <a:spcBef>
                <a:spcPts val="200"/>
              </a:spcBef>
              <a:buNone/>
            </a:pPr>
            <a:r>
              <a:rPr lang="en-US" altLang="zh-CN" sz="3200"/>
              <a:t>5.</a:t>
            </a:r>
            <a:r>
              <a:rPr lang="zh-CN" altLang="en-US" sz="3200">
                <a:solidFill>
                  <a:srgbClr val="FF0000"/>
                </a:solidFill>
              </a:rPr>
              <a:t>电流做功</a:t>
            </a:r>
            <a:r>
              <a:rPr lang="zh-CN" altLang="en-US" sz="3200"/>
              <a:t>的</a:t>
            </a:r>
            <a:r>
              <a:rPr lang="zh-CN" altLang="en-US" sz="3200">
                <a:solidFill>
                  <a:srgbClr val="FF0000"/>
                </a:solidFill>
              </a:rPr>
              <a:t>实质</a:t>
            </a:r>
            <a:r>
              <a:rPr lang="zh-CN" altLang="en-US" sz="3200"/>
              <a:t>就是将</a:t>
            </a:r>
            <a:r>
              <a:rPr lang="zh-CN" altLang="en-US" sz="3200">
                <a:solidFill>
                  <a:srgbClr val="FF0000"/>
                </a:solidFill>
              </a:rPr>
              <a:t>电能转化为其它形式的能</a:t>
            </a:r>
            <a:r>
              <a:rPr lang="zh-CN" altLang="en-US" sz="3200"/>
              <a:t>。</a:t>
            </a:r>
            <a:endParaRPr lang="zh-CN" altLang="zh-CN" sz="320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96A0C90-E0A6-445A-988F-AA9BACACB9F7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286" b="95714" l="10000" r="90000">
                        <a14:foregroundMark x1="42571" y1="4286" x2="59429" y2="4286"/>
                        <a14:foregroundMark x1="51714" y1="78571" x2="47714" y2="94286"/>
                        <a14:foregroundMark x1="49429" y1="94857" x2="64571" y2="95714"/>
                        <a14:foregroundMark x1="64571" y1="95714" x2="78857" y2="93143"/>
                        <a14:foregroundMark x1="78857" y1="93143" x2="77714" y2="93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578" y="2512803"/>
            <a:ext cx="2757122" cy="2757122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920A24A-58F9-4C2F-BCE6-36A5C169C05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020453" y="5269925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</a:rPr>
              <a:t>通电后内能增加</a:t>
            </a:r>
          </a:p>
        </p:txBody>
      </p:sp>
    </p:spTree>
    <p:extLst>
      <p:ext uri="{BB962C8B-B14F-4D97-AF65-F5344CB8AC3E}">
        <p14:creationId xmlns:p14="http://schemas.microsoft.com/office/powerpoint/2010/main" val="1334529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778280E3-ADBE-46B8-A153-A32FED382201}"/>
              </a:ext>
            </a:extLst>
          </p:cNvPr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774700" y="901700"/>
            <a:ext cx="11074400" cy="55245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6.</a:t>
            </a:r>
            <a:r>
              <a:rPr lang="zh-CN" altLang="en-US" sz="3200">
                <a:latin typeface="Times New Roman" pitchFamily="18" charset="0"/>
              </a:rPr>
              <a:t>电功的符号和单位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1</a:t>
            </a:r>
            <a:r>
              <a:rPr lang="zh-CN" altLang="en-US" sz="3200">
                <a:latin typeface="Times New Roman" pitchFamily="18" charset="0"/>
              </a:rPr>
              <a:t>）符号：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W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（</a:t>
            </a:r>
            <a:r>
              <a:rPr lang="en-US" altLang="zh-CN" sz="3200">
                <a:latin typeface="Times New Roman" pitchFamily="18" charset="0"/>
              </a:rPr>
              <a:t>2</a:t>
            </a:r>
            <a:r>
              <a:rPr lang="zh-CN" altLang="en-US" sz="3200">
                <a:latin typeface="Times New Roman" pitchFamily="18" charset="0"/>
              </a:rPr>
              <a:t>）单位：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焦耳（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J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）</a:t>
            </a:r>
            <a:endParaRPr lang="en-US" altLang="zh-CN" sz="320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常用单位：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千瓦时（</a:t>
            </a:r>
            <a:r>
              <a:rPr lang="en-US" altLang="zh-CN" sz="3200" err="1">
                <a:solidFill>
                  <a:srgbClr val="FF0000"/>
                </a:solidFill>
                <a:latin typeface="Times New Roman" pitchFamily="18" charset="0"/>
              </a:rPr>
              <a:t>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）俗称“度”</a:t>
            </a:r>
            <a:endParaRPr lang="en-US" altLang="zh-CN" sz="3200">
              <a:solidFill>
                <a:srgbClr val="FF0000"/>
              </a:solidFill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>
                <a:latin typeface="Times New Roman" pitchFamily="18" charset="0"/>
              </a:rPr>
              <a:t>W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Pt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1×10</a:t>
            </a:r>
            <a:r>
              <a:rPr lang="en-US" altLang="zh-CN" sz="3200" baseline="30000">
                <a:latin typeface="Times New Roman" pitchFamily="18" charset="0"/>
              </a:rPr>
              <a:t>3</a:t>
            </a:r>
            <a:r>
              <a:rPr lang="en-US" altLang="zh-CN" sz="3200">
                <a:latin typeface="Times New Roman" pitchFamily="18" charset="0"/>
              </a:rPr>
              <a:t>W×3.6×10</a:t>
            </a:r>
            <a:r>
              <a:rPr lang="en-US" altLang="zh-CN" sz="3200" baseline="30000">
                <a:latin typeface="Times New Roman" pitchFamily="18" charset="0"/>
              </a:rPr>
              <a:t>3</a:t>
            </a:r>
            <a:r>
              <a:rPr lang="en-US" altLang="zh-CN" sz="3200">
                <a:latin typeface="Times New Roman" pitchFamily="18" charset="0"/>
              </a:rPr>
              <a:t>s</a:t>
            </a:r>
            <a:r>
              <a:rPr lang="zh-CN" altLang="en-US" sz="3200">
                <a:latin typeface="Times New Roman" pitchFamily="18" charset="0"/>
              </a:rPr>
              <a:t>＝</a:t>
            </a:r>
            <a:r>
              <a:rPr lang="en-US" altLang="zh-CN" sz="3200">
                <a:latin typeface="Times New Roman" pitchFamily="18" charset="0"/>
              </a:rPr>
              <a:t>3.6×10</a:t>
            </a:r>
            <a:r>
              <a:rPr lang="en-US" altLang="zh-CN" sz="3200" baseline="30000">
                <a:latin typeface="Times New Roman" pitchFamily="18" charset="0"/>
              </a:rPr>
              <a:t>6</a:t>
            </a:r>
            <a:r>
              <a:rPr lang="en-US" altLang="zh-CN" sz="3200">
                <a:latin typeface="Times New Roman" pitchFamily="18" charset="0"/>
              </a:rPr>
              <a:t>J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换算关系：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1kW·h</a:t>
            </a:r>
            <a:r>
              <a:rPr lang="zh-CN" altLang="en-US" sz="3200">
                <a:solidFill>
                  <a:srgbClr val="FF0000"/>
                </a:solidFill>
                <a:latin typeface="Times New Roman" pitchFamily="18" charset="0"/>
              </a:rPr>
              <a:t>（度）＝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3.6×10</a:t>
            </a:r>
            <a:r>
              <a:rPr lang="en-US" altLang="zh-CN" sz="3200" baseline="30000">
                <a:solidFill>
                  <a:srgbClr val="FF0000"/>
                </a:solidFill>
                <a:latin typeface="Times New Roman" pitchFamily="18" charset="0"/>
              </a:rPr>
              <a:t>6</a:t>
            </a:r>
            <a:r>
              <a:rPr lang="en-US" altLang="zh-CN" sz="3200">
                <a:solidFill>
                  <a:srgbClr val="FF0000"/>
                </a:solidFill>
                <a:latin typeface="Times New Roman" pitchFamily="18" charset="0"/>
              </a:rPr>
              <a:t>J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031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07DCB97D-B233-4704-8666-99527761BE5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47581" y="306129"/>
            <a:ext cx="6363524" cy="4767611"/>
            <a:chOff x="-6927" y="-41908"/>
            <a:chExt cx="9209588" cy="689990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F47DE089-F7C9-4BD5-88B8-B13F44252F77}"/>
                </a:ext>
              </a:extLst>
            </p:cNvPr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6927" y="-41908"/>
              <a:ext cx="9209588" cy="6899908"/>
            </a:xfrm>
            <a:prstGeom prst="rect">
              <a:avLst/>
            </a:prstGeom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EE127AA-9BCE-4741-ADEA-A7D3B17596AE}"/>
                </a:ext>
              </a:extLst>
            </p:cNvPr>
            <p:cNvSpPr txBox="1"/>
            <p:nvPr>
              <p:custDataLst>
                <p:tags r:id="rId22"/>
              </p:custDataLst>
            </p:nvPr>
          </p:nvSpPr>
          <p:spPr>
            <a:xfrm>
              <a:off x="3158644" y="135548"/>
              <a:ext cx="3595105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火力发电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A1B0A8A-B071-4BD2-A002-EE7560A0C35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047581" y="306129"/>
            <a:ext cx="6349165" cy="4767611"/>
            <a:chOff x="6995700" y="1034437"/>
            <a:chExt cx="9188806" cy="6899908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38768BF-22F1-45E6-9B96-9E2EE3DC02FC}"/>
                </a:ext>
              </a:extLst>
            </p:cNvPr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5700" y="1034437"/>
              <a:ext cx="9188806" cy="6899908"/>
            </a:xfrm>
            <a:prstGeom prst="rect">
              <a:avLst/>
            </a:prstGeom>
          </p:spPr>
        </p:pic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0AE7CD8-B72F-4025-A3B8-77713A3D5CC9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9667909" y="1250615"/>
              <a:ext cx="4172229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水力发电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34C986B2-486A-46BC-B18F-A274F954C2A6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3037445" y="306129"/>
            <a:ext cx="6383795" cy="4767611"/>
            <a:chOff x="-213196" y="300992"/>
            <a:chExt cx="9238924" cy="689990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90C7DD4-51AD-4830-9733-396AB4D43882}"/>
                </a:ext>
              </a:extLst>
            </p:cNvPr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13196" y="300992"/>
              <a:ext cx="9238924" cy="689990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254BAD15-9C7D-4A6A-9FD0-D81B5507FD18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2472662" y="513304"/>
              <a:ext cx="3995248" cy="1024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风力发电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1B785FBB-B7B1-4D85-8817-AFEF8C54301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3037447" y="306129"/>
            <a:ext cx="6383793" cy="4774002"/>
            <a:chOff x="62074" y="28278"/>
            <a:chExt cx="9238923" cy="690915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199E336-CD07-43C3-B0E6-0CF271656089}"/>
                </a:ext>
              </a:extLst>
            </p:cNvPr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074" y="28278"/>
              <a:ext cx="9238923" cy="6909158"/>
            </a:xfrm>
            <a:prstGeom prst="rect">
              <a:avLst/>
            </a:prstGeom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B81A9BA-8B35-46C2-9735-63A68A0DCE61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2779199" y="50276"/>
              <a:ext cx="4521332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太阳能发电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28BC9F56-4E87-4AA9-AF56-9F7B6F6C3A8C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037446" y="306129"/>
            <a:ext cx="6383794" cy="4791543"/>
            <a:chOff x="-36262" y="-76544"/>
            <a:chExt cx="9238924" cy="693454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E3601130-3501-4A64-AB63-6247DF51B3B2}"/>
                </a:ext>
              </a:extLst>
            </p:cNvPr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38BB2F57-8B60-4306-ABE4-B64124930202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3078356" y="124263"/>
              <a:ext cx="3613833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核电站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B16D548D-E1BD-474B-AF19-F70A5E9DDE8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027311" y="306129"/>
            <a:ext cx="6383794" cy="4791543"/>
            <a:chOff x="-36262" y="-76544"/>
            <a:chExt cx="9238924" cy="6934544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B9C87E52-5987-419C-8512-3786278D438F}"/>
                </a:ext>
              </a:extLst>
            </p:cNvPr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262" y="-76544"/>
              <a:ext cx="9238924" cy="6934544"/>
            </a:xfrm>
            <a:prstGeom prst="rect">
              <a:avLst/>
            </a:prstGeom>
          </p:spPr>
        </p:pic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D2CE4FA-4BA5-4152-83C0-A4A020813FB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3278067" y="16902"/>
              <a:ext cx="3735833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潮汐发电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5ACF7BC1-8100-4C7B-9437-D1870DA488C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012952" y="306129"/>
            <a:ext cx="6383794" cy="4791543"/>
            <a:chOff x="-315575" y="-1926525"/>
            <a:chExt cx="9238924" cy="6934544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7D7ADCF8-CB56-4C00-850D-3BA4F697A060}"/>
                </a:ext>
              </a:extLst>
            </p:cNvPr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15575" y="-1926525"/>
              <a:ext cx="9238924" cy="6934544"/>
            </a:xfrm>
            <a:prstGeom prst="rect">
              <a:avLst/>
            </a:prstGeom>
          </p:spPr>
        </p:pic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:p15="http://schemas.microsoft.com/office/powerpoint/2012/main" xmlns:p14="http://schemas.microsoft.com/office/powerpoint/2010/main" xmlns="" id="{610B0EEE-677E-4867-B376-677DD557FF76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2254178" y="-1810967"/>
              <a:ext cx="3462578" cy="1024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>
                  <a:solidFill>
                    <a:srgbClr val="FF0000"/>
                  </a:solidFill>
                </a:rPr>
                <a:t>地热发电</a:t>
              </a:r>
            </a:p>
          </p:txBody>
        </p:sp>
      </p:grpSp>
      <p:sp>
        <p:nvSpPr>
          <p:cNvPr id="25" name="内容占位符 2">
            <a:extLst>
              <a:ext uri="{FF2B5EF4-FFF2-40B4-BE49-F238E27FC236}">
                <a16:creationId xmlns:a16="http://schemas.microsoft.com/office/drawing/2014/main" xmlns:p15="http://schemas.microsoft.com/office/powerpoint/2012/main" xmlns:p14="http://schemas.microsoft.com/office/powerpoint/2010/main" xmlns="" id="{47263071-231A-47B7-9F6A-064159FD727A}"/>
              </a:ext>
            </a:extLst>
          </p:cNvPr>
          <p:cNvSpPr>
            <a:spLocks noGrp="1"/>
          </p:cNvSpPr>
          <p:nvPr>
            <p:ph idx="1"/>
            <p:custDataLst>
              <p:tags r:id="rId8"/>
            </p:custDataLst>
          </p:nvPr>
        </p:nvSpPr>
        <p:spPr>
          <a:xfrm>
            <a:off x="760127" y="5114019"/>
            <a:ext cx="11074400" cy="1743981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200">
                <a:latin typeface="Times New Roman" pitchFamily="18" charset="0"/>
              </a:rPr>
              <a:t>电能可以转化为多种形式的能量，也可以方便的从其它形式的能量转化而来，电能的应用才如此广泛。</a:t>
            </a:r>
            <a:endParaRPr lang="en-US" altLang="zh-CN" sz="3200">
              <a:latin typeface="Times New Roman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zh-CN" sz="3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7870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8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7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heme/theme1.xml><?xml version="1.0" encoding="utf-8"?>
<a:theme xmlns:a="http://schemas.openxmlformats.org/drawingml/2006/main" name="剪切">
  <a:themeElements>
    <a:clrScheme name="剪切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剪切">
      <a:maj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剪切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1051</Words>
  <Application>Microsoft Office PowerPoint</Application>
  <PresentationFormat>自定义</PresentationFormat>
  <Paragraphs>99</Paragraphs>
  <Slides>21</Slides>
  <Notes>1</Notes>
  <HiddenSlides>0</HiddenSlides>
  <MMClips>2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剪切</vt:lpstr>
      <vt:lpstr>Equation</vt:lpstr>
      <vt:lpstr>6.1电功</vt:lpstr>
      <vt:lpstr>PowerPoint 演示文稿</vt:lpstr>
      <vt:lpstr>讨论与交流：电能的利用</vt:lpstr>
      <vt:lpstr>PowerPoint 演示文稿</vt:lpstr>
      <vt:lpstr>PowerPoint 演示文稿</vt:lpstr>
      <vt:lpstr>PowerPoint 演示文稿</vt:lpstr>
      <vt:lpstr>一、电能与电功</vt:lpstr>
      <vt:lpstr>PowerPoint 演示文稿</vt:lpstr>
      <vt:lpstr>PowerPoint 演示文稿</vt:lpstr>
      <vt:lpstr>二、测量电功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6.1电功</dc:title>
  <cp:lastModifiedBy>User</cp:lastModifiedBy>
  <cp:revision>1</cp:revision>
  <cp:lastPrinted>2020-09-23T09:48:44Z</cp:lastPrinted>
  <dcterms:created xsi:type="dcterms:W3CDTF">2020-09-23T09:48:44Z</dcterms:created>
  <dcterms:modified xsi:type="dcterms:W3CDTF">2021-10-10T02:05:47Z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