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453" r:id="rId9"/>
    <p:sldId id="456" r:id="rId10"/>
    <p:sldId id="466" r:id="rId11"/>
    <p:sldId id="470" r:id="rId12"/>
    <p:sldId id="458" r:id="rId13"/>
    <p:sldId id="467" r:id="rId14"/>
    <p:sldId id="459" r:id="rId15"/>
    <p:sldId id="469" r:id="rId16"/>
    <p:sldId id="468" r:id="rId17"/>
    <p:sldId id="263" r:id="rId18"/>
    <p:sldId id="472" r:id="rId19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1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-42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45556CC-2475-4EFF-930D-4A278F288285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556CC-2475-4EFF-930D-4A278F288285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556CC-2475-4EFF-930D-4A278F288285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9ECBD4-50E1-4316-988F-9B07B4687261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556CC-2475-4EFF-930D-4A278F288285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5556CC-2475-4EFF-930D-4A278F288285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  <p:txBody>
          <a:bodyPr/>
          <a:lstStyle/>
          <a:p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556CC-2475-4EFF-930D-4A278F288285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556CC-2475-4EFF-930D-4A278F288285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556CC-2475-4EFF-930D-4A278F288285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556CC-2475-4EFF-930D-4A278F288285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5556CC-2475-4EFF-930D-4A278F288285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5556CC-2475-4EFF-930D-4A278F288285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345556CC-2475-4EFF-930D-4A278F288285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175" indent="-384175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915385" y="1811850"/>
            <a:ext cx="8361229" cy="2098226"/>
          </a:xfrm>
        </p:spPr>
        <p:txBody>
          <a:bodyPr/>
          <a:lstStyle/>
          <a:p>
            <a:r>
              <a:rPr lang="en-US" altLang="zh-CN" dirty="0">
                <a:solidFill>
                  <a:srgbClr val="FF0000"/>
                </a:solidFill>
              </a:rPr>
              <a:t>1.1</a:t>
            </a:r>
            <a:r>
              <a:rPr lang="zh-CN" altLang="en-US" dirty="0">
                <a:solidFill>
                  <a:srgbClr val="FF0000"/>
                </a:solidFill>
              </a:rPr>
              <a:t>分子动理论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708660" y="45720"/>
            <a:ext cx="10264140" cy="960120"/>
          </a:xfrm>
        </p:spPr>
        <p:txBody>
          <a:bodyPr/>
          <a:lstStyle/>
          <a:p>
            <a:r>
              <a:rPr lang="zh-CN" altLang="en-US"/>
              <a:t>二、分子在永不停息地做无规则运动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08660" y="979439"/>
            <a:ext cx="11483340" cy="5825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/>
              <a:t>1</a:t>
            </a:r>
            <a:r>
              <a:rPr lang="zh-CN" altLang="en-US" sz="3600"/>
              <a:t>．扩散现象：由于分子运动，两种不同的物质在相互接触时，彼此进入对方的现象；</a:t>
            </a:r>
            <a:endParaRPr lang="en-US" altLang="zh-CN" sz="3600"/>
          </a:p>
          <a:p>
            <a:pPr>
              <a:lnSpc>
                <a:spcPct val="150000"/>
              </a:lnSpc>
            </a:pPr>
            <a:r>
              <a:rPr lang="en-US" altLang="zh-CN" sz="3600"/>
              <a:t>2</a:t>
            </a:r>
            <a:r>
              <a:rPr lang="zh-CN" altLang="en-US" sz="3600"/>
              <a:t>．固体、液体、气体都可扩散，扩散速度与温度有关；</a:t>
            </a:r>
          </a:p>
          <a:p>
            <a:pPr>
              <a:lnSpc>
                <a:spcPct val="150000"/>
              </a:lnSpc>
            </a:pPr>
            <a:r>
              <a:rPr lang="en-US" altLang="zh-CN" sz="3600"/>
              <a:t>3</a:t>
            </a:r>
            <a:r>
              <a:rPr lang="zh-CN" altLang="en-US" sz="3600"/>
              <a:t>．扩散现象表明了：（</a:t>
            </a:r>
            <a:r>
              <a:rPr lang="en-US" altLang="zh-CN" sz="3600"/>
              <a:t>1</a:t>
            </a:r>
            <a:r>
              <a:rPr lang="zh-CN" altLang="en-US" sz="3600"/>
              <a:t>）分子在永不停息地做无规则运动；（</a:t>
            </a:r>
            <a:r>
              <a:rPr lang="en-US" altLang="zh-CN" sz="3600"/>
              <a:t>2</a:t>
            </a:r>
            <a:r>
              <a:rPr lang="zh-CN" altLang="en-US" sz="3600"/>
              <a:t>）分子之间有间隙；</a:t>
            </a:r>
          </a:p>
          <a:p>
            <a:pPr>
              <a:lnSpc>
                <a:spcPct val="150000"/>
              </a:lnSpc>
            </a:pPr>
            <a:r>
              <a:rPr lang="en-US" altLang="zh-CN" sz="3600"/>
              <a:t>4</a:t>
            </a:r>
            <a:r>
              <a:rPr lang="zh-CN" altLang="en-US" sz="3600"/>
              <a:t>．由于分子在永不停息的做无规则运动，分子具有动能．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34291" y="96228"/>
            <a:ext cx="11457709" cy="6665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布朗运动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en-US" altLang="zh-CN" sz="3200"/>
              <a:t>		1827</a:t>
            </a:r>
            <a:r>
              <a:rPr lang="zh-CN" altLang="en-US" sz="3200"/>
              <a:t>年，英国植物学家布朗在显微镜下观察悬浮于静止液体中的花粉颗粒，发现花粉颗粒在做永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不停息的无规则运动，而且颗粒越小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现象越明显。悬浮微粒的这一无规则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运动被称为布朗运动。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）布朗运动是分子的无规则运动吗？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）产生“布朗运动”这一现象的原因是什么？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3</a:t>
            </a:r>
            <a:r>
              <a:rPr lang="zh-CN" altLang="en-US" sz="3200"/>
              <a:t>）布朗运动说明了什么？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884" y="1866033"/>
            <a:ext cx="3125934" cy="312593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Box 5"/>
          <p:cNvSpPr txBox="1">
            <a:spLocks noChangeArrowheads="1"/>
          </p:cNvSpPr>
          <p:nvPr/>
        </p:nvSpPr>
        <p:spPr bwMode="auto">
          <a:xfrm>
            <a:off x="692686" y="4714353"/>
            <a:ext cx="5625748" cy="677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</a:rPr>
              <a:t>什么力使两段熔丝没有被拉开？</a:t>
            </a:r>
          </a:p>
        </p:txBody>
      </p:sp>
      <p:pic>
        <p:nvPicPr>
          <p:cNvPr id="16391" name="Picture 9" descr="01-2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29500" y="2463538"/>
            <a:ext cx="3421062" cy="1403350"/>
          </a:xfrm>
          <a:prstGeom prst="rect">
            <a:avLst/>
          </a:prstGeom>
          <a:noFill/>
          <a:ln w="19050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833" name="TextBox 5"/>
          <p:cNvSpPr txBox="1">
            <a:spLocks noChangeArrowheads="1"/>
          </p:cNvSpPr>
          <p:nvPr/>
        </p:nvSpPr>
        <p:spPr bwMode="auto">
          <a:xfrm>
            <a:off x="6380128" y="4634909"/>
            <a:ext cx="5811872" cy="756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</a:rPr>
              <a:t>能否将水或空气一直压缩下去？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695" y="1685285"/>
            <a:ext cx="2652676" cy="2831507"/>
          </a:xfrm>
          <a:prstGeom prst="rect">
            <a:avLst/>
          </a:prstGeom>
        </p:spPr>
      </p:pic>
      <p:sp>
        <p:nvSpPr>
          <p:cNvPr id="7" name="标题 1"/>
          <p:cNvSpPr txBox="1"/>
          <p:nvPr/>
        </p:nvSpPr>
        <p:spPr>
          <a:xfrm>
            <a:off x="754380" y="217804"/>
            <a:ext cx="6675120" cy="13982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4000"/>
              <a:t>观察：认识分子间的作用力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685214" y="45720"/>
            <a:ext cx="10264140" cy="9601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一、分子之间存在着相互作用力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85214" y="834892"/>
            <a:ext cx="11483340" cy="518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/>
              <a:t>1</a:t>
            </a:r>
            <a:r>
              <a:rPr lang="zh-CN" altLang="en-US" sz="3200"/>
              <a:t>．分子间存在着相互作用的引力和斥力，引力和斥力是同时存在的．</a:t>
            </a:r>
            <a:endParaRPr lang="en-US" altLang="zh-CN" sz="3200"/>
          </a:p>
          <a:p>
            <a:pPr>
              <a:lnSpc>
                <a:spcPct val="150000"/>
              </a:lnSpc>
            </a:pPr>
            <a:endParaRPr lang="zh-CN" altLang="en-US" sz="3200"/>
          </a:p>
          <a:p>
            <a:pPr>
              <a:lnSpc>
                <a:spcPct val="150000"/>
              </a:lnSpc>
            </a:pPr>
            <a:r>
              <a:rPr lang="en-US" altLang="zh-CN" sz="3200"/>
              <a:t>2</a:t>
            </a:r>
            <a:r>
              <a:rPr lang="zh-CN" altLang="en-US" sz="3200"/>
              <a:t>．分子间引力和斥力的大小由分子间距离决定．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）当分子间的距离</a:t>
            </a:r>
            <a:r>
              <a:rPr lang="en-US" altLang="zh-CN" sz="3200"/>
              <a:t>d</a:t>
            </a:r>
            <a:r>
              <a:rPr lang="zh-CN" altLang="en-US" sz="3200"/>
              <a:t>＝分子间平衡距离</a:t>
            </a:r>
            <a:r>
              <a:rPr lang="en-US" altLang="zh-CN" sz="3200"/>
              <a:t>r</a:t>
            </a:r>
            <a:r>
              <a:rPr lang="zh-CN" altLang="en-US" sz="3200"/>
              <a:t>，引力＝斥力；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）当</a:t>
            </a:r>
            <a:r>
              <a:rPr lang="en-US" altLang="zh-CN" sz="3200"/>
              <a:t>d</a:t>
            </a:r>
            <a:r>
              <a:rPr lang="zh-CN" altLang="en-US" sz="3200"/>
              <a:t>＜</a:t>
            </a:r>
            <a:r>
              <a:rPr lang="en-US" altLang="zh-CN" sz="3200"/>
              <a:t>r</a:t>
            </a:r>
            <a:r>
              <a:rPr lang="zh-CN" altLang="en-US" sz="3200"/>
              <a:t>时，引力＜斥力，表现为斥力；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3</a:t>
            </a:r>
            <a:r>
              <a:rPr lang="zh-CN" altLang="en-US" sz="3200"/>
              <a:t>）当</a:t>
            </a:r>
            <a:r>
              <a:rPr lang="en-US" altLang="zh-CN" sz="3200"/>
              <a:t>d</a:t>
            </a:r>
            <a:r>
              <a:rPr lang="zh-CN" altLang="en-US" sz="3200"/>
              <a:t>＞</a:t>
            </a:r>
            <a:r>
              <a:rPr lang="en-US" altLang="zh-CN" sz="3200"/>
              <a:t>r</a:t>
            </a:r>
            <a:r>
              <a:rPr lang="zh-CN" altLang="en-US" sz="3200"/>
              <a:t>时，引力＞斥力，表现为引力；</a:t>
            </a:r>
            <a:endParaRPr lang="en-US" altLang="zh-CN" sz="3200"/>
          </a:p>
        </p:txBody>
      </p:sp>
      <p:grpSp>
        <p:nvGrpSpPr>
          <p:cNvPr id="9" name="组合 8"/>
          <p:cNvGrpSpPr/>
          <p:nvPr/>
        </p:nvGrpSpPr>
        <p:grpSpPr>
          <a:xfrm>
            <a:off x="3443914" y="1808116"/>
            <a:ext cx="5965939" cy="1255456"/>
            <a:chOff x="3443914" y="1808116"/>
            <a:chExt cx="5965939" cy="125545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3914" y="1808116"/>
              <a:ext cx="5965939" cy="838190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5301467" y="2478797"/>
              <a:ext cx="225083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3200" b="1">
                  <a:solidFill>
                    <a:srgbClr val="0000CC"/>
                  </a:solidFill>
                </a:rPr>
                <a:t>分子力模型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图片 788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95775" y="2349501"/>
            <a:ext cx="273685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2" name="矩形 78851"/>
          <p:cNvSpPr>
            <a:spLocks noChangeArrowheads="1"/>
          </p:cNvSpPr>
          <p:nvPr/>
        </p:nvSpPr>
        <p:spPr bwMode="auto">
          <a:xfrm>
            <a:off x="703385" y="5323364"/>
            <a:ext cx="11488615" cy="83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/>
              <a:t>（</a:t>
            </a:r>
            <a:r>
              <a:rPr lang="en-US" altLang="zh-CN" sz="3600"/>
              <a:t>4</a:t>
            </a:r>
            <a:r>
              <a:rPr lang="zh-CN" altLang="en-US" sz="3600"/>
              <a:t>）当</a:t>
            </a:r>
            <a:r>
              <a:rPr lang="en-US" altLang="zh-CN" sz="3600"/>
              <a:t>d</a:t>
            </a:r>
            <a:r>
              <a:rPr lang="zh-CN" altLang="en-US" sz="3600"/>
              <a:t>＞</a:t>
            </a:r>
            <a:r>
              <a:rPr lang="en-US" altLang="zh-CN" sz="3600"/>
              <a:t>10r</a:t>
            </a:r>
            <a:r>
              <a:rPr lang="zh-CN" altLang="en-US" sz="3600"/>
              <a:t>时，分子间作用力消失；</a:t>
            </a:r>
          </a:p>
        </p:txBody>
      </p:sp>
      <p:sp>
        <p:nvSpPr>
          <p:cNvPr id="17414" name="矩形 78855"/>
          <p:cNvSpPr>
            <a:spLocks noChangeArrowheads="1"/>
          </p:cNvSpPr>
          <p:nvPr/>
        </p:nvSpPr>
        <p:spPr bwMode="auto">
          <a:xfrm>
            <a:off x="703385" y="573414"/>
            <a:ext cx="114886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3600">
                <a:latin typeface="宋体" panose="02010600030101010101" pitchFamily="2" charset="-122"/>
              </a:rPr>
              <a:t>从分子作用力的角度说一说“破镜重圆”能否真的发生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7835" descr="13-1-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80212" y="2416596"/>
            <a:ext cx="3002280" cy="4223600"/>
          </a:xfrm>
          <a:prstGeom prst="rect">
            <a:avLst/>
          </a:prstGeom>
          <a:noFill/>
          <a:ln w="19050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标题 1"/>
          <p:cNvSpPr txBox="1"/>
          <p:nvPr/>
        </p:nvSpPr>
        <p:spPr>
          <a:xfrm>
            <a:off x="754379" y="217804"/>
            <a:ext cx="10453947" cy="24339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4000"/>
              <a:t>讨论：在慢慢提起弹簧测力计使玻璃板离开水面的过程中，测力计的示数有何变化？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26831" y="-2678"/>
            <a:ext cx="11465169" cy="6665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/>
              <a:t>3</a:t>
            </a:r>
            <a:r>
              <a:rPr lang="zh-CN" altLang="en-US" sz="3200"/>
              <a:t>．分之间的相互作用力和分子的运动状态不同决定了物质的三种状态</a:t>
            </a:r>
            <a:r>
              <a:rPr lang="en-US" altLang="zh-CN" sz="3200"/>
              <a:t>——</a:t>
            </a:r>
            <a:r>
              <a:rPr lang="zh-CN" altLang="en-US" sz="3200"/>
              <a:t>气态、液态和固态．</a:t>
            </a:r>
            <a:endParaRPr lang="en-US" altLang="zh-CN" sz="3200"/>
          </a:p>
          <a:p>
            <a:pPr>
              <a:lnSpc>
                <a:spcPct val="150000"/>
              </a:lnSpc>
            </a:pPr>
            <a:endParaRPr lang="en-US" altLang="zh-CN" sz="3200"/>
          </a:p>
          <a:p>
            <a:pPr>
              <a:lnSpc>
                <a:spcPct val="150000"/>
              </a:lnSpc>
            </a:pPr>
            <a:endParaRPr lang="en-US" altLang="zh-CN" sz="3200"/>
          </a:p>
          <a:p>
            <a:pPr>
              <a:lnSpc>
                <a:spcPct val="150000"/>
              </a:lnSpc>
            </a:pPr>
            <a:endParaRPr lang="en-US" altLang="zh-CN" sz="3200"/>
          </a:p>
          <a:p>
            <a:pPr>
              <a:lnSpc>
                <a:spcPct val="150000"/>
              </a:lnSpc>
            </a:pPr>
            <a:endParaRPr lang="en-US" altLang="zh-CN" sz="3200"/>
          </a:p>
          <a:p>
            <a:pPr>
              <a:lnSpc>
                <a:spcPct val="150000"/>
              </a:lnSpc>
            </a:pP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由于气体分子之间的距离很远，彼此之间几乎没有相互作用力。</a:t>
            </a:r>
          </a:p>
          <a:p>
            <a:pPr>
              <a:lnSpc>
                <a:spcPct val="150000"/>
              </a:lnSpc>
            </a:pPr>
            <a:r>
              <a:rPr lang="en-US" altLang="zh-CN" sz="3200"/>
              <a:t>4</a:t>
            </a:r>
            <a:r>
              <a:rPr lang="zh-CN" altLang="en-US" sz="3200"/>
              <a:t>．由于分子间存在相互作用的引力和斥力，分子具有势能．</a:t>
            </a:r>
          </a:p>
        </p:txBody>
      </p:sp>
      <p:pic>
        <p:nvPicPr>
          <p:cNvPr id="6" name="图片 5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16408" y="1901639"/>
            <a:ext cx="3166036" cy="3174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图片 8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72020" y="1846197"/>
            <a:ext cx="3174790" cy="3230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图片 11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61689" y="1825771"/>
            <a:ext cx="3288592" cy="3271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03385" y="316243"/>
            <a:ext cx="11488615" cy="5804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．下列说法正确的是（</a:t>
            </a: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</a:p>
          <a:p>
            <a:pPr marL="266700"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．空气流动形成了风，说明分子在不停地运动</a:t>
            </a:r>
          </a:p>
          <a:p>
            <a:pPr marL="266700"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．固体不易被压缩，说明分子间已无空隙</a:t>
            </a:r>
          </a:p>
          <a:p>
            <a:pPr marL="266700"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．扫地时，看见空中灰尘飞舞，说明分子在不停地运动</a:t>
            </a:r>
          </a:p>
          <a:p>
            <a:pPr marL="266700"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．固体压缩后撤力恢复原状，是由于分子间存在斥力造成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91308" y="354679"/>
            <a:ext cx="11400692" cy="5804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．下列说法中正确的是（</a:t>
            </a: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</a:p>
          <a:p>
            <a:pPr marL="266700"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．吸盘能牢牢吸在玻璃上，说明分子间存在引力</a:t>
            </a:r>
          </a:p>
          <a:p>
            <a:pPr marL="266700"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．飞扬的柳絮，说明分子在做无规则运动</a:t>
            </a:r>
          </a:p>
          <a:p>
            <a:pPr marL="266700"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．墨水滴在热水中比滴在冷水中扩散得快，说明分子在不停地做无规则运动</a:t>
            </a:r>
          </a:p>
          <a:p>
            <a:pPr marL="266700"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．两个表面光滑的铅柱压紧后粘在一起且可以吊起重物，说明分子间存在引力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76231"/>
            <a:ext cx="4023853" cy="5152623"/>
          </a:xfrm>
        </p:spPr>
      </p:pic>
      <p:sp>
        <p:nvSpPr>
          <p:cNvPr id="4" name="内容占位符 2"/>
          <p:cNvSpPr txBox="1"/>
          <p:nvPr/>
        </p:nvSpPr>
        <p:spPr>
          <a:xfrm>
            <a:off x="2133599" y="5844886"/>
            <a:ext cx="8950038" cy="1013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175" indent="-384175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zh-CN" altLang="en-US" sz="4000"/>
              <a:t>人类从未停止对物质世界的好奇和探索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633453" y="152401"/>
            <a:ext cx="7558546" cy="518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地点：中国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时间：公元前</a:t>
            </a:r>
            <a:r>
              <a:rPr lang="en-US" altLang="zh-CN" sz="3200"/>
              <a:t>5</a:t>
            </a:r>
            <a:r>
              <a:rPr lang="zh-CN" altLang="en-US" sz="3200"/>
              <a:t>世纪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en-US" altLang="zh-CN" sz="3200"/>
              <a:t>《</a:t>
            </a:r>
            <a:r>
              <a:rPr lang="zh-CN" altLang="en-US" sz="3200"/>
              <a:t>庄子 天下篇</a:t>
            </a:r>
            <a:r>
              <a:rPr lang="en-US" altLang="zh-CN" sz="3200"/>
              <a:t>》,</a:t>
            </a:r>
            <a:r>
              <a:rPr lang="zh-CN" altLang="en-US" sz="3200"/>
              <a:t>记载：“一尺之捶（木棍）</a:t>
            </a:r>
            <a:r>
              <a:rPr lang="en-US" altLang="zh-CN" sz="3200"/>
              <a:t>,</a:t>
            </a:r>
            <a:r>
              <a:rPr lang="zh-CN" altLang="en-US" sz="3200"/>
              <a:t>日取其半</a:t>
            </a:r>
            <a:r>
              <a:rPr lang="en-US" altLang="zh-CN" sz="3200"/>
              <a:t>,</a:t>
            </a:r>
            <a:r>
              <a:rPr lang="zh-CN" altLang="en-US" sz="3200"/>
              <a:t>万世不竭”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墨子在</a:t>
            </a:r>
            <a:r>
              <a:rPr lang="en-US" altLang="zh-CN" sz="3200"/>
              <a:t>《</a:t>
            </a:r>
            <a:r>
              <a:rPr lang="zh-CN" altLang="en-US" sz="3200"/>
              <a:t>墨子</a:t>
            </a:r>
            <a:r>
              <a:rPr lang="en-US" altLang="zh-CN" sz="3200"/>
              <a:t>》</a:t>
            </a:r>
            <a:r>
              <a:rPr lang="zh-CN" altLang="en-US" sz="3200"/>
              <a:t>中指出，“非半弗斫（读 </a:t>
            </a:r>
            <a:r>
              <a:rPr lang="en-US" altLang="zh-CN" sz="3200" err="1"/>
              <a:t>zhuó</a:t>
            </a:r>
            <a:r>
              <a:rPr lang="zh-CN" altLang="en-US" sz="3200"/>
              <a:t>）</a:t>
            </a:r>
            <a:r>
              <a:rPr lang="en-US" altLang="zh-CN" sz="3200"/>
              <a:t>,</a:t>
            </a:r>
            <a:r>
              <a:rPr lang="zh-CN" altLang="en-US" sz="3200"/>
              <a:t>则不动</a:t>
            </a:r>
            <a:r>
              <a:rPr lang="en-US" altLang="zh-CN" sz="3200"/>
              <a:t>,</a:t>
            </a:r>
            <a:r>
              <a:rPr lang="zh-CN" altLang="en-US" sz="3200"/>
              <a:t>说在端”，意思是说物体不断分割到最小的一点，称为“端”。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33599" y="5844886"/>
            <a:ext cx="8950038" cy="101311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4000"/>
              <a:t>人类从未停止对物质世界的好奇和探索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47" y="243840"/>
            <a:ext cx="3374494" cy="5181600"/>
          </a:xfrm>
          <a:prstGeom prst="rect">
            <a:avLst/>
          </a:prstGeom>
        </p:spPr>
      </p:pic>
      <p:sp>
        <p:nvSpPr>
          <p:cNvPr id="10" name="内容占位符 2"/>
          <p:cNvSpPr txBox="1"/>
          <p:nvPr/>
        </p:nvSpPr>
        <p:spPr>
          <a:xfrm>
            <a:off x="4391891" y="-1"/>
            <a:ext cx="7800108" cy="58448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175" indent="-384175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zh-CN" altLang="en-US" sz="3200"/>
              <a:t>地点：古希腊</a:t>
            </a:r>
            <a:endParaRPr lang="en-US" altLang="zh-CN" sz="3200"/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zh-CN" altLang="en-US" sz="3200"/>
              <a:t>时间：</a:t>
            </a:r>
            <a:r>
              <a:rPr lang="en-US" altLang="zh-CN" sz="3200"/>
              <a:t>2500</a:t>
            </a:r>
            <a:r>
              <a:rPr lang="zh-CN" altLang="en-US" sz="3200"/>
              <a:t>年前</a:t>
            </a:r>
            <a:endParaRPr lang="en-US" altLang="zh-CN" sz="3200"/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zh-CN" altLang="en-US" sz="3200"/>
              <a:t>留基伯：试想我们把一粒砂糖分成两半，每一半都是砂糖。再把其中的一半分成两半，每一半还是甜的</a:t>
            </a:r>
            <a:r>
              <a:rPr lang="en-US" altLang="zh-CN" sz="3200"/>
              <a:t>……</a:t>
            </a:r>
            <a:r>
              <a:rPr lang="zh-CN" altLang="en-US" sz="3200"/>
              <a:t>如此不断分割下去，有没有一个限度呢？</a:t>
            </a:r>
            <a:endParaRPr lang="en-US" altLang="zh-CN" sz="3200"/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zh-CN" altLang="en-US" sz="3200"/>
              <a:t>德谟克里特：世界由无数很小的不可再分的粒子组成</a:t>
            </a:r>
            <a:endParaRPr lang="en-US" altLang="zh-CN" sz="3200"/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endParaRPr lang="en-US" altLang="zh-CN" sz="320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75" y="0"/>
            <a:ext cx="5667768" cy="3616036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78873" y="3553695"/>
            <a:ext cx="5929745" cy="223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阿伏伽德罗，意大利物理学家、化学家。</a:t>
            </a:r>
            <a:r>
              <a:rPr lang="en-US" altLang="zh-CN" sz="3200"/>
              <a:t>1811</a:t>
            </a:r>
            <a:r>
              <a:rPr lang="zh-CN" altLang="en-US" sz="3200"/>
              <a:t>年提出分子概念，认为物质是由大量分子组成的。</a:t>
            </a:r>
          </a:p>
        </p:txBody>
      </p:sp>
      <p:sp>
        <p:nvSpPr>
          <p:cNvPr id="8" name="内容占位符 2"/>
          <p:cNvSpPr>
            <a:spLocks noGrp="1"/>
          </p:cNvSpPr>
          <p:nvPr>
            <p:ph idx="1"/>
          </p:nvPr>
        </p:nvSpPr>
        <p:spPr>
          <a:xfrm>
            <a:off x="2133599" y="5844886"/>
            <a:ext cx="8950038" cy="101311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4000"/>
              <a:t>人类从未停止对物质世界的好奇和探索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167" y="0"/>
            <a:ext cx="5862833" cy="34290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556874" y="3518647"/>
            <a:ext cx="5635126" cy="223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今天，科学家利用扫描隧道显微镜</a:t>
            </a:r>
            <a:r>
              <a:rPr lang="en-US" altLang="zh-CN" sz="3200"/>
              <a:t>(stm)</a:t>
            </a:r>
            <a:r>
              <a:rPr lang="zh-CN" altLang="en-US" sz="3200"/>
              <a:t>，不仅可以清晰地看到分子，还能操纵分子。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8660" y="45720"/>
            <a:ext cx="10264140" cy="960120"/>
          </a:xfrm>
        </p:spPr>
        <p:txBody>
          <a:bodyPr/>
          <a:lstStyle/>
          <a:p>
            <a:r>
              <a:rPr lang="zh-CN" altLang="en-US"/>
              <a:t>一、物体是由大量分子组成的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08660" y="1005840"/>
            <a:ext cx="11483340" cy="58064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600"/>
              <a:t>1.</a:t>
            </a:r>
            <a:r>
              <a:rPr lang="zh-CN" altLang="en-US" sz="3600"/>
              <a:t>分子是保持物质化学性质的最小微粒。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600"/>
              <a:t>2.</a:t>
            </a:r>
            <a:r>
              <a:rPr lang="zh-CN" altLang="en-US" sz="3600"/>
              <a:t>分子很小。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（</a:t>
            </a:r>
            <a:r>
              <a:rPr lang="en-US" altLang="zh-CN" sz="3600"/>
              <a:t>1</a:t>
            </a:r>
            <a:r>
              <a:rPr lang="zh-CN" altLang="en-US" sz="3600"/>
              <a:t>）体积很小，若将分子看成球型，一般分子直径的数量级是</a:t>
            </a:r>
            <a:r>
              <a:rPr lang="en-US" altLang="zh-CN" sz="3600"/>
              <a:t>10</a:t>
            </a:r>
            <a:r>
              <a:rPr lang="zh-CN" altLang="en-US" sz="3600" baseline="30000"/>
              <a:t>－</a:t>
            </a:r>
            <a:r>
              <a:rPr lang="en-US" altLang="zh-CN" sz="3600" baseline="30000"/>
              <a:t>10</a:t>
            </a:r>
            <a:r>
              <a:rPr lang="en-US" altLang="zh-CN" sz="3600"/>
              <a:t>m</a:t>
            </a:r>
            <a:r>
              <a:rPr lang="zh-CN" altLang="en-US" sz="3600"/>
              <a:t>．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（</a:t>
            </a:r>
            <a:r>
              <a:rPr lang="en-US" altLang="zh-CN" sz="3600"/>
              <a:t>2</a:t>
            </a:r>
            <a:r>
              <a:rPr lang="zh-CN" altLang="en-US" sz="3600"/>
              <a:t>）质量很小，一般分子质量的数量级是</a:t>
            </a:r>
            <a:r>
              <a:rPr lang="en-US" altLang="zh-CN" sz="3600"/>
              <a:t>10</a:t>
            </a:r>
            <a:r>
              <a:rPr lang="zh-CN" altLang="en-US" sz="3600" baseline="30000"/>
              <a:t>－</a:t>
            </a:r>
            <a:r>
              <a:rPr lang="en-US" altLang="zh-CN" sz="3600" baseline="30000"/>
              <a:t>26</a:t>
            </a:r>
            <a:r>
              <a:rPr lang="en-US" altLang="zh-CN" sz="3600"/>
              <a:t>kg</a:t>
            </a:r>
            <a:r>
              <a:rPr lang="zh-CN" altLang="en-US" sz="3600"/>
              <a:t>．由于分子很小，肉眼及光学显微镜不能看到分子．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4380" y="41910"/>
            <a:ext cx="11437620" cy="185547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/>
              <a:t>活动一：将</a:t>
            </a:r>
            <a:r>
              <a:rPr lang="en-US" altLang="zh-CN" sz="4000"/>
              <a:t>100ml</a:t>
            </a:r>
            <a:r>
              <a:rPr lang="zh-CN" altLang="en-US" sz="4000"/>
              <a:t>水和</a:t>
            </a:r>
            <a:r>
              <a:rPr lang="en-US" altLang="zh-CN" sz="4000"/>
              <a:t>100ml</a:t>
            </a:r>
            <a:r>
              <a:rPr lang="zh-CN" altLang="en-US" sz="4000"/>
              <a:t>酒精混合，测量混合后的总体积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7660" y="1182648"/>
            <a:ext cx="5006340" cy="3572233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754380" y="4960621"/>
            <a:ext cx="11437620" cy="1670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/>
              <a:t>3</a:t>
            </a:r>
            <a:r>
              <a:rPr lang="zh-CN" altLang="en-US" sz="3600"/>
              <a:t>．分子虽然很小，但分子也不是紧密排列在一起的，分子间存在间隙．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754380" y="46891"/>
            <a:ext cx="11437620" cy="139827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/>
              <a:t>闻到了梅花的香味是一种什么现象？说明了什么？</a:t>
            </a:r>
          </a:p>
        </p:txBody>
      </p:sp>
      <p:sp>
        <p:nvSpPr>
          <p:cNvPr id="6" name="标题 1"/>
          <p:cNvSpPr txBox="1"/>
          <p:nvPr/>
        </p:nvSpPr>
        <p:spPr>
          <a:xfrm>
            <a:off x="754380" y="5173982"/>
            <a:ext cx="11437620" cy="13982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4000"/>
              <a:t>活动二：将一滴墨水滴入清水后，观察有何现象？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689" y="1798754"/>
            <a:ext cx="2347384" cy="303926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497" y="1798754"/>
            <a:ext cx="4566033" cy="303926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308191" y="1970744"/>
            <a:ext cx="214214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/>
              <a:t>梅花 </a:t>
            </a:r>
          </a:p>
          <a:p>
            <a:pPr algn="ctr"/>
            <a:r>
              <a:rPr lang="zh-CN" altLang="en-US" sz="2800"/>
              <a:t>王安石</a:t>
            </a:r>
          </a:p>
          <a:p>
            <a:r>
              <a:rPr lang="zh-CN" altLang="en-US" sz="2800"/>
              <a:t>墙角数枝梅，</a:t>
            </a:r>
            <a:endParaRPr lang="en-US" altLang="zh-CN" sz="2800"/>
          </a:p>
          <a:p>
            <a:r>
              <a:rPr lang="zh-CN" altLang="en-US" sz="2800"/>
              <a:t>凌寒独自开。</a:t>
            </a:r>
          </a:p>
          <a:p>
            <a:r>
              <a:rPr lang="zh-CN" altLang="en-US" sz="2800"/>
              <a:t>遥知不是雪，</a:t>
            </a:r>
            <a:endParaRPr lang="en-US" altLang="zh-CN" sz="2800"/>
          </a:p>
          <a:p>
            <a:r>
              <a:rPr lang="zh-CN" altLang="en-US" sz="2800"/>
              <a:t>为有暗香来。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72705"/>
          <p:cNvSpPr>
            <a:spLocks noChangeArrowheads="1"/>
          </p:cNvSpPr>
          <p:nvPr/>
        </p:nvSpPr>
        <p:spPr bwMode="auto">
          <a:xfrm>
            <a:off x="703386" y="58616"/>
            <a:ext cx="11488614" cy="3124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600"/>
              <a:t>实验：将一个空瓶子，倒扣在一个装着棕色二氧化氮气体的瓶子上面，抽掉盖在二氧化氮瓶上的玻璃板。观察有何现象？该现象说明了什么？为何不将装有二氧化氮气体的瓶子放在上面？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228" y="2959140"/>
            <a:ext cx="3222930" cy="344520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1" name="矩形 75780"/>
          <p:cNvSpPr>
            <a:spLocks noChangeArrowheads="1"/>
          </p:cNvSpPr>
          <p:nvPr/>
        </p:nvSpPr>
        <p:spPr bwMode="auto">
          <a:xfrm>
            <a:off x="726831" y="173332"/>
            <a:ext cx="11465169" cy="167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3600"/>
              <a:t>思考：长时间堆放煤的墙角会变黑，用笤帚扫都扫不干净。这是什么现象？该现象说明了什么？</a:t>
            </a:r>
          </a:p>
        </p:txBody>
      </p:sp>
      <p:pic>
        <p:nvPicPr>
          <p:cNvPr id="75785" name="图片 7578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5650" y="2438227"/>
            <a:ext cx="6397741" cy="4246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剪切">
  <a:themeElements>
    <a:clrScheme name="剪切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剪切">
      <a:maj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剪切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TM10001105[[fn=剪切]]</Template>
  <TotalTime>0</TotalTime>
  <Words>1424</Words>
  <Application>Microsoft Office PowerPoint</Application>
  <PresentationFormat>自定义</PresentationFormat>
  <Paragraphs>76</Paragraphs>
  <Slides>18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剪切</vt:lpstr>
      <vt:lpstr>1.1分子动理论</vt:lpstr>
      <vt:lpstr>PowerPoint 演示文稿</vt:lpstr>
      <vt:lpstr>PowerPoint 演示文稿</vt:lpstr>
      <vt:lpstr>PowerPoint 演示文稿</vt:lpstr>
      <vt:lpstr>一、物体是由大量分子组成的</vt:lpstr>
      <vt:lpstr>活动一：将100ml水和100ml酒精混合，测量混合后的总体积</vt:lpstr>
      <vt:lpstr>闻到了梅花的香味是一种什么现象？说明了什么？</vt:lpstr>
      <vt:lpstr>PowerPoint 演示文稿</vt:lpstr>
      <vt:lpstr>PowerPoint 演示文稿</vt:lpstr>
      <vt:lpstr>二、分子在永不停息地做无规则运动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2020-08-07T13:51:00Z</dcterms:created>
  <dcterms:modified xsi:type="dcterms:W3CDTF">2020-10-19T14:03:28Z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2052-11.1.0.9912</vt:lpwstr>
  </property>
</Properties>
</file>