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77" r:id="rId3"/>
    <p:sldId id="259" r:id="rId4"/>
    <p:sldId id="257" r:id="rId5"/>
    <p:sldId id="260" r:id="rId6"/>
    <p:sldId id="261" r:id="rId7"/>
    <p:sldId id="485" r:id="rId8"/>
    <p:sldId id="451" r:id="rId9"/>
    <p:sldId id="453" r:id="rId10"/>
    <p:sldId id="452" r:id="rId11"/>
    <p:sldId id="486" r:id="rId12"/>
    <p:sldId id="454" r:id="rId13"/>
    <p:sldId id="262" r:id="rId14"/>
    <p:sldId id="484" r:id="rId15"/>
    <p:sldId id="263" r:id="rId16"/>
    <p:sldId id="264" r:id="rId17"/>
    <p:sldId id="265" r:id="rId18"/>
    <p:sldId id="487" r:id="rId19"/>
    <p:sldId id="266" r:id="rId20"/>
    <p:sldId id="267" r:id="rId21"/>
  </p:sldIdLst>
  <p:sldSz cx="12192000" cy="6858000"/>
  <p:notesSz cx="6858000" cy="9144000"/>
  <p:custDataLst>
    <p:tags r:id="rId2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954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2EEAB1-7D6A-4EB0-90CA-DD47D12BD733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C6B63-3E26-4A92-906E-54CB13D49D9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667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7C6B63-3E26-4A92-906E-54CB13D49D92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843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872E8AD-2B45-47DF-B6D3-B9704231FAD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91763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E8AD-2B45-47DF-B6D3-B9704231FAD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659769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E8AD-2B45-47DF-B6D3-B9704231FAD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763763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E8AD-2B45-47DF-B6D3-B9704231FAD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687229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72E8AD-2B45-47DF-B6D3-B9704231FAD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06182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E8AD-2B45-47DF-B6D3-B9704231FAD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30759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E8AD-2B45-47DF-B6D3-B9704231FAD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08746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E8AD-2B45-47DF-B6D3-B9704231FAD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537877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E8AD-2B45-47DF-B6D3-B9704231FAD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126771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72E8AD-2B45-47DF-B6D3-B9704231FAD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6192612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72E8AD-2B45-47DF-B6D3-B9704231FAD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886159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7872E8AD-2B45-47DF-B6D3-B9704231FAD9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953896AF-BD4B-4E0D-9A8B-C19BC22850C8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6968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:p159="http://schemas.microsoft.com/office/powerpoint/2015/09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64185941-18C0-4A60-B0C7-9C97823405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FF0000"/>
                </a:solidFill>
              </a:rPr>
              <a:t>1.2</a:t>
            </a:r>
            <a:r>
              <a:rPr lang="zh-CN" altLang="en-US" dirty="0">
                <a:solidFill>
                  <a:srgbClr val="FF0000"/>
                </a:solidFill>
              </a:rPr>
              <a:t>内能</a:t>
            </a:r>
          </a:p>
        </p:txBody>
      </p:sp>
    </p:spTree>
    <p:extLst>
      <p:ext uri="{BB962C8B-B14F-4D97-AF65-F5344CB8AC3E}">
        <p14:creationId xmlns:p14="http://schemas.microsoft.com/office/powerpoint/2010/main" val="75995093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FB7290F3-A8B5-41AD-A999-1077A4A49774}"/>
              </a:ext>
            </a:extLst>
          </p:cNvPr>
          <p:cNvSpPr txBox="1"/>
          <p:nvPr/>
        </p:nvSpPr>
        <p:spPr>
          <a:xfrm>
            <a:off x="706582" y="55123"/>
            <a:ext cx="11485418" cy="3710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4</a:t>
            </a:r>
            <a:r>
              <a:rPr lang="zh-CN" altLang="en-US" sz="3200"/>
              <a:t>）热量：热传递过程中，</a:t>
            </a:r>
            <a:r>
              <a:rPr lang="zh-CN" altLang="en-US" sz="3200">
                <a:solidFill>
                  <a:srgbClr val="FF0000"/>
                </a:solidFill>
              </a:rPr>
              <a:t>转移内能的多少</a:t>
            </a:r>
            <a:r>
              <a:rPr lang="zh-CN" altLang="en-US" sz="3200"/>
              <a:t>叫热量。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热量的符号：</a:t>
            </a:r>
            <a:r>
              <a:rPr lang="en-US" altLang="zh-CN" sz="3200" i="1"/>
              <a:t>Q</a:t>
            </a:r>
            <a:r>
              <a:rPr lang="zh-CN" altLang="en-US" sz="3200"/>
              <a:t>，单位是焦耳，简称焦，符号：</a:t>
            </a:r>
            <a:r>
              <a:rPr lang="en-US" altLang="zh-CN" sz="3200"/>
              <a:t>J</a:t>
            </a:r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5</a:t>
            </a:r>
            <a:r>
              <a:rPr lang="zh-CN" altLang="en-US" sz="3200"/>
              <a:t>）热传递的实质是</a:t>
            </a:r>
            <a:r>
              <a:rPr lang="zh-CN" altLang="en-US" sz="3200">
                <a:solidFill>
                  <a:srgbClr val="FF0000"/>
                </a:solidFill>
              </a:rPr>
              <a:t>内能的转移</a:t>
            </a:r>
            <a:r>
              <a:rPr lang="zh-CN" altLang="en-US" sz="3200"/>
              <a:t>；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讨论：日常生活中，有哪些例子是利用热传递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来改变内能的</a:t>
            </a:r>
            <a:r>
              <a:rPr lang="en-US" altLang="zh-CN" sz="3200"/>
              <a:t>?</a:t>
            </a:r>
            <a:endParaRPr lang="zh-CN" altLang="en-US" sz="320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E8860C0C-4833-4ABF-B969-DABCD8F64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222" y="3635"/>
            <a:ext cx="2311778" cy="2871318"/>
          </a:xfrm>
          <a:prstGeom prst="rect">
            <a:avLst/>
          </a:prstGeom>
        </p:spPr>
      </p:pic>
      <p:pic>
        <p:nvPicPr>
          <p:cNvPr id="18" name="图片 17" descr="1009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93555F1C-56DB-43AC-91E7-1E76EAA9A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05"/>
          <a:stretch>
            <a:fillRect/>
          </a:stretch>
        </p:blipFill>
        <p:spPr bwMode="auto">
          <a:xfrm>
            <a:off x="4981217" y="4002236"/>
            <a:ext cx="2162175" cy="217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2FAFEEE7-A777-4063-9049-7AE0BADBC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0617" y="6208862"/>
            <a:ext cx="17176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/>
              <a:t>太阳能热水器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62E3C410-60B1-4F75-91FE-70EE62EE6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9629" y="6192987"/>
            <a:ext cx="27494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>
                <a:latin typeface="宋体" panose="02010600030101010101" pitchFamily="2" charset="-122"/>
              </a:rPr>
              <a:t>发高烧时用湿毛巾冷敷</a:t>
            </a:r>
            <a:endParaRPr lang="zh-CN" altLang="en-US" sz="2000" b="1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4E0AB356-9961-45F6-B63D-BF579E3B0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3198" y="6260938"/>
            <a:ext cx="1206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/>
              <a:t>炉子烧水</a:t>
            </a:r>
          </a:p>
        </p:txBody>
      </p:sp>
      <p:pic>
        <p:nvPicPr>
          <p:cNvPr id="22" name="图片 21" descr="124623390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F3BCA002-F141-4E1E-AD2C-314CF04E9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66"/>
          <a:stretch>
            <a:fillRect/>
          </a:stretch>
        </p:blipFill>
        <p:spPr bwMode="auto">
          <a:xfrm>
            <a:off x="2743636" y="4032400"/>
            <a:ext cx="18256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7825" descr="冷敷降体温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88444044-E884-4ACB-9CA0-73FE376A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18"/>
          <a:stretch>
            <a:fillRect/>
          </a:stretch>
        </p:blipFill>
        <p:spPr bwMode="auto">
          <a:xfrm>
            <a:off x="7591447" y="4002236"/>
            <a:ext cx="2870537" cy="2100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283F755A-12AB-42F1-A23A-F73CB636FBF3}"/>
              </a:ext>
            </a:extLst>
          </p:cNvPr>
          <p:cNvSpPr txBox="1"/>
          <p:nvPr/>
        </p:nvSpPr>
        <p:spPr>
          <a:xfrm>
            <a:off x="762000" y="519850"/>
            <a:ext cx="11430000" cy="5926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/>
              <a:t>2</a:t>
            </a:r>
            <a:r>
              <a:rPr lang="zh-CN" altLang="en-US" sz="3200"/>
              <a:t>．做功改变物体的内能：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）做功与内能的变化：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</a:rPr>
              <a:t>外界对物体做功，物体内能会增加</a:t>
            </a:r>
            <a:r>
              <a:rPr lang="zh-CN" altLang="en-US" sz="3200"/>
              <a:t>．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FF0000"/>
                </a:solidFill>
              </a:rPr>
              <a:t>物体对外界做功，物体内能会减小</a:t>
            </a:r>
            <a:r>
              <a:rPr lang="zh-CN" altLang="en-US" sz="3200"/>
              <a:t>；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若只通过做功改变物体的内能，可以</a:t>
            </a:r>
            <a:r>
              <a:rPr lang="zh-CN" altLang="en-US" sz="3200">
                <a:solidFill>
                  <a:srgbClr val="FF0000"/>
                </a:solidFill>
              </a:rPr>
              <a:t>用做功的多少来度量内能的该变量</a:t>
            </a:r>
            <a:r>
              <a:rPr lang="zh-CN" altLang="en-US" sz="3200"/>
              <a:t>．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讨论：摩擦笔杆时的能量转化。</a:t>
            </a:r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）做功改变内能的实质是</a:t>
            </a:r>
            <a:r>
              <a:rPr lang="zh-CN" altLang="en-US" sz="3200">
                <a:solidFill>
                  <a:srgbClr val="FF0000"/>
                </a:solidFill>
              </a:rPr>
              <a:t>内能</a:t>
            </a:r>
            <a:r>
              <a:rPr lang="zh-CN" altLang="en-US" sz="3200"/>
              <a:t>和其他形式的能</a:t>
            </a:r>
            <a:r>
              <a:rPr lang="zh-CN" altLang="en-US" sz="3200">
                <a:solidFill>
                  <a:srgbClr val="FF0000"/>
                </a:solidFill>
              </a:rPr>
              <a:t>的转化</a:t>
            </a:r>
            <a:r>
              <a:rPr lang="zh-CN" altLang="en-US" sz="3200"/>
              <a:t>；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12FD50BF-D185-4C26-B3A4-44E0C848C1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222" y="3635"/>
            <a:ext cx="2311778" cy="287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382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653CF7F3-EAF4-485C-BC42-7B656D80F3F7}"/>
              </a:ext>
            </a:extLst>
          </p:cNvPr>
          <p:cNvSpPr txBox="1"/>
          <p:nvPr/>
        </p:nvSpPr>
        <p:spPr>
          <a:xfrm>
            <a:off x="748146" y="96228"/>
            <a:ext cx="11443854" cy="6665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讨论：讨论：日常生活中，有哪些例子是利用热传递来改变内能的</a:t>
            </a:r>
            <a:r>
              <a:rPr lang="en-US" altLang="zh-CN" sz="3200"/>
              <a:t>?</a:t>
            </a:r>
          </a:p>
          <a:p>
            <a:pPr>
              <a:lnSpc>
                <a:spcPct val="150000"/>
              </a:lnSpc>
            </a:pPr>
            <a:endParaRPr lang="en-US" altLang="zh-CN" sz="3200"/>
          </a:p>
          <a:p>
            <a:pPr>
              <a:lnSpc>
                <a:spcPct val="150000"/>
              </a:lnSpc>
            </a:pPr>
            <a:endParaRPr lang="en-US" altLang="zh-CN" sz="3200"/>
          </a:p>
          <a:p>
            <a:pPr>
              <a:lnSpc>
                <a:spcPct val="150000"/>
              </a:lnSpc>
            </a:pPr>
            <a:endParaRPr lang="en-US" altLang="zh-CN" sz="3200"/>
          </a:p>
          <a:p>
            <a:pPr>
              <a:lnSpc>
                <a:spcPct val="150000"/>
              </a:lnSpc>
            </a:pPr>
            <a:r>
              <a:rPr lang="en-US" altLang="zh-CN" sz="3200"/>
              <a:t>3.</a:t>
            </a:r>
            <a:r>
              <a:rPr lang="zh-CN" altLang="en-US" sz="3200"/>
              <a:t>做功和热传递改变内能的实质不同，前者是能量的转化，能量的形式发生了变化．后者是能量的转移，能量的形式不变．由于它们改变内能上产生的效果相同，所以说</a:t>
            </a:r>
            <a:r>
              <a:rPr lang="zh-CN" altLang="en-US" sz="3200">
                <a:solidFill>
                  <a:srgbClr val="FF0000"/>
                </a:solidFill>
              </a:rPr>
              <a:t>做功和热传递在改变物体内能上是等效的</a:t>
            </a:r>
            <a:r>
              <a:rPr lang="zh-CN" altLang="en-US" sz="3200"/>
              <a:t>；</a:t>
            </a:r>
          </a:p>
        </p:txBody>
      </p:sp>
      <p:pic>
        <p:nvPicPr>
          <p:cNvPr id="4" name="图片 75782" descr="562c11dfa9ec8a13d93e0f54f403918fa0ecc05a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67714E5D-6C17-4CEB-B9E4-E3B54AD4C0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73719" y="1956088"/>
            <a:ext cx="2522323" cy="1852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74758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38FFCD02-9FCE-4ABE-AAD2-5E6F2C216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01170" y="1943100"/>
            <a:ext cx="795815" cy="1865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97EB4D31-68D9-4F15-93CB-E343DC7E05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758" y="1956088"/>
            <a:ext cx="2283694" cy="1852756"/>
          </a:xfrm>
          <a:prstGeom prst="rect">
            <a:avLst/>
          </a:prstGeom>
        </p:spPr>
      </p:pic>
      <p:pic>
        <p:nvPicPr>
          <p:cNvPr id="13314" name="图片 73730" descr="5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55DAFBC9-36B8-4B83-B14B-421F46F7F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146" y="1956088"/>
            <a:ext cx="2522323" cy="1852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文本占位符 73731" descr="6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89C6E155-B0CA-4FE0-BFB0-DD74CF3E3F4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31185" y="1956088"/>
            <a:ext cx="2681818" cy="185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0B00885B-D6EF-4ADE-AFA9-BC62A24FEFEB}"/>
              </a:ext>
            </a:extLst>
          </p:cNvPr>
          <p:cNvSpPr txBox="1"/>
          <p:nvPr/>
        </p:nvSpPr>
        <p:spPr>
          <a:xfrm>
            <a:off x="762000" y="9871"/>
            <a:ext cx="11430000" cy="6665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/>
              <a:t>4</a:t>
            </a:r>
            <a:r>
              <a:rPr lang="zh-CN" altLang="en-US" sz="3200"/>
              <a:t>．温度、热量、内能的区别 和联系</a:t>
            </a:r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）区别：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①</a:t>
            </a:r>
            <a:r>
              <a:rPr lang="en-US" altLang="zh-CN" sz="3200"/>
              <a:t> </a:t>
            </a:r>
            <a:r>
              <a:rPr lang="zh-CN" altLang="en-US" sz="3200"/>
              <a:t>热量是过程量，离开了热传递，热量无意义；温度、内能是状态量；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②表述区别：</a:t>
            </a:r>
          </a:p>
          <a:p>
            <a:pPr>
              <a:lnSpc>
                <a:spcPct val="150000"/>
              </a:lnSpc>
            </a:pPr>
            <a:r>
              <a:rPr lang="zh-CN" altLang="en-US" sz="3200"/>
              <a:t>温度只能说“是、降低、升高”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内能只能说“有、具有、改变”</a:t>
            </a:r>
          </a:p>
          <a:p>
            <a:pPr>
              <a:lnSpc>
                <a:spcPct val="150000"/>
              </a:lnSpc>
            </a:pPr>
            <a:r>
              <a:rPr lang="zh-CN" altLang="en-US" sz="3200"/>
              <a:t>热量只能说“吸收、放出”</a:t>
            </a:r>
            <a:endParaRPr lang="zh-CN" altLang="en-US" sz="320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3200"/>
              <a:t>3.</a:t>
            </a:r>
            <a:r>
              <a:rPr lang="zh-CN" altLang="en-US" sz="3200"/>
              <a:t>单位区别</a:t>
            </a:r>
          </a:p>
        </p:txBody>
      </p:sp>
    </p:spTree>
    <p:extLst>
      <p:ext uri="{BB962C8B-B14F-4D97-AF65-F5344CB8AC3E}">
        <p14:creationId xmlns:p14="http://schemas.microsoft.com/office/powerpoint/2010/main" val="17390702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1BE696A8-4564-4C46-975F-761D0BA77609}"/>
              </a:ext>
            </a:extLst>
          </p:cNvPr>
          <p:cNvSpPr txBox="1"/>
          <p:nvPr/>
        </p:nvSpPr>
        <p:spPr>
          <a:xfrm>
            <a:off x="762000" y="508637"/>
            <a:ext cx="11430000" cy="5865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）温度、热量、内能的联系  </a:t>
            </a:r>
            <a:endParaRPr lang="en-US" altLang="zh-CN" sz="3200"/>
          </a:p>
          <a:p>
            <a:pPr>
              <a:lnSpc>
                <a:spcPct val="200000"/>
              </a:lnSpc>
            </a:pPr>
            <a:r>
              <a:rPr lang="zh-CN" altLang="en-US" sz="3200"/>
              <a:t>①温度升高，内能增加，但不一定吸收热量（如摩擦生热）；</a:t>
            </a:r>
          </a:p>
          <a:p>
            <a:pPr>
              <a:lnSpc>
                <a:spcPct val="200000"/>
              </a:lnSpc>
            </a:pPr>
            <a:r>
              <a:rPr lang="zh-CN" altLang="en-US" sz="3200"/>
              <a:t>②吸收热量，温度不一定升高（如熔化、沸腾），内能不一定增加（吸热的同时可能正在对外做功）；</a:t>
            </a:r>
          </a:p>
          <a:p>
            <a:pPr>
              <a:lnSpc>
                <a:spcPct val="200000"/>
              </a:lnSpc>
            </a:pPr>
            <a:r>
              <a:rPr lang="zh-CN" altLang="en-US" sz="3200"/>
              <a:t>③内能增加，温度不一定升高（如熔化、沸腾）．也不一定吸收热量（如摩擦生热）；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1009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10C62AF5-078B-40EE-BD14-F59EA8503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05"/>
          <a:stretch>
            <a:fillRect/>
          </a:stretch>
        </p:blipFill>
        <p:spPr bwMode="auto">
          <a:xfrm>
            <a:off x="3663421" y="1753715"/>
            <a:ext cx="2162175" cy="217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7" descr="124623390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14317FEE-AE8F-44CE-9B4B-6F64AED11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66"/>
          <a:stretch>
            <a:fillRect/>
          </a:stretch>
        </p:blipFill>
        <p:spPr bwMode="auto">
          <a:xfrm>
            <a:off x="6044665" y="1743719"/>
            <a:ext cx="18256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F1810910-5BCD-49CF-9AA8-9A3E6525E8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023" y="1753715"/>
            <a:ext cx="3209291" cy="214059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3618492C-B5F0-4653-9893-38D9F7FA02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45" y="1764358"/>
            <a:ext cx="2853264" cy="2139948"/>
          </a:xfrm>
          <a:prstGeom prst="rect">
            <a:avLst/>
          </a:prstGeom>
        </p:spPr>
      </p:pic>
      <p:sp>
        <p:nvSpPr>
          <p:cNvPr id="22" name="内容占位符 2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7DB5023A-9112-4FAB-A18E-3B7F2F975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145" y="0"/>
            <a:ext cx="11443855" cy="685800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4000"/>
              <a:t>四、燃烧：放出热量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讨论：在日常生活中，我们常用哪些方法获得内能？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．获得内能的方法：</a:t>
            </a:r>
            <a:endParaRPr lang="en-US" altLang="zh-CN" sz="3200" kern="100"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zh-CN" altLang="zh-CN" sz="3200" kern="1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热传递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en-US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低温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物体吸收热量，属于</a:t>
            </a:r>
            <a:r>
              <a:rPr lang="zh-CN" altLang="en-US" sz="3200" kern="1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内能的转移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</a:t>
            </a:r>
            <a:endParaRPr lang="en-US" altLang="zh-CN" sz="3200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zh-CN" altLang="en-US" sz="3200" kern="1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其它形式的</a:t>
            </a:r>
            <a:r>
              <a:rPr lang="zh-CN" altLang="zh-CN" sz="3200" kern="1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能转化为内能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，通常是通过燃烧燃料将燃料的</a:t>
            </a:r>
            <a:r>
              <a:rPr lang="zh-CN" altLang="en-US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化学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能转化为内能，属于</a:t>
            </a:r>
            <a:r>
              <a:rPr lang="zh-CN" altLang="en-US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内能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</a:t>
            </a:r>
            <a:r>
              <a:rPr lang="zh-CN" altLang="en-US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转化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  <a:endParaRPr lang="zh-CN" altLang="en-US" sz="3200"/>
          </a:p>
          <a:p>
            <a:pPr>
              <a:lnSpc>
                <a:spcPct val="150000"/>
              </a:lnSpc>
            </a:pPr>
            <a:endParaRPr lang="zh-CN" altLang="en-US" sz="3200"/>
          </a:p>
        </p:txBody>
      </p:sp>
    </p:spTree>
    <p:extLst>
      <p:ext uri="{BB962C8B-B14F-4D97-AF65-F5344CB8AC3E}">
        <p14:creationId xmlns:p14="http://schemas.microsoft.com/office/powerpoint/2010/main" val="17754653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9C199144-D801-4E67-A538-DF3BF1B19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09876" y="2350520"/>
            <a:ext cx="324008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4F3A1225-70BA-4672-A1A7-1A4144169F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695" y="2350520"/>
            <a:ext cx="3238677" cy="2156959"/>
          </a:xfrm>
          <a:prstGeom prst="rect">
            <a:avLst/>
          </a:prstGeom>
        </p:spPr>
      </p:pic>
      <p:sp>
        <p:nvSpPr>
          <p:cNvPr id="16" name="内容占位符 15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D6FFDCAD-0CAD-47A4-A365-BCC37FF0A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0"/>
            <a:ext cx="11449050" cy="6858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讨论：（</a:t>
            </a:r>
            <a:r>
              <a:rPr lang="en-US" altLang="zh-CN" sz="3200"/>
              <a:t>1</a:t>
            </a:r>
            <a:r>
              <a:rPr lang="zh-CN" altLang="en-US" sz="3200"/>
              <a:t>）</a:t>
            </a:r>
            <a:r>
              <a:rPr lang="en-US" altLang="zh-CN" sz="3200"/>
              <a:t>1kg</a:t>
            </a:r>
            <a:r>
              <a:rPr lang="zh-CN" altLang="en-US" sz="3200"/>
              <a:t>的干木柴完全燃烧和未完全燃烧时放出的热量是否相同？（</a:t>
            </a:r>
            <a:r>
              <a:rPr lang="en-US" altLang="zh-CN" sz="3200"/>
              <a:t>2</a:t>
            </a:r>
            <a:r>
              <a:rPr lang="zh-CN" altLang="en-US" sz="3200"/>
              <a:t>）</a:t>
            </a:r>
            <a:r>
              <a:rPr lang="en-US" altLang="zh-CN" sz="3200"/>
              <a:t>1kg</a:t>
            </a:r>
            <a:r>
              <a:rPr lang="zh-CN" altLang="en-US" sz="3200"/>
              <a:t>的干木柴和</a:t>
            </a:r>
            <a:r>
              <a:rPr lang="en-US" altLang="zh-CN" sz="3200"/>
              <a:t>1kg</a:t>
            </a:r>
            <a:r>
              <a:rPr lang="zh-CN" altLang="en-US" sz="3200"/>
              <a:t>的煤都完全燃烧时，放出的热量是否相同？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2</a:t>
            </a:r>
            <a:r>
              <a:rPr lang="zh-CN" altLang="en-US" sz="3200"/>
              <a:t>．热值</a:t>
            </a:r>
            <a:br>
              <a:rPr lang="zh-CN" altLang="en-US" sz="3200"/>
            </a:b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）定义：我们把燃料完全燃烧时放出的热量与燃料质量的比，叫做这种燃料的热值．热值的符号：</a:t>
            </a:r>
            <a:r>
              <a:rPr lang="en-US" altLang="zh-CN" sz="3200" i="1"/>
              <a:t>q</a:t>
            </a:r>
            <a:endParaRPr lang="zh-CN" altLang="en-US" sz="3200"/>
          </a:p>
        </p:txBody>
      </p:sp>
    </p:spTree>
    <p:extLst>
      <p:ext uri="{BB962C8B-B14F-4D97-AF65-F5344CB8AC3E}">
        <p14:creationId xmlns:p14="http://schemas.microsoft.com/office/powerpoint/2010/main" val="26373344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内容占位符 25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F6E9DD43-B2FA-4903-9809-19DEBDAD9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276225"/>
            <a:ext cx="11487150" cy="630555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（</a:t>
            </a:r>
            <a:r>
              <a:rPr lang="en-US" altLang="zh-CN" sz="3600"/>
              <a:t>2</a:t>
            </a:r>
            <a:r>
              <a:rPr lang="zh-CN" altLang="en-US" sz="3600"/>
              <a:t>）定义式：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（</a:t>
            </a:r>
            <a:r>
              <a:rPr lang="en-US" altLang="zh-CN" sz="3600"/>
              <a:t>3</a:t>
            </a:r>
            <a:r>
              <a:rPr lang="zh-CN" altLang="en-US" sz="3600"/>
              <a:t>）单位：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（</a:t>
            </a:r>
            <a:r>
              <a:rPr lang="en-US" altLang="zh-CN" sz="3600"/>
              <a:t>4</a:t>
            </a:r>
            <a:r>
              <a:rPr lang="zh-CN" altLang="en-US" sz="3600"/>
              <a:t>）计算燃料燃烧放热：</a:t>
            </a:r>
            <a:r>
              <a:rPr lang="en-US" altLang="zh-CN" sz="3600" i="1">
                <a:solidFill>
                  <a:srgbClr val="FF0000"/>
                </a:solidFill>
              </a:rPr>
              <a:t>Q</a:t>
            </a:r>
            <a:r>
              <a:rPr lang="zh-CN" altLang="en-US" sz="3600" baseline="-25000">
                <a:solidFill>
                  <a:srgbClr val="FF0000"/>
                </a:solidFill>
              </a:rPr>
              <a:t>放</a:t>
            </a:r>
            <a:r>
              <a:rPr lang="zh-CN" altLang="en-US" sz="3600">
                <a:solidFill>
                  <a:srgbClr val="FF0000"/>
                </a:solidFill>
              </a:rPr>
              <a:t>＝</a:t>
            </a:r>
            <a:r>
              <a:rPr lang="en-US" altLang="zh-CN" sz="3600" i="1" err="1">
                <a:solidFill>
                  <a:srgbClr val="FF0000"/>
                </a:solidFill>
              </a:rPr>
              <a:t>mq</a:t>
            </a:r>
            <a:r>
              <a:rPr lang="zh-CN" altLang="en-US" sz="3600"/>
              <a:t>或</a:t>
            </a:r>
            <a:r>
              <a:rPr lang="en-US" altLang="zh-CN" sz="3600" i="1">
                <a:solidFill>
                  <a:srgbClr val="FF0000"/>
                </a:solidFill>
              </a:rPr>
              <a:t>Q</a:t>
            </a:r>
            <a:r>
              <a:rPr lang="zh-CN" altLang="en-US" sz="3600" baseline="-25000">
                <a:solidFill>
                  <a:srgbClr val="FF0000"/>
                </a:solidFill>
              </a:rPr>
              <a:t>放</a:t>
            </a:r>
            <a:r>
              <a:rPr lang="zh-CN" altLang="en-US" sz="3600">
                <a:solidFill>
                  <a:srgbClr val="FF0000"/>
                </a:solidFill>
              </a:rPr>
              <a:t>＝</a:t>
            </a:r>
            <a:r>
              <a:rPr lang="en-US" altLang="zh-CN" sz="3600" i="1" err="1">
                <a:solidFill>
                  <a:srgbClr val="FF0000"/>
                </a:solidFill>
              </a:rPr>
              <a:t>Vq</a:t>
            </a:r>
            <a:endParaRPr lang="en-US" altLang="zh-CN" sz="3600" i="1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计算燃料的质量：</a:t>
            </a:r>
          </a:p>
        </p:txBody>
      </p:sp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619257A3-E5A1-4FE2-B378-E50E01C811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6423159"/>
              </p:ext>
            </p:extLst>
          </p:nvPr>
        </p:nvGraphicFramePr>
        <p:xfrm>
          <a:off x="4452586" y="1563000"/>
          <a:ext cx="4065587" cy="121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4" imgW="1231560" imgH="368280" progId="Equation.DSMT4">
                  <p:embed/>
                </p:oleObj>
              </mc:Choice>
              <mc:Fallback>
                <p:oleObj name="Equation" r:id="rId4" imgW="1231560" imgH="3682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452586" y="1563000"/>
                        <a:ext cx="4065587" cy="1216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圆角矩形标注 37906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1FAA60CD-C729-4B83-8D5B-2BBF3D1FC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0707" y="1428122"/>
            <a:ext cx="1417881" cy="503238"/>
          </a:xfrm>
          <a:prstGeom prst="wedgeRoundRectCallout">
            <a:avLst>
              <a:gd name="adj1" fmla="val -77597"/>
              <a:gd name="adj2" fmla="val 25784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latin typeface="Times New Roman" panose="02020603050405020304" pitchFamily="18" charset="0"/>
              </a:rPr>
              <a:t>热量：</a:t>
            </a:r>
            <a:r>
              <a:rPr lang="en-US" altLang="zh-CN" sz="2400" b="1">
                <a:latin typeface="Times New Roman" panose="02020603050405020304" pitchFamily="18" charset="0"/>
              </a:rPr>
              <a:t>J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2" name="圆角矩形标注 37907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F4C54DAF-B71C-45D9-AA41-FCF927EEFDD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335290" y="2527406"/>
            <a:ext cx="1486451" cy="503238"/>
          </a:xfrm>
          <a:prstGeom prst="wedgeRoundRectCallout">
            <a:avLst>
              <a:gd name="adj1" fmla="val -76754"/>
              <a:gd name="adj2" fmla="val -36533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latin typeface="Times New Roman" panose="02020603050405020304" pitchFamily="18" charset="0"/>
              </a:rPr>
              <a:t>质量：</a:t>
            </a:r>
            <a:r>
              <a:rPr lang="en-US" altLang="zh-CN" sz="2400" b="1">
                <a:latin typeface="Times New Roman" panose="02020603050405020304" pitchFamily="18" charset="0"/>
              </a:rPr>
              <a:t>kg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3" name="圆角矩形标注 37908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B4FDB1A3-70F2-4669-A2EE-3595E9C2B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0003" y="1428122"/>
            <a:ext cx="2002660" cy="503238"/>
          </a:xfrm>
          <a:prstGeom prst="wedgeRoundRectCallout">
            <a:avLst>
              <a:gd name="adj1" fmla="val 49810"/>
              <a:gd name="adj2" fmla="val 86907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热值：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J/kg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endParaRPr lang="zh-CN" altLang="en-US" sz="2400" b="1" baseline="30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" name="圆角矩形标注 37906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7C174F44-E439-4BD9-8E9E-D9C41E58E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7431" y="1441639"/>
            <a:ext cx="1417881" cy="503238"/>
          </a:xfrm>
          <a:prstGeom prst="wedgeRoundRectCallout">
            <a:avLst>
              <a:gd name="adj1" fmla="val -77597"/>
              <a:gd name="adj2" fmla="val 25784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latin typeface="Times New Roman" panose="02020603050405020304" pitchFamily="18" charset="0"/>
              </a:rPr>
              <a:t>热量：</a:t>
            </a:r>
            <a:r>
              <a:rPr lang="en-US" altLang="zh-CN" sz="2400" b="1">
                <a:latin typeface="Times New Roman" panose="02020603050405020304" pitchFamily="18" charset="0"/>
              </a:rPr>
              <a:t>J</a:t>
            </a:r>
            <a:endParaRPr lang="zh-CN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5" name="圆角矩形标注 37907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1C4FF256-84D7-40A0-8AA4-B10C7C64E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8174" y="2527406"/>
            <a:ext cx="1571396" cy="503238"/>
          </a:xfrm>
          <a:prstGeom prst="wedgeRoundRectCallout">
            <a:avLst>
              <a:gd name="adj1" fmla="val -68441"/>
              <a:gd name="adj2" fmla="val -45186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latin typeface="Times New Roman" panose="02020603050405020304" pitchFamily="18" charset="0"/>
              </a:rPr>
              <a:t>体积：</a:t>
            </a:r>
            <a:r>
              <a:rPr lang="en-US" altLang="zh-CN" sz="2400" b="1">
                <a:latin typeface="Times New Roman" panose="02020603050405020304" pitchFamily="18" charset="0"/>
              </a:rPr>
              <a:t>m</a:t>
            </a:r>
            <a:r>
              <a:rPr lang="en-US" altLang="zh-CN" sz="2400" b="1" baseline="30000">
                <a:latin typeface="Times New Roman" panose="02020603050405020304" pitchFamily="18" charset="0"/>
              </a:rPr>
              <a:t>3</a:t>
            </a:r>
            <a:endParaRPr lang="zh-CN" altLang="en-US" sz="2400" b="1" baseline="30000">
              <a:latin typeface="Times New Roman" panose="02020603050405020304" pitchFamily="18" charset="0"/>
            </a:endParaRPr>
          </a:p>
        </p:txBody>
      </p:sp>
      <p:sp>
        <p:nvSpPr>
          <p:cNvPr id="16" name="圆角矩形标注 37908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AC3F854E-0E8A-4FB8-B729-16361C417D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2994" y="2662284"/>
            <a:ext cx="2002660" cy="503238"/>
          </a:xfrm>
          <a:prstGeom prst="wedgeRoundRectCallout">
            <a:avLst>
              <a:gd name="adj1" fmla="val 25893"/>
              <a:gd name="adj2" fmla="val -94796"/>
              <a:gd name="adj3" fmla="val 16667"/>
            </a:avLst>
          </a:prstGeom>
          <a:noFill/>
          <a:ln w="28575">
            <a:solidFill>
              <a:srgbClr val="0066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热值：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J/kg</a:t>
            </a:r>
            <a:r>
              <a:rPr lang="en-US" altLang="zh-CN" sz="2400" b="1" baseline="30000">
                <a:solidFill>
                  <a:srgbClr val="FF0000"/>
                </a:solidFill>
                <a:latin typeface="Times New Roman" panose="02020603050405020304" pitchFamily="18" charset="0"/>
              </a:rPr>
              <a:t>3</a:t>
            </a:r>
            <a:endParaRPr lang="zh-CN" altLang="en-US" sz="2400" b="1" baseline="30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F9F3A93C-F733-4BCE-B7DD-56543016F6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4843554"/>
              </p:ext>
            </p:extLst>
          </p:nvPr>
        </p:nvGraphicFramePr>
        <p:xfrm>
          <a:off x="4487711" y="5227210"/>
          <a:ext cx="3964722" cy="12160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6" imgW="1282680" imgH="393480" progId="Equation.DSMT4">
                  <p:embed/>
                </p:oleObj>
              </mc:Choice>
              <mc:Fallback>
                <p:oleObj name="Equation" r:id="rId6" imgW="1282680" imgH="393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87711" y="5227210"/>
                        <a:ext cx="3964722" cy="12160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27343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内容占位符 10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39E66CC0-4517-4640-9418-A60B9C284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0"/>
            <a:ext cx="8711045" cy="68580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讨论</a:t>
            </a:r>
            <a:r>
              <a:rPr lang="zh-CN" altLang="en-US" sz="3200">
                <a:sym typeface="Wingdings" panose="05000000000000000000" pitchFamily="2" charset="2"/>
              </a:rPr>
              <a:t>：</a:t>
            </a:r>
            <a:endParaRPr lang="en-US" altLang="zh-CN" sz="3200"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ym typeface="Wingdings" panose="05000000000000000000" pitchFamily="2" charset="2"/>
              </a:rPr>
              <a:t>①</a:t>
            </a:r>
            <a:r>
              <a:rPr lang="zh-CN" altLang="en-US" sz="3200"/>
              <a:t>观察常见燃料的热值表，讨论汽油的热值是</a:t>
            </a:r>
            <a:r>
              <a:rPr lang="en-US" altLang="zh-CN" sz="3200"/>
              <a:t/>
            </a:r>
            <a:br>
              <a:rPr lang="en-US" altLang="zh-CN" sz="3200"/>
            </a:br>
            <a:r>
              <a:rPr lang="en-US" altLang="zh-CN" sz="3200"/>
              <a:t>4.6×10</a:t>
            </a:r>
            <a:r>
              <a:rPr lang="en-US" altLang="zh-CN" sz="3200" baseline="30000"/>
              <a:t>7</a:t>
            </a:r>
            <a:r>
              <a:rPr lang="en-US" altLang="zh-CN" sz="3200"/>
              <a:t>J/kg</a:t>
            </a:r>
            <a:r>
              <a:rPr lang="zh-CN" altLang="en-US" sz="3200"/>
              <a:t>，其意义是什么？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②热值的大小与燃料是否完全燃烧有关吗？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5</a:t>
            </a:r>
            <a:r>
              <a:rPr lang="zh-CN" altLang="en-US" sz="3200"/>
              <a:t>）物理意义：热值表示了不同</a:t>
            </a:r>
            <a:r>
              <a:rPr lang="zh-CN" altLang="en-US" sz="3200">
                <a:solidFill>
                  <a:srgbClr val="FF0000"/>
                </a:solidFill>
              </a:rPr>
              <a:t>燃料完全燃烧时的放热本领大小</a:t>
            </a:r>
            <a:r>
              <a:rPr lang="zh-CN" altLang="en-US" sz="3200"/>
              <a:t>．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6</a:t>
            </a:r>
            <a:r>
              <a:rPr lang="zh-CN" altLang="en-US" sz="3200"/>
              <a:t>）热值是燃料的一种特性，其</a:t>
            </a:r>
            <a:r>
              <a:rPr lang="zh-CN" altLang="en-US" sz="3200">
                <a:solidFill>
                  <a:srgbClr val="FF0000"/>
                </a:solidFill>
              </a:rPr>
              <a:t>大小只与燃料的种类有关</a:t>
            </a:r>
            <a:r>
              <a:rPr lang="zh-CN" altLang="en-US" sz="3200"/>
              <a:t>，</a:t>
            </a:r>
            <a:r>
              <a:rPr lang="zh-CN" altLang="en-US" sz="3200">
                <a:solidFill>
                  <a:srgbClr val="FF0000"/>
                </a:solidFill>
              </a:rPr>
              <a:t>与</a:t>
            </a:r>
            <a:r>
              <a:rPr lang="zh-CN" altLang="en-US" sz="3200"/>
              <a:t>燃料的</a:t>
            </a:r>
            <a:r>
              <a:rPr lang="zh-CN" altLang="en-US" sz="3200">
                <a:solidFill>
                  <a:srgbClr val="FF0000"/>
                </a:solidFill>
              </a:rPr>
              <a:t>质量、燃烧状况等无关</a:t>
            </a:r>
            <a:r>
              <a:rPr lang="zh-CN" altLang="en-US" sz="3200"/>
              <a:t>；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8ED3562D-62E9-4542-A457-FC3F792190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"/>
          <a:stretch>
            <a:fillRect/>
          </a:stretch>
        </p:blipFill>
        <p:spPr>
          <a:xfrm>
            <a:off x="9434945" y="0"/>
            <a:ext cx="27570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496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41350485-A86A-448F-B2B2-1F626DDA8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0"/>
            <a:ext cx="6705600" cy="685800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7</a:t>
            </a:r>
            <a:r>
              <a:rPr lang="zh-CN" altLang="en-US" sz="3200"/>
              <a:t>）氢气热值较大常用做火箭燃料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讨论交流：天然气的热值取</a:t>
            </a:r>
            <a:r>
              <a:rPr lang="en-US" altLang="zh-CN" sz="3200"/>
              <a:t>2.7×10</a:t>
            </a:r>
            <a:r>
              <a:rPr lang="en-US" altLang="zh-CN" sz="3200" baseline="30000"/>
              <a:t>7</a:t>
            </a:r>
            <a:r>
              <a:rPr lang="en-US" altLang="zh-CN" sz="3200"/>
              <a:t>J/m</a:t>
            </a:r>
            <a:r>
              <a:rPr lang="en-US" altLang="zh-CN" sz="3200" baseline="30000"/>
              <a:t>3</a:t>
            </a:r>
            <a:r>
              <a:rPr lang="en-US" altLang="zh-CN" sz="3200"/>
              <a:t> </a:t>
            </a:r>
            <a:r>
              <a:rPr lang="zh-CN" altLang="en-US" sz="3200"/>
              <a:t>，说说它表示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的是什么意思。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一个三口之家使用天然气做饭、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洗澡，月消耗</a:t>
            </a:r>
            <a:r>
              <a:rPr lang="en-US" altLang="zh-CN" sz="3200"/>
              <a:t>30m</a:t>
            </a:r>
            <a:r>
              <a:rPr lang="en-US" altLang="zh-CN" sz="3200" baseline="30000"/>
              <a:t>3</a:t>
            </a:r>
            <a:r>
              <a:rPr lang="zh-CN" altLang="en-US" sz="3200"/>
              <a:t>，相当于完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全燃烧多少千克干木柴？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DF1906C3-B813-4AC1-A4E7-8118D6BD2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141" y="836711"/>
            <a:ext cx="6007859" cy="397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2172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431B2AFB-27B5-41F1-BADA-C85B53397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436" y="1579417"/>
            <a:ext cx="11471564" cy="395547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4000"/>
              <a:t>讨论：小明中午放学回家，刚走到门口便闻到了饭菜的香味，急忙推门，发现餐桌上摆满了美味佳肴。他闻了闻打开口的一桶食用油，却没有闻到香味。这是什么现象？说明了什么？</a:t>
            </a:r>
          </a:p>
        </p:txBody>
      </p:sp>
    </p:spTree>
    <p:extLst>
      <p:ext uri="{BB962C8B-B14F-4D97-AF65-F5344CB8AC3E}">
        <p14:creationId xmlns:p14="http://schemas.microsoft.com/office/powerpoint/2010/main" val="2107811041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174BBC99-F87B-436E-B99A-9266466D1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5" y="232230"/>
            <a:ext cx="11443855" cy="244169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/>
              <a:t>3</a:t>
            </a:r>
            <a:r>
              <a:rPr lang="zh-CN" altLang="en-US" sz="3200"/>
              <a:t>．燃气表是对家庭中一段时间内消耗燃气的体积进行计量的仪表，其单位是</a:t>
            </a:r>
            <a:r>
              <a:rPr lang="en-US" altLang="zh-CN" sz="3200"/>
              <a:t>m</a:t>
            </a:r>
            <a:r>
              <a:rPr lang="en-US" altLang="zh-CN" sz="3200" baseline="30000"/>
              <a:t>3</a:t>
            </a:r>
            <a:r>
              <a:rPr lang="zh-CN" altLang="en-US" sz="3200"/>
              <a:t>，燃气表的后三位读数是小数．一段时间内消耗的燃气量等于前后两次示数之差．</a:t>
            </a:r>
          </a:p>
        </p:txBody>
      </p:sp>
      <p:pic>
        <p:nvPicPr>
          <p:cNvPr id="3" name="New picture" hidden="1"/>
          <p:cNvPicPr/>
          <p:nvPr/>
        </p:nvPicPr>
        <p:blipFill>
          <a:blip r:embed="rId2"/>
          <a:stretch>
            <a:fillRect/>
          </a:stretch>
        </p:blipFill>
        <p:spPr>
          <a:xfrm>
            <a:off x="11061700" y="12280900"/>
            <a:ext cx="254000" cy="2794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29970198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DACADBF7-44D0-453A-BBA8-D636188F4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292" y="42843"/>
            <a:ext cx="11457708" cy="209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zh-CN" altLang="en-US" sz="3200"/>
              <a:t>实验探究：温度对扩散的影响</a:t>
            </a:r>
            <a:endParaRPr lang="en-US" altLang="zh-CN" sz="3200"/>
          </a:p>
          <a:p>
            <a:pPr eaLnBrk="0" hangingPunct="0">
              <a:lnSpc>
                <a:spcPct val="140000"/>
              </a:lnSpc>
            </a:pPr>
            <a:r>
              <a:rPr lang="en-US" altLang="zh-CN" sz="3200"/>
              <a:t>		</a:t>
            </a:r>
            <a:r>
              <a:rPr lang="zh-CN" altLang="en-US" sz="3200"/>
              <a:t>向一个盛有热水、冷水的两个烧杯中用滴管注入两滴红墨水，观察现象。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3CEA3C41-4293-4540-9A0C-82FA7B8BE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526" y="2163314"/>
            <a:ext cx="8259301" cy="408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0999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28175F84-C93A-49B5-BF52-891DDC929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6" y="62343"/>
            <a:ext cx="5527964" cy="810491"/>
          </a:xfrm>
        </p:spPr>
        <p:txBody>
          <a:bodyPr/>
          <a:lstStyle/>
          <a:p>
            <a:r>
              <a:rPr lang="zh-CN" altLang="en-US"/>
              <a:t>一、温度与热运动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295CCBA8-6922-402E-83D4-62C82E963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146" y="928254"/>
            <a:ext cx="11443854" cy="5694219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altLang="zh-CN" sz="3200"/>
              <a:t>1</a:t>
            </a:r>
            <a:r>
              <a:rPr lang="zh-CN" altLang="en-US" sz="3200"/>
              <a:t>．温度表示物体的冷热程度．物体的温度越高，扩散越快，说明分子的无规则运动越剧烈．温度反映了分子的无规则运动的剧烈程度．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zh-CN" sz="3200"/>
              <a:t>2</a:t>
            </a:r>
            <a:r>
              <a:rPr lang="zh-CN" altLang="en-US" sz="3200"/>
              <a:t>．热运动：人们把物体内部大量分子</a:t>
            </a:r>
            <a:endParaRPr lang="en-US" altLang="zh-CN" sz="3200"/>
          </a:p>
          <a:p>
            <a:pPr marL="0" indent="0">
              <a:lnSpc>
                <a:spcPct val="200000"/>
              </a:lnSpc>
              <a:buNone/>
            </a:pPr>
            <a:r>
              <a:rPr lang="zh-CN" altLang="en-US" sz="3200"/>
              <a:t>的无规则运动叫做热运动．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B382D1EF-3FF9-4474-A875-EBBD927E3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634" y="2985632"/>
            <a:ext cx="3499993" cy="345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535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AD3CCBA8-612F-4962-A282-6C77F0A3E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246" y="228593"/>
            <a:ext cx="3842845" cy="3429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E5AA1B91-FFDE-41C0-914E-630AAA28FB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156" y="228593"/>
            <a:ext cx="6140083" cy="34290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765276B1-9FAC-413F-BCEC-3D0D301B0F6F}"/>
              </a:ext>
            </a:extLst>
          </p:cNvPr>
          <p:cNvSpPr txBox="1"/>
          <p:nvPr/>
        </p:nvSpPr>
        <p:spPr>
          <a:xfrm>
            <a:off x="5861239" y="3763870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/>
              <a:t>弹簧形变时具有势能，互相吸引或排斥的分子也具有势能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C08AE1E7-3EB2-4A8D-900B-9F285EF8BA25}"/>
              </a:ext>
            </a:extLst>
          </p:cNvPr>
          <p:cNvSpPr txBox="1"/>
          <p:nvPr/>
        </p:nvSpPr>
        <p:spPr>
          <a:xfrm>
            <a:off x="720436" y="3763870"/>
            <a:ext cx="477806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/>
              <a:t>运动着的足球具有动能，运动着的分子也具有动能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5D74EDBA-22A8-4354-B092-E1FFF0AEF4DD}"/>
              </a:ext>
            </a:extLst>
          </p:cNvPr>
          <p:cNvSpPr txBox="1"/>
          <p:nvPr/>
        </p:nvSpPr>
        <p:spPr>
          <a:xfrm>
            <a:off x="720435" y="5135470"/>
            <a:ext cx="11471565" cy="1494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讨论：宏观物体的动能与势能统称为机械能，那么物体内所有分子的动能与势能的总和能否称为机械能？</a:t>
            </a:r>
          </a:p>
        </p:txBody>
      </p:sp>
    </p:spTree>
    <p:extLst>
      <p:ext uri="{BB962C8B-B14F-4D97-AF65-F5344CB8AC3E}">
        <p14:creationId xmlns:p14="http://schemas.microsoft.com/office/powerpoint/2010/main" val="5623693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342D5B5F-FB56-404E-85F3-F7E7E9C6B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5" y="62343"/>
            <a:ext cx="6400799" cy="810491"/>
          </a:xfrm>
        </p:spPr>
        <p:txBody>
          <a:bodyPr>
            <a:normAutofit/>
          </a:bodyPr>
          <a:lstStyle/>
          <a:p>
            <a:r>
              <a:rPr lang="zh-CN" altLang="en-US"/>
              <a:t>二、物体的内能（热能）</a:t>
            </a:r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B8F8281E-06B2-42AA-B34B-E00508DE6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146" y="637308"/>
            <a:ext cx="11443854" cy="615834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600"/>
              <a:t>1</a:t>
            </a:r>
            <a:r>
              <a:rPr lang="zh-CN" altLang="en-US" sz="3600"/>
              <a:t>．内能：物体内部</a:t>
            </a:r>
            <a:r>
              <a:rPr lang="zh-CN" altLang="en-US" sz="3600">
                <a:solidFill>
                  <a:srgbClr val="FF0000"/>
                </a:solidFill>
              </a:rPr>
              <a:t>所有分子</a:t>
            </a:r>
            <a:r>
              <a:rPr lang="zh-CN" altLang="en-US" sz="3600"/>
              <a:t>的</a:t>
            </a:r>
            <a:r>
              <a:rPr lang="zh-CN" altLang="en-US" sz="3600">
                <a:solidFill>
                  <a:srgbClr val="FF0000"/>
                </a:solidFill>
              </a:rPr>
              <a:t>动能</a:t>
            </a:r>
            <a:r>
              <a:rPr lang="zh-CN" altLang="en-US" sz="3600"/>
              <a:t>和分子间相互作用的</a:t>
            </a:r>
            <a:r>
              <a:rPr lang="zh-CN" altLang="en-US" sz="3600">
                <a:solidFill>
                  <a:srgbClr val="FF0000"/>
                </a:solidFill>
              </a:rPr>
              <a:t>势能</a:t>
            </a:r>
            <a:r>
              <a:rPr lang="zh-CN" altLang="en-US" sz="3600"/>
              <a:t>的</a:t>
            </a:r>
            <a:r>
              <a:rPr lang="zh-CN" altLang="en-US" sz="3600">
                <a:solidFill>
                  <a:srgbClr val="FF0000"/>
                </a:solidFill>
              </a:rPr>
              <a:t>总和</a:t>
            </a:r>
            <a:r>
              <a:rPr lang="zh-CN" altLang="en-US" sz="3600"/>
              <a:t>，叫做物体的内能．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讨论：南极的冰山有内能吗？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600"/>
              <a:t>2</a:t>
            </a:r>
            <a:r>
              <a:rPr lang="zh-CN" altLang="en-US" sz="3600"/>
              <a:t>．</a:t>
            </a:r>
            <a:r>
              <a:rPr lang="zh-CN" altLang="en-US" sz="3600">
                <a:solidFill>
                  <a:srgbClr val="FF0000"/>
                </a:solidFill>
              </a:rPr>
              <a:t>一切物体都有内能</a:t>
            </a:r>
            <a:r>
              <a:rPr lang="zh-CN" altLang="en-US" sz="3600"/>
              <a:t>．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D961D76E-1ABB-40F4-A842-41229EFB3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179" y="2362941"/>
            <a:ext cx="7703127" cy="443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763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5430D3D0-A3C8-4070-96F2-8C12C0982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145" y="1046022"/>
            <a:ext cx="11443855" cy="907473"/>
          </a:xfrm>
        </p:spPr>
        <p:txBody>
          <a:bodyPr>
            <a:normAutofit/>
          </a:bodyPr>
          <a:lstStyle/>
          <a:p>
            <a:r>
              <a:rPr lang="zh-CN" altLang="en-US" sz="3600"/>
              <a:t>讨论：同一物体运动越快，机械能越大，内能也越大吗？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9ABC1431-3228-48E6-A7E4-B1D4EBF37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145" y="2286000"/>
            <a:ext cx="11319163" cy="35814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600"/>
              <a:t>	</a:t>
            </a:r>
            <a:r>
              <a:rPr lang="zh-CN" altLang="en-US" sz="3600"/>
              <a:t>机械能与整个物体的机械运动情况有关，内能与物体内部分子的热运动和分子间的相互作用情况有关，物体运动的快慢和分子运动的剧烈程度无关，内能是不同于机械能的另一种形式的能。</a:t>
            </a:r>
          </a:p>
        </p:txBody>
      </p:sp>
    </p:spTree>
    <p:extLst>
      <p:ext uri="{BB962C8B-B14F-4D97-AF65-F5344CB8AC3E}">
        <p14:creationId xmlns:p14="http://schemas.microsoft.com/office/powerpoint/2010/main" val="594663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内容占位符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B33EE9DF-1A7F-4E4D-8CCC-FC288C13B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146" y="13855"/>
            <a:ext cx="11443854" cy="679565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讨论：质量相同的一杯热水和一杯冷水，谁的内能大？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>
                <a:solidFill>
                  <a:srgbClr val="FF0000"/>
                </a:solidFill>
              </a:rPr>
              <a:t>同一物体，温度越高，内能越大</a:t>
            </a:r>
            <a:r>
              <a:rPr lang="zh-CN" altLang="en-US" sz="3600"/>
              <a:t>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内能的大小可能还与哪些因素有关？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600"/>
              <a:t>3</a:t>
            </a:r>
            <a:r>
              <a:rPr lang="zh-CN" altLang="en-US" sz="3600"/>
              <a:t>．</a:t>
            </a:r>
            <a:r>
              <a:rPr lang="zh-CN" altLang="en-US" sz="3600">
                <a:solidFill>
                  <a:srgbClr val="FF0000"/>
                </a:solidFill>
              </a:rPr>
              <a:t>影响物体内能的大小的因素</a:t>
            </a:r>
            <a:r>
              <a:rPr lang="zh-CN" altLang="en-US" sz="3600"/>
              <a:t>有：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>
                <a:solidFill>
                  <a:srgbClr val="FF0000"/>
                </a:solidFill>
              </a:rPr>
              <a:t>温度、质量、结构、种类、状态</a:t>
            </a:r>
            <a:r>
              <a:rPr lang="zh-CN" altLang="en-US" sz="3600"/>
              <a:t>等。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其它因素相同时的同种物质，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气态时的内能最大，固态时的内能最小。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1AD7FAB3-B317-4288-B85C-FE57C1CF4B8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01"/>
          <a:stretch>
            <a:fillRect/>
          </a:stretch>
        </p:blipFill>
        <p:spPr>
          <a:xfrm>
            <a:off x="7980388" y="3741798"/>
            <a:ext cx="4211612" cy="212560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28F1C65C-1128-486E-8545-2CE8493627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473" y="990601"/>
            <a:ext cx="3061854" cy="246828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 1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CA194CB3-4F5D-4030-9D5E-1D429515B5A7}"/>
              </a:ext>
            </a:extLst>
          </p:cNvPr>
          <p:cNvSpPr txBox="1"/>
          <p:nvPr/>
        </p:nvSpPr>
        <p:spPr>
          <a:xfrm>
            <a:off x="748145" y="48489"/>
            <a:ext cx="11443855" cy="90747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/>
              <a:t>实验探究：让笔杆热起来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BC8F3DCF-6164-424F-9396-2FF2E7C9B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222" y="3635"/>
            <a:ext cx="2311778" cy="2871318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xmlns:p159="http://schemas.microsoft.com/office/powerpoint/2015/09/main" xmlns:p15="http://schemas.microsoft.com/office/powerpoint/2012/main" xmlns:p14="http://schemas.microsoft.com/office/powerpoint/2010/main" xmlns:mc="http://schemas.openxmlformats.org/markup-compatibility/2006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 id="{3E3CE06F-9571-401F-9089-9193C91A1887}"/>
              </a:ext>
            </a:extLst>
          </p:cNvPr>
          <p:cNvSpPr txBox="1"/>
          <p:nvPr/>
        </p:nvSpPr>
        <p:spPr>
          <a:xfrm>
            <a:off x="706580" y="764792"/>
            <a:ext cx="11485420" cy="5926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/>
              <a:t>1</a:t>
            </a:r>
            <a:r>
              <a:rPr lang="zh-CN" altLang="en-US" sz="3200"/>
              <a:t>．热传递改变物体的内能：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）热传递：内能从一个物体直接转移给另一个物体</a:t>
            </a:r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）热传递的条件：两个物体间或同一物体的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不同部分间有</a:t>
            </a:r>
            <a:r>
              <a:rPr lang="zh-CN" altLang="en-US" sz="3200">
                <a:solidFill>
                  <a:srgbClr val="FF0000"/>
                </a:solidFill>
              </a:rPr>
              <a:t>温差</a:t>
            </a:r>
            <a:r>
              <a:rPr lang="zh-CN" altLang="en-US" sz="3200"/>
              <a:t>；</a:t>
            </a:r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）热传递的方向：内能</a:t>
            </a:r>
            <a:r>
              <a:rPr lang="zh-CN" altLang="en-US" sz="3200">
                <a:solidFill>
                  <a:srgbClr val="FF0000"/>
                </a:solidFill>
              </a:rPr>
              <a:t>从高温物体向低温物体</a:t>
            </a:r>
            <a:r>
              <a:rPr lang="zh-CN" altLang="en-US" sz="3200"/>
              <a:t>或从同一物体的高温部分向低温部分传递．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低温物体吸收热量，温度升高，内能增大；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高温物体放出热量，温度降低，内能减小；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剪切">
      <a:maj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剪切</Template>
  <TotalTime>364</TotalTime>
  <Words>1659</Words>
  <Application>Microsoft Office PowerPoint</Application>
  <PresentationFormat>自定义</PresentationFormat>
  <Paragraphs>102</Paragraphs>
  <Slides>20</Slides>
  <Notes>1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2" baseType="lpstr">
      <vt:lpstr>剪切</vt:lpstr>
      <vt:lpstr>Equation</vt:lpstr>
      <vt:lpstr>1.2内能</vt:lpstr>
      <vt:lpstr>PowerPoint 演示文稿</vt:lpstr>
      <vt:lpstr>PowerPoint 演示文稿</vt:lpstr>
      <vt:lpstr>一、温度与热运动</vt:lpstr>
      <vt:lpstr>PowerPoint 演示文稿</vt:lpstr>
      <vt:lpstr>二、物体的内能（热能）</vt:lpstr>
      <vt:lpstr>讨论：同一物体运动越快，机械能越大，内能也越大吗？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3．燃气表是对家庭中一段时间内消耗燃气的体积进行计量的仪表，其单位是m3，燃气表的后三位读数是小数．一段时间内消耗的燃气量等于前后两次示数之差．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2020-08-08T14:17:20Z</dcterms:created>
  <dcterms:modified xsi:type="dcterms:W3CDTF">2020-10-19T14:03:59Z</dcterms:modified>
</cp:coreProperties>
</file>