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activeX/activeX1.xml" ContentType="application/vnd.ms-office.activeX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activeX/activeX2.xml" ContentType="application/vnd.ms-office.activeX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188085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90"/>
      </p:cViewPr>
      <p:guideLst>
        <p:guide orient="horz" pos="215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AD0C0-E35A-43D2-AD7A-3BE22A3AFE7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F0A22-8B42-496D-BB7C-698799FFC9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82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25.xml"/><Relationship Id="rId2" Type="http://schemas.openxmlformats.org/officeDocument/2006/relationships/tags" Target="../tags/tag524.xml"/><Relationship Id="rId1" Type="http://schemas.openxmlformats.org/officeDocument/2006/relationships/themeOverride" Target="../theme/themeOverride1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54.xml"/><Relationship Id="rId2" Type="http://schemas.openxmlformats.org/officeDocument/2006/relationships/tags" Target="../tags/tag753.xml"/><Relationship Id="rId1" Type="http://schemas.openxmlformats.org/officeDocument/2006/relationships/themeOverride" Target="../theme/themeOverride2.xml"/><Relationship Id="rId5" Type="http://schemas.openxmlformats.org/officeDocument/2006/relationships/slide" Target="../slides/slide35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2"/>
            </p:custDataLst>
          </p:nvPr>
        </p:nvSpPr>
        <p:spPr>
          <a:xfrm>
            <a:off x="450850" y="684213"/>
            <a:ext cx="5953125" cy="3429000"/>
          </a:xfrm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29699" name="Rectangle 3"/>
          <p:cNvSpPr>
            <a:spLocks noGrp="1" noRot="1"/>
          </p:cNvSpPr>
          <p:nvPr>
            <p:ph type="body" idx="3"/>
            <p:custDataLst>
              <p:tags r:id="rId3"/>
            </p:custDataLst>
          </p:nvPr>
        </p:nvSpPr>
        <p:spPr>
          <a:xfrm>
            <a:off x="684213" y="4341813"/>
            <a:ext cx="5486400" cy="4114800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 defTabSz="914400"/>
            <a:r>
              <a:rPr lang="zh-CN">
                <a:latin typeface="Arial" charset="0"/>
              </a:rPr>
              <a:t>看一下你们画的图，都应该算是比较成功的。海波的熔化曲线图应该是先倾斜上升，再有一个平稳的过程，最后再倾斜上升；而石蜡的融化曲线图一直是一个上升的过程。如果海波够纯的话，画出来的图应该就是这样的：</a:t>
            </a:r>
          </a:p>
          <a:p>
            <a:pPr defTabSz="914400"/>
            <a:r>
              <a:rPr lang="zh-CN">
                <a:latin typeface="Arial" charset="0"/>
              </a:rPr>
              <a:t>每个同学画的曲线虽然不完全相同，但是大致形状就是如图所示的。我们将这一曲线分为</a:t>
            </a:r>
            <a:r>
              <a:rPr lang="zh-CN" altLang="zh-CN">
                <a:latin typeface="Arial" charset="0"/>
              </a:rPr>
              <a:t>AB</a:t>
            </a:r>
            <a:r>
              <a:rPr lang="zh-CN">
                <a:latin typeface="Arial" charset="0"/>
              </a:rPr>
              <a:t>、</a:t>
            </a:r>
            <a:r>
              <a:rPr lang="zh-CN" altLang="zh-CN">
                <a:latin typeface="Arial" charset="0"/>
              </a:rPr>
              <a:t>BC</a:t>
            </a:r>
            <a:r>
              <a:rPr lang="zh-CN">
                <a:latin typeface="Arial" charset="0"/>
              </a:rPr>
              <a:t>和</a:t>
            </a:r>
            <a:r>
              <a:rPr lang="zh-CN" altLang="zh-CN">
                <a:latin typeface="Arial" charset="0"/>
              </a:rPr>
              <a:t>CD</a:t>
            </a:r>
            <a:r>
              <a:rPr lang="zh-CN">
                <a:latin typeface="Arial" charset="0"/>
              </a:rPr>
              <a:t>三段，请同学们结合实验，回答下列问题。</a:t>
            </a:r>
          </a:p>
          <a:p>
            <a:pPr defTabSz="914400"/>
            <a:r>
              <a:rPr lang="zh-CN">
                <a:latin typeface="Arial" charset="0"/>
              </a:rPr>
              <a:t>　　</a:t>
            </a:r>
            <a:r>
              <a:rPr lang="zh-CN" altLang="zh-CN">
                <a:latin typeface="Arial" charset="0"/>
              </a:rPr>
              <a:t>(1) AB</a:t>
            </a:r>
            <a:r>
              <a:rPr lang="zh-CN">
                <a:latin typeface="Arial" charset="0"/>
              </a:rPr>
              <a:t>段。在这段曲线对应的一段时间内海波是什么状态？温度怎样变化？（答：</a:t>
            </a:r>
            <a:r>
              <a:rPr lang="zh-CN" altLang="zh-CN">
                <a:latin typeface="Arial" charset="0"/>
              </a:rPr>
              <a:t>AB</a:t>
            </a:r>
            <a:r>
              <a:rPr lang="zh-CN">
                <a:latin typeface="Arial" charset="0"/>
              </a:rPr>
              <a:t>段所对应的时间内海波是固态，温度升高）</a:t>
            </a:r>
          </a:p>
          <a:p>
            <a:pPr defTabSz="914400"/>
            <a:r>
              <a:rPr lang="zh-CN">
                <a:latin typeface="Arial" charset="0"/>
              </a:rPr>
              <a:t>　　</a:t>
            </a:r>
            <a:r>
              <a:rPr lang="zh-CN" altLang="zh-CN">
                <a:latin typeface="Arial" charset="0"/>
              </a:rPr>
              <a:t>(2) </a:t>
            </a:r>
            <a:r>
              <a:rPr lang="zh-CN">
                <a:latin typeface="Arial" charset="0"/>
              </a:rPr>
              <a:t>在曲线上的哪一点海波开始熔化？（答：</a:t>
            </a:r>
            <a:r>
              <a:rPr lang="zh-CN" altLang="zh-CN">
                <a:latin typeface="Arial" charset="0"/>
              </a:rPr>
              <a:t>B</a:t>
            </a:r>
            <a:r>
              <a:rPr lang="zh-CN">
                <a:latin typeface="Arial" charset="0"/>
              </a:rPr>
              <a:t>点）海波开始熔化时的温度是多少？（</a:t>
            </a:r>
            <a:r>
              <a:rPr lang="zh-CN" altLang="zh-CN">
                <a:latin typeface="Arial" charset="0"/>
              </a:rPr>
              <a:t>46</a:t>
            </a:r>
            <a:r>
              <a:rPr lang="zh-CN">
                <a:latin typeface="Arial" charset="0"/>
              </a:rPr>
              <a:t>摄氏度左右）</a:t>
            </a:r>
          </a:p>
          <a:p>
            <a:pPr defTabSz="914400"/>
            <a:r>
              <a:rPr lang="zh-CN" altLang="zh-CN">
                <a:latin typeface="Arial" charset="0"/>
              </a:rPr>
              <a:t>(3) </a:t>
            </a:r>
            <a:r>
              <a:rPr lang="zh-CN">
                <a:latin typeface="Arial" charset="0"/>
              </a:rPr>
              <a:t>在</a:t>
            </a:r>
            <a:r>
              <a:rPr lang="zh-CN" altLang="zh-CN">
                <a:latin typeface="Arial" charset="0"/>
              </a:rPr>
              <a:t>BC</a:t>
            </a:r>
            <a:r>
              <a:rPr lang="zh-CN">
                <a:latin typeface="Arial" charset="0"/>
              </a:rPr>
              <a:t>段对应的时间内，海波的状态如何？温度是否变化？这段时间是否对海波加热？（答：</a:t>
            </a:r>
            <a:r>
              <a:rPr lang="zh-CN" altLang="zh-CN">
                <a:latin typeface="Arial" charset="0"/>
              </a:rPr>
              <a:t>BC</a:t>
            </a:r>
            <a:r>
              <a:rPr lang="zh-CN">
                <a:latin typeface="Arial" charset="0"/>
              </a:rPr>
              <a:t>段所对应的时间内海波的状态是固态和液态共存。海波的温度保持在</a:t>
            </a:r>
            <a:r>
              <a:rPr lang="zh-CN" altLang="zh-CN">
                <a:latin typeface="Arial" charset="0"/>
              </a:rPr>
              <a:t>46-51℃</a:t>
            </a:r>
            <a:r>
              <a:rPr lang="zh-CN">
                <a:latin typeface="Arial" charset="0"/>
              </a:rPr>
              <a:t>左右。其实，如果海波够纯的话，熔化时候的温度应该保持在</a:t>
            </a:r>
            <a:r>
              <a:rPr lang="zh-CN" altLang="zh-CN">
                <a:latin typeface="Arial" charset="0"/>
              </a:rPr>
              <a:t>48℃</a:t>
            </a:r>
            <a:r>
              <a:rPr lang="zh-CN">
                <a:latin typeface="Arial" charset="0"/>
              </a:rPr>
              <a:t>不变。</a:t>
            </a:r>
            <a:r>
              <a:rPr lang="zh-CN" altLang="zh-CN">
                <a:latin typeface="Arial" charset="0"/>
              </a:rPr>
              <a:t>BC</a:t>
            </a:r>
            <a:r>
              <a:rPr lang="zh-CN">
                <a:latin typeface="Arial" charset="0"/>
              </a:rPr>
              <a:t>段有没有对海波进行加热呢？既然海波的温度没有上升的话，这些温度到什么地方去了呢？用来作为状态的转变了。）就是说海波在熔化过程当中需要吸收热量，但是它的温度并不发生改变，这一部分吸收的热量用做了物质状态的改变。</a:t>
            </a:r>
          </a:p>
          <a:p>
            <a:pPr defTabSz="914400"/>
            <a:r>
              <a:rPr lang="zh-CN" altLang="zh-CN">
                <a:latin typeface="Arial" charset="0"/>
              </a:rPr>
              <a:t>(4) </a:t>
            </a:r>
            <a:r>
              <a:rPr lang="zh-CN">
                <a:latin typeface="Arial" charset="0"/>
              </a:rPr>
              <a:t>在</a:t>
            </a:r>
            <a:r>
              <a:rPr lang="zh-CN" altLang="zh-CN">
                <a:latin typeface="Arial" charset="0"/>
              </a:rPr>
              <a:t>CD</a:t>
            </a:r>
            <a:r>
              <a:rPr lang="zh-CN">
                <a:latin typeface="Arial" charset="0"/>
              </a:rPr>
              <a:t>段对应的时间内海波是什么状态？温度如何变化？（答：海波的状态是液态，海波已经熔化完毕，继续加热，海波的温度升高。如果继续加热，海波就要汽化了，只不过我们没有继续往下做。）</a:t>
            </a:r>
          </a:p>
          <a:p>
            <a:pPr defTabSz="914400"/>
            <a:r>
              <a:rPr lang="zh-CN">
                <a:latin typeface="Arial" charset="0"/>
              </a:rPr>
              <a:t>       像硫代硫酸钠这样的，具有一定的熔化温度的物质，我们就称之为“晶体”，晶体在熔化过程当中温度是保持不变的。像石蜡这样的，没有固定的熔化温度，熔化时温度不断升高的物质，我们就称之为“非晶体”。</a:t>
            </a:r>
          </a:p>
          <a:p>
            <a:pPr defTabSz="914400"/>
            <a:r>
              <a:rPr lang="zh-CN">
                <a:latin typeface="Arial" charset="0"/>
              </a:rPr>
              <a:t>　　晶体熔化有固定的温度，晶体熔化时的温度叫熔点。纯海波的熔点是</a:t>
            </a:r>
            <a:r>
              <a:rPr lang="zh-CN" altLang="zh-CN">
                <a:latin typeface="Arial" charset="0"/>
              </a:rPr>
              <a:t>48℃</a:t>
            </a:r>
            <a:r>
              <a:rPr lang="zh-CN">
                <a:latin typeface="Arial" charset="0"/>
              </a:rPr>
              <a:t>。我们实验用的海波不纯，熔点低于</a:t>
            </a:r>
            <a:r>
              <a:rPr lang="zh-CN" altLang="zh-CN">
                <a:latin typeface="Arial" charset="0"/>
              </a:rPr>
              <a:t>48℃</a:t>
            </a:r>
            <a:r>
              <a:rPr lang="zh-CN">
                <a:latin typeface="Arial" charset="0"/>
              </a:rPr>
              <a:t>。不同的晶体，熔点是不同的。而非晶体呢？它们有没有固定的熔点？没有。而且非晶体在熔化过程当中温度在不断地上升。这个就是晶体与非晶体的区别所在了。当然，它们也有共同点，就是在熔化的过程当中都需要热量。</a:t>
            </a:r>
          </a:p>
          <a:p>
            <a:pPr defTabSz="914400"/>
            <a:r>
              <a:rPr lang="zh-CN">
                <a:latin typeface="Arial" charset="0"/>
              </a:rPr>
              <a:t>看看这两支试管，放置一段时间之后，已经开始凝固了。触摸一下，有什么感觉？（很烫）这说明在液态转变为固态，也就是凝固的过程当中需要放热；而固态转变为液态，熔化的过程当中需要吸热。其实，凝固是熔化的逆过程，晶体在凝固过程当中温度也保持不变。晶体凝固时的温度叫凝固点。而非晶体是没有凝固点的。那你知道海波的凝固点是多少吗？（</a:t>
            </a:r>
            <a:r>
              <a:rPr lang="zh-CN" altLang="zh-CN">
                <a:latin typeface="Arial" charset="0"/>
              </a:rPr>
              <a:t>48℃</a:t>
            </a:r>
            <a:r>
              <a:rPr lang="zh-CN">
                <a:latin typeface="Arial" charset="0"/>
              </a:rPr>
              <a:t>）晶体的凝固点和它的熔点相同。</a:t>
            </a:r>
          </a:p>
          <a:p>
            <a:pPr defTabSz="914400"/>
            <a:r>
              <a:rPr lang="zh-CN">
                <a:latin typeface="Arial" charset="0"/>
              </a:rPr>
              <a:t>如果海波的温度是</a:t>
            </a:r>
            <a:r>
              <a:rPr lang="zh-CN" altLang="zh-CN">
                <a:latin typeface="Arial" charset="0"/>
              </a:rPr>
              <a:t>48℃</a:t>
            </a:r>
            <a:r>
              <a:rPr lang="zh-CN">
                <a:latin typeface="Arial" charset="0"/>
              </a:rPr>
              <a:t>，你怎么知道它是固态还是液态呢？</a:t>
            </a:r>
            <a:r>
              <a:rPr lang="zh-CN" altLang="zh-CN">
                <a:latin typeface="Arial" charset="0"/>
              </a:rPr>
              <a:t>48℃</a:t>
            </a:r>
            <a:r>
              <a:rPr lang="zh-CN">
                <a:latin typeface="Arial" charset="0"/>
              </a:rPr>
              <a:t>既是海波熔点也是它的凝固点。此时海波是熔化还是凝固，关键要看海波是吸热还是放热。固态海波在温度到达熔点时，吸热则熔化。液态海波在温度到这一温度时，放热则凝固。所以熔化时吸热，凝固时放热。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2"/>
            </p:custDataLst>
          </p:nvPr>
        </p:nvSpPr>
        <p:spPr>
          <a:xfrm>
            <a:off x="450850" y="684213"/>
            <a:ext cx="5953125" cy="3429000"/>
          </a:xfrm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sp>
      <p:sp>
        <p:nvSpPr>
          <p:cNvPr id="44035" name="Rectangle 3"/>
          <p:cNvSpPr>
            <a:spLocks noGrp="1" noRot="1"/>
          </p:cNvSpPr>
          <p:nvPr>
            <p:ph type="body" idx="3"/>
            <p:custDataLst>
              <p:tags r:id="rId3"/>
            </p:custDataLst>
          </p:nvPr>
        </p:nvSpPr>
        <p:spPr>
          <a:xfrm>
            <a:off x="684213" y="4341813"/>
            <a:ext cx="5486400" cy="4114800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 defTabSz="914400"/>
            <a:r>
              <a:rPr lang="zh-CN">
                <a:latin typeface="Arial" charset="0"/>
              </a:rPr>
              <a:t>晶体熔化有两个条件：一是温度达到熔点，二是继续吸热，两者缺一不可。而物质之间要发生热传递，两个物体之间必须存在着温度差。</a:t>
            </a:r>
          </a:p>
          <a:p>
            <a:pPr defTabSz="914400"/>
            <a:r>
              <a:rPr lang="zh-CN">
                <a:latin typeface="Arial" charset="0"/>
              </a:rPr>
              <a:t>酒精温度计</a:t>
            </a:r>
          </a:p>
          <a:p>
            <a:pPr defTabSz="914400"/>
            <a:r>
              <a:rPr lang="zh-CN">
                <a:latin typeface="Arial" charset="0"/>
              </a:rPr>
              <a:t>雪在熔化时温度保持在</a:t>
            </a:r>
            <a:r>
              <a:rPr lang="zh-CN" altLang="zh-CN">
                <a:latin typeface="Arial" charset="0"/>
              </a:rPr>
              <a:t>0℃</a:t>
            </a:r>
            <a:r>
              <a:rPr lang="zh-CN">
                <a:latin typeface="Arial" charset="0"/>
              </a:rPr>
              <a:t>不变，但是要吸热。雪从空气中吸热，气温下降，所以化雪时更冷。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25001"/>
            <a:ext cx="10098723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76305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3939"/>
            <a:ext cx="2673191" cy="5836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3939"/>
            <a:ext cx="7821560" cy="5836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(png格式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703" y="57005"/>
            <a:ext cx="1144769" cy="92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012712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Media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324610"/>
            <a:ext cx="10692765" cy="92473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94043" y="1596126"/>
            <a:ext cx="5247375" cy="4514439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6039432" y="1596126"/>
            <a:ext cx="5247375" cy="4514439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 bwMode="auto">
          <a:xfrm>
            <a:off x="8514609" y="6229323"/>
            <a:ext cx="2772198" cy="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D0B101E7-3BDD-4898-B789-C05E17B47F59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" name="日期占位符 4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7" name="页脚占位符 5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 bwMode="auto">
          <a:xfrm>
            <a:off x="4059291" y="6229323"/>
            <a:ext cx="3762269" cy="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39111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94043" y="273939"/>
            <a:ext cx="10692765" cy="5836626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灯片编号占位符 4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 bwMode="auto">
          <a:xfrm>
            <a:off x="8514609" y="6229323"/>
            <a:ext cx="2772198" cy="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E93FBD49-7B9B-4F95-AD83-56166F558B2A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 bwMode="auto">
          <a:xfrm>
            <a:off x="4059291" y="6229323"/>
            <a:ext cx="3762269" cy="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74972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596126"/>
            <a:ext cx="106927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40166"/>
            <a:ext cx="37622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control" Target="../activeX/activeX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9" Type="http://schemas.openxmlformats.org/officeDocument/2006/relationships/tags" Target="../tags/tag126.xml"/><Relationship Id="rId21" Type="http://schemas.openxmlformats.org/officeDocument/2006/relationships/tags" Target="../tags/tag108.xml"/><Relationship Id="rId34" Type="http://schemas.openxmlformats.org/officeDocument/2006/relationships/tags" Target="../tags/tag121.xml"/><Relationship Id="rId42" Type="http://schemas.openxmlformats.org/officeDocument/2006/relationships/tags" Target="../tags/tag129.xml"/><Relationship Id="rId47" Type="http://schemas.openxmlformats.org/officeDocument/2006/relationships/tags" Target="../tags/tag134.xml"/><Relationship Id="rId50" Type="http://schemas.openxmlformats.org/officeDocument/2006/relationships/tags" Target="../tags/tag137.xml"/><Relationship Id="rId55" Type="http://schemas.openxmlformats.org/officeDocument/2006/relationships/tags" Target="../tags/tag142.xml"/><Relationship Id="rId63" Type="http://schemas.openxmlformats.org/officeDocument/2006/relationships/tags" Target="../tags/tag15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tags" Target="../tags/tag116.xml"/><Relationship Id="rId41" Type="http://schemas.openxmlformats.org/officeDocument/2006/relationships/tags" Target="../tags/tag128.xml"/><Relationship Id="rId54" Type="http://schemas.openxmlformats.org/officeDocument/2006/relationships/tags" Target="../tags/tag141.xml"/><Relationship Id="rId62" Type="http://schemas.openxmlformats.org/officeDocument/2006/relationships/tags" Target="../tags/tag14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tags" Target="../tags/tag119.xml"/><Relationship Id="rId37" Type="http://schemas.openxmlformats.org/officeDocument/2006/relationships/tags" Target="../tags/tag124.xml"/><Relationship Id="rId40" Type="http://schemas.openxmlformats.org/officeDocument/2006/relationships/tags" Target="../tags/tag127.xml"/><Relationship Id="rId45" Type="http://schemas.openxmlformats.org/officeDocument/2006/relationships/tags" Target="../tags/tag132.xml"/><Relationship Id="rId53" Type="http://schemas.openxmlformats.org/officeDocument/2006/relationships/tags" Target="../tags/tag140.xml"/><Relationship Id="rId58" Type="http://schemas.openxmlformats.org/officeDocument/2006/relationships/tags" Target="../tags/tag145.xml"/><Relationship Id="rId66" Type="http://schemas.openxmlformats.org/officeDocument/2006/relationships/slideLayout" Target="../slideLayouts/slideLayout4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tags" Target="../tags/tag123.xml"/><Relationship Id="rId49" Type="http://schemas.openxmlformats.org/officeDocument/2006/relationships/tags" Target="../tags/tag136.xml"/><Relationship Id="rId57" Type="http://schemas.openxmlformats.org/officeDocument/2006/relationships/tags" Target="../tags/tag144.xml"/><Relationship Id="rId61" Type="http://schemas.openxmlformats.org/officeDocument/2006/relationships/tags" Target="../tags/tag148.xml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tags" Target="../tags/tag118.xml"/><Relationship Id="rId44" Type="http://schemas.openxmlformats.org/officeDocument/2006/relationships/tags" Target="../tags/tag131.xml"/><Relationship Id="rId52" Type="http://schemas.openxmlformats.org/officeDocument/2006/relationships/tags" Target="../tags/tag139.xml"/><Relationship Id="rId60" Type="http://schemas.openxmlformats.org/officeDocument/2006/relationships/tags" Target="../tags/tag147.xml"/><Relationship Id="rId65" Type="http://schemas.openxmlformats.org/officeDocument/2006/relationships/tags" Target="../tags/tag152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43" Type="http://schemas.openxmlformats.org/officeDocument/2006/relationships/tags" Target="../tags/tag130.xml"/><Relationship Id="rId48" Type="http://schemas.openxmlformats.org/officeDocument/2006/relationships/tags" Target="../tags/tag135.xml"/><Relationship Id="rId56" Type="http://schemas.openxmlformats.org/officeDocument/2006/relationships/tags" Target="../tags/tag143.xml"/><Relationship Id="rId64" Type="http://schemas.openxmlformats.org/officeDocument/2006/relationships/tags" Target="../tags/tag151.xml"/><Relationship Id="rId8" Type="http://schemas.openxmlformats.org/officeDocument/2006/relationships/tags" Target="../tags/tag95.xml"/><Relationship Id="rId51" Type="http://schemas.openxmlformats.org/officeDocument/2006/relationships/tags" Target="../tags/tag138.xml"/><Relationship Id="rId3" Type="http://schemas.openxmlformats.org/officeDocument/2006/relationships/tags" Target="../tags/tag90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tags" Target="../tags/tag125.xml"/><Relationship Id="rId46" Type="http://schemas.openxmlformats.org/officeDocument/2006/relationships/tags" Target="../tags/tag133.xml"/><Relationship Id="rId59" Type="http://schemas.openxmlformats.org/officeDocument/2006/relationships/tags" Target="../tags/tag14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tags" Target="../tags/tag178.xml"/><Relationship Id="rId39" Type="http://schemas.openxmlformats.org/officeDocument/2006/relationships/tags" Target="../tags/tag191.xml"/><Relationship Id="rId21" Type="http://schemas.openxmlformats.org/officeDocument/2006/relationships/tags" Target="../tags/tag173.xml"/><Relationship Id="rId34" Type="http://schemas.openxmlformats.org/officeDocument/2006/relationships/tags" Target="../tags/tag186.xml"/><Relationship Id="rId42" Type="http://schemas.openxmlformats.org/officeDocument/2006/relationships/tags" Target="../tags/tag194.xml"/><Relationship Id="rId47" Type="http://schemas.openxmlformats.org/officeDocument/2006/relationships/tags" Target="../tags/tag199.xml"/><Relationship Id="rId50" Type="http://schemas.openxmlformats.org/officeDocument/2006/relationships/tags" Target="../tags/tag202.xml"/><Relationship Id="rId55" Type="http://schemas.openxmlformats.org/officeDocument/2006/relationships/tags" Target="../tags/tag207.xml"/><Relationship Id="rId63" Type="http://schemas.openxmlformats.org/officeDocument/2006/relationships/tags" Target="../tags/tag215.xml"/><Relationship Id="rId68" Type="http://schemas.openxmlformats.org/officeDocument/2006/relationships/slideLayout" Target="../slideLayouts/slideLayout14.xml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9" Type="http://schemas.openxmlformats.org/officeDocument/2006/relationships/tags" Target="../tags/tag181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tags" Target="../tags/tag176.xml"/><Relationship Id="rId32" Type="http://schemas.openxmlformats.org/officeDocument/2006/relationships/tags" Target="../tags/tag184.xml"/><Relationship Id="rId37" Type="http://schemas.openxmlformats.org/officeDocument/2006/relationships/tags" Target="../tags/tag189.xml"/><Relationship Id="rId40" Type="http://schemas.openxmlformats.org/officeDocument/2006/relationships/tags" Target="../tags/tag192.xml"/><Relationship Id="rId45" Type="http://schemas.openxmlformats.org/officeDocument/2006/relationships/tags" Target="../tags/tag197.xml"/><Relationship Id="rId53" Type="http://schemas.openxmlformats.org/officeDocument/2006/relationships/tags" Target="../tags/tag205.xml"/><Relationship Id="rId58" Type="http://schemas.openxmlformats.org/officeDocument/2006/relationships/tags" Target="../tags/tag210.xml"/><Relationship Id="rId66" Type="http://schemas.openxmlformats.org/officeDocument/2006/relationships/tags" Target="../tags/tag218.xml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36" Type="http://schemas.openxmlformats.org/officeDocument/2006/relationships/tags" Target="../tags/tag188.xml"/><Relationship Id="rId49" Type="http://schemas.openxmlformats.org/officeDocument/2006/relationships/tags" Target="../tags/tag201.xml"/><Relationship Id="rId57" Type="http://schemas.openxmlformats.org/officeDocument/2006/relationships/tags" Target="../tags/tag209.xml"/><Relationship Id="rId61" Type="http://schemas.openxmlformats.org/officeDocument/2006/relationships/tags" Target="../tags/tag213.xml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tags" Target="../tags/tag183.xml"/><Relationship Id="rId44" Type="http://schemas.openxmlformats.org/officeDocument/2006/relationships/tags" Target="../tags/tag196.xml"/><Relationship Id="rId52" Type="http://schemas.openxmlformats.org/officeDocument/2006/relationships/tags" Target="../tags/tag204.xml"/><Relationship Id="rId60" Type="http://schemas.openxmlformats.org/officeDocument/2006/relationships/tags" Target="../tags/tag212.xml"/><Relationship Id="rId65" Type="http://schemas.openxmlformats.org/officeDocument/2006/relationships/tags" Target="../tags/tag217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30" Type="http://schemas.openxmlformats.org/officeDocument/2006/relationships/tags" Target="../tags/tag182.xml"/><Relationship Id="rId35" Type="http://schemas.openxmlformats.org/officeDocument/2006/relationships/tags" Target="../tags/tag187.xml"/><Relationship Id="rId43" Type="http://schemas.openxmlformats.org/officeDocument/2006/relationships/tags" Target="../tags/tag195.xml"/><Relationship Id="rId48" Type="http://schemas.openxmlformats.org/officeDocument/2006/relationships/tags" Target="../tags/tag200.xml"/><Relationship Id="rId56" Type="http://schemas.openxmlformats.org/officeDocument/2006/relationships/tags" Target="../tags/tag208.xml"/><Relationship Id="rId64" Type="http://schemas.openxmlformats.org/officeDocument/2006/relationships/tags" Target="../tags/tag216.xml"/><Relationship Id="rId8" Type="http://schemas.openxmlformats.org/officeDocument/2006/relationships/tags" Target="../tags/tag160.xml"/><Relationship Id="rId51" Type="http://schemas.openxmlformats.org/officeDocument/2006/relationships/tags" Target="../tags/tag203.xml"/><Relationship Id="rId3" Type="http://schemas.openxmlformats.org/officeDocument/2006/relationships/tags" Target="../tags/tag155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33" Type="http://schemas.openxmlformats.org/officeDocument/2006/relationships/tags" Target="../tags/tag185.xml"/><Relationship Id="rId38" Type="http://schemas.openxmlformats.org/officeDocument/2006/relationships/tags" Target="../tags/tag190.xml"/><Relationship Id="rId46" Type="http://schemas.openxmlformats.org/officeDocument/2006/relationships/tags" Target="../tags/tag198.xml"/><Relationship Id="rId59" Type="http://schemas.openxmlformats.org/officeDocument/2006/relationships/tags" Target="../tags/tag211.xml"/><Relationship Id="rId67" Type="http://schemas.openxmlformats.org/officeDocument/2006/relationships/tags" Target="../tags/tag219.xml"/><Relationship Id="rId20" Type="http://schemas.openxmlformats.org/officeDocument/2006/relationships/tags" Target="../tags/tag172.xml"/><Relationship Id="rId41" Type="http://schemas.openxmlformats.org/officeDocument/2006/relationships/tags" Target="../tags/tag193.xml"/><Relationship Id="rId54" Type="http://schemas.openxmlformats.org/officeDocument/2006/relationships/tags" Target="../tags/tag206.xml"/><Relationship Id="rId62" Type="http://schemas.openxmlformats.org/officeDocument/2006/relationships/tags" Target="../tags/tag2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2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26" Type="http://schemas.openxmlformats.org/officeDocument/2006/relationships/tags" Target="../tags/tag246.xml"/><Relationship Id="rId39" Type="http://schemas.openxmlformats.org/officeDocument/2006/relationships/tags" Target="../tags/tag259.xml"/><Relationship Id="rId21" Type="http://schemas.openxmlformats.org/officeDocument/2006/relationships/tags" Target="../tags/tag241.xml"/><Relationship Id="rId34" Type="http://schemas.openxmlformats.org/officeDocument/2006/relationships/tags" Target="../tags/tag254.xml"/><Relationship Id="rId42" Type="http://schemas.openxmlformats.org/officeDocument/2006/relationships/tags" Target="../tags/tag262.xml"/><Relationship Id="rId47" Type="http://schemas.openxmlformats.org/officeDocument/2006/relationships/tags" Target="../tags/tag267.xml"/><Relationship Id="rId50" Type="http://schemas.openxmlformats.org/officeDocument/2006/relationships/tags" Target="../tags/tag270.xml"/><Relationship Id="rId55" Type="http://schemas.openxmlformats.org/officeDocument/2006/relationships/tags" Target="../tags/tag275.xml"/><Relationship Id="rId7" Type="http://schemas.openxmlformats.org/officeDocument/2006/relationships/tags" Target="../tags/tag227.xml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0" Type="http://schemas.openxmlformats.org/officeDocument/2006/relationships/tags" Target="../tags/tag240.xml"/><Relationship Id="rId29" Type="http://schemas.openxmlformats.org/officeDocument/2006/relationships/tags" Target="../tags/tag249.xml"/><Relationship Id="rId41" Type="http://schemas.openxmlformats.org/officeDocument/2006/relationships/tags" Target="../tags/tag261.xml"/><Relationship Id="rId54" Type="http://schemas.openxmlformats.org/officeDocument/2006/relationships/tags" Target="../tags/tag274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tags" Target="../tags/tag244.xml"/><Relationship Id="rId32" Type="http://schemas.openxmlformats.org/officeDocument/2006/relationships/tags" Target="../tags/tag252.xml"/><Relationship Id="rId37" Type="http://schemas.openxmlformats.org/officeDocument/2006/relationships/tags" Target="../tags/tag257.xml"/><Relationship Id="rId40" Type="http://schemas.openxmlformats.org/officeDocument/2006/relationships/tags" Target="../tags/tag260.xml"/><Relationship Id="rId45" Type="http://schemas.openxmlformats.org/officeDocument/2006/relationships/tags" Target="../tags/tag265.xml"/><Relationship Id="rId53" Type="http://schemas.openxmlformats.org/officeDocument/2006/relationships/tags" Target="../tags/tag273.xml"/><Relationship Id="rId58" Type="http://schemas.openxmlformats.org/officeDocument/2006/relationships/tags" Target="../tags/tag278.xml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28" Type="http://schemas.openxmlformats.org/officeDocument/2006/relationships/tags" Target="../tags/tag248.xml"/><Relationship Id="rId36" Type="http://schemas.openxmlformats.org/officeDocument/2006/relationships/tags" Target="../tags/tag256.xml"/><Relationship Id="rId49" Type="http://schemas.openxmlformats.org/officeDocument/2006/relationships/tags" Target="../tags/tag269.xml"/><Relationship Id="rId57" Type="http://schemas.openxmlformats.org/officeDocument/2006/relationships/tags" Target="../tags/tag277.xml"/><Relationship Id="rId61" Type="http://schemas.openxmlformats.org/officeDocument/2006/relationships/slideLayout" Target="../slideLayouts/slideLayout14.xml"/><Relationship Id="rId10" Type="http://schemas.openxmlformats.org/officeDocument/2006/relationships/tags" Target="../tags/tag230.xml"/><Relationship Id="rId19" Type="http://schemas.openxmlformats.org/officeDocument/2006/relationships/tags" Target="../tags/tag239.xml"/><Relationship Id="rId31" Type="http://schemas.openxmlformats.org/officeDocument/2006/relationships/tags" Target="../tags/tag251.xml"/><Relationship Id="rId44" Type="http://schemas.openxmlformats.org/officeDocument/2006/relationships/tags" Target="../tags/tag264.xml"/><Relationship Id="rId52" Type="http://schemas.openxmlformats.org/officeDocument/2006/relationships/tags" Target="../tags/tag272.xml"/><Relationship Id="rId60" Type="http://schemas.openxmlformats.org/officeDocument/2006/relationships/tags" Target="../tags/tag280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tags" Target="../tags/tag242.xml"/><Relationship Id="rId27" Type="http://schemas.openxmlformats.org/officeDocument/2006/relationships/tags" Target="../tags/tag247.xml"/><Relationship Id="rId30" Type="http://schemas.openxmlformats.org/officeDocument/2006/relationships/tags" Target="../tags/tag250.xml"/><Relationship Id="rId35" Type="http://schemas.openxmlformats.org/officeDocument/2006/relationships/tags" Target="../tags/tag255.xml"/><Relationship Id="rId43" Type="http://schemas.openxmlformats.org/officeDocument/2006/relationships/tags" Target="../tags/tag263.xml"/><Relationship Id="rId48" Type="http://schemas.openxmlformats.org/officeDocument/2006/relationships/tags" Target="../tags/tag268.xml"/><Relationship Id="rId56" Type="http://schemas.openxmlformats.org/officeDocument/2006/relationships/tags" Target="../tags/tag276.xml"/><Relationship Id="rId8" Type="http://schemas.openxmlformats.org/officeDocument/2006/relationships/tags" Target="../tags/tag228.xml"/><Relationship Id="rId51" Type="http://schemas.openxmlformats.org/officeDocument/2006/relationships/tags" Target="../tags/tag271.xml"/><Relationship Id="rId3" Type="http://schemas.openxmlformats.org/officeDocument/2006/relationships/tags" Target="../tags/tag223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tags" Target="../tags/tag245.xml"/><Relationship Id="rId33" Type="http://schemas.openxmlformats.org/officeDocument/2006/relationships/tags" Target="../tags/tag253.xml"/><Relationship Id="rId38" Type="http://schemas.openxmlformats.org/officeDocument/2006/relationships/tags" Target="../tags/tag258.xml"/><Relationship Id="rId46" Type="http://schemas.openxmlformats.org/officeDocument/2006/relationships/tags" Target="../tags/tag266.xml"/><Relationship Id="rId59" Type="http://schemas.openxmlformats.org/officeDocument/2006/relationships/tags" Target="../tags/tag2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26" Type="http://schemas.openxmlformats.org/officeDocument/2006/relationships/tags" Target="../tags/tag306.xml"/><Relationship Id="rId39" Type="http://schemas.openxmlformats.org/officeDocument/2006/relationships/tags" Target="../tags/tag319.xml"/><Relationship Id="rId21" Type="http://schemas.openxmlformats.org/officeDocument/2006/relationships/tags" Target="../tags/tag301.xml"/><Relationship Id="rId34" Type="http://schemas.openxmlformats.org/officeDocument/2006/relationships/tags" Target="../tags/tag314.xml"/><Relationship Id="rId42" Type="http://schemas.openxmlformats.org/officeDocument/2006/relationships/tags" Target="../tags/tag322.xml"/><Relationship Id="rId47" Type="http://schemas.openxmlformats.org/officeDocument/2006/relationships/tags" Target="../tags/tag327.xml"/><Relationship Id="rId50" Type="http://schemas.openxmlformats.org/officeDocument/2006/relationships/tags" Target="../tags/tag330.xml"/><Relationship Id="rId55" Type="http://schemas.openxmlformats.org/officeDocument/2006/relationships/tags" Target="../tags/tag335.xml"/><Relationship Id="rId63" Type="http://schemas.openxmlformats.org/officeDocument/2006/relationships/tags" Target="../tags/tag343.xml"/><Relationship Id="rId7" Type="http://schemas.openxmlformats.org/officeDocument/2006/relationships/tags" Target="../tags/tag287.xml"/><Relationship Id="rId2" Type="http://schemas.openxmlformats.org/officeDocument/2006/relationships/tags" Target="../tags/tag282.xml"/><Relationship Id="rId16" Type="http://schemas.openxmlformats.org/officeDocument/2006/relationships/tags" Target="../tags/tag296.xml"/><Relationship Id="rId20" Type="http://schemas.openxmlformats.org/officeDocument/2006/relationships/tags" Target="../tags/tag300.xml"/><Relationship Id="rId29" Type="http://schemas.openxmlformats.org/officeDocument/2006/relationships/tags" Target="../tags/tag309.xml"/><Relationship Id="rId41" Type="http://schemas.openxmlformats.org/officeDocument/2006/relationships/tags" Target="../tags/tag321.xml"/><Relationship Id="rId54" Type="http://schemas.openxmlformats.org/officeDocument/2006/relationships/tags" Target="../tags/tag334.xml"/><Relationship Id="rId62" Type="http://schemas.openxmlformats.org/officeDocument/2006/relationships/tags" Target="../tags/tag34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tags" Target="../tags/tag291.xml"/><Relationship Id="rId24" Type="http://schemas.openxmlformats.org/officeDocument/2006/relationships/tags" Target="../tags/tag304.xml"/><Relationship Id="rId32" Type="http://schemas.openxmlformats.org/officeDocument/2006/relationships/tags" Target="../tags/tag312.xml"/><Relationship Id="rId37" Type="http://schemas.openxmlformats.org/officeDocument/2006/relationships/tags" Target="../tags/tag317.xml"/><Relationship Id="rId40" Type="http://schemas.openxmlformats.org/officeDocument/2006/relationships/tags" Target="../tags/tag320.xml"/><Relationship Id="rId45" Type="http://schemas.openxmlformats.org/officeDocument/2006/relationships/tags" Target="../tags/tag325.xml"/><Relationship Id="rId53" Type="http://schemas.openxmlformats.org/officeDocument/2006/relationships/tags" Target="../tags/tag333.xml"/><Relationship Id="rId58" Type="http://schemas.openxmlformats.org/officeDocument/2006/relationships/tags" Target="../tags/tag338.xml"/><Relationship Id="rId66" Type="http://schemas.openxmlformats.org/officeDocument/2006/relationships/slideLayout" Target="../slideLayouts/slideLayout2.xml"/><Relationship Id="rId5" Type="http://schemas.openxmlformats.org/officeDocument/2006/relationships/tags" Target="../tags/tag285.xml"/><Relationship Id="rId15" Type="http://schemas.openxmlformats.org/officeDocument/2006/relationships/tags" Target="../tags/tag295.xml"/><Relationship Id="rId23" Type="http://schemas.openxmlformats.org/officeDocument/2006/relationships/tags" Target="../tags/tag303.xml"/><Relationship Id="rId28" Type="http://schemas.openxmlformats.org/officeDocument/2006/relationships/tags" Target="../tags/tag308.xml"/><Relationship Id="rId36" Type="http://schemas.openxmlformats.org/officeDocument/2006/relationships/tags" Target="../tags/tag316.xml"/><Relationship Id="rId49" Type="http://schemas.openxmlformats.org/officeDocument/2006/relationships/tags" Target="../tags/tag329.xml"/><Relationship Id="rId57" Type="http://schemas.openxmlformats.org/officeDocument/2006/relationships/tags" Target="../tags/tag337.xml"/><Relationship Id="rId61" Type="http://schemas.openxmlformats.org/officeDocument/2006/relationships/tags" Target="../tags/tag341.xml"/><Relationship Id="rId10" Type="http://schemas.openxmlformats.org/officeDocument/2006/relationships/tags" Target="../tags/tag290.xml"/><Relationship Id="rId19" Type="http://schemas.openxmlformats.org/officeDocument/2006/relationships/tags" Target="../tags/tag299.xml"/><Relationship Id="rId31" Type="http://schemas.openxmlformats.org/officeDocument/2006/relationships/tags" Target="../tags/tag311.xml"/><Relationship Id="rId44" Type="http://schemas.openxmlformats.org/officeDocument/2006/relationships/tags" Target="../tags/tag324.xml"/><Relationship Id="rId52" Type="http://schemas.openxmlformats.org/officeDocument/2006/relationships/tags" Target="../tags/tag332.xml"/><Relationship Id="rId60" Type="http://schemas.openxmlformats.org/officeDocument/2006/relationships/tags" Target="../tags/tag340.xml"/><Relationship Id="rId65" Type="http://schemas.openxmlformats.org/officeDocument/2006/relationships/tags" Target="../tags/tag345.xml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4" Type="http://schemas.openxmlformats.org/officeDocument/2006/relationships/tags" Target="../tags/tag294.xml"/><Relationship Id="rId22" Type="http://schemas.openxmlformats.org/officeDocument/2006/relationships/tags" Target="../tags/tag302.xml"/><Relationship Id="rId27" Type="http://schemas.openxmlformats.org/officeDocument/2006/relationships/tags" Target="../tags/tag307.xml"/><Relationship Id="rId30" Type="http://schemas.openxmlformats.org/officeDocument/2006/relationships/tags" Target="../tags/tag310.xml"/><Relationship Id="rId35" Type="http://schemas.openxmlformats.org/officeDocument/2006/relationships/tags" Target="../tags/tag315.xml"/><Relationship Id="rId43" Type="http://schemas.openxmlformats.org/officeDocument/2006/relationships/tags" Target="../tags/tag323.xml"/><Relationship Id="rId48" Type="http://schemas.openxmlformats.org/officeDocument/2006/relationships/tags" Target="../tags/tag328.xml"/><Relationship Id="rId56" Type="http://schemas.openxmlformats.org/officeDocument/2006/relationships/tags" Target="../tags/tag336.xml"/><Relationship Id="rId64" Type="http://schemas.openxmlformats.org/officeDocument/2006/relationships/tags" Target="../tags/tag344.xml"/><Relationship Id="rId8" Type="http://schemas.openxmlformats.org/officeDocument/2006/relationships/tags" Target="../tags/tag288.xml"/><Relationship Id="rId51" Type="http://schemas.openxmlformats.org/officeDocument/2006/relationships/tags" Target="../tags/tag331.xml"/><Relationship Id="rId3" Type="http://schemas.openxmlformats.org/officeDocument/2006/relationships/tags" Target="../tags/tag283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25" Type="http://schemas.openxmlformats.org/officeDocument/2006/relationships/tags" Target="../tags/tag305.xml"/><Relationship Id="rId33" Type="http://schemas.openxmlformats.org/officeDocument/2006/relationships/tags" Target="../tags/tag313.xml"/><Relationship Id="rId38" Type="http://schemas.openxmlformats.org/officeDocument/2006/relationships/tags" Target="../tags/tag318.xml"/><Relationship Id="rId46" Type="http://schemas.openxmlformats.org/officeDocument/2006/relationships/tags" Target="../tags/tag326.xml"/><Relationship Id="rId59" Type="http://schemas.openxmlformats.org/officeDocument/2006/relationships/tags" Target="../tags/tag339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371.xml"/><Relationship Id="rId117" Type="http://schemas.openxmlformats.org/officeDocument/2006/relationships/tags" Target="../tags/tag462.xml"/><Relationship Id="rId21" Type="http://schemas.openxmlformats.org/officeDocument/2006/relationships/tags" Target="../tags/tag366.xml"/><Relationship Id="rId42" Type="http://schemas.openxmlformats.org/officeDocument/2006/relationships/tags" Target="../tags/tag387.xml"/><Relationship Id="rId47" Type="http://schemas.openxmlformats.org/officeDocument/2006/relationships/tags" Target="../tags/tag392.xml"/><Relationship Id="rId63" Type="http://schemas.openxmlformats.org/officeDocument/2006/relationships/tags" Target="../tags/tag408.xml"/><Relationship Id="rId68" Type="http://schemas.openxmlformats.org/officeDocument/2006/relationships/tags" Target="../tags/tag413.xml"/><Relationship Id="rId84" Type="http://schemas.openxmlformats.org/officeDocument/2006/relationships/tags" Target="../tags/tag429.xml"/><Relationship Id="rId89" Type="http://schemas.openxmlformats.org/officeDocument/2006/relationships/tags" Target="../tags/tag434.xml"/><Relationship Id="rId112" Type="http://schemas.openxmlformats.org/officeDocument/2006/relationships/tags" Target="../tags/tag457.xml"/><Relationship Id="rId16" Type="http://schemas.openxmlformats.org/officeDocument/2006/relationships/tags" Target="../tags/tag361.xml"/><Relationship Id="rId107" Type="http://schemas.openxmlformats.org/officeDocument/2006/relationships/tags" Target="../tags/tag452.xml"/><Relationship Id="rId11" Type="http://schemas.openxmlformats.org/officeDocument/2006/relationships/tags" Target="../tags/tag356.xml"/><Relationship Id="rId32" Type="http://schemas.openxmlformats.org/officeDocument/2006/relationships/tags" Target="../tags/tag377.xml"/><Relationship Id="rId37" Type="http://schemas.openxmlformats.org/officeDocument/2006/relationships/tags" Target="../tags/tag382.xml"/><Relationship Id="rId53" Type="http://schemas.openxmlformats.org/officeDocument/2006/relationships/tags" Target="../tags/tag398.xml"/><Relationship Id="rId58" Type="http://schemas.openxmlformats.org/officeDocument/2006/relationships/tags" Target="../tags/tag403.xml"/><Relationship Id="rId74" Type="http://schemas.openxmlformats.org/officeDocument/2006/relationships/tags" Target="../tags/tag419.xml"/><Relationship Id="rId79" Type="http://schemas.openxmlformats.org/officeDocument/2006/relationships/tags" Target="../tags/tag424.xml"/><Relationship Id="rId102" Type="http://schemas.openxmlformats.org/officeDocument/2006/relationships/tags" Target="../tags/tag447.xml"/><Relationship Id="rId5" Type="http://schemas.openxmlformats.org/officeDocument/2006/relationships/tags" Target="../tags/tag350.xml"/><Relationship Id="rId61" Type="http://schemas.openxmlformats.org/officeDocument/2006/relationships/tags" Target="../tags/tag406.xml"/><Relationship Id="rId82" Type="http://schemas.openxmlformats.org/officeDocument/2006/relationships/tags" Target="../tags/tag427.xml"/><Relationship Id="rId90" Type="http://schemas.openxmlformats.org/officeDocument/2006/relationships/tags" Target="../tags/tag435.xml"/><Relationship Id="rId95" Type="http://schemas.openxmlformats.org/officeDocument/2006/relationships/tags" Target="../tags/tag440.xml"/><Relationship Id="rId19" Type="http://schemas.openxmlformats.org/officeDocument/2006/relationships/tags" Target="../tags/tag364.xml"/><Relationship Id="rId14" Type="http://schemas.openxmlformats.org/officeDocument/2006/relationships/tags" Target="../tags/tag359.xml"/><Relationship Id="rId22" Type="http://schemas.openxmlformats.org/officeDocument/2006/relationships/tags" Target="../tags/tag367.xml"/><Relationship Id="rId27" Type="http://schemas.openxmlformats.org/officeDocument/2006/relationships/tags" Target="../tags/tag372.xml"/><Relationship Id="rId30" Type="http://schemas.openxmlformats.org/officeDocument/2006/relationships/tags" Target="../tags/tag375.xml"/><Relationship Id="rId35" Type="http://schemas.openxmlformats.org/officeDocument/2006/relationships/tags" Target="../tags/tag380.xml"/><Relationship Id="rId43" Type="http://schemas.openxmlformats.org/officeDocument/2006/relationships/tags" Target="../tags/tag388.xml"/><Relationship Id="rId48" Type="http://schemas.openxmlformats.org/officeDocument/2006/relationships/tags" Target="../tags/tag393.xml"/><Relationship Id="rId56" Type="http://schemas.openxmlformats.org/officeDocument/2006/relationships/tags" Target="../tags/tag401.xml"/><Relationship Id="rId64" Type="http://schemas.openxmlformats.org/officeDocument/2006/relationships/tags" Target="../tags/tag409.xml"/><Relationship Id="rId69" Type="http://schemas.openxmlformats.org/officeDocument/2006/relationships/tags" Target="../tags/tag414.xml"/><Relationship Id="rId77" Type="http://schemas.openxmlformats.org/officeDocument/2006/relationships/tags" Target="../tags/tag422.xml"/><Relationship Id="rId100" Type="http://schemas.openxmlformats.org/officeDocument/2006/relationships/tags" Target="../tags/tag445.xml"/><Relationship Id="rId105" Type="http://schemas.openxmlformats.org/officeDocument/2006/relationships/tags" Target="../tags/tag450.xml"/><Relationship Id="rId113" Type="http://schemas.openxmlformats.org/officeDocument/2006/relationships/tags" Target="../tags/tag458.xml"/><Relationship Id="rId118" Type="http://schemas.openxmlformats.org/officeDocument/2006/relationships/tags" Target="../tags/tag463.xml"/><Relationship Id="rId8" Type="http://schemas.openxmlformats.org/officeDocument/2006/relationships/tags" Target="../tags/tag353.xml"/><Relationship Id="rId51" Type="http://schemas.openxmlformats.org/officeDocument/2006/relationships/tags" Target="../tags/tag396.xml"/><Relationship Id="rId72" Type="http://schemas.openxmlformats.org/officeDocument/2006/relationships/tags" Target="../tags/tag417.xml"/><Relationship Id="rId80" Type="http://schemas.openxmlformats.org/officeDocument/2006/relationships/tags" Target="../tags/tag425.xml"/><Relationship Id="rId85" Type="http://schemas.openxmlformats.org/officeDocument/2006/relationships/tags" Target="../tags/tag430.xml"/><Relationship Id="rId93" Type="http://schemas.openxmlformats.org/officeDocument/2006/relationships/tags" Target="../tags/tag438.xml"/><Relationship Id="rId98" Type="http://schemas.openxmlformats.org/officeDocument/2006/relationships/tags" Target="../tags/tag443.xml"/><Relationship Id="rId121" Type="http://schemas.openxmlformats.org/officeDocument/2006/relationships/image" Target="../media/image19.gif"/><Relationship Id="rId3" Type="http://schemas.openxmlformats.org/officeDocument/2006/relationships/tags" Target="../tags/tag348.xml"/><Relationship Id="rId12" Type="http://schemas.openxmlformats.org/officeDocument/2006/relationships/tags" Target="../tags/tag357.xml"/><Relationship Id="rId17" Type="http://schemas.openxmlformats.org/officeDocument/2006/relationships/tags" Target="../tags/tag362.xml"/><Relationship Id="rId25" Type="http://schemas.openxmlformats.org/officeDocument/2006/relationships/tags" Target="../tags/tag370.xml"/><Relationship Id="rId33" Type="http://schemas.openxmlformats.org/officeDocument/2006/relationships/tags" Target="../tags/tag378.xml"/><Relationship Id="rId38" Type="http://schemas.openxmlformats.org/officeDocument/2006/relationships/tags" Target="../tags/tag383.xml"/><Relationship Id="rId46" Type="http://schemas.openxmlformats.org/officeDocument/2006/relationships/tags" Target="../tags/tag391.xml"/><Relationship Id="rId59" Type="http://schemas.openxmlformats.org/officeDocument/2006/relationships/tags" Target="../tags/tag404.xml"/><Relationship Id="rId67" Type="http://schemas.openxmlformats.org/officeDocument/2006/relationships/tags" Target="../tags/tag412.xml"/><Relationship Id="rId103" Type="http://schemas.openxmlformats.org/officeDocument/2006/relationships/tags" Target="../tags/tag448.xml"/><Relationship Id="rId108" Type="http://schemas.openxmlformats.org/officeDocument/2006/relationships/tags" Target="../tags/tag453.xml"/><Relationship Id="rId116" Type="http://schemas.openxmlformats.org/officeDocument/2006/relationships/tags" Target="../tags/tag461.xml"/><Relationship Id="rId20" Type="http://schemas.openxmlformats.org/officeDocument/2006/relationships/tags" Target="../tags/tag365.xml"/><Relationship Id="rId41" Type="http://schemas.openxmlformats.org/officeDocument/2006/relationships/tags" Target="../tags/tag386.xml"/><Relationship Id="rId54" Type="http://schemas.openxmlformats.org/officeDocument/2006/relationships/tags" Target="../tags/tag399.xml"/><Relationship Id="rId62" Type="http://schemas.openxmlformats.org/officeDocument/2006/relationships/tags" Target="../tags/tag407.xml"/><Relationship Id="rId70" Type="http://schemas.openxmlformats.org/officeDocument/2006/relationships/tags" Target="../tags/tag415.xml"/><Relationship Id="rId75" Type="http://schemas.openxmlformats.org/officeDocument/2006/relationships/tags" Target="../tags/tag420.xml"/><Relationship Id="rId83" Type="http://schemas.openxmlformats.org/officeDocument/2006/relationships/tags" Target="../tags/tag428.xml"/><Relationship Id="rId88" Type="http://schemas.openxmlformats.org/officeDocument/2006/relationships/tags" Target="../tags/tag433.xml"/><Relationship Id="rId91" Type="http://schemas.openxmlformats.org/officeDocument/2006/relationships/tags" Target="../tags/tag436.xml"/><Relationship Id="rId96" Type="http://schemas.openxmlformats.org/officeDocument/2006/relationships/tags" Target="../tags/tag441.xml"/><Relationship Id="rId111" Type="http://schemas.openxmlformats.org/officeDocument/2006/relationships/tags" Target="../tags/tag456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5" Type="http://schemas.openxmlformats.org/officeDocument/2006/relationships/tags" Target="../tags/tag360.xml"/><Relationship Id="rId23" Type="http://schemas.openxmlformats.org/officeDocument/2006/relationships/tags" Target="../tags/tag368.xml"/><Relationship Id="rId28" Type="http://schemas.openxmlformats.org/officeDocument/2006/relationships/tags" Target="../tags/tag373.xml"/><Relationship Id="rId36" Type="http://schemas.openxmlformats.org/officeDocument/2006/relationships/tags" Target="../tags/tag381.xml"/><Relationship Id="rId49" Type="http://schemas.openxmlformats.org/officeDocument/2006/relationships/tags" Target="../tags/tag394.xml"/><Relationship Id="rId57" Type="http://schemas.openxmlformats.org/officeDocument/2006/relationships/tags" Target="../tags/tag402.xml"/><Relationship Id="rId106" Type="http://schemas.openxmlformats.org/officeDocument/2006/relationships/tags" Target="../tags/tag451.xml"/><Relationship Id="rId114" Type="http://schemas.openxmlformats.org/officeDocument/2006/relationships/tags" Target="../tags/tag459.xml"/><Relationship Id="rId119" Type="http://schemas.openxmlformats.org/officeDocument/2006/relationships/slideLayout" Target="../slideLayouts/slideLayout2.xml"/><Relationship Id="rId10" Type="http://schemas.openxmlformats.org/officeDocument/2006/relationships/tags" Target="../tags/tag355.xml"/><Relationship Id="rId31" Type="http://schemas.openxmlformats.org/officeDocument/2006/relationships/tags" Target="../tags/tag376.xml"/><Relationship Id="rId44" Type="http://schemas.openxmlformats.org/officeDocument/2006/relationships/tags" Target="../tags/tag389.xml"/><Relationship Id="rId52" Type="http://schemas.openxmlformats.org/officeDocument/2006/relationships/tags" Target="../tags/tag397.xml"/><Relationship Id="rId60" Type="http://schemas.openxmlformats.org/officeDocument/2006/relationships/tags" Target="../tags/tag405.xml"/><Relationship Id="rId65" Type="http://schemas.openxmlformats.org/officeDocument/2006/relationships/tags" Target="../tags/tag410.xml"/><Relationship Id="rId73" Type="http://schemas.openxmlformats.org/officeDocument/2006/relationships/tags" Target="../tags/tag418.xml"/><Relationship Id="rId78" Type="http://schemas.openxmlformats.org/officeDocument/2006/relationships/tags" Target="../tags/tag423.xml"/><Relationship Id="rId81" Type="http://schemas.openxmlformats.org/officeDocument/2006/relationships/tags" Target="../tags/tag426.xml"/><Relationship Id="rId86" Type="http://schemas.openxmlformats.org/officeDocument/2006/relationships/tags" Target="../tags/tag431.xml"/><Relationship Id="rId94" Type="http://schemas.openxmlformats.org/officeDocument/2006/relationships/tags" Target="../tags/tag439.xml"/><Relationship Id="rId99" Type="http://schemas.openxmlformats.org/officeDocument/2006/relationships/tags" Target="../tags/tag444.xml"/><Relationship Id="rId101" Type="http://schemas.openxmlformats.org/officeDocument/2006/relationships/tags" Target="../tags/tag446.xml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3" Type="http://schemas.openxmlformats.org/officeDocument/2006/relationships/tags" Target="../tags/tag358.xml"/><Relationship Id="rId18" Type="http://schemas.openxmlformats.org/officeDocument/2006/relationships/tags" Target="../tags/tag363.xml"/><Relationship Id="rId39" Type="http://schemas.openxmlformats.org/officeDocument/2006/relationships/tags" Target="../tags/tag384.xml"/><Relationship Id="rId109" Type="http://schemas.openxmlformats.org/officeDocument/2006/relationships/tags" Target="../tags/tag454.xml"/><Relationship Id="rId34" Type="http://schemas.openxmlformats.org/officeDocument/2006/relationships/tags" Target="../tags/tag379.xml"/><Relationship Id="rId50" Type="http://schemas.openxmlformats.org/officeDocument/2006/relationships/tags" Target="../tags/tag395.xml"/><Relationship Id="rId55" Type="http://schemas.openxmlformats.org/officeDocument/2006/relationships/tags" Target="../tags/tag400.xml"/><Relationship Id="rId76" Type="http://schemas.openxmlformats.org/officeDocument/2006/relationships/tags" Target="../tags/tag421.xml"/><Relationship Id="rId97" Type="http://schemas.openxmlformats.org/officeDocument/2006/relationships/tags" Target="../tags/tag442.xml"/><Relationship Id="rId104" Type="http://schemas.openxmlformats.org/officeDocument/2006/relationships/tags" Target="../tags/tag449.xml"/><Relationship Id="rId120" Type="http://schemas.openxmlformats.org/officeDocument/2006/relationships/slide" Target="slide3.xml"/><Relationship Id="rId7" Type="http://schemas.openxmlformats.org/officeDocument/2006/relationships/tags" Target="../tags/tag352.xml"/><Relationship Id="rId71" Type="http://schemas.openxmlformats.org/officeDocument/2006/relationships/tags" Target="../tags/tag416.xml"/><Relationship Id="rId92" Type="http://schemas.openxmlformats.org/officeDocument/2006/relationships/tags" Target="../tags/tag437.xml"/><Relationship Id="rId2" Type="http://schemas.openxmlformats.org/officeDocument/2006/relationships/tags" Target="../tags/tag347.xml"/><Relationship Id="rId29" Type="http://schemas.openxmlformats.org/officeDocument/2006/relationships/tags" Target="../tags/tag374.xml"/><Relationship Id="rId24" Type="http://schemas.openxmlformats.org/officeDocument/2006/relationships/tags" Target="../tags/tag369.xml"/><Relationship Id="rId40" Type="http://schemas.openxmlformats.org/officeDocument/2006/relationships/tags" Target="../tags/tag385.xml"/><Relationship Id="rId45" Type="http://schemas.openxmlformats.org/officeDocument/2006/relationships/tags" Target="../tags/tag390.xml"/><Relationship Id="rId66" Type="http://schemas.openxmlformats.org/officeDocument/2006/relationships/tags" Target="../tags/tag411.xml"/><Relationship Id="rId87" Type="http://schemas.openxmlformats.org/officeDocument/2006/relationships/tags" Target="../tags/tag432.xml"/><Relationship Id="rId110" Type="http://schemas.openxmlformats.org/officeDocument/2006/relationships/tags" Target="../tags/tag455.xml"/><Relationship Id="rId115" Type="http://schemas.openxmlformats.org/officeDocument/2006/relationships/tags" Target="../tags/tag460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476.xml"/><Relationship Id="rId18" Type="http://schemas.openxmlformats.org/officeDocument/2006/relationships/tags" Target="../tags/tag481.xml"/><Relationship Id="rId26" Type="http://schemas.openxmlformats.org/officeDocument/2006/relationships/tags" Target="../tags/tag489.xml"/><Relationship Id="rId39" Type="http://schemas.openxmlformats.org/officeDocument/2006/relationships/tags" Target="../tags/tag502.xml"/><Relationship Id="rId21" Type="http://schemas.openxmlformats.org/officeDocument/2006/relationships/tags" Target="../tags/tag484.xml"/><Relationship Id="rId34" Type="http://schemas.openxmlformats.org/officeDocument/2006/relationships/tags" Target="../tags/tag497.xml"/><Relationship Id="rId42" Type="http://schemas.openxmlformats.org/officeDocument/2006/relationships/tags" Target="../tags/tag505.xml"/><Relationship Id="rId47" Type="http://schemas.openxmlformats.org/officeDocument/2006/relationships/tags" Target="../tags/tag510.xml"/><Relationship Id="rId50" Type="http://schemas.openxmlformats.org/officeDocument/2006/relationships/tags" Target="../tags/tag513.xml"/><Relationship Id="rId55" Type="http://schemas.openxmlformats.org/officeDocument/2006/relationships/tags" Target="../tags/tag518.xml"/><Relationship Id="rId7" Type="http://schemas.openxmlformats.org/officeDocument/2006/relationships/tags" Target="../tags/tag470.xml"/><Relationship Id="rId2" Type="http://schemas.openxmlformats.org/officeDocument/2006/relationships/tags" Target="../tags/tag465.xml"/><Relationship Id="rId16" Type="http://schemas.openxmlformats.org/officeDocument/2006/relationships/tags" Target="../tags/tag479.xml"/><Relationship Id="rId20" Type="http://schemas.openxmlformats.org/officeDocument/2006/relationships/tags" Target="../tags/tag483.xml"/><Relationship Id="rId29" Type="http://schemas.openxmlformats.org/officeDocument/2006/relationships/tags" Target="../tags/tag492.xml"/><Relationship Id="rId41" Type="http://schemas.openxmlformats.org/officeDocument/2006/relationships/tags" Target="../tags/tag504.xml"/><Relationship Id="rId54" Type="http://schemas.openxmlformats.org/officeDocument/2006/relationships/tags" Target="../tags/tag517.xml"/><Relationship Id="rId62" Type="http://schemas.openxmlformats.org/officeDocument/2006/relationships/notesSlide" Target="../notesSlides/notesSlide1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tags" Target="../tags/tag474.xml"/><Relationship Id="rId24" Type="http://schemas.openxmlformats.org/officeDocument/2006/relationships/tags" Target="../tags/tag487.xml"/><Relationship Id="rId32" Type="http://schemas.openxmlformats.org/officeDocument/2006/relationships/tags" Target="../tags/tag495.xml"/><Relationship Id="rId37" Type="http://schemas.openxmlformats.org/officeDocument/2006/relationships/tags" Target="../tags/tag500.xml"/><Relationship Id="rId40" Type="http://schemas.openxmlformats.org/officeDocument/2006/relationships/tags" Target="../tags/tag503.xml"/><Relationship Id="rId45" Type="http://schemas.openxmlformats.org/officeDocument/2006/relationships/tags" Target="../tags/tag508.xml"/><Relationship Id="rId53" Type="http://schemas.openxmlformats.org/officeDocument/2006/relationships/tags" Target="../tags/tag516.xml"/><Relationship Id="rId58" Type="http://schemas.openxmlformats.org/officeDocument/2006/relationships/tags" Target="../tags/tag521.xml"/><Relationship Id="rId5" Type="http://schemas.openxmlformats.org/officeDocument/2006/relationships/tags" Target="../tags/tag468.xml"/><Relationship Id="rId15" Type="http://schemas.openxmlformats.org/officeDocument/2006/relationships/tags" Target="../tags/tag478.xml"/><Relationship Id="rId23" Type="http://schemas.openxmlformats.org/officeDocument/2006/relationships/tags" Target="../tags/tag486.xml"/><Relationship Id="rId28" Type="http://schemas.openxmlformats.org/officeDocument/2006/relationships/tags" Target="../tags/tag491.xml"/><Relationship Id="rId36" Type="http://schemas.openxmlformats.org/officeDocument/2006/relationships/tags" Target="../tags/tag499.xml"/><Relationship Id="rId49" Type="http://schemas.openxmlformats.org/officeDocument/2006/relationships/tags" Target="../tags/tag512.xml"/><Relationship Id="rId57" Type="http://schemas.openxmlformats.org/officeDocument/2006/relationships/tags" Target="../tags/tag520.xml"/><Relationship Id="rId61" Type="http://schemas.openxmlformats.org/officeDocument/2006/relationships/slideLayout" Target="../slideLayouts/slideLayout7.xml"/><Relationship Id="rId10" Type="http://schemas.openxmlformats.org/officeDocument/2006/relationships/tags" Target="../tags/tag473.xml"/><Relationship Id="rId19" Type="http://schemas.openxmlformats.org/officeDocument/2006/relationships/tags" Target="../tags/tag482.xml"/><Relationship Id="rId31" Type="http://schemas.openxmlformats.org/officeDocument/2006/relationships/tags" Target="../tags/tag494.xml"/><Relationship Id="rId44" Type="http://schemas.openxmlformats.org/officeDocument/2006/relationships/tags" Target="../tags/tag507.xml"/><Relationship Id="rId52" Type="http://schemas.openxmlformats.org/officeDocument/2006/relationships/tags" Target="../tags/tag515.xml"/><Relationship Id="rId60" Type="http://schemas.openxmlformats.org/officeDocument/2006/relationships/tags" Target="../tags/tag523.xml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4" Type="http://schemas.openxmlformats.org/officeDocument/2006/relationships/tags" Target="../tags/tag477.xml"/><Relationship Id="rId22" Type="http://schemas.openxmlformats.org/officeDocument/2006/relationships/tags" Target="../tags/tag485.xml"/><Relationship Id="rId27" Type="http://schemas.openxmlformats.org/officeDocument/2006/relationships/tags" Target="../tags/tag490.xml"/><Relationship Id="rId30" Type="http://schemas.openxmlformats.org/officeDocument/2006/relationships/tags" Target="../tags/tag493.xml"/><Relationship Id="rId35" Type="http://schemas.openxmlformats.org/officeDocument/2006/relationships/tags" Target="../tags/tag498.xml"/><Relationship Id="rId43" Type="http://schemas.openxmlformats.org/officeDocument/2006/relationships/tags" Target="../tags/tag506.xml"/><Relationship Id="rId48" Type="http://schemas.openxmlformats.org/officeDocument/2006/relationships/tags" Target="../tags/tag511.xml"/><Relationship Id="rId56" Type="http://schemas.openxmlformats.org/officeDocument/2006/relationships/tags" Target="../tags/tag519.xml"/><Relationship Id="rId8" Type="http://schemas.openxmlformats.org/officeDocument/2006/relationships/tags" Target="../tags/tag471.xml"/><Relationship Id="rId51" Type="http://schemas.openxmlformats.org/officeDocument/2006/relationships/tags" Target="../tags/tag514.xml"/><Relationship Id="rId3" Type="http://schemas.openxmlformats.org/officeDocument/2006/relationships/tags" Target="../tags/tag466.xml"/><Relationship Id="rId12" Type="http://schemas.openxmlformats.org/officeDocument/2006/relationships/tags" Target="../tags/tag475.xml"/><Relationship Id="rId17" Type="http://schemas.openxmlformats.org/officeDocument/2006/relationships/tags" Target="../tags/tag480.xml"/><Relationship Id="rId25" Type="http://schemas.openxmlformats.org/officeDocument/2006/relationships/tags" Target="../tags/tag488.xml"/><Relationship Id="rId33" Type="http://schemas.openxmlformats.org/officeDocument/2006/relationships/tags" Target="../tags/tag496.xml"/><Relationship Id="rId38" Type="http://schemas.openxmlformats.org/officeDocument/2006/relationships/tags" Target="../tags/tag501.xml"/><Relationship Id="rId46" Type="http://schemas.openxmlformats.org/officeDocument/2006/relationships/tags" Target="../tags/tag509.xml"/><Relationship Id="rId59" Type="http://schemas.openxmlformats.org/officeDocument/2006/relationships/tags" Target="../tags/tag5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33.xml"/><Relationship Id="rId13" Type="http://schemas.openxmlformats.org/officeDocument/2006/relationships/tags" Target="../tags/tag538.xml"/><Relationship Id="rId18" Type="http://schemas.openxmlformats.org/officeDocument/2006/relationships/tags" Target="../tags/tag543.xml"/><Relationship Id="rId26" Type="http://schemas.openxmlformats.org/officeDocument/2006/relationships/tags" Target="../tags/tag551.xml"/><Relationship Id="rId3" Type="http://schemas.openxmlformats.org/officeDocument/2006/relationships/tags" Target="../tags/tag528.xml"/><Relationship Id="rId21" Type="http://schemas.openxmlformats.org/officeDocument/2006/relationships/tags" Target="../tags/tag546.xml"/><Relationship Id="rId7" Type="http://schemas.openxmlformats.org/officeDocument/2006/relationships/tags" Target="../tags/tag532.xml"/><Relationship Id="rId12" Type="http://schemas.openxmlformats.org/officeDocument/2006/relationships/tags" Target="../tags/tag537.xml"/><Relationship Id="rId17" Type="http://schemas.openxmlformats.org/officeDocument/2006/relationships/tags" Target="../tags/tag542.xml"/><Relationship Id="rId25" Type="http://schemas.openxmlformats.org/officeDocument/2006/relationships/tags" Target="../tags/tag550.xml"/><Relationship Id="rId2" Type="http://schemas.openxmlformats.org/officeDocument/2006/relationships/tags" Target="../tags/tag527.xml"/><Relationship Id="rId16" Type="http://schemas.openxmlformats.org/officeDocument/2006/relationships/tags" Target="../tags/tag541.xml"/><Relationship Id="rId20" Type="http://schemas.openxmlformats.org/officeDocument/2006/relationships/tags" Target="../tags/tag545.xml"/><Relationship Id="rId29" Type="http://schemas.openxmlformats.org/officeDocument/2006/relationships/tags" Target="../tags/tag554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11" Type="http://schemas.openxmlformats.org/officeDocument/2006/relationships/tags" Target="../tags/tag536.xml"/><Relationship Id="rId24" Type="http://schemas.openxmlformats.org/officeDocument/2006/relationships/tags" Target="../tags/tag549.xml"/><Relationship Id="rId5" Type="http://schemas.openxmlformats.org/officeDocument/2006/relationships/tags" Target="../tags/tag530.xml"/><Relationship Id="rId15" Type="http://schemas.openxmlformats.org/officeDocument/2006/relationships/tags" Target="../tags/tag540.xml"/><Relationship Id="rId23" Type="http://schemas.openxmlformats.org/officeDocument/2006/relationships/tags" Target="../tags/tag548.xml"/><Relationship Id="rId28" Type="http://schemas.openxmlformats.org/officeDocument/2006/relationships/tags" Target="../tags/tag553.xml"/><Relationship Id="rId10" Type="http://schemas.openxmlformats.org/officeDocument/2006/relationships/tags" Target="../tags/tag535.xml"/><Relationship Id="rId19" Type="http://schemas.openxmlformats.org/officeDocument/2006/relationships/tags" Target="../tags/tag544.xml"/><Relationship Id="rId4" Type="http://schemas.openxmlformats.org/officeDocument/2006/relationships/tags" Target="../tags/tag529.xml"/><Relationship Id="rId9" Type="http://schemas.openxmlformats.org/officeDocument/2006/relationships/tags" Target="../tags/tag534.xml"/><Relationship Id="rId14" Type="http://schemas.openxmlformats.org/officeDocument/2006/relationships/tags" Target="../tags/tag539.xml"/><Relationship Id="rId22" Type="http://schemas.openxmlformats.org/officeDocument/2006/relationships/tags" Target="../tags/tag547.xml"/><Relationship Id="rId27" Type="http://schemas.openxmlformats.org/officeDocument/2006/relationships/tags" Target="../tags/tag552.xml"/><Relationship Id="rId30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3" Type="http://schemas.openxmlformats.org/officeDocument/2006/relationships/tags" Target="../tags/tag557.xml"/><Relationship Id="rId7" Type="http://schemas.openxmlformats.org/officeDocument/2006/relationships/tags" Target="../tags/tag561.xml"/><Relationship Id="rId2" Type="http://schemas.openxmlformats.org/officeDocument/2006/relationships/tags" Target="../tags/tag556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5" Type="http://schemas.openxmlformats.org/officeDocument/2006/relationships/tags" Target="../tags/tag559.xml"/><Relationship Id="rId10" Type="http://schemas.openxmlformats.org/officeDocument/2006/relationships/hyperlink" Target="&#20851;&#20110;&#26230;&#20307;&#30340;&#20004;&#20010;&#21160;&#30011;.swf" TargetMode="External"/><Relationship Id="rId4" Type="http://schemas.openxmlformats.org/officeDocument/2006/relationships/tags" Target="../tags/tag558.xml"/><Relationship Id="rId9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70.xml"/><Relationship Id="rId13" Type="http://schemas.openxmlformats.org/officeDocument/2006/relationships/tags" Target="../tags/tag575.xml"/><Relationship Id="rId18" Type="http://schemas.openxmlformats.org/officeDocument/2006/relationships/tags" Target="../tags/tag580.xml"/><Relationship Id="rId26" Type="http://schemas.openxmlformats.org/officeDocument/2006/relationships/tags" Target="../tags/tag588.xml"/><Relationship Id="rId39" Type="http://schemas.openxmlformats.org/officeDocument/2006/relationships/image" Target="../media/image31.jpeg"/><Relationship Id="rId3" Type="http://schemas.openxmlformats.org/officeDocument/2006/relationships/tags" Target="../tags/tag565.xml"/><Relationship Id="rId21" Type="http://schemas.openxmlformats.org/officeDocument/2006/relationships/tags" Target="../tags/tag583.xml"/><Relationship Id="rId34" Type="http://schemas.openxmlformats.org/officeDocument/2006/relationships/image" Target="../media/image26.jpeg"/><Relationship Id="rId7" Type="http://schemas.openxmlformats.org/officeDocument/2006/relationships/tags" Target="../tags/tag569.xml"/><Relationship Id="rId12" Type="http://schemas.openxmlformats.org/officeDocument/2006/relationships/tags" Target="../tags/tag574.xml"/><Relationship Id="rId17" Type="http://schemas.openxmlformats.org/officeDocument/2006/relationships/tags" Target="../tags/tag579.xml"/><Relationship Id="rId25" Type="http://schemas.openxmlformats.org/officeDocument/2006/relationships/tags" Target="../tags/tag587.xml"/><Relationship Id="rId33" Type="http://schemas.openxmlformats.org/officeDocument/2006/relationships/image" Target="../media/image25.jpeg"/><Relationship Id="rId38" Type="http://schemas.openxmlformats.org/officeDocument/2006/relationships/image" Target="../media/image30.jpeg"/><Relationship Id="rId2" Type="http://schemas.openxmlformats.org/officeDocument/2006/relationships/tags" Target="../tags/tag564.xml"/><Relationship Id="rId16" Type="http://schemas.openxmlformats.org/officeDocument/2006/relationships/tags" Target="../tags/tag578.xml"/><Relationship Id="rId20" Type="http://schemas.openxmlformats.org/officeDocument/2006/relationships/tags" Target="../tags/tag582.xml"/><Relationship Id="rId29" Type="http://schemas.openxmlformats.org/officeDocument/2006/relationships/image" Target="../media/image21.jpeg"/><Relationship Id="rId1" Type="http://schemas.openxmlformats.org/officeDocument/2006/relationships/tags" Target="../tags/tag563.xml"/><Relationship Id="rId6" Type="http://schemas.openxmlformats.org/officeDocument/2006/relationships/tags" Target="../tags/tag568.xml"/><Relationship Id="rId11" Type="http://schemas.openxmlformats.org/officeDocument/2006/relationships/tags" Target="../tags/tag573.xml"/><Relationship Id="rId24" Type="http://schemas.openxmlformats.org/officeDocument/2006/relationships/tags" Target="../tags/tag586.xml"/><Relationship Id="rId32" Type="http://schemas.openxmlformats.org/officeDocument/2006/relationships/image" Target="../media/image24.jpeg"/><Relationship Id="rId37" Type="http://schemas.openxmlformats.org/officeDocument/2006/relationships/image" Target="../media/image29.jpeg"/><Relationship Id="rId40" Type="http://schemas.openxmlformats.org/officeDocument/2006/relationships/image" Target="../media/image32.jpeg"/><Relationship Id="rId5" Type="http://schemas.openxmlformats.org/officeDocument/2006/relationships/tags" Target="../tags/tag567.xml"/><Relationship Id="rId15" Type="http://schemas.openxmlformats.org/officeDocument/2006/relationships/tags" Target="../tags/tag577.xml"/><Relationship Id="rId23" Type="http://schemas.openxmlformats.org/officeDocument/2006/relationships/tags" Target="../tags/tag585.xml"/><Relationship Id="rId28" Type="http://schemas.openxmlformats.org/officeDocument/2006/relationships/image" Target="../media/image20.jpeg"/><Relationship Id="rId36" Type="http://schemas.openxmlformats.org/officeDocument/2006/relationships/image" Target="../media/image28.jpeg"/><Relationship Id="rId10" Type="http://schemas.openxmlformats.org/officeDocument/2006/relationships/tags" Target="../tags/tag572.xml"/><Relationship Id="rId19" Type="http://schemas.openxmlformats.org/officeDocument/2006/relationships/tags" Target="../tags/tag581.xml"/><Relationship Id="rId31" Type="http://schemas.openxmlformats.org/officeDocument/2006/relationships/image" Target="../media/image23.jpeg"/><Relationship Id="rId4" Type="http://schemas.openxmlformats.org/officeDocument/2006/relationships/tags" Target="../tags/tag566.xml"/><Relationship Id="rId9" Type="http://schemas.openxmlformats.org/officeDocument/2006/relationships/tags" Target="../tags/tag571.xml"/><Relationship Id="rId14" Type="http://schemas.openxmlformats.org/officeDocument/2006/relationships/tags" Target="../tags/tag576.xml"/><Relationship Id="rId22" Type="http://schemas.openxmlformats.org/officeDocument/2006/relationships/tags" Target="../tags/tag584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22.jpeg"/><Relationship Id="rId35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601.xml"/><Relationship Id="rId18" Type="http://schemas.openxmlformats.org/officeDocument/2006/relationships/tags" Target="../tags/tag606.xml"/><Relationship Id="rId26" Type="http://schemas.openxmlformats.org/officeDocument/2006/relationships/tags" Target="../tags/tag614.xml"/><Relationship Id="rId39" Type="http://schemas.openxmlformats.org/officeDocument/2006/relationships/tags" Target="../tags/tag627.xml"/><Relationship Id="rId21" Type="http://schemas.openxmlformats.org/officeDocument/2006/relationships/tags" Target="../tags/tag609.xml"/><Relationship Id="rId34" Type="http://schemas.openxmlformats.org/officeDocument/2006/relationships/tags" Target="../tags/tag622.xml"/><Relationship Id="rId42" Type="http://schemas.openxmlformats.org/officeDocument/2006/relationships/tags" Target="../tags/tag630.xml"/><Relationship Id="rId47" Type="http://schemas.openxmlformats.org/officeDocument/2006/relationships/tags" Target="../tags/tag635.xml"/><Relationship Id="rId50" Type="http://schemas.openxmlformats.org/officeDocument/2006/relationships/tags" Target="../tags/tag638.xml"/><Relationship Id="rId55" Type="http://schemas.openxmlformats.org/officeDocument/2006/relationships/tags" Target="../tags/tag643.xml"/><Relationship Id="rId7" Type="http://schemas.openxmlformats.org/officeDocument/2006/relationships/tags" Target="../tags/tag595.xml"/><Relationship Id="rId12" Type="http://schemas.openxmlformats.org/officeDocument/2006/relationships/tags" Target="../tags/tag600.xml"/><Relationship Id="rId17" Type="http://schemas.openxmlformats.org/officeDocument/2006/relationships/tags" Target="../tags/tag605.xml"/><Relationship Id="rId25" Type="http://schemas.openxmlformats.org/officeDocument/2006/relationships/tags" Target="../tags/tag613.xml"/><Relationship Id="rId33" Type="http://schemas.openxmlformats.org/officeDocument/2006/relationships/tags" Target="../tags/tag621.xml"/><Relationship Id="rId38" Type="http://schemas.openxmlformats.org/officeDocument/2006/relationships/tags" Target="../tags/tag626.xml"/><Relationship Id="rId46" Type="http://schemas.openxmlformats.org/officeDocument/2006/relationships/tags" Target="../tags/tag634.xml"/><Relationship Id="rId2" Type="http://schemas.openxmlformats.org/officeDocument/2006/relationships/tags" Target="../tags/tag590.xml"/><Relationship Id="rId16" Type="http://schemas.openxmlformats.org/officeDocument/2006/relationships/tags" Target="../tags/tag604.xml"/><Relationship Id="rId20" Type="http://schemas.openxmlformats.org/officeDocument/2006/relationships/tags" Target="../tags/tag608.xml"/><Relationship Id="rId29" Type="http://schemas.openxmlformats.org/officeDocument/2006/relationships/tags" Target="../tags/tag617.xml"/><Relationship Id="rId41" Type="http://schemas.openxmlformats.org/officeDocument/2006/relationships/tags" Target="../tags/tag629.xml"/><Relationship Id="rId54" Type="http://schemas.openxmlformats.org/officeDocument/2006/relationships/tags" Target="../tags/tag642.xml"/><Relationship Id="rId1" Type="http://schemas.openxmlformats.org/officeDocument/2006/relationships/tags" Target="../tags/tag589.xml"/><Relationship Id="rId6" Type="http://schemas.openxmlformats.org/officeDocument/2006/relationships/tags" Target="../tags/tag594.xml"/><Relationship Id="rId11" Type="http://schemas.openxmlformats.org/officeDocument/2006/relationships/tags" Target="../tags/tag599.xml"/><Relationship Id="rId24" Type="http://schemas.openxmlformats.org/officeDocument/2006/relationships/tags" Target="../tags/tag612.xml"/><Relationship Id="rId32" Type="http://schemas.openxmlformats.org/officeDocument/2006/relationships/tags" Target="../tags/tag620.xml"/><Relationship Id="rId37" Type="http://schemas.openxmlformats.org/officeDocument/2006/relationships/tags" Target="../tags/tag625.xml"/><Relationship Id="rId40" Type="http://schemas.openxmlformats.org/officeDocument/2006/relationships/tags" Target="../tags/tag628.xml"/><Relationship Id="rId45" Type="http://schemas.openxmlformats.org/officeDocument/2006/relationships/tags" Target="../tags/tag633.xml"/><Relationship Id="rId53" Type="http://schemas.openxmlformats.org/officeDocument/2006/relationships/tags" Target="../tags/tag641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593.xml"/><Relationship Id="rId15" Type="http://schemas.openxmlformats.org/officeDocument/2006/relationships/tags" Target="../tags/tag603.xml"/><Relationship Id="rId23" Type="http://schemas.openxmlformats.org/officeDocument/2006/relationships/tags" Target="../tags/tag611.xml"/><Relationship Id="rId28" Type="http://schemas.openxmlformats.org/officeDocument/2006/relationships/tags" Target="../tags/tag616.xml"/><Relationship Id="rId36" Type="http://schemas.openxmlformats.org/officeDocument/2006/relationships/tags" Target="../tags/tag624.xml"/><Relationship Id="rId49" Type="http://schemas.openxmlformats.org/officeDocument/2006/relationships/tags" Target="../tags/tag637.xml"/><Relationship Id="rId57" Type="http://schemas.openxmlformats.org/officeDocument/2006/relationships/tags" Target="../tags/tag645.xml"/><Relationship Id="rId10" Type="http://schemas.openxmlformats.org/officeDocument/2006/relationships/tags" Target="../tags/tag598.xml"/><Relationship Id="rId19" Type="http://schemas.openxmlformats.org/officeDocument/2006/relationships/tags" Target="../tags/tag607.xml"/><Relationship Id="rId31" Type="http://schemas.openxmlformats.org/officeDocument/2006/relationships/tags" Target="../tags/tag619.xml"/><Relationship Id="rId44" Type="http://schemas.openxmlformats.org/officeDocument/2006/relationships/tags" Target="../tags/tag632.xml"/><Relationship Id="rId52" Type="http://schemas.openxmlformats.org/officeDocument/2006/relationships/tags" Target="../tags/tag640.xml"/><Relationship Id="rId4" Type="http://schemas.openxmlformats.org/officeDocument/2006/relationships/tags" Target="../tags/tag592.xml"/><Relationship Id="rId9" Type="http://schemas.openxmlformats.org/officeDocument/2006/relationships/tags" Target="../tags/tag597.xml"/><Relationship Id="rId14" Type="http://schemas.openxmlformats.org/officeDocument/2006/relationships/tags" Target="../tags/tag602.xml"/><Relationship Id="rId22" Type="http://schemas.openxmlformats.org/officeDocument/2006/relationships/tags" Target="../tags/tag610.xml"/><Relationship Id="rId27" Type="http://schemas.openxmlformats.org/officeDocument/2006/relationships/tags" Target="../tags/tag615.xml"/><Relationship Id="rId30" Type="http://schemas.openxmlformats.org/officeDocument/2006/relationships/tags" Target="../tags/tag618.xml"/><Relationship Id="rId35" Type="http://schemas.openxmlformats.org/officeDocument/2006/relationships/tags" Target="../tags/tag623.xml"/><Relationship Id="rId43" Type="http://schemas.openxmlformats.org/officeDocument/2006/relationships/tags" Target="../tags/tag631.xml"/><Relationship Id="rId48" Type="http://schemas.openxmlformats.org/officeDocument/2006/relationships/tags" Target="../tags/tag636.xml"/><Relationship Id="rId56" Type="http://schemas.openxmlformats.org/officeDocument/2006/relationships/tags" Target="../tags/tag644.xml"/><Relationship Id="rId8" Type="http://schemas.openxmlformats.org/officeDocument/2006/relationships/tags" Target="../tags/tag596.xml"/><Relationship Id="rId51" Type="http://schemas.openxmlformats.org/officeDocument/2006/relationships/tags" Target="../tags/tag639.xml"/><Relationship Id="rId3" Type="http://schemas.openxmlformats.org/officeDocument/2006/relationships/tags" Target="../tags/tag59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53.xml"/><Relationship Id="rId13" Type="http://schemas.openxmlformats.org/officeDocument/2006/relationships/tags" Target="../tags/tag658.xml"/><Relationship Id="rId18" Type="http://schemas.openxmlformats.org/officeDocument/2006/relationships/tags" Target="../tags/tag663.xml"/><Relationship Id="rId3" Type="http://schemas.openxmlformats.org/officeDocument/2006/relationships/tags" Target="../tags/tag648.xml"/><Relationship Id="rId7" Type="http://schemas.openxmlformats.org/officeDocument/2006/relationships/tags" Target="../tags/tag652.xml"/><Relationship Id="rId12" Type="http://schemas.openxmlformats.org/officeDocument/2006/relationships/tags" Target="../tags/tag657.xml"/><Relationship Id="rId17" Type="http://schemas.openxmlformats.org/officeDocument/2006/relationships/tags" Target="../tags/tag662.xml"/><Relationship Id="rId2" Type="http://schemas.openxmlformats.org/officeDocument/2006/relationships/tags" Target="../tags/tag647.xml"/><Relationship Id="rId16" Type="http://schemas.openxmlformats.org/officeDocument/2006/relationships/tags" Target="../tags/tag66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646.xml"/><Relationship Id="rId6" Type="http://schemas.openxmlformats.org/officeDocument/2006/relationships/tags" Target="../tags/tag651.xml"/><Relationship Id="rId11" Type="http://schemas.openxmlformats.org/officeDocument/2006/relationships/tags" Target="../tags/tag656.xml"/><Relationship Id="rId5" Type="http://schemas.openxmlformats.org/officeDocument/2006/relationships/tags" Target="../tags/tag650.xml"/><Relationship Id="rId15" Type="http://schemas.openxmlformats.org/officeDocument/2006/relationships/tags" Target="../tags/tag660.xml"/><Relationship Id="rId10" Type="http://schemas.openxmlformats.org/officeDocument/2006/relationships/tags" Target="../tags/tag655.xml"/><Relationship Id="rId19" Type="http://schemas.openxmlformats.org/officeDocument/2006/relationships/tags" Target="../tags/tag664.xml"/><Relationship Id="rId4" Type="http://schemas.openxmlformats.org/officeDocument/2006/relationships/tags" Target="../tags/tag649.xml"/><Relationship Id="rId9" Type="http://schemas.openxmlformats.org/officeDocument/2006/relationships/tags" Target="../tags/tag654.xml"/><Relationship Id="rId14" Type="http://schemas.openxmlformats.org/officeDocument/2006/relationships/tags" Target="../tags/tag65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72.xml"/><Relationship Id="rId13" Type="http://schemas.openxmlformats.org/officeDocument/2006/relationships/image" Target="../media/image35.png"/><Relationship Id="rId3" Type="http://schemas.openxmlformats.org/officeDocument/2006/relationships/tags" Target="../tags/tag667.xml"/><Relationship Id="rId7" Type="http://schemas.openxmlformats.org/officeDocument/2006/relationships/tags" Target="../tags/tag671.xml"/><Relationship Id="rId12" Type="http://schemas.openxmlformats.org/officeDocument/2006/relationships/image" Target="../media/image34.png"/><Relationship Id="rId2" Type="http://schemas.openxmlformats.org/officeDocument/2006/relationships/tags" Target="../tags/tag666.xml"/><Relationship Id="rId1" Type="http://schemas.openxmlformats.org/officeDocument/2006/relationships/tags" Target="../tags/tag665.xml"/><Relationship Id="rId6" Type="http://schemas.openxmlformats.org/officeDocument/2006/relationships/tags" Target="../tags/tag670.xml"/><Relationship Id="rId11" Type="http://schemas.openxmlformats.org/officeDocument/2006/relationships/image" Target="../media/image33.png"/><Relationship Id="rId5" Type="http://schemas.openxmlformats.org/officeDocument/2006/relationships/tags" Target="../tags/tag66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68.xml"/><Relationship Id="rId9" Type="http://schemas.openxmlformats.org/officeDocument/2006/relationships/tags" Target="../tags/tag673.xml"/><Relationship Id="rId1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81.xml"/><Relationship Id="rId13" Type="http://schemas.openxmlformats.org/officeDocument/2006/relationships/tags" Target="../tags/tag686.xml"/><Relationship Id="rId18" Type="http://schemas.openxmlformats.org/officeDocument/2006/relationships/tags" Target="../tags/tag691.xml"/><Relationship Id="rId26" Type="http://schemas.openxmlformats.org/officeDocument/2006/relationships/tags" Target="../tags/tag699.xml"/><Relationship Id="rId3" Type="http://schemas.openxmlformats.org/officeDocument/2006/relationships/tags" Target="../tags/tag676.xml"/><Relationship Id="rId21" Type="http://schemas.openxmlformats.org/officeDocument/2006/relationships/tags" Target="../tags/tag694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680.xml"/><Relationship Id="rId12" Type="http://schemas.openxmlformats.org/officeDocument/2006/relationships/tags" Target="../tags/tag685.xml"/><Relationship Id="rId17" Type="http://schemas.openxmlformats.org/officeDocument/2006/relationships/tags" Target="../tags/tag690.xml"/><Relationship Id="rId25" Type="http://schemas.openxmlformats.org/officeDocument/2006/relationships/tags" Target="../tags/tag698.xml"/><Relationship Id="rId33" Type="http://schemas.openxmlformats.org/officeDocument/2006/relationships/tags" Target="../tags/tag706.xml"/><Relationship Id="rId2" Type="http://schemas.openxmlformats.org/officeDocument/2006/relationships/tags" Target="../tags/tag675.xml"/><Relationship Id="rId16" Type="http://schemas.openxmlformats.org/officeDocument/2006/relationships/tags" Target="../tags/tag689.xml"/><Relationship Id="rId20" Type="http://schemas.openxmlformats.org/officeDocument/2006/relationships/tags" Target="../tags/tag693.xml"/><Relationship Id="rId29" Type="http://schemas.openxmlformats.org/officeDocument/2006/relationships/tags" Target="../tags/tag702.xml"/><Relationship Id="rId1" Type="http://schemas.openxmlformats.org/officeDocument/2006/relationships/tags" Target="../tags/tag674.xml"/><Relationship Id="rId6" Type="http://schemas.openxmlformats.org/officeDocument/2006/relationships/tags" Target="../tags/tag679.xml"/><Relationship Id="rId11" Type="http://schemas.openxmlformats.org/officeDocument/2006/relationships/tags" Target="../tags/tag684.xml"/><Relationship Id="rId24" Type="http://schemas.openxmlformats.org/officeDocument/2006/relationships/tags" Target="../tags/tag697.xml"/><Relationship Id="rId32" Type="http://schemas.openxmlformats.org/officeDocument/2006/relationships/tags" Target="../tags/tag705.xml"/><Relationship Id="rId5" Type="http://schemas.openxmlformats.org/officeDocument/2006/relationships/tags" Target="../tags/tag678.xml"/><Relationship Id="rId15" Type="http://schemas.openxmlformats.org/officeDocument/2006/relationships/tags" Target="../tags/tag688.xml"/><Relationship Id="rId23" Type="http://schemas.openxmlformats.org/officeDocument/2006/relationships/tags" Target="../tags/tag696.xml"/><Relationship Id="rId28" Type="http://schemas.openxmlformats.org/officeDocument/2006/relationships/tags" Target="../tags/tag701.xml"/><Relationship Id="rId10" Type="http://schemas.openxmlformats.org/officeDocument/2006/relationships/tags" Target="../tags/tag683.xml"/><Relationship Id="rId19" Type="http://schemas.openxmlformats.org/officeDocument/2006/relationships/tags" Target="../tags/tag692.xml"/><Relationship Id="rId31" Type="http://schemas.openxmlformats.org/officeDocument/2006/relationships/tags" Target="../tags/tag704.xml"/><Relationship Id="rId4" Type="http://schemas.openxmlformats.org/officeDocument/2006/relationships/tags" Target="../tags/tag677.xml"/><Relationship Id="rId9" Type="http://schemas.openxmlformats.org/officeDocument/2006/relationships/tags" Target="../tags/tag682.xml"/><Relationship Id="rId14" Type="http://schemas.openxmlformats.org/officeDocument/2006/relationships/tags" Target="../tags/tag687.xml"/><Relationship Id="rId22" Type="http://schemas.openxmlformats.org/officeDocument/2006/relationships/tags" Target="../tags/tag695.xml"/><Relationship Id="rId27" Type="http://schemas.openxmlformats.org/officeDocument/2006/relationships/tags" Target="../tags/tag700.xml"/><Relationship Id="rId30" Type="http://schemas.openxmlformats.org/officeDocument/2006/relationships/tags" Target="../tags/tag70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71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709.xml"/><Relationship Id="rId7" Type="http://schemas.openxmlformats.org/officeDocument/2006/relationships/tags" Target="../tags/tag713.xml"/><Relationship Id="rId12" Type="http://schemas.openxmlformats.org/officeDocument/2006/relationships/tags" Target="../tags/tag718.xml"/><Relationship Id="rId2" Type="http://schemas.openxmlformats.org/officeDocument/2006/relationships/tags" Target="../tags/tag708.xml"/><Relationship Id="rId1" Type="http://schemas.openxmlformats.org/officeDocument/2006/relationships/tags" Target="../tags/tag707.xml"/><Relationship Id="rId6" Type="http://schemas.openxmlformats.org/officeDocument/2006/relationships/tags" Target="../tags/tag712.xml"/><Relationship Id="rId11" Type="http://schemas.openxmlformats.org/officeDocument/2006/relationships/tags" Target="../tags/tag717.xml"/><Relationship Id="rId5" Type="http://schemas.openxmlformats.org/officeDocument/2006/relationships/tags" Target="../tags/tag711.xml"/><Relationship Id="rId10" Type="http://schemas.openxmlformats.org/officeDocument/2006/relationships/tags" Target="../tags/tag716.xml"/><Relationship Id="rId4" Type="http://schemas.openxmlformats.org/officeDocument/2006/relationships/tags" Target="../tags/tag710.xml"/><Relationship Id="rId9" Type="http://schemas.openxmlformats.org/officeDocument/2006/relationships/tags" Target="../tags/tag7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721.xml"/><Relationship Id="rId7" Type="http://schemas.openxmlformats.org/officeDocument/2006/relationships/tags" Target="../tags/tag725.xml"/><Relationship Id="rId2" Type="http://schemas.openxmlformats.org/officeDocument/2006/relationships/tags" Target="../tags/tag720.xml"/><Relationship Id="rId1" Type="http://schemas.openxmlformats.org/officeDocument/2006/relationships/tags" Target="../tags/tag719.xml"/><Relationship Id="rId6" Type="http://schemas.openxmlformats.org/officeDocument/2006/relationships/tags" Target="../tags/tag724.xml"/><Relationship Id="rId5" Type="http://schemas.openxmlformats.org/officeDocument/2006/relationships/tags" Target="../tags/tag723.xml"/><Relationship Id="rId4" Type="http://schemas.openxmlformats.org/officeDocument/2006/relationships/tags" Target="../tags/tag7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728.xml"/><Relationship Id="rId2" Type="http://schemas.openxmlformats.org/officeDocument/2006/relationships/tags" Target="../tags/tag727.xml"/><Relationship Id="rId1" Type="http://schemas.openxmlformats.org/officeDocument/2006/relationships/tags" Target="../tags/tag72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2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73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732.xml"/><Relationship Id="rId7" Type="http://schemas.openxmlformats.org/officeDocument/2006/relationships/tags" Target="../tags/tag736.xml"/><Relationship Id="rId12" Type="http://schemas.openxmlformats.org/officeDocument/2006/relationships/tags" Target="../tags/tag741.xml"/><Relationship Id="rId2" Type="http://schemas.openxmlformats.org/officeDocument/2006/relationships/tags" Target="../tags/tag731.xml"/><Relationship Id="rId1" Type="http://schemas.openxmlformats.org/officeDocument/2006/relationships/tags" Target="../tags/tag730.xml"/><Relationship Id="rId6" Type="http://schemas.openxmlformats.org/officeDocument/2006/relationships/tags" Target="../tags/tag735.xml"/><Relationship Id="rId11" Type="http://schemas.openxmlformats.org/officeDocument/2006/relationships/tags" Target="../tags/tag740.xml"/><Relationship Id="rId5" Type="http://schemas.openxmlformats.org/officeDocument/2006/relationships/tags" Target="../tags/tag734.xml"/><Relationship Id="rId10" Type="http://schemas.openxmlformats.org/officeDocument/2006/relationships/tags" Target="../tags/tag739.xml"/><Relationship Id="rId4" Type="http://schemas.openxmlformats.org/officeDocument/2006/relationships/tags" Target="../tags/tag733.xml"/><Relationship Id="rId9" Type="http://schemas.openxmlformats.org/officeDocument/2006/relationships/tags" Target="../tags/tag738.xml"/><Relationship Id="rId1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44.xml"/><Relationship Id="rId7" Type="http://schemas.openxmlformats.org/officeDocument/2006/relationships/tags" Target="../tags/tag748.xml"/><Relationship Id="rId2" Type="http://schemas.openxmlformats.org/officeDocument/2006/relationships/tags" Target="../tags/tag743.xml"/><Relationship Id="rId1" Type="http://schemas.openxmlformats.org/officeDocument/2006/relationships/tags" Target="../tags/tag742.xml"/><Relationship Id="rId6" Type="http://schemas.openxmlformats.org/officeDocument/2006/relationships/tags" Target="../tags/tag747.xml"/><Relationship Id="rId5" Type="http://schemas.openxmlformats.org/officeDocument/2006/relationships/tags" Target="../tags/tag746.xml"/><Relationship Id="rId4" Type="http://schemas.openxmlformats.org/officeDocument/2006/relationships/tags" Target="../tags/tag745.xml"/><Relationship Id="rId9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751.xml"/><Relationship Id="rId2" Type="http://schemas.openxmlformats.org/officeDocument/2006/relationships/tags" Target="../tags/tag750.xml"/><Relationship Id="rId1" Type="http://schemas.openxmlformats.org/officeDocument/2006/relationships/tags" Target="../tags/tag74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757.xml"/><Relationship Id="rId2" Type="http://schemas.openxmlformats.org/officeDocument/2006/relationships/tags" Target="../tags/tag756.xml"/><Relationship Id="rId1" Type="http://schemas.openxmlformats.org/officeDocument/2006/relationships/tags" Target="../tags/tag75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5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66.xml"/><Relationship Id="rId13" Type="http://schemas.openxmlformats.org/officeDocument/2006/relationships/image" Target="../media/image39.jpeg"/><Relationship Id="rId3" Type="http://schemas.openxmlformats.org/officeDocument/2006/relationships/tags" Target="../tags/tag761.xml"/><Relationship Id="rId7" Type="http://schemas.openxmlformats.org/officeDocument/2006/relationships/tags" Target="../tags/tag76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60.xml"/><Relationship Id="rId16" Type="http://schemas.openxmlformats.org/officeDocument/2006/relationships/image" Target="../media/image42.jpeg"/><Relationship Id="rId1" Type="http://schemas.openxmlformats.org/officeDocument/2006/relationships/tags" Target="../tags/tag759.xml"/><Relationship Id="rId6" Type="http://schemas.openxmlformats.org/officeDocument/2006/relationships/tags" Target="../tags/tag764.xml"/><Relationship Id="rId11" Type="http://schemas.openxmlformats.org/officeDocument/2006/relationships/tags" Target="../tags/tag769.xml"/><Relationship Id="rId5" Type="http://schemas.openxmlformats.org/officeDocument/2006/relationships/tags" Target="../tags/tag763.xml"/><Relationship Id="rId15" Type="http://schemas.openxmlformats.org/officeDocument/2006/relationships/image" Target="../media/image41.jpeg"/><Relationship Id="rId10" Type="http://schemas.openxmlformats.org/officeDocument/2006/relationships/tags" Target="../tags/tag768.xml"/><Relationship Id="rId4" Type="http://schemas.openxmlformats.org/officeDocument/2006/relationships/tags" Target="../tags/tag762.xml"/><Relationship Id="rId9" Type="http://schemas.openxmlformats.org/officeDocument/2006/relationships/tags" Target="../tags/tag767.xml"/><Relationship Id="rId1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777.xml"/><Relationship Id="rId13" Type="http://schemas.openxmlformats.org/officeDocument/2006/relationships/tags" Target="../tags/tag782.xml"/><Relationship Id="rId18" Type="http://schemas.openxmlformats.org/officeDocument/2006/relationships/tags" Target="../tags/tag787.xml"/><Relationship Id="rId26" Type="http://schemas.openxmlformats.org/officeDocument/2006/relationships/tags" Target="../tags/tag795.xml"/><Relationship Id="rId3" Type="http://schemas.openxmlformats.org/officeDocument/2006/relationships/tags" Target="../tags/tag772.xml"/><Relationship Id="rId21" Type="http://schemas.openxmlformats.org/officeDocument/2006/relationships/tags" Target="../tags/tag790.xml"/><Relationship Id="rId34" Type="http://schemas.openxmlformats.org/officeDocument/2006/relationships/tags" Target="../tags/tag803.xml"/><Relationship Id="rId7" Type="http://schemas.openxmlformats.org/officeDocument/2006/relationships/tags" Target="../tags/tag776.xml"/><Relationship Id="rId12" Type="http://schemas.openxmlformats.org/officeDocument/2006/relationships/tags" Target="../tags/tag781.xml"/><Relationship Id="rId17" Type="http://schemas.openxmlformats.org/officeDocument/2006/relationships/tags" Target="../tags/tag786.xml"/><Relationship Id="rId25" Type="http://schemas.openxmlformats.org/officeDocument/2006/relationships/tags" Target="../tags/tag794.xml"/><Relationship Id="rId33" Type="http://schemas.openxmlformats.org/officeDocument/2006/relationships/tags" Target="../tags/tag802.xml"/><Relationship Id="rId2" Type="http://schemas.openxmlformats.org/officeDocument/2006/relationships/tags" Target="../tags/tag771.xml"/><Relationship Id="rId16" Type="http://schemas.openxmlformats.org/officeDocument/2006/relationships/tags" Target="../tags/tag785.xml"/><Relationship Id="rId20" Type="http://schemas.openxmlformats.org/officeDocument/2006/relationships/tags" Target="../tags/tag789.xml"/><Relationship Id="rId29" Type="http://schemas.openxmlformats.org/officeDocument/2006/relationships/tags" Target="../tags/tag798.xml"/><Relationship Id="rId1" Type="http://schemas.openxmlformats.org/officeDocument/2006/relationships/tags" Target="../tags/tag770.xml"/><Relationship Id="rId6" Type="http://schemas.openxmlformats.org/officeDocument/2006/relationships/tags" Target="../tags/tag775.xml"/><Relationship Id="rId11" Type="http://schemas.openxmlformats.org/officeDocument/2006/relationships/tags" Target="../tags/tag780.xml"/><Relationship Id="rId24" Type="http://schemas.openxmlformats.org/officeDocument/2006/relationships/tags" Target="../tags/tag793.xml"/><Relationship Id="rId32" Type="http://schemas.openxmlformats.org/officeDocument/2006/relationships/tags" Target="../tags/tag801.xml"/><Relationship Id="rId5" Type="http://schemas.openxmlformats.org/officeDocument/2006/relationships/tags" Target="../tags/tag774.xml"/><Relationship Id="rId15" Type="http://schemas.openxmlformats.org/officeDocument/2006/relationships/tags" Target="../tags/tag784.xml"/><Relationship Id="rId23" Type="http://schemas.openxmlformats.org/officeDocument/2006/relationships/tags" Target="../tags/tag792.xml"/><Relationship Id="rId28" Type="http://schemas.openxmlformats.org/officeDocument/2006/relationships/tags" Target="../tags/tag797.xml"/><Relationship Id="rId10" Type="http://schemas.openxmlformats.org/officeDocument/2006/relationships/tags" Target="../tags/tag779.xml"/><Relationship Id="rId19" Type="http://schemas.openxmlformats.org/officeDocument/2006/relationships/tags" Target="../tags/tag788.xml"/><Relationship Id="rId31" Type="http://schemas.openxmlformats.org/officeDocument/2006/relationships/tags" Target="../tags/tag800.xml"/><Relationship Id="rId4" Type="http://schemas.openxmlformats.org/officeDocument/2006/relationships/tags" Target="../tags/tag773.xml"/><Relationship Id="rId9" Type="http://schemas.openxmlformats.org/officeDocument/2006/relationships/tags" Target="../tags/tag778.xml"/><Relationship Id="rId14" Type="http://schemas.openxmlformats.org/officeDocument/2006/relationships/tags" Target="../tags/tag783.xml"/><Relationship Id="rId22" Type="http://schemas.openxmlformats.org/officeDocument/2006/relationships/tags" Target="../tags/tag791.xml"/><Relationship Id="rId27" Type="http://schemas.openxmlformats.org/officeDocument/2006/relationships/tags" Target="../tags/tag796.xml"/><Relationship Id="rId30" Type="http://schemas.openxmlformats.org/officeDocument/2006/relationships/tags" Target="../tags/tag799.xml"/><Relationship Id="rId35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811.xml"/><Relationship Id="rId3" Type="http://schemas.openxmlformats.org/officeDocument/2006/relationships/tags" Target="../tags/tag806.xml"/><Relationship Id="rId7" Type="http://schemas.openxmlformats.org/officeDocument/2006/relationships/tags" Target="../tags/tag810.xml"/><Relationship Id="rId2" Type="http://schemas.openxmlformats.org/officeDocument/2006/relationships/tags" Target="../tags/tag805.xml"/><Relationship Id="rId1" Type="http://schemas.openxmlformats.org/officeDocument/2006/relationships/tags" Target="../tags/tag804.xml"/><Relationship Id="rId6" Type="http://schemas.openxmlformats.org/officeDocument/2006/relationships/tags" Target="../tags/tag809.xml"/><Relationship Id="rId5" Type="http://schemas.openxmlformats.org/officeDocument/2006/relationships/tags" Target="../tags/tag808.xml"/><Relationship Id="rId4" Type="http://schemas.openxmlformats.org/officeDocument/2006/relationships/tags" Target="../tags/tag807.xml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81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13.xml"/><Relationship Id="rId1" Type="http://schemas.openxmlformats.org/officeDocument/2006/relationships/tags" Target="../tags/tag812.xml"/><Relationship Id="rId6" Type="http://schemas.openxmlformats.org/officeDocument/2006/relationships/tags" Target="../tags/tag817.xml"/><Relationship Id="rId5" Type="http://schemas.openxmlformats.org/officeDocument/2006/relationships/tags" Target="../tags/tag816.xml"/><Relationship Id="rId4" Type="http://schemas.openxmlformats.org/officeDocument/2006/relationships/tags" Target="../tags/tag8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820.xml"/><Relationship Id="rId2" Type="http://schemas.openxmlformats.org/officeDocument/2006/relationships/tags" Target="../tags/tag819.xml"/><Relationship Id="rId1" Type="http://schemas.openxmlformats.org/officeDocument/2006/relationships/tags" Target="../tags/tag818.xml"/><Relationship Id="rId4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2.xml"/><Relationship Id="rId1" Type="http://schemas.openxmlformats.org/officeDocument/2006/relationships/tags" Target="../tags/tag8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4.xml"/><Relationship Id="rId1" Type="http://schemas.openxmlformats.org/officeDocument/2006/relationships/tags" Target="../tags/tag8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82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26.xml"/><Relationship Id="rId1" Type="http://schemas.openxmlformats.org/officeDocument/2006/relationships/tags" Target="../tags/tag825.xml"/><Relationship Id="rId6" Type="http://schemas.openxmlformats.org/officeDocument/2006/relationships/tags" Target="../tags/tag830.xml"/><Relationship Id="rId5" Type="http://schemas.openxmlformats.org/officeDocument/2006/relationships/tags" Target="../tags/tag829.xml"/><Relationship Id="rId4" Type="http://schemas.openxmlformats.org/officeDocument/2006/relationships/tags" Target="../tags/tag8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2.xml"/><Relationship Id="rId1" Type="http://schemas.openxmlformats.org/officeDocument/2006/relationships/tags" Target="../tags/tag831.xml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4.xml"/><Relationship Id="rId1" Type="http://schemas.openxmlformats.org/officeDocument/2006/relationships/tags" Target="../tags/tag833.xml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842.xml"/><Relationship Id="rId3" Type="http://schemas.openxmlformats.org/officeDocument/2006/relationships/tags" Target="../tags/tag837.xml"/><Relationship Id="rId7" Type="http://schemas.openxmlformats.org/officeDocument/2006/relationships/tags" Target="../tags/tag841.xml"/><Relationship Id="rId12" Type="http://schemas.openxmlformats.org/officeDocument/2006/relationships/slide" Target="slide47.xml"/><Relationship Id="rId2" Type="http://schemas.openxmlformats.org/officeDocument/2006/relationships/tags" Target="../tags/tag836.xml"/><Relationship Id="rId1" Type="http://schemas.openxmlformats.org/officeDocument/2006/relationships/tags" Target="../tags/tag835.xml"/><Relationship Id="rId6" Type="http://schemas.openxmlformats.org/officeDocument/2006/relationships/tags" Target="../tags/tag840.xml"/><Relationship Id="rId11" Type="http://schemas.openxmlformats.org/officeDocument/2006/relationships/image" Target="../media/image43.jpeg"/><Relationship Id="rId5" Type="http://schemas.openxmlformats.org/officeDocument/2006/relationships/tags" Target="../tags/tag83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838.xml"/><Relationship Id="rId9" Type="http://schemas.openxmlformats.org/officeDocument/2006/relationships/tags" Target="../tags/tag84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851.xml"/><Relationship Id="rId3" Type="http://schemas.openxmlformats.org/officeDocument/2006/relationships/tags" Target="../tags/tag846.xml"/><Relationship Id="rId7" Type="http://schemas.openxmlformats.org/officeDocument/2006/relationships/tags" Target="../tags/tag850.xml"/><Relationship Id="rId2" Type="http://schemas.openxmlformats.org/officeDocument/2006/relationships/tags" Target="../tags/tag845.xml"/><Relationship Id="rId1" Type="http://schemas.openxmlformats.org/officeDocument/2006/relationships/tags" Target="../tags/tag844.xml"/><Relationship Id="rId6" Type="http://schemas.openxmlformats.org/officeDocument/2006/relationships/tags" Target="../tags/tag849.xml"/><Relationship Id="rId5" Type="http://schemas.openxmlformats.org/officeDocument/2006/relationships/tags" Target="../tags/tag848.xml"/><Relationship Id="rId10" Type="http://schemas.openxmlformats.org/officeDocument/2006/relationships/image" Target="../media/image44.png"/><Relationship Id="rId4" Type="http://schemas.openxmlformats.org/officeDocument/2006/relationships/tags" Target="../tags/tag847.xml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6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image" Target="../media/image9.jpeg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image" Target="../media/image8.jpe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image" Target="../media/image12.jpe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image" Target="../media/image7.jpe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1.jpeg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/>
          <p:nvPr>
            <p:custDataLst>
              <p:tags r:id="rId1"/>
            </p:custDataLst>
          </p:nvPr>
        </p:nvSpPr>
        <p:spPr>
          <a:xfrm>
            <a:off x="3204121" y="2340149"/>
            <a:ext cx="5724644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p3d extrusionH="57150" prstMaterial="softEdge">
              <a:bevelT w="25400" h="38100"/>
            </a:sp3d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第２节　熔化和凝固</a:t>
            </a:r>
          </a:p>
        </p:txBody>
      </p:sp>
    </p:spTree>
    <p:extLst>
      <p:ext uri="{BB962C8B-B14F-4D97-AF65-F5344CB8AC3E}">
        <p14:creationId xmlns:p14="http://schemas.microsoft.com/office/powerpoint/2010/main" val="39415536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F:\实验装置.t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496" y="836066"/>
            <a:ext cx="4158298" cy="544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矩形标注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75177" y="2584204"/>
            <a:ext cx="2339102" cy="523220"/>
          </a:xfrm>
          <a:prstGeom prst="wedgeRectCallout">
            <a:avLst>
              <a:gd name="adj1" fmla="val 127315"/>
              <a:gd name="adj2" fmla="val 230306"/>
            </a:avLst>
          </a:prstGeom>
          <a:gradFill rotWithShape="1">
            <a:gsLst>
              <a:gs pos="0">
                <a:srgbClr val="C5E5E8"/>
              </a:gs>
              <a:gs pos="50000">
                <a:srgbClr val="B9E2E5"/>
              </a:gs>
              <a:gs pos="100000">
                <a:srgbClr val="A1CBCE"/>
              </a:gs>
            </a:gsLst>
            <a:lin ang="5400000"/>
          </a:gra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石棉网的作用</a:t>
            </a:r>
          </a:p>
        </p:txBody>
      </p:sp>
      <p:sp>
        <p:nvSpPr>
          <p:cNvPr id="16388" name="矩形 3"/>
          <p:cNvSpPr/>
          <p:nvPr>
            <p:custDataLst>
              <p:tags r:id="rId3"/>
            </p:custDataLst>
          </p:nvPr>
        </p:nvSpPr>
        <p:spPr>
          <a:xfrm>
            <a:off x="693049" y="3800299"/>
            <a:ext cx="4698722" cy="5847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>
                <a:solidFill>
                  <a:srgbClr val="FF0000"/>
                </a:solidFill>
              </a:rPr>
              <a:t>使物体（烧杯）均匀受热</a:t>
            </a:r>
          </a:p>
        </p:txBody>
      </p:sp>
    </p:spTree>
    <p:extLst>
      <p:ext uri="{BB962C8B-B14F-4D97-AF65-F5344CB8AC3E}">
        <p14:creationId xmlns:p14="http://schemas.microsoft.com/office/powerpoint/2010/main" val="1311615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 fill="hold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ordArt 2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1435603" y="867735"/>
            <a:ext cx="8799255" cy="60804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zh-CN" altLang="en-US" sz="3600" b="1" kern="10">
                <a:ln w="9525" algn="ctr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宋体"/>
                <a:ea typeface="宋体"/>
              </a:rPr>
              <a:t>探究固体熔化时的条件</a:t>
            </a:r>
          </a:p>
        </p:txBody>
      </p:sp>
      <p:sp>
        <p:nvSpPr>
          <p:cNvPr id="17411" name="Text Box 3"/>
          <p:cNvSpPr/>
          <p:nvPr>
            <p:custDataLst>
              <p:tags r:id="rId2"/>
            </p:custDataLst>
          </p:nvPr>
        </p:nvSpPr>
        <p:spPr>
          <a:xfrm>
            <a:off x="2970212" y="1654714"/>
            <a:ext cx="8217588" cy="5193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物质熔化时需要什么条件呢？</a:t>
            </a:r>
          </a:p>
        </p:txBody>
      </p:sp>
      <p:sp>
        <p:nvSpPr>
          <p:cNvPr id="17412" name="Rectangle 4"/>
          <p:cNvSpPr/>
          <p:nvPr>
            <p:custDataLst>
              <p:tags r:id="rId3"/>
            </p:custDataLst>
          </p:nvPr>
        </p:nvSpPr>
        <p:spPr>
          <a:xfrm>
            <a:off x="792056" y="1672132"/>
            <a:ext cx="3069220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提出问题：</a:t>
            </a:r>
          </a:p>
        </p:txBody>
      </p:sp>
      <p:sp>
        <p:nvSpPr>
          <p:cNvPr id="17413" name="Text Box 5"/>
          <p:cNvSpPr/>
          <p:nvPr>
            <p:custDataLst>
              <p:tags r:id="rId4"/>
            </p:custDataLst>
          </p:nvPr>
        </p:nvSpPr>
        <p:spPr>
          <a:xfrm>
            <a:off x="693049" y="2812222"/>
            <a:ext cx="4257305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猜想假设：</a:t>
            </a:r>
          </a:p>
        </p:txBody>
      </p:sp>
      <p:sp>
        <p:nvSpPr>
          <p:cNvPr id="17414" name="Text Box 6"/>
          <p:cNvSpPr/>
          <p:nvPr>
            <p:custDataLst>
              <p:tags r:id="rId5"/>
            </p:custDataLst>
          </p:nvPr>
        </p:nvSpPr>
        <p:spPr>
          <a:xfrm>
            <a:off x="2850579" y="2799554"/>
            <a:ext cx="7326524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可能需要一定的温度；需要加热。</a:t>
            </a:r>
          </a:p>
        </p:txBody>
      </p:sp>
      <p:sp>
        <p:nvSpPr>
          <p:cNvPr id="17415" name="Text Box 7"/>
          <p:cNvSpPr/>
          <p:nvPr>
            <p:custDataLst>
              <p:tags r:id="rId6"/>
            </p:custDataLst>
          </p:nvPr>
        </p:nvSpPr>
        <p:spPr>
          <a:xfrm>
            <a:off x="709551" y="4028317"/>
            <a:ext cx="3861276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制定计划：</a:t>
            </a:r>
          </a:p>
        </p:txBody>
      </p:sp>
    </p:spTree>
    <p:extLst>
      <p:ext uri="{BB962C8B-B14F-4D97-AF65-F5344CB8AC3E}">
        <p14:creationId xmlns:p14="http://schemas.microsoft.com/office/powerpoint/2010/main" val="345999109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 fill="hold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 fill="hold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3" grpId="0" animBg="1"/>
      <p:bldP spid="17414" grpId="0" animBg="1"/>
      <p:bldP spid="174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7671" y="723641"/>
            <a:ext cx="3168227" cy="57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</a:rPr>
              <a:t>进行实验：</a:t>
            </a:r>
          </a:p>
        </p:txBody>
      </p:sp>
      <p:sp>
        <p:nvSpPr>
          <p:cNvPr id="18435" name="Text Box 3"/>
          <p:cNvSpPr/>
          <p:nvPr>
            <p:custDataLst>
              <p:tags r:id="rId2"/>
            </p:custDataLst>
          </p:nvPr>
        </p:nvSpPr>
        <p:spPr>
          <a:xfrm>
            <a:off x="610544" y="1219263"/>
            <a:ext cx="7425531" cy="8309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</a:rPr>
              <a:t>①组装实验步骤：实验装置</a:t>
            </a:r>
            <a:r>
              <a:rPr lang="zh-CN" altLang="en-US" b="1">
                <a:solidFill>
                  <a:srgbClr val="000000"/>
                </a:solidFill>
              </a:rPr>
              <a:t>。</a:t>
            </a:r>
          </a:p>
        </p:txBody>
      </p:sp>
      <p:sp>
        <p:nvSpPr>
          <p:cNvPr id="18436" name="Text Box 4"/>
          <p:cNvSpPr/>
          <p:nvPr>
            <p:custDataLst>
              <p:tags r:id="rId3"/>
            </p:custDataLst>
          </p:nvPr>
        </p:nvSpPr>
        <p:spPr>
          <a:xfrm>
            <a:off x="610544" y="1782974"/>
            <a:ext cx="10791772" cy="15644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</a:rPr>
              <a:t>②点燃酒精灯加热，观察</a:t>
            </a:r>
            <a:r>
              <a:rPr lang="zh-CN" altLang="en-US" sz="3200" b="1">
                <a:solidFill>
                  <a:srgbClr val="FF0000"/>
                </a:solidFill>
              </a:rPr>
              <a:t>海波和蜂蜡</a:t>
            </a:r>
            <a:r>
              <a:rPr lang="zh-CN" altLang="en-US" sz="3200" b="1">
                <a:solidFill>
                  <a:srgbClr val="000000"/>
                </a:solidFill>
              </a:rPr>
              <a:t>的变化情况，并仔细观察温度计示数变化</a:t>
            </a:r>
            <a:r>
              <a:rPr lang="zh-CN" altLang="en-US" b="1">
                <a:solidFill>
                  <a:srgbClr val="000000"/>
                </a:solidFill>
              </a:rPr>
              <a:t>。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437" name="Text Box 5"/>
          <p:cNvSpPr/>
          <p:nvPr>
            <p:custDataLst>
              <p:tags r:id="rId4"/>
            </p:custDataLst>
          </p:nvPr>
        </p:nvSpPr>
        <p:spPr>
          <a:xfrm>
            <a:off x="647671" y="3111495"/>
            <a:ext cx="10593758" cy="7386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</a:rPr>
              <a:t>③待被测物体的温度升至</a:t>
            </a:r>
            <a:r>
              <a:rPr lang="en-US" altLang="zh-CN" sz="2800" b="1">
                <a:solidFill>
                  <a:srgbClr val="000000"/>
                </a:solidFill>
              </a:rPr>
              <a:t>40℃</a:t>
            </a:r>
            <a:r>
              <a:rPr lang="zh-CN" altLang="en-US" sz="2800" b="1">
                <a:solidFill>
                  <a:srgbClr val="000000"/>
                </a:solidFill>
              </a:rPr>
              <a:t>时，每隔</a:t>
            </a:r>
            <a:r>
              <a:rPr lang="en-US" altLang="zh-CN" sz="2800" b="1">
                <a:solidFill>
                  <a:srgbClr val="000000"/>
                </a:solidFill>
              </a:rPr>
              <a:t>1min</a:t>
            </a:r>
            <a:r>
              <a:rPr lang="zh-CN" altLang="en-US" sz="2800" b="1">
                <a:solidFill>
                  <a:srgbClr val="000000"/>
                </a:solidFill>
              </a:rPr>
              <a:t>记录温度于表格中</a:t>
            </a:r>
          </a:p>
        </p:txBody>
      </p:sp>
      <p:sp>
        <p:nvSpPr>
          <p:cNvPr id="18438" name="Text Box 6"/>
          <p:cNvSpPr/>
          <p:nvPr>
            <p:custDataLst>
              <p:tags r:id="rId5"/>
            </p:custDataLst>
          </p:nvPr>
        </p:nvSpPr>
        <p:spPr>
          <a:xfrm>
            <a:off x="367151" y="4256335"/>
            <a:ext cx="8643713" cy="1600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  ④根据海波和蜂蜡的熔化实验数据，在教材的表格中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  绘出它们熔化的图像。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18439" name="Text Box 7"/>
          <p:cNvSpPr/>
          <p:nvPr>
            <p:custDataLst>
              <p:tags r:id="rId6"/>
            </p:custDataLst>
          </p:nvPr>
        </p:nvSpPr>
        <p:spPr>
          <a:xfrm>
            <a:off x="594043" y="5586440"/>
            <a:ext cx="4873450" cy="7386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</a:rPr>
              <a:t>⑤分析作出的图象，得出结论</a:t>
            </a:r>
          </a:p>
        </p:txBody>
      </p:sp>
    </p:spTree>
    <p:extLst>
      <p:ext uri="{BB962C8B-B14F-4D97-AF65-F5344CB8AC3E}">
        <p14:creationId xmlns:p14="http://schemas.microsoft.com/office/powerpoint/2010/main" val="163707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WordArt 2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1287092" y="229602"/>
            <a:ext cx="8799255" cy="348361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zh-CN" altLang="en-US" sz="3600" kern="10">
                <a:ln w="9525" algn="ctr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宋体"/>
                <a:ea typeface="宋体"/>
              </a:rPr>
              <a:t>探究固体熔化时温度的变化规律 </a:t>
            </a:r>
          </a:p>
        </p:txBody>
      </p:sp>
      <p:sp>
        <p:nvSpPr>
          <p:cNvPr id="19459" name="Text Box 3"/>
          <p:cNvSpPr/>
          <p:nvPr>
            <p:custDataLst>
              <p:tags r:id="rId2"/>
            </p:custDataLst>
          </p:nvPr>
        </p:nvSpPr>
        <p:spPr>
          <a:xfrm>
            <a:off x="693050" y="627050"/>
            <a:ext cx="10791772" cy="13849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提出问题：</a:t>
            </a:r>
            <a:endParaRPr lang="en-US" altLang="zh-CN" sz="2800" b="1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不同物质在由固态变成液态的熔化过程中，温度的变化规律相同吗？ </a:t>
            </a:r>
          </a:p>
        </p:txBody>
      </p:sp>
      <p:sp>
        <p:nvSpPr>
          <p:cNvPr id="19460" name="Text Box 4"/>
          <p:cNvSpPr/>
          <p:nvPr>
            <p:custDataLst>
              <p:tags r:id="rId3"/>
            </p:custDataLst>
          </p:nvPr>
        </p:nvSpPr>
        <p:spPr>
          <a:xfrm>
            <a:off x="594043" y="2497114"/>
            <a:ext cx="2473115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猜想假设：</a:t>
            </a:r>
          </a:p>
        </p:txBody>
      </p:sp>
      <p:sp>
        <p:nvSpPr>
          <p:cNvPr id="19461" name="Text Box 5"/>
          <p:cNvSpPr/>
          <p:nvPr>
            <p:custDataLst>
              <p:tags r:id="rId4"/>
            </p:custDataLst>
          </p:nvPr>
        </p:nvSpPr>
        <p:spPr>
          <a:xfrm>
            <a:off x="610544" y="3008570"/>
            <a:ext cx="10403994" cy="13849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熔化过程中一定要加热，所以物质一定要吸收热量。这时温度可能也是不断上升的。</a:t>
            </a:r>
          </a:p>
        </p:txBody>
      </p:sp>
      <p:sp>
        <p:nvSpPr>
          <p:cNvPr id="19462" name="Rectangle 6"/>
          <p:cNvSpPr/>
          <p:nvPr>
            <p:custDataLst>
              <p:tags r:id="rId5"/>
            </p:custDataLst>
          </p:nvPr>
        </p:nvSpPr>
        <p:spPr>
          <a:xfrm>
            <a:off x="594043" y="4368761"/>
            <a:ext cx="1988045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设计实验：</a:t>
            </a:r>
          </a:p>
        </p:txBody>
      </p:sp>
      <p:sp>
        <p:nvSpPr>
          <p:cNvPr id="19463" name="Text Box 7"/>
          <p:cNvSpPr/>
          <p:nvPr>
            <p:custDataLst>
              <p:tags r:id="rId6"/>
            </p:custDataLst>
          </p:nvPr>
        </p:nvSpPr>
        <p:spPr>
          <a:xfrm>
            <a:off x="340337" y="4560359"/>
            <a:ext cx="10692765" cy="20869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 sz="2800" b="1">
              <a:solidFill>
                <a:srgbClr val="000000"/>
              </a:solidFill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（1）了解实验装置，如何使用酒精灯和温度计。</a:t>
            </a:r>
          </a:p>
          <a:p>
            <a:endParaRPr lang="zh-CN" altLang="en-US" sz="2800" b="1">
              <a:solidFill>
                <a:srgbClr val="000000"/>
              </a:solidFill>
              <a:latin typeface="仿宋" pitchFamily="49" charset="-122"/>
              <a:ea typeface="仿宋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（2）明确步骤。 </a:t>
            </a:r>
          </a:p>
          <a:p>
            <a:r>
              <a:rPr lang="zh-CN" altLang="en-US" b="1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 </a:t>
            </a:r>
            <a:endParaRPr lang="zh-CN" altLang="en-US" sz="2800" b="1">
              <a:solidFill>
                <a:srgbClr val="000000"/>
              </a:solidFill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515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 fill="hold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  <p:bldP spid="19462" grpId="0" animBg="1"/>
      <p:bldP spid="194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/>
          <p:nvPr>
            <p:custDataLst>
              <p:tags r:id="rId1"/>
            </p:custDataLst>
          </p:nvPr>
        </p:nvSpPr>
        <p:spPr>
          <a:xfrm>
            <a:off x="693050" y="608048"/>
            <a:ext cx="9624314" cy="26712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进行实验：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）探究海波熔化时温度的变化规律。 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(2) </a:t>
            </a:r>
            <a:r>
              <a:rPr lang="zh-CN" altLang="en-US" sz="2800" b="1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探究石蜡熔化时温度的变化规律。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）记录数据。</a:t>
            </a:r>
          </a:p>
        </p:txBody>
      </p:sp>
      <p:pic>
        <p:nvPicPr>
          <p:cNvPr id="28675" name="Picture 3" descr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34" y="2888228"/>
            <a:ext cx="2256536" cy="337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54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1147" y="-9817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699" name="Text Box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1881135" y="76007"/>
            <a:ext cx="8118581" cy="107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ea typeface="黑体" pitchFamily="49" charset="-122"/>
              </a:rPr>
              <a:t>动画演示：晶体熔化和凝固过程</a:t>
            </a:r>
          </a:p>
          <a:p>
            <a:endParaRPr lang="zh-CN" altLang="en-US" sz="3200">
              <a:solidFill>
                <a:srgbClr val="0000FF"/>
              </a:solidFill>
              <a:ea typeface="黑体" pitchFamily="49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9458" r:id="rId4" imgW="9142857" imgH="7474213"/>
        </mc:Choice>
        <mc:Fallback>
          <p:control r:id="rId4" imgW="9142857" imgH="7474213">
            <p:pic>
              <p:nvPicPr>
                <p:cNvPr id="0" name="Control 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6200"/>
                  <a:ext cx="11880850" cy="7454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0973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Group 2"/>
          <p:cNvGraphicFramePr>
            <a:graphicFrameLocks noGrp="1"/>
          </p:cNvGraphicFramePr>
          <p:nvPr/>
        </p:nvGraphicFramePr>
        <p:xfrm>
          <a:off x="513600" y="763227"/>
          <a:ext cx="10946473" cy="792480"/>
        </p:xfrm>
        <a:graphic>
          <a:graphicData uri="http://schemas.openxmlformats.org/drawingml/2006/table">
            <a:tbl>
              <a:tblPr/>
              <a:tblGrid>
                <a:gridCol w="1534610"/>
                <a:gridCol w="723989"/>
                <a:gridCol w="723990"/>
                <a:gridCol w="695112"/>
                <a:gridCol w="752867"/>
                <a:gridCol w="728114"/>
                <a:gridCol w="719865"/>
                <a:gridCol w="726052"/>
                <a:gridCol w="721927"/>
                <a:gridCol w="723989"/>
                <a:gridCol w="723990"/>
                <a:gridCol w="726052"/>
                <a:gridCol w="721927"/>
                <a:gridCol w="723989"/>
              </a:tblGrid>
              <a:tr h="364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时间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分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温度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/℃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49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69" name="Text Box 4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18263" y="6334"/>
            <a:ext cx="7908191" cy="6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0000CC"/>
                </a:solidFill>
                <a:ea typeface="隶书" pitchFamily="49" charset="-122"/>
              </a:rPr>
              <a:t>硫代硫酸钠熔化过程记录表</a:t>
            </a:r>
          </a:p>
        </p:txBody>
      </p:sp>
      <p:grpSp>
        <p:nvGrpSpPr>
          <p:cNvPr id="30770" name="Group 50"/>
          <p:cNvGrpSpPr>
            <a:grpSpLocks/>
          </p:cNvGrpSpPr>
          <p:nvPr/>
        </p:nvGrpSpPr>
        <p:grpSpPr bwMode="auto">
          <a:xfrm>
            <a:off x="233081" y="1610377"/>
            <a:ext cx="7765867" cy="5190574"/>
            <a:chOff x="113" y="981"/>
            <a:chExt cx="3765" cy="3278"/>
          </a:xfrm>
        </p:grpSpPr>
        <p:grpSp>
          <p:nvGrpSpPr>
            <p:cNvPr id="30771" name="Group 51"/>
            <p:cNvGrpSpPr>
              <a:grpSpLocks/>
            </p:cNvGrpSpPr>
            <p:nvPr/>
          </p:nvGrpSpPr>
          <p:grpSpPr bwMode="auto">
            <a:xfrm>
              <a:off x="113" y="981"/>
              <a:ext cx="3765" cy="3097"/>
              <a:chOff x="1202" y="391"/>
              <a:chExt cx="3765" cy="3097"/>
            </a:xfrm>
          </p:grpSpPr>
          <p:grpSp>
            <p:nvGrpSpPr>
              <p:cNvPr id="30772" name="Group 52"/>
              <p:cNvGrpSpPr>
                <a:grpSpLocks/>
              </p:cNvGrpSpPr>
              <p:nvPr/>
            </p:nvGrpSpPr>
            <p:grpSpPr bwMode="auto">
              <a:xfrm>
                <a:off x="1565" y="391"/>
                <a:ext cx="2812" cy="2813"/>
                <a:chOff x="839" y="436"/>
                <a:chExt cx="3084" cy="3085"/>
              </a:xfrm>
            </p:grpSpPr>
            <p:sp>
              <p:nvSpPr>
                <p:cNvPr id="30773" name="Line 53"/>
                <p:cNvSpPr>
                  <a:spLocks noChangeShapeType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 rot="10800000">
                  <a:off x="839" y="436"/>
                  <a:ext cx="0" cy="3085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74" name="Line 54"/>
                <p:cNvSpPr>
                  <a:spLocks noChangeShapeType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839" y="3521"/>
                  <a:ext cx="3084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75" name="Line 55"/>
                <p:cNvSpPr>
                  <a:spLocks noChangeShapeType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1020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76" name="Line 56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202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77" name="Line 57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1383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78" name="Line 58"/>
                <p:cNvSpPr>
                  <a:spLocks noChangeShapeType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1565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79" name="Line 59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746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80" name="Line 60"/>
                <p:cNvSpPr>
                  <a:spLocks noChangeShapeType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927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81" name="Line 61"/>
                <p:cNvSpPr>
                  <a:spLocks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2109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82" name="Line 62"/>
                <p:cNvSpPr>
                  <a:spLocks noChangeShapeType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290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83" name="Line 63"/>
                <p:cNvSpPr>
                  <a:spLocks noChangeShapeType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472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84" name="Line 64"/>
                <p:cNvSpPr>
                  <a:spLocks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653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85" name="Line 65"/>
                <p:cNvSpPr>
                  <a:spLocks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835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86" name="Line 66"/>
                <p:cNvSpPr>
                  <a:spLocks noChangeShapeType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3016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87" name="Line 67"/>
                <p:cNvSpPr>
                  <a:spLocks noChangeShapeType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3198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88" name="Line 68"/>
                <p:cNvSpPr>
                  <a:spLocks noChangeShapeType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3560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89" name="Line 69"/>
                <p:cNvSpPr>
                  <a:spLocks noChangeShapeType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3379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90" name="Line 70"/>
                <p:cNvSpPr>
                  <a:spLocks noChangeShapeType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839" y="3339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91" name="Line 71"/>
                <p:cNvSpPr>
                  <a:spLocks noChangeShapeType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839" y="3158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92" name="Line 72"/>
                <p:cNvSpPr>
                  <a:spLocks noChangeShapeType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839" y="2976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93" name="Line 73"/>
                <p:cNvSpPr>
                  <a:spLocks noChangeShapeType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839" y="2795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94" name="Line 74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839" y="2614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95" name="Line 75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839" y="2432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96" name="Line 76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839" y="2251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97" name="Line 77"/>
                <p:cNvSpPr>
                  <a:spLocks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839" y="2069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98" name="Line 78"/>
                <p:cNvSpPr>
                  <a:spLocks noChangeShapeType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839" y="1888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99" name="Line 79"/>
                <p:cNvSpPr>
                  <a:spLocks noChangeShapeType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839" y="1706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800" name="Line 80"/>
                <p:cNvSpPr>
                  <a:spLocks noChangeShapeType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839" y="1525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801" name="Line 81"/>
                <p:cNvSpPr>
                  <a:spLocks noChangeShapeType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839" y="1344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802" name="Line 82"/>
                <p:cNvSpPr>
                  <a:spLocks noChangeShapeType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839" y="1162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803" name="Line 83"/>
                <p:cNvSpPr>
                  <a:spLocks noChangeShapeType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839" y="799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804" name="Line 84"/>
                <p:cNvSpPr>
                  <a:spLocks noChangeShapeType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839" y="981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2600" name="Text Box 85"/>
              <p:cNvSpPr/>
              <p:nvPr>
                <p:custDataLst>
                  <p:tags r:id="rId20"/>
                </p:custDataLst>
              </p:nvPr>
            </p:nvSpPr>
            <p:spPr>
              <a:xfrm>
                <a:off x="1565" y="391"/>
                <a:ext cx="908" cy="33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>
                    <a:solidFill>
                      <a:srgbClr val="0000CC"/>
                    </a:solidFill>
                    <a:ea typeface="隶书" pitchFamily="49" charset="-122"/>
                  </a:rPr>
                  <a:t>温度</a:t>
                </a:r>
                <a:r>
                  <a:rPr lang="en-US" altLang="zh-CN" sz="2800">
                    <a:solidFill>
                      <a:srgbClr val="0000CC"/>
                    </a:solidFill>
                    <a:ea typeface="隶书" pitchFamily="49" charset="-122"/>
                  </a:rPr>
                  <a:t>/℃</a:t>
                </a:r>
              </a:p>
            </p:txBody>
          </p:sp>
          <p:sp>
            <p:nvSpPr>
              <p:cNvPr id="30806" name="Text Box 8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015" y="2922"/>
                <a:ext cx="95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>
                    <a:solidFill>
                      <a:srgbClr val="0000CC"/>
                    </a:solidFill>
                    <a:ea typeface="隶书" pitchFamily="49" charset="-122"/>
                  </a:rPr>
                  <a:t>时间</a:t>
                </a:r>
                <a:r>
                  <a:rPr lang="en-US" altLang="zh-CN" sz="2800">
                    <a:solidFill>
                      <a:srgbClr val="0000CC"/>
                    </a:solidFill>
                    <a:ea typeface="隶书" pitchFamily="49" charset="-122"/>
                  </a:rPr>
                  <a:t>/</a:t>
                </a:r>
                <a:r>
                  <a:rPr lang="zh-CN" altLang="en-US" sz="2800">
                    <a:solidFill>
                      <a:srgbClr val="0000CC"/>
                    </a:solidFill>
                    <a:ea typeface="隶书" pitchFamily="49" charset="-122"/>
                  </a:rPr>
                  <a:t>分</a:t>
                </a:r>
              </a:p>
            </p:txBody>
          </p:sp>
          <p:sp>
            <p:nvSpPr>
              <p:cNvPr id="30807" name="Text Box 8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474" y="3158"/>
                <a:ext cx="22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0</a:t>
                </a:r>
              </a:p>
            </p:txBody>
          </p:sp>
          <p:sp>
            <p:nvSpPr>
              <p:cNvPr id="30808" name="Text Box 8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792" y="3158"/>
                <a:ext cx="18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2</a:t>
                </a:r>
              </a:p>
            </p:txBody>
          </p:sp>
          <p:sp>
            <p:nvSpPr>
              <p:cNvPr id="30809" name="Text Box 8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109" y="3158"/>
                <a:ext cx="2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4</a:t>
                </a:r>
              </a:p>
            </p:txBody>
          </p:sp>
          <p:sp>
            <p:nvSpPr>
              <p:cNvPr id="30810" name="Text Box 9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427" y="3158"/>
                <a:ext cx="2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6</a:t>
                </a:r>
              </a:p>
            </p:txBody>
          </p:sp>
          <p:sp>
            <p:nvSpPr>
              <p:cNvPr id="30811" name="Text Box 9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745" y="3158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8</a:t>
                </a:r>
              </a:p>
            </p:txBody>
          </p:sp>
          <p:sp>
            <p:nvSpPr>
              <p:cNvPr id="30812" name="Text Box 92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016" y="3158"/>
                <a:ext cx="5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10</a:t>
                </a:r>
              </a:p>
            </p:txBody>
          </p:sp>
          <p:sp>
            <p:nvSpPr>
              <p:cNvPr id="30813" name="Text Box 9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334" y="3158"/>
                <a:ext cx="40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12</a:t>
                </a:r>
              </a:p>
            </p:txBody>
          </p:sp>
          <p:sp>
            <p:nvSpPr>
              <p:cNvPr id="30814" name="Text Box 94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697" y="3158"/>
                <a:ext cx="40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14</a:t>
                </a:r>
              </a:p>
            </p:txBody>
          </p:sp>
          <p:sp>
            <p:nvSpPr>
              <p:cNvPr id="30815" name="Text Box 95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02" y="3012"/>
                <a:ext cx="45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40</a:t>
                </a:r>
              </a:p>
            </p:txBody>
          </p:sp>
          <p:sp>
            <p:nvSpPr>
              <p:cNvPr id="30816" name="Text Box 96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202" y="2251"/>
                <a:ext cx="49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45</a:t>
                </a:r>
              </a:p>
            </p:txBody>
          </p:sp>
          <p:sp>
            <p:nvSpPr>
              <p:cNvPr id="30817" name="Text Box 9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202" y="1389"/>
                <a:ext cx="45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50</a:t>
                </a:r>
              </a:p>
            </p:txBody>
          </p:sp>
          <p:sp>
            <p:nvSpPr>
              <p:cNvPr id="30818" name="Text Box 98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202" y="563"/>
                <a:ext cx="45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55</a:t>
                </a:r>
              </a:p>
            </p:txBody>
          </p:sp>
        </p:grpSp>
        <p:sp>
          <p:nvSpPr>
            <p:cNvPr id="30819" name="Rectangle 9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24" y="3929"/>
              <a:ext cx="183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0000CC"/>
                  </a:solidFill>
                  <a:ea typeface="隶书" pitchFamily="49" charset="-122"/>
                </a:rPr>
                <a:t>硫代硫酸钠熔化的图象</a:t>
              </a:r>
            </a:p>
          </p:txBody>
        </p:sp>
      </p:grpSp>
      <p:grpSp>
        <p:nvGrpSpPr>
          <p:cNvPr id="30820" name="Group 100"/>
          <p:cNvGrpSpPr>
            <a:grpSpLocks/>
          </p:cNvGrpSpPr>
          <p:nvPr/>
        </p:nvGrpSpPr>
        <p:grpSpPr bwMode="auto">
          <a:xfrm>
            <a:off x="1262341" y="1841562"/>
            <a:ext cx="3832399" cy="3230254"/>
            <a:chOff x="612" y="1163"/>
            <a:chExt cx="1858" cy="2040"/>
          </a:xfrm>
        </p:grpSpPr>
        <p:sp>
          <p:nvSpPr>
            <p:cNvPr id="30821" name="Oval 10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2" y="3158"/>
              <a:ext cx="45" cy="45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822" name="Oval 10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93" y="2841"/>
              <a:ext cx="45" cy="45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823" name="Oval 10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75" y="2478"/>
              <a:ext cx="45" cy="45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824" name="Oval 10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10" y="2478"/>
              <a:ext cx="45" cy="45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825" name="Oval 10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92" y="2478"/>
              <a:ext cx="45" cy="45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826" name="Oval 10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28" y="2478"/>
              <a:ext cx="45" cy="45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827" name="Oval 10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609" y="2478"/>
              <a:ext cx="45" cy="45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828" name="Oval 10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790" y="2478"/>
              <a:ext cx="45" cy="45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829" name="Oval 10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972" y="2478"/>
              <a:ext cx="45" cy="45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830" name="Oval 11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08" y="2342"/>
              <a:ext cx="45" cy="45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831" name="Oval 1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290" y="1979"/>
              <a:ext cx="45" cy="45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832" name="Oval 11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425" y="1163"/>
              <a:ext cx="45" cy="45"/>
            </a:xfrm>
            <a:prstGeom prst="ellipse">
              <a:avLst/>
            </a:prstGeom>
            <a:solidFill>
              <a:srgbClr val="0000CC"/>
            </a:solidFill>
            <a:ln w="9525" algn="ctr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2580" name="Oval 113"/>
          <p:cNvSpPr/>
          <p:nvPr>
            <p:custDataLst>
              <p:tags r:id="rId2"/>
            </p:custDataLst>
          </p:nvPr>
        </p:nvSpPr>
        <p:spPr>
          <a:xfrm>
            <a:off x="981820" y="6006057"/>
            <a:ext cx="92820" cy="71255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81" name="Freeform 114"/>
          <p:cNvSpPr/>
          <p:nvPr>
            <p:custDataLst>
              <p:tags r:id="rId3"/>
            </p:custDataLst>
          </p:nvPr>
        </p:nvSpPr>
        <p:spPr bwMode="auto">
          <a:xfrm>
            <a:off x="981820" y="1919152"/>
            <a:ext cx="4042789" cy="4158160"/>
          </a:xfrm>
          <a:custGeom>
            <a:avLst/>
            <a:gdLst/>
            <a:ahLst/>
            <a:cxnLst>
              <a:cxn ang="0">
                <a:pos x="0" y="4168775"/>
              </a:cxn>
              <a:cxn ang="0">
                <a:pos x="71438" y="3810000"/>
              </a:cxn>
              <a:cxn ang="0">
                <a:pos x="287338" y="3089275"/>
              </a:cxn>
              <a:cxn ang="0">
                <a:pos x="503238" y="2584450"/>
              </a:cxn>
              <a:cxn ang="0">
                <a:pos x="787400" y="2057400"/>
              </a:cxn>
              <a:cxn ang="0">
                <a:pos x="1079500" y="2009775"/>
              </a:cxn>
              <a:cxn ang="0">
                <a:pos x="1295400" y="2009775"/>
              </a:cxn>
              <a:cxn ang="0">
                <a:pos x="2376488" y="2009775"/>
              </a:cxn>
              <a:cxn ang="0">
                <a:pos x="2663825" y="1792288"/>
              </a:cxn>
              <a:cxn ang="0">
                <a:pos x="2879725" y="1217613"/>
              </a:cxn>
              <a:cxn ang="0">
                <a:pos x="3111500" y="0"/>
              </a:cxn>
            </a:cxnLst>
            <a:rect l="0" t="0" r="0" b="0"/>
            <a:pathLst>
              <a:path w="1960" h="2626">
                <a:moveTo>
                  <a:pt x="0" y="2626"/>
                </a:moveTo>
                <a:cubicBezTo>
                  <a:pt x="7" y="2569"/>
                  <a:pt x="15" y="2513"/>
                  <a:pt x="45" y="2400"/>
                </a:cubicBezTo>
                <a:cubicBezTo>
                  <a:pt x="75" y="2287"/>
                  <a:pt x="136" y="2075"/>
                  <a:pt x="181" y="1946"/>
                </a:cubicBezTo>
                <a:cubicBezTo>
                  <a:pt x="226" y="1817"/>
                  <a:pt x="264" y="1736"/>
                  <a:pt x="317" y="1628"/>
                </a:cubicBezTo>
                <a:cubicBezTo>
                  <a:pt x="370" y="1520"/>
                  <a:pt x="436" y="1356"/>
                  <a:pt x="496" y="1296"/>
                </a:cubicBezTo>
                <a:cubicBezTo>
                  <a:pt x="556" y="1236"/>
                  <a:pt x="627" y="1271"/>
                  <a:pt x="680" y="1266"/>
                </a:cubicBezTo>
                <a:cubicBezTo>
                  <a:pt x="733" y="1261"/>
                  <a:pt x="680" y="1266"/>
                  <a:pt x="816" y="1266"/>
                </a:cubicBezTo>
                <a:cubicBezTo>
                  <a:pt x="952" y="1266"/>
                  <a:pt x="1354" y="1289"/>
                  <a:pt x="1497" y="1266"/>
                </a:cubicBezTo>
                <a:cubicBezTo>
                  <a:pt x="1640" y="1243"/>
                  <a:pt x="1625" y="1212"/>
                  <a:pt x="1678" y="1129"/>
                </a:cubicBezTo>
                <a:cubicBezTo>
                  <a:pt x="1731" y="1046"/>
                  <a:pt x="1767" y="955"/>
                  <a:pt x="1814" y="767"/>
                </a:cubicBezTo>
                <a:cubicBezTo>
                  <a:pt x="1861" y="579"/>
                  <a:pt x="1930" y="160"/>
                  <a:pt x="1960" y="0"/>
                </a:cubicBezTo>
              </a:path>
            </a:pathLst>
          </a:custGeom>
          <a:noFill/>
          <a:ln w="31750">
            <a:solidFill>
              <a:srgbClr val="0000CC"/>
            </a:solidFill>
            <a:round/>
          </a:ln>
        </p:spPr>
      </p:sp>
      <p:sp>
        <p:nvSpPr>
          <p:cNvPr id="22582" name="Text Box 1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37908" y="2701379"/>
            <a:ext cx="4022163" cy="2514531"/>
          </a:xfrm>
          <a:prstGeom prst="rect">
            <a:avLst/>
          </a:prstGeom>
          <a:solidFill>
            <a:srgbClr val="FFD5FF"/>
          </a:solidFill>
          <a:ln w="3810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/>
          <a:lstStyle/>
          <a:p>
            <a:pPr>
              <a:spcBef>
                <a:spcPct val="50000"/>
              </a:spcBef>
            </a:pPr>
            <a:r>
              <a:rPr lang="zh-CN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怎样作图</a:t>
            </a:r>
          </a:p>
        </p:txBody>
      </p:sp>
      <p:sp>
        <p:nvSpPr>
          <p:cNvPr id="22583" name="Text Box 116"/>
          <p:cNvSpPr/>
          <p:nvPr>
            <p:custDataLst>
              <p:tags r:id="rId5"/>
            </p:custDataLst>
          </p:nvPr>
        </p:nvSpPr>
        <p:spPr>
          <a:xfrm>
            <a:off x="7623546" y="3345847"/>
            <a:ext cx="2339042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</a:rPr>
              <a:t>1</a:t>
            </a:r>
            <a:r>
              <a:rPr lang="zh-CN" altLang="en-US" sz="3200">
                <a:solidFill>
                  <a:srgbClr val="0000FF"/>
                </a:solidFill>
              </a:rPr>
              <a:t>、描点</a:t>
            </a:r>
          </a:p>
        </p:txBody>
      </p:sp>
      <p:sp>
        <p:nvSpPr>
          <p:cNvPr id="22584" name="Text Box 117"/>
          <p:cNvSpPr/>
          <p:nvPr>
            <p:custDataLst>
              <p:tags r:id="rId6"/>
            </p:custDataLst>
          </p:nvPr>
        </p:nvSpPr>
        <p:spPr>
          <a:xfrm>
            <a:off x="7623546" y="3995065"/>
            <a:ext cx="3762269" cy="107721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</a:rPr>
              <a:t>2</a:t>
            </a:r>
            <a:r>
              <a:rPr lang="zh-CN" altLang="en-US" sz="3200">
                <a:solidFill>
                  <a:srgbClr val="0000FF"/>
                </a:solidFill>
              </a:rPr>
              <a:t>、用光滑线连接各点</a:t>
            </a:r>
          </a:p>
        </p:txBody>
      </p:sp>
    </p:spTree>
    <p:extLst>
      <p:ext uri="{BB962C8B-B14F-4D97-AF65-F5344CB8AC3E}">
        <p14:creationId xmlns:p14="http://schemas.microsoft.com/office/powerpoint/2010/main" val="25361540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1276780" y="332527"/>
            <a:ext cx="8425914" cy="4386178"/>
            <a:chOff x="204" y="436"/>
            <a:chExt cx="4085" cy="2770"/>
          </a:xfrm>
        </p:grpSpPr>
        <p:grpSp>
          <p:nvGrpSpPr>
            <p:cNvPr id="31747" name="Group 3"/>
            <p:cNvGrpSpPr>
              <a:grpSpLocks/>
            </p:cNvGrpSpPr>
            <p:nvPr/>
          </p:nvGrpSpPr>
          <p:grpSpPr bwMode="auto">
            <a:xfrm>
              <a:off x="839" y="482"/>
              <a:ext cx="3266" cy="2450"/>
              <a:chOff x="567" y="1298"/>
              <a:chExt cx="3266" cy="2450"/>
            </a:xfrm>
          </p:grpSpPr>
          <p:grpSp>
            <p:nvGrpSpPr>
              <p:cNvPr id="31748" name="Group 4"/>
              <p:cNvGrpSpPr>
                <a:grpSpLocks/>
              </p:cNvGrpSpPr>
              <p:nvPr/>
            </p:nvGrpSpPr>
            <p:grpSpPr bwMode="auto">
              <a:xfrm>
                <a:off x="567" y="1298"/>
                <a:ext cx="3266" cy="2450"/>
                <a:chOff x="431" y="1026"/>
                <a:chExt cx="2313" cy="2812"/>
              </a:xfrm>
            </p:grpSpPr>
            <p:sp>
              <p:nvSpPr>
                <p:cNvPr id="31749" name="Line 5"/>
                <p:cNvSpPr>
                  <a:spLocks noChangeShapeType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431" y="3838"/>
                  <a:ext cx="2313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50" name="Line 6"/>
                <p:cNvSpPr>
                  <a:spLocks noChangeShapeType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 flipV="1">
                  <a:off x="431" y="1026"/>
                  <a:ext cx="0" cy="28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1751" name="Line 7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567" y="3612"/>
                <a:ext cx="299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2" name="Line 8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67" y="3475"/>
                <a:ext cx="299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3" name="Line 9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567" y="3339"/>
                <a:ext cx="299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4" name="Line 1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67" y="3203"/>
                <a:ext cx="299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5" name="Line 11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567" y="3067"/>
                <a:ext cx="299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6" name="Line 12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67" y="2931"/>
                <a:ext cx="299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7" name="Line 13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67" y="2795"/>
                <a:ext cx="299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8" name="Line 14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67" y="2659"/>
                <a:ext cx="299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9" name="Line 15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67" y="2523"/>
                <a:ext cx="299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0" name="Line 16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67" y="2387"/>
                <a:ext cx="299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1" name="Line 17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67" y="2251"/>
                <a:ext cx="299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2" name="Line 18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567" y="2115"/>
                <a:ext cx="299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3" name="Line 19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67" y="1979"/>
                <a:ext cx="299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4" name="Line 20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567" y="1842"/>
                <a:ext cx="299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5" name="Line 21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67" y="1706"/>
                <a:ext cx="2993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6" name="Line 22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703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7" name="Line 23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839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8" name="Line 24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975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9" name="Line 25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111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0" name="Line 26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247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1" name="Line 27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383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2" name="Line 28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519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3" name="Line 29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655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791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5" name="Line 31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927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6" name="Line 32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064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7" name="Line 33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200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8" name="Line 34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336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9" name="Line 35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472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80" name="Line 36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608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81" name="Line 37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744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82" name="Line 38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880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83" name="Line 39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016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84" name="Line 40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152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85" name="Line 4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288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86" name="Line 42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3424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87" name="Line 4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560" y="1706"/>
                <a:ext cx="0" cy="204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788" name="Text Box 4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58" y="2840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1789" name="Text Box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09" y="2564"/>
              <a:ext cx="2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40</a:t>
              </a:r>
            </a:p>
          </p:txBody>
        </p:sp>
        <p:sp>
          <p:nvSpPr>
            <p:cNvPr id="31790" name="Text Box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09" y="2292"/>
              <a:ext cx="2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42</a:t>
              </a:r>
            </a:p>
          </p:txBody>
        </p:sp>
        <p:sp>
          <p:nvSpPr>
            <p:cNvPr id="31791" name="Text Box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2" y="1978"/>
              <a:ext cx="2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44</a:t>
              </a:r>
            </a:p>
          </p:txBody>
        </p:sp>
        <p:sp>
          <p:nvSpPr>
            <p:cNvPr id="31792" name="Text Box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2" y="1706"/>
              <a:ext cx="2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46</a:t>
              </a:r>
            </a:p>
          </p:txBody>
        </p:sp>
        <p:sp>
          <p:nvSpPr>
            <p:cNvPr id="31793" name="Text Box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12" y="1434"/>
              <a:ext cx="2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48</a:t>
              </a:r>
            </a:p>
          </p:txBody>
        </p:sp>
        <p:sp>
          <p:nvSpPr>
            <p:cNvPr id="31794" name="Text Box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12" y="1162"/>
              <a:ext cx="2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50</a:t>
              </a:r>
            </a:p>
          </p:txBody>
        </p:sp>
        <p:sp>
          <p:nvSpPr>
            <p:cNvPr id="31795" name="Text Box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09" y="890"/>
              <a:ext cx="2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52</a:t>
              </a:r>
            </a:p>
          </p:txBody>
        </p:sp>
        <p:sp>
          <p:nvSpPr>
            <p:cNvPr id="31796" name="Text Box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06" y="2886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1797" name="Text Box 5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278" y="2886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798" name="Text Box 5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550" y="2886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1799" name="Text Box 5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823" y="2886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1800" name="Text Box 5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109" y="2886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1801" name="Text Box 5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67" y="2886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31802" name="Text Box 5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639" y="2886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31803" name="Text Box 5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26" y="2886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31804" name="Text Box 6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183" y="2886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31805" name="Text Box 6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425" y="2886"/>
              <a:ext cx="21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23586" name="Rectangle 62"/>
            <p:cNvSpPr/>
            <p:nvPr>
              <p:custDataLst>
                <p:tags r:id="rId27"/>
              </p:custDataLst>
            </p:nvPr>
          </p:nvSpPr>
          <p:spPr>
            <a:xfrm>
              <a:off x="204" y="436"/>
              <a:ext cx="519" cy="2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FF0000"/>
                  </a:solidFill>
                </a:rPr>
                <a:t>温度</a:t>
              </a:r>
              <a:r>
                <a:rPr lang="en-US" altLang="zh-CN" sz="2000" b="1">
                  <a:solidFill>
                    <a:srgbClr val="FF0000"/>
                  </a:solidFill>
                </a:rPr>
                <a:t>/℃</a:t>
              </a:r>
            </a:p>
          </p:txBody>
        </p:sp>
        <p:sp>
          <p:nvSpPr>
            <p:cNvPr id="31807" name="Rectangle 6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97" y="2953"/>
              <a:ext cx="59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FF0000"/>
                  </a:solidFill>
                </a:rPr>
                <a:t>时间</a:t>
              </a:r>
              <a:r>
                <a:rPr lang="en-US" altLang="zh-CN" sz="2000" b="1">
                  <a:solidFill>
                    <a:srgbClr val="FF0000"/>
                  </a:solidFill>
                </a:rPr>
                <a:t>/min</a:t>
              </a:r>
            </a:p>
          </p:txBody>
        </p:sp>
      </p:grpSp>
      <p:grpSp>
        <p:nvGrpSpPr>
          <p:cNvPr id="31808" name="Group 64"/>
          <p:cNvGrpSpPr>
            <a:grpSpLocks/>
          </p:cNvGrpSpPr>
          <p:nvPr/>
        </p:nvGrpSpPr>
        <p:grpSpPr bwMode="auto">
          <a:xfrm>
            <a:off x="2586560" y="1266766"/>
            <a:ext cx="5612465" cy="3016488"/>
            <a:chOff x="839" y="1026"/>
            <a:chExt cx="2721" cy="1905"/>
          </a:xfrm>
        </p:grpSpPr>
        <p:sp>
          <p:nvSpPr>
            <p:cNvPr id="31809" name="Line 6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839" y="1570"/>
              <a:ext cx="1361" cy="1361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10" name="Line 6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200" y="1570"/>
              <a:ext cx="816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11" name="Line 6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3016" y="1026"/>
              <a:ext cx="544" cy="54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812" name="Group 68"/>
          <p:cNvGrpSpPr>
            <a:grpSpLocks/>
          </p:cNvGrpSpPr>
          <p:nvPr/>
        </p:nvGrpSpPr>
        <p:grpSpPr bwMode="auto">
          <a:xfrm>
            <a:off x="1087017" y="4690203"/>
            <a:ext cx="8533172" cy="1613544"/>
            <a:chOff x="527" y="2789"/>
            <a:chExt cx="4137" cy="1019"/>
          </a:xfrm>
        </p:grpSpPr>
        <p:sp>
          <p:nvSpPr>
            <p:cNvPr id="31813" name="Text Box 69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25" y="3478"/>
              <a:ext cx="253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404040"/>
                  </a:solidFill>
                  <a:latin typeface="仿宋" pitchFamily="49" charset="-122"/>
                  <a:ea typeface="仿宋" pitchFamily="49" charset="-122"/>
                </a:rPr>
                <a:t>(3)</a:t>
              </a:r>
              <a:r>
                <a:rPr lang="zh-CN" altLang="en-US" sz="2800" b="1">
                  <a:solidFill>
                    <a:srgbClr val="404040"/>
                  </a:solidFill>
                  <a:latin typeface="仿宋" pitchFamily="49" charset="-122"/>
                  <a:ea typeface="仿宋" pitchFamily="49" charset="-122"/>
                </a:rPr>
                <a:t>达到一定的温度才能熔化 。</a:t>
              </a:r>
            </a:p>
          </p:txBody>
        </p:sp>
        <p:grpSp>
          <p:nvGrpSpPr>
            <p:cNvPr id="31814" name="Group 70"/>
            <p:cNvGrpSpPr>
              <a:grpSpLocks/>
            </p:cNvGrpSpPr>
            <p:nvPr/>
          </p:nvGrpSpPr>
          <p:grpSpPr bwMode="auto">
            <a:xfrm>
              <a:off x="527" y="2789"/>
              <a:ext cx="3862" cy="858"/>
              <a:chOff x="527" y="2789"/>
              <a:chExt cx="3862" cy="858"/>
            </a:xfrm>
          </p:grpSpPr>
          <p:sp>
            <p:nvSpPr>
              <p:cNvPr id="31815" name="Text Box 71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2109" y="2789"/>
                <a:ext cx="210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404040"/>
                    </a:solidFill>
                    <a:latin typeface="仿宋" pitchFamily="49" charset="-122"/>
                    <a:ea typeface="仿宋" pitchFamily="49" charset="-122"/>
                  </a:rPr>
                  <a:t>(1)</a:t>
                </a:r>
                <a:r>
                  <a:rPr lang="zh-CN" altLang="en-US" sz="2800" b="1">
                    <a:solidFill>
                      <a:srgbClr val="404040"/>
                    </a:solidFill>
                    <a:latin typeface="仿宋" pitchFamily="49" charset="-122"/>
                    <a:ea typeface="仿宋" pitchFamily="49" charset="-122"/>
                  </a:rPr>
                  <a:t>熔化过程中温度不变。</a:t>
                </a:r>
              </a:p>
            </p:txBody>
          </p:sp>
          <p:sp>
            <p:nvSpPr>
              <p:cNvPr id="31816" name="Text Box 72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113" y="3127"/>
                <a:ext cx="227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404040"/>
                    </a:solidFill>
                    <a:latin typeface="仿宋" pitchFamily="49" charset="-122"/>
                    <a:ea typeface="仿宋" pitchFamily="49" charset="-122"/>
                  </a:rPr>
                  <a:t>(2)</a:t>
                </a:r>
                <a:r>
                  <a:rPr lang="zh-CN" altLang="en-US" sz="2800" b="1">
                    <a:solidFill>
                      <a:srgbClr val="404040"/>
                    </a:solidFill>
                    <a:latin typeface="仿宋" pitchFamily="49" charset="-122"/>
                    <a:ea typeface="仿宋" pitchFamily="49" charset="-122"/>
                  </a:rPr>
                  <a:t>熔化过程中要不断加热。</a:t>
                </a:r>
              </a:p>
            </p:txBody>
          </p:sp>
          <p:grpSp>
            <p:nvGrpSpPr>
              <p:cNvPr id="31817" name="Group 73"/>
              <p:cNvGrpSpPr>
                <a:grpSpLocks/>
              </p:cNvGrpSpPr>
              <p:nvPr/>
            </p:nvGrpSpPr>
            <p:grpSpPr bwMode="auto">
              <a:xfrm>
                <a:off x="527" y="2912"/>
                <a:ext cx="1539" cy="735"/>
                <a:chOff x="422" y="2817"/>
                <a:chExt cx="1539" cy="735"/>
              </a:xfrm>
            </p:grpSpPr>
            <p:sp>
              <p:nvSpPr>
                <p:cNvPr id="31818" name="AutoShape 74"/>
                <p:cNvSpPr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1851" y="2817"/>
                  <a:ext cx="110" cy="735"/>
                </a:xfrm>
                <a:prstGeom prst="leftBrace">
                  <a:avLst>
                    <a:gd name="adj1" fmla="val 114302"/>
                    <a:gd name="adj2" fmla="val 50000"/>
                  </a:avLst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zh-CN" altLang="en-US">
                    <a:solidFill>
                      <a:srgbClr val="CCFF33"/>
                    </a:solidFill>
                  </a:endParaRPr>
                </a:p>
              </p:txBody>
            </p:sp>
            <p:sp>
              <p:nvSpPr>
                <p:cNvPr id="31819" name="Text Box 75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422" y="2982"/>
                  <a:ext cx="1139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800" b="1">
                      <a:solidFill>
                        <a:srgbClr val="404040"/>
                      </a:solidFill>
                      <a:latin typeface="仿宋" pitchFamily="49" charset="-122"/>
                      <a:ea typeface="仿宋" pitchFamily="49" charset="-122"/>
                    </a:rPr>
                    <a:t>海波熔化特点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48388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81135" y="76006"/>
            <a:ext cx="47163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3200" b="1">
                <a:solidFill>
                  <a:srgbClr val="404040"/>
                </a:solidFill>
                <a:latin typeface="Times New Roman" pitchFamily="18" charset="0"/>
              </a:rPr>
              <a:t>非晶体熔化和凝固过程：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482" r:id="rId3" imgW="9142857" imgH="6198360"/>
        </mc:Choice>
        <mc:Fallback>
          <p:control r:id="rId3" imgW="9142857" imgH="6198360">
            <p:pic>
              <p:nvPicPr>
                <p:cNvPr id="0" name="Control 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58813"/>
                  <a:ext cx="11880850" cy="6181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2070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Group 2"/>
          <p:cNvGraphicFramePr>
            <a:graphicFrameLocks noGrp="1"/>
          </p:cNvGraphicFramePr>
          <p:nvPr/>
        </p:nvGraphicFramePr>
        <p:xfrm>
          <a:off x="325898" y="809148"/>
          <a:ext cx="11286805" cy="745790"/>
        </p:xfrm>
        <a:graphic>
          <a:graphicData uri="http://schemas.openxmlformats.org/drawingml/2006/table">
            <a:tbl>
              <a:tblPr/>
              <a:tblGrid>
                <a:gridCol w="1582051"/>
                <a:gridCol w="746678"/>
                <a:gridCol w="744615"/>
                <a:gridCol w="719865"/>
                <a:gridCol w="775555"/>
                <a:gridCol w="750804"/>
                <a:gridCol w="742553"/>
                <a:gridCol w="748740"/>
                <a:gridCol w="744616"/>
                <a:gridCol w="746678"/>
                <a:gridCol w="744615"/>
                <a:gridCol w="748742"/>
                <a:gridCol w="744615"/>
                <a:gridCol w="746678"/>
              </a:tblGrid>
              <a:tr h="364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时间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/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分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温度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/℃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60.3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61.8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62.4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63.8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65.3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66.8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68.8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78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80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3841" name="Group 49"/>
          <p:cNvGrpSpPr>
            <a:grpSpLocks/>
          </p:cNvGrpSpPr>
          <p:nvPr/>
        </p:nvGrpSpPr>
        <p:grpSpPr bwMode="auto">
          <a:xfrm>
            <a:off x="233080" y="1553373"/>
            <a:ext cx="9591311" cy="4903969"/>
            <a:chOff x="113" y="981"/>
            <a:chExt cx="4650" cy="3097"/>
          </a:xfrm>
        </p:grpSpPr>
        <p:grpSp>
          <p:nvGrpSpPr>
            <p:cNvPr id="33842" name="Group 50"/>
            <p:cNvGrpSpPr>
              <a:grpSpLocks/>
            </p:cNvGrpSpPr>
            <p:nvPr/>
          </p:nvGrpSpPr>
          <p:grpSpPr bwMode="auto">
            <a:xfrm>
              <a:off x="113" y="981"/>
              <a:ext cx="3765" cy="3097"/>
              <a:chOff x="1202" y="391"/>
              <a:chExt cx="3765" cy="3097"/>
            </a:xfrm>
          </p:grpSpPr>
          <p:grpSp>
            <p:nvGrpSpPr>
              <p:cNvPr id="33843" name="Group 51"/>
              <p:cNvGrpSpPr>
                <a:grpSpLocks/>
              </p:cNvGrpSpPr>
              <p:nvPr/>
            </p:nvGrpSpPr>
            <p:grpSpPr bwMode="auto">
              <a:xfrm>
                <a:off x="1565" y="391"/>
                <a:ext cx="2812" cy="2813"/>
                <a:chOff x="839" y="436"/>
                <a:chExt cx="3084" cy="3085"/>
              </a:xfrm>
            </p:grpSpPr>
            <p:sp>
              <p:nvSpPr>
                <p:cNvPr id="33844" name="Line 52"/>
                <p:cNvSpPr>
                  <a:spLocks noChangeShapeType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 rot="10800000">
                  <a:off x="839" y="436"/>
                  <a:ext cx="0" cy="3085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45" name="Line 53"/>
                <p:cNvSpPr>
                  <a:spLocks noChangeShapeType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839" y="3521"/>
                  <a:ext cx="3084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46" name="Line 54"/>
                <p:cNvSpPr>
                  <a:spLocks noChangeShapeType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020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47" name="Line 55"/>
                <p:cNvSpPr>
                  <a:spLocks noChangeShapeType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1202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48" name="Line 56"/>
                <p:cNvSpPr>
                  <a:spLocks noChangeShapeType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1383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49" name="Line 57"/>
                <p:cNvSpPr>
                  <a:spLocks noChangeShapeType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1565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50" name="Line 58"/>
                <p:cNvSpPr>
                  <a:spLocks noChangeShapeType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1746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51" name="Line 59"/>
                <p:cNvSpPr>
                  <a:spLocks noChangeShapeType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1927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52" name="Line 60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109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53" name="Line 61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290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54" name="Line 62"/>
                <p:cNvSpPr>
                  <a:spLocks noChangeShapeType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472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55" name="Line 63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653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56" name="Line 64"/>
                <p:cNvSpPr>
                  <a:spLocks noChangeShapeType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2835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57" name="Line 65"/>
                <p:cNvSpPr>
                  <a:spLocks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3016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58" name="Line 66"/>
                <p:cNvSpPr>
                  <a:spLocks noChangeShapeType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198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59" name="Line 67"/>
                <p:cNvSpPr>
                  <a:spLocks noChangeShapeType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3560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0" name="Line 68"/>
                <p:cNvSpPr>
                  <a:spLocks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3379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1" name="Line 69"/>
                <p:cNvSpPr>
                  <a:spLocks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839" y="3339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2" name="Line 70"/>
                <p:cNvSpPr>
                  <a:spLocks noChangeShapeType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839" y="3158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3" name="Line 71"/>
                <p:cNvSpPr>
                  <a:spLocks noChangeShapeType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839" y="2976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4" name="Line 72"/>
                <p:cNvSpPr>
                  <a:spLocks noChangeShapeType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839" y="2795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5" name="Line 73"/>
                <p:cNvSpPr>
                  <a:spLocks noChangeShapeType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839" y="2614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6" name="Line 74"/>
                <p:cNvSpPr>
                  <a:spLocks noChangeShapeType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839" y="2432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7" name="Line 75"/>
                <p:cNvSpPr>
                  <a:spLocks noChangeShapeType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839" y="2251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8" name="Line 76"/>
                <p:cNvSpPr>
                  <a:spLocks noChangeShapeType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839" y="2069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69" name="Line 77"/>
                <p:cNvSpPr>
                  <a:spLocks noChangeShapeType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839" y="1888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70" name="Line 78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839" y="1706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71" name="Line 79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839" y="1525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72" name="Line 80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839" y="1344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73" name="Line 81"/>
                <p:cNvSpPr>
                  <a:spLocks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839" y="1162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74" name="Line 82"/>
                <p:cNvSpPr>
                  <a:spLocks noChangeShapeType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839" y="799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875" name="Line 83"/>
                <p:cNvSpPr>
                  <a:spLocks noChangeShapeType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839" y="981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5667" name="Text Box 84"/>
              <p:cNvSpPr/>
              <p:nvPr>
                <p:custDataLst>
                  <p:tags r:id="rId15"/>
                </p:custDataLst>
              </p:nvPr>
            </p:nvSpPr>
            <p:spPr>
              <a:xfrm>
                <a:off x="1565" y="391"/>
                <a:ext cx="908" cy="33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>
                    <a:solidFill>
                      <a:srgbClr val="0000CC"/>
                    </a:solidFill>
                    <a:ea typeface="隶书" pitchFamily="49" charset="-122"/>
                  </a:rPr>
                  <a:t>温度</a:t>
                </a:r>
                <a:r>
                  <a:rPr lang="en-US" altLang="zh-CN" sz="2800">
                    <a:solidFill>
                      <a:srgbClr val="0000CC"/>
                    </a:solidFill>
                    <a:ea typeface="隶书" pitchFamily="49" charset="-122"/>
                  </a:rPr>
                  <a:t>/℃</a:t>
                </a:r>
              </a:p>
            </p:txBody>
          </p:sp>
          <p:sp>
            <p:nvSpPr>
              <p:cNvPr id="33877" name="Text Box 8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15" y="2922"/>
                <a:ext cx="95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>
                    <a:solidFill>
                      <a:srgbClr val="0000CC"/>
                    </a:solidFill>
                    <a:ea typeface="隶书" pitchFamily="49" charset="-122"/>
                  </a:rPr>
                  <a:t>时间</a:t>
                </a:r>
                <a:r>
                  <a:rPr lang="en-US" altLang="zh-CN" sz="2800">
                    <a:solidFill>
                      <a:srgbClr val="0000CC"/>
                    </a:solidFill>
                    <a:ea typeface="隶书" pitchFamily="49" charset="-122"/>
                  </a:rPr>
                  <a:t>/</a:t>
                </a:r>
                <a:r>
                  <a:rPr lang="zh-CN" altLang="en-US" sz="2800">
                    <a:solidFill>
                      <a:srgbClr val="0000CC"/>
                    </a:solidFill>
                    <a:ea typeface="隶书" pitchFamily="49" charset="-122"/>
                  </a:rPr>
                  <a:t>分</a:t>
                </a:r>
              </a:p>
            </p:txBody>
          </p:sp>
          <p:sp>
            <p:nvSpPr>
              <p:cNvPr id="33878" name="Text Box 8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474" y="3158"/>
                <a:ext cx="22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0</a:t>
                </a:r>
              </a:p>
            </p:txBody>
          </p:sp>
          <p:sp>
            <p:nvSpPr>
              <p:cNvPr id="33879" name="Text Box 8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792" y="3158"/>
                <a:ext cx="18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2</a:t>
                </a:r>
              </a:p>
            </p:txBody>
          </p:sp>
          <p:sp>
            <p:nvSpPr>
              <p:cNvPr id="33880" name="Text Box 8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109" y="3158"/>
                <a:ext cx="2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4</a:t>
                </a:r>
              </a:p>
            </p:txBody>
          </p:sp>
          <p:sp>
            <p:nvSpPr>
              <p:cNvPr id="33881" name="Text Box 8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427" y="3158"/>
                <a:ext cx="2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6</a:t>
                </a:r>
              </a:p>
            </p:txBody>
          </p:sp>
          <p:sp>
            <p:nvSpPr>
              <p:cNvPr id="33882" name="Text Box 9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745" y="3158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8</a:t>
                </a:r>
              </a:p>
            </p:txBody>
          </p:sp>
          <p:sp>
            <p:nvSpPr>
              <p:cNvPr id="33883" name="Text Box 9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016" y="3158"/>
                <a:ext cx="5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10</a:t>
                </a:r>
              </a:p>
            </p:txBody>
          </p:sp>
          <p:sp>
            <p:nvSpPr>
              <p:cNvPr id="33884" name="Text Box 92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334" y="3158"/>
                <a:ext cx="40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12</a:t>
                </a:r>
              </a:p>
            </p:txBody>
          </p:sp>
          <p:sp>
            <p:nvSpPr>
              <p:cNvPr id="33885" name="Text Box 9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697" y="3158"/>
                <a:ext cx="40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14</a:t>
                </a:r>
              </a:p>
            </p:txBody>
          </p:sp>
          <p:sp>
            <p:nvSpPr>
              <p:cNvPr id="33886" name="Text Box 9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202" y="3012"/>
                <a:ext cx="45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60</a:t>
                </a:r>
              </a:p>
            </p:txBody>
          </p:sp>
          <p:sp>
            <p:nvSpPr>
              <p:cNvPr id="33887" name="Text Box 9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202" y="2251"/>
                <a:ext cx="49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65</a:t>
                </a:r>
              </a:p>
            </p:txBody>
          </p:sp>
          <p:sp>
            <p:nvSpPr>
              <p:cNvPr id="33888" name="Text Box 9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202" y="1389"/>
                <a:ext cx="45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70</a:t>
                </a:r>
              </a:p>
            </p:txBody>
          </p:sp>
          <p:sp>
            <p:nvSpPr>
              <p:cNvPr id="33889" name="Text Box 9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202" y="563"/>
                <a:ext cx="45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75</a:t>
                </a:r>
              </a:p>
            </p:txBody>
          </p:sp>
        </p:grpSp>
        <p:sp>
          <p:nvSpPr>
            <p:cNvPr id="33890" name="Rectangle 9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455" y="2292"/>
              <a:ext cx="13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0000CC"/>
                  </a:solidFill>
                  <a:ea typeface="隶书" pitchFamily="49" charset="-122"/>
                </a:rPr>
                <a:t>松香的熔化图像</a:t>
              </a:r>
            </a:p>
          </p:txBody>
        </p:sp>
      </p:grpSp>
      <p:sp>
        <p:nvSpPr>
          <p:cNvPr id="33891" name="Rectangle 9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73499" y="74423"/>
            <a:ext cx="3877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CC"/>
                </a:solidFill>
                <a:ea typeface="隶书" pitchFamily="49" charset="-122"/>
              </a:rPr>
              <a:t>松香熔化过程记录表</a:t>
            </a:r>
          </a:p>
        </p:txBody>
      </p:sp>
      <p:sp>
        <p:nvSpPr>
          <p:cNvPr id="25651" name="Oval 100"/>
          <p:cNvSpPr/>
          <p:nvPr>
            <p:custDataLst>
              <p:tags r:id="rId2"/>
            </p:custDataLst>
          </p:nvPr>
        </p:nvSpPr>
        <p:spPr>
          <a:xfrm>
            <a:off x="889003" y="6006057"/>
            <a:ext cx="92818" cy="7125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0033CC"/>
              </a:solidFill>
            </a:endParaRPr>
          </a:p>
        </p:txBody>
      </p:sp>
      <p:grpSp>
        <p:nvGrpSpPr>
          <p:cNvPr id="33893" name="Group 101"/>
          <p:cNvGrpSpPr>
            <a:grpSpLocks/>
          </p:cNvGrpSpPr>
          <p:nvPr/>
        </p:nvGrpSpPr>
        <p:grpSpPr bwMode="auto">
          <a:xfrm>
            <a:off x="1262341" y="1697467"/>
            <a:ext cx="3180603" cy="4164494"/>
            <a:chOff x="612" y="1117"/>
            <a:chExt cx="1542" cy="2630"/>
          </a:xfrm>
        </p:grpSpPr>
        <p:sp>
          <p:nvSpPr>
            <p:cNvPr id="33894" name="Oval 10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12" y="3702"/>
              <a:ext cx="45" cy="45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33CC"/>
                </a:solidFill>
              </a:endParaRPr>
            </a:p>
          </p:txBody>
        </p:sp>
        <p:sp>
          <p:nvSpPr>
            <p:cNvPr id="33895" name="Oval 10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93" y="3521"/>
              <a:ext cx="45" cy="45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33CC"/>
                </a:solidFill>
              </a:endParaRPr>
            </a:p>
          </p:txBody>
        </p:sp>
        <p:sp>
          <p:nvSpPr>
            <p:cNvPr id="33896" name="Oval 10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75" y="3385"/>
              <a:ext cx="45" cy="45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33CC"/>
                </a:solidFill>
              </a:endParaRPr>
            </a:p>
          </p:txBody>
        </p:sp>
        <p:sp>
          <p:nvSpPr>
            <p:cNvPr id="33897" name="Oval 10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11" y="3204"/>
              <a:ext cx="45" cy="45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33CC"/>
                </a:solidFill>
              </a:endParaRPr>
            </a:p>
          </p:txBody>
        </p:sp>
        <p:sp>
          <p:nvSpPr>
            <p:cNvPr id="33898" name="Oval 10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92" y="2886"/>
              <a:ext cx="45" cy="45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33CC"/>
                </a:solidFill>
              </a:endParaRPr>
            </a:p>
          </p:txBody>
        </p:sp>
        <p:sp>
          <p:nvSpPr>
            <p:cNvPr id="33899" name="Oval 10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429" y="2659"/>
              <a:ext cx="45" cy="45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33CC"/>
                </a:solidFill>
              </a:endParaRPr>
            </a:p>
          </p:txBody>
        </p:sp>
        <p:sp>
          <p:nvSpPr>
            <p:cNvPr id="33900" name="Oval 10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610" y="2341"/>
              <a:ext cx="45" cy="45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33CC"/>
                </a:solidFill>
              </a:endParaRPr>
            </a:p>
          </p:txBody>
        </p:sp>
        <p:sp>
          <p:nvSpPr>
            <p:cNvPr id="33901" name="Oval 10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792" y="1934"/>
              <a:ext cx="45" cy="45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33CC"/>
                </a:solidFill>
              </a:endParaRPr>
            </a:p>
          </p:txBody>
        </p:sp>
        <p:sp>
          <p:nvSpPr>
            <p:cNvPr id="33902" name="Oval 1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73" y="1480"/>
              <a:ext cx="45" cy="45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33CC"/>
                </a:solidFill>
              </a:endParaRPr>
            </a:p>
          </p:txBody>
        </p:sp>
        <p:sp>
          <p:nvSpPr>
            <p:cNvPr id="33903" name="Oval 1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09" y="1117"/>
              <a:ext cx="45" cy="45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33CC"/>
                </a:solidFill>
              </a:endParaRPr>
            </a:p>
          </p:txBody>
        </p:sp>
      </p:grpSp>
      <p:sp>
        <p:nvSpPr>
          <p:cNvPr id="25653" name="Freeform 112"/>
          <p:cNvSpPr/>
          <p:nvPr>
            <p:custDataLst>
              <p:tags r:id="rId3"/>
            </p:custDataLst>
          </p:nvPr>
        </p:nvSpPr>
        <p:spPr bwMode="auto">
          <a:xfrm>
            <a:off x="981820" y="1710134"/>
            <a:ext cx="3423995" cy="4295922"/>
          </a:xfrm>
          <a:custGeom>
            <a:avLst/>
            <a:gdLst/>
            <a:ahLst/>
            <a:cxnLst>
              <a:cxn ang="0">
                <a:pos x="0" y="4306888"/>
              </a:cxn>
              <a:cxn ang="0">
                <a:pos x="287338" y="4090988"/>
              </a:cxn>
              <a:cxn ang="0">
                <a:pos x="539750" y="3886200"/>
              </a:cxn>
              <a:cxn ang="0">
                <a:pos x="806450" y="3619500"/>
              </a:cxn>
              <a:cxn ang="0">
                <a:pos x="1016000" y="3352800"/>
              </a:cxn>
              <a:cxn ang="0">
                <a:pos x="1368425" y="2794000"/>
              </a:cxn>
              <a:cxn ang="0">
                <a:pos x="1568450" y="2438400"/>
              </a:cxn>
              <a:cxn ang="0">
                <a:pos x="1835150" y="1962150"/>
              </a:cxn>
              <a:cxn ang="0">
                <a:pos x="2120900" y="1314450"/>
              </a:cxn>
              <a:cxn ang="0">
                <a:pos x="2425700" y="590550"/>
              </a:cxn>
              <a:cxn ang="0">
                <a:pos x="2635250" y="0"/>
              </a:cxn>
            </a:cxnLst>
            <a:rect l="0" t="0" r="0" b="0"/>
            <a:pathLst>
              <a:path w="1660" h="2713">
                <a:moveTo>
                  <a:pt x="0" y="2713"/>
                </a:moveTo>
                <a:cubicBezTo>
                  <a:pt x="60" y="2671"/>
                  <a:pt x="124" y="2621"/>
                  <a:pt x="181" y="2577"/>
                </a:cubicBezTo>
                <a:cubicBezTo>
                  <a:pt x="238" y="2533"/>
                  <a:pt x="286" y="2497"/>
                  <a:pt x="340" y="2448"/>
                </a:cubicBezTo>
                <a:cubicBezTo>
                  <a:pt x="394" y="2399"/>
                  <a:pt x="458" y="2336"/>
                  <a:pt x="508" y="2280"/>
                </a:cubicBezTo>
                <a:cubicBezTo>
                  <a:pt x="558" y="2224"/>
                  <a:pt x="581" y="2199"/>
                  <a:pt x="640" y="2112"/>
                </a:cubicBezTo>
                <a:cubicBezTo>
                  <a:pt x="699" y="2025"/>
                  <a:pt x="804" y="1856"/>
                  <a:pt x="862" y="1760"/>
                </a:cubicBezTo>
                <a:cubicBezTo>
                  <a:pt x="920" y="1664"/>
                  <a:pt x="939" y="1623"/>
                  <a:pt x="988" y="1536"/>
                </a:cubicBezTo>
                <a:cubicBezTo>
                  <a:pt x="1037" y="1449"/>
                  <a:pt x="1098" y="1354"/>
                  <a:pt x="1156" y="1236"/>
                </a:cubicBezTo>
                <a:cubicBezTo>
                  <a:pt x="1214" y="1118"/>
                  <a:pt x="1274" y="972"/>
                  <a:pt x="1336" y="828"/>
                </a:cubicBezTo>
                <a:cubicBezTo>
                  <a:pt x="1398" y="684"/>
                  <a:pt x="1474" y="510"/>
                  <a:pt x="1528" y="372"/>
                </a:cubicBezTo>
                <a:cubicBezTo>
                  <a:pt x="1582" y="234"/>
                  <a:pt x="1633" y="77"/>
                  <a:pt x="1660" y="0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81955724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4043" y="532042"/>
            <a:ext cx="10890779" cy="589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zh-CN" sz="2800" b="1">
                <a:latin typeface="Times New Roman" pitchFamily="18" charset="0"/>
              </a:rPr>
              <a:t>【</a:t>
            </a:r>
            <a:r>
              <a:rPr lang="zh-CN" altLang="en-US" sz="2800" b="1">
                <a:latin typeface="Times New Roman" pitchFamily="18" charset="0"/>
              </a:rPr>
              <a:t>学习目标</a:t>
            </a:r>
            <a:r>
              <a:rPr lang="zh-CN" altLang="zh-CN" sz="2800" b="1">
                <a:latin typeface="Times New Roman" pitchFamily="18" charset="0"/>
              </a:rPr>
              <a:t>】</a:t>
            </a:r>
            <a:endParaRPr lang="zh-CN" altLang="zh-CN" sz="2800"/>
          </a:p>
          <a:p>
            <a:pPr eaLnBrk="0" hangingPunct="0">
              <a:lnSpc>
                <a:spcPct val="150000"/>
              </a:lnSpc>
            </a:pPr>
            <a:r>
              <a:rPr lang="en-US" altLang="zh-CN" sz="2800">
                <a:latin typeface="Times New Roman" pitchFamily="18" charset="0"/>
              </a:rPr>
              <a:t>1.</a:t>
            </a:r>
            <a:r>
              <a:rPr lang="zh-CN" altLang="en-US" sz="2800">
                <a:latin typeface="Times New Roman" pitchFamily="18" charset="0"/>
              </a:rPr>
              <a:t>借助日常生活经验，认识熔化和凝固。</a:t>
            </a:r>
            <a:endParaRPr lang="zh-CN" altLang="en-US" sz="2800"/>
          </a:p>
          <a:p>
            <a:pPr eaLnBrk="0" hangingPunct="0">
              <a:lnSpc>
                <a:spcPct val="150000"/>
              </a:lnSpc>
            </a:pPr>
            <a:r>
              <a:rPr lang="en-US" altLang="zh-CN" sz="2800">
                <a:latin typeface="Times New Roman" pitchFamily="18" charset="0"/>
              </a:rPr>
              <a:t>2.</a:t>
            </a:r>
            <a:r>
              <a:rPr lang="zh-CN" altLang="en-US" sz="2800">
                <a:latin typeface="Times New Roman" pitchFamily="18" charset="0"/>
              </a:rPr>
              <a:t>通过探究海波、蜡的熔化特点，学习用图象处理实验数据，训练动手能力。</a:t>
            </a:r>
            <a:endParaRPr lang="zh-CN" altLang="en-US" sz="2800"/>
          </a:p>
          <a:p>
            <a:pPr eaLnBrk="0" hangingPunct="0">
              <a:lnSpc>
                <a:spcPct val="150000"/>
              </a:lnSpc>
            </a:pPr>
            <a:r>
              <a:rPr lang="en-US" altLang="zh-CN" sz="2800">
                <a:latin typeface="Times New Roman" pitchFamily="18" charset="0"/>
              </a:rPr>
              <a:t>3.</a:t>
            </a:r>
            <a:r>
              <a:rPr lang="zh-CN" altLang="en-US" sz="2800">
                <a:latin typeface="Times New Roman" pitchFamily="18" charset="0"/>
              </a:rPr>
              <a:t>通过分析实验数据，理解熔点和晶体、非晶体。</a:t>
            </a:r>
            <a:endParaRPr lang="zh-CN" altLang="en-US" sz="2800"/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宋体" charset="-122"/>
              </a:rPr>
              <a:t>【</a:t>
            </a:r>
            <a:r>
              <a:rPr lang="zh-CN" altLang="en-US" sz="2800" b="1">
                <a:latin typeface="宋体" charset="-122"/>
              </a:rPr>
              <a:t>学习重点</a:t>
            </a:r>
            <a:r>
              <a:rPr lang="en-US" altLang="zh-CN" sz="2800" b="1">
                <a:latin typeface="宋体" charset="-122"/>
              </a:rPr>
              <a:t>】</a:t>
            </a:r>
            <a:r>
              <a:rPr lang="zh-CN" altLang="en-US" sz="2800">
                <a:latin typeface="宋体" charset="-122"/>
              </a:rPr>
              <a:t>通过观察晶体与非晶体的熔化、凝固过程培养观察能力，实验能力和分析概括能力</a:t>
            </a:r>
            <a:r>
              <a:rPr lang="zh-CN" altLang="en-US" sz="2800" b="1">
                <a:latin typeface="宋体" charset="-122"/>
              </a:rPr>
              <a:t> </a:t>
            </a:r>
            <a:endParaRPr lang="zh-CN" altLang="en-US" sz="2800"/>
          </a:p>
          <a:p>
            <a:pPr eaLnBrk="0" hangingPunct="0">
              <a:lnSpc>
                <a:spcPct val="150000"/>
              </a:lnSpc>
            </a:pPr>
            <a:r>
              <a:rPr lang="en-US" altLang="zh-CN" sz="2800" b="1"/>
              <a:t>【</a:t>
            </a:r>
            <a:r>
              <a:rPr lang="zh-CN" altLang="en-US" sz="2800" b="1"/>
              <a:t>学习难点</a:t>
            </a:r>
            <a:r>
              <a:rPr lang="en-US" altLang="zh-CN" sz="2800" b="1"/>
              <a:t>】</a:t>
            </a:r>
            <a:r>
              <a:rPr lang="zh-CN" altLang="en-US" sz="2800"/>
              <a:t>总结出固体熔化时温度变化的规律，并用图象表示出来。</a:t>
            </a:r>
          </a:p>
        </p:txBody>
      </p:sp>
    </p:spTree>
    <p:extLst>
      <p:ext uri="{BB962C8B-B14F-4D97-AF65-F5344CB8AC3E}">
        <p14:creationId xmlns:p14="http://schemas.microsoft.com/office/powerpoint/2010/main" val="84073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829185" y="117176"/>
            <a:ext cx="8493982" cy="4313339"/>
            <a:chOff x="171" y="482"/>
            <a:chExt cx="4118" cy="2724"/>
          </a:xfrm>
        </p:grpSpPr>
        <p:grpSp>
          <p:nvGrpSpPr>
            <p:cNvPr id="34819" name="Group 3"/>
            <p:cNvGrpSpPr>
              <a:grpSpLocks/>
            </p:cNvGrpSpPr>
            <p:nvPr/>
          </p:nvGrpSpPr>
          <p:grpSpPr bwMode="auto">
            <a:xfrm>
              <a:off x="839" y="482"/>
              <a:ext cx="3266" cy="2450"/>
              <a:chOff x="567" y="1298"/>
              <a:chExt cx="3266" cy="2450"/>
            </a:xfrm>
          </p:grpSpPr>
          <p:grpSp>
            <p:nvGrpSpPr>
              <p:cNvPr id="34820" name="Group 4"/>
              <p:cNvGrpSpPr>
                <a:grpSpLocks/>
              </p:cNvGrpSpPr>
              <p:nvPr/>
            </p:nvGrpSpPr>
            <p:grpSpPr bwMode="auto">
              <a:xfrm>
                <a:off x="567" y="1298"/>
                <a:ext cx="3266" cy="2450"/>
                <a:chOff x="431" y="1026"/>
                <a:chExt cx="2313" cy="2812"/>
              </a:xfrm>
            </p:grpSpPr>
            <p:sp>
              <p:nvSpPr>
                <p:cNvPr id="26694" name="Line 5"/>
                <p:cNvSpPr>
                  <a:spLocks noChangeShapeType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431" y="3838"/>
                  <a:ext cx="23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822" name="Line 6"/>
                <p:cNvSpPr>
                  <a:spLocks noChangeShapeType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 flipV="1">
                  <a:off x="431" y="1026"/>
                  <a:ext cx="0" cy="2812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6657" name="Line 7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567" y="3612"/>
                <a:ext cx="29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8" name="Line 8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567" y="3475"/>
                <a:ext cx="29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9" name="Line 9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567" y="3339"/>
                <a:ext cx="29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0" name="Line 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67" y="3203"/>
                <a:ext cx="29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1" name="Line 11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567" y="3067"/>
                <a:ext cx="29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2" name="Line 12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67" y="2931"/>
                <a:ext cx="29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3" name="Line 13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567" y="2795"/>
                <a:ext cx="29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4" name="Line 1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67" y="2659"/>
                <a:ext cx="29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5" name="Line 15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67" y="2523"/>
                <a:ext cx="29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6" name="Line 16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67" y="2387"/>
                <a:ext cx="29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7" name="Line 17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67" y="2251"/>
                <a:ext cx="29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8" name="Line 18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67" y="2115"/>
                <a:ext cx="29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9" name="Line 19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67" y="1979"/>
                <a:ext cx="29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0" name="Line 20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567" y="1842"/>
                <a:ext cx="29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1" name="Line 21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67" y="1706"/>
                <a:ext cx="29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2" name="Line 22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 flipH="1">
                <a:off x="703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3" name="Line 23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 flipH="1">
                <a:off x="839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4" name="Line 24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 flipH="1">
                <a:off x="975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5" name="Line 25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flipH="1">
                <a:off x="1111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6" name="Line 26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H="1">
                <a:off x="1247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7" name="Line 27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H="1">
                <a:off x="1383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8" name="Line 28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 flipH="1">
                <a:off x="1519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9" name="Line 29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H="1">
                <a:off x="1655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0" name="Line 30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H="1">
                <a:off x="1791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1" name="Line 31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 flipH="1">
                <a:off x="1927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2" name="Line 32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H="1">
                <a:off x="2064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3" name="Line 33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H="1">
                <a:off x="2200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4" name="Line 3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H="1">
                <a:off x="2336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5" name="Line 35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 flipH="1">
                <a:off x="2472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6" name="Line 36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H="1">
                <a:off x="2608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7" name="Line 3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>
                <a:off x="2744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8" name="Line 38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>
                <a:off x="2880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9" name="Line 3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 flipH="1">
                <a:off x="3016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0" name="Line 40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 flipH="1">
                <a:off x="3152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1" name="Line 4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 flipH="1">
                <a:off x="3288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2" name="Line 42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 flipH="1">
                <a:off x="3424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3" name="Line 4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>
                <a:off x="3560" y="1706"/>
                <a:ext cx="0" cy="2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860" name="Text Box 4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58" y="2840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4861" name="Text Box 4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9" y="2564"/>
              <a:ext cx="21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40</a:t>
              </a:r>
            </a:p>
          </p:txBody>
        </p:sp>
        <p:sp>
          <p:nvSpPr>
            <p:cNvPr id="34862" name="Text Box 4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09" y="2292"/>
              <a:ext cx="21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42</a:t>
              </a:r>
            </a:p>
          </p:txBody>
        </p:sp>
        <p:sp>
          <p:nvSpPr>
            <p:cNvPr id="34863" name="Text Box 4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2" y="1978"/>
              <a:ext cx="21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44</a:t>
              </a:r>
            </a:p>
          </p:txBody>
        </p:sp>
        <p:sp>
          <p:nvSpPr>
            <p:cNvPr id="34864" name="Text Box 4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12" y="1706"/>
              <a:ext cx="21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46</a:t>
              </a:r>
            </a:p>
          </p:txBody>
        </p:sp>
        <p:sp>
          <p:nvSpPr>
            <p:cNvPr id="34865" name="Text Box 4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2" y="1434"/>
              <a:ext cx="21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48</a:t>
              </a:r>
            </a:p>
          </p:txBody>
        </p:sp>
        <p:sp>
          <p:nvSpPr>
            <p:cNvPr id="34866" name="Text Box 5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2" y="1162"/>
              <a:ext cx="21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50</a:t>
              </a:r>
            </a:p>
          </p:txBody>
        </p:sp>
        <p:sp>
          <p:nvSpPr>
            <p:cNvPr id="34867" name="Text Box 5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09" y="890"/>
              <a:ext cx="21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52</a:t>
              </a:r>
            </a:p>
          </p:txBody>
        </p:sp>
        <p:sp>
          <p:nvSpPr>
            <p:cNvPr id="34868" name="Text Box 5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06" y="2886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4869" name="Text Box 5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278" y="2886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4870" name="Text Box 5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550" y="2886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4871" name="Text Box 5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823" y="2886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4872" name="Text Box 5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109" y="2886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873" name="Text Box 5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67" y="2886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34874" name="Text Box 5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39" y="2886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34875" name="Text Box 5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26" y="2886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34876" name="Text Box 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183" y="2886"/>
              <a:ext cx="15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34877" name="Text Box 6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425" y="2886"/>
              <a:ext cx="21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26654" name="Rectangle 62"/>
            <p:cNvSpPr/>
            <p:nvPr>
              <p:custDataLst>
                <p:tags r:id="rId25"/>
              </p:custDataLst>
            </p:nvPr>
          </p:nvSpPr>
          <p:spPr>
            <a:xfrm>
              <a:off x="171" y="577"/>
              <a:ext cx="519" cy="2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FF0000"/>
                  </a:solidFill>
                </a:rPr>
                <a:t>温度</a:t>
              </a:r>
              <a:r>
                <a:rPr lang="en-US" altLang="zh-CN" sz="2000" b="1">
                  <a:solidFill>
                    <a:srgbClr val="FF0000"/>
                  </a:solidFill>
                </a:rPr>
                <a:t>/℃</a:t>
              </a:r>
            </a:p>
          </p:txBody>
        </p:sp>
        <p:sp>
          <p:nvSpPr>
            <p:cNvPr id="34879" name="Rectangle 6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697" y="2953"/>
              <a:ext cx="59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FF0000"/>
                  </a:solidFill>
                </a:rPr>
                <a:t>时间</a:t>
              </a:r>
              <a:r>
                <a:rPr lang="en-US" altLang="zh-CN" sz="2000" b="1">
                  <a:solidFill>
                    <a:srgbClr val="FF0000"/>
                  </a:solidFill>
                </a:rPr>
                <a:t>/min</a:t>
              </a:r>
            </a:p>
          </p:txBody>
        </p:sp>
      </p:grpSp>
      <p:sp>
        <p:nvSpPr>
          <p:cNvPr id="34880" name="Arc 64"/>
          <p:cNvSpPr>
            <a:spLocks/>
          </p:cNvSpPr>
          <p:nvPr>
            <p:custDataLst>
              <p:tags r:id="rId1"/>
            </p:custDataLst>
          </p:nvPr>
        </p:nvSpPr>
        <p:spPr bwMode="auto">
          <a:xfrm flipV="1">
            <a:off x="2198782" y="978577"/>
            <a:ext cx="5331945" cy="3016488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 fill="none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34881" name="Group 65"/>
          <p:cNvGrpSpPr>
            <a:grpSpLocks/>
          </p:cNvGrpSpPr>
          <p:nvPr/>
        </p:nvGrpSpPr>
        <p:grpSpPr bwMode="auto">
          <a:xfrm>
            <a:off x="814746" y="4432100"/>
            <a:ext cx="8361203" cy="1811133"/>
            <a:chOff x="57" y="1455"/>
            <a:chExt cx="4099" cy="1924"/>
          </a:xfrm>
        </p:grpSpPr>
        <p:grpSp>
          <p:nvGrpSpPr>
            <p:cNvPr id="34882" name="Group 66"/>
            <p:cNvGrpSpPr>
              <a:grpSpLocks/>
            </p:cNvGrpSpPr>
            <p:nvPr/>
          </p:nvGrpSpPr>
          <p:grpSpPr bwMode="auto">
            <a:xfrm>
              <a:off x="1702" y="1455"/>
              <a:ext cx="2454" cy="1924"/>
              <a:chOff x="1793" y="1454"/>
              <a:chExt cx="2454" cy="1924"/>
            </a:xfrm>
          </p:grpSpPr>
          <p:sp>
            <p:nvSpPr>
              <p:cNvPr id="34883" name="AutoShape 67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793" y="1719"/>
                <a:ext cx="156" cy="1528"/>
              </a:xfrm>
              <a:prstGeom prst="leftBrace">
                <a:avLst>
                  <a:gd name="adj1" fmla="val 244826"/>
                  <a:gd name="adj2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 b="1">
                  <a:solidFill>
                    <a:srgbClr val="CCFF33"/>
                  </a:solidFill>
                </a:endParaRPr>
              </a:p>
            </p:txBody>
          </p:sp>
          <p:sp>
            <p:nvSpPr>
              <p:cNvPr id="34884" name="Text Box 68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937" y="1454"/>
                <a:ext cx="2125" cy="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404040"/>
                    </a:solidFill>
                    <a:latin typeface="仿宋" pitchFamily="49" charset="-122"/>
                    <a:ea typeface="仿宋" pitchFamily="49" charset="-122"/>
                  </a:rPr>
                  <a:t>(1)</a:t>
                </a:r>
                <a:r>
                  <a:rPr lang="zh-CN" altLang="en-US" sz="2800" b="1">
                    <a:solidFill>
                      <a:srgbClr val="404040"/>
                    </a:solidFill>
                    <a:latin typeface="仿宋" pitchFamily="49" charset="-122"/>
                    <a:ea typeface="仿宋" pitchFamily="49" charset="-122"/>
                  </a:rPr>
                  <a:t>熔化过程中温度上升。</a:t>
                </a:r>
              </a:p>
            </p:txBody>
          </p:sp>
          <p:sp>
            <p:nvSpPr>
              <p:cNvPr id="34885" name="Text Box 69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945" y="2164"/>
                <a:ext cx="2302" cy="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404040"/>
                    </a:solidFill>
                    <a:latin typeface="仿宋" pitchFamily="49" charset="-122"/>
                    <a:ea typeface="仿宋" pitchFamily="49" charset="-122"/>
                  </a:rPr>
                  <a:t>(2)</a:t>
                </a:r>
                <a:r>
                  <a:rPr lang="zh-CN" altLang="en-US" sz="2800" b="1">
                    <a:solidFill>
                      <a:srgbClr val="404040"/>
                    </a:solidFill>
                    <a:latin typeface="仿宋" pitchFamily="49" charset="-122"/>
                    <a:ea typeface="仿宋" pitchFamily="49" charset="-122"/>
                  </a:rPr>
                  <a:t>熔化过程中要不断加热。</a:t>
                </a:r>
              </a:p>
            </p:txBody>
          </p:sp>
          <p:sp>
            <p:nvSpPr>
              <p:cNvPr id="34886" name="Text Box 70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958" y="2822"/>
                <a:ext cx="2125" cy="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404040"/>
                    </a:solidFill>
                    <a:latin typeface="仿宋" pitchFamily="49" charset="-122"/>
                    <a:ea typeface="仿宋" pitchFamily="49" charset="-122"/>
                  </a:rPr>
                  <a:t>(3)</a:t>
                </a:r>
                <a:r>
                  <a:rPr lang="zh-CN" altLang="en-US" sz="2800" b="1">
                    <a:solidFill>
                      <a:srgbClr val="404040"/>
                    </a:solidFill>
                    <a:latin typeface="仿宋" pitchFamily="49" charset="-122"/>
                    <a:ea typeface="仿宋" pitchFamily="49" charset="-122"/>
                  </a:rPr>
                  <a:t>没有一定的熔化温度。</a:t>
                </a:r>
              </a:p>
            </p:txBody>
          </p:sp>
        </p:grpSp>
        <p:sp>
          <p:nvSpPr>
            <p:cNvPr id="34887" name="Text Box 7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7" y="2136"/>
              <a:ext cx="1151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404040"/>
                  </a:solidFill>
                  <a:latin typeface="仿宋" pitchFamily="49" charset="-122"/>
                  <a:ea typeface="仿宋" pitchFamily="49" charset="-122"/>
                </a:rPr>
                <a:t>松香熔化特点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51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325899" y="619132"/>
            <a:ext cx="11134172" cy="4329173"/>
            <a:chOff x="158" y="518"/>
            <a:chExt cx="5398" cy="2734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58" y="518"/>
              <a:ext cx="5398" cy="2734"/>
              <a:chOff x="158" y="1516"/>
              <a:chExt cx="5398" cy="2734"/>
            </a:xfrm>
          </p:grpSpPr>
          <p:grpSp>
            <p:nvGrpSpPr>
              <p:cNvPr id="35844" name="Group 4"/>
              <p:cNvGrpSpPr>
                <a:grpSpLocks/>
              </p:cNvGrpSpPr>
              <p:nvPr/>
            </p:nvGrpSpPr>
            <p:grpSpPr bwMode="auto">
              <a:xfrm>
                <a:off x="158" y="1516"/>
                <a:ext cx="2631" cy="2734"/>
                <a:chOff x="68" y="1344"/>
                <a:chExt cx="2631" cy="2734"/>
              </a:xfrm>
            </p:grpSpPr>
            <p:grpSp>
              <p:nvGrpSpPr>
                <p:cNvPr id="35845" name="Group 5"/>
                <p:cNvGrpSpPr>
                  <a:grpSpLocks/>
                </p:cNvGrpSpPr>
                <p:nvPr/>
              </p:nvGrpSpPr>
              <p:grpSpPr bwMode="auto">
                <a:xfrm>
                  <a:off x="68" y="1344"/>
                  <a:ext cx="2631" cy="2560"/>
                  <a:chOff x="22" y="1570"/>
                  <a:chExt cx="2631" cy="2560"/>
                </a:xfrm>
              </p:grpSpPr>
              <p:grpSp>
                <p:nvGrpSpPr>
                  <p:cNvPr id="35846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340" y="1570"/>
                    <a:ext cx="2313" cy="2314"/>
                    <a:chOff x="839" y="436"/>
                    <a:chExt cx="3084" cy="3085"/>
                  </a:xfrm>
                </p:grpSpPr>
                <p:sp>
                  <p:nvSpPr>
                    <p:cNvPr id="27745" name="Line 7"/>
                    <p:cNvSpPr>
                      <a:spLocks noChangeShapeType="1"/>
                    </p:cNvSpPr>
                    <p:nvPr>
                      <p:custDataLst>
                        <p:tags r:id="rId87"/>
                      </p:custDataLst>
                    </p:nvPr>
                  </p:nvSpPr>
                  <p:spPr bwMode="auto">
                    <a:xfrm rot="10800000" flipH="1">
                      <a:off x="839" y="436"/>
                      <a:ext cx="0" cy="30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46" name="Line 8"/>
                    <p:cNvSpPr>
                      <a:spLocks noChangeShapeType="1"/>
                    </p:cNvSpPr>
                    <p:nvPr>
                      <p:custDataLst>
                        <p:tags r:id="rId88"/>
                      </p:custDataLst>
                    </p:nvPr>
                  </p:nvSpPr>
                  <p:spPr bwMode="auto">
                    <a:xfrm>
                      <a:off x="839" y="3521"/>
                      <a:ext cx="308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47" name="Line 9"/>
                    <p:cNvSpPr>
                      <a:spLocks noChangeShapeType="1"/>
                    </p:cNvSpPr>
                    <p:nvPr>
                      <p:custDataLst>
                        <p:tags r:id="rId89"/>
                      </p:custDataLst>
                    </p:nvPr>
                  </p:nvSpPr>
                  <p:spPr bwMode="auto">
                    <a:xfrm flipH="1">
                      <a:off x="1020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48" name="Line 10"/>
                    <p:cNvSpPr>
                      <a:spLocks noChangeShapeType="1"/>
                    </p:cNvSpPr>
                    <p:nvPr>
                      <p:custDataLst>
                        <p:tags r:id="rId90"/>
                      </p:custDataLst>
                    </p:nvPr>
                  </p:nvSpPr>
                  <p:spPr bwMode="auto">
                    <a:xfrm flipH="1">
                      <a:off x="1202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49" name="Line 11"/>
                    <p:cNvSpPr>
                      <a:spLocks noChangeShapeType="1"/>
                    </p:cNvSpPr>
                    <p:nvPr>
                      <p:custDataLst>
                        <p:tags r:id="rId91"/>
                      </p:custDataLst>
                    </p:nvPr>
                  </p:nvSpPr>
                  <p:spPr bwMode="auto">
                    <a:xfrm flipH="1">
                      <a:off x="1383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50" name="Line 12"/>
                    <p:cNvSpPr>
                      <a:spLocks noChangeShapeType="1"/>
                    </p:cNvSpPr>
                    <p:nvPr>
                      <p:custDataLst>
                        <p:tags r:id="rId92"/>
                      </p:custDataLst>
                    </p:nvPr>
                  </p:nvSpPr>
                  <p:spPr bwMode="auto">
                    <a:xfrm flipH="1">
                      <a:off x="1566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51" name="Line 13"/>
                    <p:cNvSpPr>
                      <a:spLocks noChangeShapeType="1"/>
                    </p:cNvSpPr>
                    <p:nvPr>
                      <p:custDataLst>
                        <p:tags r:id="rId93"/>
                      </p:custDataLst>
                    </p:nvPr>
                  </p:nvSpPr>
                  <p:spPr bwMode="auto">
                    <a:xfrm flipH="1">
                      <a:off x="1746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52" name="Line 14"/>
                    <p:cNvSpPr>
                      <a:spLocks noChangeShapeType="1"/>
                    </p:cNvSpPr>
                    <p:nvPr>
                      <p:custDataLst>
                        <p:tags r:id="rId94"/>
                      </p:custDataLst>
                    </p:nvPr>
                  </p:nvSpPr>
                  <p:spPr bwMode="auto">
                    <a:xfrm flipH="1">
                      <a:off x="1927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53" name="Line 15"/>
                    <p:cNvSpPr>
                      <a:spLocks noChangeShapeType="1"/>
                    </p:cNvSpPr>
                    <p:nvPr>
                      <p:custDataLst>
                        <p:tags r:id="rId95"/>
                      </p:custDataLst>
                    </p:nvPr>
                  </p:nvSpPr>
                  <p:spPr bwMode="auto">
                    <a:xfrm flipH="1">
                      <a:off x="2110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54" name="Line 16"/>
                    <p:cNvSpPr>
                      <a:spLocks noChangeShapeType="1"/>
                    </p:cNvSpPr>
                    <p:nvPr>
                      <p:custDataLst>
                        <p:tags r:id="rId96"/>
                      </p:custDataLst>
                    </p:nvPr>
                  </p:nvSpPr>
                  <p:spPr bwMode="auto">
                    <a:xfrm flipH="1">
                      <a:off x="2290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55" name="Line 17"/>
                    <p:cNvSpPr>
                      <a:spLocks noChangeShapeType="1"/>
                    </p:cNvSpPr>
                    <p:nvPr>
                      <p:custDataLst>
                        <p:tags r:id="rId97"/>
                      </p:custDataLst>
                    </p:nvPr>
                  </p:nvSpPr>
                  <p:spPr bwMode="auto">
                    <a:xfrm flipH="1">
                      <a:off x="2472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56" name="Line 18"/>
                    <p:cNvSpPr>
                      <a:spLocks noChangeShapeType="1"/>
                    </p:cNvSpPr>
                    <p:nvPr>
                      <p:custDataLst>
                        <p:tags r:id="rId98"/>
                      </p:custDataLst>
                    </p:nvPr>
                  </p:nvSpPr>
                  <p:spPr bwMode="auto">
                    <a:xfrm flipH="1">
                      <a:off x="2654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57" name="Line 19"/>
                    <p:cNvSpPr>
                      <a:spLocks noChangeShapeType="1"/>
                    </p:cNvSpPr>
                    <p:nvPr>
                      <p:custDataLst>
                        <p:tags r:id="rId99"/>
                      </p:custDataLst>
                    </p:nvPr>
                  </p:nvSpPr>
                  <p:spPr bwMode="auto">
                    <a:xfrm flipH="1">
                      <a:off x="2835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58" name="Line 20"/>
                    <p:cNvSpPr>
                      <a:spLocks noChangeShapeType="1"/>
                    </p:cNvSpPr>
                    <p:nvPr>
                      <p:custDataLst>
                        <p:tags r:id="rId100"/>
                      </p:custDataLst>
                    </p:nvPr>
                  </p:nvSpPr>
                  <p:spPr bwMode="auto">
                    <a:xfrm flipH="1">
                      <a:off x="3016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59" name="Line 21"/>
                    <p:cNvSpPr>
                      <a:spLocks noChangeShapeType="1"/>
                    </p:cNvSpPr>
                    <p:nvPr>
                      <p:custDataLst>
                        <p:tags r:id="rId101"/>
                      </p:custDataLst>
                    </p:nvPr>
                  </p:nvSpPr>
                  <p:spPr bwMode="auto">
                    <a:xfrm flipH="1">
                      <a:off x="3198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60" name="Line 22"/>
                    <p:cNvSpPr>
                      <a:spLocks noChangeShapeType="1"/>
                    </p:cNvSpPr>
                    <p:nvPr>
                      <p:custDataLst>
                        <p:tags r:id="rId102"/>
                      </p:custDataLst>
                    </p:nvPr>
                  </p:nvSpPr>
                  <p:spPr bwMode="auto">
                    <a:xfrm flipH="1">
                      <a:off x="3560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61" name="Line 23"/>
                    <p:cNvSpPr>
                      <a:spLocks noChangeShapeType="1"/>
                    </p:cNvSpPr>
                    <p:nvPr>
                      <p:custDataLst>
                        <p:tags r:id="rId103"/>
                      </p:custDataLst>
                    </p:nvPr>
                  </p:nvSpPr>
                  <p:spPr bwMode="auto">
                    <a:xfrm flipH="1">
                      <a:off x="3379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62" name="Line 24"/>
                    <p:cNvSpPr>
                      <a:spLocks noChangeShapeType="1"/>
                    </p:cNvSpPr>
                    <p:nvPr>
                      <p:custDataLst>
                        <p:tags r:id="rId104"/>
                      </p:custDataLst>
                    </p:nvPr>
                  </p:nvSpPr>
                  <p:spPr bwMode="auto">
                    <a:xfrm>
                      <a:off x="839" y="3338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63" name="Line 25"/>
                    <p:cNvSpPr>
                      <a:spLocks noChangeShapeType="1"/>
                    </p:cNvSpPr>
                    <p:nvPr>
                      <p:custDataLst>
                        <p:tags r:id="rId105"/>
                      </p:custDataLst>
                    </p:nvPr>
                  </p:nvSpPr>
                  <p:spPr bwMode="auto">
                    <a:xfrm>
                      <a:off x="839" y="3158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64" name="Line 26"/>
                    <p:cNvSpPr>
                      <a:spLocks noChangeShapeType="1"/>
                    </p:cNvSpPr>
                    <p:nvPr>
                      <p:custDataLst>
                        <p:tags r:id="rId106"/>
                      </p:custDataLst>
                    </p:nvPr>
                  </p:nvSpPr>
                  <p:spPr bwMode="auto">
                    <a:xfrm>
                      <a:off x="839" y="2976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65" name="Line 27"/>
                    <p:cNvSpPr>
                      <a:spLocks noChangeShapeType="1"/>
                    </p:cNvSpPr>
                    <p:nvPr>
                      <p:custDataLst>
                        <p:tags r:id="rId107"/>
                      </p:custDataLst>
                    </p:nvPr>
                  </p:nvSpPr>
                  <p:spPr bwMode="auto">
                    <a:xfrm>
                      <a:off x="839" y="2794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66" name="Line 28"/>
                    <p:cNvSpPr>
                      <a:spLocks noChangeShapeType="1"/>
                    </p:cNvSpPr>
                    <p:nvPr>
                      <p:custDataLst>
                        <p:tags r:id="rId108"/>
                      </p:custDataLst>
                    </p:nvPr>
                  </p:nvSpPr>
                  <p:spPr bwMode="auto">
                    <a:xfrm>
                      <a:off x="839" y="2614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67" name="Line 29"/>
                    <p:cNvSpPr>
                      <a:spLocks noChangeShapeType="1"/>
                    </p:cNvSpPr>
                    <p:nvPr>
                      <p:custDataLst>
                        <p:tags r:id="rId109"/>
                      </p:custDataLst>
                    </p:nvPr>
                  </p:nvSpPr>
                  <p:spPr bwMode="auto">
                    <a:xfrm>
                      <a:off x="839" y="2432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68" name="Line 30"/>
                    <p:cNvSpPr>
                      <a:spLocks noChangeShapeType="1"/>
                    </p:cNvSpPr>
                    <p:nvPr>
                      <p:custDataLst>
                        <p:tags r:id="rId110"/>
                      </p:custDataLst>
                    </p:nvPr>
                  </p:nvSpPr>
                  <p:spPr bwMode="auto">
                    <a:xfrm>
                      <a:off x="839" y="2250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69" name="Line 31"/>
                    <p:cNvSpPr>
                      <a:spLocks noChangeShapeType="1"/>
                    </p:cNvSpPr>
                    <p:nvPr>
                      <p:custDataLst>
                        <p:tags r:id="rId111"/>
                      </p:custDataLst>
                    </p:nvPr>
                  </p:nvSpPr>
                  <p:spPr bwMode="auto">
                    <a:xfrm>
                      <a:off x="839" y="2069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70" name="Line 32"/>
                    <p:cNvSpPr>
                      <a:spLocks noChangeShapeType="1"/>
                    </p:cNvSpPr>
                    <p:nvPr>
                      <p:custDataLst>
                        <p:tags r:id="rId112"/>
                      </p:custDataLst>
                    </p:nvPr>
                  </p:nvSpPr>
                  <p:spPr bwMode="auto">
                    <a:xfrm>
                      <a:off x="839" y="1888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71" name="Line 33"/>
                    <p:cNvSpPr>
                      <a:spLocks noChangeShapeType="1"/>
                    </p:cNvSpPr>
                    <p:nvPr>
                      <p:custDataLst>
                        <p:tags r:id="rId113"/>
                      </p:custDataLst>
                    </p:nvPr>
                  </p:nvSpPr>
                  <p:spPr bwMode="auto">
                    <a:xfrm>
                      <a:off x="839" y="1707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72" name="Line 34"/>
                    <p:cNvSpPr>
                      <a:spLocks noChangeShapeType="1"/>
                    </p:cNvSpPr>
                    <p:nvPr>
                      <p:custDataLst>
                        <p:tags r:id="rId114"/>
                      </p:custDataLst>
                    </p:nvPr>
                  </p:nvSpPr>
                  <p:spPr bwMode="auto">
                    <a:xfrm>
                      <a:off x="839" y="1525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73" name="Line 35"/>
                    <p:cNvSpPr>
                      <a:spLocks noChangeShapeType="1"/>
                    </p:cNvSpPr>
                    <p:nvPr>
                      <p:custDataLst>
                        <p:tags r:id="rId115"/>
                      </p:custDataLst>
                    </p:nvPr>
                  </p:nvSpPr>
                  <p:spPr bwMode="auto">
                    <a:xfrm>
                      <a:off x="839" y="1344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74" name="Line 36"/>
                    <p:cNvSpPr>
                      <a:spLocks noChangeShapeType="1"/>
                    </p:cNvSpPr>
                    <p:nvPr>
                      <p:custDataLst>
                        <p:tags r:id="rId116"/>
                      </p:custDataLst>
                    </p:nvPr>
                  </p:nvSpPr>
                  <p:spPr bwMode="auto">
                    <a:xfrm>
                      <a:off x="839" y="1163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75" name="Line 37"/>
                    <p:cNvSpPr>
                      <a:spLocks noChangeShapeType="1"/>
                    </p:cNvSpPr>
                    <p:nvPr>
                      <p:custDataLst>
                        <p:tags r:id="rId117"/>
                      </p:custDataLst>
                    </p:nvPr>
                  </p:nvSpPr>
                  <p:spPr bwMode="auto">
                    <a:xfrm>
                      <a:off x="839" y="799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76" name="Line 38"/>
                    <p:cNvSpPr>
                      <a:spLocks noChangeShapeType="1"/>
                    </p:cNvSpPr>
                    <p:nvPr>
                      <p:custDataLst>
                        <p:tags r:id="rId118"/>
                      </p:custDataLst>
                    </p:nvPr>
                  </p:nvSpPr>
                  <p:spPr bwMode="auto">
                    <a:xfrm>
                      <a:off x="839" y="981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7731" name="Text Box 39"/>
                  <p:cNvSpPr/>
                  <p:nvPr>
                    <p:custDataLst>
                      <p:tags r:id="rId73"/>
                    </p:custDataLst>
                  </p:nvPr>
                </p:nvSpPr>
                <p:spPr>
                  <a:xfrm>
                    <a:off x="294" y="1600"/>
                    <a:ext cx="908" cy="292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400">
                        <a:solidFill>
                          <a:srgbClr val="0000CC"/>
                        </a:solidFill>
                        <a:ea typeface="隶书" pitchFamily="49" charset="-122"/>
                      </a:rPr>
                      <a:t>温度</a:t>
                    </a:r>
                    <a:r>
                      <a:rPr lang="en-US" altLang="zh-CN" sz="2400">
                        <a:solidFill>
                          <a:srgbClr val="0000CC"/>
                        </a:solidFill>
                        <a:ea typeface="隶书" pitchFamily="49" charset="-122"/>
                      </a:rPr>
                      <a:t>/℃</a:t>
                    </a:r>
                  </a:p>
                </p:txBody>
              </p:sp>
              <p:sp>
                <p:nvSpPr>
                  <p:cNvPr id="35880" name="Text Box 40"/>
                  <p:cNvSpPr>
                    <a:spLocks noChangeArrowheads="1"/>
                  </p:cNvSpPr>
                  <p:nvPr>
                    <p:custDataLst>
                      <p:tags r:id="rId74"/>
                    </p:custDataLst>
                  </p:nvPr>
                </p:nvSpPr>
                <p:spPr bwMode="auto">
                  <a:xfrm rot="5400000">
                    <a:off x="2018" y="3522"/>
                    <a:ext cx="952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400">
                        <a:solidFill>
                          <a:srgbClr val="0000CC"/>
                        </a:solidFill>
                        <a:ea typeface="隶书" pitchFamily="49" charset="-122"/>
                      </a:rPr>
                      <a:t>时间</a:t>
                    </a:r>
                    <a:r>
                      <a:rPr lang="en-US" altLang="zh-CN" sz="2400">
                        <a:solidFill>
                          <a:srgbClr val="0000CC"/>
                        </a:solidFill>
                        <a:ea typeface="隶书" pitchFamily="49" charset="-122"/>
                      </a:rPr>
                      <a:t>/</a:t>
                    </a:r>
                    <a:r>
                      <a:rPr lang="zh-CN" altLang="en-US" sz="2400">
                        <a:solidFill>
                          <a:srgbClr val="0000CC"/>
                        </a:solidFill>
                        <a:ea typeface="隶书" pitchFamily="49" charset="-122"/>
                      </a:rPr>
                      <a:t>分</a:t>
                    </a:r>
                  </a:p>
                </p:txBody>
              </p:sp>
              <p:sp>
                <p:nvSpPr>
                  <p:cNvPr id="35881" name="Text Box 41"/>
                  <p:cNvSpPr>
                    <a:spLocks noChangeArrowheads="1"/>
                  </p:cNvSpPr>
                  <p:nvPr>
                    <p:custDataLst>
                      <p:tags r:id="rId75"/>
                    </p:custDataLst>
                  </p:nvPr>
                </p:nvSpPr>
                <p:spPr bwMode="auto">
                  <a:xfrm>
                    <a:off x="249" y="3838"/>
                    <a:ext cx="227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35882" name="Text Box 42"/>
                  <p:cNvSpPr>
                    <a:spLocks noChangeArrowheads="1"/>
                  </p:cNvSpPr>
                  <p:nvPr>
                    <p:custDataLst>
                      <p:tags r:id="rId76"/>
                    </p:custDataLst>
                  </p:nvPr>
                </p:nvSpPr>
                <p:spPr bwMode="auto">
                  <a:xfrm>
                    <a:off x="521" y="3838"/>
                    <a:ext cx="181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35883" name="Text Box 43"/>
                  <p:cNvSpPr>
                    <a:spLocks noChangeArrowheads="1"/>
                  </p:cNvSpPr>
                  <p:nvPr>
                    <p:custDataLst>
                      <p:tags r:id="rId77"/>
                    </p:custDataLst>
                  </p:nvPr>
                </p:nvSpPr>
                <p:spPr bwMode="auto">
                  <a:xfrm>
                    <a:off x="793" y="3838"/>
                    <a:ext cx="272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35884" name="Text Box 44"/>
                  <p:cNvSpPr>
                    <a:spLocks noChangeArrowheads="1"/>
                  </p:cNvSpPr>
                  <p:nvPr>
                    <p:custDataLst>
                      <p:tags r:id="rId78"/>
                    </p:custDataLst>
                  </p:nvPr>
                </p:nvSpPr>
                <p:spPr bwMode="auto">
                  <a:xfrm>
                    <a:off x="1065" y="3838"/>
                    <a:ext cx="272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35885" name="Text Box 45"/>
                  <p:cNvSpPr>
                    <a:spLocks noChangeArrowheads="1"/>
                  </p:cNvSpPr>
                  <p:nvPr>
                    <p:custDataLst>
                      <p:tags r:id="rId79"/>
                    </p:custDataLst>
                  </p:nvPr>
                </p:nvSpPr>
                <p:spPr bwMode="auto">
                  <a:xfrm>
                    <a:off x="1338" y="3838"/>
                    <a:ext cx="226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35886" name="Text Box 46"/>
                  <p:cNvSpPr>
                    <a:spLocks noChangeArrowheads="1"/>
                  </p:cNvSpPr>
                  <p:nvPr>
                    <p:custDataLst>
                      <p:tags r:id="rId80"/>
                    </p:custDataLst>
                  </p:nvPr>
                </p:nvSpPr>
                <p:spPr bwMode="auto">
                  <a:xfrm>
                    <a:off x="1519" y="3838"/>
                    <a:ext cx="544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35887" name="Text Box 47"/>
                  <p:cNvSpPr>
                    <a:spLocks noChangeArrowheads="1"/>
                  </p:cNvSpPr>
                  <p:nvPr>
                    <p:custDataLst>
                      <p:tags r:id="rId81"/>
                    </p:custDataLst>
                  </p:nvPr>
                </p:nvSpPr>
                <p:spPr bwMode="auto">
                  <a:xfrm>
                    <a:off x="1791" y="3838"/>
                    <a:ext cx="408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12</a:t>
                    </a:r>
                  </a:p>
                </p:txBody>
              </p:sp>
              <p:sp>
                <p:nvSpPr>
                  <p:cNvPr id="35888" name="Text Box 48"/>
                  <p:cNvSpPr>
                    <a:spLocks noChangeArrowheads="1"/>
                  </p:cNvSpPr>
                  <p:nvPr>
                    <p:custDataLst>
                      <p:tags r:id="rId82"/>
                    </p:custDataLst>
                  </p:nvPr>
                </p:nvSpPr>
                <p:spPr bwMode="auto">
                  <a:xfrm>
                    <a:off x="2063" y="3838"/>
                    <a:ext cx="453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14</a:t>
                    </a:r>
                  </a:p>
                </p:txBody>
              </p:sp>
              <p:sp>
                <p:nvSpPr>
                  <p:cNvPr id="35889" name="Text Box 49"/>
                  <p:cNvSpPr>
                    <a:spLocks noChangeArrowheads="1"/>
                  </p:cNvSpPr>
                  <p:nvPr>
                    <p:custDataLst>
                      <p:tags r:id="rId83"/>
                    </p:custDataLst>
                  </p:nvPr>
                </p:nvSpPr>
                <p:spPr bwMode="auto">
                  <a:xfrm>
                    <a:off x="22" y="3748"/>
                    <a:ext cx="454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40</a:t>
                    </a:r>
                  </a:p>
                </p:txBody>
              </p:sp>
              <p:sp>
                <p:nvSpPr>
                  <p:cNvPr id="35890" name="Text Box 50"/>
                  <p:cNvSpPr>
                    <a:spLocks noChangeArrowheads="1"/>
                  </p:cNvSpPr>
                  <p:nvPr>
                    <p:custDataLst>
                      <p:tags r:id="rId84"/>
                    </p:custDataLst>
                  </p:nvPr>
                </p:nvSpPr>
                <p:spPr bwMode="auto">
                  <a:xfrm>
                    <a:off x="22" y="3067"/>
                    <a:ext cx="499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45</a:t>
                    </a:r>
                  </a:p>
                </p:txBody>
              </p:sp>
              <p:sp>
                <p:nvSpPr>
                  <p:cNvPr id="35891" name="Text Box 51"/>
                  <p:cNvSpPr>
                    <a:spLocks noChangeArrowheads="1"/>
                  </p:cNvSpPr>
                  <p:nvPr>
                    <p:custDataLst>
                      <p:tags r:id="rId85"/>
                    </p:custDataLst>
                  </p:nvPr>
                </p:nvSpPr>
                <p:spPr bwMode="auto">
                  <a:xfrm>
                    <a:off x="22" y="2387"/>
                    <a:ext cx="453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50</a:t>
                    </a:r>
                  </a:p>
                </p:txBody>
              </p:sp>
              <p:sp>
                <p:nvSpPr>
                  <p:cNvPr id="35892" name="Text Box 52"/>
                  <p:cNvSpPr>
                    <a:spLocks noChangeArrowheads="1"/>
                  </p:cNvSpPr>
                  <p:nvPr>
                    <p:custDataLst>
                      <p:tags r:id="rId86"/>
                    </p:custDataLst>
                  </p:nvPr>
                </p:nvSpPr>
                <p:spPr bwMode="auto">
                  <a:xfrm>
                    <a:off x="22" y="1706"/>
                    <a:ext cx="454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55</a:t>
                    </a:r>
                  </a:p>
                </p:txBody>
              </p:sp>
            </p:grpSp>
            <p:sp>
              <p:nvSpPr>
                <p:cNvPr id="35893" name="Rectangle 53"/>
                <p:cNvSpPr>
                  <a:spLocks noChangeArrowheads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343" y="3748"/>
                  <a:ext cx="183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800">
                      <a:solidFill>
                        <a:srgbClr val="000000"/>
                      </a:solidFill>
                      <a:ea typeface="隶书" pitchFamily="49" charset="-122"/>
                    </a:rPr>
                    <a:t>硫代硫酸钠的熔化图像</a:t>
                  </a:r>
                </a:p>
              </p:txBody>
            </p:sp>
          </p:grpSp>
          <p:grpSp>
            <p:nvGrpSpPr>
              <p:cNvPr id="35894" name="Group 54"/>
              <p:cNvGrpSpPr>
                <a:grpSpLocks/>
              </p:cNvGrpSpPr>
              <p:nvPr/>
            </p:nvGrpSpPr>
            <p:grpSpPr bwMode="auto">
              <a:xfrm>
                <a:off x="2925" y="1516"/>
                <a:ext cx="2631" cy="2734"/>
                <a:chOff x="2880" y="1344"/>
                <a:chExt cx="2631" cy="2734"/>
              </a:xfrm>
            </p:grpSpPr>
            <p:grpSp>
              <p:nvGrpSpPr>
                <p:cNvPr id="35895" name="Group 55"/>
                <p:cNvGrpSpPr>
                  <a:grpSpLocks/>
                </p:cNvGrpSpPr>
                <p:nvPr/>
              </p:nvGrpSpPr>
              <p:grpSpPr bwMode="auto">
                <a:xfrm>
                  <a:off x="2880" y="1344"/>
                  <a:ext cx="2631" cy="2560"/>
                  <a:chOff x="22" y="1570"/>
                  <a:chExt cx="2631" cy="2560"/>
                </a:xfrm>
              </p:grpSpPr>
              <p:grpSp>
                <p:nvGrpSpPr>
                  <p:cNvPr id="3589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340" y="1570"/>
                    <a:ext cx="2313" cy="2314"/>
                    <a:chOff x="839" y="436"/>
                    <a:chExt cx="3084" cy="3085"/>
                  </a:xfrm>
                </p:grpSpPr>
                <p:sp>
                  <p:nvSpPr>
                    <p:cNvPr id="27696" name="Line 57"/>
                    <p:cNvSpPr>
                      <a:spLocks noChangeShapeType="1"/>
                    </p:cNvSpPr>
                    <p:nvPr>
                      <p:custDataLst>
                        <p:tags r:id="rId40"/>
                      </p:custDataLst>
                    </p:nvPr>
                  </p:nvSpPr>
                  <p:spPr bwMode="auto">
                    <a:xfrm rot="10800000" flipH="1">
                      <a:off x="839" y="436"/>
                      <a:ext cx="0" cy="30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697" name="Line 58"/>
                    <p:cNvSpPr>
                      <a:spLocks noChangeShapeType="1"/>
                    </p:cNvSpPr>
                    <p:nvPr>
                      <p:custDataLst>
                        <p:tags r:id="rId41"/>
                      </p:custDataLst>
                    </p:nvPr>
                  </p:nvSpPr>
                  <p:spPr bwMode="auto">
                    <a:xfrm>
                      <a:off x="839" y="3521"/>
                      <a:ext cx="308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698" name="Line 59"/>
                    <p:cNvSpPr>
                      <a:spLocks noChangeShapeType="1"/>
                    </p:cNvSpPr>
                    <p:nvPr>
                      <p:custDataLst>
                        <p:tags r:id="rId42"/>
                      </p:custDataLst>
                    </p:nvPr>
                  </p:nvSpPr>
                  <p:spPr bwMode="auto">
                    <a:xfrm flipH="1">
                      <a:off x="1020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699" name="Line 60"/>
                    <p:cNvSpPr>
                      <a:spLocks noChangeShapeType="1"/>
                    </p:cNvSpPr>
                    <p:nvPr>
                      <p:custDataLst>
                        <p:tags r:id="rId43"/>
                      </p:custDataLst>
                    </p:nvPr>
                  </p:nvSpPr>
                  <p:spPr bwMode="auto">
                    <a:xfrm flipH="1">
                      <a:off x="1202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00" name="Line 61"/>
                    <p:cNvSpPr>
                      <a:spLocks noChangeShapeType="1"/>
                    </p:cNvSpPr>
                    <p:nvPr>
                      <p:custDataLst>
                        <p:tags r:id="rId44"/>
                      </p:custDataLst>
                    </p:nvPr>
                  </p:nvSpPr>
                  <p:spPr bwMode="auto">
                    <a:xfrm flipH="1">
                      <a:off x="1383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01" name="Line 62"/>
                    <p:cNvSpPr>
                      <a:spLocks noChangeShapeType="1"/>
                    </p:cNvSpPr>
                    <p:nvPr>
                      <p:custDataLst>
                        <p:tags r:id="rId45"/>
                      </p:custDataLst>
                    </p:nvPr>
                  </p:nvSpPr>
                  <p:spPr bwMode="auto">
                    <a:xfrm flipH="1">
                      <a:off x="1566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02" name="Line 63"/>
                    <p:cNvSpPr>
                      <a:spLocks noChangeShapeType="1"/>
                    </p:cNvSpPr>
                    <p:nvPr>
                      <p:custDataLst>
                        <p:tags r:id="rId46"/>
                      </p:custDataLst>
                    </p:nvPr>
                  </p:nvSpPr>
                  <p:spPr bwMode="auto">
                    <a:xfrm flipH="1">
                      <a:off x="1746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03" name="Line 64"/>
                    <p:cNvSpPr>
                      <a:spLocks noChangeShapeType="1"/>
                    </p:cNvSpPr>
                    <p:nvPr>
                      <p:custDataLst>
                        <p:tags r:id="rId47"/>
                      </p:custDataLst>
                    </p:nvPr>
                  </p:nvSpPr>
                  <p:spPr bwMode="auto">
                    <a:xfrm flipH="1">
                      <a:off x="1927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04" name="Line 65"/>
                    <p:cNvSpPr>
                      <a:spLocks noChangeShapeType="1"/>
                    </p:cNvSpPr>
                    <p:nvPr>
                      <p:custDataLst>
                        <p:tags r:id="rId48"/>
                      </p:custDataLst>
                    </p:nvPr>
                  </p:nvSpPr>
                  <p:spPr bwMode="auto">
                    <a:xfrm flipH="1">
                      <a:off x="2110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05" name="Line 66"/>
                    <p:cNvSpPr>
                      <a:spLocks noChangeShapeType="1"/>
                    </p:cNvSpPr>
                    <p:nvPr>
                      <p:custDataLst>
                        <p:tags r:id="rId49"/>
                      </p:custDataLst>
                    </p:nvPr>
                  </p:nvSpPr>
                  <p:spPr bwMode="auto">
                    <a:xfrm flipH="1">
                      <a:off x="2290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06" name="Line 67"/>
                    <p:cNvSpPr>
                      <a:spLocks noChangeShapeType="1"/>
                    </p:cNvSpPr>
                    <p:nvPr>
                      <p:custDataLst>
                        <p:tags r:id="rId50"/>
                      </p:custDataLst>
                    </p:nvPr>
                  </p:nvSpPr>
                  <p:spPr bwMode="auto">
                    <a:xfrm flipH="1">
                      <a:off x="2472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07" name="Line 68"/>
                    <p:cNvSpPr>
                      <a:spLocks noChangeShapeType="1"/>
                    </p:cNvSpPr>
                    <p:nvPr>
                      <p:custDataLst>
                        <p:tags r:id="rId51"/>
                      </p:custDataLst>
                    </p:nvPr>
                  </p:nvSpPr>
                  <p:spPr bwMode="auto">
                    <a:xfrm flipH="1">
                      <a:off x="2654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08" name="Line 69"/>
                    <p:cNvSpPr>
                      <a:spLocks noChangeShapeType="1"/>
                    </p:cNvSpPr>
                    <p:nvPr>
                      <p:custDataLst>
                        <p:tags r:id="rId52"/>
                      </p:custDataLst>
                    </p:nvPr>
                  </p:nvSpPr>
                  <p:spPr bwMode="auto">
                    <a:xfrm flipH="1">
                      <a:off x="2835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09" name="Line 70"/>
                    <p:cNvSpPr>
                      <a:spLocks noChangeShapeType="1"/>
                    </p:cNvSpPr>
                    <p:nvPr>
                      <p:custDataLst>
                        <p:tags r:id="rId53"/>
                      </p:custDataLst>
                    </p:nvPr>
                  </p:nvSpPr>
                  <p:spPr bwMode="auto">
                    <a:xfrm flipH="1">
                      <a:off x="3016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10" name="Line 71"/>
                    <p:cNvSpPr>
                      <a:spLocks noChangeShapeType="1"/>
                    </p:cNvSpPr>
                    <p:nvPr>
                      <p:custDataLst>
                        <p:tags r:id="rId54"/>
                      </p:custDataLst>
                    </p:nvPr>
                  </p:nvSpPr>
                  <p:spPr bwMode="auto">
                    <a:xfrm flipH="1">
                      <a:off x="3198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11" name="Line 72"/>
                    <p:cNvSpPr>
                      <a:spLocks noChangeShapeType="1"/>
                    </p:cNvSpPr>
                    <p:nvPr>
                      <p:custDataLst>
                        <p:tags r:id="rId55"/>
                      </p:custDataLst>
                    </p:nvPr>
                  </p:nvSpPr>
                  <p:spPr bwMode="auto">
                    <a:xfrm flipH="1">
                      <a:off x="3560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12" name="Line 73"/>
                    <p:cNvSpPr>
                      <a:spLocks noChangeShapeType="1"/>
                    </p:cNvSpPr>
                    <p:nvPr>
                      <p:custDataLst>
                        <p:tags r:id="rId56"/>
                      </p:custDataLst>
                    </p:nvPr>
                  </p:nvSpPr>
                  <p:spPr bwMode="auto">
                    <a:xfrm flipH="1">
                      <a:off x="3379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13" name="Line 74"/>
                    <p:cNvSpPr>
                      <a:spLocks noChangeShapeType="1"/>
                    </p:cNvSpPr>
                    <p:nvPr>
                      <p:custDataLst>
                        <p:tags r:id="rId57"/>
                      </p:custDataLst>
                    </p:nvPr>
                  </p:nvSpPr>
                  <p:spPr bwMode="auto">
                    <a:xfrm>
                      <a:off x="839" y="3338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14" name="Line 75"/>
                    <p:cNvSpPr>
                      <a:spLocks noChangeShapeType="1"/>
                    </p:cNvSpPr>
                    <p:nvPr>
                      <p:custDataLst>
                        <p:tags r:id="rId58"/>
                      </p:custDataLst>
                    </p:nvPr>
                  </p:nvSpPr>
                  <p:spPr bwMode="auto">
                    <a:xfrm>
                      <a:off x="839" y="3158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15" name="Line 76"/>
                    <p:cNvSpPr>
                      <a:spLocks noChangeShapeType="1"/>
                    </p:cNvSpPr>
                    <p:nvPr>
                      <p:custDataLst>
                        <p:tags r:id="rId59"/>
                      </p:custDataLst>
                    </p:nvPr>
                  </p:nvSpPr>
                  <p:spPr bwMode="auto">
                    <a:xfrm>
                      <a:off x="839" y="2976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16" name="Line 77"/>
                    <p:cNvSpPr>
                      <a:spLocks noChangeShapeType="1"/>
                    </p:cNvSpPr>
                    <p:nvPr>
                      <p:custDataLst>
                        <p:tags r:id="rId60"/>
                      </p:custDataLst>
                    </p:nvPr>
                  </p:nvSpPr>
                  <p:spPr bwMode="auto">
                    <a:xfrm>
                      <a:off x="839" y="2794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17" name="Line 78"/>
                    <p:cNvSpPr>
                      <a:spLocks noChangeShapeType="1"/>
                    </p:cNvSpPr>
                    <p:nvPr>
                      <p:custDataLst>
                        <p:tags r:id="rId61"/>
                      </p:custDataLst>
                    </p:nvPr>
                  </p:nvSpPr>
                  <p:spPr bwMode="auto">
                    <a:xfrm>
                      <a:off x="839" y="2614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18" name="Line 79"/>
                    <p:cNvSpPr>
                      <a:spLocks noChangeShapeType="1"/>
                    </p:cNvSpPr>
                    <p:nvPr>
                      <p:custDataLst>
                        <p:tags r:id="rId62"/>
                      </p:custDataLst>
                    </p:nvPr>
                  </p:nvSpPr>
                  <p:spPr bwMode="auto">
                    <a:xfrm>
                      <a:off x="839" y="2432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19" name="Line 80"/>
                    <p:cNvSpPr>
                      <a:spLocks noChangeShapeType="1"/>
                    </p:cNvSpPr>
                    <p:nvPr>
                      <p:custDataLst>
                        <p:tags r:id="rId63"/>
                      </p:custDataLst>
                    </p:nvPr>
                  </p:nvSpPr>
                  <p:spPr bwMode="auto">
                    <a:xfrm>
                      <a:off x="839" y="2250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20" name="Line 81"/>
                    <p:cNvSpPr>
                      <a:spLocks noChangeShapeType="1"/>
                    </p:cNvSpPr>
                    <p:nvPr>
                      <p:custDataLst>
                        <p:tags r:id="rId64"/>
                      </p:custDataLst>
                    </p:nvPr>
                  </p:nvSpPr>
                  <p:spPr bwMode="auto">
                    <a:xfrm>
                      <a:off x="839" y="2069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21" name="Line 82"/>
                    <p:cNvSpPr>
                      <a:spLocks noChangeShapeType="1"/>
                    </p:cNvSpPr>
                    <p:nvPr>
                      <p:custDataLst>
                        <p:tags r:id="rId65"/>
                      </p:custDataLst>
                    </p:nvPr>
                  </p:nvSpPr>
                  <p:spPr bwMode="auto">
                    <a:xfrm>
                      <a:off x="839" y="1888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22" name="Line 83"/>
                    <p:cNvSpPr>
                      <a:spLocks noChangeShapeType="1"/>
                    </p:cNvSpPr>
                    <p:nvPr>
                      <p:custDataLst>
                        <p:tags r:id="rId66"/>
                      </p:custDataLst>
                    </p:nvPr>
                  </p:nvSpPr>
                  <p:spPr bwMode="auto">
                    <a:xfrm>
                      <a:off x="839" y="1707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23" name="Line 84"/>
                    <p:cNvSpPr>
                      <a:spLocks noChangeShapeType="1"/>
                    </p:cNvSpPr>
                    <p:nvPr>
                      <p:custDataLst>
                        <p:tags r:id="rId67"/>
                      </p:custDataLst>
                    </p:nvPr>
                  </p:nvSpPr>
                  <p:spPr bwMode="auto">
                    <a:xfrm>
                      <a:off x="839" y="1525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24" name="Line 85"/>
                    <p:cNvSpPr>
                      <a:spLocks noChangeShapeType="1"/>
                    </p:cNvSpPr>
                    <p:nvPr>
                      <p:custDataLst>
                        <p:tags r:id="rId68"/>
                      </p:custDataLst>
                    </p:nvPr>
                  </p:nvSpPr>
                  <p:spPr bwMode="auto">
                    <a:xfrm>
                      <a:off x="839" y="1344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25" name="Line 86"/>
                    <p:cNvSpPr>
                      <a:spLocks noChangeShapeType="1"/>
                    </p:cNvSpPr>
                    <p:nvPr>
                      <p:custDataLst>
                        <p:tags r:id="rId69"/>
                      </p:custDataLst>
                    </p:nvPr>
                  </p:nvSpPr>
                  <p:spPr bwMode="auto">
                    <a:xfrm>
                      <a:off x="839" y="1163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26" name="Line 87"/>
                    <p:cNvSpPr>
                      <a:spLocks noChangeShapeType="1"/>
                    </p:cNvSpPr>
                    <p:nvPr>
                      <p:custDataLst>
                        <p:tags r:id="rId70"/>
                      </p:custDataLst>
                    </p:nvPr>
                  </p:nvSpPr>
                  <p:spPr bwMode="auto">
                    <a:xfrm>
                      <a:off x="839" y="799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727" name="Line 88"/>
                    <p:cNvSpPr>
                      <a:spLocks noChangeShapeType="1"/>
                    </p:cNvSpPr>
                    <p:nvPr>
                      <p:custDataLst>
                        <p:tags r:id="rId71"/>
                      </p:custDataLst>
                    </p:nvPr>
                  </p:nvSpPr>
                  <p:spPr bwMode="auto">
                    <a:xfrm>
                      <a:off x="839" y="981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7682" name="Text Box 89"/>
                  <p:cNvSpPr/>
                  <p:nvPr>
                    <p:custDataLst>
                      <p:tags r:id="rId26"/>
                    </p:custDataLst>
                  </p:nvPr>
                </p:nvSpPr>
                <p:spPr>
                  <a:xfrm>
                    <a:off x="294" y="1600"/>
                    <a:ext cx="908" cy="292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400">
                        <a:solidFill>
                          <a:srgbClr val="0000CC"/>
                        </a:solidFill>
                        <a:ea typeface="隶书" pitchFamily="49" charset="-122"/>
                      </a:rPr>
                      <a:t>温度</a:t>
                    </a:r>
                    <a:r>
                      <a:rPr lang="en-US" altLang="zh-CN" sz="2400">
                        <a:solidFill>
                          <a:srgbClr val="0000CC"/>
                        </a:solidFill>
                        <a:ea typeface="隶书" pitchFamily="49" charset="-122"/>
                      </a:rPr>
                      <a:t>/℃</a:t>
                    </a:r>
                  </a:p>
                </p:txBody>
              </p:sp>
              <p:sp>
                <p:nvSpPr>
                  <p:cNvPr id="35930" name="Text Box 90"/>
                  <p:cNvSpPr>
                    <a:spLocks noChangeArrowheads="1"/>
                  </p:cNvSpPr>
                  <p:nvPr>
                    <p:custDataLst>
                      <p:tags r:id="rId27"/>
                    </p:custDataLst>
                  </p:nvPr>
                </p:nvSpPr>
                <p:spPr bwMode="auto">
                  <a:xfrm rot="5400000">
                    <a:off x="2018" y="3522"/>
                    <a:ext cx="952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400">
                        <a:solidFill>
                          <a:srgbClr val="0000CC"/>
                        </a:solidFill>
                        <a:ea typeface="隶书" pitchFamily="49" charset="-122"/>
                      </a:rPr>
                      <a:t>时间</a:t>
                    </a:r>
                    <a:r>
                      <a:rPr lang="en-US" altLang="zh-CN" sz="2400">
                        <a:solidFill>
                          <a:srgbClr val="0000CC"/>
                        </a:solidFill>
                        <a:ea typeface="隶书" pitchFamily="49" charset="-122"/>
                      </a:rPr>
                      <a:t>/</a:t>
                    </a:r>
                    <a:r>
                      <a:rPr lang="zh-CN" altLang="en-US" sz="2400">
                        <a:solidFill>
                          <a:srgbClr val="0000CC"/>
                        </a:solidFill>
                        <a:ea typeface="隶书" pitchFamily="49" charset="-122"/>
                      </a:rPr>
                      <a:t>分</a:t>
                    </a:r>
                  </a:p>
                </p:txBody>
              </p:sp>
              <p:sp>
                <p:nvSpPr>
                  <p:cNvPr id="35931" name="Text Box 91"/>
                  <p:cNvSpPr>
                    <a:spLocks noChangeArrowheads="1"/>
                  </p:cNvSpPr>
                  <p:nvPr>
                    <p:custDataLst>
                      <p:tags r:id="rId28"/>
                    </p:custDataLst>
                  </p:nvPr>
                </p:nvSpPr>
                <p:spPr bwMode="auto">
                  <a:xfrm>
                    <a:off x="249" y="3838"/>
                    <a:ext cx="227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35932" name="Text Box 92"/>
                  <p:cNvSpPr>
                    <a:spLocks noChangeArrowheads="1"/>
                  </p:cNvSpPr>
                  <p:nvPr>
                    <p:custDataLst>
                      <p:tags r:id="rId29"/>
                    </p:custDataLst>
                  </p:nvPr>
                </p:nvSpPr>
                <p:spPr bwMode="auto">
                  <a:xfrm>
                    <a:off x="521" y="3838"/>
                    <a:ext cx="181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35933" name="Text Box 93"/>
                  <p:cNvSpPr>
                    <a:spLocks noChangeArrowheads="1"/>
                  </p:cNvSpPr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793" y="3838"/>
                    <a:ext cx="272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35934" name="Text Box 94"/>
                  <p:cNvSpPr>
                    <a:spLocks noChangeArrowheads="1"/>
                  </p:cNvSpPr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1065" y="3838"/>
                    <a:ext cx="272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35935" name="Text Box 95"/>
                  <p:cNvSpPr>
                    <a:spLocks noChangeArrowheads="1"/>
                  </p:cNvSpPr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1338" y="3838"/>
                    <a:ext cx="226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35936" name="Text Box 96"/>
                  <p:cNvSpPr>
                    <a:spLocks noChangeArrowheads="1"/>
                  </p:cNvSpPr>
                  <p:nvPr>
                    <p:custDataLst>
                      <p:tags r:id="rId33"/>
                    </p:custDataLst>
                  </p:nvPr>
                </p:nvSpPr>
                <p:spPr bwMode="auto">
                  <a:xfrm>
                    <a:off x="1519" y="3838"/>
                    <a:ext cx="544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35937" name="Text Box 97"/>
                  <p:cNvSpPr>
                    <a:spLocks noChangeArrowheads="1"/>
                  </p:cNvSpPr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1791" y="3838"/>
                    <a:ext cx="408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12</a:t>
                    </a:r>
                  </a:p>
                </p:txBody>
              </p:sp>
              <p:sp>
                <p:nvSpPr>
                  <p:cNvPr id="35938" name="Text Box 98"/>
                  <p:cNvSpPr>
                    <a:spLocks noChangeArrowheads="1"/>
                  </p:cNvSpPr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2063" y="3838"/>
                    <a:ext cx="453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14</a:t>
                    </a:r>
                  </a:p>
                </p:txBody>
              </p:sp>
              <p:sp>
                <p:nvSpPr>
                  <p:cNvPr id="35939" name="Text Box 99"/>
                  <p:cNvSpPr>
                    <a:spLocks noChangeArrowheads="1"/>
                  </p:cNvSpPr>
                  <p:nvPr>
                    <p:custDataLst>
                      <p:tags r:id="rId36"/>
                    </p:custDataLst>
                  </p:nvPr>
                </p:nvSpPr>
                <p:spPr bwMode="auto">
                  <a:xfrm>
                    <a:off x="22" y="3748"/>
                    <a:ext cx="454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60</a:t>
                    </a:r>
                  </a:p>
                </p:txBody>
              </p:sp>
              <p:sp>
                <p:nvSpPr>
                  <p:cNvPr id="35940" name="Text Box 100"/>
                  <p:cNvSpPr>
                    <a:spLocks noChangeArrowheads="1"/>
                  </p:cNvSpPr>
                  <p:nvPr>
                    <p:custDataLst>
                      <p:tags r:id="rId37"/>
                    </p:custDataLst>
                  </p:nvPr>
                </p:nvSpPr>
                <p:spPr bwMode="auto">
                  <a:xfrm>
                    <a:off x="22" y="3067"/>
                    <a:ext cx="499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65</a:t>
                    </a:r>
                  </a:p>
                </p:txBody>
              </p:sp>
              <p:sp>
                <p:nvSpPr>
                  <p:cNvPr id="35941" name="Text Box 101"/>
                  <p:cNvSpPr>
                    <a:spLocks noChangeArrowheads="1"/>
                  </p:cNvSpPr>
                  <p:nvPr>
                    <p:custDataLst>
                      <p:tags r:id="rId38"/>
                    </p:custDataLst>
                  </p:nvPr>
                </p:nvSpPr>
                <p:spPr bwMode="auto">
                  <a:xfrm>
                    <a:off x="22" y="2387"/>
                    <a:ext cx="453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70</a:t>
                    </a:r>
                  </a:p>
                </p:txBody>
              </p:sp>
              <p:sp>
                <p:nvSpPr>
                  <p:cNvPr id="35942" name="Text Box 102"/>
                  <p:cNvSpPr>
                    <a:spLocks noChangeArrowheads="1"/>
                  </p:cNvSpPr>
                  <p:nvPr>
                    <p:custDataLst>
                      <p:tags r:id="rId39"/>
                    </p:custDataLst>
                  </p:nvPr>
                </p:nvSpPr>
                <p:spPr bwMode="auto">
                  <a:xfrm>
                    <a:off x="22" y="1706"/>
                    <a:ext cx="454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 b="1">
                        <a:solidFill>
                          <a:srgbClr val="0000CC"/>
                        </a:solidFill>
                      </a:rPr>
                      <a:t>75</a:t>
                    </a:r>
                  </a:p>
                </p:txBody>
              </p:sp>
            </p:grpSp>
            <p:sp>
              <p:nvSpPr>
                <p:cNvPr id="35943" name="Rectangle 103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3373" y="3748"/>
                  <a:ext cx="1308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800">
                      <a:solidFill>
                        <a:srgbClr val="000000"/>
                      </a:solidFill>
                      <a:ea typeface="隶书" pitchFamily="49" charset="-122"/>
                    </a:rPr>
                    <a:t>松香的熔化图像</a:t>
                  </a:r>
                </a:p>
              </p:txBody>
            </p:sp>
          </p:grpSp>
          <p:sp>
            <p:nvSpPr>
              <p:cNvPr id="27678" name="Freeform 104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476" y="1661"/>
                <a:ext cx="1625" cy="2177"/>
              </a:xfrm>
              <a:custGeom>
                <a:avLst/>
                <a:gdLst>
                  <a:gd name="T0" fmla="*/ 0 w 1960"/>
                  <a:gd name="T1" fmla="*/ 2626 h 2626"/>
                  <a:gd name="T2" fmla="*/ 45 w 1960"/>
                  <a:gd name="T3" fmla="*/ 2400 h 2626"/>
                  <a:gd name="T4" fmla="*/ 181 w 1960"/>
                  <a:gd name="T5" fmla="*/ 1946 h 2626"/>
                  <a:gd name="T6" fmla="*/ 317 w 1960"/>
                  <a:gd name="T7" fmla="*/ 1628 h 2626"/>
                  <a:gd name="T8" fmla="*/ 496 w 1960"/>
                  <a:gd name="T9" fmla="*/ 1296 h 2626"/>
                  <a:gd name="T10" fmla="*/ 680 w 1960"/>
                  <a:gd name="T11" fmla="*/ 1266 h 2626"/>
                  <a:gd name="T12" fmla="*/ 816 w 1960"/>
                  <a:gd name="T13" fmla="*/ 1266 h 2626"/>
                  <a:gd name="T14" fmla="*/ 1497 w 1960"/>
                  <a:gd name="T15" fmla="*/ 1266 h 2626"/>
                  <a:gd name="T16" fmla="*/ 1678 w 1960"/>
                  <a:gd name="T17" fmla="*/ 1129 h 2626"/>
                  <a:gd name="T18" fmla="*/ 1814 w 1960"/>
                  <a:gd name="T19" fmla="*/ 767 h 2626"/>
                  <a:gd name="T20" fmla="*/ 1960 w 1960"/>
                  <a:gd name="T21" fmla="*/ 0 h 2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0" h="2626">
                    <a:moveTo>
                      <a:pt x="0" y="2626"/>
                    </a:moveTo>
                    <a:cubicBezTo>
                      <a:pt x="7" y="2569"/>
                      <a:pt x="15" y="2513"/>
                      <a:pt x="45" y="2400"/>
                    </a:cubicBezTo>
                    <a:cubicBezTo>
                      <a:pt x="75" y="2287"/>
                      <a:pt x="136" y="2075"/>
                      <a:pt x="181" y="1946"/>
                    </a:cubicBezTo>
                    <a:cubicBezTo>
                      <a:pt x="226" y="1817"/>
                      <a:pt x="264" y="1736"/>
                      <a:pt x="317" y="1628"/>
                    </a:cubicBezTo>
                    <a:cubicBezTo>
                      <a:pt x="370" y="1520"/>
                      <a:pt x="436" y="1356"/>
                      <a:pt x="496" y="1296"/>
                    </a:cubicBezTo>
                    <a:cubicBezTo>
                      <a:pt x="556" y="1236"/>
                      <a:pt x="627" y="1271"/>
                      <a:pt x="680" y="1266"/>
                    </a:cubicBezTo>
                    <a:cubicBezTo>
                      <a:pt x="733" y="1261"/>
                      <a:pt x="680" y="1266"/>
                      <a:pt x="816" y="1266"/>
                    </a:cubicBezTo>
                    <a:cubicBezTo>
                      <a:pt x="952" y="1266"/>
                      <a:pt x="1354" y="1289"/>
                      <a:pt x="1497" y="1266"/>
                    </a:cubicBezTo>
                    <a:cubicBezTo>
                      <a:pt x="1640" y="1243"/>
                      <a:pt x="1625" y="1212"/>
                      <a:pt x="1678" y="1129"/>
                    </a:cubicBezTo>
                    <a:cubicBezTo>
                      <a:pt x="1731" y="1046"/>
                      <a:pt x="1767" y="955"/>
                      <a:pt x="1814" y="767"/>
                    </a:cubicBezTo>
                    <a:cubicBezTo>
                      <a:pt x="1861" y="579"/>
                      <a:pt x="1930" y="160"/>
                      <a:pt x="1960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675" name="Freeform 105"/>
            <p:cNvSpPr/>
            <p:nvPr>
              <p:custDataLst>
                <p:tags r:id="rId23"/>
              </p:custDataLst>
            </p:nvPr>
          </p:nvSpPr>
          <p:spPr bwMode="auto">
            <a:xfrm>
              <a:off x="3243" y="663"/>
              <a:ext cx="1332" cy="2177"/>
            </a:xfrm>
            <a:custGeom>
              <a:avLst/>
              <a:gdLst>
                <a:gd name="T0" fmla="*/ 0 w 1660"/>
                <a:gd name="T1" fmla="*/ 2713 h 2713"/>
                <a:gd name="T2" fmla="*/ 181 w 1660"/>
                <a:gd name="T3" fmla="*/ 2577 h 2713"/>
                <a:gd name="T4" fmla="*/ 340 w 1660"/>
                <a:gd name="T5" fmla="*/ 2448 h 2713"/>
                <a:gd name="T6" fmla="*/ 508 w 1660"/>
                <a:gd name="T7" fmla="*/ 2280 h 2713"/>
                <a:gd name="T8" fmla="*/ 640 w 1660"/>
                <a:gd name="T9" fmla="*/ 2112 h 2713"/>
                <a:gd name="T10" fmla="*/ 862 w 1660"/>
                <a:gd name="T11" fmla="*/ 1760 h 2713"/>
                <a:gd name="T12" fmla="*/ 988 w 1660"/>
                <a:gd name="T13" fmla="*/ 1536 h 2713"/>
                <a:gd name="T14" fmla="*/ 1156 w 1660"/>
                <a:gd name="T15" fmla="*/ 1236 h 2713"/>
                <a:gd name="T16" fmla="*/ 1336 w 1660"/>
                <a:gd name="T17" fmla="*/ 828 h 2713"/>
                <a:gd name="T18" fmla="*/ 1528 w 1660"/>
                <a:gd name="T19" fmla="*/ 372 h 2713"/>
                <a:gd name="T20" fmla="*/ 1660 w 1660"/>
                <a:gd name="T21" fmla="*/ 0 h 2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0" h="2713">
                  <a:moveTo>
                    <a:pt x="0" y="2713"/>
                  </a:moveTo>
                  <a:cubicBezTo>
                    <a:pt x="60" y="2671"/>
                    <a:pt x="124" y="2621"/>
                    <a:pt x="181" y="2577"/>
                  </a:cubicBezTo>
                  <a:cubicBezTo>
                    <a:pt x="238" y="2533"/>
                    <a:pt x="286" y="2497"/>
                    <a:pt x="340" y="2448"/>
                  </a:cubicBezTo>
                  <a:cubicBezTo>
                    <a:pt x="394" y="2399"/>
                    <a:pt x="458" y="2336"/>
                    <a:pt x="508" y="2280"/>
                  </a:cubicBezTo>
                  <a:cubicBezTo>
                    <a:pt x="558" y="2224"/>
                    <a:pt x="581" y="2199"/>
                    <a:pt x="640" y="2112"/>
                  </a:cubicBezTo>
                  <a:cubicBezTo>
                    <a:pt x="699" y="2025"/>
                    <a:pt x="804" y="1856"/>
                    <a:pt x="862" y="1760"/>
                  </a:cubicBezTo>
                  <a:cubicBezTo>
                    <a:pt x="920" y="1664"/>
                    <a:pt x="939" y="1623"/>
                    <a:pt x="988" y="1536"/>
                  </a:cubicBezTo>
                  <a:cubicBezTo>
                    <a:pt x="1037" y="1449"/>
                    <a:pt x="1098" y="1354"/>
                    <a:pt x="1156" y="1236"/>
                  </a:cubicBezTo>
                  <a:cubicBezTo>
                    <a:pt x="1214" y="1118"/>
                    <a:pt x="1274" y="972"/>
                    <a:pt x="1336" y="828"/>
                  </a:cubicBezTo>
                  <a:cubicBezTo>
                    <a:pt x="1398" y="684"/>
                    <a:pt x="1474" y="510"/>
                    <a:pt x="1528" y="372"/>
                  </a:cubicBezTo>
                  <a:cubicBezTo>
                    <a:pt x="1582" y="234"/>
                    <a:pt x="1633" y="77"/>
                    <a:pt x="1660" y="0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5946" name="Group 109"/>
          <p:cNvGrpSpPr>
            <a:grpSpLocks/>
          </p:cNvGrpSpPr>
          <p:nvPr/>
        </p:nvGrpSpPr>
        <p:grpSpPr bwMode="auto">
          <a:xfrm>
            <a:off x="699239" y="4808961"/>
            <a:ext cx="12567711" cy="1795640"/>
            <a:chOff x="839" y="3067"/>
            <a:chExt cx="5715" cy="1134"/>
          </a:xfrm>
        </p:grpSpPr>
        <p:sp>
          <p:nvSpPr>
            <p:cNvPr id="35947" name="Text Box 1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39" y="3705"/>
              <a:ext cx="50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>
                  <a:solidFill>
                    <a:srgbClr val="0000FF"/>
                  </a:solidFill>
                  <a:ea typeface="黑体" pitchFamily="49" charset="-122"/>
                </a:rPr>
                <a:t>3</a:t>
              </a:r>
              <a:r>
                <a:rPr lang="zh-CN" altLang="en-US" sz="2200">
                  <a:solidFill>
                    <a:srgbClr val="0000FF"/>
                  </a:solidFill>
                  <a:ea typeface="黑体" pitchFamily="49" charset="-122"/>
                </a:rPr>
                <a:t>、</a:t>
              </a:r>
              <a:r>
                <a:rPr lang="en-US" altLang="zh-CN" sz="2200">
                  <a:solidFill>
                    <a:srgbClr val="0000FF"/>
                  </a:solidFill>
                  <a:ea typeface="黑体" pitchFamily="49" charset="-122"/>
                </a:rPr>
                <a:t>BC</a:t>
              </a:r>
              <a:r>
                <a:rPr lang="zh-CN" altLang="en-US" sz="2200">
                  <a:solidFill>
                    <a:srgbClr val="0000FF"/>
                  </a:solidFill>
                  <a:ea typeface="黑体" pitchFamily="49" charset="-122"/>
                </a:rPr>
                <a:t>段，硫代硫酸钠与松香各是什么状态？温度是否变化？</a:t>
              </a:r>
            </a:p>
          </p:txBody>
        </p:sp>
        <p:sp>
          <p:nvSpPr>
            <p:cNvPr id="35948" name="Text Box 11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39" y="3929"/>
              <a:ext cx="571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>
                  <a:solidFill>
                    <a:srgbClr val="0000FF"/>
                  </a:solidFill>
                  <a:ea typeface="黑体" pitchFamily="49" charset="-122"/>
                </a:rPr>
                <a:t>4</a:t>
              </a:r>
              <a:r>
                <a:rPr lang="zh-CN" altLang="en-US" sz="2200">
                  <a:solidFill>
                    <a:srgbClr val="0000FF"/>
                  </a:solidFill>
                  <a:ea typeface="黑体" pitchFamily="49" charset="-122"/>
                </a:rPr>
                <a:t>、</a:t>
              </a:r>
              <a:r>
                <a:rPr lang="en-US" altLang="zh-CN" sz="2200">
                  <a:solidFill>
                    <a:srgbClr val="0000FF"/>
                  </a:solidFill>
                  <a:ea typeface="黑体" pitchFamily="49" charset="-122"/>
                </a:rPr>
                <a:t>CD</a:t>
              </a:r>
              <a:r>
                <a:rPr lang="zh-CN" altLang="en-US" sz="2200">
                  <a:solidFill>
                    <a:srgbClr val="0000FF"/>
                  </a:solidFill>
                  <a:ea typeface="黑体" pitchFamily="49" charset="-122"/>
                </a:rPr>
                <a:t>段，硫代硫酸钠与松香各是什么状态？温度怎样变化？</a:t>
              </a:r>
            </a:p>
          </p:txBody>
        </p:sp>
        <p:sp>
          <p:nvSpPr>
            <p:cNvPr id="35949" name="Text Box 11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39" y="3268"/>
              <a:ext cx="453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en-US" sz="22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、</a:t>
              </a:r>
              <a:r>
                <a:rPr lang="en-US" altLang="zh-CN" sz="22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AB</a:t>
              </a:r>
              <a:r>
                <a:rPr lang="zh-CN" altLang="en-US" sz="22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段曲线对应的一段时间内，硫代硫酸钠与松香各是什么状态？温度怎样变化？</a:t>
              </a:r>
            </a:p>
          </p:txBody>
        </p:sp>
        <p:sp>
          <p:nvSpPr>
            <p:cNvPr id="35950" name="Text Box 11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39" y="3067"/>
              <a:ext cx="494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2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sz="220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</a:rPr>
                <a:t>、两种物质的熔化过程中，温度的变化有什么特点？</a:t>
              </a:r>
            </a:p>
          </p:txBody>
        </p:sp>
      </p:grpSp>
      <p:sp>
        <p:nvSpPr>
          <p:cNvPr id="35951" name="Text Box 1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03900" y="112426"/>
            <a:ext cx="80463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00CC"/>
                </a:solidFill>
                <a:ea typeface="隶书" pitchFamily="49" charset="-122"/>
              </a:rPr>
              <a:t>根据实验中的数据描绘图像如下</a:t>
            </a:r>
          </a:p>
        </p:txBody>
      </p:sp>
      <p:pic>
        <p:nvPicPr>
          <p:cNvPr id="35952" name="Picture 115" descr="50">
            <a:hlinkClick r:id="rId120" action="ppaction://hlinksldjump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573" y="188433"/>
            <a:ext cx="839497" cy="54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53" name="Text Box 1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83884" y="4040984"/>
            <a:ext cx="466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5954" name="Text Box 1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2860" y="2486029"/>
            <a:ext cx="561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5955" name="Rectangle 1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30727" y="3610284"/>
            <a:ext cx="357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5956" name="Rectangle 1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08647" y="3923809"/>
            <a:ext cx="370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5957" name="Text Box 1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28044" y="2486029"/>
            <a:ext cx="468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5958" name="Rectangle 12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21028" y="1265183"/>
            <a:ext cx="348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5959" name="Text Box 12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57305" y="666636"/>
            <a:ext cx="561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5960" name="Text Box 12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403611" y="619132"/>
            <a:ext cx="373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5961" name="Oval 1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401548" y="834483"/>
            <a:ext cx="92820" cy="7125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5962" name="Oval 1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89003" y="4281670"/>
            <a:ext cx="92818" cy="71256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5963" name="Oval 12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25445" y="2486029"/>
            <a:ext cx="92818" cy="71256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5964" name="Oval 12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08565" y="2487613"/>
            <a:ext cx="92818" cy="7125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5965" name="Oval 12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57304" y="834483"/>
            <a:ext cx="92820" cy="7125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5966" name="Oval 12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89168" y="4281670"/>
            <a:ext cx="92818" cy="71256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5967" name="Oval 13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530728" y="3708458"/>
            <a:ext cx="92818" cy="71256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5968" name="Oval 13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215909" y="1266766"/>
            <a:ext cx="92820" cy="71256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81928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39125" y="5144655"/>
            <a:ext cx="981820" cy="7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6867" name="Text Box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5704" y="2554118"/>
            <a:ext cx="981820" cy="7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en-US" altLang="zh-CN" sz="2800" b="1">
              <a:solidFill>
                <a:srgbClr val="000000"/>
              </a:solidFill>
              <a:latin typeface="Times New Roman" pitchFamily="18" charset="0"/>
              <a:ea typeface="华文新魏" pitchFamily="2" charset="-122"/>
            </a:endParaRPr>
          </a:p>
        </p:txBody>
      </p:sp>
      <p:sp>
        <p:nvSpPr>
          <p:cNvPr id="36868" name="Text Box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5704" y="5071816"/>
            <a:ext cx="981820" cy="7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en-US" altLang="zh-CN" sz="2800" b="1">
              <a:solidFill>
                <a:srgbClr val="000000"/>
              </a:solidFill>
              <a:latin typeface="Times New Roman" pitchFamily="18" charset="0"/>
              <a:ea typeface="华文新魏" pitchFamily="2" charset="-122"/>
            </a:endParaRPr>
          </a:p>
        </p:txBody>
      </p:sp>
      <p:sp>
        <p:nvSpPr>
          <p:cNvPr id="36869" name="Text Box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69769" y="5144655"/>
            <a:ext cx="2359669" cy="72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zh-CN" altLang="en-US" sz="3200" b="1">
                <a:solidFill>
                  <a:srgbClr val="000000"/>
                </a:solidFill>
                <a:latin typeface="Times New Roman" pitchFamily="18" charset="0"/>
              </a:rPr>
              <a:t>时间</a:t>
            </a:r>
            <a:r>
              <a:rPr lang="en-US" altLang="zh-CN" sz="3200" b="1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zh-CN" altLang="en-US" sz="3200" b="1">
                <a:solidFill>
                  <a:srgbClr val="000000"/>
                </a:solidFill>
                <a:latin typeface="Times New Roman" pitchFamily="18" charset="0"/>
              </a:rPr>
              <a:t>分</a:t>
            </a:r>
            <a:endParaRPr lang="zh-CN" altLang="en-US" sz="3200" b="1">
              <a:solidFill>
                <a:srgbClr val="000000"/>
              </a:solidFill>
              <a:latin typeface="Times New Roman" pitchFamily="18" charset="0"/>
              <a:ea typeface="华文新魏" pitchFamily="2" charset="-122"/>
            </a:endParaRPr>
          </a:p>
        </p:txBody>
      </p:sp>
      <p:sp>
        <p:nvSpPr>
          <p:cNvPr id="36870" name="Text Box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71359" y="5144655"/>
            <a:ext cx="985946" cy="7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zh-CN" sz="2800" b="1">
              <a:solidFill>
                <a:srgbClr val="000000"/>
              </a:solidFill>
              <a:latin typeface="Times New Roman" pitchFamily="18" charset="0"/>
              <a:ea typeface="华文新魏" pitchFamily="2" charset="-122"/>
            </a:endParaRPr>
          </a:p>
        </p:txBody>
      </p:sp>
      <p:sp>
        <p:nvSpPr>
          <p:cNvPr id="36871" name="Text Box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57304" y="5144655"/>
            <a:ext cx="983884" cy="7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6872" name="Text Box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66323" y="5144655"/>
            <a:ext cx="983884" cy="7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en-US" altLang="zh-CN" sz="2800">
              <a:solidFill>
                <a:srgbClr val="000000"/>
              </a:solidFill>
              <a:latin typeface="Times New Roman" pitchFamily="18" charset="0"/>
              <a:ea typeface="华文新魏" pitchFamily="2" charset="-122"/>
            </a:endParaRPr>
          </a:p>
        </p:txBody>
      </p:sp>
      <p:sp>
        <p:nvSpPr>
          <p:cNvPr id="36873" name="Text Box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62505" y="5144655"/>
            <a:ext cx="983884" cy="7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8682" name="Text Box 10"/>
          <p:cNvSpPr/>
          <p:nvPr>
            <p:custDataLst>
              <p:tags r:id="rId9"/>
            </p:custDataLst>
          </p:nvPr>
        </p:nvSpPr>
        <p:spPr>
          <a:xfrm>
            <a:off x="2759823" y="112426"/>
            <a:ext cx="3461123" cy="72205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algn="just"/>
            <a:r>
              <a:rPr lang="zh-CN" altLang="en-US" sz="3200" b="1">
                <a:solidFill>
                  <a:srgbClr val="000000"/>
                </a:solidFill>
                <a:latin typeface="Times New Roman" pitchFamily="18" charset="0"/>
              </a:rPr>
              <a:t>温度（</a:t>
            </a:r>
            <a:r>
              <a:rPr lang="zh-CN" altLang="en-US" sz="3200" b="1">
                <a:solidFill>
                  <a:srgbClr val="000000"/>
                </a:solidFill>
                <a:latin typeface="宋体" charset="-122"/>
              </a:rPr>
              <a:t>℃）</a:t>
            </a:r>
            <a:endParaRPr lang="zh-CN" altLang="en-US" sz="3200" b="1">
              <a:solidFill>
                <a:srgbClr val="000000"/>
              </a:solidFill>
              <a:latin typeface="Times New Roman" pitchFamily="18" charset="0"/>
              <a:ea typeface="华文新魏" pitchFamily="2" charset="-122"/>
            </a:endParaRPr>
          </a:p>
        </p:txBody>
      </p:sp>
      <p:sp>
        <p:nvSpPr>
          <p:cNvPr id="36875" name="Text Box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99475" y="5643445"/>
            <a:ext cx="58022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0000"/>
                </a:solidFill>
                <a:latin typeface="宋体" charset="-122"/>
              </a:rPr>
              <a:t>冰的熔化曲线 </a:t>
            </a:r>
          </a:p>
        </p:txBody>
      </p:sp>
      <p:sp>
        <p:nvSpPr>
          <p:cNvPr id="28684" name="Text Box 12"/>
          <p:cNvSpPr/>
          <p:nvPr>
            <p:custDataLst>
              <p:tags r:id="rId11"/>
            </p:custDataLst>
          </p:nvPr>
        </p:nvSpPr>
        <p:spPr>
          <a:xfrm>
            <a:off x="693050" y="2414774"/>
            <a:ext cx="1691371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宋体" charset="-122"/>
              </a:rPr>
              <a:t>熔点</a:t>
            </a:r>
          </a:p>
        </p:txBody>
      </p:sp>
      <p:sp>
        <p:nvSpPr>
          <p:cNvPr id="28685" name="Text Box 13"/>
          <p:cNvSpPr/>
          <p:nvPr>
            <p:custDataLst>
              <p:tags r:id="rId12"/>
            </p:custDataLst>
          </p:nvPr>
        </p:nvSpPr>
        <p:spPr>
          <a:xfrm>
            <a:off x="202139" y="3060825"/>
            <a:ext cx="2277163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宋体" charset="-122"/>
              </a:rPr>
              <a:t>(</a:t>
            </a:r>
            <a:r>
              <a:rPr lang="zh-CN" altLang="en-US" sz="3200" b="1">
                <a:solidFill>
                  <a:srgbClr val="FF0000"/>
                </a:solidFill>
                <a:latin typeface="宋体" charset="-122"/>
              </a:rPr>
              <a:t>凝固点</a:t>
            </a:r>
            <a:r>
              <a:rPr lang="en-US" altLang="zh-CN" sz="3200" b="1">
                <a:solidFill>
                  <a:srgbClr val="FF0000"/>
                </a:solidFill>
                <a:latin typeface="宋体" charset="-122"/>
              </a:rPr>
              <a:t>)</a:t>
            </a:r>
          </a:p>
        </p:txBody>
      </p:sp>
      <p:sp>
        <p:nvSpPr>
          <p:cNvPr id="28686" name="Text Box 14"/>
          <p:cNvSpPr/>
          <p:nvPr>
            <p:custDataLst>
              <p:tags r:id="rId13"/>
            </p:custDataLst>
          </p:nvPr>
        </p:nvSpPr>
        <p:spPr>
          <a:xfrm>
            <a:off x="8514609" y="2432191"/>
            <a:ext cx="2947524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00"/>
                </a:solidFill>
                <a:latin typeface="宋体" charset="-122"/>
              </a:rPr>
              <a:t>(</a:t>
            </a:r>
            <a:r>
              <a:rPr lang="zh-CN" altLang="en-US" sz="3600" b="1">
                <a:solidFill>
                  <a:srgbClr val="000000"/>
                </a:solidFill>
                <a:latin typeface="宋体" charset="-122"/>
              </a:rPr>
              <a:t>液态</a:t>
            </a:r>
            <a:r>
              <a:rPr lang="en-US" altLang="zh-CN" sz="3600" b="1">
                <a:solidFill>
                  <a:srgbClr val="000000"/>
                </a:solidFill>
                <a:latin typeface="宋体" charset="-122"/>
              </a:rPr>
              <a:t>)</a:t>
            </a:r>
          </a:p>
        </p:txBody>
      </p:sp>
      <p:sp>
        <p:nvSpPr>
          <p:cNvPr id="28687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72123" y="1203428"/>
            <a:ext cx="6866553" cy="15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36880" name="Group 16"/>
          <p:cNvGrpSpPr>
            <a:grpSpLocks/>
          </p:cNvGrpSpPr>
          <p:nvPr/>
        </p:nvGrpSpPr>
        <p:grpSpPr bwMode="auto">
          <a:xfrm>
            <a:off x="2572122" y="403782"/>
            <a:ext cx="7516288" cy="4799460"/>
            <a:chOff x="0" y="0"/>
            <a:chExt cx="3644" cy="3031"/>
          </a:xfrm>
        </p:grpSpPr>
        <p:sp>
          <p:nvSpPr>
            <p:cNvPr id="28710" name="Line 17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0" y="1515"/>
              <a:ext cx="33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11" name="Line 1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328" y="506"/>
              <a:ext cx="1" cy="2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12" name="Line 1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26" y="3030"/>
              <a:ext cx="36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884" name="Line 20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13" y="0"/>
              <a:ext cx="1" cy="303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4" name="Line 21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13" y="2777"/>
              <a:ext cx="33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15" name="Line 22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13" y="2526"/>
              <a:ext cx="33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16" name="Line 23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3" y="2273"/>
              <a:ext cx="33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17" name="Line 24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13" y="2020"/>
              <a:ext cx="33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18" name="Line 2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13" y="1768"/>
              <a:ext cx="33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19" name="Line 26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13" y="1262"/>
              <a:ext cx="33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20" name="Line 27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13" y="1010"/>
              <a:ext cx="33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21" name="Line 28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13" y="757"/>
              <a:ext cx="33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22" name="Line 29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51" y="505"/>
              <a:ext cx="1" cy="2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23" name="Line 30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H="1">
              <a:off x="488" y="506"/>
              <a:ext cx="0" cy="2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24" name="Line 31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726" y="506"/>
              <a:ext cx="1" cy="2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25" name="Line 32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963" y="506"/>
              <a:ext cx="1" cy="2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26" name="Line 33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201" y="506"/>
              <a:ext cx="1" cy="2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27" name="Line 34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>
              <a:off x="1439" y="506"/>
              <a:ext cx="0" cy="2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28" name="Line 35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677" y="506"/>
              <a:ext cx="1" cy="2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29" name="Line 36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1915" y="506"/>
              <a:ext cx="1" cy="2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30" name="Line 37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2152" y="506"/>
              <a:ext cx="1" cy="2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31" name="Line 38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390" y="506"/>
              <a:ext cx="1" cy="2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32" name="Line 39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2628" y="506"/>
              <a:ext cx="1" cy="2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33" name="Line 40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866" y="506"/>
              <a:ext cx="1" cy="2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734" name="Line 41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3103" y="506"/>
              <a:ext cx="1" cy="25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689" name="未知"/>
          <p:cNvSpPr/>
          <p:nvPr>
            <p:custDataLst>
              <p:tags r:id="rId15"/>
            </p:custDataLst>
          </p:nvPr>
        </p:nvSpPr>
        <p:spPr bwMode="auto">
          <a:xfrm>
            <a:off x="2572123" y="1624628"/>
            <a:ext cx="5389697" cy="3591282"/>
          </a:xfrm>
          <a:custGeom>
            <a:avLst/>
            <a:gdLst>
              <a:gd name="T0" fmla="*/ 0 w 3465"/>
              <a:gd name="T1" fmla="*/ 2808 h 2808"/>
              <a:gd name="T2" fmla="*/ 1260 w 3465"/>
              <a:gd name="T3" fmla="*/ 936 h 2808"/>
              <a:gd name="T4" fmla="*/ 2520 w 3465"/>
              <a:gd name="T5" fmla="*/ 936 h 2808"/>
              <a:gd name="T6" fmla="*/ 3465 w 3465"/>
              <a:gd name="T7" fmla="*/ 0 h 2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65" h="2808">
                <a:moveTo>
                  <a:pt x="0" y="2808"/>
                </a:moveTo>
                <a:lnTo>
                  <a:pt x="1260" y="936"/>
                </a:lnTo>
                <a:lnTo>
                  <a:pt x="2520" y="936"/>
                </a:lnTo>
                <a:lnTo>
                  <a:pt x="3465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8690" name="Rectangle 43"/>
          <p:cNvSpPr/>
          <p:nvPr>
            <p:custDataLst>
              <p:tags r:id="rId16"/>
            </p:custDataLst>
          </p:nvPr>
        </p:nvSpPr>
        <p:spPr>
          <a:xfrm>
            <a:off x="5003983" y="4497020"/>
            <a:ext cx="1576072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0000"/>
                </a:solidFill>
                <a:latin typeface="宋体" charset="-122"/>
              </a:rPr>
              <a:t>(</a:t>
            </a:r>
            <a:r>
              <a:rPr lang="zh-CN" altLang="en-US" sz="3600" b="1">
                <a:solidFill>
                  <a:srgbClr val="000000"/>
                </a:solidFill>
                <a:latin typeface="宋体" charset="-122"/>
              </a:rPr>
              <a:t>固态</a:t>
            </a:r>
            <a:r>
              <a:rPr lang="en-US" altLang="zh-CN" sz="3600" b="1">
                <a:solidFill>
                  <a:srgbClr val="000000"/>
                </a:solidFill>
                <a:latin typeface="宋体" charset="-122"/>
              </a:rPr>
              <a:t>)</a:t>
            </a:r>
          </a:p>
        </p:txBody>
      </p:sp>
      <p:sp>
        <p:nvSpPr>
          <p:cNvPr id="28691" name="Rectangle 44"/>
          <p:cNvSpPr/>
          <p:nvPr>
            <p:custDataLst>
              <p:tags r:id="rId17"/>
            </p:custDataLst>
          </p:nvPr>
        </p:nvSpPr>
        <p:spPr>
          <a:xfrm>
            <a:off x="3789085" y="690388"/>
            <a:ext cx="2502608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5CB1FE"/>
                </a:solidFill>
                <a:latin typeface="宋体" charset="-122"/>
              </a:rPr>
              <a:t>(</a:t>
            </a:r>
            <a:r>
              <a:rPr lang="zh-CN" altLang="en-US" sz="3600" b="1">
                <a:solidFill>
                  <a:srgbClr val="5CB1FE"/>
                </a:solidFill>
                <a:latin typeface="宋体" charset="-122"/>
              </a:rPr>
              <a:t>固液共存</a:t>
            </a:r>
            <a:r>
              <a:rPr lang="en-US" altLang="zh-CN" sz="3600" b="1">
                <a:solidFill>
                  <a:srgbClr val="5CB1FE"/>
                </a:solidFill>
                <a:latin typeface="宋体" charset="-122"/>
              </a:rPr>
              <a:t>)</a:t>
            </a:r>
          </a:p>
        </p:txBody>
      </p:sp>
      <p:sp>
        <p:nvSpPr>
          <p:cNvPr id="28692" name="Rectangle 45"/>
          <p:cNvSpPr/>
          <p:nvPr>
            <p:custDataLst>
              <p:tags r:id="rId18"/>
            </p:custDataLst>
          </p:nvPr>
        </p:nvSpPr>
        <p:spPr>
          <a:xfrm>
            <a:off x="8432104" y="1775057"/>
            <a:ext cx="3122848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00"/>
                </a:solidFill>
                <a:latin typeface="宋体" charset="-122"/>
              </a:rPr>
              <a:t>吸热升温</a:t>
            </a:r>
          </a:p>
        </p:txBody>
      </p:sp>
      <p:sp>
        <p:nvSpPr>
          <p:cNvPr id="36910" name="Text Box 4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091768" y="5144655"/>
            <a:ext cx="983882" cy="7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36911" name="Text Box 4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073588" y="5144655"/>
            <a:ext cx="983882" cy="7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14</a:t>
            </a:r>
          </a:p>
        </p:txBody>
      </p:sp>
      <p:sp>
        <p:nvSpPr>
          <p:cNvPr id="28695" name="Text Box 48"/>
          <p:cNvSpPr/>
          <p:nvPr>
            <p:custDataLst>
              <p:tags r:id="rId21"/>
            </p:custDataLst>
          </p:nvPr>
        </p:nvSpPr>
        <p:spPr>
          <a:xfrm>
            <a:off x="3508564" y="1265183"/>
            <a:ext cx="5049361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00"/>
                </a:solidFill>
                <a:latin typeface="宋体" charset="-122"/>
              </a:rPr>
              <a:t>吸热温度不变</a:t>
            </a:r>
          </a:p>
        </p:txBody>
      </p:sp>
      <p:sp>
        <p:nvSpPr>
          <p:cNvPr id="36913" name="Text Box 4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62423" y="2270678"/>
            <a:ext cx="981820" cy="7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B</a:t>
            </a:r>
            <a:endParaRPr lang="en-US" altLang="zh-CN" sz="2800" b="1">
              <a:solidFill>
                <a:srgbClr val="000000"/>
              </a:solidFill>
              <a:latin typeface="Times New Roman" pitchFamily="18" charset="0"/>
              <a:ea typeface="华文新魏" pitchFamily="2" charset="-122"/>
            </a:endParaRPr>
          </a:p>
        </p:txBody>
      </p:sp>
      <p:sp>
        <p:nvSpPr>
          <p:cNvPr id="36914" name="Text Box 5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220945" y="2845474"/>
            <a:ext cx="983884" cy="7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en-US" altLang="zh-CN" sz="2800" b="1">
              <a:solidFill>
                <a:srgbClr val="000000"/>
              </a:solidFill>
              <a:latin typeface="Times New Roman" pitchFamily="18" charset="0"/>
              <a:ea typeface="华文新魏" pitchFamily="2" charset="-122"/>
            </a:endParaRPr>
          </a:p>
        </p:txBody>
      </p:sp>
      <p:sp>
        <p:nvSpPr>
          <p:cNvPr id="36915" name="Text Box 5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11248" y="1193928"/>
            <a:ext cx="983882" cy="72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D</a:t>
            </a:r>
            <a:endParaRPr lang="en-US" altLang="zh-CN" sz="2800" b="1">
              <a:solidFill>
                <a:srgbClr val="000000"/>
              </a:solidFill>
              <a:latin typeface="Times New Roman" pitchFamily="18" charset="0"/>
              <a:ea typeface="华文新魏" pitchFamily="2" charset="-122"/>
            </a:endParaRPr>
          </a:p>
        </p:txBody>
      </p:sp>
      <p:sp>
        <p:nvSpPr>
          <p:cNvPr id="28699" name="Line 5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320862" y="2414774"/>
            <a:ext cx="1237589" cy="332526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6917" name="Line 53"/>
          <p:cNvCxnSpPr>
            <a:cxnSpLocks noChangeShapeType="1"/>
          </p:cNvCxnSpPr>
          <p:nvPr>
            <p:custDataLst>
              <p:tags r:id="rId26"/>
            </p:custDataLst>
          </p:nvPr>
        </p:nvCxnSpPr>
        <p:spPr bwMode="auto">
          <a:xfrm flipV="1">
            <a:off x="7227517" y="2052161"/>
            <a:ext cx="1188085" cy="152012"/>
          </a:xfrm>
          <a:prstGeom prst="line">
            <a:avLst/>
          </a:prstGeom>
          <a:noFill/>
          <a:ln w="508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8701" name="Line 5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762269" y="3724293"/>
            <a:ext cx="891064" cy="53204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6919" name="Line 55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 flipH="1">
            <a:off x="2475177" y="2812221"/>
            <a:ext cx="188113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8703" name="Text Box 56"/>
          <p:cNvSpPr/>
          <p:nvPr>
            <p:custDataLst>
              <p:tags r:id="rId29"/>
            </p:custDataLst>
          </p:nvPr>
        </p:nvSpPr>
        <p:spPr>
          <a:xfrm>
            <a:off x="4632707" y="3865221"/>
            <a:ext cx="3553942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00"/>
                </a:solidFill>
                <a:latin typeface="宋体" charset="-122"/>
              </a:rPr>
              <a:t>吸热升温</a:t>
            </a:r>
          </a:p>
        </p:txBody>
      </p:sp>
      <p:sp>
        <p:nvSpPr>
          <p:cNvPr id="575" name="Oval 57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 flipV="1">
            <a:off x="4537825" y="2774218"/>
            <a:ext cx="92820" cy="71256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76" name="Oval 58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 flipV="1">
            <a:off x="6503529" y="2772636"/>
            <a:ext cx="92818" cy="71255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8706" name="Line 5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659905" y="1911234"/>
            <a:ext cx="115508" cy="836066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8707" name="Rectangle 60"/>
          <p:cNvSpPr/>
          <p:nvPr>
            <p:custDataLst>
              <p:tags r:id="rId33"/>
            </p:custDataLst>
          </p:nvPr>
        </p:nvSpPr>
        <p:spPr>
          <a:xfrm>
            <a:off x="2485492" y="1911234"/>
            <a:ext cx="2237972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00"/>
                </a:solidFill>
                <a:latin typeface="Tahoma" pitchFamily="34" charset="0"/>
              </a:rPr>
              <a:t>固态</a:t>
            </a:r>
          </a:p>
        </p:txBody>
      </p:sp>
      <p:sp>
        <p:nvSpPr>
          <p:cNvPr id="28708" name="Rectangle 61"/>
          <p:cNvSpPr/>
          <p:nvPr>
            <p:custDataLst>
              <p:tags r:id="rId34"/>
            </p:custDataLst>
          </p:nvPr>
        </p:nvSpPr>
        <p:spPr>
          <a:xfrm>
            <a:off x="7811248" y="3349014"/>
            <a:ext cx="2058522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A8D02A"/>
                </a:solidFill>
                <a:latin typeface="Tahoma" pitchFamily="34" charset="0"/>
              </a:rPr>
              <a:t>液态</a:t>
            </a:r>
          </a:p>
        </p:txBody>
      </p:sp>
      <p:sp>
        <p:nvSpPr>
          <p:cNvPr id="28709" name="Line 6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594286" y="2845474"/>
            <a:ext cx="1216962" cy="790145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4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 fill="hold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 fill="hold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 fill="hold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 fill="hold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 fill="hold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 fill="hold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 fill="hold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 fill="hold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 fill="hold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 fill="hold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 fill="hold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 fill="hold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 fill="hold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 fill="hold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 fill="hold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 fill="hold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5" grpId="0" animBg="1"/>
      <p:bldP spid="28686" grpId="0" animBg="1"/>
      <p:bldP spid="28690" grpId="0" animBg="1"/>
      <p:bldP spid="28691" grpId="0" animBg="1"/>
      <p:bldP spid="28692" grpId="0" animBg="1"/>
      <p:bldP spid="28695" grpId="0" animBg="1"/>
      <p:bldP spid="28703" grpId="0" animBg="1"/>
      <p:bldP spid="28707" grpId="0" animBg="1"/>
      <p:bldP spid="287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-445531" y="337277"/>
            <a:ext cx="7324462" cy="1140090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 eaLnBrk="1" hangingPunct="1"/>
            <a:r>
              <a:rPr lang="zh-CN" altLang="en-US" sz="2800" smtClean="0">
                <a:solidFill>
                  <a:srgbClr val="0000FF"/>
                </a:solidFill>
                <a:latin typeface="Arial" charset="0"/>
                <a:ea typeface="楷体_GB2312" pitchFamily="49" charset="-122"/>
              </a:rPr>
              <a:t>海波的熔化图象</a:t>
            </a:r>
          </a:p>
        </p:txBody>
      </p:sp>
      <p:cxnSp>
        <p:nvCxnSpPr>
          <p:cNvPr id="37891" name="Line 3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V="1">
            <a:off x="1027198" y="1795642"/>
            <a:ext cx="0" cy="256995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892" name="Line 4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V="1">
            <a:off x="1027198" y="4324424"/>
            <a:ext cx="4176862" cy="4117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725" name="Text Box 5"/>
          <p:cNvSpPr/>
          <p:nvPr>
            <p:custDataLst>
              <p:tags r:id="rId4"/>
            </p:custDataLst>
          </p:nvPr>
        </p:nvSpPr>
        <p:spPr>
          <a:xfrm>
            <a:off x="499161" y="1292102"/>
            <a:ext cx="76495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t/℃</a:t>
            </a:r>
          </a:p>
        </p:txBody>
      </p:sp>
      <p:sp>
        <p:nvSpPr>
          <p:cNvPr id="30726" name="Text Box 6"/>
          <p:cNvSpPr/>
          <p:nvPr>
            <p:custDataLst>
              <p:tags r:id="rId5"/>
            </p:custDataLst>
          </p:nvPr>
        </p:nvSpPr>
        <p:spPr>
          <a:xfrm>
            <a:off x="3960284" y="4332341"/>
            <a:ext cx="1003801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sym typeface="Wingdings"/>
              </a:rPr>
              <a:t>t/min</a:t>
            </a:r>
            <a:endParaRPr lang="en-US" altLang="zh-CN" sz="2800" b="1">
              <a:solidFill>
                <a:srgbClr val="0000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30727" name="Text Box 7"/>
          <p:cNvSpPr/>
          <p:nvPr>
            <p:custDataLst>
              <p:tags r:id="rId6"/>
            </p:custDataLst>
          </p:nvPr>
        </p:nvSpPr>
        <p:spPr>
          <a:xfrm>
            <a:off x="748743" y="4324424"/>
            <a:ext cx="455844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0</a:t>
            </a:r>
            <a:endParaRPr lang="en-US" altLang="zh-CN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8" name="Text Box 8"/>
          <p:cNvSpPr/>
          <p:nvPr>
            <p:custDataLst>
              <p:tags r:id="rId7"/>
            </p:custDataLst>
          </p:nvPr>
        </p:nvSpPr>
        <p:spPr>
          <a:xfrm>
            <a:off x="396029" y="3040239"/>
            <a:ext cx="492443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48</a:t>
            </a:r>
            <a:endParaRPr lang="en-US" altLang="zh-CN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9" name="Text Box 9"/>
          <p:cNvSpPr/>
          <p:nvPr>
            <p:custDataLst>
              <p:tags r:id="rId8"/>
            </p:custDataLst>
          </p:nvPr>
        </p:nvSpPr>
        <p:spPr>
          <a:xfrm>
            <a:off x="1188086" y="3952311"/>
            <a:ext cx="407484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7575"/>
                </a:solidFill>
                <a:latin typeface="Times New Roman" pitchFamily="18" charset="0"/>
                <a:sym typeface="Wingdings"/>
              </a:rPr>
              <a:t>A</a:t>
            </a:r>
            <a:endParaRPr lang="en-US" altLang="zh-CN" sz="2400" b="1">
              <a:solidFill>
                <a:srgbClr val="FF7575"/>
              </a:solidFill>
              <a:latin typeface="Times New Roman" pitchFamily="18" charset="0"/>
            </a:endParaRPr>
          </a:p>
        </p:txBody>
      </p:sp>
      <p:sp>
        <p:nvSpPr>
          <p:cNvPr id="30730" name="Text Box 10"/>
          <p:cNvSpPr/>
          <p:nvPr>
            <p:custDataLst>
              <p:tags r:id="rId9"/>
            </p:custDataLst>
          </p:nvPr>
        </p:nvSpPr>
        <p:spPr>
          <a:xfrm>
            <a:off x="1773877" y="3268257"/>
            <a:ext cx="3898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7575"/>
                </a:solidFill>
                <a:latin typeface="Times New Roman" pitchFamily="18" charset="0"/>
                <a:sym typeface="Wingdings"/>
              </a:rPr>
              <a:t>B</a:t>
            </a:r>
            <a:endParaRPr lang="en-US" altLang="zh-CN" sz="2400" b="1">
              <a:solidFill>
                <a:srgbClr val="FF7575"/>
              </a:solidFill>
              <a:latin typeface="Times New Roman" pitchFamily="18" charset="0"/>
            </a:endParaRPr>
          </a:p>
        </p:txBody>
      </p:sp>
      <p:sp>
        <p:nvSpPr>
          <p:cNvPr id="30731" name="Text Box 11"/>
          <p:cNvSpPr/>
          <p:nvPr>
            <p:custDataLst>
              <p:tags r:id="rId10"/>
            </p:custDataLst>
          </p:nvPr>
        </p:nvSpPr>
        <p:spPr>
          <a:xfrm>
            <a:off x="2871206" y="3192251"/>
            <a:ext cx="407484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7575"/>
                </a:solidFill>
                <a:latin typeface="Times New Roman" pitchFamily="18" charset="0"/>
                <a:sym typeface="Wingdings"/>
              </a:rPr>
              <a:t>C</a:t>
            </a:r>
            <a:endParaRPr lang="en-US" altLang="zh-CN" sz="2400" b="1">
              <a:solidFill>
                <a:srgbClr val="FF7575"/>
              </a:solidFill>
              <a:latin typeface="Times New Roman" pitchFamily="18" charset="0"/>
            </a:endParaRPr>
          </a:p>
        </p:txBody>
      </p:sp>
      <p:sp>
        <p:nvSpPr>
          <p:cNvPr id="30732" name="Text Box 12"/>
          <p:cNvSpPr/>
          <p:nvPr>
            <p:custDataLst>
              <p:tags r:id="rId11"/>
            </p:custDataLst>
          </p:nvPr>
        </p:nvSpPr>
        <p:spPr>
          <a:xfrm>
            <a:off x="3718954" y="2508197"/>
            <a:ext cx="407484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7575"/>
                </a:solidFill>
                <a:latin typeface="Times New Roman" pitchFamily="18" charset="0"/>
                <a:sym typeface="Wingdings"/>
              </a:rPr>
              <a:t>D</a:t>
            </a:r>
            <a:endParaRPr lang="en-US" altLang="zh-CN" sz="2400">
              <a:solidFill>
                <a:srgbClr val="FF7575"/>
              </a:solidFill>
              <a:latin typeface="Times New Roman" pitchFamily="18" charset="0"/>
            </a:endParaRPr>
          </a:p>
        </p:txBody>
      </p:sp>
      <p:sp>
        <p:nvSpPr>
          <p:cNvPr id="592" name="Arc 13"/>
          <p:cNvSpPr>
            <a:spLocks/>
          </p:cNvSpPr>
          <p:nvPr>
            <p:custDataLst>
              <p:tags r:id="rId12"/>
            </p:custDataLst>
          </p:nvPr>
        </p:nvSpPr>
        <p:spPr bwMode="auto">
          <a:xfrm flipV="1">
            <a:off x="2862955" y="2489196"/>
            <a:ext cx="936442" cy="786979"/>
          </a:xfrm>
          <a:custGeom>
            <a:avLst/>
            <a:gdLst>
              <a:gd name="T0" fmla="*/ 0 w 20819"/>
              <a:gd name="T1" fmla="*/ 0 h 21600"/>
              <a:gd name="T2" fmla="*/ 20819 w 20819"/>
              <a:gd name="T3" fmla="*/ 15844 h 21600"/>
              <a:gd name="T4" fmla="*/ 0 w 20819"/>
              <a:gd name="T5" fmla="*/ 0 h 21600"/>
              <a:gd name="T6" fmla="*/ 20819 w 20819"/>
              <a:gd name="T7" fmla="*/ 15844 h 21600"/>
              <a:gd name="T8" fmla="*/ 0 w 20819"/>
              <a:gd name="T9" fmla="*/ 21600 h 21600"/>
              <a:gd name="T10" fmla="*/ 0 w 20819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19" h="21600" fill="none">
                <a:moveTo>
                  <a:pt x="0" y="0"/>
                </a:moveTo>
                <a:cubicBezTo>
                  <a:pt x="9712" y="0"/>
                  <a:pt x="18231" y="6483"/>
                  <a:pt x="20819" y="15844"/>
                </a:cubicBezTo>
              </a:path>
              <a:path w="20819" h="21600" stroke="0">
                <a:moveTo>
                  <a:pt x="0" y="0"/>
                </a:moveTo>
                <a:cubicBezTo>
                  <a:pt x="9712" y="0"/>
                  <a:pt x="18231" y="6483"/>
                  <a:pt x="20819" y="15844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 algn="ctr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73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47139" y="3276175"/>
            <a:ext cx="915816" cy="0"/>
          </a:xfrm>
          <a:prstGeom prst="line">
            <a:avLst/>
          </a:prstGeom>
          <a:noFill/>
          <a:ln w="38100" cap="sq">
            <a:solidFill>
              <a:srgbClr val="99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735" name="未知"/>
          <p:cNvSpPr/>
          <p:nvPr>
            <p:custDataLst>
              <p:tags r:id="rId14"/>
            </p:custDataLst>
          </p:nvPr>
        </p:nvSpPr>
        <p:spPr bwMode="auto">
          <a:xfrm>
            <a:off x="1262340" y="3276175"/>
            <a:ext cx="684799" cy="839233"/>
          </a:xfrm>
          <a:custGeom>
            <a:avLst/>
            <a:gdLst>
              <a:gd name="T0" fmla="*/ 0 w 528"/>
              <a:gd name="T1" fmla="*/ 768 h 768"/>
              <a:gd name="T2" fmla="*/ 192 w 528"/>
              <a:gd name="T3" fmla="*/ 336 h 768"/>
              <a:gd name="T4" fmla="*/ 528 w 528"/>
              <a:gd name="T5" fmla="*/ 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768">
                <a:moveTo>
                  <a:pt x="0" y="768"/>
                </a:moveTo>
                <a:cubicBezTo>
                  <a:pt x="52" y="616"/>
                  <a:pt x="104" y="464"/>
                  <a:pt x="192" y="336"/>
                </a:cubicBezTo>
                <a:cubicBezTo>
                  <a:pt x="280" y="208"/>
                  <a:pt x="472" y="56"/>
                  <a:pt x="528" y="0"/>
                </a:cubicBezTo>
              </a:path>
            </a:pathLst>
          </a:custGeom>
          <a:noFill/>
          <a:ln w="38100" cap="sq" cmpd="sng">
            <a:solidFill>
              <a:srgbClr val="99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73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033387" y="3276175"/>
            <a:ext cx="913752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737" name="Text Box 17"/>
          <p:cNvSpPr/>
          <p:nvPr>
            <p:custDataLst>
              <p:tags r:id="rId16"/>
            </p:custDataLst>
          </p:nvPr>
        </p:nvSpPr>
        <p:spPr>
          <a:xfrm>
            <a:off x="1485107" y="3648288"/>
            <a:ext cx="700833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固态</a:t>
            </a:r>
          </a:p>
        </p:txBody>
      </p:sp>
      <p:sp>
        <p:nvSpPr>
          <p:cNvPr id="30738" name="Text Box 18"/>
          <p:cNvSpPr/>
          <p:nvPr>
            <p:custDataLst>
              <p:tags r:id="rId17"/>
            </p:custDataLst>
          </p:nvPr>
        </p:nvSpPr>
        <p:spPr>
          <a:xfrm>
            <a:off x="1782128" y="2812222"/>
            <a:ext cx="121700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固液共存</a:t>
            </a:r>
          </a:p>
        </p:txBody>
      </p:sp>
      <p:sp>
        <p:nvSpPr>
          <p:cNvPr id="30739" name="Text Box 19"/>
          <p:cNvSpPr/>
          <p:nvPr>
            <p:custDataLst>
              <p:tags r:id="rId18"/>
            </p:custDataLst>
          </p:nvPr>
        </p:nvSpPr>
        <p:spPr>
          <a:xfrm>
            <a:off x="3465248" y="2888228"/>
            <a:ext cx="700833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液态</a:t>
            </a:r>
          </a:p>
        </p:txBody>
      </p:sp>
      <p:sp>
        <p:nvSpPr>
          <p:cNvPr id="30740" name="Text Box 20"/>
          <p:cNvSpPr/>
          <p:nvPr>
            <p:custDataLst>
              <p:tags r:id="rId19"/>
            </p:custDataLst>
          </p:nvPr>
        </p:nvSpPr>
        <p:spPr>
          <a:xfrm>
            <a:off x="591981" y="5648195"/>
            <a:ext cx="5084426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ea typeface="楷体_GB2312" pitchFamily="49" charset="-122"/>
              </a:rPr>
              <a:t>海波的熔化条件：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吸热</a:t>
            </a:r>
            <a:r>
              <a:rPr lang="zh-CN" altLang="en-US" sz="2400" b="1">
                <a:solidFill>
                  <a:srgbClr val="000000"/>
                </a:solidFill>
                <a:ea typeface="楷体_GB2312" pitchFamily="49" charset="-122"/>
              </a:rPr>
              <a:t>，</a:t>
            </a: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达到熔点</a:t>
            </a:r>
          </a:p>
        </p:txBody>
      </p:sp>
      <p:sp>
        <p:nvSpPr>
          <p:cNvPr id="3074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6039432" y="532042"/>
            <a:ext cx="0" cy="5396424"/>
          </a:xfrm>
          <a:prstGeom prst="line">
            <a:avLst/>
          </a:prstGeom>
          <a:noFill/>
          <a:ln w="9525">
            <a:solidFill>
              <a:srgbClr val="000099"/>
            </a:solidFill>
            <a:prstDash val="lgDashDot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742" name="Text Box 22"/>
          <p:cNvSpPr/>
          <p:nvPr>
            <p:custDataLst>
              <p:tags r:id="rId21"/>
            </p:custDataLst>
          </p:nvPr>
        </p:nvSpPr>
        <p:spPr>
          <a:xfrm>
            <a:off x="6286950" y="4205664"/>
            <a:ext cx="864250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0</a:t>
            </a:r>
            <a:endParaRPr lang="en-US" altLang="zh-CN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7911" name="Line 23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 flipH="1" flipV="1">
            <a:off x="6732482" y="1748138"/>
            <a:ext cx="6189" cy="254303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912" name="Line 24"/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 flipV="1">
            <a:off x="6738671" y="4242084"/>
            <a:ext cx="3535378" cy="490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745" name="Text Box 25"/>
          <p:cNvSpPr/>
          <p:nvPr>
            <p:custDataLst>
              <p:tags r:id="rId24"/>
            </p:custDataLst>
          </p:nvPr>
        </p:nvSpPr>
        <p:spPr>
          <a:xfrm>
            <a:off x="6334392" y="1292102"/>
            <a:ext cx="1091140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t/℃</a:t>
            </a:r>
          </a:p>
        </p:txBody>
      </p:sp>
      <p:sp>
        <p:nvSpPr>
          <p:cNvPr id="30746" name="Text Box 26"/>
          <p:cNvSpPr/>
          <p:nvPr>
            <p:custDataLst>
              <p:tags r:id="rId25"/>
            </p:custDataLst>
          </p:nvPr>
        </p:nvSpPr>
        <p:spPr>
          <a:xfrm>
            <a:off x="9306666" y="4194581"/>
            <a:ext cx="1567612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sym typeface="Wingdings"/>
              </a:rPr>
              <a:t>t/min</a:t>
            </a:r>
            <a:endParaRPr lang="en-US" altLang="zh-CN" sz="2800" b="1">
              <a:solidFill>
                <a:srgbClr val="0000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30747" name="未知"/>
          <p:cNvSpPr/>
          <p:nvPr>
            <p:custDataLst>
              <p:tags r:id="rId26"/>
            </p:custDataLst>
          </p:nvPr>
        </p:nvSpPr>
        <p:spPr bwMode="auto">
          <a:xfrm>
            <a:off x="7128510" y="2052162"/>
            <a:ext cx="1485106" cy="1976155"/>
          </a:xfrm>
          <a:custGeom>
            <a:avLst/>
            <a:gdLst>
              <a:gd name="T0" fmla="*/ 0 w 1968"/>
              <a:gd name="T1" fmla="*/ 1392 h 1392"/>
              <a:gd name="T2" fmla="*/ 672 w 1968"/>
              <a:gd name="T3" fmla="*/ 768 h 1392"/>
              <a:gd name="T4" fmla="*/ 1392 w 1968"/>
              <a:gd name="T5" fmla="*/ 528 h 1392"/>
              <a:gd name="T6" fmla="*/ 1968 w 1968"/>
              <a:gd name="T7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8" h="1392">
                <a:moveTo>
                  <a:pt x="0" y="1392"/>
                </a:moveTo>
                <a:cubicBezTo>
                  <a:pt x="220" y="1152"/>
                  <a:pt x="440" y="912"/>
                  <a:pt x="672" y="768"/>
                </a:cubicBezTo>
                <a:cubicBezTo>
                  <a:pt x="904" y="624"/>
                  <a:pt x="1176" y="656"/>
                  <a:pt x="1392" y="528"/>
                </a:cubicBezTo>
                <a:cubicBezTo>
                  <a:pt x="1608" y="400"/>
                  <a:pt x="1872" y="88"/>
                  <a:pt x="1968" y="0"/>
                </a:cubicBezTo>
              </a:path>
            </a:pathLst>
          </a:custGeom>
          <a:noFill/>
          <a:ln w="38100" cap="sq" cmpd="sng">
            <a:solidFill>
              <a:srgbClr val="99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748" name="Text Box 28"/>
          <p:cNvSpPr/>
          <p:nvPr>
            <p:custDataLst>
              <p:tags r:id="rId27"/>
            </p:custDataLst>
          </p:nvPr>
        </p:nvSpPr>
        <p:spPr>
          <a:xfrm>
            <a:off x="6435461" y="5168407"/>
            <a:ext cx="5133930" cy="5225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蜂蜡熔化的条件：</a:t>
            </a:r>
            <a:r>
              <a:rPr lang="zh-CN" altLang="en-US" sz="2800" b="1">
                <a:solidFill>
                  <a:srgbClr val="FF0000"/>
                </a:solidFill>
                <a:ea typeface="楷体_GB2312" pitchFamily="49" charset="-122"/>
              </a:rPr>
              <a:t>吸热</a:t>
            </a:r>
          </a:p>
        </p:txBody>
      </p:sp>
      <p:sp>
        <p:nvSpPr>
          <p:cNvPr id="30749" name="Rectangle 29"/>
          <p:cNvSpPr/>
          <p:nvPr>
            <p:custDataLst>
              <p:tags r:id="rId28"/>
            </p:custDataLst>
          </p:nvPr>
        </p:nvSpPr>
        <p:spPr>
          <a:xfrm>
            <a:off x="6732482" y="324609"/>
            <a:ext cx="7326524" cy="114009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/>
          <a:lstStyle/>
          <a:p>
            <a:r>
              <a:rPr lang="zh-CN" altLang="en-US" sz="2800">
                <a:solidFill>
                  <a:srgbClr val="0000FF"/>
                </a:solidFill>
                <a:ea typeface="楷体_GB2312" pitchFamily="49" charset="-122"/>
              </a:rPr>
              <a:t>蜂蜡的熔化图象</a:t>
            </a:r>
          </a:p>
        </p:txBody>
      </p:sp>
      <p:sp>
        <p:nvSpPr>
          <p:cNvPr id="30750" name="Text Box 30"/>
          <p:cNvSpPr/>
          <p:nvPr>
            <p:custDataLst>
              <p:tags r:id="rId29"/>
            </p:custDataLst>
          </p:nvPr>
        </p:nvSpPr>
        <p:spPr>
          <a:xfrm>
            <a:off x="608482" y="4888135"/>
            <a:ext cx="5051423" cy="8297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熔点</a:t>
            </a:r>
            <a:r>
              <a:rPr lang="zh-CN" altLang="en-US" sz="2400" b="1">
                <a:solidFill>
                  <a:srgbClr val="000000"/>
                </a:solidFill>
                <a:ea typeface="楷体_GB2312" pitchFamily="49" charset="-122"/>
              </a:rPr>
              <a:t>：固体在熔化过程中，保持不变的温度</a:t>
            </a:r>
          </a:p>
        </p:txBody>
      </p:sp>
    </p:spTree>
    <p:extLst>
      <p:ext uri="{BB962C8B-B14F-4D97-AF65-F5344CB8AC3E}">
        <p14:creationId xmlns:p14="http://schemas.microsoft.com/office/powerpoint/2010/main" val="417456840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 fill="hold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 fill="hold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 fill="hold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 fill="hold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 fill="hold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 fill="hold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 fill="hold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 fill="hold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 fill="hold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 fill="hold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 fill="hold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 fill="hold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 fill="hold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 fill="hold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 fill="hold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 fill="hold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 fill="hold"/>
                                        <p:tgtEl>
                                          <p:spTgt spid="3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 fill="hold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 fill="hold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 fill="hold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 fill="hold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 fill="hold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 fill="hold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 fill="hold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 fill="hold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 fill="hold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5" grpId="0" animBg="1"/>
      <p:bldP spid="30726" grpId="0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592" grpId="0" animBg="1"/>
      <p:bldP spid="30737" grpId="0" animBg="1"/>
      <p:bldP spid="30738" grpId="0" animBg="1"/>
      <p:bldP spid="30740" grpId="0" animBg="1"/>
      <p:bldP spid="30742" grpId="0" animBg="1"/>
      <p:bldP spid="30745" grpId="0" animBg="1"/>
      <p:bldP spid="30746" grpId="0" animBg="1"/>
      <p:bldP spid="30748" grpId="0" animBg="1"/>
      <p:bldP spid="30749" grpId="0" animBg="1"/>
      <p:bldP spid="307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hlinkClick r:id="rId10" action="ppaction://hlinkfile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1065" y="55422"/>
            <a:ext cx="5707346" cy="5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u="sng">
                <a:solidFill>
                  <a:srgbClr val="000000"/>
                </a:solidFill>
              </a:rPr>
              <a:t>晶体和非晶体</a:t>
            </a:r>
          </a:p>
        </p:txBody>
      </p:sp>
      <p:sp>
        <p:nvSpPr>
          <p:cNvPr id="31747" name="Text Box 3"/>
          <p:cNvSpPr/>
          <p:nvPr>
            <p:custDataLst>
              <p:tags r:id="rId2"/>
            </p:custDataLst>
          </p:nvPr>
        </p:nvSpPr>
        <p:spPr>
          <a:xfrm>
            <a:off x="631171" y="1224014"/>
            <a:ext cx="10946471" cy="7386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有些固体</a:t>
            </a:r>
            <a:r>
              <a:rPr lang="zh-CN" altLang="en-US" sz="2800" b="1">
                <a:solidFill>
                  <a:srgbClr val="FF0000"/>
                </a:solidFill>
              </a:rPr>
              <a:t>有确定的熔化温度</a:t>
            </a:r>
            <a:r>
              <a:rPr lang="en-US" altLang="zh-CN" sz="2800" b="1">
                <a:solidFill>
                  <a:srgbClr val="000000"/>
                </a:solidFill>
              </a:rPr>
              <a:t>,</a:t>
            </a:r>
            <a:r>
              <a:rPr lang="zh-CN" altLang="en-US" sz="2800" b="1">
                <a:solidFill>
                  <a:srgbClr val="000000"/>
                </a:solidFill>
              </a:rPr>
              <a:t>熔化过程中吸热但温度保持不变</a:t>
            </a:r>
          </a:p>
        </p:txBody>
      </p:sp>
      <p:sp>
        <p:nvSpPr>
          <p:cNvPr id="31748" name="Text Box 4"/>
          <p:cNvSpPr/>
          <p:nvPr>
            <p:custDataLst>
              <p:tags r:id="rId3"/>
            </p:custDataLst>
          </p:nvPr>
        </p:nvSpPr>
        <p:spPr>
          <a:xfrm>
            <a:off x="631171" y="720474"/>
            <a:ext cx="2058522" cy="5225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晶体</a:t>
            </a:r>
            <a:r>
              <a:rPr lang="en-US" altLang="zh-CN" sz="2800" b="1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1749" name="Text Box 5"/>
          <p:cNvSpPr/>
          <p:nvPr>
            <p:custDataLst>
              <p:tags r:id="rId4"/>
            </p:custDataLst>
          </p:nvPr>
        </p:nvSpPr>
        <p:spPr>
          <a:xfrm>
            <a:off x="631170" y="2581036"/>
            <a:ext cx="8514609" cy="52095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例如</a:t>
            </a:r>
            <a:r>
              <a:rPr lang="en-US" altLang="zh-CN" sz="2800" b="1">
                <a:solidFill>
                  <a:srgbClr val="0000FF"/>
                </a:solidFill>
              </a:rPr>
              <a:t>:</a:t>
            </a:r>
            <a:r>
              <a:rPr lang="zh-CN" altLang="en-US" sz="2800" b="1">
                <a:solidFill>
                  <a:srgbClr val="0000FF"/>
                </a:solidFill>
              </a:rPr>
              <a:t>萘</a:t>
            </a:r>
            <a:r>
              <a:rPr lang="en-US" altLang="zh-CN" sz="2800" b="1">
                <a:solidFill>
                  <a:srgbClr val="0000FF"/>
                </a:solidFill>
              </a:rPr>
              <a:t>,</a:t>
            </a:r>
            <a:r>
              <a:rPr lang="zh-CN" altLang="en-US" sz="2800" b="1">
                <a:solidFill>
                  <a:srgbClr val="0000FF"/>
                </a:solidFill>
              </a:rPr>
              <a:t>海波</a:t>
            </a:r>
            <a:r>
              <a:rPr lang="en-US" altLang="zh-CN" sz="2800" b="1">
                <a:solidFill>
                  <a:srgbClr val="0000FF"/>
                </a:solidFill>
              </a:rPr>
              <a:t>,</a:t>
            </a:r>
            <a:r>
              <a:rPr lang="zh-CN" altLang="en-US" sz="2800" b="1">
                <a:solidFill>
                  <a:srgbClr val="0000FF"/>
                </a:solidFill>
              </a:rPr>
              <a:t>食盐</a:t>
            </a:r>
            <a:r>
              <a:rPr lang="en-US" altLang="zh-CN" sz="2800" b="1">
                <a:solidFill>
                  <a:srgbClr val="0000FF"/>
                </a:solidFill>
              </a:rPr>
              <a:t>,</a:t>
            </a:r>
            <a:r>
              <a:rPr lang="zh-CN" altLang="en-US" sz="2800" b="1">
                <a:solidFill>
                  <a:srgbClr val="0000FF"/>
                </a:solidFill>
              </a:rPr>
              <a:t>冰</a:t>
            </a:r>
            <a:r>
              <a:rPr lang="en-US" altLang="zh-CN" sz="2800" b="1">
                <a:solidFill>
                  <a:srgbClr val="0000FF"/>
                </a:solidFill>
              </a:rPr>
              <a:t>,</a:t>
            </a:r>
            <a:r>
              <a:rPr lang="zh-CN" altLang="en-US" sz="2800" b="1">
                <a:solidFill>
                  <a:srgbClr val="0000FF"/>
                </a:solidFill>
              </a:rPr>
              <a:t>各种金属</a:t>
            </a:r>
            <a:r>
              <a:rPr lang="en-US" altLang="zh-CN" sz="2800" b="1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31750" name="Text Box 6"/>
          <p:cNvSpPr/>
          <p:nvPr>
            <p:custDataLst>
              <p:tags r:id="rId5"/>
            </p:custDataLst>
          </p:nvPr>
        </p:nvSpPr>
        <p:spPr>
          <a:xfrm>
            <a:off x="631171" y="3915892"/>
            <a:ext cx="10946471" cy="7386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有些固体</a:t>
            </a:r>
            <a:r>
              <a:rPr lang="zh-CN" altLang="en-US" sz="2800" b="1">
                <a:solidFill>
                  <a:srgbClr val="FF0000"/>
                </a:solidFill>
              </a:rPr>
              <a:t>没有确定的熔化温度</a:t>
            </a:r>
            <a:r>
              <a:rPr lang="en-US" altLang="zh-CN" sz="2800" b="1">
                <a:solidFill>
                  <a:srgbClr val="000000"/>
                </a:solidFill>
              </a:rPr>
              <a:t>,</a:t>
            </a:r>
            <a:r>
              <a:rPr lang="zh-CN" altLang="en-US" sz="2800" b="1">
                <a:solidFill>
                  <a:srgbClr val="000000"/>
                </a:solidFill>
              </a:rPr>
              <a:t>熔化过程中吸热温度不断升高</a:t>
            </a:r>
          </a:p>
        </p:txBody>
      </p:sp>
      <p:sp>
        <p:nvSpPr>
          <p:cNvPr id="31751" name="Text Box 7"/>
          <p:cNvSpPr/>
          <p:nvPr>
            <p:custDataLst>
              <p:tags r:id="rId6"/>
            </p:custDataLst>
          </p:nvPr>
        </p:nvSpPr>
        <p:spPr>
          <a:xfrm>
            <a:off x="631170" y="3287259"/>
            <a:ext cx="2277163" cy="5225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非晶体</a:t>
            </a:r>
            <a:r>
              <a:rPr lang="en-US" altLang="zh-CN" sz="2800" b="1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1752" name="Text Box 8"/>
          <p:cNvSpPr/>
          <p:nvPr>
            <p:custDataLst>
              <p:tags r:id="rId7"/>
            </p:custDataLst>
          </p:nvPr>
        </p:nvSpPr>
        <p:spPr>
          <a:xfrm>
            <a:off x="622920" y="5855628"/>
            <a:ext cx="7425531" cy="5225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晶体熔化</a:t>
            </a:r>
            <a:r>
              <a:rPr lang="zh-CN" altLang="en-US" sz="2800" b="1">
                <a:solidFill>
                  <a:srgbClr val="000000"/>
                </a:solidFill>
              </a:rPr>
              <a:t>时的温度叫做</a:t>
            </a:r>
            <a:r>
              <a:rPr lang="zh-CN" altLang="en-US" sz="2800" b="1">
                <a:solidFill>
                  <a:srgbClr val="FF0000"/>
                </a:solidFill>
              </a:rPr>
              <a:t>熔点</a:t>
            </a:r>
          </a:p>
        </p:txBody>
      </p:sp>
      <p:sp>
        <p:nvSpPr>
          <p:cNvPr id="31753" name="Text Box 9"/>
          <p:cNvSpPr/>
          <p:nvPr>
            <p:custDataLst>
              <p:tags r:id="rId8"/>
            </p:custDataLst>
          </p:nvPr>
        </p:nvSpPr>
        <p:spPr>
          <a:xfrm>
            <a:off x="606419" y="5296668"/>
            <a:ext cx="8712623" cy="5225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</a:rPr>
              <a:t>例如</a:t>
            </a:r>
            <a:r>
              <a:rPr lang="en-US" altLang="zh-CN" sz="2800" b="1">
                <a:solidFill>
                  <a:srgbClr val="0000FF"/>
                </a:solidFill>
              </a:rPr>
              <a:t>:</a:t>
            </a:r>
            <a:r>
              <a:rPr lang="zh-CN" altLang="en-US" sz="2800" b="1">
                <a:solidFill>
                  <a:srgbClr val="0000FF"/>
                </a:solidFill>
              </a:rPr>
              <a:t>松香、蜂蜡、玻璃、沥青</a:t>
            </a:r>
          </a:p>
        </p:txBody>
      </p:sp>
    </p:spTree>
    <p:extLst>
      <p:ext uri="{BB962C8B-B14F-4D97-AF65-F5344CB8AC3E}">
        <p14:creationId xmlns:p14="http://schemas.microsoft.com/office/powerpoint/2010/main" val="413459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48" grpId="0" animBg="1"/>
      <p:bldP spid="31749" grpId="0" animBg="1"/>
      <p:bldP spid="31750" grpId="0" animBg="1"/>
      <p:bldP spid="31751" grpId="0" animBg="1"/>
      <p:bldP spid="31752" grpId="0" animBg="1"/>
      <p:bldP spid="317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325898" y="690388"/>
            <a:ext cx="11130046" cy="5386924"/>
            <a:chOff x="249" y="436"/>
            <a:chExt cx="5396" cy="3402"/>
          </a:xfrm>
        </p:grpSpPr>
        <p:grpSp>
          <p:nvGrpSpPr>
            <p:cNvPr id="39939" name="Group 3"/>
            <p:cNvGrpSpPr>
              <a:grpSpLocks/>
            </p:cNvGrpSpPr>
            <p:nvPr/>
          </p:nvGrpSpPr>
          <p:grpSpPr bwMode="auto">
            <a:xfrm>
              <a:off x="255" y="436"/>
              <a:ext cx="5390" cy="1361"/>
              <a:chOff x="255" y="436"/>
              <a:chExt cx="5390" cy="1361"/>
            </a:xfrm>
          </p:grpSpPr>
          <p:pic>
            <p:nvPicPr>
              <p:cNvPr id="39940" name="Picture 4" descr="16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8" y="890"/>
                <a:ext cx="90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1" name="Picture 5" descr="16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9" y="890"/>
                <a:ext cx="90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2" name="Picture 6" descr="16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5" y="890"/>
                <a:ext cx="90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3" name="Picture 7" descr="16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6" y="889"/>
                <a:ext cx="90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4" name="Picture 8" descr="16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0" y="890"/>
                <a:ext cx="90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5" name="Picture 9" descr="16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" y="890"/>
                <a:ext cx="908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6" name="Picture 10" descr="6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1" y="927"/>
                <a:ext cx="824" cy="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7" name="Picture 11" descr="6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" y="927"/>
                <a:ext cx="833" cy="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8" name="Picture 12" descr="6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926"/>
                <a:ext cx="816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49" name="Picture 13" descr="6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7" y="934"/>
                <a:ext cx="825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50" name="Picture 14" descr="6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5" y="934"/>
                <a:ext cx="803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51" name="Picture 15" descr="6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8" y="935"/>
                <a:ext cx="824" cy="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52" name="Text Box 1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10" y="436"/>
                <a:ext cx="2268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600" b="1">
                    <a:solidFill>
                      <a:srgbClr val="0000CC"/>
                    </a:solidFill>
                  </a:rPr>
                  <a:t>几 种 常 见 晶 体</a:t>
                </a:r>
              </a:p>
            </p:txBody>
          </p:sp>
        </p:grpSp>
        <p:grpSp>
          <p:nvGrpSpPr>
            <p:cNvPr id="39953" name="Group 17"/>
            <p:cNvGrpSpPr>
              <a:grpSpLocks/>
            </p:cNvGrpSpPr>
            <p:nvPr/>
          </p:nvGrpSpPr>
          <p:grpSpPr bwMode="auto">
            <a:xfrm>
              <a:off x="249" y="2523"/>
              <a:ext cx="5390" cy="1315"/>
              <a:chOff x="249" y="2523"/>
              <a:chExt cx="5390" cy="1315"/>
            </a:xfrm>
          </p:grpSpPr>
          <p:pic>
            <p:nvPicPr>
              <p:cNvPr id="39954" name="Picture 18" descr="16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2" y="2931"/>
                <a:ext cx="90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55" name="Picture 19" descr="16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2931"/>
                <a:ext cx="90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56" name="Picture 20" descr="16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9" y="2931"/>
                <a:ext cx="90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57" name="Picture 21" descr="16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0" y="2930"/>
                <a:ext cx="90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58" name="Picture 22" descr="16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4" y="2931"/>
                <a:ext cx="90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59" name="Picture 23" descr="16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2931"/>
                <a:ext cx="908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9960" name="Group 24"/>
              <p:cNvGrpSpPr>
                <a:grpSpLocks/>
              </p:cNvGrpSpPr>
              <p:nvPr/>
            </p:nvGrpSpPr>
            <p:grpSpPr bwMode="auto">
              <a:xfrm>
                <a:off x="301" y="2523"/>
                <a:ext cx="5270" cy="1281"/>
                <a:chOff x="301" y="2523"/>
                <a:chExt cx="5270" cy="1281"/>
              </a:xfrm>
            </p:grpSpPr>
            <p:pic>
              <p:nvPicPr>
                <p:cNvPr id="39961" name="Picture 25" descr="7"/>
                <p:cNvPicPr>
                  <a:picLocks noChangeAspect="1" noChangeArrowheads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3" y="2976"/>
                  <a:ext cx="822" cy="8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962" name="Picture 26" descr="7"/>
                <p:cNvPicPr>
                  <a:picLocks noChangeAspect="1" noChangeArrowheads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3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7" y="2976"/>
                  <a:ext cx="780" cy="8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963" name="Picture 27" descr="7"/>
                <p:cNvPicPr>
                  <a:picLocks noChangeAspect="1" noChangeArrowheads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3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1" y="2976"/>
                  <a:ext cx="810" cy="8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964" name="Picture 28" descr="7"/>
                <p:cNvPicPr>
                  <a:picLocks noChangeAspect="1" noChangeArrowheads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8" y="2976"/>
                  <a:ext cx="804" cy="8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965" name="Picture 29" descr="7"/>
                <p:cNvPicPr>
                  <a:picLocks noChangeAspect="1" noChangeArrowheads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3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1" y="2976"/>
                  <a:ext cx="810" cy="8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966" name="Picture 30" descr="7"/>
                <p:cNvPicPr>
                  <a:picLocks noChangeAspect="1" noChangeArrowheads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4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5" y="2976"/>
                  <a:ext cx="786" cy="8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967" name="Text Box 31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701" y="2523"/>
                  <a:ext cx="2767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3600" b="1">
                      <a:solidFill>
                        <a:srgbClr val="0000CC"/>
                      </a:solidFill>
                    </a:rPr>
                    <a:t>几 种 常 见 非 晶 体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3986089"/>
      </p:ext>
    </p:extLst>
  </p:cSld>
  <p:clrMapOvr>
    <a:masterClrMapping/>
  </p:clrMapOvr>
  <p:transition>
    <p:cover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140260" y="1140090"/>
            <a:ext cx="7765869" cy="5317252"/>
            <a:chOff x="113" y="981"/>
            <a:chExt cx="3765" cy="3358"/>
          </a:xfrm>
        </p:grpSpPr>
        <p:grpSp>
          <p:nvGrpSpPr>
            <p:cNvPr id="40963" name="Group 3"/>
            <p:cNvGrpSpPr>
              <a:grpSpLocks/>
            </p:cNvGrpSpPr>
            <p:nvPr/>
          </p:nvGrpSpPr>
          <p:grpSpPr bwMode="auto">
            <a:xfrm>
              <a:off x="113" y="981"/>
              <a:ext cx="3765" cy="3097"/>
              <a:chOff x="1202" y="391"/>
              <a:chExt cx="3765" cy="3097"/>
            </a:xfrm>
          </p:grpSpPr>
          <p:grpSp>
            <p:nvGrpSpPr>
              <p:cNvPr id="40964" name="Group 4"/>
              <p:cNvGrpSpPr>
                <a:grpSpLocks/>
              </p:cNvGrpSpPr>
              <p:nvPr/>
            </p:nvGrpSpPr>
            <p:grpSpPr bwMode="auto">
              <a:xfrm>
                <a:off x="1565" y="391"/>
                <a:ext cx="2812" cy="2813"/>
                <a:chOff x="839" y="436"/>
                <a:chExt cx="3084" cy="3085"/>
              </a:xfrm>
            </p:grpSpPr>
            <p:sp>
              <p:nvSpPr>
                <p:cNvPr id="40965" name="Line 5"/>
                <p:cNvSpPr>
                  <a:spLocks noChangeShapeType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 rot="10800000">
                  <a:off x="839" y="436"/>
                  <a:ext cx="0" cy="3085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66" name="Line 6"/>
                <p:cNvSpPr>
                  <a:spLocks noChangeShapeType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839" y="3521"/>
                  <a:ext cx="3084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67" name="Line 7"/>
                <p:cNvSpPr>
                  <a:spLocks noChangeShapeType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020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68" name="Line 8"/>
                <p:cNvSpPr>
                  <a:spLocks noChangeShapeType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202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69" name="Line 9"/>
                <p:cNvSpPr>
                  <a:spLocks noChangeShapeType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383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0" name="Line 10"/>
                <p:cNvSpPr>
                  <a:spLocks noChangeShapeType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565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1" name="Line 11"/>
                <p:cNvSpPr>
                  <a:spLocks noChangeShapeType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1746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2" name="Line 12"/>
                <p:cNvSpPr>
                  <a:spLocks noChangeShapeType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1927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3" name="Line 13"/>
                <p:cNvSpPr>
                  <a:spLocks noChangeShapeType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109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4" name="Line 14"/>
                <p:cNvSpPr>
                  <a:spLocks noChangeShapeType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290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5" name="Line 15"/>
                <p:cNvSpPr>
                  <a:spLocks noChangeShapeType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472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6" name="Line 16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653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7" name="Line 17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835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8" name="Line 18"/>
                <p:cNvSpPr>
                  <a:spLocks noChangeShapeType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3016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79" name="Line 19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3198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80" name="Line 20"/>
                <p:cNvSpPr>
                  <a:spLocks noChangeShapeType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3560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81" name="Line 21"/>
                <p:cNvSpPr>
                  <a:spLocks noChangeShapeType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3379" y="799"/>
                  <a:ext cx="0" cy="2722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82" name="Line 22"/>
                <p:cNvSpPr>
                  <a:spLocks noChangeShapeType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839" y="3339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83" name="Line 23"/>
                <p:cNvSpPr>
                  <a:spLocks noChangeShapeType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839" y="3158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84" name="Line 24"/>
                <p:cNvSpPr>
                  <a:spLocks noChangeShapeType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839" y="2976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85" name="Line 25"/>
                <p:cNvSpPr>
                  <a:spLocks noChangeShapeType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839" y="2795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86" name="Line 26"/>
                <p:cNvSpPr>
                  <a:spLocks noChangeShapeType="1"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839" y="2614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87" name="Line 27"/>
                <p:cNvSpPr>
                  <a:spLocks noChangeShapeType="1"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839" y="2432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88" name="Line 28"/>
                <p:cNvSpPr>
                  <a:spLocks noChangeShapeType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839" y="2251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89" name="Line 29"/>
                <p:cNvSpPr>
                  <a:spLocks noChangeShapeType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839" y="2069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90" name="Line 30"/>
                <p:cNvSpPr>
                  <a:spLocks noChangeShapeType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839" y="1888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91" name="Line 31"/>
                <p:cNvSpPr>
                  <a:spLocks noChangeShapeType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839" y="1706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92" name="Line 32"/>
                <p:cNvSpPr>
                  <a:spLocks noChangeShapeType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839" y="1525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93" name="Line 33"/>
                <p:cNvSpPr>
                  <a:spLocks noChangeShapeType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839" y="1344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94" name="Line 34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839" y="1162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95" name="Line 35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839" y="799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996" name="Line 36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839" y="981"/>
                  <a:ext cx="2721" cy="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3808" name="Text Box 37"/>
              <p:cNvSpPr/>
              <p:nvPr>
                <p:custDataLst>
                  <p:tags r:id="rId12"/>
                </p:custDataLst>
              </p:nvPr>
            </p:nvSpPr>
            <p:spPr>
              <a:xfrm>
                <a:off x="1565" y="391"/>
                <a:ext cx="908" cy="33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>
                    <a:solidFill>
                      <a:srgbClr val="0000CC"/>
                    </a:solidFill>
                    <a:ea typeface="隶书" pitchFamily="49" charset="-122"/>
                  </a:rPr>
                  <a:t>温度</a:t>
                </a:r>
                <a:r>
                  <a:rPr lang="en-US" altLang="zh-CN" sz="2800">
                    <a:solidFill>
                      <a:srgbClr val="0000CC"/>
                    </a:solidFill>
                    <a:ea typeface="隶书" pitchFamily="49" charset="-122"/>
                  </a:rPr>
                  <a:t>/℃</a:t>
                </a:r>
              </a:p>
            </p:txBody>
          </p:sp>
          <p:sp>
            <p:nvSpPr>
              <p:cNvPr id="40998" name="Text Box 3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015" y="2922"/>
                <a:ext cx="95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>
                    <a:solidFill>
                      <a:srgbClr val="0000CC"/>
                    </a:solidFill>
                    <a:ea typeface="隶书" pitchFamily="49" charset="-122"/>
                  </a:rPr>
                  <a:t>时间</a:t>
                </a:r>
                <a:r>
                  <a:rPr lang="en-US" altLang="zh-CN" sz="2800">
                    <a:solidFill>
                      <a:srgbClr val="0000CC"/>
                    </a:solidFill>
                    <a:ea typeface="隶书" pitchFamily="49" charset="-122"/>
                  </a:rPr>
                  <a:t>/</a:t>
                </a:r>
                <a:r>
                  <a:rPr lang="zh-CN" altLang="en-US" sz="2800">
                    <a:solidFill>
                      <a:srgbClr val="0000CC"/>
                    </a:solidFill>
                    <a:ea typeface="隶书" pitchFamily="49" charset="-122"/>
                  </a:rPr>
                  <a:t>分</a:t>
                </a:r>
              </a:p>
            </p:txBody>
          </p:sp>
          <p:sp>
            <p:nvSpPr>
              <p:cNvPr id="40999" name="Text Box 3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474" y="3158"/>
                <a:ext cx="22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0</a:t>
                </a:r>
              </a:p>
            </p:txBody>
          </p:sp>
          <p:sp>
            <p:nvSpPr>
              <p:cNvPr id="41000" name="Text Box 4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792" y="3158"/>
                <a:ext cx="18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2</a:t>
                </a:r>
              </a:p>
            </p:txBody>
          </p:sp>
          <p:sp>
            <p:nvSpPr>
              <p:cNvPr id="41001" name="Text Box 4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109" y="3158"/>
                <a:ext cx="2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4</a:t>
                </a:r>
              </a:p>
            </p:txBody>
          </p:sp>
          <p:sp>
            <p:nvSpPr>
              <p:cNvPr id="41002" name="Text Box 4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427" y="3158"/>
                <a:ext cx="27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6</a:t>
                </a:r>
              </a:p>
            </p:txBody>
          </p:sp>
          <p:sp>
            <p:nvSpPr>
              <p:cNvPr id="41003" name="Text Box 4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745" y="3158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8</a:t>
                </a:r>
              </a:p>
            </p:txBody>
          </p:sp>
          <p:sp>
            <p:nvSpPr>
              <p:cNvPr id="41004" name="Text Box 4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016" y="3158"/>
                <a:ext cx="54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10</a:t>
                </a:r>
              </a:p>
            </p:txBody>
          </p:sp>
          <p:sp>
            <p:nvSpPr>
              <p:cNvPr id="41005" name="Text Box 4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334" y="3158"/>
                <a:ext cx="40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12</a:t>
                </a:r>
              </a:p>
            </p:txBody>
          </p:sp>
          <p:sp>
            <p:nvSpPr>
              <p:cNvPr id="41006" name="Text Box 4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697" y="3158"/>
                <a:ext cx="40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14</a:t>
                </a:r>
              </a:p>
            </p:txBody>
          </p:sp>
          <p:sp>
            <p:nvSpPr>
              <p:cNvPr id="41007" name="Text Box 4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202" y="3012"/>
                <a:ext cx="45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40</a:t>
                </a:r>
              </a:p>
            </p:txBody>
          </p:sp>
          <p:sp>
            <p:nvSpPr>
              <p:cNvPr id="41008" name="Text Box 4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202" y="2251"/>
                <a:ext cx="49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45</a:t>
                </a:r>
              </a:p>
            </p:txBody>
          </p:sp>
          <p:sp>
            <p:nvSpPr>
              <p:cNvPr id="41009" name="Text Box 4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202" y="1389"/>
                <a:ext cx="45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50</a:t>
                </a:r>
              </a:p>
            </p:txBody>
          </p:sp>
          <p:sp>
            <p:nvSpPr>
              <p:cNvPr id="41010" name="Text Box 5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202" y="563"/>
                <a:ext cx="45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solidFill>
                      <a:srgbClr val="0000CC"/>
                    </a:solidFill>
                  </a:rPr>
                  <a:t>55</a:t>
                </a:r>
              </a:p>
            </p:txBody>
          </p:sp>
        </p:grpSp>
        <p:sp>
          <p:nvSpPr>
            <p:cNvPr id="41011" name="Rectangle 5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56" y="4009"/>
              <a:ext cx="18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0000FF"/>
                  </a:solidFill>
                  <a:latin typeface="仿宋" pitchFamily="49" charset="-122"/>
                  <a:ea typeface="仿宋" pitchFamily="49" charset="-122"/>
                </a:rPr>
                <a:t>硫代硫酸钠凝固的图象</a:t>
              </a:r>
            </a:p>
          </p:txBody>
        </p:sp>
      </p:grpSp>
      <p:sp>
        <p:nvSpPr>
          <p:cNvPr id="41012" name="Freeform 52"/>
          <p:cNvSpPr>
            <a:spLocks/>
          </p:cNvSpPr>
          <p:nvPr>
            <p:custDataLst>
              <p:tags r:id="rId1"/>
            </p:custDataLst>
          </p:nvPr>
        </p:nvSpPr>
        <p:spPr bwMode="auto">
          <a:xfrm flipH="1">
            <a:off x="889002" y="1426697"/>
            <a:ext cx="4067541" cy="4158160"/>
          </a:xfrm>
          <a:custGeom>
            <a:avLst/>
            <a:gdLst>
              <a:gd name="T0" fmla="*/ 0 w 1960"/>
              <a:gd name="T1" fmla="*/ 2626 h 2626"/>
              <a:gd name="T2" fmla="*/ 45 w 1960"/>
              <a:gd name="T3" fmla="*/ 2400 h 2626"/>
              <a:gd name="T4" fmla="*/ 181 w 1960"/>
              <a:gd name="T5" fmla="*/ 1946 h 2626"/>
              <a:gd name="T6" fmla="*/ 317 w 1960"/>
              <a:gd name="T7" fmla="*/ 1628 h 2626"/>
              <a:gd name="T8" fmla="*/ 496 w 1960"/>
              <a:gd name="T9" fmla="*/ 1296 h 2626"/>
              <a:gd name="T10" fmla="*/ 680 w 1960"/>
              <a:gd name="T11" fmla="*/ 1266 h 2626"/>
              <a:gd name="T12" fmla="*/ 816 w 1960"/>
              <a:gd name="T13" fmla="*/ 1266 h 2626"/>
              <a:gd name="T14" fmla="*/ 1497 w 1960"/>
              <a:gd name="T15" fmla="*/ 1266 h 2626"/>
              <a:gd name="T16" fmla="*/ 1678 w 1960"/>
              <a:gd name="T17" fmla="*/ 1129 h 2626"/>
              <a:gd name="T18" fmla="*/ 1814 w 1960"/>
              <a:gd name="T19" fmla="*/ 767 h 2626"/>
              <a:gd name="T20" fmla="*/ 1960 w 1960"/>
              <a:gd name="T21" fmla="*/ 0 h 2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60" h="2626">
                <a:moveTo>
                  <a:pt x="0" y="2626"/>
                </a:moveTo>
                <a:cubicBezTo>
                  <a:pt x="7" y="2569"/>
                  <a:pt x="15" y="2513"/>
                  <a:pt x="45" y="2400"/>
                </a:cubicBezTo>
                <a:cubicBezTo>
                  <a:pt x="75" y="2287"/>
                  <a:pt x="136" y="2075"/>
                  <a:pt x="181" y="1946"/>
                </a:cubicBezTo>
                <a:cubicBezTo>
                  <a:pt x="226" y="1817"/>
                  <a:pt x="264" y="1736"/>
                  <a:pt x="317" y="1628"/>
                </a:cubicBezTo>
                <a:cubicBezTo>
                  <a:pt x="370" y="1520"/>
                  <a:pt x="436" y="1356"/>
                  <a:pt x="496" y="1296"/>
                </a:cubicBezTo>
                <a:cubicBezTo>
                  <a:pt x="556" y="1236"/>
                  <a:pt x="627" y="1271"/>
                  <a:pt x="680" y="1266"/>
                </a:cubicBezTo>
                <a:cubicBezTo>
                  <a:pt x="733" y="1261"/>
                  <a:pt x="680" y="1266"/>
                  <a:pt x="816" y="1266"/>
                </a:cubicBezTo>
                <a:cubicBezTo>
                  <a:pt x="952" y="1266"/>
                  <a:pt x="1354" y="1289"/>
                  <a:pt x="1497" y="1266"/>
                </a:cubicBezTo>
                <a:cubicBezTo>
                  <a:pt x="1640" y="1243"/>
                  <a:pt x="1625" y="1212"/>
                  <a:pt x="1678" y="1129"/>
                </a:cubicBezTo>
                <a:cubicBezTo>
                  <a:pt x="1731" y="1046"/>
                  <a:pt x="1767" y="955"/>
                  <a:pt x="1814" y="767"/>
                </a:cubicBezTo>
                <a:cubicBezTo>
                  <a:pt x="1861" y="579"/>
                  <a:pt x="1930" y="160"/>
                  <a:pt x="1960" y="0"/>
                </a:cubicBezTo>
              </a:path>
            </a:pathLst>
          </a:custGeom>
          <a:noFill/>
          <a:ln w="3175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13" name="Text Box 5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44704" y="1132173"/>
            <a:ext cx="51916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、晶体在凝固过程中温度不变，这个温度叫做凝固点；</a:t>
            </a:r>
          </a:p>
        </p:txBody>
      </p:sp>
      <p:sp>
        <p:nvSpPr>
          <p:cNvPr id="41014" name="Text Box 5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8647" y="2524032"/>
            <a:ext cx="54722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>
                <a:solidFill>
                  <a:srgbClr val="0000FF"/>
                </a:solidFill>
              </a:rPr>
              <a:t>2</a:t>
            </a:r>
            <a:r>
              <a:rPr lang="zh-CN" altLang="en-US" sz="3000" b="1">
                <a:solidFill>
                  <a:srgbClr val="0000FF"/>
                </a:solidFill>
              </a:rPr>
              <a:t>、</a:t>
            </a:r>
            <a:r>
              <a:rPr lang="zh-CN" altLang="en-US" sz="2800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凝固</a:t>
            </a:r>
            <a:r>
              <a:rPr lang="zh-CN" altLang="en-US" sz="3000" b="1">
                <a:solidFill>
                  <a:srgbClr val="0000FF"/>
                </a:solidFill>
              </a:rPr>
              <a:t>过程中处于固液共存状态；</a:t>
            </a:r>
          </a:p>
        </p:txBody>
      </p:sp>
      <p:sp>
        <p:nvSpPr>
          <p:cNvPr id="41015" name="Text Box 5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6583" y="3561198"/>
            <a:ext cx="5472205" cy="10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>
                <a:solidFill>
                  <a:srgbClr val="0000FF"/>
                </a:solidFill>
              </a:rPr>
              <a:t>3</a:t>
            </a:r>
            <a:r>
              <a:rPr lang="zh-CN" altLang="en-US" sz="3000" b="1">
                <a:solidFill>
                  <a:srgbClr val="0000FF"/>
                </a:solidFill>
              </a:rPr>
              <a:t>、</a:t>
            </a:r>
            <a:r>
              <a:rPr lang="zh-CN" altLang="en-US" sz="2800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晶体只有达到一定温度时才开始凝固；</a:t>
            </a:r>
          </a:p>
        </p:txBody>
      </p:sp>
      <p:sp>
        <p:nvSpPr>
          <p:cNvPr id="41016" name="Text Box 5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8647" y="4706037"/>
            <a:ext cx="4816281" cy="52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4</a:t>
            </a:r>
            <a:r>
              <a:rPr lang="zh-CN" altLang="en-US" sz="2800" b="1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、凝固过程放热。</a:t>
            </a:r>
          </a:p>
        </p:txBody>
      </p:sp>
      <p:sp>
        <p:nvSpPr>
          <p:cNvPr id="41017" name="Text Box 5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13227" y="5219078"/>
            <a:ext cx="7487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41018" name="Text Box 6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83966" y="3078243"/>
            <a:ext cx="841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41019" name="Text Box 6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71584" y="3279342"/>
            <a:ext cx="841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41020" name="Text Box 6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1064" y="1412445"/>
            <a:ext cx="841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41021" name="Text Box 6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81903" y="109259"/>
            <a:ext cx="4024226" cy="57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晶体凝固规律</a:t>
            </a:r>
          </a:p>
        </p:txBody>
      </p:sp>
    </p:spTree>
    <p:extLst>
      <p:ext uri="{BB962C8B-B14F-4D97-AF65-F5344CB8AC3E}">
        <p14:creationId xmlns:p14="http://schemas.microsoft.com/office/powerpoint/2010/main" val="2643207060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5049361" y="2826473"/>
            <a:ext cx="3069220" cy="1444114"/>
            <a:chOff x="0" y="0"/>
            <a:chExt cx="1488" cy="912"/>
          </a:xfrm>
        </p:grpSpPr>
        <p:sp>
          <p:nvSpPr>
            <p:cNvPr id="41987" name="Line 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0" y="0"/>
              <a:ext cx="480" cy="480"/>
            </a:xfrm>
            <a:prstGeom prst="line">
              <a:avLst/>
            </a:prstGeom>
            <a:noFill/>
            <a:ln w="38100" algn="ctr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8" name="Line 4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80" y="480"/>
              <a:ext cx="576" cy="0"/>
            </a:xfrm>
            <a:prstGeom prst="line">
              <a:avLst/>
            </a:prstGeom>
            <a:noFill/>
            <a:ln w="38100" algn="ctr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9" name="Line 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056" y="480"/>
              <a:ext cx="432" cy="432"/>
            </a:xfrm>
            <a:prstGeom prst="line">
              <a:avLst/>
            </a:prstGeom>
            <a:noFill/>
            <a:ln w="38100" algn="ctr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7227517" y="3282509"/>
            <a:ext cx="2702069" cy="584296"/>
            <a:chOff x="0" y="0"/>
            <a:chExt cx="1310" cy="369"/>
          </a:xfrm>
        </p:grpSpPr>
        <p:sp>
          <p:nvSpPr>
            <p:cNvPr id="41991" name="Line 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0" y="192"/>
              <a:ext cx="528" cy="0"/>
            </a:xfrm>
            <a:prstGeom prst="line">
              <a:avLst/>
            </a:prstGeom>
            <a:noFill/>
            <a:ln w="19050" algn="ctr">
              <a:solidFill>
                <a:srgbClr val="0066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2" name="Text Box 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4" y="0"/>
              <a:ext cx="686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rgbClr val="0066FF"/>
                  </a:solidFill>
                  <a:ea typeface="华文新魏" pitchFamily="2" charset="-122"/>
                </a:rPr>
                <a:t>凝固点</a:t>
              </a:r>
            </a:p>
          </p:txBody>
        </p:sp>
      </p:grpSp>
      <p:grpSp>
        <p:nvGrpSpPr>
          <p:cNvPr id="41993" name="Group 9"/>
          <p:cNvGrpSpPr>
            <a:grpSpLocks/>
          </p:cNvGrpSpPr>
          <p:nvPr/>
        </p:nvGrpSpPr>
        <p:grpSpPr bwMode="auto">
          <a:xfrm rot="16200000" flipV="1">
            <a:off x="3639749" y="-864288"/>
            <a:ext cx="3116245" cy="8217588"/>
            <a:chOff x="0" y="0"/>
            <a:chExt cx="1968" cy="1680"/>
          </a:xfrm>
        </p:grpSpPr>
        <p:sp>
          <p:nvSpPr>
            <p:cNvPr id="41994" name="Line 10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0" y="1488"/>
              <a:ext cx="1968" cy="0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5" name="Line 11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144" y="0"/>
              <a:ext cx="0" cy="168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996" name="Text 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9207659" y="4470102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</a:rPr>
              <a:t>时间</a:t>
            </a:r>
          </a:p>
        </p:txBody>
      </p:sp>
      <p:sp>
        <p:nvSpPr>
          <p:cNvPr id="41997" name="Text Box 1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1881135" y="1201845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</a:rPr>
              <a:t>温度</a:t>
            </a:r>
          </a:p>
        </p:txBody>
      </p:sp>
      <p:grpSp>
        <p:nvGrpSpPr>
          <p:cNvPr id="41998" name="Group 14"/>
          <p:cNvGrpSpPr>
            <a:grpSpLocks/>
          </p:cNvGrpSpPr>
          <p:nvPr/>
        </p:nvGrpSpPr>
        <p:grpSpPr bwMode="auto">
          <a:xfrm flipH="1">
            <a:off x="1988392" y="2826473"/>
            <a:ext cx="3069220" cy="1444114"/>
            <a:chOff x="0" y="0"/>
            <a:chExt cx="1488" cy="912"/>
          </a:xfrm>
        </p:grpSpPr>
        <p:sp>
          <p:nvSpPr>
            <p:cNvPr id="41999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480" cy="480"/>
            </a:xfrm>
            <a:prstGeom prst="line">
              <a:avLst/>
            </a:prstGeom>
            <a:noFill/>
            <a:ln w="38100" algn="ctr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0" name="Line 1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0" y="480"/>
              <a:ext cx="576" cy="0"/>
            </a:xfrm>
            <a:prstGeom prst="line">
              <a:avLst/>
            </a:prstGeom>
            <a:noFill/>
            <a:ln w="38100" algn="ctr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1" name="Line 1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056" y="480"/>
              <a:ext cx="432" cy="432"/>
            </a:xfrm>
            <a:prstGeom prst="line">
              <a:avLst/>
            </a:prstGeom>
            <a:noFill/>
            <a:ln w="38100" algn="ctr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42002" name="Line 18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1881135" y="3586533"/>
            <a:ext cx="1089078" cy="0"/>
          </a:xfrm>
          <a:prstGeom prst="line">
            <a:avLst/>
          </a:prstGeom>
          <a:noFill/>
          <a:ln w="19050" algn="ctr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3" name="Text Box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6028" y="3282509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A50021"/>
                </a:solidFill>
                <a:ea typeface="华文新魏" pitchFamily="2" charset="-122"/>
              </a:rPr>
              <a:t>熔点</a:t>
            </a:r>
          </a:p>
        </p:txBody>
      </p:sp>
      <p:cxnSp>
        <p:nvCxnSpPr>
          <p:cNvPr id="42004" name="Line 20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5049361" y="1610377"/>
            <a:ext cx="0" cy="3724293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5" name="Text Box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57529" y="2058495"/>
            <a:ext cx="1832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A50021"/>
                </a:solidFill>
              </a:rPr>
              <a:t>吸热熔化</a:t>
            </a:r>
          </a:p>
        </p:txBody>
      </p:sp>
      <p:sp>
        <p:nvSpPr>
          <p:cNvPr id="34828" name="Text Box 22"/>
          <p:cNvSpPr/>
          <p:nvPr>
            <p:custDataLst>
              <p:tags r:id="rId7"/>
            </p:custDataLst>
          </p:nvPr>
        </p:nvSpPr>
        <p:spPr>
          <a:xfrm>
            <a:off x="5544397" y="1990407"/>
            <a:ext cx="1832553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9999"/>
                </a:solidFill>
              </a:rPr>
              <a:t>放热凝固</a:t>
            </a:r>
          </a:p>
        </p:txBody>
      </p:sp>
      <p:sp>
        <p:nvSpPr>
          <p:cNvPr id="34829" name="Text Box 23"/>
          <p:cNvSpPr/>
          <p:nvPr>
            <p:custDataLst>
              <p:tags r:id="rId8"/>
            </p:custDataLst>
          </p:nvPr>
        </p:nvSpPr>
        <p:spPr>
          <a:xfrm>
            <a:off x="792057" y="5258664"/>
            <a:ext cx="10593758" cy="8309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99CC00"/>
                </a:solidFill>
                <a:ea typeface="华文行楷" pitchFamily="2" charset="-122"/>
              </a:rPr>
              <a:t>同一晶体的熔点和凝固点相同</a:t>
            </a:r>
          </a:p>
        </p:txBody>
      </p:sp>
      <p:sp>
        <p:nvSpPr>
          <p:cNvPr id="34830" name="Text Box 2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46993" y="34836"/>
            <a:ext cx="3485874" cy="64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海  波</a:t>
            </a:r>
          </a:p>
        </p:txBody>
      </p:sp>
    </p:spTree>
    <p:extLst>
      <p:ext uri="{BB962C8B-B14F-4D97-AF65-F5344CB8AC3E}">
        <p14:creationId xmlns:p14="http://schemas.microsoft.com/office/powerpoint/2010/main" val="412873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4640" y="80758"/>
            <a:ext cx="4865785" cy="58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</a:rPr>
              <a:t>3 </a:t>
            </a:r>
            <a:r>
              <a:rPr lang="zh-CN" altLang="en-US" sz="3200" b="1">
                <a:solidFill>
                  <a:srgbClr val="000000"/>
                </a:solidFill>
              </a:rPr>
              <a:t>熔化和凝固图象</a:t>
            </a:r>
          </a:p>
        </p:txBody>
      </p:sp>
      <p:graphicFrame>
        <p:nvGraphicFramePr>
          <p:cNvPr id="43011" name="Group 4"/>
          <p:cNvGraphicFramePr>
            <a:graphicFrameLocks noGrp="1"/>
          </p:cNvGraphicFramePr>
          <p:nvPr/>
        </p:nvGraphicFramePr>
        <p:xfrm>
          <a:off x="513600" y="1049834"/>
          <a:ext cx="10853651" cy="4498605"/>
        </p:xfrm>
        <a:graphic>
          <a:graphicData uri="http://schemas.openxmlformats.org/drawingml/2006/table">
            <a:tbl>
              <a:tblPr/>
              <a:tblGrid>
                <a:gridCol w="561040"/>
                <a:gridCol w="2900082"/>
                <a:gridCol w="2246223"/>
                <a:gridCol w="2900082"/>
                <a:gridCol w="2246224"/>
              </a:tblGrid>
              <a:tr h="574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04" marB="456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49" charset="-122"/>
                        </a:rPr>
                        <a:t>熔化图象</a:t>
                      </a:r>
                    </a:p>
                  </a:txBody>
                  <a:tcPr marL="118809" marR="118809" marT="45604" marB="456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49" charset="-122"/>
                        </a:rPr>
                        <a:t>凝固图象</a:t>
                      </a:r>
                    </a:p>
                  </a:txBody>
                  <a:tcPr marL="118809" marR="118809" marT="45604" marB="456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939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黑体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49" charset="-122"/>
                        </a:rPr>
                        <a:t>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49" charset="-122"/>
                        </a:rPr>
                        <a:t>波</a:t>
                      </a:r>
                    </a:p>
                  </a:txBody>
                  <a:tcPr marL="118809" marR="118809" marT="45604" marB="456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04" marB="456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118809" marR="118809" marT="45604" marB="456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04" marB="456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118809" marR="118809" marT="45604" marB="456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黑体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49" charset="-122"/>
                        </a:rPr>
                        <a:t>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49" charset="-122"/>
                        </a:rPr>
                        <a:t>蜡</a:t>
                      </a:r>
                    </a:p>
                  </a:txBody>
                  <a:tcPr marL="118809" marR="118809" marT="45604" marB="456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04" marB="456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118809" marR="118809" marT="45604" marB="456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118809" marR="118809" marT="45604" marB="456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118809" marR="118809" marT="45604" marB="456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035" name="Picture 2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" r="3006"/>
          <a:stretch>
            <a:fillRect/>
          </a:stretch>
        </p:blipFill>
        <p:spPr bwMode="auto">
          <a:xfrm>
            <a:off x="1169522" y="1820977"/>
            <a:ext cx="2712381" cy="167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6" name="Picture 2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65" y="1800393"/>
            <a:ext cx="2714444" cy="163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7" name="Picture 3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22" y="3789216"/>
            <a:ext cx="2712381" cy="164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8" name="Picture 3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47" y="3760714"/>
            <a:ext cx="2526743" cy="16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1" name="Text Box 32"/>
          <p:cNvSpPr/>
          <p:nvPr>
            <p:custDataLst>
              <p:tags r:id="rId6"/>
            </p:custDataLst>
          </p:nvPr>
        </p:nvSpPr>
        <p:spPr>
          <a:xfrm>
            <a:off x="4034539" y="1768723"/>
            <a:ext cx="1864613" cy="19389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AB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段</a:t>
            </a:r>
            <a:r>
              <a:rPr lang="en-US" altLang="zh-CN" sz="2000" b="1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固态</a:t>
            </a:r>
          </a:p>
          <a:p>
            <a:r>
              <a:rPr lang="en-US" altLang="zh-CN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BC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段</a:t>
            </a:r>
            <a:r>
              <a:rPr lang="en-US" altLang="zh-CN" sz="2000" b="1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固液共存</a:t>
            </a:r>
          </a:p>
          <a:p>
            <a:r>
              <a:rPr lang="en-US" altLang="zh-CN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CD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段</a:t>
            </a:r>
            <a:r>
              <a:rPr lang="en-US" altLang="zh-CN" sz="2000" b="1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液态</a:t>
            </a:r>
          </a:p>
          <a:p>
            <a:r>
              <a:rPr lang="en-US" altLang="zh-CN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B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点</a:t>
            </a:r>
            <a:r>
              <a:rPr lang="en-US" altLang="zh-CN" sz="2000" b="1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lang="en-US" altLang="zh-CN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固态</a:t>
            </a:r>
          </a:p>
          <a:p>
            <a:r>
              <a:rPr lang="en-US" altLang="zh-CN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C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点</a:t>
            </a:r>
            <a:r>
              <a:rPr lang="en-US" altLang="zh-CN" sz="2000" b="1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lang="en-US" altLang="zh-CN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液态</a:t>
            </a:r>
          </a:p>
          <a:p>
            <a:endParaRPr lang="zh-CN" altLang="en-US" sz="2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5872" name="Text Box 33"/>
          <p:cNvSpPr/>
          <p:nvPr>
            <p:custDataLst>
              <p:tags r:id="rId7"/>
            </p:custDataLst>
          </p:nvPr>
        </p:nvSpPr>
        <p:spPr>
          <a:xfrm>
            <a:off x="9160219" y="1700634"/>
            <a:ext cx="1864613" cy="19389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DE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段</a:t>
            </a:r>
            <a:r>
              <a:rPr lang="en-US" altLang="zh-CN" sz="2000" b="1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液态</a:t>
            </a:r>
          </a:p>
          <a:p>
            <a:r>
              <a:rPr lang="en-US" altLang="zh-CN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EF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段</a:t>
            </a:r>
            <a:r>
              <a:rPr lang="en-US" altLang="zh-CN" sz="2000" b="1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固液共存</a:t>
            </a:r>
          </a:p>
          <a:p>
            <a:r>
              <a:rPr lang="en-US" altLang="zh-CN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FG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段</a:t>
            </a:r>
            <a:r>
              <a:rPr lang="en-US" altLang="zh-CN" sz="2000" b="1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固态</a:t>
            </a:r>
          </a:p>
          <a:p>
            <a:r>
              <a:rPr lang="en-US" altLang="zh-CN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E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点</a:t>
            </a:r>
            <a:r>
              <a:rPr lang="en-US" altLang="zh-CN" sz="2000" b="1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lang="en-US" altLang="zh-CN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液态</a:t>
            </a:r>
          </a:p>
          <a:p>
            <a:r>
              <a:rPr lang="en-US" altLang="zh-CN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F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点</a:t>
            </a:r>
            <a:r>
              <a:rPr lang="en-US" altLang="zh-CN" sz="2000" b="1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:</a:t>
            </a:r>
            <a:r>
              <a:rPr lang="en-US" altLang="zh-CN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固态</a:t>
            </a:r>
          </a:p>
          <a:p>
            <a:endParaRPr lang="zh-CN" altLang="en-US" sz="20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873" name="Text Box 34"/>
          <p:cNvSpPr/>
          <p:nvPr>
            <p:custDataLst>
              <p:tags r:id="rId8"/>
            </p:custDataLst>
          </p:nvPr>
        </p:nvSpPr>
        <p:spPr>
          <a:xfrm>
            <a:off x="4195426" y="3812967"/>
            <a:ext cx="1672808" cy="131902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先变软，</a:t>
            </a:r>
            <a:endParaRPr lang="en-US" altLang="zh-CN" sz="20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后变稀，</a:t>
            </a:r>
            <a:endParaRPr lang="en-US" altLang="zh-CN" sz="20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最后变为液体</a:t>
            </a:r>
          </a:p>
        </p:txBody>
      </p:sp>
      <p:sp>
        <p:nvSpPr>
          <p:cNvPr id="35874" name="Text Box 35"/>
          <p:cNvSpPr/>
          <p:nvPr>
            <p:custDataLst>
              <p:tags r:id="rId9"/>
            </p:custDataLst>
          </p:nvPr>
        </p:nvSpPr>
        <p:spPr>
          <a:xfrm>
            <a:off x="9304605" y="3770214"/>
            <a:ext cx="1217000" cy="132343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先变硬，</a:t>
            </a:r>
            <a:endParaRPr lang="en-US" altLang="zh-CN" sz="20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后变稠，</a:t>
            </a:r>
            <a:endParaRPr lang="en-US" altLang="zh-CN" sz="20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最后变为</a:t>
            </a:r>
          </a:p>
          <a:p>
            <a:r>
              <a:rPr lang="zh-CN" altLang="en-US" sz="20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固体</a:t>
            </a:r>
          </a:p>
        </p:txBody>
      </p:sp>
    </p:spTree>
    <p:extLst>
      <p:ext uri="{BB962C8B-B14F-4D97-AF65-F5344CB8AC3E}">
        <p14:creationId xmlns:p14="http://schemas.microsoft.com/office/powerpoint/2010/main" val="156844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 fill="hold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 fill="hold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 fill="hold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 fill="hold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1" grpId="0" animBg="1"/>
      <p:bldP spid="35872" grpId="0" animBg="1"/>
      <p:bldP spid="35873" grpId="0" animBg="1"/>
      <p:bldP spid="358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WordArt 2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2772198" y="988078"/>
            <a:ext cx="6534468" cy="608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/>
                <a:ea typeface="宋体"/>
              </a:rPr>
              <a:t>比较晶体和非晶体异同</a:t>
            </a:r>
          </a:p>
        </p:txBody>
      </p:sp>
      <p:sp>
        <p:nvSpPr>
          <p:cNvPr id="4403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95804" y="3223920"/>
            <a:ext cx="2025520" cy="293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036" y="3223920"/>
            <a:ext cx="2000768" cy="293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90089" y="1900149"/>
            <a:ext cx="2394733" cy="132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01466" y="1900149"/>
            <a:ext cx="2588623" cy="132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21323" y="1900149"/>
            <a:ext cx="1980142" cy="132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95804" y="1900149"/>
            <a:ext cx="2025520" cy="132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4404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036" y="1900149"/>
            <a:ext cx="2000768" cy="132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3687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95036" y="1900149"/>
            <a:ext cx="10989786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75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95036" y="3223920"/>
            <a:ext cx="1098978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76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95036" y="6156484"/>
            <a:ext cx="10989786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7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495035" y="1900149"/>
            <a:ext cx="0" cy="425633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78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495804" y="1900149"/>
            <a:ext cx="0" cy="42563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7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4257305" y="1900149"/>
            <a:ext cx="0" cy="42563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80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6501465" y="1900149"/>
            <a:ext cx="0" cy="42563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81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9090088" y="1900149"/>
            <a:ext cx="0" cy="42563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82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1484822" y="1900149"/>
            <a:ext cx="0" cy="425633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4051" name="Text Box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92057" y="2280180"/>
            <a:ext cx="2772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66"/>
                </a:solidFill>
                <a:ea typeface="楷体_GB2312" pitchFamily="49" charset="-122"/>
              </a:rPr>
              <a:t>固  体</a:t>
            </a:r>
          </a:p>
        </p:txBody>
      </p:sp>
      <p:sp>
        <p:nvSpPr>
          <p:cNvPr id="44052" name="Text Box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049" y="3724294"/>
            <a:ext cx="2079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晶    体</a:t>
            </a:r>
          </a:p>
        </p:txBody>
      </p:sp>
      <p:sp>
        <p:nvSpPr>
          <p:cNvPr id="44053" name="Text Box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3049" y="5182658"/>
            <a:ext cx="2079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非晶体</a:t>
            </a:r>
          </a:p>
        </p:txBody>
      </p:sp>
      <p:sp>
        <p:nvSpPr>
          <p:cNvPr id="44054" name="Text Box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74184" y="2294431"/>
            <a:ext cx="2970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相同点</a:t>
            </a:r>
          </a:p>
        </p:txBody>
      </p:sp>
      <p:sp>
        <p:nvSpPr>
          <p:cNvPr id="44055" name="Text Box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55319" y="2280180"/>
            <a:ext cx="2970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不同点</a:t>
            </a:r>
          </a:p>
        </p:txBody>
      </p:sp>
      <p:sp>
        <p:nvSpPr>
          <p:cNvPr id="44056" name="Text Box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31489" y="2294431"/>
            <a:ext cx="2871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熔化条件</a:t>
            </a:r>
          </a:p>
        </p:txBody>
      </p:sp>
      <p:sp>
        <p:nvSpPr>
          <p:cNvPr id="44057" name="Text Box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306666" y="2280180"/>
            <a:ext cx="2871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凝固条件</a:t>
            </a:r>
          </a:p>
        </p:txBody>
      </p:sp>
      <p:sp>
        <p:nvSpPr>
          <p:cNvPr id="36890" name="Text Box 26"/>
          <p:cNvSpPr/>
          <p:nvPr>
            <p:custDataLst>
              <p:tags r:id="rId25"/>
            </p:custDataLst>
          </p:nvPr>
        </p:nvSpPr>
        <p:spPr>
          <a:xfrm>
            <a:off x="2508179" y="3301510"/>
            <a:ext cx="1782128" cy="19389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ea typeface="楷体_GB2312" pitchFamily="49" charset="-122"/>
              </a:rPr>
              <a:t>熔化过程都是由固态变为液态，都要吸热；凝固过程都是由液态变为固态都要放热。</a:t>
            </a:r>
          </a:p>
        </p:txBody>
      </p:sp>
      <p:sp>
        <p:nvSpPr>
          <p:cNvPr id="36891" name="Text Box 27"/>
          <p:cNvSpPr/>
          <p:nvPr>
            <p:custDataLst>
              <p:tags r:id="rId26"/>
            </p:custDataLst>
          </p:nvPr>
        </p:nvSpPr>
        <p:spPr>
          <a:xfrm>
            <a:off x="4356312" y="3296760"/>
            <a:ext cx="2079149" cy="9233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ea typeface="楷体_GB2312" pitchFamily="49" charset="-122"/>
              </a:rPr>
              <a:t>有熔点和凝固点，熔化和凝固过程吸热，温度不变。</a:t>
            </a:r>
          </a:p>
        </p:txBody>
      </p:sp>
      <p:sp>
        <p:nvSpPr>
          <p:cNvPr id="36892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95035" y="4712371"/>
            <a:ext cx="19801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93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257305" y="4636365"/>
            <a:ext cx="72275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894" name="Text Box 30"/>
          <p:cNvSpPr/>
          <p:nvPr>
            <p:custDataLst>
              <p:tags r:id="rId29"/>
            </p:custDataLst>
          </p:nvPr>
        </p:nvSpPr>
        <p:spPr>
          <a:xfrm>
            <a:off x="4257305" y="4664868"/>
            <a:ext cx="2211158" cy="9233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ea typeface="楷体_GB2312" pitchFamily="49" charset="-122"/>
              </a:rPr>
              <a:t>没有熔点和凝固点，熔化和凝固过程吸热，温度不段升高。</a:t>
            </a:r>
          </a:p>
        </p:txBody>
      </p:sp>
      <p:sp>
        <p:nvSpPr>
          <p:cNvPr id="36895" name="Text Box 31"/>
          <p:cNvSpPr/>
          <p:nvPr>
            <p:custDataLst>
              <p:tags r:id="rId30"/>
            </p:custDataLst>
          </p:nvPr>
        </p:nvSpPr>
        <p:spPr>
          <a:xfrm>
            <a:off x="6891306" y="3485192"/>
            <a:ext cx="2871205" cy="85823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 pitchFamily="49" charset="-122"/>
              </a:rPr>
              <a:t>吸热，</a:t>
            </a:r>
            <a:endParaRPr lang="en-US" altLang="zh-CN" sz="2000" b="1">
              <a:solidFill>
                <a:srgbClr val="FF0000"/>
              </a:solidFill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 pitchFamily="49" charset="-122"/>
              </a:rPr>
              <a:t>达到熔点</a:t>
            </a:r>
          </a:p>
        </p:txBody>
      </p:sp>
      <p:sp>
        <p:nvSpPr>
          <p:cNvPr id="36896" name="Text Box 32"/>
          <p:cNvSpPr/>
          <p:nvPr>
            <p:custDataLst>
              <p:tags r:id="rId31"/>
            </p:custDataLst>
          </p:nvPr>
        </p:nvSpPr>
        <p:spPr>
          <a:xfrm>
            <a:off x="9166406" y="3565948"/>
            <a:ext cx="2475177" cy="85981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 pitchFamily="49" charset="-122"/>
              </a:rPr>
              <a:t>放热，</a:t>
            </a:r>
            <a:endParaRPr lang="en-US" altLang="zh-CN" sz="2000" b="1">
              <a:solidFill>
                <a:srgbClr val="FF0000"/>
              </a:solidFill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ea typeface="楷体_GB2312" pitchFamily="49" charset="-122"/>
              </a:rPr>
              <a:t>达到凝固点</a:t>
            </a:r>
          </a:p>
        </p:txBody>
      </p:sp>
      <p:sp>
        <p:nvSpPr>
          <p:cNvPr id="36897" name="Text Box 33"/>
          <p:cNvSpPr/>
          <p:nvPr>
            <p:custDataLst>
              <p:tags r:id="rId32"/>
            </p:custDataLst>
          </p:nvPr>
        </p:nvSpPr>
        <p:spPr>
          <a:xfrm>
            <a:off x="7128510" y="5168406"/>
            <a:ext cx="168312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吸热</a:t>
            </a:r>
          </a:p>
        </p:txBody>
      </p:sp>
      <p:sp>
        <p:nvSpPr>
          <p:cNvPr id="36898" name="Text Box 34"/>
          <p:cNvSpPr/>
          <p:nvPr>
            <p:custDataLst>
              <p:tags r:id="rId33"/>
            </p:custDataLst>
          </p:nvPr>
        </p:nvSpPr>
        <p:spPr>
          <a:xfrm>
            <a:off x="9603687" y="5168406"/>
            <a:ext cx="168312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楷体_GB2312" pitchFamily="49" charset="-122"/>
              </a:rPr>
              <a:t>放热</a:t>
            </a:r>
          </a:p>
        </p:txBody>
      </p:sp>
    </p:spTree>
    <p:extLst>
      <p:ext uri="{BB962C8B-B14F-4D97-AF65-F5344CB8AC3E}">
        <p14:creationId xmlns:p14="http://schemas.microsoft.com/office/powerpoint/2010/main" val="238167168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 fill="hold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 fill="hold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 fill="hold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 fill="hold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 fill="hold"/>
                                        <p:tgtEl>
                                          <p:spTgt spid="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0" grpId="0" animBg="1"/>
      <p:bldP spid="36891" grpId="0" animBg="1"/>
      <p:bldP spid="36894" grpId="0" animBg="1"/>
      <p:bldP spid="36895" grpId="0" animBg="1"/>
      <p:bldP spid="36896" grpId="0" animBg="1"/>
      <p:bldP spid="368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/>
          <p:nvPr>
            <p:custDataLst>
              <p:tags r:id="rId1"/>
            </p:custDataLst>
          </p:nvPr>
        </p:nvSpPr>
        <p:spPr>
          <a:xfrm>
            <a:off x="1066390" y="2343518"/>
            <a:ext cx="3427541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A50021"/>
                </a:solidFill>
              </a:rPr>
              <a:t>物质的三种状态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6596347" y="1338023"/>
            <a:ext cx="1122081" cy="2581035"/>
            <a:chOff x="0" y="0"/>
            <a:chExt cx="544" cy="1630"/>
          </a:xfrm>
        </p:grpSpPr>
        <p:sp>
          <p:nvSpPr>
            <p:cNvPr id="17412" name="Text Box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539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600" b="1">
                  <a:solidFill>
                    <a:srgbClr val="FF3300"/>
                  </a:solidFill>
                </a:rPr>
                <a:t>固态</a:t>
              </a:r>
            </a:p>
          </p:txBody>
        </p:sp>
        <p:sp>
          <p:nvSpPr>
            <p:cNvPr id="17413" name="Text Box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" y="610"/>
              <a:ext cx="539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600" b="1">
                  <a:solidFill>
                    <a:srgbClr val="FF3300"/>
                  </a:solidFill>
                </a:rPr>
                <a:t>液态</a:t>
              </a:r>
            </a:p>
          </p:txBody>
        </p:sp>
        <p:sp>
          <p:nvSpPr>
            <p:cNvPr id="17414" name="Text Box 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1222"/>
              <a:ext cx="539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600" b="1">
                  <a:solidFill>
                    <a:srgbClr val="FF3300"/>
                  </a:solidFill>
                </a:rPr>
                <a:t>气态</a:t>
              </a:r>
            </a:p>
          </p:txBody>
        </p:sp>
      </p:grpSp>
      <p:sp>
        <p:nvSpPr>
          <p:cNvPr id="9220" name="Text Box 7"/>
          <p:cNvSpPr/>
          <p:nvPr>
            <p:custDataLst>
              <p:tags r:id="rId2"/>
            </p:custDataLst>
          </p:nvPr>
        </p:nvSpPr>
        <p:spPr>
          <a:xfrm>
            <a:off x="701300" y="4641116"/>
            <a:ext cx="10684514" cy="17497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FF3300"/>
                </a:solidFill>
              </a:rPr>
              <a:t>       物质由</a:t>
            </a:r>
            <a:r>
              <a:rPr lang="zh-CN" altLang="en-US" sz="3600" b="1">
                <a:solidFill>
                  <a:srgbClr val="0000FF"/>
                </a:solidFill>
              </a:rPr>
              <a:t>一种状态</a:t>
            </a:r>
            <a:r>
              <a:rPr lang="zh-CN" altLang="en-US" sz="3600" b="1">
                <a:solidFill>
                  <a:srgbClr val="FF3300"/>
                </a:solidFill>
              </a:rPr>
              <a:t>变成</a:t>
            </a:r>
            <a:r>
              <a:rPr lang="zh-CN" altLang="en-US" sz="3600" b="1">
                <a:solidFill>
                  <a:srgbClr val="0000FF"/>
                </a:solidFill>
              </a:rPr>
              <a:t>另一种状态</a:t>
            </a:r>
            <a:r>
              <a:rPr lang="zh-CN" altLang="en-US" sz="3600" b="1">
                <a:solidFill>
                  <a:srgbClr val="FF3300"/>
                </a:solidFill>
              </a:rPr>
              <a:t>的过程叫做</a:t>
            </a:r>
            <a:r>
              <a:rPr lang="zh-CN" altLang="en-US" sz="3600" b="1">
                <a:solidFill>
                  <a:srgbClr val="0000FF"/>
                </a:solidFill>
              </a:rPr>
              <a:t>物态变化</a:t>
            </a:r>
            <a:r>
              <a:rPr lang="zh-CN" altLang="en-US" sz="3600" b="1">
                <a:solidFill>
                  <a:srgbClr val="FF3300"/>
                </a:solidFill>
              </a:rPr>
              <a:t>。</a:t>
            </a:r>
          </a:p>
        </p:txBody>
      </p:sp>
      <p:sp>
        <p:nvSpPr>
          <p:cNvPr id="17416" name="AutoShap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50739" y="1657882"/>
            <a:ext cx="373339" cy="2010991"/>
          </a:xfrm>
          <a:prstGeom prst="leftBrace">
            <a:avLst>
              <a:gd name="adj1" fmla="val 58439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>
              <a:solidFill>
                <a:srgbClr val="000000"/>
              </a:solidFill>
            </a:endParaRPr>
          </a:p>
        </p:txBody>
      </p:sp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8652807" y="1304769"/>
            <a:ext cx="1573800" cy="2688712"/>
            <a:chOff x="0" y="0"/>
            <a:chExt cx="763" cy="1698"/>
          </a:xfrm>
        </p:grpSpPr>
        <p:sp>
          <p:nvSpPr>
            <p:cNvPr id="17418" name="Text Box 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9" y="0"/>
              <a:ext cx="314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600" b="1">
                  <a:solidFill>
                    <a:srgbClr val="0000FF"/>
                  </a:solidFill>
                </a:rPr>
                <a:t>冰</a:t>
              </a:r>
            </a:p>
          </p:txBody>
        </p:sp>
        <p:sp>
          <p:nvSpPr>
            <p:cNvPr id="17419" name="Text Box 1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1" y="656"/>
              <a:ext cx="314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600" b="1">
                  <a:solidFill>
                    <a:srgbClr val="0000FF"/>
                  </a:solidFill>
                </a:rPr>
                <a:t>水</a:t>
              </a:r>
            </a:p>
          </p:txBody>
        </p:sp>
        <p:sp>
          <p:nvSpPr>
            <p:cNvPr id="17420" name="Text Box 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1290"/>
              <a:ext cx="76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600" b="1">
                  <a:solidFill>
                    <a:srgbClr val="0000FF"/>
                  </a:solidFill>
                </a:rPr>
                <a:t>水蒸气</a:t>
              </a:r>
            </a:p>
          </p:txBody>
        </p:sp>
      </p:grpSp>
      <p:sp>
        <p:nvSpPr>
          <p:cNvPr id="9223" name="Rectangle 1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058139" y="-55421"/>
            <a:ext cx="7194515" cy="905739"/>
          </a:xfrm>
          <a:prstGeom prst="rect">
            <a:avLst/>
          </a:prstGeom>
          <a:noFill/>
          <a:ln>
            <a:noFill/>
            <a:miter lim="800000"/>
          </a:ln>
          <a:effectLst>
            <a:outerShdw dist="35921" dir="2700000" algn="ctr">
              <a:srgbClr val="FFFFFF"/>
            </a:outerShdw>
          </a:effectLst>
        </p:spPr>
        <p:txBody>
          <a:bodyPr anchor="ctr"/>
          <a:lstStyle/>
          <a:p>
            <a:r>
              <a:rPr lang="zh-CN" altLang="en-US" sz="3600">
                <a:solidFill>
                  <a:srgbClr val="000000"/>
                </a:solidFill>
                <a:ea typeface="黑体" pitchFamily="49" charset="-122"/>
              </a:rPr>
              <a:t>你知道</a:t>
            </a:r>
            <a:r>
              <a:rPr lang="zh-CN" altLang="en-US" sz="3600">
                <a:solidFill>
                  <a:srgbClr val="DA1000"/>
                </a:solidFill>
                <a:ea typeface="黑体" pitchFamily="49" charset="-122"/>
              </a:rPr>
              <a:t>水</a:t>
            </a:r>
            <a:r>
              <a:rPr lang="zh-CN" altLang="en-US" sz="3600">
                <a:solidFill>
                  <a:srgbClr val="000000"/>
                </a:solidFill>
                <a:ea typeface="黑体" pitchFamily="49" charset="-122"/>
              </a:rPr>
              <a:t>的三种状态吗？</a:t>
            </a:r>
          </a:p>
        </p:txBody>
      </p:sp>
    </p:spTree>
    <p:extLst>
      <p:ext uri="{BB962C8B-B14F-4D97-AF65-F5344CB8AC3E}">
        <p14:creationId xmlns:p14="http://schemas.microsoft.com/office/powerpoint/2010/main" val="72668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/>
          <p:nvPr>
            <p:custDataLst>
              <p:tags r:id="rId1"/>
            </p:custDataLst>
          </p:nvPr>
        </p:nvSpPr>
        <p:spPr>
          <a:xfrm>
            <a:off x="891064" y="0"/>
            <a:ext cx="4024226" cy="646331"/>
          </a:xfrm>
          <a:prstGeom prst="rect">
            <a:avLst/>
          </a:prstGeom>
          <a:solidFill>
            <a:schemeClr val="accent1"/>
          </a:solidFill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</a:rPr>
              <a:t>晶体熔化规律</a:t>
            </a:r>
          </a:p>
        </p:txBody>
      </p:sp>
      <p:sp>
        <p:nvSpPr>
          <p:cNvPr id="37891" name="Text Box 3"/>
          <p:cNvSpPr/>
          <p:nvPr>
            <p:custDataLst>
              <p:tags r:id="rId2"/>
            </p:custDataLst>
          </p:nvPr>
        </p:nvSpPr>
        <p:spPr>
          <a:xfrm>
            <a:off x="6732482" y="1"/>
            <a:ext cx="4950354" cy="646331"/>
          </a:xfrm>
          <a:prstGeom prst="rect">
            <a:avLst/>
          </a:prstGeom>
          <a:solidFill>
            <a:schemeClr val="accent1"/>
          </a:solidFill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</a:rPr>
              <a:t>非晶体熔化规律</a:t>
            </a:r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6355018" y="1206595"/>
            <a:ext cx="5228811" cy="5152958"/>
            <a:chOff x="-68" y="139"/>
            <a:chExt cx="1973" cy="1607"/>
          </a:xfrm>
        </p:grpSpPr>
        <p:sp>
          <p:nvSpPr>
            <p:cNvPr id="45061" name="Text Box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68" y="139"/>
              <a:ext cx="186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0000"/>
                  </a:solidFill>
                </a:rPr>
                <a:t>1</a:t>
              </a:r>
              <a:r>
                <a:rPr lang="zh-CN" altLang="en-US" sz="3200" b="1">
                  <a:solidFill>
                    <a:srgbClr val="000000"/>
                  </a:solidFill>
                </a:rPr>
                <a:t>、非晶体在熔化过程中温度不断上升，没有熔点；</a:t>
              </a:r>
            </a:p>
          </p:txBody>
        </p:sp>
        <p:sp>
          <p:nvSpPr>
            <p:cNvPr id="45062" name="Text Box 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0" y="647"/>
              <a:ext cx="190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45063" name="Text Box 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" y="1100"/>
              <a:ext cx="185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45064" name="Text Box 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" y="1564"/>
              <a:ext cx="172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32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45065" name="Group 9"/>
          <p:cNvGrpSpPr>
            <a:grpSpLocks/>
          </p:cNvGrpSpPr>
          <p:nvPr/>
        </p:nvGrpSpPr>
        <p:grpSpPr bwMode="auto">
          <a:xfrm>
            <a:off x="695113" y="1187593"/>
            <a:ext cx="5247375" cy="4701633"/>
            <a:chOff x="1" y="162"/>
            <a:chExt cx="1905" cy="1515"/>
          </a:xfrm>
        </p:grpSpPr>
        <p:sp>
          <p:nvSpPr>
            <p:cNvPr id="45066" name="Text Box 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" y="162"/>
              <a:ext cx="1860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0000"/>
                  </a:solidFill>
                </a:rPr>
                <a:t>1</a:t>
              </a:r>
              <a:r>
                <a:rPr lang="zh-CN" altLang="en-US" sz="3200" b="1">
                  <a:solidFill>
                    <a:srgbClr val="000000"/>
                  </a:solidFill>
                </a:rPr>
                <a:t>、晶体在熔化过程中温度不变，这个温度叫做熔点；</a:t>
              </a:r>
            </a:p>
          </p:txBody>
        </p:sp>
        <p:sp>
          <p:nvSpPr>
            <p:cNvPr id="45067" name="Text Box 1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" y="715"/>
              <a:ext cx="1905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0000"/>
                  </a:solidFill>
                </a:rPr>
                <a:t>2</a:t>
              </a:r>
              <a:r>
                <a:rPr lang="zh-CN" altLang="en-US" sz="3200" b="1">
                  <a:solidFill>
                    <a:srgbClr val="000000"/>
                  </a:solidFill>
                </a:rPr>
                <a:t>、熔化过程中处于固液共存状态；</a:t>
              </a:r>
            </a:p>
          </p:txBody>
        </p:sp>
        <p:sp>
          <p:nvSpPr>
            <p:cNvPr id="45068" name="Text Box 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" y="1100"/>
              <a:ext cx="1859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0000"/>
                  </a:solidFill>
                </a:rPr>
                <a:t>3</a:t>
              </a:r>
              <a:r>
                <a:rPr lang="zh-CN" altLang="en-US" sz="3200" b="1">
                  <a:solidFill>
                    <a:srgbClr val="000000"/>
                  </a:solidFill>
                </a:rPr>
                <a:t>、晶体只有达到一定温度时才开始熔化；</a:t>
              </a:r>
            </a:p>
          </p:txBody>
        </p:sp>
        <p:sp>
          <p:nvSpPr>
            <p:cNvPr id="45069" name="Text Box 1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" y="1489"/>
              <a:ext cx="1723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0000"/>
                  </a:solidFill>
                </a:rPr>
                <a:t>4</a:t>
              </a:r>
              <a:r>
                <a:rPr lang="zh-CN" altLang="en-US" sz="3200" b="1">
                  <a:solidFill>
                    <a:srgbClr val="000000"/>
                  </a:solidFill>
                </a:rPr>
                <a:t>、熔化过程吸热。</a:t>
              </a:r>
            </a:p>
          </p:txBody>
        </p:sp>
      </p:grpSp>
      <p:sp>
        <p:nvSpPr>
          <p:cNvPr id="45070" name="Text Box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57157" y="2945231"/>
            <a:ext cx="3687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宋体" charset="-122"/>
              </a:rPr>
              <a:t>2、熔化过程吸热。</a:t>
            </a:r>
          </a:p>
        </p:txBody>
      </p:sp>
      <p:sp>
        <p:nvSpPr>
          <p:cNvPr id="45071" name="Text Box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34468" y="3876305"/>
            <a:ext cx="378661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u="sng">
                <a:solidFill>
                  <a:srgbClr val="FF0000"/>
                </a:solidFill>
              </a:rPr>
              <a:t>晶体有熔点，</a:t>
            </a:r>
          </a:p>
          <a:p>
            <a:pPr>
              <a:lnSpc>
                <a:spcPct val="150000"/>
              </a:lnSpc>
            </a:pPr>
            <a:r>
              <a:rPr lang="zh-CN" altLang="en-US" sz="4000" b="1" u="sng">
                <a:solidFill>
                  <a:srgbClr val="FF0000"/>
                </a:solidFill>
              </a:rPr>
              <a:t>非晶体没熔点。</a:t>
            </a:r>
          </a:p>
        </p:txBody>
      </p:sp>
    </p:spTree>
    <p:extLst>
      <p:ext uri="{BB962C8B-B14F-4D97-AF65-F5344CB8AC3E}">
        <p14:creationId xmlns:p14="http://schemas.microsoft.com/office/powerpoint/2010/main" val="310508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30496" y="965910"/>
            <a:ext cx="3564255" cy="5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</a:rPr>
              <a:t>非晶体的凝固</a:t>
            </a:r>
          </a:p>
        </p:txBody>
      </p:sp>
      <p:sp>
        <p:nvSpPr>
          <p:cNvPr id="46083" name="Text Box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59823" y="4788377"/>
            <a:ext cx="3895618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 u="sng">
                <a:solidFill>
                  <a:srgbClr val="0033CC"/>
                </a:solidFill>
                <a:latin typeface="Times New Roman" pitchFamily="18" charset="0"/>
              </a:rPr>
              <a:t>晶体有固定的凝固点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b="1" u="sng">
                <a:solidFill>
                  <a:srgbClr val="0033CC"/>
                </a:solidFill>
                <a:latin typeface="Times New Roman" pitchFamily="18" charset="0"/>
              </a:rPr>
              <a:t>非晶体没有一定的凝固点</a:t>
            </a:r>
            <a:r>
              <a:rPr lang="zh-CN" altLang="en-US" sz="2400" u="sng">
                <a:solidFill>
                  <a:srgbClr val="0033CC"/>
                </a:solidFill>
                <a:latin typeface="Times New Roman" pitchFamily="18" charset="0"/>
              </a:rPr>
              <a:t>。</a:t>
            </a:r>
          </a:p>
        </p:txBody>
      </p:sp>
      <p:sp>
        <p:nvSpPr>
          <p:cNvPr id="46084" name="Text Box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071" y="2888227"/>
            <a:ext cx="4752340" cy="159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2</a:t>
            </a:r>
            <a:r>
              <a:rPr lang="zh-CN" altLang="en-US" sz="2800" b="1">
                <a:solidFill>
                  <a:srgbClr val="000000"/>
                </a:solidFill>
              </a:rPr>
              <a:t>、凝固过程中放热，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3</a:t>
            </a:r>
            <a:r>
              <a:rPr lang="zh-CN" altLang="en-US" sz="2800" b="1">
                <a:solidFill>
                  <a:srgbClr val="000000"/>
                </a:solidFill>
              </a:rPr>
              <a:t>、但温度保持不变</a:t>
            </a:r>
          </a:p>
        </p:txBody>
      </p:sp>
      <p:sp>
        <p:nvSpPr>
          <p:cNvPr id="46085" name="Text Box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0425" y="1843146"/>
            <a:ext cx="5445390" cy="73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1</a:t>
            </a:r>
            <a:r>
              <a:rPr lang="zh-CN" altLang="en-US" sz="2800" b="1">
                <a:solidFill>
                  <a:srgbClr val="000000"/>
                </a:solidFill>
              </a:rPr>
              <a:t>、没有确定的凝固温度</a:t>
            </a:r>
          </a:p>
        </p:txBody>
      </p:sp>
      <p:sp>
        <p:nvSpPr>
          <p:cNvPr id="46086" name="Text Box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39432" y="2843890"/>
            <a:ext cx="4950354" cy="159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2</a:t>
            </a:r>
            <a:r>
              <a:rPr lang="zh-CN" altLang="en-US" sz="2800" b="1">
                <a:solidFill>
                  <a:srgbClr val="000000"/>
                </a:solidFill>
              </a:rPr>
              <a:t>、凝固过程中放热，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3</a:t>
            </a:r>
            <a:r>
              <a:rPr lang="zh-CN" altLang="en-US" sz="2800" b="1">
                <a:solidFill>
                  <a:srgbClr val="000000"/>
                </a:solidFill>
              </a:rPr>
              <a:t>、温度降低</a:t>
            </a:r>
          </a:p>
        </p:txBody>
      </p:sp>
      <p:sp>
        <p:nvSpPr>
          <p:cNvPr id="46087" name="Text Box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1690" y="1843146"/>
            <a:ext cx="4851347" cy="73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</a:rPr>
              <a:t>1</a:t>
            </a:r>
            <a:r>
              <a:rPr lang="zh-CN" altLang="en-US" sz="2800" b="1">
                <a:solidFill>
                  <a:srgbClr val="000000"/>
                </a:solidFill>
              </a:rPr>
              <a:t>、有确定的凝固温度</a:t>
            </a:r>
          </a:p>
        </p:txBody>
      </p:sp>
      <p:sp>
        <p:nvSpPr>
          <p:cNvPr id="46088" name="Text Box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80142" y="965910"/>
            <a:ext cx="3048593" cy="5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</a:rPr>
              <a:t>晶体的凝固</a:t>
            </a:r>
          </a:p>
        </p:txBody>
      </p:sp>
    </p:spTree>
    <p:extLst>
      <p:ext uri="{BB962C8B-B14F-4D97-AF65-F5344CB8AC3E}">
        <p14:creationId xmlns:p14="http://schemas.microsoft.com/office/powerpoint/2010/main" val="168132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/>
          <p:nvPr>
            <p:custDataLst>
              <p:tags r:id="rId1"/>
            </p:custDataLst>
          </p:nvPr>
        </p:nvSpPr>
        <p:spPr>
          <a:xfrm>
            <a:off x="2103901" y="185618"/>
            <a:ext cx="711819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一些物质的熔点</a:t>
            </a:r>
            <a:r>
              <a:rPr lang="en-US" altLang="zh-CN" sz="2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/℃</a:t>
            </a:r>
            <a:r>
              <a:rPr lang="zh-CN" altLang="en-US" sz="24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（在标准大气压下）</a:t>
            </a:r>
          </a:p>
        </p:txBody>
      </p:sp>
      <p:graphicFrame>
        <p:nvGraphicFramePr>
          <p:cNvPr id="47107" name="Group 3"/>
          <p:cNvGraphicFramePr>
            <a:graphicFrameLocks noGrp="1"/>
          </p:cNvGraphicFramePr>
          <p:nvPr/>
        </p:nvGraphicFramePr>
        <p:xfrm>
          <a:off x="703363" y="690388"/>
          <a:ext cx="10385430" cy="2651528"/>
        </p:xfrm>
        <a:graphic>
          <a:graphicData uri="http://schemas.openxmlformats.org/drawingml/2006/table">
            <a:tbl>
              <a:tblPr/>
              <a:tblGrid>
                <a:gridCol w="3230106"/>
                <a:gridCol w="3349740"/>
                <a:gridCol w="3805584"/>
              </a:tblGrid>
              <a:tr h="2645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钨  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3410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纯铁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1535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钢  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1515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灰铸铁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1177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铜  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1083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金  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1064</a:t>
                      </a:r>
                    </a:p>
                  </a:txBody>
                  <a:tcPr marL="118809" marR="118809" marT="45604" marB="456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铝    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660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铅    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328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锡    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232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萘   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80.5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硫代硫酸钠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48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冰      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0</a:t>
                      </a:r>
                    </a:p>
                  </a:txBody>
                  <a:tcPr marL="118809" marR="118809" marT="45604" marB="456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固态水银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-39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固态甲苯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-95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固态酒精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117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固态氮  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210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固态氧  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218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固态氢     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259</a:t>
                      </a:r>
                    </a:p>
                  </a:txBody>
                  <a:tcPr marL="118809" marR="118809" marT="45604" marB="456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49" name="Text Box 13"/>
          <p:cNvSpPr/>
          <p:nvPr>
            <p:custDataLst>
              <p:tags r:id="rId2"/>
            </p:custDataLst>
          </p:nvPr>
        </p:nvSpPr>
        <p:spPr>
          <a:xfrm>
            <a:off x="396028" y="3387017"/>
            <a:ext cx="10989786" cy="193340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）为什么用钨做灯丝？</a:t>
            </a:r>
          </a:p>
          <a:p>
            <a:pPr eaLnBrk="0" hangingPunct="0"/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）能否用铝锅炼铁？</a:t>
            </a:r>
          </a:p>
          <a:p>
            <a:pPr eaLnBrk="0" hangingPunct="0"/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）铁、铜、铝在常温下是</a:t>
            </a:r>
            <a:r>
              <a:rPr lang="zh-CN" altLang="en-US" sz="2400" b="1" u="sng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态，水银在</a:t>
            </a:r>
            <a:r>
              <a:rPr lang="en-US" altLang="zh-CN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-30℃</a:t>
            </a: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时是</a:t>
            </a:r>
            <a:r>
              <a:rPr lang="zh-CN" altLang="en-US" sz="2400" b="1" u="sng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态</a:t>
            </a:r>
          </a:p>
          <a:p>
            <a:pPr eaLnBrk="0" hangingPunct="0"/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）酒精在－</a:t>
            </a:r>
            <a:r>
              <a:rPr lang="en-US" altLang="zh-CN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100℃</a:t>
            </a: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时是</a:t>
            </a:r>
            <a:r>
              <a:rPr lang="zh-CN" altLang="en-US" sz="2400" b="1" u="sng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态，氢在 </a:t>
            </a:r>
            <a:r>
              <a:rPr lang="en-US" altLang="zh-CN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-260℃</a:t>
            </a: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时是</a:t>
            </a:r>
            <a:r>
              <a:rPr lang="zh-CN" altLang="en-US" sz="2400" b="1" u="sng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态</a:t>
            </a:r>
          </a:p>
          <a:p>
            <a:pPr eaLnBrk="0" hangingPunct="0"/>
            <a:r>
              <a:rPr lang="en-US" altLang="zh-CN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( 5) </a:t>
            </a: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水在</a:t>
            </a:r>
            <a:r>
              <a:rPr lang="en-US" altLang="zh-CN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-2℃</a:t>
            </a: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时是</a:t>
            </a:r>
            <a:r>
              <a:rPr lang="en-US" altLang="zh-CN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_______</a:t>
            </a: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态</a:t>
            </a:r>
            <a:r>
              <a:rPr lang="en-US" altLang="zh-CN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.</a:t>
            </a:r>
          </a:p>
        </p:txBody>
      </p:sp>
      <p:sp>
        <p:nvSpPr>
          <p:cNvPr id="47118" name="Text Box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88085" y="6150150"/>
            <a:ext cx="239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951" name="Text Box 15"/>
          <p:cNvSpPr/>
          <p:nvPr>
            <p:custDataLst>
              <p:tags r:id="rId4"/>
            </p:custDataLst>
          </p:nvPr>
        </p:nvSpPr>
        <p:spPr>
          <a:xfrm>
            <a:off x="627045" y="5162073"/>
            <a:ext cx="10758770" cy="13849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</a:rPr>
              <a:t>    不同的晶体熔点一般不同</a:t>
            </a:r>
            <a:r>
              <a:rPr lang="en-US" altLang="zh-CN" sz="2800" b="1">
                <a:solidFill>
                  <a:srgbClr val="000000"/>
                </a:solidFill>
              </a:rPr>
              <a:t>,</a:t>
            </a:r>
            <a:r>
              <a:rPr lang="zh-CN" altLang="en-US" sz="2800" b="1">
                <a:solidFill>
                  <a:srgbClr val="000000"/>
                </a:solidFill>
              </a:rPr>
              <a:t>即熔点是晶体本身的一种特性</a:t>
            </a:r>
            <a:r>
              <a:rPr lang="en-US" altLang="zh-CN" sz="2800" b="1">
                <a:solidFill>
                  <a:srgbClr val="000000"/>
                </a:solidFill>
              </a:rPr>
              <a:t>,</a:t>
            </a:r>
            <a:r>
              <a:rPr lang="zh-CN" altLang="en-US" sz="2800" b="1">
                <a:solidFill>
                  <a:srgbClr val="000000"/>
                </a:solidFill>
              </a:rPr>
              <a:t>可以用它来鉴别物质</a:t>
            </a:r>
            <a:r>
              <a:rPr lang="en-US" altLang="zh-CN" sz="2800" b="1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630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3995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 animBg="1"/>
      <p:bldP spid="3995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35" y="253353"/>
            <a:ext cx="5752723" cy="38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/>
          <p:nvPr>
            <p:custDataLst>
              <p:tags r:id="rId2"/>
            </p:custDataLst>
          </p:nvPr>
        </p:nvSpPr>
        <p:spPr>
          <a:xfrm>
            <a:off x="476473" y="684054"/>
            <a:ext cx="5859981" cy="26712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</a:rPr>
              <a:t>1.</a:t>
            </a:r>
            <a:r>
              <a:rPr lang="zh-CN" altLang="en-US" sz="2800">
                <a:solidFill>
                  <a:srgbClr val="000000"/>
                </a:solidFill>
              </a:rPr>
              <a:t>图为物质凝固时的温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</a:rPr>
              <a:t>度变化曲线。图中</a:t>
            </a: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</a:rPr>
              <a:t>EF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、</a:t>
            </a: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</a:rPr>
              <a:t>FG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、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</a:rPr>
              <a:t>GH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各段表示温度</a:t>
            </a:r>
            <a:r>
              <a:rPr lang="zh-CN" altLang="en-US" sz="2800" b="1">
                <a:solidFill>
                  <a:srgbClr val="03CD1B"/>
                </a:solidFill>
                <a:latin typeface="Times New Roman" pitchFamily="18" charset="0"/>
              </a:rPr>
              <a:t>怎样变化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物质处于</a:t>
            </a:r>
            <a:r>
              <a:rPr lang="zh-CN" altLang="en-US" sz="2800" b="1">
                <a:solidFill>
                  <a:srgbClr val="03CD1B"/>
                </a:solidFill>
                <a:latin typeface="Times New Roman" pitchFamily="18" charset="0"/>
              </a:rPr>
              <a:t>什么状态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？</a:t>
            </a:r>
          </a:p>
        </p:txBody>
      </p:sp>
      <p:sp>
        <p:nvSpPr>
          <p:cNvPr id="40964" name="Text Box 4"/>
          <p:cNvSpPr/>
          <p:nvPr>
            <p:custDataLst>
              <p:tags r:id="rId3"/>
            </p:custDataLst>
          </p:nvPr>
        </p:nvSpPr>
        <p:spPr>
          <a:xfrm>
            <a:off x="-198014" y="3779715"/>
            <a:ext cx="8504251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      （</a:t>
            </a: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）</a:t>
            </a: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</a:rPr>
              <a:t>EF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段温度 </a:t>
            </a:r>
            <a:r>
              <a:rPr lang="zh-CN" altLang="en-US" sz="2800" u="sng">
                <a:solidFill>
                  <a:srgbClr val="000000"/>
                </a:solidFill>
                <a:latin typeface="Times New Roman" pitchFamily="18" charset="0"/>
              </a:rPr>
              <a:t>                    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，物质处于 </a:t>
            </a:r>
            <a:r>
              <a:rPr lang="zh-CN" altLang="en-US" sz="2800" u="sng">
                <a:solidFill>
                  <a:srgbClr val="000000"/>
                </a:solidFill>
                <a:latin typeface="Times New Roman" pitchFamily="18" charset="0"/>
              </a:rPr>
              <a:t>              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；</a:t>
            </a:r>
          </a:p>
        </p:txBody>
      </p:sp>
      <p:sp>
        <p:nvSpPr>
          <p:cNvPr id="40965" name="Text Box 5"/>
          <p:cNvSpPr/>
          <p:nvPr>
            <p:custDataLst>
              <p:tags r:id="rId4"/>
            </p:custDataLst>
          </p:nvPr>
        </p:nvSpPr>
        <p:spPr>
          <a:xfrm>
            <a:off x="503286" y="5502517"/>
            <a:ext cx="8065028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（</a:t>
            </a: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）</a:t>
            </a: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</a:rPr>
              <a:t>GH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段温度</a:t>
            </a:r>
            <a:r>
              <a:rPr lang="zh-CN" altLang="en-US" sz="2800" u="sng">
                <a:solidFill>
                  <a:srgbClr val="000000"/>
                </a:solidFill>
                <a:latin typeface="Times New Roman" pitchFamily="18" charset="0"/>
              </a:rPr>
              <a:t>                   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，物质处于 </a:t>
            </a:r>
            <a:r>
              <a:rPr lang="zh-CN" altLang="en-US" sz="2800" u="sng">
                <a:solidFill>
                  <a:srgbClr val="000000"/>
                </a:solidFill>
                <a:latin typeface="Times New Roman" pitchFamily="18" charset="0"/>
              </a:rPr>
              <a:t>                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。</a:t>
            </a:r>
          </a:p>
        </p:txBody>
      </p:sp>
      <p:sp>
        <p:nvSpPr>
          <p:cNvPr id="40966" name="Text Box 6"/>
          <p:cNvSpPr/>
          <p:nvPr>
            <p:custDataLst>
              <p:tags r:id="rId5"/>
            </p:custDataLst>
          </p:nvPr>
        </p:nvSpPr>
        <p:spPr>
          <a:xfrm>
            <a:off x="503287" y="4425765"/>
            <a:ext cx="872386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（</a:t>
            </a: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）</a:t>
            </a: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</a:rPr>
              <a:t>FG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段温度 </a:t>
            </a:r>
            <a:r>
              <a:rPr lang="zh-CN" altLang="en-US" sz="2800" u="sng">
                <a:solidFill>
                  <a:srgbClr val="000000"/>
                </a:solidFill>
                <a:latin typeface="Times New Roman" pitchFamily="18" charset="0"/>
              </a:rPr>
              <a:t>                   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， 物质处于</a:t>
            </a:r>
            <a:r>
              <a:rPr lang="zh-CN" altLang="en-US" sz="2800" u="sng">
                <a:solidFill>
                  <a:srgbClr val="000000"/>
                </a:solidFill>
                <a:latin typeface="Times New Roman" pitchFamily="18" charset="0"/>
              </a:rPr>
              <a:t>                       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</a:rPr>
              <a:t>；</a:t>
            </a:r>
          </a:p>
        </p:txBody>
      </p:sp>
      <p:sp>
        <p:nvSpPr>
          <p:cNvPr id="40967" name="Rectangle 7"/>
          <p:cNvSpPr/>
          <p:nvPr>
            <p:custDataLst>
              <p:tags r:id="rId6"/>
            </p:custDataLst>
          </p:nvPr>
        </p:nvSpPr>
        <p:spPr>
          <a:xfrm>
            <a:off x="3871590" y="3706875"/>
            <a:ext cx="162095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EB0515"/>
                </a:solidFill>
                <a:latin typeface="Times New Roman" pitchFamily="18" charset="0"/>
                <a:ea typeface="黑体" pitchFamily="49" charset="-122"/>
              </a:rPr>
              <a:t>逐渐下降</a:t>
            </a:r>
            <a:endParaRPr lang="zh-CN" altLang="en-US" sz="2800">
              <a:solidFill>
                <a:srgbClr val="EB0515"/>
              </a:solidFill>
              <a:ea typeface="黑体" pitchFamily="49" charset="-122"/>
            </a:endParaRPr>
          </a:p>
        </p:txBody>
      </p:sp>
      <p:sp>
        <p:nvSpPr>
          <p:cNvPr id="40968" name="Rectangle 9"/>
          <p:cNvSpPr/>
          <p:nvPr>
            <p:custDataLst>
              <p:tags r:id="rId7"/>
            </p:custDataLst>
          </p:nvPr>
        </p:nvSpPr>
        <p:spPr>
          <a:xfrm>
            <a:off x="8737375" y="3706875"/>
            <a:ext cx="902811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EB0515"/>
                </a:solidFill>
                <a:latin typeface="Times New Roman" pitchFamily="18" charset="0"/>
                <a:ea typeface="黑体" pitchFamily="49" charset="-122"/>
              </a:rPr>
              <a:t>液态</a:t>
            </a:r>
            <a:endParaRPr lang="zh-CN" altLang="en-US" sz="2800">
              <a:solidFill>
                <a:srgbClr val="EB0515"/>
              </a:solidFill>
              <a:ea typeface="黑体" pitchFamily="49" charset="-122"/>
            </a:endParaRPr>
          </a:p>
        </p:txBody>
      </p:sp>
      <p:sp>
        <p:nvSpPr>
          <p:cNvPr id="40969" name="Rectangle 10"/>
          <p:cNvSpPr/>
          <p:nvPr>
            <p:custDataLst>
              <p:tags r:id="rId8"/>
            </p:custDataLst>
          </p:nvPr>
        </p:nvSpPr>
        <p:spPr>
          <a:xfrm>
            <a:off x="3964409" y="5360006"/>
            <a:ext cx="162095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EB0515"/>
                </a:solidFill>
                <a:latin typeface="Times New Roman" pitchFamily="18" charset="0"/>
                <a:ea typeface="黑体" pitchFamily="49" charset="-122"/>
              </a:rPr>
              <a:t>逐渐下降</a:t>
            </a:r>
            <a:endParaRPr lang="zh-CN" altLang="en-US" sz="2800">
              <a:solidFill>
                <a:srgbClr val="EB0515"/>
              </a:solidFill>
              <a:ea typeface="黑体" pitchFamily="49" charset="-122"/>
            </a:endParaRPr>
          </a:p>
        </p:txBody>
      </p:sp>
      <p:sp>
        <p:nvSpPr>
          <p:cNvPr id="40970" name="Rectangle 11"/>
          <p:cNvSpPr/>
          <p:nvPr>
            <p:custDataLst>
              <p:tags r:id="rId9"/>
            </p:custDataLst>
          </p:nvPr>
        </p:nvSpPr>
        <p:spPr>
          <a:xfrm>
            <a:off x="8737375" y="5360006"/>
            <a:ext cx="902811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EB0515"/>
                </a:solidFill>
                <a:latin typeface="Times New Roman" pitchFamily="18" charset="0"/>
                <a:ea typeface="黑体" pitchFamily="49" charset="-122"/>
              </a:rPr>
              <a:t>固态</a:t>
            </a:r>
            <a:endParaRPr lang="zh-CN" altLang="en-US" sz="2800">
              <a:solidFill>
                <a:srgbClr val="EB0515"/>
              </a:solidFill>
              <a:ea typeface="黑体" pitchFamily="49" charset="-122"/>
            </a:endParaRPr>
          </a:p>
        </p:txBody>
      </p:sp>
      <p:sp>
        <p:nvSpPr>
          <p:cNvPr id="40971" name="Text Box 12"/>
          <p:cNvSpPr/>
          <p:nvPr>
            <p:custDataLst>
              <p:tags r:id="rId10"/>
            </p:custDataLst>
          </p:nvPr>
        </p:nvSpPr>
        <p:spPr>
          <a:xfrm>
            <a:off x="3964409" y="4354510"/>
            <a:ext cx="162095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EB0515"/>
                </a:solidFill>
                <a:latin typeface="Times New Roman" pitchFamily="18" charset="0"/>
                <a:ea typeface="黑体" pitchFamily="49" charset="-122"/>
              </a:rPr>
              <a:t>保持不变</a:t>
            </a:r>
          </a:p>
        </p:txBody>
      </p:sp>
      <p:sp>
        <p:nvSpPr>
          <p:cNvPr id="40972" name="Rectangle 13"/>
          <p:cNvSpPr/>
          <p:nvPr>
            <p:custDataLst>
              <p:tags r:id="rId11"/>
            </p:custDataLst>
          </p:nvPr>
        </p:nvSpPr>
        <p:spPr>
          <a:xfrm>
            <a:off x="8642494" y="4281671"/>
            <a:ext cx="1980029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EB0515"/>
                </a:solidFill>
                <a:latin typeface="Times New Roman" pitchFamily="18" charset="0"/>
                <a:ea typeface="黑体" pitchFamily="49" charset="-122"/>
              </a:rPr>
              <a:t>液态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和</a:t>
            </a:r>
            <a:r>
              <a:rPr lang="zh-CN" altLang="en-US" sz="2800">
                <a:solidFill>
                  <a:srgbClr val="EB0515"/>
                </a:solidFill>
                <a:latin typeface="Times New Roman" pitchFamily="18" charset="0"/>
                <a:ea typeface="黑体" pitchFamily="49" charset="-122"/>
              </a:rPr>
              <a:t>固态</a:t>
            </a:r>
          </a:p>
        </p:txBody>
      </p:sp>
      <p:sp>
        <p:nvSpPr>
          <p:cNvPr id="40973" name="Text Box 14"/>
          <p:cNvSpPr/>
          <p:nvPr>
            <p:custDataLst>
              <p:tags r:id="rId12"/>
            </p:custDataLst>
          </p:nvPr>
        </p:nvSpPr>
        <p:spPr>
          <a:xfrm>
            <a:off x="8209337" y="4856466"/>
            <a:ext cx="2709396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</a:rPr>
              <a:t>（</a:t>
            </a:r>
            <a:r>
              <a:rPr lang="zh-CN" altLang="en-US" sz="2800" b="1">
                <a:solidFill>
                  <a:srgbClr val="03CD1B"/>
                </a:solidFill>
                <a:ea typeface="黑体" pitchFamily="49" charset="-122"/>
              </a:rPr>
              <a:t>固液共存态</a:t>
            </a:r>
            <a:r>
              <a:rPr lang="zh-CN" altLang="en-US" sz="2800" b="1">
                <a:solidFill>
                  <a:srgbClr val="00000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4630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40965" grpId="0" animBg="1"/>
      <p:bldP spid="40966" grpId="0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/>
          <p:nvPr>
            <p:custDataLst>
              <p:tags r:id="rId1"/>
            </p:custDataLst>
          </p:nvPr>
        </p:nvSpPr>
        <p:spPr>
          <a:xfrm>
            <a:off x="542477" y="760060"/>
            <a:ext cx="5740348" cy="26776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</a:rPr>
              <a:t>  </a:t>
            </a:r>
            <a:r>
              <a:rPr lang="en-US" altLang="zh-CN" sz="2800">
                <a:solidFill>
                  <a:srgbClr val="000000"/>
                </a:solidFill>
              </a:rPr>
              <a:t>2.</a:t>
            </a:r>
            <a:r>
              <a:rPr lang="zh-CN" altLang="en-US" sz="2800">
                <a:solidFill>
                  <a:srgbClr val="000000"/>
                </a:solidFill>
              </a:rPr>
              <a:t>黑龙江北部的漠河镇气温曾经达到过</a:t>
            </a:r>
            <a:r>
              <a:rPr lang="en-US" altLang="zh-CN" sz="2800">
                <a:solidFill>
                  <a:srgbClr val="EB0515"/>
                </a:solidFill>
                <a:latin typeface="黑体" pitchFamily="49" charset="-122"/>
                <a:ea typeface="黑体" pitchFamily="49" charset="-122"/>
              </a:rPr>
              <a:t>-52.3</a:t>
            </a:r>
            <a:r>
              <a:rPr lang="en-US" altLang="zh-CN" sz="2800">
                <a:solidFill>
                  <a:srgbClr val="000000"/>
                </a:solidFill>
              </a:rPr>
              <a:t>℃</a:t>
            </a:r>
            <a:r>
              <a:rPr lang="zh-CN" altLang="en-US" sz="2800">
                <a:solidFill>
                  <a:srgbClr val="000000"/>
                </a:solidFill>
              </a:rPr>
              <a:t>，这时还能使用水银温度计吗？</a:t>
            </a:r>
          </a:p>
          <a:p>
            <a:pPr>
              <a:lnSpc>
                <a:spcPct val="150000"/>
              </a:lnSpc>
            </a:pPr>
            <a:endParaRPr lang="zh-CN" altLang="en-US" sz="2800">
              <a:solidFill>
                <a:srgbClr val="000000"/>
              </a:solidFill>
            </a:endParaRPr>
          </a:p>
        </p:txBody>
      </p:sp>
      <p:pic>
        <p:nvPicPr>
          <p:cNvPr id="49155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693" y="76006"/>
            <a:ext cx="5847607" cy="349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5"/>
          <p:cNvSpPr/>
          <p:nvPr>
            <p:custDataLst>
              <p:tags r:id="rId3"/>
            </p:custDataLst>
          </p:nvPr>
        </p:nvSpPr>
        <p:spPr>
          <a:xfrm>
            <a:off x="643546" y="3364849"/>
            <a:ext cx="10612322" cy="230832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答：不能使用水银温度计。因为水银的凝固点是</a:t>
            </a:r>
            <a:r>
              <a:rPr lang="en-US" altLang="zh-CN" sz="32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-39℃</a:t>
            </a:r>
            <a:r>
              <a:rPr lang="zh-CN" altLang="en-US" sz="32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，水银早凝固了，测不出温度值。</a:t>
            </a:r>
            <a:endParaRPr lang="en-US" altLang="zh-CN" sz="320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从表中看出，应该使用甲苯或酒精做测温物质的温度计。</a:t>
            </a:r>
          </a:p>
        </p:txBody>
      </p:sp>
      <p:sp>
        <p:nvSpPr>
          <p:cNvPr id="41989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028209" y="1292102"/>
            <a:ext cx="2151341" cy="0"/>
          </a:xfrm>
          <a:prstGeom prst="line">
            <a:avLst/>
          </a:prstGeom>
          <a:noFill/>
          <a:ln w="38100">
            <a:solidFill>
              <a:srgbClr val="EB0515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990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9104527" y="2128167"/>
            <a:ext cx="2151342" cy="0"/>
          </a:xfrm>
          <a:prstGeom prst="line">
            <a:avLst/>
          </a:prstGeom>
          <a:noFill/>
          <a:ln w="38100">
            <a:solidFill>
              <a:srgbClr val="03CD1B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991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9028209" y="1672132"/>
            <a:ext cx="2151341" cy="0"/>
          </a:xfrm>
          <a:prstGeom prst="line">
            <a:avLst/>
          </a:prstGeom>
          <a:noFill/>
          <a:ln w="38100">
            <a:solidFill>
              <a:srgbClr val="03CD1B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9160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3049" y="2766302"/>
            <a:ext cx="4493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66"/>
                </a:solidFill>
              </a:rPr>
              <a:t>应该使用什么样的温度计？</a:t>
            </a:r>
          </a:p>
        </p:txBody>
      </p:sp>
    </p:spTree>
    <p:extLst>
      <p:ext uri="{BB962C8B-B14F-4D97-AF65-F5344CB8AC3E}">
        <p14:creationId xmlns:p14="http://schemas.microsoft.com/office/powerpoint/2010/main" val="379639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 fill="hold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 fill="hold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/>
          <p:nvPr>
            <p:custDataLst>
              <p:tags r:id="rId1"/>
            </p:custDataLst>
          </p:nvPr>
        </p:nvSpPr>
        <p:spPr>
          <a:xfrm>
            <a:off x="1089078" y="2052162"/>
            <a:ext cx="9603687" cy="224059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熔化的冰移至</a:t>
            </a:r>
            <a:r>
              <a:rPr lang="en-US" altLang="zh-CN" sz="2800" b="1">
                <a:solidFill>
                  <a:srgbClr val="000000"/>
                </a:solidFill>
                <a:latin typeface="宋体" charset="-122"/>
              </a:rPr>
              <a:t>0℃</a:t>
            </a: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房间内能继续熔化吗？</a:t>
            </a:r>
            <a:endParaRPr lang="en-US" altLang="zh-CN" sz="2800" b="1">
              <a:solidFill>
                <a:srgbClr val="000000"/>
              </a:solidFill>
              <a:latin typeface="宋体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zh-CN" sz="2800" b="1">
              <a:solidFill>
                <a:srgbClr val="000000"/>
              </a:solidFill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那么熔化出来的水放在</a:t>
            </a:r>
            <a:r>
              <a:rPr lang="en-US" altLang="zh-CN" sz="2800" b="1">
                <a:solidFill>
                  <a:srgbClr val="000000"/>
                </a:solidFill>
                <a:latin typeface="宋体" charset="-122"/>
              </a:rPr>
              <a:t>0℃</a:t>
            </a:r>
            <a:r>
              <a:rPr lang="zh-CN" altLang="en-US" sz="2800" b="1">
                <a:solidFill>
                  <a:srgbClr val="000000"/>
                </a:solidFill>
                <a:latin typeface="宋体" charset="-122"/>
              </a:rPr>
              <a:t>房间内能结冰吗？</a:t>
            </a:r>
          </a:p>
        </p:txBody>
      </p:sp>
      <p:sp>
        <p:nvSpPr>
          <p:cNvPr id="50179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035" y="4712371"/>
            <a:ext cx="114848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4000" b="1">
              <a:solidFill>
                <a:srgbClr val="FF0000"/>
              </a:solidFill>
              <a:latin typeface="宋体" charset="-122"/>
            </a:endParaRPr>
          </a:p>
        </p:txBody>
      </p:sp>
      <p:sp>
        <p:nvSpPr>
          <p:cNvPr id="43012" name="矩形 1"/>
          <p:cNvSpPr/>
          <p:nvPr>
            <p:custDataLst>
              <p:tags r:id="rId3"/>
            </p:custDataLst>
          </p:nvPr>
        </p:nvSpPr>
        <p:spPr>
          <a:xfrm>
            <a:off x="1138582" y="2812222"/>
            <a:ext cx="90601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宋体" charset="-122"/>
              </a:rPr>
              <a:t>不能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3013" name="矩形 11"/>
          <p:cNvSpPr/>
          <p:nvPr>
            <p:custDataLst>
              <p:tags r:id="rId4"/>
            </p:custDataLst>
          </p:nvPr>
        </p:nvSpPr>
        <p:spPr>
          <a:xfrm>
            <a:off x="1138582" y="4292755"/>
            <a:ext cx="90601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宋体" charset="-122"/>
              </a:rPr>
              <a:t>不能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5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 fill="hold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/>
          <p:nvPr>
            <p:custDataLst>
              <p:tags r:id="rId1"/>
            </p:custDataLst>
          </p:nvPr>
        </p:nvSpPr>
        <p:spPr>
          <a:xfrm>
            <a:off x="792056" y="777479"/>
            <a:ext cx="10197730" cy="7386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</a:rPr>
              <a:t>１</a:t>
            </a:r>
            <a:r>
              <a:rPr lang="en-US" altLang="zh-CN" sz="2800" b="1">
                <a:solidFill>
                  <a:srgbClr val="000000"/>
                </a:solidFill>
              </a:rPr>
              <a:t>.</a:t>
            </a:r>
            <a:r>
              <a:rPr lang="zh-CN" altLang="en-US" sz="2800" b="1">
                <a:solidFill>
                  <a:srgbClr val="000000"/>
                </a:solidFill>
              </a:rPr>
              <a:t>人们常说“下雪不冷化雪冷”，这句话是什么道理？</a:t>
            </a:r>
          </a:p>
        </p:txBody>
      </p:sp>
      <p:sp>
        <p:nvSpPr>
          <p:cNvPr id="51203" name="Text Box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5006" y="2291265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雪熔化吸热</a:t>
            </a:r>
          </a:p>
        </p:txBody>
      </p:sp>
      <p:sp>
        <p:nvSpPr>
          <p:cNvPr id="51204" name="Text Box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1064" y="3010154"/>
            <a:ext cx="102967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</a:rPr>
              <a:t>２</a:t>
            </a:r>
            <a:r>
              <a:rPr lang="en-US" altLang="zh-CN" sz="2800" b="1">
                <a:solidFill>
                  <a:srgbClr val="000000"/>
                </a:solidFill>
              </a:rPr>
              <a:t>.</a:t>
            </a:r>
            <a:r>
              <a:rPr lang="zh-CN" altLang="en-US" sz="2800" b="1">
                <a:solidFill>
                  <a:srgbClr val="000000"/>
                </a:solidFill>
              </a:rPr>
              <a:t>北方的冬天，菜窖里放几桶水，可以防止才被冻坏，为什么</a:t>
            </a:r>
            <a:r>
              <a:rPr lang="en-US" altLang="zh-CN" sz="2800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51205" name="Text Box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5007" y="4408347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凝固放热</a:t>
            </a:r>
          </a:p>
        </p:txBody>
      </p:sp>
    </p:spTree>
    <p:extLst>
      <p:ext uri="{BB962C8B-B14F-4D97-AF65-F5344CB8AC3E}">
        <p14:creationId xmlns:p14="http://schemas.microsoft.com/office/powerpoint/2010/main" val="129206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5035" y="-64923"/>
            <a:ext cx="10692765" cy="957993"/>
          </a:xfrm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 eaLnBrk="1" hangingPunct="1"/>
            <a:r>
              <a:rPr lang="zh-CN" altLang="en-US" sz="3200" smtClean="0">
                <a:solidFill>
                  <a:srgbClr val="990000"/>
                </a:solidFill>
                <a:latin typeface="Arial" charset="0"/>
                <a:ea typeface="华文行楷" pitchFamily="2" charset="-122"/>
              </a:rPr>
              <a:t>熔化、凝固的应用</a:t>
            </a:r>
          </a:p>
        </p:txBody>
      </p:sp>
      <p:sp>
        <p:nvSpPr>
          <p:cNvPr id="46083" name="Rectangle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95035" y="619132"/>
            <a:ext cx="10692765" cy="684054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zh-CN" altLang="en-US" sz="2800" b="1" smtClean="0">
                <a:solidFill>
                  <a:srgbClr val="FF3300"/>
                </a:solidFill>
              </a:rPr>
              <a:t>熔化吸热降温的应用：</a:t>
            </a:r>
          </a:p>
        </p:txBody>
      </p:sp>
      <p:sp>
        <p:nvSpPr>
          <p:cNvPr id="46084" name="Rectangle 4"/>
          <p:cNvSpPr/>
          <p:nvPr>
            <p:custDataLst>
              <p:tags r:id="rId3"/>
            </p:custDataLst>
          </p:nvPr>
        </p:nvSpPr>
        <p:spPr>
          <a:xfrm>
            <a:off x="528038" y="3496275"/>
            <a:ext cx="11088793" cy="6840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将固体工业原料制成生活、生产所需成品：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1262340" y="1114755"/>
            <a:ext cx="3762269" cy="2341935"/>
            <a:chOff x="0" y="0"/>
            <a:chExt cx="1824" cy="1479"/>
          </a:xfrm>
        </p:grpSpPr>
        <p:pic>
          <p:nvPicPr>
            <p:cNvPr id="52230" name="Picture 6" descr="236_3745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24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6" name="Text Box 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6" y="124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3399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冷冻食品保鲜</a:t>
              </a:r>
            </a:p>
          </p:txBody>
        </p:sp>
      </p:grpSp>
      <p:grpSp>
        <p:nvGrpSpPr>
          <p:cNvPr id="52232" name="Group 8"/>
          <p:cNvGrpSpPr>
            <a:grpSpLocks/>
          </p:cNvGrpSpPr>
          <p:nvPr/>
        </p:nvGrpSpPr>
        <p:grpSpPr bwMode="auto">
          <a:xfrm>
            <a:off x="1287092" y="4104323"/>
            <a:ext cx="3762269" cy="2341935"/>
            <a:chOff x="0" y="0"/>
            <a:chExt cx="1824" cy="1479"/>
          </a:xfrm>
        </p:grpSpPr>
        <p:sp>
          <p:nvSpPr>
            <p:cNvPr id="46093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6" y="1248"/>
              <a:ext cx="1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把塑料颗粒做成塑料盆</a:t>
              </a:r>
            </a:p>
          </p:txBody>
        </p:sp>
        <p:pic>
          <p:nvPicPr>
            <p:cNvPr id="52234" name="Picture 10" descr="2-图片30-注塑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24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5" name="Group 11"/>
          <p:cNvGrpSpPr>
            <a:grpSpLocks/>
          </p:cNvGrpSpPr>
          <p:nvPr/>
        </p:nvGrpSpPr>
        <p:grpSpPr bwMode="auto">
          <a:xfrm>
            <a:off x="7029503" y="1154341"/>
            <a:ext cx="3762269" cy="2345101"/>
            <a:chOff x="0" y="0"/>
            <a:chExt cx="1824" cy="1481"/>
          </a:xfrm>
        </p:grpSpPr>
        <p:sp>
          <p:nvSpPr>
            <p:cNvPr id="46091" name="Text Box 1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4" y="1248"/>
              <a:ext cx="12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3399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高热病人利用冰袋降温</a:t>
              </a:r>
            </a:p>
          </p:txBody>
        </p:sp>
        <p:pic>
          <p:nvPicPr>
            <p:cNvPr id="52237" name="Picture 13" descr="2-图片28-冰袋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24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8" name="Group 14"/>
          <p:cNvGrpSpPr>
            <a:grpSpLocks/>
          </p:cNvGrpSpPr>
          <p:nvPr/>
        </p:nvGrpSpPr>
        <p:grpSpPr bwMode="auto">
          <a:xfrm>
            <a:off x="6732482" y="4104323"/>
            <a:ext cx="4059291" cy="2367270"/>
            <a:chOff x="0" y="0"/>
            <a:chExt cx="1968" cy="1495"/>
          </a:xfrm>
        </p:grpSpPr>
        <p:pic>
          <p:nvPicPr>
            <p:cNvPr id="52239" name="Picture 15" descr="2-图片31-玻璃溶液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0"/>
              <a:ext cx="1824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0" name="Text Box 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0" y="1262"/>
              <a:ext cx="16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把原料二氧化硅颗粒作成玻璃板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17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  <p:bldP spid="46084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930496" y="587463"/>
            <a:ext cx="2374108" cy="1140090"/>
          </a:xfrm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 eaLnBrk="1" hangingPunct="1"/>
            <a:r>
              <a:rPr lang="zh-CN" altLang="en-US" sz="32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</a:rPr>
              <a:t>松香</a:t>
            </a:r>
            <a:r>
              <a:rPr lang="zh-CN" altLang="en-US" sz="3200" smtClean="0">
                <a:latin typeface="Arial" charset="0"/>
                <a:ea typeface="宋体" charset="-122"/>
              </a:rPr>
              <a:t> </a:t>
            </a:r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8143333" y="2204174"/>
            <a:ext cx="3388930" cy="2448026"/>
            <a:chOff x="0" y="0"/>
            <a:chExt cx="1643" cy="1546"/>
          </a:xfrm>
        </p:grpSpPr>
        <p:grpSp>
          <p:nvGrpSpPr>
            <p:cNvPr id="53252" name="Group 4"/>
            <p:cNvGrpSpPr>
              <a:grpSpLocks/>
            </p:cNvGrpSpPr>
            <p:nvPr/>
          </p:nvGrpSpPr>
          <p:grpSpPr bwMode="auto">
            <a:xfrm rot="-5400000">
              <a:off x="348" y="168"/>
              <a:ext cx="768" cy="816"/>
              <a:chOff x="0" y="0"/>
              <a:chExt cx="1056" cy="1008"/>
            </a:xfrm>
          </p:grpSpPr>
          <p:sp>
            <p:nvSpPr>
              <p:cNvPr id="53253" name="未知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0" y="288"/>
                <a:ext cx="816" cy="720"/>
              </a:xfrm>
              <a:custGeom>
                <a:avLst/>
                <a:gdLst>
                  <a:gd name="T0" fmla="*/ 0 w 1104"/>
                  <a:gd name="T1" fmla="*/ 1056 h 1056"/>
                  <a:gd name="T2" fmla="*/ 576 w 1104"/>
                  <a:gd name="T3" fmla="*/ 528 h 1056"/>
                  <a:gd name="T4" fmla="*/ 960 w 1104"/>
                  <a:gd name="T5" fmla="*/ 240 h 1056"/>
                  <a:gd name="T6" fmla="*/ 1104 w 1104"/>
                  <a:gd name="T7" fmla="*/ 0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4" h="1056">
                    <a:moveTo>
                      <a:pt x="0" y="1056"/>
                    </a:moveTo>
                    <a:cubicBezTo>
                      <a:pt x="208" y="860"/>
                      <a:pt x="416" y="664"/>
                      <a:pt x="576" y="528"/>
                    </a:cubicBezTo>
                    <a:cubicBezTo>
                      <a:pt x="736" y="392"/>
                      <a:pt x="872" y="328"/>
                      <a:pt x="960" y="240"/>
                    </a:cubicBezTo>
                    <a:cubicBezTo>
                      <a:pt x="1048" y="152"/>
                      <a:pt x="1076" y="76"/>
                      <a:pt x="1104" y="0"/>
                    </a:cubicBezTo>
                  </a:path>
                </a:pathLst>
              </a:custGeom>
              <a:noFill/>
              <a:ln w="57150" algn="ctr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54" name="未知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0" y="864"/>
                <a:ext cx="144" cy="144"/>
              </a:xfrm>
              <a:custGeom>
                <a:avLst/>
                <a:gdLst>
                  <a:gd name="T0" fmla="*/ 0 w 144"/>
                  <a:gd name="T1" fmla="*/ 144 h 144"/>
                  <a:gd name="T2" fmla="*/ 144 w 144"/>
                  <a:gd name="T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4" h="144">
                    <a:moveTo>
                      <a:pt x="0" y="144"/>
                    </a:moveTo>
                    <a:cubicBezTo>
                      <a:pt x="60" y="84"/>
                      <a:pt x="120" y="24"/>
                      <a:pt x="144" y="0"/>
                    </a:cubicBezTo>
                  </a:path>
                </a:pathLst>
              </a:custGeom>
              <a:noFill/>
              <a:ln w="57150" algn="ctr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55" name="未知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 rot="10800000">
                <a:off x="816" y="0"/>
                <a:ext cx="240" cy="288"/>
              </a:xfrm>
              <a:custGeom>
                <a:avLst/>
                <a:gdLst>
                  <a:gd name="T0" fmla="*/ 0 w 240"/>
                  <a:gd name="T1" fmla="*/ 288 h 288"/>
                  <a:gd name="T2" fmla="*/ 144 w 240"/>
                  <a:gd name="T3" fmla="*/ 192 h 288"/>
                  <a:gd name="T4" fmla="*/ 192 w 240"/>
                  <a:gd name="T5" fmla="*/ 96 h 288"/>
                  <a:gd name="T6" fmla="*/ 240 w 240"/>
                  <a:gd name="T7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288">
                    <a:moveTo>
                      <a:pt x="0" y="288"/>
                    </a:moveTo>
                    <a:cubicBezTo>
                      <a:pt x="56" y="256"/>
                      <a:pt x="112" y="224"/>
                      <a:pt x="144" y="192"/>
                    </a:cubicBezTo>
                    <a:cubicBezTo>
                      <a:pt x="176" y="160"/>
                      <a:pt x="176" y="128"/>
                      <a:pt x="192" y="96"/>
                    </a:cubicBezTo>
                    <a:cubicBezTo>
                      <a:pt x="208" y="64"/>
                      <a:pt x="232" y="24"/>
                      <a:pt x="240" y="0"/>
                    </a:cubicBezTo>
                  </a:path>
                </a:pathLst>
              </a:custGeom>
              <a:noFill/>
              <a:ln w="57150" algn="ctr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3256" name="Group 8"/>
            <p:cNvGrpSpPr>
              <a:grpSpLocks/>
            </p:cNvGrpSpPr>
            <p:nvPr/>
          </p:nvGrpSpPr>
          <p:grpSpPr bwMode="auto">
            <a:xfrm>
              <a:off x="0" y="0"/>
              <a:ext cx="1643" cy="1546"/>
              <a:chOff x="0" y="0"/>
              <a:chExt cx="2989" cy="1894"/>
            </a:xfrm>
          </p:grpSpPr>
          <p:grpSp>
            <p:nvGrpSpPr>
              <p:cNvPr id="53257" name="Group 9"/>
              <p:cNvGrpSpPr>
                <a:grpSpLocks/>
              </p:cNvGrpSpPr>
              <p:nvPr/>
            </p:nvGrpSpPr>
            <p:grpSpPr bwMode="auto">
              <a:xfrm>
                <a:off x="336" y="48"/>
                <a:ext cx="1968" cy="1680"/>
                <a:chOff x="0" y="0"/>
                <a:chExt cx="1968" cy="1680"/>
              </a:xfrm>
            </p:grpSpPr>
            <p:sp>
              <p:nvSpPr>
                <p:cNvPr id="53258" name="Line 10"/>
                <p:cNvSpPr>
                  <a:spLocks noChangeShapeType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0" y="1488"/>
                  <a:ext cx="1968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59" name="Line 11"/>
                <p:cNvSpPr>
                  <a:spLocks noChangeShapeType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 flipV="1">
                  <a:off x="144" y="0"/>
                  <a:ext cx="0" cy="168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3260" name="Text Box 1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921" y="1584"/>
                <a:ext cx="1068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000">
                    <a:solidFill>
                      <a:srgbClr val="0066FF"/>
                    </a:solidFill>
                  </a:rPr>
                  <a:t>放热时间</a:t>
                </a:r>
              </a:p>
            </p:txBody>
          </p:sp>
          <p:sp>
            <p:nvSpPr>
              <p:cNvPr id="53261" name="Text Box 1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0" y="0"/>
                <a:ext cx="615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000">
                    <a:solidFill>
                      <a:srgbClr val="0066FF"/>
                    </a:solidFill>
                  </a:rPr>
                  <a:t>温度</a:t>
                </a:r>
              </a:p>
            </p:txBody>
          </p:sp>
        </p:grpSp>
      </p:grpSp>
      <p:grpSp>
        <p:nvGrpSpPr>
          <p:cNvPr id="53262" name="Group 14"/>
          <p:cNvGrpSpPr>
            <a:grpSpLocks/>
          </p:cNvGrpSpPr>
          <p:nvPr/>
        </p:nvGrpSpPr>
        <p:grpSpPr bwMode="auto">
          <a:xfrm rot="16200000" flipV="1">
            <a:off x="1443168" y="1088028"/>
            <a:ext cx="2544616" cy="4292370"/>
            <a:chOff x="0" y="0"/>
            <a:chExt cx="1968" cy="1680"/>
          </a:xfrm>
        </p:grpSpPr>
        <p:sp>
          <p:nvSpPr>
            <p:cNvPr id="53263" name="Line 1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0" y="1488"/>
              <a:ext cx="1968" cy="0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64" name="Line 16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 flipV="1">
              <a:off x="144" y="0"/>
              <a:ext cx="0" cy="168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3265" name="Text Box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4810094" y="4234167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b="1">
              <a:solidFill>
                <a:srgbClr val="007572"/>
              </a:solidFill>
            </a:endParaRPr>
          </a:p>
        </p:txBody>
      </p:sp>
      <p:cxnSp>
        <p:nvCxnSpPr>
          <p:cNvPr id="53266" name="Line 18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2638127" y="1900150"/>
            <a:ext cx="0" cy="3040239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3267" name="Group 19"/>
          <p:cNvGrpSpPr>
            <a:grpSpLocks/>
          </p:cNvGrpSpPr>
          <p:nvPr/>
        </p:nvGrpSpPr>
        <p:grpSpPr bwMode="auto">
          <a:xfrm>
            <a:off x="2648440" y="2888227"/>
            <a:ext cx="1695496" cy="1178093"/>
            <a:chOff x="0" y="0"/>
            <a:chExt cx="822" cy="744"/>
          </a:xfrm>
        </p:grpSpPr>
        <p:grpSp>
          <p:nvGrpSpPr>
            <p:cNvPr id="53268" name="Group 20"/>
            <p:cNvGrpSpPr>
              <a:grpSpLocks/>
            </p:cNvGrpSpPr>
            <p:nvPr/>
          </p:nvGrpSpPr>
          <p:grpSpPr bwMode="auto">
            <a:xfrm>
              <a:off x="0" y="0"/>
              <a:ext cx="777" cy="744"/>
              <a:chOff x="0" y="0"/>
              <a:chExt cx="1488" cy="912"/>
            </a:xfrm>
          </p:grpSpPr>
          <p:sp>
            <p:nvSpPr>
              <p:cNvPr id="53269" name="Line 2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0" y="0"/>
                <a:ext cx="480" cy="480"/>
              </a:xfrm>
              <a:prstGeom prst="line">
                <a:avLst/>
              </a:prstGeom>
              <a:noFill/>
              <a:ln w="38100" algn="ctr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0" name="Line 22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80" y="480"/>
                <a:ext cx="576" cy="0"/>
              </a:xfrm>
              <a:prstGeom prst="line">
                <a:avLst/>
              </a:prstGeom>
              <a:noFill/>
              <a:ln w="38100" algn="ctr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1" name="Line 2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56" y="480"/>
                <a:ext cx="432" cy="432"/>
              </a:xfrm>
              <a:prstGeom prst="line">
                <a:avLst/>
              </a:prstGeom>
              <a:noFill/>
              <a:ln w="38100" algn="ctr">
                <a:solidFill>
                  <a:srgbClr val="FF5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3272" name="Line 24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547" y="395"/>
              <a:ext cx="275" cy="0"/>
            </a:xfrm>
            <a:prstGeom prst="line">
              <a:avLst/>
            </a:prstGeom>
            <a:noFill/>
            <a:ln w="19050" algn="ctr">
              <a:solidFill>
                <a:srgbClr val="0066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3273" name="Text Box 2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49132" y="3265090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3200" b="1">
              <a:solidFill>
                <a:srgbClr val="0066FF"/>
              </a:solidFill>
              <a:ea typeface="华文新魏" pitchFamily="2" charset="-122"/>
            </a:endParaRPr>
          </a:p>
        </p:txBody>
      </p:sp>
      <p:grpSp>
        <p:nvGrpSpPr>
          <p:cNvPr id="53274" name="Group 26"/>
          <p:cNvGrpSpPr>
            <a:grpSpLocks/>
          </p:cNvGrpSpPr>
          <p:nvPr/>
        </p:nvGrpSpPr>
        <p:grpSpPr bwMode="auto">
          <a:xfrm flipH="1">
            <a:off x="1039574" y="2892978"/>
            <a:ext cx="1602678" cy="1178093"/>
            <a:chOff x="0" y="0"/>
            <a:chExt cx="1488" cy="912"/>
          </a:xfrm>
        </p:grpSpPr>
        <p:sp>
          <p:nvSpPr>
            <p:cNvPr id="5327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0" y="0"/>
              <a:ext cx="480" cy="480"/>
            </a:xfrm>
            <a:prstGeom prst="line">
              <a:avLst/>
            </a:prstGeom>
            <a:noFill/>
            <a:ln w="38100" algn="ctr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7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0" y="480"/>
              <a:ext cx="576" cy="0"/>
            </a:xfrm>
            <a:prstGeom prst="line">
              <a:avLst/>
            </a:prstGeom>
            <a:noFill/>
            <a:ln w="38100" algn="ctr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77" name="Line 2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056" y="480"/>
              <a:ext cx="432" cy="432"/>
            </a:xfrm>
            <a:prstGeom prst="line">
              <a:avLst/>
            </a:prstGeom>
            <a:noFill/>
            <a:ln w="38100" algn="ctr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53278" name="Line 30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983884" y="3513694"/>
            <a:ext cx="567227" cy="0"/>
          </a:xfrm>
          <a:prstGeom prst="line">
            <a:avLst/>
          </a:prstGeom>
          <a:noFill/>
          <a:ln w="19050" algn="ctr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79" name="Text Box 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4326" y="2052161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A50021"/>
                </a:solidFill>
              </a:rPr>
              <a:t>吸热熔化</a:t>
            </a:r>
          </a:p>
        </p:txBody>
      </p:sp>
      <p:sp>
        <p:nvSpPr>
          <p:cNvPr id="53280" name="Text Box 3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47447" y="2052161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33CC"/>
                </a:solidFill>
              </a:rPr>
              <a:t>放热凝固</a:t>
            </a:r>
          </a:p>
        </p:txBody>
      </p:sp>
      <p:sp>
        <p:nvSpPr>
          <p:cNvPr id="53281" name="Text Box 3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56460" y="861401"/>
            <a:ext cx="1008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A50021"/>
                </a:solidFill>
              </a:rPr>
              <a:t>海波</a:t>
            </a:r>
          </a:p>
        </p:txBody>
      </p:sp>
      <p:sp>
        <p:nvSpPr>
          <p:cNvPr id="53282" name="Text Box 3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1064" y="5193742"/>
            <a:ext cx="7252269" cy="5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A50021"/>
                </a:solidFill>
                <a:ea typeface="隶书" pitchFamily="49" charset="-122"/>
              </a:rPr>
              <a:t>同种晶体的熔点和凝固点相同</a:t>
            </a:r>
          </a:p>
        </p:txBody>
      </p:sp>
      <p:grpSp>
        <p:nvGrpSpPr>
          <p:cNvPr id="53283" name="Group 35"/>
          <p:cNvGrpSpPr>
            <a:grpSpLocks/>
          </p:cNvGrpSpPr>
          <p:nvPr/>
        </p:nvGrpSpPr>
        <p:grpSpPr bwMode="auto">
          <a:xfrm>
            <a:off x="5263877" y="1976156"/>
            <a:ext cx="3345615" cy="2737798"/>
            <a:chOff x="0" y="0"/>
            <a:chExt cx="1622" cy="1729"/>
          </a:xfrm>
        </p:grpSpPr>
        <p:grpSp>
          <p:nvGrpSpPr>
            <p:cNvPr id="53284" name="Group 36"/>
            <p:cNvGrpSpPr>
              <a:grpSpLocks/>
            </p:cNvGrpSpPr>
            <p:nvPr/>
          </p:nvGrpSpPr>
          <p:grpSpPr bwMode="auto">
            <a:xfrm>
              <a:off x="0" y="183"/>
              <a:ext cx="1622" cy="1546"/>
              <a:chOff x="0" y="0"/>
              <a:chExt cx="3010" cy="1894"/>
            </a:xfrm>
          </p:grpSpPr>
          <p:grpSp>
            <p:nvGrpSpPr>
              <p:cNvPr id="53285" name="Group 37"/>
              <p:cNvGrpSpPr>
                <a:grpSpLocks/>
              </p:cNvGrpSpPr>
              <p:nvPr/>
            </p:nvGrpSpPr>
            <p:grpSpPr bwMode="auto">
              <a:xfrm>
                <a:off x="0" y="0"/>
                <a:ext cx="3010" cy="1894"/>
                <a:chOff x="0" y="0"/>
                <a:chExt cx="3010" cy="1894"/>
              </a:xfrm>
            </p:grpSpPr>
            <p:grpSp>
              <p:nvGrpSpPr>
                <p:cNvPr id="53286" name="Group 38"/>
                <p:cNvGrpSpPr>
                  <a:grpSpLocks/>
                </p:cNvGrpSpPr>
                <p:nvPr/>
              </p:nvGrpSpPr>
              <p:grpSpPr bwMode="auto">
                <a:xfrm>
                  <a:off x="336" y="48"/>
                  <a:ext cx="1968" cy="1680"/>
                  <a:chOff x="0" y="0"/>
                  <a:chExt cx="1968" cy="1680"/>
                </a:xfrm>
              </p:grpSpPr>
              <p:sp>
                <p:nvSpPr>
                  <p:cNvPr id="53287" name="Line 39"/>
                  <p:cNvSpPr>
                    <a:spLocks noChangeShapeType="1"/>
                  </p:cNvSpPr>
                  <p:nvPr>
                    <p:custDataLst>
                      <p:tags r:id="rId17"/>
                    </p:custDataLst>
                  </p:nvPr>
                </p:nvSpPr>
                <p:spPr bwMode="auto">
                  <a:xfrm>
                    <a:off x="0" y="1488"/>
                    <a:ext cx="1968" cy="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3288" name="Line 40"/>
                  <p:cNvSpPr>
                    <a:spLocks noChangeShapeType="1"/>
                  </p:cNvSpPr>
                  <p:nvPr>
                    <p:custDataLst>
                      <p:tags r:id="rId18"/>
                    </p:custDataLst>
                  </p:nvPr>
                </p:nvSpPr>
                <p:spPr bwMode="auto">
                  <a:xfrm flipV="1">
                    <a:off x="144" y="0"/>
                    <a:ext cx="0" cy="168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3289" name="Text Box 41"/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921" y="1584"/>
                  <a:ext cx="1089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000">
                      <a:solidFill>
                        <a:srgbClr val="0066FF"/>
                      </a:solidFill>
                    </a:rPr>
                    <a:t>加热时间</a:t>
                  </a:r>
                </a:p>
              </p:txBody>
            </p:sp>
            <p:sp>
              <p:nvSpPr>
                <p:cNvPr id="53290" name="Text Box 42"/>
                <p:cNvSpPr>
                  <a:spLocks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0" y="0"/>
                  <a:ext cx="628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000">
                      <a:solidFill>
                        <a:srgbClr val="0066FF"/>
                      </a:solidFill>
                    </a:rPr>
                    <a:t>温度</a:t>
                  </a:r>
                </a:p>
              </p:txBody>
            </p:sp>
          </p:grpSp>
          <p:grpSp>
            <p:nvGrpSpPr>
              <p:cNvPr id="53291" name="Group 43"/>
              <p:cNvGrpSpPr>
                <a:grpSpLocks/>
              </p:cNvGrpSpPr>
              <p:nvPr/>
            </p:nvGrpSpPr>
            <p:grpSpPr bwMode="auto">
              <a:xfrm>
                <a:off x="480" y="240"/>
                <a:ext cx="1056" cy="1008"/>
                <a:chOff x="0" y="0"/>
                <a:chExt cx="1056" cy="1008"/>
              </a:xfrm>
            </p:grpSpPr>
            <p:sp>
              <p:nvSpPr>
                <p:cNvPr id="53292" name="未知"/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0" y="288"/>
                  <a:ext cx="816" cy="720"/>
                </a:xfrm>
                <a:custGeom>
                  <a:avLst/>
                  <a:gdLst>
                    <a:gd name="T0" fmla="*/ 0 w 1104"/>
                    <a:gd name="T1" fmla="*/ 1056 h 1056"/>
                    <a:gd name="T2" fmla="*/ 576 w 1104"/>
                    <a:gd name="T3" fmla="*/ 528 h 1056"/>
                    <a:gd name="T4" fmla="*/ 960 w 1104"/>
                    <a:gd name="T5" fmla="*/ 240 h 1056"/>
                    <a:gd name="T6" fmla="*/ 1104 w 1104"/>
                    <a:gd name="T7" fmla="*/ 0 h 10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04" h="1056">
                      <a:moveTo>
                        <a:pt x="0" y="1056"/>
                      </a:moveTo>
                      <a:cubicBezTo>
                        <a:pt x="208" y="860"/>
                        <a:pt x="416" y="664"/>
                        <a:pt x="576" y="528"/>
                      </a:cubicBezTo>
                      <a:cubicBezTo>
                        <a:pt x="736" y="392"/>
                        <a:pt x="872" y="328"/>
                        <a:pt x="960" y="240"/>
                      </a:cubicBezTo>
                      <a:cubicBezTo>
                        <a:pt x="1048" y="152"/>
                        <a:pt x="1076" y="76"/>
                        <a:pt x="1104" y="0"/>
                      </a:cubicBezTo>
                    </a:path>
                  </a:pathLst>
                </a:custGeom>
                <a:noFill/>
                <a:ln w="57150" algn="ctr">
                  <a:solidFill>
                    <a:srgbClr val="FF5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93" name="未知"/>
                <p:cNvSpPr>
                  <a:spLocks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0" y="864"/>
                  <a:ext cx="144" cy="144"/>
                </a:xfrm>
                <a:custGeom>
                  <a:avLst/>
                  <a:gdLst>
                    <a:gd name="T0" fmla="*/ 0 w 144"/>
                    <a:gd name="T1" fmla="*/ 144 h 144"/>
                    <a:gd name="T2" fmla="*/ 144 w 144"/>
                    <a:gd name="T3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4" h="144">
                      <a:moveTo>
                        <a:pt x="0" y="144"/>
                      </a:moveTo>
                      <a:cubicBezTo>
                        <a:pt x="60" y="84"/>
                        <a:pt x="120" y="24"/>
                        <a:pt x="144" y="0"/>
                      </a:cubicBezTo>
                    </a:path>
                  </a:pathLst>
                </a:custGeom>
                <a:noFill/>
                <a:ln w="57150" algn="ctr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294" name="未知"/>
                <p:cNvSpPr>
                  <a:spLocks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 rot="10800000">
                  <a:off x="816" y="0"/>
                  <a:ext cx="240" cy="288"/>
                </a:xfrm>
                <a:custGeom>
                  <a:avLst/>
                  <a:gdLst>
                    <a:gd name="T0" fmla="*/ 0 w 240"/>
                    <a:gd name="T1" fmla="*/ 288 h 288"/>
                    <a:gd name="T2" fmla="*/ 144 w 240"/>
                    <a:gd name="T3" fmla="*/ 192 h 288"/>
                    <a:gd name="T4" fmla="*/ 192 w 240"/>
                    <a:gd name="T5" fmla="*/ 96 h 288"/>
                    <a:gd name="T6" fmla="*/ 240 w 240"/>
                    <a:gd name="T7" fmla="*/ 0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0" h="288">
                      <a:moveTo>
                        <a:pt x="0" y="288"/>
                      </a:moveTo>
                      <a:cubicBezTo>
                        <a:pt x="56" y="256"/>
                        <a:pt x="112" y="224"/>
                        <a:pt x="144" y="192"/>
                      </a:cubicBezTo>
                      <a:cubicBezTo>
                        <a:pt x="176" y="160"/>
                        <a:pt x="176" y="128"/>
                        <a:pt x="192" y="96"/>
                      </a:cubicBezTo>
                      <a:cubicBezTo>
                        <a:pt x="208" y="64"/>
                        <a:pt x="232" y="24"/>
                        <a:pt x="240" y="0"/>
                      </a:cubicBezTo>
                    </a:path>
                  </a:pathLst>
                </a:custGeom>
                <a:noFill/>
                <a:ln w="57150" algn="ctr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3295" name="Text Box 4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32" y="0"/>
              <a:ext cx="689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A50021"/>
                  </a:solidFill>
                </a:rPr>
                <a:t>吸热熔化</a:t>
              </a:r>
            </a:p>
          </p:txBody>
        </p:sp>
      </p:grpSp>
      <p:sp>
        <p:nvSpPr>
          <p:cNvPr id="47120" name="Text Box 48"/>
          <p:cNvSpPr/>
          <p:nvPr>
            <p:custDataLst>
              <p:tags r:id="rId10"/>
            </p:custDataLst>
          </p:nvPr>
        </p:nvSpPr>
        <p:spPr>
          <a:xfrm>
            <a:off x="8811630" y="1976155"/>
            <a:ext cx="1422184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33CC"/>
                </a:solidFill>
              </a:rPr>
              <a:t>放热凝固</a:t>
            </a:r>
          </a:p>
        </p:txBody>
      </p:sp>
    </p:spTree>
    <p:extLst>
      <p:ext uri="{BB962C8B-B14F-4D97-AF65-F5344CB8AC3E}">
        <p14:creationId xmlns:p14="http://schemas.microsoft.com/office/powerpoint/2010/main" val="187147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/>
          <p:nvPr>
            <p:custDataLst>
              <p:tags r:id="rId1"/>
            </p:custDataLst>
          </p:nvPr>
        </p:nvSpPr>
        <p:spPr>
          <a:xfrm>
            <a:off x="575480" y="2497114"/>
            <a:ext cx="10853652" cy="2031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charset="-122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宋体" charset="-122"/>
              </a:rPr>
              <a:t>、上科学复习课时，老师写下了一副对联，上联是</a:t>
            </a:r>
            <a:r>
              <a:rPr lang="zh-CN" altLang="en-US" sz="2800" b="1">
                <a:solidFill>
                  <a:srgbClr val="0033CC"/>
                </a:solidFill>
                <a:latin typeface="宋体" charset="-122"/>
              </a:rPr>
              <a:t>“</a:t>
            </a:r>
            <a:r>
              <a:rPr lang="zh-CN" altLang="en-US" sz="2800">
                <a:solidFill>
                  <a:srgbClr val="0033CC"/>
                </a:solidFill>
                <a:latin typeface="华文行楷" pitchFamily="2" charset="-122"/>
                <a:ea typeface="华文行楷" pitchFamily="2" charset="-122"/>
              </a:rPr>
              <a:t>杯中冰水，水结冰冰温未降</a:t>
            </a:r>
            <a:r>
              <a:rPr lang="zh-CN" altLang="en-US" sz="2800" b="1">
                <a:solidFill>
                  <a:srgbClr val="0033CC"/>
                </a:solidFill>
                <a:latin typeface="宋体" charset="-122"/>
              </a:rPr>
              <a:t>”；</a:t>
            </a:r>
            <a:r>
              <a:rPr lang="zh-CN" altLang="en-US" sz="2800" b="1">
                <a:solidFill>
                  <a:srgbClr val="0000FF"/>
                </a:solidFill>
                <a:latin typeface="宋体" charset="-122"/>
              </a:rPr>
              <a:t>下联是</a:t>
            </a:r>
            <a:r>
              <a:rPr lang="zh-CN" altLang="en-US" sz="2800" b="1">
                <a:solidFill>
                  <a:srgbClr val="0033CC"/>
                </a:solidFill>
                <a:latin typeface="宋体" charset="-122"/>
              </a:rPr>
              <a:t>“</a:t>
            </a:r>
            <a:r>
              <a:rPr lang="zh-CN" altLang="en-US" sz="2800">
                <a:solidFill>
                  <a:srgbClr val="0033CC"/>
                </a:solidFill>
                <a:latin typeface="华文行楷" pitchFamily="2" charset="-122"/>
                <a:ea typeface="华文行楷" pitchFamily="2" charset="-122"/>
              </a:rPr>
              <a:t>盘内水冰，冰化水水温不升</a:t>
            </a:r>
            <a:r>
              <a:rPr lang="zh-CN" altLang="en-US" sz="2800" b="1">
                <a:solidFill>
                  <a:srgbClr val="0033CC"/>
                </a:solidFill>
                <a:latin typeface="宋体" charset="-122"/>
              </a:rPr>
              <a:t>”。</a:t>
            </a:r>
            <a:r>
              <a:rPr lang="zh-CN" altLang="en-US" sz="2800" b="1">
                <a:solidFill>
                  <a:srgbClr val="0000FF"/>
                </a:solidFill>
                <a:latin typeface="宋体" charset="-122"/>
              </a:rPr>
              <a:t>对联包含的物质变化    是</a:t>
            </a:r>
            <a:r>
              <a:rPr lang="zh-CN" altLang="en-US" sz="2800" b="1" u="sng">
                <a:solidFill>
                  <a:srgbClr val="0000FF"/>
                </a:solidFill>
                <a:latin typeface="宋体" charset="-122"/>
              </a:rPr>
              <a:t>           </a:t>
            </a:r>
            <a:r>
              <a:rPr lang="zh-CN" altLang="en-US" sz="2800" b="1">
                <a:solidFill>
                  <a:srgbClr val="0000FF"/>
                </a:solidFill>
                <a:latin typeface="宋体" charset="-122"/>
              </a:rPr>
              <a:t>，反映一个共性是</a:t>
            </a:r>
            <a:r>
              <a:rPr lang="zh-CN" altLang="en-US" sz="2800" b="1" u="sng">
                <a:solidFill>
                  <a:srgbClr val="0000FF"/>
                </a:solidFill>
                <a:latin typeface="宋体" charset="-122"/>
              </a:rPr>
              <a:t>         </a:t>
            </a:r>
            <a:r>
              <a:rPr lang="zh-CN" altLang="en-US" sz="2800" b="1">
                <a:solidFill>
                  <a:srgbClr val="0000FF"/>
                </a:solidFill>
                <a:latin typeface="宋体" charset="-122"/>
              </a:rPr>
              <a:t>。</a:t>
            </a:r>
            <a:endParaRPr lang="zh-CN" altLang="en-US" sz="2800" b="1" u="sng">
              <a:solidFill>
                <a:srgbClr val="0000FF"/>
              </a:solidFill>
              <a:latin typeface="宋体" charset="-122"/>
            </a:endParaRPr>
          </a:p>
        </p:txBody>
      </p:sp>
      <p:sp>
        <p:nvSpPr>
          <p:cNvPr id="48131" name="Text Box 4"/>
          <p:cNvSpPr/>
          <p:nvPr>
            <p:custDataLst>
              <p:tags r:id="rId2"/>
            </p:custDataLst>
          </p:nvPr>
        </p:nvSpPr>
        <p:spPr>
          <a:xfrm>
            <a:off x="7551353" y="4476436"/>
            <a:ext cx="2431861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温度不变</a:t>
            </a:r>
          </a:p>
        </p:txBody>
      </p:sp>
      <p:sp>
        <p:nvSpPr>
          <p:cNvPr id="48132" name="Text Box 6"/>
          <p:cNvSpPr/>
          <p:nvPr>
            <p:custDataLst>
              <p:tags r:id="rId3"/>
            </p:custDataLst>
          </p:nvPr>
        </p:nvSpPr>
        <p:spPr>
          <a:xfrm>
            <a:off x="1188086" y="4484353"/>
            <a:ext cx="2900082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熔化与凝固</a:t>
            </a:r>
          </a:p>
        </p:txBody>
      </p:sp>
      <p:sp>
        <p:nvSpPr>
          <p:cNvPr id="54277" name="Text Box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8482" y="1459949"/>
            <a:ext cx="101049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</a:rPr>
              <a:t>1</a:t>
            </a:r>
            <a:r>
              <a:rPr lang="zh-CN" altLang="en-US" sz="2800" b="1">
                <a:solidFill>
                  <a:srgbClr val="000000"/>
                </a:solidFill>
              </a:rPr>
              <a:t>、固体分为晶体与非晶体的依据是</a:t>
            </a:r>
            <a:r>
              <a:rPr lang="zh-CN" altLang="en-US" sz="2800" b="1" u="sng">
                <a:solidFill>
                  <a:srgbClr val="0000FF"/>
                </a:solidFill>
              </a:rPr>
              <a:t>                </a:t>
            </a:r>
            <a:r>
              <a:rPr lang="zh-CN" altLang="en-US" sz="2800" b="1">
                <a:solidFill>
                  <a:srgbClr val="0000FF"/>
                </a:solidFill>
              </a:rPr>
              <a:t>。</a:t>
            </a:r>
          </a:p>
        </p:txBody>
      </p:sp>
      <p:sp>
        <p:nvSpPr>
          <p:cNvPr id="48134" name="Rectangle 14"/>
          <p:cNvSpPr/>
          <p:nvPr>
            <p:custDataLst>
              <p:tags r:id="rId5"/>
            </p:custDataLst>
          </p:nvPr>
        </p:nvSpPr>
        <p:spPr>
          <a:xfrm>
            <a:off x="7887564" y="1417195"/>
            <a:ext cx="1627369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有无熔点</a:t>
            </a:r>
          </a:p>
        </p:txBody>
      </p:sp>
      <p:sp>
        <p:nvSpPr>
          <p:cNvPr id="54279" name="Text Box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4983" y="2033161"/>
            <a:ext cx="101977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</a:rPr>
              <a:t>2</a:t>
            </a:r>
            <a:r>
              <a:rPr lang="zh-CN" altLang="en-US" sz="2800" b="1">
                <a:solidFill>
                  <a:srgbClr val="0000FF"/>
                </a:solidFill>
              </a:rPr>
              <a:t>、判断：各种固体都有一定的熔点（     ）</a:t>
            </a:r>
          </a:p>
        </p:txBody>
      </p:sp>
      <p:sp>
        <p:nvSpPr>
          <p:cNvPr id="48136" name="Text Box 16"/>
          <p:cNvSpPr/>
          <p:nvPr>
            <p:custDataLst>
              <p:tags r:id="rId7"/>
            </p:custDataLst>
          </p:nvPr>
        </p:nvSpPr>
        <p:spPr>
          <a:xfrm>
            <a:off x="8326909" y="1893816"/>
            <a:ext cx="1214899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54281" name="矩形 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89078" y="128261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/>
              <a:t>随堂练习</a:t>
            </a:r>
          </a:p>
        </p:txBody>
      </p:sp>
    </p:spTree>
    <p:extLst>
      <p:ext uri="{BB962C8B-B14F-4D97-AF65-F5344CB8AC3E}">
        <p14:creationId xmlns:p14="http://schemas.microsoft.com/office/powerpoint/2010/main" val="390590432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 fill="hold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2" grpId="0" animBg="1"/>
      <p:bldP spid="48134" grpId="0" animBg="1"/>
      <p:bldP spid="481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8" y="988078"/>
            <a:ext cx="5872358" cy="535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/>
          <p:nvPr>
            <p:custDataLst>
              <p:tags r:id="rId2"/>
            </p:custDataLst>
          </p:nvPr>
        </p:nvSpPr>
        <p:spPr>
          <a:xfrm>
            <a:off x="8610996" y="1444113"/>
            <a:ext cx="677108" cy="478837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66FF"/>
                </a:solidFill>
                <a:ea typeface="楷体_GB2312" pitchFamily="49" charset="-122"/>
              </a:rPr>
              <a:t>蜡 由 </a:t>
            </a:r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固 态</a:t>
            </a:r>
            <a:r>
              <a:rPr lang="zh-CN" altLang="en-US" sz="3200" b="1">
                <a:solidFill>
                  <a:srgbClr val="3366FF"/>
                </a:solidFill>
                <a:ea typeface="楷体_GB2312" pitchFamily="49" charset="-122"/>
              </a:rPr>
              <a:t> 变 为 </a:t>
            </a:r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液 态</a:t>
            </a:r>
          </a:p>
        </p:txBody>
      </p:sp>
    </p:spTree>
    <p:extLst>
      <p:ext uri="{BB962C8B-B14F-4D97-AF65-F5344CB8AC3E}">
        <p14:creationId xmlns:p14="http://schemas.microsoft.com/office/powerpoint/2010/main" val="32931305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89078" y="1064084"/>
            <a:ext cx="83269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</a:rPr>
              <a:t>4</a:t>
            </a:r>
            <a:r>
              <a:rPr lang="zh-CN" altLang="en-US" sz="2800" b="1">
                <a:solidFill>
                  <a:srgbClr val="0000FF"/>
                </a:solidFill>
              </a:rPr>
              <a:t>、给冰水混合物加热，则（     ）</a:t>
            </a:r>
          </a:p>
        </p:txBody>
      </p:sp>
      <p:grpSp>
        <p:nvGrpSpPr>
          <p:cNvPr id="55299" name="Group 8"/>
          <p:cNvGrpSpPr>
            <a:grpSpLocks/>
          </p:cNvGrpSpPr>
          <p:nvPr/>
        </p:nvGrpSpPr>
        <p:grpSpPr bwMode="auto">
          <a:xfrm>
            <a:off x="1089078" y="1649964"/>
            <a:ext cx="9356169" cy="2734632"/>
            <a:chOff x="385" y="2854"/>
            <a:chExt cx="4536" cy="1727"/>
          </a:xfrm>
        </p:grpSpPr>
        <p:sp>
          <p:nvSpPr>
            <p:cNvPr id="55300" name="Text Box 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5" y="2854"/>
              <a:ext cx="4128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FF"/>
                  </a:solidFill>
                </a:rPr>
                <a:t>A</a:t>
              </a:r>
              <a:r>
                <a:rPr lang="zh-CN" altLang="en-US" sz="2800" b="1">
                  <a:solidFill>
                    <a:srgbClr val="0000FF"/>
                  </a:solidFill>
                </a:rPr>
                <a:t>、冰的温度升高，水的温度不变</a:t>
              </a:r>
            </a:p>
          </p:txBody>
        </p:sp>
        <p:sp>
          <p:nvSpPr>
            <p:cNvPr id="55301" name="Text Box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3" y="3681"/>
              <a:ext cx="281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FF"/>
                  </a:solidFill>
                </a:rPr>
                <a:t>C</a:t>
              </a:r>
              <a:r>
                <a:rPr lang="zh-CN" altLang="en-US" sz="2800" b="1">
                  <a:solidFill>
                    <a:srgbClr val="0000FF"/>
                  </a:solidFill>
                </a:rPr>
                <a:t>、冰水的温度一起升高</a:t>
              </a:r>
            </a:p>
          </p:txBody>
        </p:sp>
        <p:sp>
          <p:nvSpPr>
            <p:cNvPr id="55302" name="Text Box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85" y="3294"/>
              <a:ext cx="412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FF"/>
                  </a:solidFill>
                </a:rPr>
                <a:t>B</a:t>
              </a:r>
              <a:r>
                <a:rPr lang="zh-CN" altLang="en-US" sz="2800" b="1">
                  <a:solidFill>
                    <a:srgbClr val="0000FF"/>
                  </a:solidFill>
                </a:rPr>
                <a:t>、冰的温度不变，水的温度升高</a:t>
              </a:r>
            </a:p>
          </p:txBody>
        </p:sp>
        <p:sp>
          <p:nvSpPr>
            <p:cNvPr id="55303" name="Text Box 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85" y="4116"/>
              <a:ext cx="4536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FF"/>
                  </a:solidFill>
                </a:rPr>
                <a:t>D</a:t>
              </a:r>
              <a:r>
                <a:rPr lang="zh-CN" altLang="en-US" sz="2800" b="1">
                  <a:solidFill>
                    <a:srgbClr val="0000FF"/>
                  </a:solidFill>
                </a:rPr>
                <a:t>、冰在熔化成水时，冰、水的温度都不变</a:t>
              </a:r>
            </a:p>
          </p:txBody>
        </p:sp>
      </p:grpSp>
      <p:sp>
        <p:nvSpPr>
          <p:cNvPr id="49156" name="Text Box 17"/>
          <p:cNvSpPr/>
          <p:nvPr>
            <p:custDataLst>
              <p:tags r:id="rId2"/>
            </p:custDataLst>
          </p:nvPr>
        </p:nvSpPr>
        <p:spPr>
          <a:xfrm>
            <a:off x="7128510" y="1029248"/>
            <a:ext cx="1124144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8569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/>
          <p:nvPr>
            <p:custDataLst>
              <p:tags r:id="rId1"/>
            </p:custDataLst>
          </p:nvPr>
        </p:nvSpPr>
        <p:spPr>
          <a:xfrm>
            <a:off x="569290" y="608048"/>
            <a:ext cx="10098723" cy="220417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2075" tIns="46038" rIns="92075" bIns="46038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9999"/>
              </a:buClr>
              <a:buSzPct val="75000"/>
            </a:pPr>
            <a:r>
              <a:rPr lang="en-US" altLang="zh-CN" sz="3200" b="1">
                <a:solidFill>
                  <a:srgbClr val="000000"/>
                </a:solidFill>
              </a:rPr>
              <a:t>5</a:t>
            </a:r>
            <a:r>
              <a:rPr lang="zh-CN" altLang="en-US" sz="3200" b="1">
                <a:solidFill>
                  <a:srgbClr val="000000"/>
                </a:solidFill>
              </a:rPr>
              <a:t>、要使食品冷却，用质量相等的</a:t>
            </a:r>
            <a:r>
              <a:rPr lang="en-US" altLang="zh-CN" sz="3200" b="1">
                <a:solidFill>
                  <a:srgbClr val="000000"/>
                </a:solidFill>
              </a:rPr>
              <a:t>0℃</a:t>
            </a:r>
            <a:r>
              <a:rPr lang="zh-CN" altLang="en-US" sz="3200" b="1">
                <a:solidFill>
                  <a:srgbClr val="000000"/>
                </a:solidFill>
              </a:rPr>
              <a:t>的冰比</a:t>
            </a:r>
            <a:r>
              <a:rPr lang="en-US" altLang="zh-CN" sz="3200" b="1">
                <a:solidFill>
                  <a:srgbClr val="000000"/>
                </a:solidFill>
              </a:rPr>
              <a:t>0℃</a:t>
            </a:r>
            <a:r>
              <a:rPr lang="zh-CN" altLang="en-US" sz="3200" b="1">
                <a:solidFill>
                  <a:srgbClr val="000000"/>
                </a:solidFill>
              </a:rPr>
              <a:t>的水效果好一些，这是为什么？</a:t>
            </a:r>
          </a:p>
        </p:txBody>
      </p:sp>
      <p:sp>
        <p:nvSpPr>
          <p:cNvPr id="50179" name="Text Box 3"/>
          <p:cNvSpPr/>
          <p:nvPr>
            <p:custDataLst>
              <p:tags r:id="rId2"/>
            </p:custDataLst>
          </p:nvPr>
        </p:nvSpPr>
        <p:spPr>
          <a:xfrm>
            <a:off x="792057" y="2052162"/>
            <a:ext cx="10593758" cy="15696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</a:rPr>
              <a:t>答：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0℃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</a:rPr>
              <a:t>冰变成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0℃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</a:rPr>
              <a:t>水熔化过程要吸热，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0℃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</a:rPr>
              <a:t>冰和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0℃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</a:rPr>
              <a:t>水升高相同的温度，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0℃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</a:rPr>
              <a:t>冰要吸收更多的热，制冷效果好。</a:t>
            </a:r>
          </a:p>
        </p:txBody>
      </p:sp>
      <p:sp>
        <p:nvSpPr>
          <p:cNvPr id="50180" name="Text Box 4"/>
          <p:cNvSpPr/>
          <p:nvPr>
            <p:custDataLst>
              <p:tags r:id="rId3"/>
            </p:custDataLst>
          </p:nvPr>
        </p:nvSpPr>
        <p:spPr>
          <a:xfrm>
            <a:off x="825060" y="4408347"/>
            <a:ext cx="5952270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Garamond" pitchFamily="18" charset="0"/>
              </a:rPr>
              <a:t>冰比水多了一个熔化吸热的过程</a:t>
            </a:r>
          </a:p>
        </p:txBody>
      </p:sp>
    </p:spTree>
    <p:extLst>
      <p:ext uri="{BB962C8B-B14F-4D97-AF65-F5344CB8AC3E}">
        <p14:creationId xmlns:p14="http://schemas.microsoft.com/office/powerpoint/2010/main" val="372239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  <p:bldP spid="5018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94043" y="1140090"/>
            <a:ext cx="10791772" cy="4332341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2800" dirty="0" smtClean="0">
                <a:solidFill>
                  <a:srgbClr val="CCFF33"/>
                </a:solidFill>
              </a:rPr>
              <a:t> </a:t>
            </a:r>
            <a:r>
              <a:rPr lang="en-US" altLang="zh-CN" sz="2800" b="1" dirty="0" smtClean="0"/>
              <a:t>6.</a:t>
            </a:r>
            <a:r>
              <a:rPr lang="zh-CN" altLang="en-US" sz="2800" b="1" dirty="0" smtClean="0"/>
              <a:t>雪天路面上有厚厚的积雪</a:t>
            </a:r>
            <a:r>
              <a:rPr lang="en-US" altLang="zh-CN" sz="2800" b="1" dirty="0" smtClean="0"/>
              <a:t>,</a:t>
            </a:r>
            <a:r>
              <a:rPr lang="zh-CN" altLang="en-US" sz="2800" b="1" dirty="0" smtClean="0"/>
              <a:t>为了使积雪很快融化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dirty="0" smtClean="0"/>
              <a:t>,</a:t>
            </a:r>
            <a:r>
              <a:rPr lang="zh-CN" altLang="en-US" sz="2800" b="1" dirty="0" smtClean="0"/>
              <a:t>常在路面上喷洒盐水</a:t>
            </a:r>
            <a:r>
              <a:rPr lang="en-US" altLang="zh-CN" sz="2800" b="1" dirty="0" smtClean="0"/>
              <a:t>,</a:t>
            </a:r>
            <a:r>
              <a:rPr lang="zh-CN" altLang="en-US" sz="2800" b="1" dirty="0" smtClean="0"/>
              <a:t>这是因为</a:t>
            </a:r>
            <a:r>
              <a:rPr lang="en-US" altLang="zh-CN" sz="2800" b="1" dirty="0" smtClean="0"/>
              <a:t>:</a:t>
            </a:r>
            <a:r>
              <a:rPr lang="zh-CN" altLang="en-US" sz="2800" b="1" dirty="0" smtClean="0"/>
              <a:t>（             </a:t>
            </a:r>
            <a:r>
              <a:rPr lang="en-US" altLang="zh-CN" sz="2800" b="1" dirty="0" smtClean="0"/>
              <a:t>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dirty="0" smtClean="0"/>
              <a:t>A.</a:t>
            </a:r>
            <a:r>
              <a:rPr lang="zh-CN" altLang="en-US" sz="2800" b="1" dirty="0" smtClean="0"/>
              <a:t>盐水使冰的熔点降低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dirty="0" smtClean="0"/>
              <a:t>B.</a:t>
            </a:r>
            <a:r>
              <a:rPr lang="zh-CN" altLang="en-US" sz="2800" b="1" dirty="0" smtClean="0"/>
              <a:t>盐水使冰的熔点升高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dirty="0" smtClean="0"/>
              <a:t>C.</a:t>
            </a:r>
            <a:r>
              <a:rPr lang="zh-CN" altLang="en-US" sz="2800" b="1" dirty="0" smtClean="0"/>
              <a:t>洒上盐水后</a:t>
            </a:r>
            <a:r>
              <a:rPr lang="en-US" altLang="zh-CN" sz="2800" b="1" dirty="0" smtClean="0"/>
              <a:t>,</a:t>
            </a:r>
            <a:r>
              <a:rPr lang="zh-CN" altLang="en-US" sz="2800" b="1" dirty="0" smtClean="0"/>
              <a:t>可使冰雪的温度升高到</a:t>
            </a:r>
            <a:r>
              <a:rPr lang="en-US" altLang="zh-CN" sz="2800" b="1" dirty="0" smtClean="0"/>
              <a:t>0℃</a:t>
            </a:r>
            <a:r>
              <a:rPr lang="zh-CN" altLang="en-US" sz="2800" b="1" dirty="0" smtClean="0"/>
              <a:t>而熔化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dirty="0" smtClean="0"/>
              <a:t>D.</a:t>
            </a:r>
            <a:r>
              <a:rPr lang="zh-CN" altLang="en-US" sz="2800" b="1" dirty="0" smtClean="0"/>
              <a:t>洒上盐水后</a:t>
            </a:r>
            <a:r>
              <a:rPr lang="en-US" altLang="zh-CN" sz="2800" b="1" dirty="0" smtClean="0"/>
              <a:t>,</a:t>
            </a:r>
            <a:r>
              <a:rPr lang="zh-CN" altLang="en-US" sz="2800" b="1" dirty="0" smtClean="0"/>
              <a:t>可使冰变成冰水混合物</a:t>
            </a:r>
            <a:r>
              <a:rPr lang="en-US" altLang="zh-CN" sz="2800" b="1" dirty="0" smtClean="0"/>
              <a:t>,</a:t>
            </a:r>
            <a:r>
              <a:rPr lang="zh-CN" altLang="en-US" sz="2800" b="1" dirty="0" smtClean="0"/>
              <a:t>温度为</a:t>
            </a:r>
            <a:r>
              <a:rPr lang="en-US" altLang="zh-CN" sz="2800" b="1" dirty="0" smtClean="0"/>
              <a:t>0℃</a:t>
            </a:r>
          </a:p>
        </p:txBody>
      </p:sp>
      <p:sp>
        <p:nvSpPr>
          <p:cNvPr id="51203" name="Text Box 3"/>
          <p:cNvSpPr/>
          <p:nvPr>
            <p:custDataLst>
              <p:tags r:id="rId2"/>
            </p:custDataLst>
          </p:nvPr>
        </p:nvSpPr>
        <p:spPr>
          <a:xfrm>
            <a:off x="6228457" y="1918744"/>
            <a:ext cx="468398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4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A</a:t>
            </a:r>
            <a:endParaRPr lang="en-US" altLang="zh-CN" sz="4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719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089078" y="1444114"/>
            <a:ext cx="7821560" cy="3268257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smtClean="0"/>
              <a:t>7.</a:t>
            </a:r>
            <a:r>
              <a:rPr lang="zh-CN" altLang="en-US" sz="2800" b="1" smtClean="0"/>
              <a:t>下列现象中</a:t>
            </a:r>
            <a:r>
              <a:rPr lang="en-US" altLang="zh-CN" sz="2800" b="1" smtClean="0"/>
              <a:t>,</a:t>
            </a:r>
            <a:r>
              <a:rPr lang="zh-CN" altLang="en-US" sz="2800" b="1" smtClean="0"/>
              <a:t>不属于熔化的是</a:t>
            </a:r>
            <a:r>
              <a:rPr lang="en-US" altLang="zh-CN" sz="2800" b="1" smtClean="0"/>
              <a:t>:(     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smtClean="0"/>
              <a:t>A.-40℃</a:t>
            </a:r>
            <a:r>
              <a:rPr lang="zh-CN" altLang="en-US" sz="2800" b="1" smtClean="0"/>
              <a:t>的水银变成</a:t>
            </a:r>
            <a:r>
              <a:rPr lang="en-US" altLang="zh-CN" sz="2800" b="1" smtClean="0"/>
              <a:t>0℃</a:t>
            </a:r>
            <a:r>
              <a:rPr lang="zh-CN" altLang="en-US" sz="2800" b="1" smtClean="0"/>
              <a:t>的水银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smtClean="0"/>
              <a:t>B.</a:t>
            </a:r>
            <a:r>
              <a:rPr lang="zh-CN" altLang="en-US" sz="2800" b="1" smtClean="0"/>
              <a:t>冰变成水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smtClean="0"/>
              <a:t>C.</a:t>
            </a:r>
            <a:r>
              <a:rPr lang="zh-CN" altLang="en-US" sz="2800" b="1" smtClean="0"/>
              <a:t>食盐放入水中化成盐水</a:t>
            </a:r>
            <a:r>
              <a:rPr lang="en-US" altLang="zh-CN" sz="2800" b="1" smtClean="0"/>
              <a:t>.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smtClean="0"/>
              <a:t>D.</a:t>
            </a:r>
            <a:r>
              <a:rPr lang="zh-CN" altLang="en-US" sz="2800" b="1" smtClean="0"/>
              <a:t>玻璃在高温下变成液态玻璃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800" smtClean="0"/>
          </a:p>
        </p:txBody>
      </p:sp>
      <p:sp>
        <p:nvSpPr>
          <p:cNvPr id="52227" name="Text Box 3"/>
          <p:cNvSpPr/>
          <p:nvPr>
            <p:custDataLst>
              <p:tags r:id="rId2"/>
            </p:custDataLst>
          </p:nvPr>
        </p:nvSpPr>
        <p:spPr>
          <a:xfrm>
            <a:off x="6084441" y="1455080"/>
            <a:ext cx="468398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4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C</a:t>
            </a:r>
            <a:endParaRPr lang="en-US" altLang="zh-CN" sz="4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967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0125" y="1529621"/>
            <a:ext cx="8316595" cy="5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/>
              <a:t>8</a:t>
            </a:r>
            <a:r>
              <a:rPr lang="zh-CN" altLang="en-US" sz="3200" b="1" dirty="0"/>
              <a:t>、</a:t>
            </a:r>
            <a:r>
              <a:rPr lang="zh-CN" altLang="en-US" sz="3200" b="1" dirty="0">
                <a:solidFill>
                  <a:srgbClr val="000000"/>
                </a:solidFill>
                <a:ea typeface="宋体-PUA"/>
                <a:cs typeface="宋体-PUA"/>
              </a:rPr>
              <a:t>给冰水混合物加热，则（     ）</a:t>
            </a:r>
          </a:p>
        </p:txBody>
      </p:sp>
      <p:grpSp>
        <p:nvGrpSpPr>
          <p:cNvPr id="59395" name="Group 3"/>
          <p:cNvGrpSpPr>
            <a:grpSpLocks/>
          </p:cNvGrpSpPr>
          <p:nvPr/>
        </p:nvGrpSpPr>
        <p:grpSpPr bwMode="auto">
          <a:xfrm>
            <a:off x="990071" y="2280180"/>
            <a:ext cx="9356169" cy="2422691"/>
            <a:chOff x="0" y="0"/>
            <a:chExt cx="4536" cy="1530"/>
          </a:xfrm>
        </p:grpSpPr>
        <p:sp>
          <p:nvSpPr>
            <p:cNvPr id="59396" name="Text Box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0" y="0"/>
              <a:ext cx="41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00"/>
                  </a:solidFill>
                </a:rPr>
                <a:t>A</a:t>
              </a:r>
              <a:r>
                <a:rPr lang="zh-CN" altLang="en-US" sz="2800" b="1">
                  <a:solidFill>
                    <a:srgbClr val="000000"/>
                  </a:solidFill>
                </a:rPr>
                <a:t>、冰的温度升高，水的温度不变</a:t>
              </a:r>
            </a:p>
          </p:txBody>
        </p:sp>
        <p:sp>
          <p:nvSpPr>
            <p:cNvPr id="59397" name="Text Box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0" y="767"/>
              <a:ext cx="281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00"/>
                  </a:solidFill>
                </a:rPr>
                <a:t>C</a:t>
              </a:r>
              <a:r>
                <a:rPr lang="zh-CN" altLang="en-US" sz="2800" b="1">
                  <a:solidFill>
                    <a:srgbClr val="000000"/>
                  </a:solidFill>
                </a:rPr>
                <a:t>、冰水的温度一起升高</a:t>
              </a:r>
            </a:p>
          </p:txBody>
        </p:sp>
        <p:sp>
          <p:nvSpPr>
            <p:cNvPr id="59398" name="Text Box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0" y="383"/>
              <a:ext cx="41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00"/>
                  </a:solidFill>
                </a:rPr>
                <a:t>B</a:t>
              </a:r>
              <a:r>
                <a:rPr lang="zh-CN" altLang="en-US" sz="2800" b="1">
                  <a:solidFill>
                    <a:srgbClr val="000000"/>
                  </a:solidFill>
                </a:rPr>
                <a:t>、冰的温度不变，水的温度升高</a:t>
              </a:r>
            </a:p>
          </p:txBody>
        </p:sp>
        <p:sp>
          <p:nvSpPr>
            <p:cNvPr id="59399" name="Text Box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1200"/>
              <a:ext cx="45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00"/>
                  </a:solidFill>
                </a:rPr>
                <a:t>D</a:t>
              </a:r>
              <a:r>
                <a:rPr lang="zh-CN" altLang="en-US" sz="2800" b="1">
                  <a:solidFill>
                    <a:srgbClr val="000000"/>
                  </a:solidFill>
                </a:rPr>
                <a:t>、冰在熔化成水时，冰、水的温度都不变</a:t>
              </a:r>
            </a:p>
          </p:txBody>
        </p:sp>
      </p:grpSp>
      <p:sp>
        <p:nvSpPr>
          <p:cNvPr id="53252" name="Text Box 8"/>
          <p:cNvSpPr/>
          <p:nvPr>
            <p:custDataLst>
              <p:tags r:id="rId2"/>
            </p:custDataLst>
          </p:nvPr>
        </p:nvSpPr>
        <p:spPr>
          <a:xfrm>
            <a:off x="6012433" y="1529621"/>
            <a:ext cx="1124144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693050" y="1216096"/>
            <a:ext cx="10494751" cy="4514439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smtClean="0">
                <a:latin typeface="宋体" charset="-122"/>
              </a:rPr>
              <a:t>9</a:t>
            </a:r>
            <a:r>
              <a:rPr lang="zh-CN" altLang="en-US" sz="2800" b="1" smtClean="0">
                <a:latin typeface="宋体" charset="-122"/>
              </a:rPr>
              <a:t>、下列说法中不正确的是</a:t>
            </a:r>
            <a:r>
              <a:rPr lang="en-US" altLang="zh-CN" sz="2800" b="1" smtClean="0">
                <a:latin typeface="宋体" charset="-122"/>
              </a:rPr>
              <a:t>(   )</a:t>
            </a:r>
            <a:r>
              <a:rPr lang="zh-CN" altLang="en-US" sz="2800" b="1" smtClean="0">
                <a:latin typeface="宋体" charset="-122"/>
              </a:rPr>
              <a:t>：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smtClean="0">
                <a:latin typeface="宋体" charset="-122"/>
              </a:rPr>
              <a:t>A.</a:t>
            </a:r>
            <a:r>
              <a:rPr lang="zh-CN" altLang="en-US" sz="2800" b="1" smtClean="0">
                <a:latin typeface="宋体" charset="-122"/>
              </a:rPr>
              <a:t>任何固态物质熔化时，都要吸热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smtClean="0">
                <a:latin typeface="宋体" charset="-122"/>
              </a:rPr>
              <a:t>B.</a:t>
            </a:r>
            <a:r>
              <a:rPr lang="zh-CN" altLang="en-US" sz="2800" b="1" smtClean="0">
                <a:latin typeface="宋体" charset="-122"/>
              </a:rPr>
              <a:t>晶体在熔化时，温度不变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smtClean="0">
                <a:latin typeface="宋体" charset="-122"/>
              </a:rPr>
              <a:t>C.</a:t>
            </a:r>
            <a:r>
              <a:rPr lang="zh-CN" altLang="en-US" sz="2800" b="1" smtClean="0">
                <a:latin typeface="宋体" charset="-122"/>
              </a:rPr>
              <a:t>任何固态物质都有一定的熔化温度，这个温度叫做该物质的熔点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smtClean="0">
                <a:latin typeface="宋体" charset="-122"/>
              </a:rPr>
              <a:t>D. </a:t>
            </a:r>
            <a:r>
              <a:rPr lang="zh-CN" altLang="en-US" sz="2800" b="1" smtClean="0">
                <a:latin typeface="宋体" charset="-122"/>
              </a:rPr>
              <a:t>晶体在熔化过程中，温度虽不变，但仍然要吸收热</a:t>
            </a:r>
          </a:p>
        </p:txBody>
      </p:sp>
      <p:sp>
        <p:nvSpPr>
          <p:cNvPr id="54275" name="Text Box 3"/>
          <p:cNvSpPr/>
          <p:nvPr>
            <p:custDataLst>
              <p:tags r:id="rId2"/>
            </p:custDataLst>
          </p:nvPr>
        </p:nvSpPr>
        <p:spPr>
          <a:xfrm>
            <a:off x="5220345" y="1332037"/>
            <a:ext cx="481222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itchFamily="18" charset="0"/>
                <a:ea typeface="隶书" pitchFamily="49" charset="-122"/>
                <a:sym typeface="Wingdings"/>
              </a:rPr>
              <a:t>C</a:t>
            </a:r>
            <a:endParaRPr lang="en-US" altLang="zh-CN" sz="3200" b="1" dirty="0">
              <a:solidFill>
                <a:srgbClr val="FF0066"/>
              </a:solidFill>
              <a:latin typeface="Times New Roman" pitchFamily="18" charset="0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015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594043" y="1596126"/>
            <a:ext cx="10692765" cy="3268257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smtClean="0">
                <a:latin typeface="宋体" charset="-122"/>
              </a:rPr>
              <a:t>10</a:t>
            </a:r>
            <a:r>
              <a:rPr lang="zh-CN" altLang="en-US" b="1" smtClean="0">
                <a:latin typeface="宋体" charset="-122"/>
              </a:rPr>
              <a:t>、物体在吸收热后，它的温度将</a:t>
            </a:r>
            <a:r>
              <a:rPr lang="en-US" altLang="zh-CN" b="1" smtClean="0">
                <a:latin typeface="宋体" charset="-122"/>
              </a:rPr>
              <a:t>(    )</a:t>
            </a:r>
            <a:endParaRPr lang="zh-CN" altLang="en-US" b="1" smtClean="0">
              <a:latin typeface="宋体" charset="-122"/>
            </a:endParaRP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宋体" charset="-122"/>
              </a:rPr>
              <a:t>A.</a:t>
            </a:r>
            <a:r>
              <a:rPr lang="zh-CN" altLang="en-US" b="1" smtClean="0">
                <a:latin typeface="宋体" charset="-122"/>
              </a:rPr>
              <a:t>一定上升 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宋体" charset="-122"/>
              </a:rPr>
              <a:t>B.</a:t>
            </a:r>
            <a:r>
              <a:rPr lang="zh-CN" altLang="en-US" b="1" smtClean="0">
                <a:latin typeface="宋体" charset="-122"/>
              </a:rPr>
              <a:t>一定不变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宋体" charset="-122"/>
              </a:rPr>
              <a:t>C.</a:t>
            </a:r>
            <a:r>
              <a:rPr lang="zh-CN" altLang="en-US" b="1" smtClean="0">
                <a:latin typeface="宋体" charset="-122"/>
              </a:rPr>
              <a:t>有可能上升，也有可能不变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宋体" charset="-122"/>
              </a:rPr>
              <a:t>D.</a:t>
            </a:r>
            <a:r>
              <a:rPr lang="zh-CN" altLang="en-US" b="1" smtClean="0">
                <a:latin typeface="宋体" charset="-122"/>
              </a:rPr>
              <a:t>以上说法都不对</a:t>
            </a:r>
          </a:p>
        </p:txBody>
      </p:sp>
      <p:sp>
        <p:nvSpPr>
          <p:cNvPr id="55299" name="Text Box 3"/>
          <p:cNvSpPr/>
          <p:nvPr>
            <p:custDataLst>
              <p:tags r:id="rId2"/>
            </p:custDataLst>
          </p:nvPr>
        </p:nvSpPr>
        <p:spPr>
          <a:xfrm>
            <a:off x="7164561" y="1692077"/>
            <a:ext cx="518091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itchFamily="18" charset="0"/>
                <a:ea typeface="隶书" pitchFamily="49" charset="-122"/>
                <a:sym typeface="Wingdings"/>
              </a:rPr>
              <a:t>C</a:t>
            </a:r>
            <a:endParaRPr lang="en-US" altLang="zh-CN" sz="3600" b="1">
              <a:solidFill>
                <a:srgbClr val="FF0066"/>
              </a:solidFill>
              <a:latin typeface="Times New Roman" pitchFamily="18" charset="0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066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4042" y="684054"/>
            <a:ext cx="1039574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charset="-122"/>
              </a:rPr>
              <a:t>1</a:t>
            </a:r>
            <a:r>
              <a:rPr lang="en-US" altLang="zh-CN" sz="2800" b="1" dirty="0">
                <a:solidFill>
                  <a:srgbClr val="000000"/>
                </a:solidFill>
                <a:latin typeface="宋体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</a:rPr>
              <a:t>、如图所示是两种物质的凝固现象，根据图像判断</a:t>
            </a:r>
            <a:r>
              <a:rPr lang="zh-CN" altLang="en-US" sz="2800" b="1" u="sng" dirty="0">
                <a:solidFill>
                  <a:srgbClr val="000000"/>
                </a:solidFill>
                <a:latin typeface="宋体" charset="-122"/>
              </a:rPr>
              <a:t>　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</a:rPr>
              <a:t>是晶体（填</a:t>
            </a:r>
            <a:r>
              <a:rPr lang="en-US" altLang="zh-CN" sz="2800" b="1" dirty="0">
                <a:solidFill>
                  <a:srgbClr val="000000"/>
                </a:solidFill>
                <a:latin typeface="宋体" charset="-122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</a:rPr>
              <a:t>或</a:t>
            </a:r>
            <a:r>
              <a:rPr lang="en-US" altLang="zh-CN" sz="2800" b="1" dirty="0">
                <a:solidFill>
                  <a:srgbClr val="000000"/>
                </a:solidFill>
                <a:latin typeface="宋体" charset="-122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</a:rPr>
              <a:t>），从图中的凝固曲线可以看出凝固需要的时间为</a:t>
            </a:r>
            <a:r>
              <a:rPr lang="zh-CN" altLang="en-US" sz="2800" b="1" u="sng" dirty="0">
                <a:solidFill>
                  <a:srgbClr val="000000"/>
                </a:solidFill>
                <a:latin typeface="宋体" charset="-122"/>
              </a:rPr>
              <a:t>　 　</a:t>
            </a:r>
            <a:r>
              <a:rPr lang="en-US" altLang="zh-CN" sz="2800" b="1" dirty="0">
                <a:solidFill>
                  <a:srgbClr val="000000"/>
                </a:solidFill>
                <a:latin typeface="宋体" charset="-122"/>
              </a:rPr>
              <a:t>min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</a:rPr>
              <a:t>，物质凝固过程中，其状态处于</a:t>
            </a:r>
            <a:r>
              <a:rPr lang="zh-CN" altLang="en-US" sz="2800" b="1" u="sng" dirty="0">
                <a:solidFill>
                  <a:srgbClr val="000000"/>
                </a:solidFill>
                <a:latin typeface="宋体" charset="-122"/>
              </a:rPr>
              <a:t>　　　　　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</a:rPr>
              <a:t>，它需要不断的</a:t>
            </a:r>
            <a:r>
              <a:rPr lang="en-US" altLang="zh-CN" sz="2800" b="1" dirty="0">
                <a:solidFill>
                  <a:srgbClr val="000000"/>
                </a:solidFill>
                <a:latin typeface="宋体" charset="-122"/>
              </a:rPr>
              <a:t>___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</a:rPr>
              <a:t>热，温度保持</a:t>
            </a:r>
            <a:r>
              <a:rPr lang="en-US" altLang="zh-CN" sz="2800" b="1" u="sng" dirty="0">
                <a:solidFill>
                  <a:srgbClr val="000000"/>
                </a:solidFill>
                <a:latin typeface="宋体" charset="-122"/>
              </a:rPr>
              <a:t>_______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</a:rPr>
              <a:t>，图中可以看出其凝固点为</a:t>
            </a:r>
            <a:r>
              <a:rPr lang="zh-CN" altLang="en-US" sz="2800" b="1" u="sng" dirty="0">
                <a:solidFill>
                  <a:srgbClr val="000000"/>
                </a:solidFill>
                <a:latin typeface="宋体" charset="-122"/>
              </a:rPr>
              <a:t>　　　　　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</a:rPr>
              <a:t>。</a:t>
            </a:r>
          </a:p>
        </p:txBody>
      </p:sp>
      <p:pic>
        <p:nvPicPr>
          <p:cNvPr id="62467" name="Picture 3" descr="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12" y="3287854"/>
            <a:ext cx="6228042" cy="325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4"/>
          <p:cNvSpPr/>
          <p:nvPr>
            <p:custDataLst>
              <p:tags r:id="rId3"/>
            </p:custDataLst>
          </p:nvPr>
        </p:nvSpPr>
        <p:spPr>
          <a:xfrm>
            <a:off x="8892753" y="773392"/>
            <a:ext cx="843624" cy="5225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ea typeface="黑体" panose="02010609060101010101" pitchFamily="49" charset="-122"/>
                <a:sym typeface="Wingdings"/>
              </a:rPr>
              <a:t>B</a:t>
            </a:r>
            <a:endParaRPr lang="en-US" altLang="zh-CN" sz="2800" b="1" dirty="0">
              <a:solidFill>
                <a:srgbClr val="FF0066"/>
              </a:solidFill>
              <a:ea typeface="黑体" panose="02010609060101010101" pitchFamily="49" charset="-122"/>
            </a:endParaRPr>
          </a:p>
        </p:txBody>
      </p:sp>
      <p:sp>
        <p:nvSpPr>
          <p:cNvPr id="56325" name="Text Box 5"/>
          <p:cNvSpPr/>
          <p:nvPr>
            <p:custDataLst>
              <p:tags r:id="rId4"/>
            </p:custDataLst>
          </p:nvPr>
        </p:nvSpPr>
        <p:spPr>
          <a:xfrm>
            <a:off x="10007967" y="1501925"/>
            <a:ext cx="1029262" cy="52095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ea typeface="黑体" panose="02010609060101010101" pitchFamily="49" charset="-122"/>
                <a:sym typeface="Wingdings"/>
              </a:rPr>
              <a:t>4</a:t>
            </a:r>
            <a:endParaRPr lang="en-US" altLang="zh-CN" sz="2800" b="1" dirty="0">
              <a:solidFill>
                <a:srgbClr val="FF0066"/>
              </a:solidFill>
              <a:ea typeface="黑体" panose="02010609060101010101" pitchFamily="49" charset="-122"/>
            </a:endParaRPr>
          </a:p>
        </p:txBody>
      </p:sp>
      <p:sp>
        <p:nvSpPr>
          <p:cNvPr id="56326" name="Text Box 6"/>
          <p:cNvSpPr/>
          <p:nvPr>
            <p:custDataLst>
              <p:tags r:id="rId5"/>
            </p:custDataLst>
          </p:nvPr>
        </p:nvSpPr>
        <p:spPr>
          <a:xfrm>
            <a:off x="6228457" y="2053817"/>
            <a:ext cx="2281288" cy="5225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ea typeface="黑体" pitchFamily="49" charset="-122"/>
              </a:rPr>
              <a:t>固液共存</a:t>
            </a:r>
          </a:p>
        </p:txBody>
      </p:sp>
      <p:sp>
        <p:nvSpPr>
          <p:cNvPr id="56327" name="Text Box 7"/>
          <p:cNvSpPr/>
          <p:nvPr>
            <p:custDataLst>
              <p:tags r:id="rId6"/>
            </p:custDataLst>
          </p:nvPr>
        </p:nvSpPr>
        <p:spPr>
          <a:xfrm>
            <a:off x="585532" y="2720358"/>
            <a:ext cx="1309782" cy="5225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ea typeface="黑体" pitchFamily="49" charset="-122"/>
              </a:rPr>
              <a:t>放</a:t>
            </a:r>
          </a:p>
        </p:txBody>
      </p:sp>
      <p:sp>
        <p:nvSpPr>
          <p:cNvPr id="56328" name="Text Box 8"/>
          <p:cNvSpPr/>
          <p:nvPr>
            <p:custDataLst>
              <p:tags r:id="rId7"/>
            </p:custDataLst>
          </p:nvPr>
        </p:nvSpPr>
        <p:spPr>
          <a:xfrm>
            <a:off x="3564161" y="2720359"/>
            <a:ext cx="1590302" cy="5225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ea typeface="黑体" pitchFamily="49" charset="-122"/>
              </a:rPr>
              <a:t>不变</a:t>
            </a:r>
          </a:p>
        </p:txBody>
      </p:sp>
      <p:sp>
        <p:nvSpPr>
          <p:cNvPr id="56329" name="Text Box 9"/>
          <p:cNvSpPr/>
          <p:nvPr>
            <p:custDataLst>
              <p:tags r:id="rId8"/>
            </p:custDataLst>
          </p:nvPr>
        </p:nvSpPr>
        <p:spPr>
          <a:xfrm>
            <a:off x="9108777" y="2628181"/>
            <a:ext cx="1590302" cy="5225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  <a:ea typeface="黑体" pitchFamily="49" charset="-122"/>
              </a:rPr>
              <a:t>50℃</a:t>
            </a:r>
          </a:p>
        </p:txBody>
      </p:sp>
      <p:sp>
        <p:nvSpPr>
          <p:cNvPr id="62474" name="AutoShape 10">
            <a:hlinkClick r:id="rId12" action="ppaction://hlinksldjump"/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086731" y="6292662"/>
            <a:ext cx="561040" cy="547876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28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 fill="hold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 fill="hold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 animBg="1"/>
      <p:bldP spid="56326" grpId="0" animBg="1"/>
      <p:bldP spid="56327" grpId="0" animBg="1"/>
      <p:bldP spid="56328" grpId="0" animBg="1"/>
      <p:bldP spid="5632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53333" y="117176"/>
            <a:ext cx="1980142" cy="5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/>
              <a:t>小   结</a:t>
            </a:r>
          </a:p>
        </p:txBody>
      </p:sp>
      <p:sp>
        <p:nvSpPr>
          <p:cNvPr id="63491" name="AutoShap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036" y="2129752"/>
            <a:ext cx="396028" cy="2617455"/>
          </a:xfrm>
          <a:prstGeom prst="leftBrace">
            <a:avLst>
              <a:gd name="adj1" fmla="val 54646"/>
              <a:gd name="adj2" fmla="val 50000"/>
            </a:avLst>
          </a:prstGeom>
          <a:noFill/>
          <a:ln w="158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492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071" y="4054709"/>
            <a:ext cx="99997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latin typeface="宋体" charset="-122"/>
              </a:rPr>
              <a:t>非晶体熔化和凝固：在熔化（凝固）过程中   不断吸热（放热），温度一直升高（降低）。</a:t>
            </a:r>
            <a:endParaRPr lang="zh-CN" altLang="en-US" sz="4000" b="1"/>
          </a:p>
        </p:txBody>
      </p:sp>
      <p:sp>
        <p:nvSpPr>
          <p:cNvPr id="63493" name="矩形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2033" y="1936570"/>
            <a:ext cx="4290307" cy="52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81000" eaLnBrk="0" hangingPunct="0"/>
            <a:r>
              <a:rPr lang="zh-CN" altLang="zh-CN" sz="2800" b="1">
                <a:latin typeface="宋体" charset="-122"/>
              </a:rPr>
              <a:t>晶体熔化和凝固</a:t>
            </a:r>
            <a:endParaRPr lang="zh-CN" altLang="zh-CN" sz="1400" b="1"/>
          </a:p>
        </p:txBody>
      </p:sp>
      <p:sp>
        <p:nvSpPr>
          <p:cNvPr id="63494" name="矩形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51347" y="1200261"/>
            <a:ext cx="6534468" cy="119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宋体" charset="-122"/>
              </a:rPr>
              <a:t>条件：达到熔点（凝固点），继续吸热（放热）。 </a:t>
            </a:r>
            <a:endParaRPr lang="zh-CN" altLang="en-US" sz="2400" b="1"/>
          </a:p>
        </p:txBody>
      </p:sp>
      <p:sp>
        <p:nvSpPr>
          <p:cNvPr id="63495" name="矩形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60591" y="2410023"/>
            <a:ext cx="67242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b="1">
                <a:latin typeface="宋体" charset="-122"/>
              </a:rPr>
              <a:t>规律：在熔化（凝固）过程中不断吸热（放热），温度保持不变</a:t>
            </a:r>
            <a:endParaRPr lang="zh-CN" altLang="en-US" sz="1200" b="1"/>
          </a:p>
        </p:txBody>
      </p:sp>
      <p:sp>
        <p:nvSpPr>
          <p:cNvPr id="63496" name="左大括号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04822" y="1551789"/>
            <a:ext cx="346525" cy="1292102"/>
          </a:xfrm>
          <a:prstGeom prst="leftBrace">
            <a:avLst>
              <a:gd name="adj1" fmla="val 8343"/>
              <a:gd name="adj2" fmla="val 50000"/>
            </a:avLst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/>
          </a:p>
        </p:txBody>
      </p:sp>
      <p:pic>
        <p:nvPicPr>
          <p:cNvPr id="63497" name="New picture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949" y="10767513"/>
            <a:ext cx="330024" cy="31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55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/>
          <p:nvPr>
            <p:custDataLst>
              <p:tags r:id="rId1"/>
            </p:custDataLst>
          </p:nvPr>
        </p:nvSpPr>
        <p:spPr>
          <a:xfrm>
            <a:off x="862187" y="4656950"/>
            <a:ext cx="3168227" cy="156445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ea typeface="楷体_GB2312" pitchFamily="49" charset="-122"/>
              </a:rPr>
              <a:t>铁、钢由</a:t>
            </a:r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固态</a:t>
            </a:r>
            <a:r>
              <a:rPr lang="zh-CN" altLang="en-US" sz="3200" b="1">
                <a:solidFill>
                  <a:srgbClr val="000000"/>
                </a:solidFill>
                <a:ea typeface="楷体_GB2312" pitchFamily="49" charset="-122"/>
              </a:rPr>
              <a:t>变为</a:t>
            </a:r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液态</a:t>
            </a:r>
          </a:p>
        </p:txBody>
      </p:sp>
      <p:grpSp>
        <p:nvGrpSpPr>
          <p:cNvPr id="19459" name="Group 3"/>
          <p:cNvGrpSpPr>
            <a:grpSpLocks noChangeAspect="1"/>
          </p:cNvGrpSpPr>
          <p:nvPr/>
        </p:nvGrpSpPr>
        <p:grpSpPr bwMode="auto">
          <a:xfrm>
            <a:off x="645610" y="684054"/>
            <a:ext cx="10647387" cy="5743202"/>
            <a:chOff x="0" y="0"/>
            <a:chExt cx="5162" cy="3627"/>
          </a:xfrm>
        </p:grpSpPr>
        <p:pic>
          <p:nvPicPr>
            <p:cNvPr id="19460" name="Picture 4" descr="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61" cy="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1" name="Picture 5" descr="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" y="1344"/>
              <a:ext cx="3424" cy="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402902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65408" y="5320419"/>
            <a:ext cx="3423995" cy="64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600">
                <a:solidFill>
                  <a:srgbClr val="C00000"/>
                </a:solidFill>
                <a:latin typeface="宋体" charset="-122"/>
              </a:rPr>
              <a:t>滴水成冰</a:t>
            </a:r>
          </a:p>
        </p:txBody>
      </p:sp>
      <p:sp>
        <p:nvSpPr>
          <p:cNvPr id="20483" name="Text Box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89078" y="5432844"/>
            <a:ext cx="44243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C00000"/>
                </a:solidFill>
                <a:ea typeface="楷体_GB2312" pitchFamily="49" charset="-122"/>
              </a:rPr>
              <a:t>正在消融的冰凌</a:t>
            </a:r>
          </a:p>
        </p:txBody>
      </p:sp>
      <p:pic>
        <p:nvPicPr>
          <p:cNvPr id="20484" name="图片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26" y="1007079"/>
            <a:ext cx="4325371" cy="44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32" y="1007079"/>
            <a:ext cx="4498634" cy="44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47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/>
          <p:nvPr>
            <p:custDataLst>
              <p:tags r:id="rId1"/>
            </p:custDataLst>
          </p:nvPr>
        </p:nvSpPr>
        <p:spPr>
          <a:xfrm>
            <a:off x="1881135" y="1520120"/>
            <a:ext cx="8514609" cy="582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ea typeface="楷体_GB2312" pitchFamily="49" charset="-122"/>
              </a:rPr>
              <a:t>：物质由固态变为液态的过程。</a:t>
            </a:r>
          </a:p>
        </p:txBody>
      </p:sp>
      <p:sp>
        <p:nvSpPr>
          <p:cNvPr id="13315" name="Text Box 3"/>
          <p:cNvSpPr/>
          <p:nvPr>
            <p:custDataLst>
              <p:tags r:id="rId2"/>
            </p:custDataLst>
          </p:nvPr>
        </p:nvSpPr>
        <p:spPr>
          <a:xfrm>
            <a:off x="693050" y="1501118"/>
            <a:ext cx="1584113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熔化</a:t>
            </a:r>
          </a:p>
        </p:txBody>
      </p:sp>
      <p:sp>
        <p:nvSpPr>
          <p:cNvPr id="133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3363" y="3952311"/>
            <a:ext cx="8121134" cy="523220"/>
          </a:xfrm>
          <a:prstGeom prst="rect">
            <a:avLst/>
          </a:prstGeom>
          <a:solidFill>
            <a:srgbClr val="BBE0E3"/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例如</a:t>
            </a:r>
            <a:r>
              <a:rPr lang="en-US" altLang="zh-CN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 </a:t>
            </a:r>
            <a:r>
              <a:rPr lang="zh-CN" altLang="en-US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水结冰、火山喷出的岩浆凝固成火山岩等。</a:t>
            </a:r>
          </a:p>
        </p:txBody>
      </p:sp>
      <p:sp>
        <p:nvSpPr>
          <p:cNvPr id="13317" name="Text Box 5"/>
          <p:cNvSpPr/>
          <p:nvPr>
            <p:custDataLst>
              <p:tags r:id="rId4"/>
            </p:custDataLst>
          </p:nvPr>
        </p:nvSpPr>
        <p:spPr>
          <a:xfrm>
            <a:off x="693050" y="3040239"/>
            <a:ext cx="2772198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凝固</a:t>
            </a:r>
          </a:p>
        </p:txBody>
      </p:sp>
      <p:sp>
        <p:nvSpPr>
          <p:cNvPr id="13318" name="Text Box 6"/>
          <p:cNvSpPr/>
          <p:nvPr>
            <p:custDataLst>
              <p:tags r:id="rId5"/>
            </p:custDataLst>
          </p:nvPr>
        </p:nvSpPr>
        <p:spPr>
          <a:xfrm>
            <a:off x="1881134" y="3054491"/>
            <a:ext cx="7821560" cy="582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ea typeface="楷体_GB2312" pitchFamily="49" charset="-122"/>
              </a:rPr>
              <a:t>：物质由液态变为固态的过程。</a:t>
            </a:r>
          </a:p>
        </p:txBody>
      </p:sp>
      <p:sp>
        <p:nvSpPr>
          <p:cNvPr id="1331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3050" y="2303932"/>
            <a:ext cx="10562819" cy="522541"/>
          </a:xfrm>
          <a:prstGeom prst="rect">
            <a:avLst/>
          </a:prstGeom>
          <a:solidFill>
            <a:srgbClr val="BBE0E3"/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ea typeface="楷体_GB2312" pitchFamily="49" charset="-122"/>
              </a:rPr>
              <a:t>例如：蜡烛熔化为烛滴、钢铁熔化、冰熔化为水等。</a:t>
            </a:r>
          </a:p>
        </p:txBody>
      </p:sp>
    </p:spTree>
    <p:extLst>
      <p:ext uri="{BB962C8B-B14F-4D97-AF65-F5344CB8AC3E}">
        <p14:creationId xmlns:p14="http://schemas.microsoft.com/office/powerpoint/2010/main" val="454596810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 fill="hold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 fill="hold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 fill="hold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 fill="hold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6" grpId="0" animBg="1"/>
      <p:bldP spid="13317" grpId="0" animBg="1"/>
      <p:bldP spid="13318" grpId="0" animBg="1"/>
      <p:bldP spid="133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-297021" y="747392"/>
            <a:ext cx="10593758" cy="83606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3600" b="1" smtClean="0">
                <a:latin typeface="Arial" charset="0"/>
                <a:ea typeface="楷体_GB2312" pitchFamily="49" charset="-122"/>
              </a:rPr>
              <a:t>例子：说出下列物态变化名称</a:t>
            </a:r>
          </a:p>
        </p:txBody>
      </p:sp>
      <p:sp>
        <p:nvSpPr>
          <p:cNvPr id="22531" name="Text Box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89078" y="1787724"/>
            <a:ext cx="31951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zh-CN" altLang="en-US" sz="3600" b="1">
                <a:solidFill>
                  <a:srgbClr val="000000"/>
                </a:solidFill>
                <a:latin typeface="Times New Roman" pitchFamily="18" charset="0"/>
              </a:rPr>
              <a:t>、冰棒化成水</a:t>
            </a:r>
          </a:p>
        </p:txBody>
      </p:sp>
      <p:sp>
        <p:nvSpPr>
          <p:cNvPr id="14340" name="Text Box 4"/>
          <p:cNvSpPr/>
          <p:nvPr>
            <p:custDataLst>
              <p:tags r:id="rId3"/>
            </p:custDataLst>
          </p:nvPr>
        </p:nvSpPr>
        <p:spPr>
          <a:xfrm>
            <a:off x="5480455" y="1787724"/>
            <a:ext cx="1111202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7575"/>
                </a:solidFill>
                <a:latin typeface="Times New Roman" pitchFamily="18" charset="0"/>
              </a:rPr>
              <a:t>熔化</a:t>
            </a:r>
          </a:p>
        </p:txBody>
      </p:sp>
      <p:sp>
        <p:nvSpPr>
          <p:cNvPr id="22533" name="Text Box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80827" y="2660210"/>
            <a:ext cx="5048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zh-CN" altLang="en-US" sz="3600" b="1">
                <a:solidFill>
                  <a:srgbClr val="000000"/>
                </a:solidFill>
                <a:latin typeface="Times New Roman" pitchFamily="18" charset="0"/>
              </a:rPr>
              <a:t>、钢水浇铸成火车轮：</a:t>
            </a:r>
          </a:p>
        </p:txBody>
      </p:sp>
      <p:sp>
        <p:nvSpPr>
          <p:cNvPr id="14342" name="Text Box 6"/>
          <p:cNvSpPr/>
          <p:nvPr>
            <p:custDataLst>
              <p:tags r:id="rId5"/>
            </p:custDataLst>
          </p:nvPr>
        </p:nvSpPr>
        <p:spPr>
          <a:xfrm>
            <a:off x="7404905" y="2647542"/>
            <a:ext cx="2685567" cy="64446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7575"/>
                </a:solidFill>
                <a:latin typeface="Times New Roman" pitchFamily="18" charset="0"/>
              </a:rPr>
              <a:t>凝固</a:t>
            </a:r>
          </a:p>
        </p:txBody>
      </p:sp>
      <p:sp>
        <p:nvSpPr>
          <p:cNvPr id="22535" name="Text Box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31324" y="3648287"/>
            <a:ext cx="70551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zh-CN" altLang="en-US" sz="3600" b="1">
                <a:solidFill>
                  <a:srgbClr val="000000"/>
                </a:solidFill>
                <a:latin typeface="Times New Roman" pitchFamily="18" charset="0"/>
              </a:rPr>
              <a:t>、把废塑料回收再制成塑料产品</a:t>
            </a:r>
            <a:r>
              <a:rPr lang="en-US" altLang="zh-CN" sz="3600" b="1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4344" name="Text Box 8"/>
          <p:cNvSpPr/>
          <p:nvPr>
            <p:custDataLst>
              <p:tags r:id="rId7"/>
            </p:custDataLst>
          </p:nvPr>
        </p:nvSpPr>
        <p:spPr>
          <a:xfrm>
            <a:off x="1872884" y="4560359"/>
            <a:ext cx="4455319" cy="64446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7575"/>
                </a:solidFill>
                <a:latin typeface="Times New Roman" pitchFamily="18" charset="0"/>
              </a:rPr>
              <a:t>先熔化再凝固</a:t>
            </a:r>
          </a:p>
        </p:txBody>
      </p:sp>
    </p:spTree>
    <p:extLst>
      <p:ext uri="{BB962C8B-B14F-4D97-AF65-F5344CB8AC3E}">
        <p14:creationId xmlns:p14="http://schemas.microsoft.com/office/powerpoint/2010/main" val="624859894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2" grpId="0" animBg="1"/>
      <p:bldP spid="143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xx00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6"/>
          <a:stretch>
            <a:fillRect/>
          </a:stretch>
        </p:blipFill>
        <p:spPr bwMode="auto">
          <a:xfrm>
            <a:off x="5940426" y="4785210"/>
            <a:ext cx="2900082" cy="201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xx00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8"/>
          <a:stretch>
            <a:fillRect/>
          </a:stretch>
        </p:blipFill>
        <p:spPr bwMode="auto">
          <a:xfrm>
            <a:off x="1" y="4785210"/>
            <a:ext cx="2852642" cy="201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33162" y="1265183"/>
            <a:ext cx="1870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酒精灯</a:t>
            </a:r>
          </a:p>
        </p:txBody>
      </p:sp>
      <p:sp>
        <p:nvSpPr>
          <p:cNvPr id="23557" name="Text Box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5704" y="2199424"/>
            <a:ext cx="18233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三脚架</a:t>
            </a:r>
          </a:p>
        </p:txBody>
      </p:sp>
      <p:sp>
        <p:nvSpPr>
          <p:cNvPr id="2355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2896" y="1768723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石棉网</a:t>
            </a:r>
          </a:p>
        </p:txBody>
      </p:sp>
      <p:sp>
        <p:nvSpPr>
          <p:cNvPr id="2355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11165" y="1322188"/>
            <a:ext cx="1216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烧杯</a:t>
            </a:r>
            <a:r>
              <a:rPr lang="zh-CN" altLang="en-US" sz="2400" b="1">
                <a:solidFill>
                  <a:srgbClr val="0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</a:p>
        </p:txBody>
      </p:sp>
      <p:sp>
        <p:nvSpPr>
          <p:cNvPr id="2356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18262" y="1768723"/>
            <a:ext cx="1214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试管</a:t>
            </a:r>
          </a:p>
        </p:txBody>
      </p:sp>
      <p:sp>
        <p:nvSpPr>
          <p:cNvPr id="2356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33162" y="1752888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温度计</a:t>
            </a:r>
          </a:p>
        </p:txBody>
      </p:sp>
      <p:sp>
        <p:nvSpPr>
          <p:cNvPr id="2356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5898" y="2199424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搅拌器</a:t>
            </a:r>
          </a:p>
        </p:txBody>
      </p:sp>
      <p:sp>
        <p:nvSpPr>
          <p:cNvPr id="2356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11165" y="1768723"/>
            <a:ext cx="12623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火柴</a:t>
            </a:r>
          </a:p>
        </p:txBody>
      </p:sp>
      <p:pic>
        <p:nvPicPr>
          <p:cNvPr id="23564" name="Picture 12" descr="实验 00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7" t="5739" r="5003" b="5388"/>
          <a:stretch>
            <a:fillRect/>
          </a:stretch>
        </p:blipFill>
        <p:spPr bwMode="auto">
          <a:xfrm>
            <a:off x="6781985" y="763227"/>
            <a:ext cx="4678085" cy="402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WordArt 13"/>
          <p:cNvSpPr>
            <a:spLocks noChangeArrowheads="1" noChangeShapeType="1" noTextEdit="1"/>
          </p:cNvSpPr>
          <p:nvPr>
            <p:custDataLst>
              <p:tags r:id="rId12"/>
            </p:custDataLst>
          </p:nvPr>
        </p:nvSpPr>
        <p:spPr bwMode="auto">
          <a:xfrm rot="300000">
            <a:off x="325899" y="115593"/>
            <a:ext cx="3073345" cy="100549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4000" b="1" kern="10">
              <a:ln w="9525" algn="ctr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040000" scaled="1"/>
              </a:gradFill>
              <a:latin typeface="宋体"/>
              <a:ea typeface="宋体"/>
            </a:endParaRPr>
          </a:p>
        </p:txBody>
      </p:sp>
      <p:sp>
        <p:nvSpPr>
          <p:cNvPr id="23566" name="Text Box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0781" y="1265184"/>
            <a:ext cx="2712382" cy="50195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00FF"/>
                </a:solidFill>
                <a:ea typeface="隶书" pitchFamily="49" charset="-122"/>
              </a:rPr>
              <a:t>实验器材：</a:t>
            </a:r>
          </a:p>
        </p:txBody>
      </p:sp>
      <p:sp>
        <p:nvSpPr>
          <p:cNvPr id="15375" name="Text Box 15"/>
          <p:cNvSpPr/>
          <p:nvPr>
            <p:custDataLst>
              <p:tags r:id="rId14"/>
            </p:custDataLst>
          </p:nvPr>
        </p:nvSpPr>
        <p:spPr>
          <a:xfrm>
            <a:off x="7437907" y="152012"/>
            <a:ext cx="3630260" cy="5700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1"/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0000FF"/>
                </a:solidFill>
                <a:ea typeface="隶书" pitchFamily="49" charset="-122"/>
              </a:rPr>
              <a:t>实验装置图</a:t>
            </a:r>
          </a:p>
        </p:txBody>
      </p:sp>
      <p:sp>
        <p:nvSpPr>
          <p:cNvPr id="15376" name="Text Box 16"/>
          <p:cNvSpPr/>
          <p:nvPr>
            <p:custDataLst>
              <p:tags r:id="rId15"/>
            </p:custDataLst>
          </p:nvPr>
        </p:nvSpPr>
        <p:spPr>
          <a:xfrm>
            <a:off x="420781" y="2916730"/>
            <a:ext cx="2712382" cy="503540"/>
          </a:xfrm>
          <a:prstGeom prst="rect">
            <a:avLst/>
          </a:prstGeom>
          <a:solidFill>
            <a:srgbClr val="FFFF99"/>
          </a:solidFill>
          <a:ln w="25400">
            <a:noFill/>
            <a:miter lim="800000"/>
          </a:ln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00FF"/>
                </a:solidFill>
                <a:ea typeface="隶书" pitchFamily="49" charset="-122"/>
              </a:rPr>
              <a:t>实验药品：</a:t>
            </a:r>
          </a:p>
        </p:txBody>
      </p:sp>
      <p:sp>
        <p:nvSpPr>
          <p:cNvPr id="15377" name="Text Box 17"/>
          <p:cNvSpPr/>
          <p:nvPr>
            <p:custDataLst>
              <p:tags r:id="rId16"/>
            </p:custDataLst>
          </p:nvPr>
        </p:nvSpPr>
        <p:spPr>
          <a:xfrm>
            <a:off x="3040343" y="2916729"/>
            <a:ext cx="2992902" cy="50195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ea typeface="黑体" pitchFamily="49" charset="-122"/>
              </a:rPr>
              <a:t>硫代硫酸钠</a:t>
            </a:r>
          </a:p>
        </p:txBody>
      </p:sp>
      <p:sp>
        <p:nvSpPr>
          <p:cNvPr id="15378" name="Text Box 18"/>
          <p:cNvSpPr/>
          <p:nvPr>
            <p:custDataLst>
              <p:tags r:id="rId17"/>
            </p:custDataLst>
          </p:nvPr>
        </p:nvSpPr>
        <p:spPr>
          <a:xfrm>
            <a:off x="5567086" y="2916729"/>
            <a:ext cx="1309781" cy="50195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ea typeface="黑体" pitchFamily="49" charset="-122"/>
              </a:rPr>
              <a:t>松香</a:t>
            </a:r>
          </a:p>
        </p:txBody>
      </p:sp>
      <p:grpSp>
        <p:nvGrpSpPr>
          <p:cNvPr id="23571" name="Group 19"/>
          <p:cNvGrpSpPr>
            <a:grpSpLocks/>
          </p:cNvGrpSpPr>
          <p:nvPr/>
        </p:nvGrpSpPr>
        <p:grpSpPr bwMode="auto">
          <a:xfrm>
            <a:off x="233081" y="3706876"/>
            <a:ext cx="7204827" cy="718890"/>
            <a:chOff x="113" y="2432"/>
            <a:chExt cx="3493" cy="454"/>
          </a:xfrm>
        </p:grpSpPr>
        <p:pic>
          <p:nvPicPr>
            <p:cNvPr id="23572" name="Picture 20" descr="LOOK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">
              <a:off x="113" y="2574"/>
              <a:ext cx="115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Text Box 2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3" y="2432"/>
              <a:ext cx="290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>
                  <a:solidFill>
                    <a:srgbClr val="FF3300"/>
                  </a:solidFill>
                </a:rPr>
                <a:t>注意：酒精灯使用！</a:t>
              </a:r>
            </a:p>
          </p:txBody>
        </p:sp>
      </p:grpSp>
      <p:pic>
        <p:nvPicPr>
          <p:cNvPr id="23574" name="Picture 22" descr="xx002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" b="3380"/>
          <a:stretch>
            <a:fillRect/>
          </a:stretch>
        </p:blipFill>
        <p:spPr bwMode="auto">
          <a:xfrm>
            <a:off x="9009645" y="4785210"/>
            <a:ext cx="2852642" cy="201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3" descr="xx003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b="3235"/>
          <a:stretch>
            <a:fillRect/>
          </a:stretch>
        </p:blipFill>
        <p:spPr bwMode="auto">
          <a:xfrm>
            <a:off x="2970213" y="4785210"/>
            <a:ext cx="2852642" cy="201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6" name="矩形 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144770" y="112427"/>
            <a:ext cx="1832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/>
              <a:t>实验探究</a:t>
            </a:r>
          </a:p>
        </p:txBody>
      </p:sp>
    </p:spTree>
    <p:extLst>
      <p:ext uri="{BB962C8B-B14F-4D97-AF65-F5344CB8AC3E}">
        <p14:creationId xmlns:p14="http://schemas.microsoft.com/office/powerpoint/2010/main" val="60018596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2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3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5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7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8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6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7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8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9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0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2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4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6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7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8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9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0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2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3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4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3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5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6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8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9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0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2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0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2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3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5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7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8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9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0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1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2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3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7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8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9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0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2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5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6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7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8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9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0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2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3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2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3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8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9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5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6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7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5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6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7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3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6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8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9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0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1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8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9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0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1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3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4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8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9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0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1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3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4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1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2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9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0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7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8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5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3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3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4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9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4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5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6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7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5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2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3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0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1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8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9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0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2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8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5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6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7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1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2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9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0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8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4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5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6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7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8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9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8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9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0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1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3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4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5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6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9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0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1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3943</Words>
  <Application>Microsoft Office PowerPoint</Application>
  <PresentationFormat>自定义</PresentationFormat>
  <Paragraphs>554</Paragraphs>
  <Slides>48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4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例子：说出下列物态变化名称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海波的熔化图象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熔化、凝固的应用</vt:lpstr>
      <vt:lpstr>松香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11</cp:revision>
  <dcterms:created xsi:type="dcterms:W3CDTF">2021-01-05T11:00:49Z</dcterms:created>
  <dcterms:modified xsi:type="dcterms:W3CDTF">2021-01-05T11:17:05Z</dcterms:modified>
</cp:coreProperties>
</file>