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</p:spPr>
        <p:txBody>
          <a:bodyPr/>
          <a:lstStyle>
            <a:defPPr/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7"/>
            <a:ext cx="5247375" cy="4514439"/>
          </a:xfrm>
        </p:spPr>
        <p:txBody>
          <a:bodyPr/>
          <a:lstStyle>
            <a:defPPr/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39432" y="1596126"/>
            <a:ext cx="5247375" cy="2180422"/>
          </a:xfrm>
        </p:spPr>
        <p:txBody>
          <a:bodyPr/>
          <a:lstStyle>
            <a:defPPr/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39432" y="3928561"/>
            <a:ext cx="5247375" cy="2182005"/>
          </a:xfrm>
        </p:spPr>
        <p:txBody>
          <a:bodyPr/>
          <a:lstStyle>
            <a:defPPr/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600AEC20-F298-4D92-BBC7-25BA91DF0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895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/>
          <a:lstStyle>
            <a:defPPr/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012A1003-A778-414B-AD81-45EA0DDD3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947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hyperlink" Target="&#22768;&#38899;.sw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797795" y="1036888"/>
            <a:ext cx="5926503" cy="8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声音的特性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384"/>
          <a:stretch>
            <a:fillRect/>
          </a:stretch>
        </p:blipFill>
        <p:spPr>
          <a:xfrm>
            <a:off x="1999785" y="2628181"/>
            <a:ext cx="7977850" cy="27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2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00693" y="1338022"/>
            <a:ext cx="8350629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响度是由发声体振动的振幅决定的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00693" y="1912817"/>
            <a:ext cx="8420244" cy="15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100" b="1">
                <a:latin typeface="华文新魏" pitchFamily="2" charset="-122"/>
                <a:ea typeface="华文新魏" pitchFamily="2" charset="-122"/>
              </a:rPr>
              <a:t>    响度还与到声源的距离有关,距离越大,响度越小.</a:t>
            </a:r>
          </a:p>
          <a:p>
            <a:pPr eaLnBrk="1" hangingPunct="1"/>
            <a:r>
              <a:rPr lang="zh-CN" altLang="en-US" sz="3100" b="1">
                <a:latin typeface="华文新魏" pitchFamily="2" charset="-122"/>
                <a:ea typeface="华文新魏" pitchFamily="2" charset="-122"/>
              </a:rPr>
              <a:t>    与声音分散的范围有关,越分散,响度越小.</a:t>
            </a:r>
          </a:p>
        </p:txBody>
      </p:sp>
      <p:pic>
        <p:nvPicPr>
          <p:cNvPr id="16388" name="Picture 4" descr="图文-马拉多纳助战阿根廷男篮 情不自禁大声呼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803" y="3635619"/>
            <a:ext cx="3737517" cy="297690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喇叭喊话的女孩预览图 点击看大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081" y="3635619"/>
            <a:ext cx="1754282" cy="30164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24128" y="1640462"/>
            <a:ext cx="7086741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三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音色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98384" y="2552536"/>
            <a:ext cx="7086741" cy="11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是由于发声体的材料、结构不同等方面引起的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发出的声音音色不同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132001" y="1662632"/>
            <a:ext cx="3115126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CC3300"/>
                </a:solidFill>
                <a:latin typeface="华文新魏" pitchFamily="2" charset="-122"/>
                <a:ea typeface="华文新魏" pitchFamily="2" charset="-122"/>
              </a:rPr>
              <a:t>即声音的特色</a:t>
            </a:r>
            <a:r>
              <a:rPr lang="zh-CN" altLang="zh-CN" sz="3500" b="1">
                <a:solidFill>
                  <a:srgbClr val="CC33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00691" y="3923810"/>
            <a:ext cx="8758968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例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不同的人说话的声音不同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就是音色不同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72638" y="4858050"/>
            <a:ext cx="7597246" cy="11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不同的乐器演奏相同的曲子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我们却可以分辩出来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021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>
            <p:ph idx="1"/>
          </p:nvPr>
        </p:nvGraphicFramePr>
        <p:xfrm>
          <a:off x="1930638" y="703057"/>
          <a:ext cx="8019574" cy="5564271"/>
        </p:xfrm>
        <a:graphic>
          <a:graphicData uri="http://schemas.openxmlformats.org/drawingml/2006/table">
            <a:tbl>
              <a:tblPr/>
              <a:tblGrid>
                <a:gridCol w="97955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202036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1"/>
                    </a:ext>
                  </a:extLst>
                </a:gridCol>
                <a:gridCol w="253396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248569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</a:tblGrid>
              <a:tr h="516841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</a:p>
                  </a:txBody>
                  <a:tcPr marL="89098" marR="89098" marT="45605" marB="45605" anchor="ctr" horzOverflow="overflow">
                    <a:lnL w="1905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决定因素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听感表现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1686066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音调</a:t>
                      </a:r>
                    </a:p>
                  </a:txBody>
                  <a:tcPr marL="89098" marR="89098" marT="45605" marB="45605" anchor="ctr" horzOverflow="overflow">
                    <a:lnL w="1905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声音的高低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由声源的振动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频率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决定；频率大，音调高；频率小，音调低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音调高：声音清脆、尖细</a:t>
                      </a: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;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音调低：声音粗犷、低沉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1567623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响度</a:t>
                      </a:r>
                    </a:p>
                  </a:txBody>
                  <a:tcPr marL="89098" marR="89098" marT="45605" marB="45605" anchor="ctr" horzOverflow="overflow">
                    <a:lnL w="1905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声音的强弱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由声源的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振幅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决定；振幅越大，响度越大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响度大：震耳欲聋</a:t>
                      </a: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;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响度小：轻声耳语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1793741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音色</a:t>
                      </a:r>
                    </a:p>
                  </a:txBody>
                  <a:tcPr marL="89098" marR="89098" marT="45605" marB="45605" anchor="ctr" horzOverflow="overflow">
                    <a:lnL w="1905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对声音音质的感觉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不同发声体的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材料、结构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不同，发出声音的音色就不同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分辨不同发声体发出的声音的重要特征</a:t>
                      </a:r>
                    </a:p>
                  </a:txBody>
                  <a:tcPr marL="89098" marR="89098" marT="45605" marB="456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</a:tbl>
          </a:graphicData>
        </a:graphic>
      </p:graphicFrame>
      <p:sp>
        <p:nvSpPr>
          <p:cNvPr id="31773" name="文本框 4103"/>
          <p:cNvSpPr txBox="1">
            <a:spLocks noChangeArrowheads="1"/>
          </p:cNvSpPr>
          <p:nvPr/>
        </p:nvSpPr>
        <p:spPr bwMode="auto">
          <a:xfrm>
            <a:off x="1588755" y="44337"/>
            <a:ext cx="1262340" cy="4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itchFamily="2" charset="-122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309520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46549" y="606465"/>
            <a:ext cx="7717911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例：</a:t>
            </a:r>
            <a:r>
              <a:rPr lang="zh-CN" altLang="en-US" sz="2800">
                <a:latin typeface="宋体" panose="02010600030101010101" pitchFamily="2" charset="-122"/>
              </a:rPr>
              <a:t>你见过用试管做的乐器的演奏吗？</a:t>
            </a:r>
          </a:p>
        </p:txBody>
      </p:sp>
      <p:grpSp>
        <p:nvGrpSpPr>
          <p:cNvPr id="25603" name="Group 3"/>
          <p:cNvGrpSpPr/>
          <p:nvPr/>
        </p:nvGrpSpPr>
        <p:grpSpPr>
          <a:xfrm>
            <a:off x="2783028" y="1252516"/>
            <a:ext cx="4560514" cy="1995157"/>
            <a:chOff x="48" y="1577"/>
            <a:chExt cx="5376" cy="1087"/>
          </a:xfrm>
        </p:grpSpPr>
        <p:graphicFrame>
          <p:nvGraphicFramePr>
            <p:cNvPr id="25614" name="Object 2"/>
            <p:cNvGraphicFramePr/>
            <p:nvPr/>
          </p:nvGraphicFramePr>
          <p:xfrm>
            <a:off x="48" y="1595"/>
            <a:ext cx="535" cy="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r:id="rId3" imgW="504762" imgH="561905" progId="Paint.Picture">
                    <p:embed/>
                  </p:oleObj>
                </mc:Choice>
                <mc:Fallback>
                  <p:oleObj r:id="rId3" imgW="504762" imgH="561905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8" y="1595"/>
                          <a:ext cx="535" cy="1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3"/>
            <p:cNvGraphicFramePr/>
            <p:nvPr/>
          </p:nvGraphicFramePr>
          <p:xfrm>
            <a:off x="750" y="1583"/>
            <a:ext cx="515" cy="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r:id="rId5" imgW="485586" imgH="571731" progId="Paint.Picture">
                    <p:embed/>
                  </p:oleObj>
                </mc:Choice>
                <mc:Fallback>
                  <p:oleObj r:id="rId5" imgW="485586" imgH="571731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50" y="1583"/>
                          <a:ext cx="515" cy="1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4"/>
            <p:cNvGraphicFramePr/>
            <p:nvPr/>
          </p:nvGraphicFramePr>
          <p:xfrm>
            <a:off x="1422" y="1595"/>
            <a:ext cx="515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r:id="rId7" imgW="485586" imgH="552527" progId="Paint.Picture">
                    <p:embed/>
                  </p:oleObj>
                </mc:Choice>
                <mc:Fallback>
                  <p:oleObj r:id="rId7" imgW="485586" imgH="552527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2" y="1595"/>
                          <a:ext cx="515" cy="1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7" name="Object 5"/>
            <p:cNvGraphicFramePr/>
            <p:nvPr/>
          </p:nvGraphicFramePr>
          <p:xfrm>
            <a:off x="2148" y="1577"/>
            <a:ext cx="505" cy="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r:id="rId9" imgW="476316" imgH="561905" progId="Paint.Picture">
                    <p:embed/>
                  </p:oleObj>
                </mc:Choice>
                <mc:Fallback>
                  <p:oleObj r:id="rId9" imgW="476316" imgH="561905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48" y="1577"/>
                          <a:ext cx="505" cy="1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Object 6"/>
            <p:cNvGraphicFramePr/>
            <p:nvPr/>
          </p:nvGraphicFramePr>
          <p:xfrm>
            <a:off x="2838" y="1584"/>
            <a:ext cx="494" cy="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r:id="rId11" imgW="466543" imgH="571731" progId="Paint.Picture">
                    <p:embed/>
                  </p:oleObj>
                </mc:Choice>
                <mc:Fallback>
                  <p:oleObj r:id="rId11" imgW="466543" imgH="571731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838" y="1584"/>
                          <a:ext cx="494" cy="1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9" name="Object 7"/>
            <p:cNvGraphicFramePr/>
            <p:nvPr/>
          </p:nvGraphicFramePr>
          <p:xfrm>
            <a:off x="3510" y="1619"/>
            <a:ext cx="474" cy="1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r:id="rId13" imgW="447856" imgH="542857" progId="Paint.Picture">
                    <p:embed/>
                  </p:oleObj>
                </mc:Choice>
                <mc:Fallback>
                  <p:oleObj r:id="rId13" imgW="447856" imgH="542857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10" y="1619"/>
                          <a:ext cx="474" cy="1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0" name="Object 8"/>
            <p:cNvGraphicFramePr/>
            <p:nvPr/>
          </p:nvGraphicFramePr>
          <p:xfrm>
            <a:off x="4230" y="1584"/>
            <a:ext cx="525" cy="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r:id="rId15" imgW="495369" imgH="571731" progId="Paint.Picture">
                    <p:embed/>
                  </p:oleObj>
                </mc:Choice>
                <mc:Fallback>
                  <p:oleObj r:id="rId15" imgW="495369" imgH="571731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230" y="1584"/>
                          <a:ext cx="525" cy="1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1" name="Object 9"/>
            <p:cNvGraphicFramePr/>
            <p:nvPr/>
          </p:nvGraphicFramePr>
          <p:xfrm>
            <a:off x="4950" y="1608"/>
            <a:ext cx="474" cy="1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r:id="rId17" imgW="447856" imgH="552527" progId="Paint.Picture">
                    <p:embed/>
                  </p:oleObj>
                </mc:Choice>
                <mc:Fallback>
                  <p:oleObj r:id="rId17" imgW="447856" imgH="552527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950" y="1608"/>
                          <a:ext cx="474" cy="1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746549" y="3551698"/>
            <a:ext cx="6228164" cy="1166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858" tIns="44929" rIns="89858" bIns="44929">
            <a:spAutoFit/>
          </a:bodyPr>
          <a:lstStyle>
            <a:defPPr/>
          </a:lstStyle>
          <a:p>
            <a:pPr marL="243990" indent="-243990">
              <a:lnSpc>
                <a:spcPct val="125000"/>
              </a:lnSpc>
              <a:spcBef>
                <a:spcPts val="49"/>
              </a:spcBef>
              <a:defRPr/>
            </a:pPr>
            <a:r>
              <a:rPr kumimoji="1" lang="en-US" altLang="zh-CN" sz="2800">
                <a:latin typeface="Times New Roman" panose="02020603050405020304" pitchFamily="18" charset="0"/>
              </a:rPr>
              <a:t>1.</a:t>
            </a:r>
            <a:r>
              <a:rPr kumimoji="1" lang="zh-CN" altLang="en-US" sz="2800">
                <a:latin typeface="Times New Roman" panose="02020603050405020304" pitchFamily="18" charset="0"/>
              </a:rPr>
              <a:t>用</a:t>
            </a: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相同的力</a:t>
            </a:r>
            <a:r>
              <a:rPr kumimoji="1" lang="zh-CN" altLang="en-US" sz="2800">
                <a:latin typeface="Times New Roman" panose="02020603050405020304" pitchFamily="18" charset="0"/>
              </a:rPr>
              <a:t>吹</a:t>
            </a: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不同的试管</a:t>
            </a:r>
            <a:r>
              <a:rPr kumimoji="1" lang="zh-CN" altLang="en-US" sz="2800">
                <a:latin typeface="Times New Roman" panose="02020603050405020304" pitchFamily="18" charset="0"/>
              </a:rPr>
              <a:t>，试管发出的声音相同吗？有什么区别？</a:t>
            </a:r>
          </a:p>
        </p:txBody>
      </p:sp>
      <p:sp>
        <p:nvSpPr>
          <p:cNvPr id="13327" name="Line 15"/>
          <p:cNvSpPr/>
          <p:nvPr/>
        </p:nvSpPr>
        <p:spPr>
          <a:xfrm>
            <a:off x="7700895" y="3949144"/>
            <a:ext cx="917363" cy="31035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54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89858" tIns="44929" rIns="89858" bIns="44929"/>
          <a:lstStyle>
            <a:defPPr/>
          </a:lstStyle>
          <a:p>
            <a:endParaRPr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726548" y="3420269"/>
            <a:ext cx="1041121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声音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高低</a:t>
            </a:r>
            <a:r>
              <a:rPr lang="zh-CN" altLang="en-US" sz="2800">
                <a:latin typeface="宋体" panose="02010600030101010101" pitchFamily="2" charset="-122"/>
              </a:rPr>
              <a:t>不同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746549" y="4889720"/>
            <a:ext cx="6135345" cy="1167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858" tIns="44929" rIns="89858" bIns="44929">
            <a:spAutoFit/>
          </a:bodyPr>
          <a:lstStyle>
            <a:defPPr/>
          </a:lstStyle>
          <a:p>
            <a:pPr marL="252102" indent="-252102">
              <a:lnSpc>
                <a:spcPct val="125000"/>
              </a:lnSpc>
              <a:spcBef>
                <a:spcPts val="49"/>
              </a:spcBef>
              <a:defRPr/>
            </a:pPr>
            <a:r>
              <a:rPr kumimoji="1" lang="en-US" altLang="zh-CN" sz="2800">
                <a:latin typeface="Times New Roman" panose="02020603050405020304" pitchFamily="18" charset="0"/>
              </a:rPr>
              <a:t>2.</a:t>
            </a:r>
            <a:r>
              <a:rPr kumimoji="1" lang="zh-CN" altLang="en-US" sz="2800">
                <a:latin typeface="Times New Roman" panose="02020603050405020304" pitchFamily="18" charset="0"/>
              </a:rPr>
              <a:t>用</a:t>
            </a: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不相同的力</a:t>
            </a:r>
            <a:r>
              <a:rPr kumimoji="1" lang="zh-CN" altLang="en-US" sz="2800">
                <a:latin typeface="Times New Roman" panose="02020603050405020304" pitchFamily="18" charset="0"/>
              </a:rPr>
              <a:t>吹</a:t>
            </a: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同一个试管</a:t>
            </a:r>
            <a:r>
              <a:rPr kumimoji="1" lang="zh-CN" altLang="en-US" sz="2800">
                <a:latin typeface="Times New Roman" panose="02020603050405020304" pitchFamily="18" charset="0"/>
              </a:rPr>
              <a:t>，试管发出的声音相同吗？有什么区别？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692513" y="4889718"/>
            <a:ext cx="914268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声音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大小</a:t>
            </a:r>
            <a:r>
              <a:rPr lang="zh-CN" altLang="en-US" sz="2800">
                <a:latin typeface="宋体" panose="02010600030101010101" pitchFamily="2" charset="-122"/>
              </a:rPr>
              <a:t>不同</a:t>
            </a:r>
          </a:p>
        </p:txBody>
      </p:sp>
      <p:sp>
        <p:nvSpPr>
          <p:cNvPr id="25609" name="Line 20"/>
          <p:cNvSpPr>
            <a:spLocks noChangeShapeType="1"/>
          </p:cNvSpPr>
          <p:nvPr/>
        </p:nvSpPr>
        <p:spPr bwMode="auto">
          <a:xfrm flipV="1">
            <a:off x="7113041" y="1914403"/>
            <a:ext cx="1613507" cy="717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>
            <a:defPPr/>
          </a:lstStyle>
          <a:p>
            <a:endParaRPr lang="zh-CN" altLang="en-US"/>
          </a:p>
        </p:txBody>
      </p:sp>
      <p:sp>
        <p:nvSpPr>
          <p:cNvPr id="25610" name="Rectangle 21"/>
          <p:cNvSpPr>
            <a:spLocks noChangeArrowheads="1"/>
          </p:cNvSpPr>
          <p:nvPr/>
        </p:nvSpPr>
        <p:spPr bwMode="auto">
          <a:xfrm>
            <a:off x="8887435" y="1265183"/>
            <a:ext cx="540544" cy="5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水</a:t>
            </a:r>
          </a:p>
        </p:txBody>
      </p:sp>
      <p:sp>
        <p:nvSpPr>
          <p:cNvPr id="25611" name="Line 22"/>
          <p:cNvSpPr>
            <a:spLocks noChangeShapeType="1"/>
          </p:cNvSpPr>
          <p:nvPr/>
        </p:nvSpPr>
        <p:spPr bwMode="auto">
          <a:xfrm flipV="1">
            <a:off x="6480324" y="1653130"/>
            <a:ext cx="2246223" cy="7173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>
            <a:defPPr/>
          </a:lstStyle>
          <a:p>
            <a:endParaRPr lang="zh-CN" altLang="en-US"/>
          </a:p>
        </p:txBody>
      </p:sp>
      <p:sp>
        <p:nvSpPr>
          <p:cNvPr id="2" name="Line 15"/>
          <p:cNvSpPr/>
          <p:nvPr/>
        </p:nvSpPr>
        <p:spPr>
          <a:xfrm>
            <a:off x="7700895" y="5314086"/>
            <a:ext cx="917363" cy="308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54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89858" tIns="44929" rIns="89858" bIns="44929"/>
          <a:lstStyle>
            <a:defPPr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3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  <p:bldP spid="13329" grpId="0"/>
      <p:bldP spid="133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5"/>
          <p:cNvGrpSpPr/>
          <p:nvPr/>
        </p:nvGrpSpPr>
        <p:grpSpPr>
          <a:xfrm>
            <a:off x="1749643" y="3531111"/>
            <a:ext cx="2663909" cy="1946070"/>
            <a:chOff x="1525" y="2354"/>
            <a:chExt cx="4307" cy="3074"/>
          </a:xfrm>
        </p:grpSpPr>
        <p:sp>
          <p:nvSpPr>
            <p:cNvPr id="2" name="矩形 1"/>
            <p:cNvSpPr/>
            <p:nvPr/>
          </p:nvSpPr>
          <p:spPr>
            <a:xfrm>
              <a:off x="1525" y="2367"/>
              <a:ext cx="4307" cy="30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525" y="2354"/>
              <a:ext cx="4282" cy="3044"/>
            </a:xfrm>
            <a:custGeom>
              <a:avLst/>
              <a:gdLst>
                <a:gd name="connsiteX0" fmla="*/ 0 w 4281"/>
                <a:gd name="connsiteY0" fmla="*/ 1048 h 3044"/>
                <a:gd name="connsiteX1" fmla="*/ 514 w 4281"/>
                <a:gd name="connsiteY1" fmla="*/ 152 h 3044"/>
                <a:gd name="connsiteX2" fmla="*/ 1413 w 4281"/>
                <a:gd name="connsiteY2" fmla="*/ 3031 h 3044"/>
                <a:gd name="connsiteX3" fmla="*/ 2226 w 4281"/>
                <a:gd name="connsiteY3" fmla="*/ 47 h 3044"/>
                <a:gd name="connsiteX4" fmla="*/ 2997 w 4281"/>
                <a:gd name="connsiteY4" fmla="*/ 3045 h 3044"/>
                <a:gd name="connsiteX5" fmla="*/ 3725 w 4281"/>
                <a:gd name="connsiteY5" fmla="*/ 89 h 3044"/>
                <a:gd name="connsiteX6" fmla="*/ 4281 w 4281"/>
                <a:gd name="connsiteY6" fmla="*/ 1019 h 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1" h="3045">
                  <a:moveTo>
                    <a:pt x="0" y="1048"/>
                  </a:moveTo>
                  <a:cubicBezTo>
                    <a:pt x="113" y="776"/>
                    <a:pt x="231" y="-245"/>
                    <a:pt x="514" y="152"/>
                  </a:cubicBezTo>
                  <a:cubicBezTo>
                    <a:pt x="797" y="549"/>
                    <a:pt x="1128" y="3031"/>
                    <a:pt x="1413" y="3031"/>
                  </a:cubicBezTo>
                  <a:cubicBezTo>
                    <a:pt x="1698" y="3031"/>
                    <a:pt x="1941" y="50"/>
                    <a:pt x="2226" y="47"/>
                  </a:cubicBezTo>
                  <a:cubicBezTo>
                    <a:pt x="2511" y="44"/>
                    <a:pt x="2683" y="3042"/>
                    <a:pt x="2997" y="3045"/>
                  </a:cubicBezTo>
                  <a:cubicBezTo>
                    <a:pt x="3311" y="3048"/>
                    <a:pt x="3437" y="489"/>
                    <a:pt x="3725" y="89"/>
                  </a:cubicBezTo>
                  <a:cubicBezTo>
                    <a:pt x="4013" y="-311"/>
                    <a:pt x="4169" y="756"/>
                    <a:pt x="4281" y="1019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26627" name="组合 17"/>
          <p:cNvGrpSpPr/>
          <p:nvPr/>
        </p:nvGrpSpPr>
        <p:grpSpPr>
          <a:xfrm>
            <a:off x="7479676" y="3531111"/>
            <a:ext cx="2665456" cy="1944486"/>
            <a:chOff x="1525" y="6163"/>
            <a:chExt cx="4306" cy="3071"/>
          </a:xfrm>
        </p:grpSpPr>
        <p:sp>
          <p:nvSpPr>
            <p:cNvPr id="7" name="矩形 6"/>
            <p:cNvSpPr/>
            <p:nvPr/>
          </p:nvSpPr>
          <p:spPr>
            <a:xfrm>
              <a:off x="1525" y="6163"/>
              <a:ext cx="4306" cy="30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580" y="6166"/>
              <a:ext cx="4251" cy="3068"/>
            </a:xfrm>
            <a:custGeom>
              <a:avLst/>
              <a:gdLst>
                <a:gd name="connsiteX0" fmla="*/ 0 w 4253"/>
                <a:gd name="connsiteY0" fmla="*/ 3041 h 3069"/>
                <a:gd name="connsiteX1" fmla="*/ 443 w 4253"/>
                <a:gd name="connsiteY1" fmla="*/ 71 h 3069"/>
                <a:gd name="connsiteX2" fmla="*/ 857 w 4253"/>
                <a:gd name="connsiteY2" fmla="*/ 3054 h 3069"/>
                <a:gd name="connsiteX3" fmla="*/ 1199 w 4253"/>
                <a:gd name="connsiteY3" fmla="*/ 28 h 3069"/>
                <a:gd name="connsiteX4" fmla="*/ 1628 w 4253"/>
                <a:gd name="connsiteY4" fmla="*/ 3026 h 3069"/>
                <a:gd name="connsiteX5" fmla="*/ 1916 w 4253"/>
                <a:gd name="connsiteY5" fmla="*/ 47 h 3069"/>
                <a:gd name="connsiteX6" fmla="*/ 2484 w 4253"/>
                <a:gd name="connsiteY6" fmla="*/ 3054 h 3069"/>
                <a:gd name="connsiteX7" fmla="*/ 2812 w 4253"/>
                <a:gd name="connsiteY7" fmla="*/ 0 h 3069"/>
                <a:gd name="connsiteX8" fmla="*/ 3397 w 4253"/>
                <a:gd name="connsiteY8" fmla="*/ 3026 h 3069"/>
                <a:gd name="connsiteX9" fmla="*/ 3768 w 4253"/>
                <a:gd name="connsiteY9" fmla="*/ 72 h 3069"/>
                <a:gd name="connsiteX10" fmla="*/ 4253 w 4253"/>
                <a:gd name="connsiteY10" fmla="*/ 3069 h 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3" h="3069">
                  <a:moveTo>
                    <a:pt x="0" y="3041"/>
                  </a:moveTo>
                  <a:cubicBezTo>
                    <a:pt x="44" y="2826"/>
                    <a:pt x="315" y="-386"/>
                    <a:pt x="443" y="71"/>
                  </a:cubicBezTo>
                  <a:cubicBezTo>
                    <a:pt x="571" y="528"/>
                    <a:pt x="714" y="3060"/>
                    <a:pt x="857" y="3054"/>
                  </a:cubicBezTo>
                  <a:cubicBezTo>
                    <a:pt x="1000" y="3048"/>
                    <a:pt x="1045" y="34"/>
                    <a:pt x="1199" y="28"/>
                  </a:cubicBezTo>
                  <a:cubicBezTo>
                    <a:pt x="1353" y="22"/>
                    <a:pt x="1480" y="3023"/>
                    <a:pt x="1628" y="3026"/>
                  </a:cubicBezTo>
                  <a:cubicBezTo>
                    <a:pt x="1776" y="3029"/>
                    <a:pt x="1745" y="41"/>
                    <a:pt x="1916" y="47"/>
                  </a:cubicBezTo>
                  <a:cubicBezTo>
                    <a:pt x="2087" y="53"/>
                    <a:pt x="2307" y="3051"/>
                    <a:pt x="2484" y="3054"/>
                  </a:cubicBezTo>
                  <a:cubicBezTo>
                    <a:pt x="2661" y="3057"/>
                    <a:pt x="2629" y="6"/>
                    <a:pt x="2812" y="0"/>
                  </a:cubicBezTo>
                  <a:cubicBezTo>
                    <a:pt x="2995" y="-6"/>
                    <a:pt x="3209" y="3040"/>
                    <a:pt x="3397" y="3026"/>
                  </a:cubicBezTo>
                  <a:cubicBezTo>
                    <a:pt x="3585" y="3012"/>
                    <a:pt x="3540" y="514"/>
                    <a:pt x="3768" y="72"/>
                  </a:cubicBezTo>
                  <a:cubicBezTo>
                    <a:pt x="3996" y="-370"/>
                    <a:pt x="4113" y="2981"/>
                    <a:pt x="4253" y="3069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26628" name="组合 16"/>
          <p:cNvGrpSpPr/>
          <p:nvPr/>
        </p:nvGrpSpPr>
        <p:grpSpPr>
          <a:xfrm>
            <a:off x="4608472" y="3537445"/>
            <a:ext cx="2663909" cy="1938152"/>
            <a:chOff x="7016" y="2129"/>
            <a:chExt cx="4306" cy="3060"/>
          </a:xfrm>
        </p:grpSpPr>
        <p:sp>
          <p:nvSpPr>
            <p:cNvPr id="6" name="矩形 5"/>
            <p:cNvSpPr/>
            <p:nvPr/>
          </p:nvSpPr>
          <p:spPr>
            <a:xfrm>
              <a:off x="7016" y="2129"/>
              <a:ext cx="4306" cy="30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016" y="2604"/>
              <a:ext cx="4281" cy="1940"/>
            </a:xfrm>
            <a:custGeom>
              <a:avLst/>
              <a:gdLst>
                <a:gd name="connsiteX0" fmla="*/ 0 w 4281"/>
                <a:gd name="connsiteY0" fmla="*/ 583 h 1940"/>
                <a:gd name="connsiteX1" fmla="*/ 575 w 4281"/>
                <a:gd name="connsiteY1" fmla="*/ 156 h 1940"/>
                <a:gd name="connsiteX2" fmla="*/ 1389 w 4281"/>
                <a:gd name="connsiteY2" fmla="*/ 1940 h 1940"/>
                <a:gd name="connsiteX3" fmla="*/ 2217 w 4281"/>
                <a:gd name="connsiteY3" fmla="*/ 55 h 1940"/>
                <a:gd name="connsiteX4" fmla="*/ 2987 w 4281"/>
                <a:gd name="connsiteY4" fmla="*/ 1896 h 1940"/>
                <a:gd name="connsiteX5" fmla="*/ 3601 w 4281"/>
                <a:gd name="connsiteY5" fmla="*/ 141 h 1940"/>
                <a:gd name="connsiteX6" fmla="*/ 4281 w 4281"/>
                <a:gd name="connsiteY6" fmla="*/ 554 h 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1" h="1940">
                  <a:moveTo>
                    <a:pt x="0" y="583"/>
                  </a:moveTo>
                  <a:cubicBezTo>
                    <a:pt x="113" y="311"/>
                    <a:pt x="292" y="-241"/>
                    <a:pt x="575" y="156"/>
                  </a:cubicBezTo>
                  <a:cubicBezTo>
                    <a:pt x="858" y="553"/>
                    <a:pt x="1104" y="1940"/>
                    <a:pt x="1389" y="1940"/>
                  </a:cubicBezTo>
                  <a:cubicBezTo>
                    <a:pt x="1674" y="1940"/>
                    <a:pt x="1932" y="58"/>
                    <a:pt x="2217" y="55"/>
                  </a:cubicBezTo>
                  <a:cubicBezTo>
                    <a:pt x="2502" y="52"/>
                    <a:pt x="2673" y="1893"/>
                    <a:pt x="2987" y="1896"/>
                  </a:cubicBezTo>
                  <a:cubicBezTo>
                    <a:pt x="3301" y="1899"/>
                    <a:pt x="3313" y="541"/>
                    <a:pt x="3601" y="141"/>
                  </a:cubicBezTo>
                  <a:cubicBezTo>
                    <a:pt x="3889" y="-259"/>
                    <a:pt x="4169" y="291"/>
                    <a:pt x="4281" y="5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26629" name="文本框 18"/>
          <p:cNvSpPr txBox="1">
            <a:spLocks noChangeArrowheads="1"/>
          </p:cNvSpPr>
          <p:nvPr/>
        </p:nvSpPr>
        <p:spPr bwMode="auto">
          <a:xfrm>
            <a:off x="1751189" y="1599294"/>
            <a:ext cx="7892721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/>
              <a:t>如图所示的是几种声音输入到示波器上显示的波形，其中音调相同的是</a:t>
            </a:r>
            <a:r>
              <a:rPr lang="zh-CN" altLang="en-US" sz="2800" u="sng"/>
              <a:t>            </a:t>
            </a:r>
            <a:r>
              <a:rPr lang="zh-CN" altLang="en-US" sz="2800"/>
              <a:t>；响度相同的是</a:t>
            </a:r>
            <a:r>
              <a:rPr lang="zh-CN" altLang="en-US" sz="2800" u="sng"/>
              <a:t>            </a:t>
            </a:r>
            <a:r>
              <a:rPr lang="zh-CN" altLang="en-US" sz="2800"/>
              <a:t>。</a:t>
            </a:r>
          </a:p>
        </p:txBody>
      </p:sp>
      <p:sp>
        <p:nvSpPr>
          <p:cNvPr id="26630" name="文本框 19"/>
          <p:cNvSpPr txBox="1">
            <a:spLocks noChangeArrowheads="1"/>
          </p:cNvSpPr>
          <p:nvPr/>
        </p:nvSpPr>
        <p:spPr bwMode="auto">
          <a:xfrm>
            <a:off x="2738166" y="5648195"/>
            <a:ext cx="671392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甲</a:t>
            </a:r>
          </a:p>
        </p:txBody>
      </p:sp>
      <p:sp>
        <p:nvSpPr>
          <p:cNvPr id="26631" name="文本框 21"/>
          <p:cNvSpPr txBox="1">
            <a:spLocks noChangeArrowheads="1"/>
          </p:cNvSpPr>
          <p:nvPr/>
        </p:nvSpPr>
        <p:spPr bwMode="auto">
          <a:xfrm>
            <a:off x="5439203" y="5630776"/>
            <a:ext cx="671392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乙</a:t>
            </a:r>
          </a:p>
        </p:txBody>
      </p:sp>
      <p:sp>
        <p:nvSpPr>
          <p:cNvPr id="26632" name="文本框 22"/>
          <p:cNvSpPr txBox="1">
            <a:spLocks noChangeArrowheads="1"/>
          </p:cNvSpPr>
          <p:nvPr/>
        </p:nvSpPr>
        <p:spPr bwMode="auto">
          <a:xfrm>
            <a:off x="8477482" y="5594357"/>
            <a:ext cx="669845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丙</a:t>
            </a:r>
          </a:p>
        </p:txBody>
      </p:sp>
      <p:sp>
        <p:nvSpPr>
          <p:cNvPr id="23566" name="文本框 23"/>
          <p:cNvSpPr txBox="1">
            <a:spLocks noChangeArrowheads="1"/>
          </p:cNvSpPr>
          <p:nvPr/>
        </p:nvSpPr>
        <p:spPr bwMode="auto">
          <a:xfrm>
            <a:off x="4608472" y="2164588"/>
            <a:ext cx="1331954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甲、乙</a:t>
            </a:r>
          </a:p>
        </p:txBody>
      </p:sp>
      <p:sp>
        <p:nvSpPr>
          <p:cNvPr id="23567" name="文本框 24"/>
          <p:cNvSpPr txBox="1">
            <a:spLocks noChangeArrowheads="1"/>
          </p:cNvSpPr>
          <p:nvPr/>
        </p:nvSpPr>
        <p:spPr bwMode="auto">
          <a:xfrm>
            <a:off x="8163445" y="2164588"/>
            <a:ext cx="1333502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甲、丙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1828539" y="866152"/>
            <a:ext cx="1154051" cy="509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58" tIns="44929" rIns="89858" bIns="44929">
            <a:spAutoFit/>
          </a:bodyPr>
          <a:lstStyle>
            <a:defPPr/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29046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5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00"/>
          <p:cNvSpPr txBox="1">
            <a:spLocks noChangeArrowheads="1"/>
          </p:cNvSpPr>
          <p:nvPr/>
        </p:nvSpPr>
        <p:spPr bwMode="auto">
          <a:xfrm>
            <a:off x="1933732" y="820231"/>
            <a:ext cx="8200572" cy="46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</a:rPr>
              <a:t>男低音高声独唱时由女高音轻声伴唱，则男低音比女高音</a:t>
            </a:r>
            <a:r>
              <a:rPr lang="en-US" altLang="zh-CN" sz="2800">
                <a:latin typeface="Times New Roman" panose="02020603050405020304" pitchFamily="18" charset="0"/>
              </a:rPr>
              <a:t>(   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</a:rPr>
              <a:t>、音调低，响度大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</a:rPr>
              <a:t>、音调低，响度小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</a:rPr>
              <a:t>、音调高，响度大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</a:rPr>
              <a:t>、音调高，响度小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32771" name="文本框 4103"/>
          <p:cNvSpPr txBox="1">
            <a:spLocks noChangeArrowheads="1"/>
          </p:cNvSpPr>
          <p:nvPr/>
        </p:nvSpPr>
        <p:spPr bwMode="auto">
          <a:xfrm>
            <a:off x="1588755" y="44337"/>
            <a:ext cx="126234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itchFamily="2" charset="-122"/>
              </a:rPr>
              <a:t>随堂训练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96188" y="1634130"/>
            <a:ext cx="600230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5719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1879588" y="796481"/>
            <a:ext cx="8172725" cy="39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</a:rPr>
              <a:t>下列关于声音的说法中不正确的是  </a:t>
            </a:r>
            <a:r>
              <a:rPr lang="en-US" altLang="zh-CN" sz="2800">
                <a:latin typeface="Times New Roman" panose="02020603050405020304" pitchFamily="18" charset="0"/>
              </a:rPr>
              <a:t>(  </a:t>
            </a:r>
            <a:r>
              <a:rPr lang="zh-CN" altLang="en-US" sz="2800">
                <a:latin typeface="Times New Roman" panose="02020603050405020304" pitchFamily="18" charset="0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</a:rPr>
              <a:t>、“震耳欲聋”主要说明声音的音调高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</a:rPr>
              <a:t>、“隔墙有耳”说明固体也能传声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</a:rPr>
              <a:t>、“闻其声而知其人”主要是根据音色来判断的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</a:rPr>
              <a:t>、“轻声细语”主要说明声音的响度小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963884" y="969076"/>
            <a:ext cx="702331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307741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00"/>
          <p:cNvSpPr txBox="1">
            <a:spLocks noChangeArrowheads="1"/>
          </p:cNvSpPr>
          <p:nvPr/>
        </p:nvSpPr>
        <p:spPr bwMode="auto">
          <a:xfrm>
            <a:off x="1850196" y="760061"/>
            <a:ext cx="8022668" cy="52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indent="3048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</a:rPr>
              <a:t>有一种专门存放贵重物品的“银行”，当人们存放了自己的贵重物品后，要用仪器记录下自己的“手纹”“眼纹”“声纹”等，以便今后用这些细节独有的特征才能亲自取走物品，防止被别人取走。这里的“声纹” 记录的是人说话的</a:t>
            </a:r>
            <a:r>
              <a:rPr lang="en-US" altLang="zh-CN" sz="2800">
                <a:latin typeface="Times New Roman" panose="02020603050405020304" pitchFamily="18" charset="0"/>
              </a:rPr>
              <a:t>(</a:t>
            </a:r>
            <a:r>
              <a:rPr lang="zh-CN" altLang="en-US" sz="2800">
                <a:latin typeface="Times New Roman" panose="02020603050405020304" pitchFamily="18" charset="0"/>
              </a:rPr>
              <a:t>    )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A、音调 B、响度 C、音色  D、三者都有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314150" y="3485193"/>
            <a:ext cx="702331" cy="5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pic>
        <p:nvPicPr>
          <p:cNvPr id="34819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967481" y="11147543"/>
            <a:ext cx="445532" cy="354695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838690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639" y="636552"/>
            <a:ext cx="3859730" cy="26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ic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3330" y="636551"/>
            <a:ext cx="3089330" cy="474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953" y="2063248"/>
            <a:ext cx="6034791" cy="41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ic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451" y="636552"/>
            <a:ext cx="4490900" cy="30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ic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129" y="1426698"/>
            <a:ext cx="5157650" cy="35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pic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421" y="2063246"/>
            <a:ext cx="4806485" cy="32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ic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8" y="3998232"/>
            <a:ext cx="3367788" cy="22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2"/>
          <p:cNvSpPr txBox="1">
            <a:spLocks noChangeArrowheads="1"/>
          </p:cNvSpPr>
          <p:nvPr/>
        </p:nvSpPr>
        <p:spPr bwMode="auto">
          <a:xfrm>
            <a:off x="1930639" y="1165426"/>
            <a:ext cx="7818466" cy="29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    </a:t>
            </a:r>
            <a:r>
              <a:rPr lang="zh-CN" altLang="en-US" sz="3100">
                <a:solidFill>
                  <a:srgbClr val="00B0F0"/>
                </a:solidFill>
                <a:latin typeface="Times New Roman" panose="02020603050405020304" pitchFamily="18" charset="0"/>
              </a:rPr>
              <a:t>我们生活中有各种各样的乐器，当用不同乐器演奏同一首歌曲的时候，我们一听他们的声音就能知道是用哪种乐器演奏出来的，这是为什么呢</a:t>
            </a:r>
            <a:r>
              <a:rPr lang="zh-CN" altLang="en-US" sz="3100">
                <a:latin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63165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5122"/>
          <p:cNvSpPr>
            <a:spLocks noChangeArrowheads="1"/>
          </p:cNvSpPr>
          <p:nvPr/>
        </p:nvSpPr>
        <p:spPr bwMode="auto">
          <a:xfrm>
            <a:off x="3203809" y="1051416"/>
            <a:ext cx="6580877" cy="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>
            <a:defPPr/>
          </a:lstStyle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877143" y="1243734"/>
            <a:ext cx="5793461" cy="39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</a:lstStyle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将一把钢尺紧按在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桌面上，一端伸出桌边。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拨动钢尺，听它振动发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出的声音，同时注意钢尺振动的快慢。改变钢尺伸出桌边的长度，再次拨动。注意使钢尺两次的振动大致相同。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比较两种情况下钢尺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幼圆" pitchFamily="49" charset="-122"/>
              </a:rPr>
              <a:t>振动的快慢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幼圆" pitchFamily="49" charset="-122"/>
              </a:rPr>
              <a:t>发声的音调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128" name="矩形 5127">
            <a:hlinkClick r:id="rId4"/>
          </p:cNvPr>
          <p:cNvSpPr/>
          <p:nvPr/>
        </p:nvSpPr>
        <p:spPr>
          <a:xfrm>
            <a:off x="677581" y="411699"/>
            <a:ext cx="1684668" cy="63971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858" tIns="44929" rIns="89858" bIns="44929">
            <a:spAutoFit/>
          </a:bodyPr>
          <a:lstStyle>
            <a:defPPr/>
          </a:lstStyle>
          <a:p>
            <a:pPr algn="ctr"/>
            <a:r>
              <a:rPr lang="zh-CN" altLang="en-US" sz="35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经典特黑简" pitchFamily="1" charset="-122"/>
              </a:rPr>
              <a:t>演示</a:t>
            </a:r>
          </a:p>
        </p:txBody>
      </p:sp>
      <p:sp>
        <p:nvSpPr>
          <p:cNvPr id="5129" name="文本框 5128"/>
          <p:cNvSpPr txBox="1">
            <a:spLocks noChangeArrowheads="1"/>
          </p:cNvSpPr>
          <p:nvPr/>
        </p:nvSpPr>
        <p:spPr bwMode="auto">
          <a:xfrm>
            <a:off x="7876125" y="3306260"/>
            <a:ext cx="2079149" cy="9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</a:lstStyle>
          <a:p>
            <a:pPr algn="ctr"/>
            <a:r>
              <a:rPr lang="zh-CN" altLang="en-US" sz="2800" b="1">
                <a:solidFill>
                  <a:srgbClr val="FF33CC"/>
                </a:solidFill>
                <a:latin typeface="Times New Roman" panose="02020603050405020304" pitchFamily="18" charset="0"/>
                <a:ea typeface="仿宋_GB2312" pitchFamily="49" charset="-122"/>
              </a:rPr>
              <a:t>探究音调和频率的关系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329" y="1243734"/>
            <a:ext cx="3619788" cy="1870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6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852643" y="1767139"/>
            <a:ext cx="2175062" cy="932657"/>
          </a:xfrm>
          <a:prstGeom prst="ellipse">
            <a:avLst/>
          </a:prstGeom>
          <a:solidFill>
            <a:srgbClr val="FFCC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34194" y="1984073"/>
            <a:ext cx="1613507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华文新魏" pitchFamily="2" charset="-122"/>
              </a:rPr>
              <a:t>实验结论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23803" y="834483"/>
            <a:ext cx="2105448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300" b="1">
                <a:latin typeface="Times New Roman" panose="02020603050405020304" pitchFamily="18" charset="0"/>
                <a:ea typeface="华文新魏" pitchFamily="2" charset="-122"/>
              </a:rPr>
              <a:t>音调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14198" y="3276175"/>
            <a:ext cx="6806737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>
                <a:latin typeface="华文新魏" pitchFamily="2" charset="-122"/>
                <a:ea typeface="华文新魏" pitchFamily="2" charset="-122"/>
              </a:rPr>
              <a:t>音调的高低与发声物体的振动</a:t>
            </a:r>
            <a:r>
              <a:rPr lang="zh-CN" altLang="en-US" sz="2800" b="1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频率</a:t>
            </a:r>
            <a:r>
              <a:rPr lang="zh-CN" altLang="en-US" sz="2800">
                <a:latin typeface="华文新魏" pitchFamily="2" charset="-122"/>
                <a:ea typeface="华文新魏" pitchFamily="2" charset="-122"/>
              </a:rPr>
              <a:t>有关</a:t>
            </a:r>
            <a:r>
              <a:rPr lang="zh-CN" altLang="zh-CN" sz="2800">
                <a:latin typeface="华文新魏" pitchFamily="2" charset="-122"/>
                <a:ea typeface="华文新魏" pitchFamily="2" charset="-122"/>
              </a:rPr>
              <a:t>.</a:t>
            </a:r>
            <a:r>
              <a:rPr lang="zh-CN" altLang="en-US" sz="2800">
                <a:latin typeface="华文新魏" pitchFamily="2" charset="-122"/>
                <a:ea typeface="华文新魏" pitchFamily="2" charset="-122"/>
              </a:rPr>
              <a:t>振动</a:t>
            </a:r>
            <a:r>
              <a:rPr lang="zh-CN" altLang="en-US" sz="2800" b="1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频率</a:t>
            </a:r>
            <a:r>
              <a:rPr lang="zh-CN" altLang="en-US" sz="2800">
                <a:latin typeface="华文新魏" pitchFamily="2" charset="-122"/>
                <a:ea typeface="华文新魏" pitchFamily="2" charset="-122"/>
              </a:rPr>
              <a:t>越大，发出的声音音调越高；振动频率越小，音调越低</a:t>
            </a:r>
            <a:r>
              <a:rPr lang="zh-CN" altLang="zh-CN" sz="2800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flipH="1">
            <a:off x="5168481" y="978579"/>
            <a:ext cx="4419738" cy="2010991"/>
          </a:xfrm>
          <a:prstGeom prst="wedgeEllipseCallout">
            <a:avLst>
              <a:gd name="adj1" fmla="val -35384"/>
              <a:gd name="adj2" fmla="val 7165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华文新魏" pitchFamily="2" charset="-122"/>
              </a:rPr>
              <a:t>物理学上将发声体每秒振动的次数叫</a:t>
            </a:r>
            <a:r>
              <a:rPr lang="zh-CN" altLang="en-US" sz="2400" b="1">
                <a:solidFill>
                  <a:srgbClr val="FF0000"/>
                </a:solidFill>
                <a:ea typeface="华文新魏" pitchFamily="2" charset="-122"/>
              </a:rPr>
              <a:t>频率，</a:t>
            </a:r>
            <a:r>
              <a:rPr lang="zh-CN" altLang="en-US" sz="2400" b="1">
                <a:ea typeface="华文新魏" pitchFamily="2" charset="-122"/>
              </a:rPr>
              <a:t>频率是描述发声体振动快慢的物理量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608472" y="5144657"/>
            <a:ext cx="4068572" cy="1580291"/>
          </a:xfrm>
          <a:prstGeom prst="wedgeRoundRectCallout">
            <a:avLst>
              <a:gd name="adj1" fmla="val -47264"/>
              <a:gd name="adj2" fmla="val -11394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频率的单位是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赫兹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，间称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赫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，符号为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物体在1秒种内若振动100次，频率为100HZ</a:t>
            </a:r>
          </a:p>
        </p:txBody>
      </p:sp>
    </p:spTree>
    <p:extLst>
      <p:ext uri="{BB962C8B-B14F-4D97-AF65-F5344CB8AC3E}">
        <p14:creationId xmlns:p14="http://schemas.microsoft.com/office/powerpoint/2010/main" val="21982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/>
      <p:bldP spid="9221" grpId="0"/>
      <p:bldP spid="9222" grpId="0" animBg="1"/>
      <p:bldP spid="9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91086" y="3293594"/>
            <a:ext cx="7127283" cy="10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例：蝴蝶翅膀每秒钟振动约</a:t>
            </a:r>
            <a:r>
              <a:rPr lang="zh-CN" altLang="zh-CN" sz="2400" b="1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次，则蝴蝶发声的频率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是 </a:t>
            </a:r>
            <a:r>
              <a:rPr lang="zh-CN" altLang="en-US" sz="2400" b="1" u="sng">
                <a:latin typeface="华文新魏" pitchFamily="2" charset="-122"/>
                <a:ea typeface="华文新魏" pitchFamily="2" charset="-122"/>
              </a:rPr>
              <a:t>           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21471" y="1482118"/>
            <a:ext cx="7928302" cy="146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频率：表示物体在每秒内振动的次数。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           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单位：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赫兹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，简称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赫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     符号：</a:t>
            </a:r>
            <a:r>
              <a:rPr lang="zh-CN" altLang="zh-CN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Hz</a:t>
            </a:r>
            <a:endParaRPr lang="zh-CN" altLang="zh-CN" sz="2400" b="1" u="sng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3809" y="3779714"/>
            <a:ext cx="843107" cy="4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5 Hz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27659" y="4611031"/>
            <a:ext cx="668297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例：蚊子翅膀每秒钟振动约</a:t>
            </a:r>
            <a:r>
              <a:rPr lang="zh-CN" altLang="zh-CN" sz="2400" b="1">
                <a:latin typeface="华文新魏" pitchFamily="2" charset="-122"/>
                <a:ea typeface="华文新魏" pitchFamily="2" charset="-122"/>
              </a:rPr>
              <a:t>500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次，则蚊子发声的频率是</a:t>
            </a:r>
            <a:r>
              <a:rPr lang="zh-CN" altLang="en-US" sz="2400" b="1" u="sng">
                <a:latin typeface="华文新魏" pitchFamily="2" charset="-122"/>
                <a:ea typeface="华文新魏" pitchFamily="2" charset="-122"/>
              </a:rPr>
              <a:t>                </a:t>
            </a: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65365" y="4929305"/>
            <a:ext cx="1095183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5 00Hz</a:t>
            </a:r>
          </a:p>
        </p:txBody>
      </p:sp>
    </p:spTree>
    <p:extLst>
      <p:ext uri="{BB962C8B-B14F-4D97-AF65-F5344CB8AC3E}">
        <p14:creationId xmlns:p14="http://schemas.microsoft.com/office/powerpoint/2010/main" val="297517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12535" y="4451101"/>
            <a:ext cx="1485106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20Hz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939131" y="4451101"/>
            <a:ext cx="2450425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20 000Hz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483812" y="3995065"/>
            <a:ext cx="5049361" cy="53204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lIns="89858" tIns="44929" rIns="89858" bIns="44929" anchor="ctr"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83812" y="3995065"/>
            <a:ext cx="5123617" cy="9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华文细黑" pitchFamily="2" charset="-122"/>
              </a:rPr>
              <a:t>正常人耳能听到的声音频率范围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998706" y="3995065"/>
            <a:ext cx="1485106" cy="53204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CC"/>
            </a:solidFill>
            <a:miter lim="800000"/>
          </a:ln>
        </p:spPr>
        <p:txBody>
          <a:bodyPr wrap="none" lIns="89858" tIns="44929" rIns="89858" bIns="44929" anchor="ctr"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458918" y="3995065"/>
            <a:ext cx="1485106" cy="368392"/>
          </a:xfrm>
          <a:prstGeom prst="rect">
            <a:avLst/>
          </a:prstGeom>
          <a:solidFill>
            <a:srgbClr val="FFCC99"/>
          </a:solidFill>
          <a:ln w="9525">
            <a:solidFill>
              <a:srgbClr val="FF99CC"/>
            </a:solidFill>
            <a:miter lim="800000"/>
          </a:ln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98706" y="3995066"/>
            <a:ext cx="1485106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次声波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13413" y="2343519"/>
            <a:ext cx="6876352" cy="10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100" b="1">
                <a:solidFill>
                  <a:srgbClr val="CC0066"/>
                </a:solidFill>
                <a:latin typeface="Times New Roman" panose="02020603050405020304" pitchFamily="18" charset="0"/>
                <a:ea typeface="华文中宋" pitchFamily="2" charset="-122"/>
              </a:rPr>
              <a:t> </a:t>
            </a:r>
            <a:r>
              <a:rPr lang="zh-CN" altLang="en-US" sz="3100" b="1">
                <a:solidFill>
                  <a:srgbClr val="CC0066"/>
                </a:solidFill>
                <a:latin typeface="Times New Roman" panose="02020603050405020304" pitchFamily="18" charset="0"/>
                <a:ea typeface="华文中宋" pitchFamily="2" charset="-122"/>
              </a:rPr>
              <a:t>超声波</a:t>
            </a:r>
            <a:r>
              <a:rPr lang="zh-CN" altLang="zh-CN" sz="2800" b="1">
                <a:latin typeface="Times New Roman" panose="02020603050405020304" pitchFamily="18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频率高于</a:t>
            </a:r>
            <a:r>
              <a:rPr lang="zh-CN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20 000Hz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的声音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超过</a:t>
            </a:r>
            <a:r>
              <a:rPr lang="zh-CN" altLang="en-US" sz="2800" b="1">
                <a:latin typeface="Times New Roman" panose="02020603050405020304" pitchFamily="18" charset="0"/>
              </a:rPr>
              <a:t>人类听觉的上限。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63033" y="5288751"/>
            <a:ext cx="6223524" cy="101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100" b="1">
                <a:solidFill>
                  <a:srgbClr val="CC0066"/>
                </a:solidFill>
                <a:latin typeface="Times New Roman" panose="02020603050405020304" pitchFamily="18" charset="0"/>
                <a:ea typeface="华文中宋" pitchFamily="2" charset="-122"/>
              </a:rPr>
              <a:t> </a:t>
            </a:r>
            <a:r>
              <a:rPr lang="zh-CN" altLang="en-US" sz="3100" b="1">
                <a:solidFill>
                  <a:srgbClr val="CC0066"/>
                </a:solidFill>
                <a:latin typeface="Times New Roman" panose="02020603050405020304" pitchFamily="18" charset="0"/>
                <a:ea typeface="华文中宋" pitchFamily="2" charset="-122"/>
              </a:rPr>
              <a:t>次声波</a:t>
            </a:r>
            <a:r>
              <a:rPr lang="zh-CN" altLang="zh-CN" sz="2800" b="1">
                <a:latin typeface="Times New Roman" panose="02020603050405020304" pitchFamily="18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频率低于</a:t>
            </a:r>
            <a:r>
              <a:rPr lang="zh-CN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20Hz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幼圆" pitchFamily="49" charset="-122"/>
              </a:rPr>
              <a:t>的声音。                                                                                     </a:t>
            </a:r>
            <a:r>
              <a:rPr lang="zh-CN" altLang="en-US" sz="2800" b="1">
                <a:latin typeface="Times New Roman" panose="02020603050405020304" pitchFamily="18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低于</a:t>
            </a:r>
            <a:r>
              <a:rPr lang="zh-CN" altLang="en-US" sz="2800" b="1">
                <a:latin typeface="Times New Roman" panose="02020603050405020304" pitchFamily="18" charset="0"/>
              </a:rPr>
              <a:t>人类听觉的下限。</a:t>
            </a:r>
            <a:endParaRPr lang="zh-CN" altLang="en-US" sz="2800">
              <a:latin typeface="Times New Roman" pitchFamily="18" charset="0"/>
            </a:endParaRPr>
          </a:p>
        </p:txBody>
      </p:sp>
      <p:sp>
        <p:nvSpPr>
          <p:cNvPr id="11275" name="WordArt 11"/>
          <p:cNvSpPr>
            <a:spLocks noChangeArrowheads="1" noChangeShapeType="1"/>
          </p:cNvSpPr>
          <p:nvPr/>
        </p:nvSpPr>
        <p:spPr bwMode="auto">
          <a:xfrm>
            <a:off x="4678086" y="1122673"/>
            <a:ext cx="2793856" cy="953242"/>
          </a:xfrm>
          <a:prstGeom prst="rect">
            <a:avLst/>
          </a:prstGeom>
        </p:spPr>
        <p:txBody>
          <a:bodyPr wrap="none" lIns="89858" tIns="44929" rIns="89858" bIns="44929" fromWordArt="1">
            <a:prstTxWarp prst="textPlain">
              <a:avLst>
                <a:gd name="adj" fmla="val 50000"/>
              </a:avLst>
            </a:prstTxWarp>
          </a:bodyPr>
          <a:lstStyle>
            <a:defPPr/>
          </a:lstStyle>
          <a:p>
            <a:pPr algn="ctr"/>
            <a:r>
              <a:rPr lang="zh-CN" altLang="en-US" sz="3100" kern="10">
                <a:ln w="19050">
                  <a:solidFill>
                    <a:srgbClr val="00FF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超声波和次声波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384662" y="3995066"/>
            <a:ext cx="1485106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超声波</a:t>
            </a:r>
          </a:p>
        </p:txBody>
      </p:sp>
    </p:spTree>
    <p:extLst>
      <p:ext uri="{BB962C8B-B14F-4D97-AF65-F5344CB8AC3E}">
        <p14:creationId xmlns:p14="http://schemas.microsoft.com/office/powerpoint/2010/main" val="256571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 animBg="1"/>
      <p:bldP spid="11269" grpId="0"/>
      <p:bldP spid="11270" grpId="0" animBg="1"/>
      <p:bldP spid="11271" grpId="0" animBg="1"/>
      <p:bldP spid="11272" grpId="0"/>
      <p:bldP spid="11273" grpId="0"/>
      <p:bldP spid="11274" grpId="0"/>
      <p:bldP spid="112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151858" y="1480535"/>
            <a:ext cx="7721997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>
                <a:latin typeface="Tahoma" panose="020B0604030504040204" pitchFamily="34" charset="0"/>
                <a:ea typeface="黑体" panose="02010609060101010101" pitchFamily="49" charset="-122"/>
              </a:rPr>
              <a:t>一只蚊子从你耳旁飞过，你能听到它翅膀振动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>
                <a:latin typeface="Tahoma" panose="020B0604030504040204" pitchFamily="34" charset="0"/>
                <a:ea typeface="黑体" panose="02010609060101010101" pitchFamily="49" charset="-122"/>
              </a:rPr>
              <a:t>所发出的声音。可是一只蝴蝶飞过你的耳旁时，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>
                <a:latin typeface="Tahoma" panose="020B0604030504040204" pitchFamily="34" charset="0"/>
                <a:ea typeface="黑体" panose="02010609060101010101" pitchFamily="49" charset="-122"/>
              </a:rPr>
              <a:t>你却听不见，这是为什么？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151859" y="2989570"/>
            <a:ext cx="4209348" cy="224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蝴蝶翅膀的振动频率小于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Hz，发出的是次声波，人听不见；而蚊子的翅膀振动频率为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500—600H</a:t>
            </a:r>
            <a:r>
              <a:rPr lang="en-US" altLang="zh-CN" sz="2800" baseline="-1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zh-CN" altLang="en-US" sz="2800" baseline="-1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发出的是可听声。</a:t>
            </a:r>
          </a:p>
        </p:txBody>
      </p:sp>
      <p:pic>
        <p:nvPicPr>
          <p:cNvPr id="12292" name="Picture 7" descr="蝴蝶之三十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158" y="2858143"/>
            <a:ext cx="3227012" cy="32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103"/>
          <p:cNvSpPr txBox="1">
            <a:spLocks noChangeArrowheads="1"/>
          </p:cNvSpPr>
          <p:nvPr/>
        </p:nvSpPr>
        <p:spPr bwMode="auto">
          <a:xfrm>
            <a:off x="1588755" y="44337"/>
            <a:ext cx="1262340" cy="4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itchFamily="2" charset="-122"/>
              </a:rPr>
              <a:t>课堂小结</a:t>
            </a:r>
          </a:p>
        </p:txBody>
      </p:sp>
      <p:sp>
        <p:nvSpPr>
          <p:cNvPr id="7171" name="矩形 7170"/>
          <p:cNvSpPr>
            <a:spLocks noChangeArrowheads="1"/>
          </p:cNvSpPr>
          <p:nvPr/>
        </p:nvSpPr>
        <p:spPr bwMode="auto">
          <a:xfrm>
            <a:off x="1930638" y="4015651"/>
            <a:ext cx="7914379" cy="101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声波的频率范围：</a:t>
            </a:r>
            <a:r>
              <a:rPr lang="zh-CN" altLang="en-US" sz="2400">
                <a:latin typeface="Times New Roman" panose="02020603050405020304" pitchFamily="18" charset="0"/>
              </a:rPr>
              <a:t>人耳能听到频率范围在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20Hz——20000Hz</a:t>
            </a:r>
            <a:r>
              <a:rPr lang="zh-CN" altLang="en-US" sz="2400">
                <a:latin typeface="Times New Roman" panose="02020603050405020304" pitchFamily="18" charset="0"/>
              </a:rPr>
              <a:t>之间的声音。</a:t>
            </a:r>
          </a:p>
        </p:txBody>
      </p:sp>
      <p:sp>
        <p:nvSpPr>
          <p:cNvPr id="7172" name="文本框 7171"/>
          <p:cNvSpPr txBox="1">
            <a:spLocks noChangeArrowheads="1"/>
          </p:cNvSpPr>
          <p:nvPr/>
        </p:nvSpPr>
        <p:spPr bwMode="auto">
          <a:xfrm>
            <a:off x="1925998" y="5019562"/>
            <a:ext cx="8007198" cy="5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marL="457200" indent="-4572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超声波：</a:t>
            </a:r>
            <a:r>
              <a:rPr lang="zh-CN" altLang="en-US" sz="2400">
                <a:latin typeface="Times New Roman" panose="02020603050405020304" pitchFamily="18" charset="0"/>
              </a:rPr>
              <a:t>频率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高于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20000Hz</a:t>
            </a:r>
            <a:r>
              <a:rPr lang="zh-CN" altLang="en-US" sz="2400">
                <a:latin typeface="Times New Roman" panose="02020603050405020304" pitchFamily="18" charset="0"/>
              </a:rPr>
              <a:t>的声波      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1930640" y="5640279"/>
            <a:ext cx="7900456" cy="5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marL="457200" indent="-4572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次声波：</a:t>
            </a:r>
            <a:r>
              <a:rPr lang="zh-CN" altLang="en-US" sz="2400">
                <a:latin typeface="Times New Roman" panose="02020603050405020304" pitchFamily="18" charset="0"/>
              </a:rPr>
              <a:t>频率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低于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20Hz</a:t>
            </a:r>
            <a:r>
              <a:rPr lang="zh-CN" altLang="en-US" sz="2400">
                <a:latin typeface="Times New Roman" panose="02020603050405020304" pitchFamily="18" charset="0"/>
              </a:rPr>
              <a:t>的声波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886" y="621982"/>
            <a:ext cx="973982" cy="577645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 algn="ctr" eaLnBrk="1" hangingPunct="1">
              <a:defRPr/>
            </a:pPr>
            <a:r>
              <a:rPr kumimoji="1" lang="zh-CN" altLang="en-US" sz="31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音调</a:t>
            </a:r>
          </a:p>
        </p:txBody>
      </p:sp>
      <p:sp>
        <p:nvSpPr>
          <p:cNvPr id="30727" name="文本框 2"/>
          <p:cNvSpPr txBox="1">
            <a:spLocks noChangeArrowheads="1"/>
          </p:cNvSpPr>
          <p:nvPr/>
        </p:nvSpPr>
        <p:spPr bwMode="auto">
          <a:xfrm>
            <a:off x="2004893" y="1171759"/>
            <a:ext cx="2951460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定义：</a:t>
            </a:r>
            <a:r>
              <a:rPr lang="zh-CN" altLang="en-US" sz="2400">
                <a:latin typeface="宋体" panose="02010600030101010101" pitchFamily="2" charset="-122"/>
              </a:rPr>
              <a:t>声音的高低</a:t>
            </a:r>
          </a:p>
        </p:txBody>
      </p:sp>
      <p:sp>
        <p:nvSpPr>
          <p:cNvPr id="30728" name="文本框 4"/>
          <p:cNvSpPr txBox="1">
            <a:spLocks noChangeArrowheads="1"/>
          </p:cNvSpPr>
          <p:nvPr/>
        </p:nvSpPr>
        <p:spPr bwMode="auto">
          <a:xfrm>
            <a:off x="2004895" y="1705385"/>
            <a:ext cx="7707083" cy="8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决定因素：</a:t>
            </a:r>
            <a:r>
              <a:rPr lang="zh-CN" altLang="en-US" sz="2400">
                <a:latin typeface="宋体" panose="02010600030101010101" pitchFamily="2" charset="-122"/>
                <a:sym typeface="宋体" panose="02010600030101010101" pitchFamily="2" charset="-122"/>
              </a:rPr>
              <a:t>由</a:t>
            </a:r>
            <a:r>
              <a:rPr lang="zh-CN" altLang="en-US" sz="2400">
                <a:latin typeface="宋体" panose="02010600030101010101" pitchFamily="2" charset="-122"/>
              </a:rPr>
              <a:t>声源的振动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频率</a:t>
            </a:r>
            <a:r>
              <a:rPr lang="zh-CN" altLang="en-US" sz="2400">
                <a:latin typeface="宋体" panose="02010600030101010101" pitchFamily="2" charset="-122"/>
              </a:rPr>
              <a:t>决定；频率大，音调高；频率小，音调低</a:t>
            </a:r>
          </a:p>
        </p:txBody>
      </p:sp>
      <p:sp>
        <p:nvSpPr>
          <p:cNvPr id="30729" name="文本框 6"/>
          <p:cNvSpPr txBox="1">
            <a:spLocks noChangeArrowheads="1"/>
          </p:cNvSpPr>
          <p:nvPr/>
        </p:nvSpPr>
        <p:spPr bwMode="auto">
          <a:xfrm>
            <a:off x="2026551" y="2527200"/>
            <a:ext cx="782774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听感表现：</a:t>
            </a:r>
            <a:r>
              <a:rPr lang="zh-CN" altLang="en-US" sz="2400">
                <a:latin typeface="宋体" panose="02010600030101010101" pitchFamily="2" charset="-122"/>
              </a:rPr>
              <a:t>音调高：声音清脆、尖细</a:t>
            </a:r>
            <a:r>
              <a:rPr lang="en-US" altLang="zh-CN" sz="2400">
                <a:latin typeface="宋体" panose="02010600030101010101" pitchFamily="2" charset="-122"/>
              </a:rPr>
              <a:t>;</a:t>
            </a:r>
            <a:r>
              <a:rPr lang="zh-CN" altLang="en-US" sz="2400">
                <a:latin typeface="宋体" panose="02010600030101010101" pitchFamily="2" charset="-122"/>
              </a:rPr>
              <a:t>音调低：声音粗犷、低沉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48893" y="3438004"/>
            <a:ext cx="2963406" cy="577645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 algn="ctr" eaLnBrk="1" hangingPunct="1">
              <a:defRPr/>
            </a:pPr>
            <a:r>
              <a:rPr kumimoji="1" lang="zh-CN" altLang="en-US" sz="31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超声波和次声波</a:t>
            </a:r>
          </a:p>
        </p:txBody>
      </p:sp>
    </p:spTree>
    <p:extLst>
      <p:ext uri="{BB962C8B-B14F-4D97-AF65-F5344CB8AC3E}">
        <p14:creationId xmlns:p14="http://schemas.microsoft.com/office/powerpoint/2010/main" val="35128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61464" y="1338024"/>
            <a:ext cx="2175062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二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.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响度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29532" y="1984075"/>
            <a:ext cx="4631675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响度：</a:t>
            </a:r>
            <a:r>
              <a:rPr lang="zh-CN" altLang="en-US" sz="3500" b="1">
                <a:solidFill>
                  <a:srgbClr val="CC3300"/>
                </a:solidFill>
                <a:latin typeface="华文新魏" pitchFamily="2" charset="-122"/>
                <a:ea typeface="华文新魏" pitchFamily="2" charset="-122"/>
              </a:rPr>
              <a:t>声音的强弱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29531" y="3133664"/>
            <a:ext cx="7997916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响度与振幅有关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振幅越大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响度越大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29531" y="2630125"/>
            <a:ext cx="8350629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体验</a:t>
            </a:r>
            <a:r>
              <a:rPr lang="zh-CN" altLang="zh-CN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用不同的力敲桌面</a:t>
            </a:r>
            <a:r>
              <a:rPr lang="zh-CN" altLang="zh-CN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体会声音响度的不同</a:t>
            </a:r>
            <a:r>
              <a:rPr lang="zh-CN" altLang="zh-CN" sz="31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51858" y="3923810"/>
            <a:ext cx="1218614" cy="6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演示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:</a:t>
            </a:r>
          </a:p>
        </p:txBody>
      </p:sp>
      <p:pic>
        <p:nvPicPr>
          <p:cNvPr id="13319" name="Picture 7" descr="200803051531472220416219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098" y="3779716"/>
            <a:ext cx="2181250" cy="280113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42253" y="3923809"/>
            <a:ext cx="4842065" cy="17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用不同力敲音叉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观察乒乓球弹起的距离和声音的大小</a:t>
            </a:r>
            <a:r>
              <a:rPr lang="zh-CN" altLang="zh-CN" sz="3500" b="1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23804" y="5861961"/>
            <a:ext cx="5120523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俗语</a:t>
            </a:r>
            <a:r>
              <a:rPr lang="zh-CN" altLang="zh-CN" sz="3500" b="1"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500" b="1">
                <a:latin typeface="华文新魏" pitchFamily="2" charset="-122"/>
                <a:ea typeface="华文新魏" pitchFamily="2" charset="-122"/>
              </a:rPr>
              <a:t>响鼓需要重锤敲</a:t>
            </a:r>
          </a:p>
        </p:txBody>
      </p:sp>
    </p:spTree>
    <p:extLst>
      <p:ext uri="{BB962C8B-B14F-4D97-AF65-F5344CB8AC3E}">
        <p14:creationId xmlns:p14="http://schemas.microsoft.com/office/powerpoint/2010/main" val="108090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20" grpId="0"/>
      <p:bldP spid="133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1559</Words>
  <Application>Microsoft Office PowerPoint</Application>
  <PresentationFormat>自定义</PresentationFormat>
  <Paragraphs>106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2021-01-05T11:00:49Z</dcterms:created>
  <dcterms:modified xsi:type="dcterms:W3CDTF">2021-01-05T11:11:51Z</dcterms:modified>
</cp:coreProperties>
</file>