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32040" y="2091543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第二章  第三节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  <p:sp>
        <p:nvSpPr>
          <p:cNvPr id="10" name="Shape 4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8064" y="2996749"/>
            <a:ext cx="26642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/>
          <a:p>
            <a:pPr lvl="0" latinLnBrk="1"/>
            <a:r>
              <a:rPr lang="zh-CN" altLang="en-US" sz="6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热机效率</a:t>
            </a:r>
            <a:endParaRPr lang="zh-CN" altLang="en-US" sz="60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矩形 1048829"/>
          <p:cNvSpPr/>
          <p:nvPr/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 latinLnBrk="1" hangingPunct="1"/>
            <a:endParaRPr lang="en-US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8831" name="矩形 1048830"/>
          <p:cNvSpPr/>
          <p:nvPr/>
        </p:nvSpPr>
        <p:spPr>
          <a:xfrm>
            <a:off x="131763" y="211660"/>
            <a:ext cx="809625" cy="585646"/>
          </a:xfrm>
          <a:prstGeom prst="rect">
            <a:avLst/>
          </a:prstGeom>
          <a:noFill/>
          <a:ln>
            <a:noFill/>
          </a:ln>
        </p:spPr>
        <p:txBody>
          <a:bodyPr vert="horz" lIns="45719" tIns="45720" rIns="45719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 eaLnBrk="1" latinLnBrk="1" hangingPunct="1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3</a:t>
            </a:r>
          </a:p>
        </p:txBody>
      </p:sp>
      <p:sp>
        <p:nvSpPr>
          <p:cNvPr id="1048832" name="文本框 1048831"/>
          <p:cNvSpPr txBox="1"/>
          <p:nvPr/>
        </p:nvSpPr>
        <p:spPr>
          <a:xfrm>
            <a:off x="1050925" y="211660"/>
            <a:ext cx="1528762" cy="523580"/>
          </a:xfrm>
          <a:prstGeom prst="rect">
            <a:avLst/>
          </a:prstGeom>
          <a:noFill/>
          <a:ln>
            <a:noFill/>
          </a:ln>
        </p:spPr>
        <p:txBody>
          <a:bodyPr vert="horz" wrap="non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</a:p>
        </p:txBody>
      </p:sp>
      <p:cxnSp>
        <p:nvCxnSpPr>
          <p:cNvPr id="3145730" name="直接连接符 3145729"/>
          <p:cNvCxnSpPr/>
          <p:nvPr/>
        </p:nvCxnSpPr>
        <p:spPr>
          <a:xfrm>
            <a:off x="908051" y="703412"/>
            <a:ext cx="4668837" cy="0"/>
          </a:xfrm>
          <a:prstGeom prst="line">
            <a:avLst/>
          </a:prstGeom>
          <a:noFill/>
          <a:ln w="28575" cap="flat" cmpd="sng">
            <a:solidFill>
              <a:srgbClr val="007E27">
                <a:alpha val="100000"/>
              </a:srgbClr>
            </a:solidFill>
            <a:prstDash val="solid"/>
            <a:miter/>
          </a:ln>
          <a:effectLst>
            <a:outerShdw dist="38100" dir="10800000" algn="r">
              <a:srgbClr val="000000">
                <a:alpha val="39999"/>
              </a:srgbClr>
            </a:outerShdw>
          </a:effectLst>
        </p:spPr>
      </p:cxnSp>
      <p:pic>
        <p:nvPicPr>
          <p:cNvPr id="2097173" name="图片 2097172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</p:spPr>
      </p:pic>
      <p:sp>
        <p:nvSpPr>
          <p:cNvPr id="1048833" name="文本框 1048832"/>
          <p:cNvSpPr txBox="1"/>
          <p:nvPr/>
        </p:nvSpPr>
        <p:spPr>
          <a:xfrm>
            <a:off x="898526" y="1664204"/>
            <a:ext cx="422275" cy="1820375"/>
          </a:xfrm>
          <a:prstGeom prst="rect">
            <a:avLst/>
          </a:prstGeom>
          <a:noFill/>
          <a:ln>
            <a:noFill/>
          </a:ln>
        </p:spPr>
        <p:txBody>
          <a:bodyPr vert="horz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热机效率</a:t>
            </a:r>
            <a:endParaRPr lang="zh-CN" altLang="en-US" sz="28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48834" name="左大括号 1048833"/>
          <p:cNvSpPr/>
          <p:nvPr/>
        </p:nvSpPr>
        <p:spPr>
          <a:xfrm>
            <a:off x="1373583" y="1360672"/>
            <a:ext cx="126155" cy="2366362"/>
          </a:xfrm>
          <a:prstGeom prst="leftBrace">
            <a:avLst>
              <a:gd name="adj1" fmla="val 8311"/>
              <a:gd name="adj2" fmla="val 50000"/>
            </a:avLst>
          </a:prstGeom>
          <a:noFill/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</a:ln>
        </p:spPr>
        <p:txBody>
          <a:bodyPr vert="horz" lIns="91439" tIns="45719" rIns="91439" bIns="45719" anchor="t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endParaRPr lang="zh-CN" altLang="en-US">
              <a:solidFill>
                <a:srgbClr val="000000"/>
              </a:solidFill>
              <a:latin typeface="Helvetica" panose="020B0604020202020204" pitchFamily="34" charset="0"/>
              <a:ea typeface="宋体" pitchFamily="2" charset="-122"/>
            </a:endParaRPr>
          </a:p>
        </p:txBody>
      </p:sp>
      <p:sp>
        <p:nvSpPr>
          <p:cNvPr id="1048835" name="文本框 1048834"/>
          <p:cNvSpPr txBox="1"/>
          <p:nvPr/>
        </p:nvSpPr>
        <p:spPr>
          <a:xfrm>
            <a:off x="1523686" y="1421432"/>
            <a:ext cx="862107" cy="3702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定义</a:t>
            </a:r>
            <a:endParaRPr lang="zh-CN" altLang="en-US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48837" name="文本框 1048836"/>
          <p:cNvSpPr txBox="1"/>
          <p:nvPr/>
        </p:nvSpPr>
        <p:spPr>
          <a:xfrm>
            <a:off x="1540646" y="3155255"/>
            <a:ext cx="838574" cy="9256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通过热机效率的方法</a:t>
            </a:r>
            <a:endParaRPr lang="zh-CN" altLang="en-US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48839" name="文本框 1048838"/>
          <p:cNvSpPr txBox="1"/>
          <p:nvPr/>
        </p:nvSpPr>
        <p:spPr>
          <a:xfrm>
            <a:off x="2881687" y="1399978"/>
            <a:ext cx="5519564" cy="3702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b="1">
                <a:latin typeface="+mn-ea"/>
                <a:ea typeface="+mn-ea"/>
              </a:rPr>
              <a:t>热机所做有用功与所用燃料完全燃烧释放的热量之比</a:t>
            </a:r>
            <a:endParaRPr lang="zh-CN" altLang="en-US" b="1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344939" y="2451187"/>
            <a:ext cx="487630" cy="0"/>
          </a:xfrm>
          <a:prstGeom prst="line">
            <a:avLst/>
          </a:prstGeom>
          <a:noFill/>
          <a:ln w="22225" cap="flat" cmpd="sng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cxnSp>
        <p:nvCxnSpPr>
          <p:cNvPr id="25" name="直接连接符 24"/>
          <p:cNvCxnSpPr/>
          <p:nvPr/>
        </p:nvCxnSpPr>
        <p:spPr>
          <a:xfrm>
            <a:off x="2379220" y="1606554"/>
            <a:ext cx="487630" cy="0"/>
          </a:xfrm>
          <a:prstGeom prst="line">
            <a:avLst/>
          </a:prstGeom>
          <a:noFill/>
          <a:ln w="22225" cap="flat" cmpd="sng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sp>
        <p:nvSpPr>
          <p:cNvPr id="32" name="文本框 31"/>
          <p:cNvSpPr txBox="1"/>
          <p:nvPr/>
        </p:nvSpPr>
        <p:spPr>
          <a:xfrm>
            <a:off x="2832570" y="2047715"/>
            <a:ext cx="2250539" cy="3693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endParaRPr lang="zh-CN" altLang="en-US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394057" y="3475872"/>
            <a:ext cx="487630" cy="0"/>
          </a:xfrm>
          <a:prstGeom prst="line">
            <a:avLst/>
          </a:prstGeom>
          <a:noFill/>
          <a:ln w="22225" cap="flat" cmpd="sng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sp>
        <p:nvSpPr>
          <p:cNvPr id="50" name="文本框 49"/>
          <p:cNvSpPr txBox="1"/>
          <p:nvPr/>
        </p:nvSpPr>
        <p:spPr>
          <a:xfrm>
            <a:off x="2866851" y="3134280"/>
            <a:ext cx="5728297" cy="925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使燃料充分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燃烧、减少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各种热量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损失、在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热机的设计和制造上采用先进的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技术、注意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保养，保证良好的润滑，减少因克服摩擦阻力而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额外消耗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的能量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523685" y="2266065"/>
            <a:ext cx="862107" cy="3702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公式</a:t>
            </a:r>
            <a:endParaRPr lang="zh-CN" altLang="en-US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2" name="对象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90072"/>
              </p:ext>
            </p:extLst>
          </p:nvPr>
        </p:nvGraphicFramePr>
        <p:xfrm>
          <a:off x="2964899" y="2098523"/>
          <a:ext cx="1622159" cy="705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0" imgH="0" progId="Equation.DSMT4">
                  <p:embed/>
                </p:oleObj>
              </mc:Choice>
              <mc:Fallback>
                <p:oleObj name="Equation" r:id="rId4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64899" y="2098523"/>
                        <a:ext cx="1622159" cy="705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759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0119" y="1561367"/>
            <a:ext cx="784935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ctr" latinLnBrk="0" hangingPunct="0">
              <a:lnSpc>
                <a:spcPct val="150000"/>
              </a:lnSpc>
            </a:pP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（</a:t>
            </a:r>
            <a:r>
              <a:rPr lang="en-US" altLang="zh-CN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2020•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无锡）</a:t>
            </a:r>
            <a:r>
              <a:rPr lang="zh-CN" altLang="zh-CN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某</a:t>
            </a:r>
            <a:r>
              <a:rPr lang="zh-CN" altLang="zh-CN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辆行驶的小轿车，其正常工作时的能量转化情况如图所示，若输入的化学能为</a:t>
            </a:r>
            <a:r>
              <a:rPr lang="en-US" altLang="zh-CN" sz="2000" b="1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2000J</a:t>
            </a: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，输出的动能为</a:t>
            </a:r>
            <a:r>
              <a:rPr lang="en-US" altLang="zh-CN" sz="2000" b="1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300J</a:t>
            </a: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。则输出的内能和声能共计</a:t>
            </a:r>
            <a:r>
              <a:rPr lang="en-US" altLang="zh-CN" sz="2000" b="1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______J</a:t>
            </a: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；输出的有用能量是动能，则小轿车正常工作时的效率为</a:t>
            </a:r>
            <a:r>
              <a:rPr lang="en-US" altLang="zh-CN" sz="2000" b="1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______</a:t>
            </a: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+mn-ea"/>
              <a:ea typeface="+mn-ea"/>
            </a:endParaRPr>
          </a:p>
          <a:p>
            <a:pPr lvl="0" eaLnBrk="0" latinLnBrk="0" hangingPunct="0">
              <a:lnSpc>
                <a:spcPct val="150000"/>
              </a:lnSpc>
            </a:pPr>
            <a:endParaRPr lang="zh-CN" altLang="en-US" sz="200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48847" name="矩形 1048846"/>
          <p:cNvSpPr/>
          <p:nvPr/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 latinLnBrk="1" hangingPunct="1"/>
            <a:endParaRPr lang="en-US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8848" name="矩形 1048847"/>
          <p:cNvSpPr/>
          <p:nvPr/>
        </p:nvSpPr>
        <p:spPr>
          <a:xfrm>
            <a:off x="131763" y="211660"/>
            <a:ext cx="809625" cy="585646"/>
          </a:xfrm>
          <a:prstGeom prst="rect">
            <a:avLst/>
          </a:prstGeom>
          <a:noFill/>
          <a:ln>
            <a:noFill/>
          </a:ln>
        </p:spPr>
        <p:txBody>
          <a:bodyPr vert="horz" lIns="45719" tIns="45720" rIns="45719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 eaLnBrk="1" latinLnBrk="1" hangingPunct="1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4</a:t>
            </a:r>
          </a:p>
        </p:txBody>
      </p:sp>
      <p:sp>
        <p:nvSpPr>
          <p:cNvPr id="1048849" name="文本框 1048848"/>
          <p:cNvSpPr txBox="1"/>
          <p:nvPr/>
        </p:nvSpPr>
        <p:spPr>
          <a:xfrm>
            <a:off x="1045791" y="169630"/>
            <a:ext cx="1528762" cy="523580"/>
          </a:xfrm>
          <a:prstGeom prst="rect">
            <a:avLst/>
          </a:prstGeom>
          <a:noFill/>
          <a:ln>
            <a:noFill/>
          </a:ln>
        </p:spPr>
        <p:txBody>
          <a:bodyPr vert="horz" wrap="non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典例分析</a:t>
            </a:r>
          </a:p>
        </p:txBody>
      </p:sp>
      <p:cxnSp>
        <p:nvCxnSpPr>
          <p:cNvPr id="3145746" name="直接连接符 3145745"/>
          <p:cNvCxnSpPr/>
          <p:nvPr/>
        </p:nvCxnSpPr>
        <p:spPr>
          <a:xfrm>
            <a:off x="908051" y="703412"/>
            <a:ext cx="4668837" cy="0"/>
          </a:xfrm>
          <a:prstGeom prst="line">
            <a:avLst/>
          </a:prstGeom>
          <a:noFill/>
          <a:ln w="28575" cap="flat" cmpd="sng">
            <a:solidFill>
              <a:srgbClr val="007E27">
                <a:alpha val="100000"/>
              </a:srgbClr>
            </a:solidFill>
            <a:prstDash val="solid"/>
            <a:miter/>
          </a:ln>
          <a:effectLst>
            <a:outerShdw dist="38100" dir="10800000" algn="r">
              <a:srgbClr val="000000">
                <a:alpha val="39999"/>
              </a:srgbClr>
            </a:outerShdw>
          </a:effectLst>
        </p:spPr>
      </p:cxnSp>
      <p:pic>
        <p:nvPicPr>
          <p:cNvPr id="2097174" name="图片 2097173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</p:spPr>
      </p:pic>
      <p:sp>
        <p:nvSpPr>
          <p:cNvPr id="1048850" name="矩形 1048849"/>
          <p:cNvSpPr/>
          <p:nvPr/>
        </p:nvSpPr>
        <p:spPr>
          <a:xfrm>
            <a:off x="848763" y="718034"/>
            <a:ext cx="6804025" cy="52517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zh-CN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热机效率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48851" name="矩形 1048850"/>
          <p:cNvSpPr/>
          <p:nvPr/>
        </p:nvSpPr>
        <p:spPr>
          <a:xfrm>
            <a:off x="131763" y="1226992"/>
            <a:ext cx="2395207" cy="46280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>
              <a:solidFill>
                <a:srgbClr val="00808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86242" y="2578269"/>
            <a:ext cx="1322173" cy="462806"/>
          </a:xfrm>
          <a:prstGeom prst="rect">
            <a:avLst/>
          </a:prstGeom>
          <a:noFill/>
          <a:ln>
            <a:noFill/>
          </a:ln>
        </p:spPr>
        <p:txBody>
          <a:bodyPr vert="horz" wrap="square" lIns="45719" tIns="45719" rIns="45719" bIns="45719" rtlCol="0" anchor="t">
            <a:spAutoFit/>
          </a:bodyPr>
          <a:lstStyle/>
          <a:p>
            <a:pPr eaLnBrk="1"/>
            <a:r>
              <a:rPr lang="en-US" altLang="zh-CN" sz="20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1700</a:t>
            </a:r>
            <a:endParaRPr lang="zh-CN" altLang="en-US" sz="2400" b="1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74" name="Picture 2" descr="fig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6273" y="3615940"/>
            <a:ext cx="3478109" cy="126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46250" y="3652897"/>
            <a:ext cx="3129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3612" y="3032028"/>
            <a:ext cx="1322173" cy="462806"/>
          </a:xfrm>
          <a:prstGeom prst="rect">
            <a:avLst/>
          </a:prstGeom>
          <a:noFill/>
          <a:ln>
            <a:noFill/>
          </a:ln>
        </p:spPr>
        <p:txBody>
          <a:bodyPr vert="horz" wrap="square" lIns="45719" tIns="45719" rIns="45719" bIns="45719" rtlCol="0" anchor="t">
            <a:spAutoFit/>
          </a:bodyPr>
          <a:lstStyle/>
          <a:p>
            <a:pPr eaLnBrk="1"/>
            <a:r>
              <a:rPr lang="en-US" altLang="zh-CN" sz="20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4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15%</a:t>
            </a:r>
            <a:endParaRPr lang="zh-CN" altLang="en-US" sz="2400" b="1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34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4540" y="1084361"/>
            <a:ext cx="7822755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2020</a:t>
            </a:r>
            <a:r>
              <a:rPr lang="en-US" altLang="zh-CN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•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枣庄）</a:t>
            </a:r>
            <a:r>
              <a:rPr lang="zh-CN" altLang="zh-CN" sz="2000" b="1" kern="100" smtClean="0">
                <a:latin typeface="+mn-ea"/>
                <a:ea typeface="+mn-ea"/>
                <a:cs typeface="宋体" panose="02010600030101010101" pitchFamily="2" charset="-122"/>
              </a:rPr>
              <a:t>关于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热机的效率，下列说法正确的是（　　）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A</a:t>
            </a:r>
            <a:r>
              <a:rPr lang="zh-CN" altLang="zh-CN" sz="2000" b="1" kern="100">
                <a:latin typeface="+mn-ea"/>
                <a:ea typeface="+mn-ea"/>
              </a:rPr>
              <a:t>．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在做功同样多的情况下，热机的效率越高消耗的燃料越多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B</a:t>
            </a:r>
            <a:r>
              <a:rPr lang="zh-CN" altLang="zh-CN" sz="2000" b="1" kern="100">
                <a:latin typeface="+mn-ea"/>
                <a:ea typeface="+mn-ea"/>
              </a:rPr>
              <a:t>．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一般情况下柴油机的效率比汽油机的高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C</a:t>
            </a:r>
            <a:r>
              <a:rPr lang="zh-CN" altLang="zh-CN" sz="2000" b="1" kern="100">
                <a:latin typeface="+mn-ea"/>
                <a:ea typeface="+mn-ea"/>
              </a:rPr>
              <a:t>．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热机的效率越高说明做功越快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D</a:t>
            </a:r>
            <a:r>
              <a:rPr lang="zh-CN" altLang="zh-CN" sz="2000" b="1" kern="100">
                <a:latin typeface="+mn-ea"/>
                <a:ea typeface="+mn-ea"/>
              </a:rPr>
              <a:t>．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热机损失的能量中，废气带走的能量较少，主要是由于机械摩擦损失</a:t>
            </a:r>
            <a:r>
              <a:rPr lang="zh-CN" altLang="zh-CN" sz="2000" b="1" kern="100" smtClean="0">
                <a:latin typeface="+mn-ea"/>
                <a:ea typeface="+mn-ea"/>
                <a:cs typeface="宋体" panose="02010600030101010101" pitchFamily="2" charset="-122"/>
              </a:rPr>
              <a:t>的</a:t>
            </a:r>
            <a:endParaRPr lang="zh-CN" altLang="zh-CN" sz="2000" kern="10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2754" y="403523"/>
            <a:ext cx="2617787" cy="52517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>
              <a:solidFill>
                <a:srgbClr val="00808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3488" y="1181469"/>
            <a:ext cx="444352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  <a:latin typeface="+mn-ea"/>
                <a:ea typeface="+mn-ea"/>
              </a:rPr>
              <a:t>B 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413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655" y="271919"/>
            <a:ext cx="6804025" cy="52517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zh-CN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热机效率的计算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247" y="874473"/>
            <a:ext cx="2395207" cy="46280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4655" y="1120543"/>
            <a:ext cx="8373557" cy="379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2020</a:t>
            </a:r>
            <a:r>
              <a:rPr lang="en-US" altLang="zh-CN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•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岳阳）</a:t>
            </a:r>
            <a:r>
              <a:rPr lang="zh-CN" altLang="zh-CN" sz="2000" b="1" kern="100" smtClean="0">
                <a:latin typeface="+mn-ea"/>
                <a:ea typeface="+mn-ea"/>
                <a:cs typeface="宋体" panose="02010600030101010101" pitchFamily="2" charset="-122"/>
              </a:rPr>
              <a:t>某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型号汽车整车与驾驶员的总质量是</a:t>
            </a:r>
            <a:r>
              <a:rPr lang="en-US" altLang="zh-CN" sz="2000" b="1" kern="100">
                <a:latin typeface="+mn-ea"/>
                <a:ea typeface="+mn-ea"/>
              </a:rPr>
              <a:t>2060kg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，驾驶员驾驶该汽车在平直公路上匀速行驶进行车型测试，测试过程中消耗汽油的体积为</a:t>
            </a:r>
            <a:r>
              <a:rPr lang="en-US" altLang="zh-CN" sz="2000" b="1" kern="100">
                <a:latin typeface="+mn-ea"/>
                <a:ea typeface="+mn-ea"/>
              </a:rPr>
              <a:t>1.5×10</a:t>
            </a:r>
            <a:r>
              <a:rPr lang="en-US" altLang="zh-CN" sz="2000" b="1" kern="100" baseline="30000">
                <a:latin typeface="+mn-ea"/>
                <a:ea typeface="+mn-ea"/>
              </a:rPr>
              <a:t>-3</a:t>
            </a:r>
            <a:r>
              <a:rPr lang="en-US" altLang="zh-CN" sz="2000" b="1" kern="100">
                <a:latin typeface="+mn-ea"/>
                <a:ea typeface="+mn-ea"/>
              </a:rPr>
              <a:t>m</a:t>
            </a:r>
            <a:r>
              <a:rPr lang="en-US" altLang="zh-CN" sz="2000" b="1" kern="100" baseline="30000">
                <a:latin typeface="+mn-ea"/>
                <a:ea typeface="+mn-ea"/>
              </a:rPr>
              <a:t>3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（</a:t>
            </a:r>
            <a:r>
              <a:rPr lang="en-US" altLang="zh-CN" sz="2000" b="1" i="1" kern="100">
                <a:latin typeface="+mn-ea"/>
                <a:ea typeface="+mn-ea"/>
              </a:rPr>
              <a:t>g</a:t>
            </a:r>
            <a:r>
              <a:rPr lang="en-US" altLang="zh-CN" sz="2000" b="1" kern="100">
                <a:latin typeface="+mn-ea"/>
                <a:ea typeface="+mn-ea"/>
              </a:rPr>
              <a:t>=10N/kg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</a:t>
            </a:r>
            <a:r>
              <a:rPr lang="en-US" altLang="zh-CN" sz="2000" b="1" i="1" kern="100">
                <a:latin typeface="+mn-ea"/>
                <a:ea typeface="+mn-ea"/>
              </a:rPr>
              <a:t>ρ</a:t>
            </a:r>
            <a:r>
              <a:rPr lang="zh-CN" altLang="zh-CN" sz="2000" b="1" kern="100" baseline="-25000">
                <a:latin typeface="+mn-ea"/>
                <a:ea typeface="+mn-ea"/>
                <a:cs typeface="宋体" panose="02010600030101010101" pitchFamily="2" charset="-122"/>
              </a:rPr>
              <a:t>汽油</a:t>
            </a:r>
            <a:r>
              <a:rPr lang="en-US" altLang="zh-CN" sz="2000" b="1" kern="100">
                <a:latin typeface="+mn-ea"/>
                <a:ea typeface="+mn-ea"/>
              </a:rPr>
              <a:t>=0.7×10</a:t>
            </a:r>
            <a:r>
              <a:rPr lang="en-US" altLang="zh-CN" sz="2000" b="1" kern="100" baseline="30000">
                <a:latin typeface="+mn-ea"/>
                <a:ea typeface="+mn-ea"/>
              </a:rPr>
              <a:t>3</a:t>
            </a:r>
            <a:r>
              <a:rPr lang="en-US" altLang="zh-CN" sz="2000" b="1" kern="100">
                <a:latin typeface="+mn-ea"/>
                <a:ea typeface="+mn-ea"/>
              </a:rPr>
              <a:t>kg/m</a:t>
            </a:r>
            <a:r>
              <a:rPr lang="en-US" altLang="zh-CN" sz="2000" b="1" kern="100" baseline="30000">
                <a:latin typeface="+mn-ea"/>
                <a:ea typeface="+mn-ea"/>
              </a:rPr>
              <a:t>3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</a:t>
            </a:r>
            <a:r>
              <a:rPr lang="en-US" altLang="zh-CN" sz="2000" b="1" i="1" kern="100">
                <a:latin typeface="+mn-ea"/>
                <a:ea typeface="+mn-ea"/>
              </a:rPr>
              <a:t>q</a:t>
            </a:r>
            <a:r>
              <a:rPr lang="zh-CN" altLang="zh-CN" sz="2000" b="1" kern="100" baseline="-25000">
                <a:latin typeface="+mn-ea"/>
                <a:ea typeface="+mn-ea"/>
                <a:cs typeface="宋体" panose="02010600030101010101" pitchFamily="2" charset="-122"/>
              </a:rPr>
              <a:t>汽油</a:t>
            </a:r>
            <a:r>
              <a:rPr lang="en-US" altLang="zh-CN" sz="2000" b="1" kern="100">
                <a:latin typeface="+mn-ea"/>
                <a:ea typeface="+mn-ea"/>
              </a:rPr>
              <a:t>=4.5×10</a:t>
            </a:r>
            <a:r>
              <a:rPr lang="en-US" altLang="zh-CN" sz="2000" b="1" kern="100" baseline="30000">
                <a:latin typeface="+mn-ea"/>
                <a:ea typeface="+mn-ea"/>
              </a:rPr>
              <a:t>7</a:t>
            </a:r>
            <a:r>
              <a:rPr lang="en-US" altLang="zh-CN" sz="2000" b="1" kern="100">
                <a:latin typeface="+mn-ea"/>
                <a:ea typeface="+mn-ea"/>
              </a:rPr>
              <a:t>J/kg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，）求：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(1)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汽车与驾驶员的总重力；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(2)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测试过程中消耗汽油的质量；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(3)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假设汽油完全燃烧，汽油机的效率为</a:t>
            </a:r>
            <a:r>
              <a:rPr lang="en-US" altLang="zh-CN" sz="2000" b="1" kern="100">
                <a:latin typeface="+mn-ea"/>
                <a:ea typeface="+mn-ea"/>
              </a:rPr>
              <a:t>40%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，汽车在测试过程中做的有用功是多少。</a:t>
            </a:r>
            <a:endParaRPr lang="zh-CN" altLang="zh-CN" sz="2000" kern="100">
              <a:effectLst/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8602" y="3080659"/>
            <a:ext cx="95410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20600N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8772" y="3546008"/>
            <a:ext cx="95410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1.05kg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8493" y="4360196"/>
            <a:ext cx="1423788" cy="555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1.89×10</a:t>
            </a:r>
            <a:r>
              <a:rPr lang="en-US" altLang="zh-CN" sz="2000" kern="100" baseline="3000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J</a:t>
            </a:r>
            <a:endParaRPr lang="zh-CN" altLang="zh-CN" sz="2000" kern="100">
              <a:solidFill>
                <a:srgbClr val="FF00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4617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7076" y="928694"/>
            <a:ext cx="8420793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以汽油为燃料的某品牌卡丁车额定功率为</a:t>
            </a:r>
            <a:r>
              <a:rPr lang="en-US" altLang="zh-CN" sz="2000" b="1" kern="100">
                <a:latin typeface="+mn-ea"/>
                <a:ea typeface="+mn-ea"/>
              </a:rPr>
              <a:t>23kW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，其满载时的质量为</a:t>
            </a:r>
            <a:r>
              <a:rPr lang="en-US" altLang="zh-CN" sz="2000" b="1" kern="100">
                <a:latin typeface="+mn-ea"/>
                <a:ea typeface="+mn-ea"/>
              </a:rPr>
              <a:t>640kg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</a:t>
            </a:r>
            <a:r>
              <a:rPr lang="zh-CN" altLang="zh-CN" sz="2000" b="1" kern="100">
                <a:latin typeface="+mn-ea"/>
                <a:ea typeface="+mn-ea"/>
              </a:rPr>
              <a:t> 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轮胎与沙滩接触的总面积为</a:t>
            </a:r>
            <a:r>
              <a:rPr lang="en-US" altLang="zh-CN" sz="2000" b="1" kern="100">
                <a:latin typeface="+mn-ea"/>
                <a:ea typeface="+mn-ea"/>
              </a:rPr>
              <a:t>0.32m</a:t>
            </a:r>
            <a:r>
              <a:rPr lang="en-US" altLang="zh-CN" sz="2000" b="1" kern="100" baseline="30000">
                <a:latin typeface="+mn-ea"/>
                <a:ea typeface="+mn-ea"/>
              </a:rPr>
              <a:t>2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。它在水平沙滩上匀速直线运动</a:t>
            </a:r>
            <a:r>
              <a:rPr lang="en-US" altLang="zh-CN" sz="2000" b="1" kern="100">
                <a:latin typeface="+mn-ea"/>
                <a:ea typeface="+mn-ea"/>
              </a:rPr>
              <a:t>5min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，行驶了</a:t>
            </a:r>
            <a:r>
              <a:rPr lang="en-US" altLang="zh-CN" sz="2000" b="1" kern="100">
                <a:latin typeface="+mn-ea"/>
                <a:ea typeface="+mn-ea"/>
              </a:rPr>
              <a:t>3km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。求：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(1)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当卡丁车满载并静止在水平沙滩上时，它对沙滩的压强为多大？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(2)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此次行驶中，卡丁车运动的速度和受到的水平阻力各是多少？</a:t>
            </a:r>
            <a:endParaRPr lang="zh-CN" altLang="zh-CN" sz="2000" kern="100">
              <a:latin typeface="+mn-ea"/>
              <a:ea typeface="+mn-ea"/>
            </a:endParaRPr>
          </a:p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000" b="1" kern="100">
                <a:latin typeface="+mn-ea"/>
                <a:ea typeface="+mn-ea"/>
              </a:rPr>
              <a:t>(3)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若卡丁车的汽油机效率为</a:t>
            </a:r>
            <a:r>
              <a:rPr lang="en-US" altLang="zh-CN" sz="2000" b="1" kern="100">
                <a:latin typeface="+mn-ea"/>
                <a:ea typeface="+mn-ea"/>
              </a:rPr>
              <a:t>25%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，此次行驶中，卡丁车需要燃烧汽油的质量是多少千克？（</a:t>
            </a:r>
            <a:r>
              <a:rPr lang="en-US" altLang="zh-CN" sz="2000" b="1" i="1" kern="100">
                <a:latin typeface="+mn-ea"/>
                <a:ea typeface="+mn-ea"/>
              </a:rPr>
              <a:t>g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取</a:t>
            </a:r>
            <a:r>
              <a:rPr lang="en-US" altLang="zh-CN" sz="2000" b="1" kern="100">
                <a:latin typeface="+mn-ea"/>
                <a:ea typeface="+mn-ea"/>
              </a:rPr>
              <a:t>10N/kg</a:t>
            </a:r>
            <a:r>
              <a:rPr lang="zh-CN" altLang="zh-CN" sz="2000" b="1" kern="100">
                <a:latin typeface="+mn-ea"/>
                <a:ea typeface="+mn-ea"/>
                <a:cs typeface="宋体" panose="02010600030101010101" pitchFamily="2" charset="-122"/>
              </a:rPr>
              <a:t>，</a:t>
            </a:r>
            <a:r>
              <a:rPr lang="en-US" altLang="zh-CN" sz="2000" b="1" i="1" kern="100">
                <a:latin typeface="+mn-ea"/>
                <a:ea typeface="+mn-ea"/>
              </a:rPr>
              <a:t>q</a:t>
            </a:r>
            <a:r>
              <a:rPr lang="zh-CN" altLang="zh-CN" sz="2000" b="1" kern="100" baseline="-25000">
                <a:latin typeface="+mn-ea"/>
                <a:ea typeface="+mn-ea"/>
                <a:cs typeface="宋体" panose="02010600030101010101" pitchFamily="2" charset="-122"/>
              </a:rPr>
              <a:t>汽油</a:t>
            </a:r>
            <a:r>
              <a:rPr lang="en-US" altLang="zh-CN" sz="2000" b="1" kern="100">
                <a:latin typeface="+mn-ea"/>
                <a:ea typeface="+mn-ea"/>
              </a:rPr>
              <a:t>=4.6×10</a:t>
            </a:r>
            <a:r>
              <a:rPr lang="en-US" altLang="zh-CN" sz="2000" b="1" kern="100" baseline="30000">
                <a:latin typeface="+mn-ea"/>
                <a:ea typeface="+mn-ea"/>
              </a:rPr>
              <a:t>7</a:t>
            </a:r>
            <a:r>
              <a:rPr lang="en-US" altLang="zh-CN" sz="2000" b="1" kern="100">
                <a:latin typeface="+mn-ea"/>
                <a:ea typeface="+mn-ea"/>
              </a:rPr>
              <a:t>J/kg</a:t>
            </a:r>
            <a:r>
              <a:rPr lang="zh-CN" altLang="zh-CN" sz="2000" b="1" kern="100" smtClean="0">
                <a:latin typeface="+mn-ea"/>
                <a:ea typeface="+mn-ea"/>
                <a:cs typeface="宋体" panose="02010600030101010101" pitchFamily="2" charset="-122"/>
              </a:rPr>
              <a:t>）</a:t>
            </a:r>
            <a:endParaRPr lang="zh-CN" altLang="zh-CN" sz="2000" kern="10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2754" y="336856"/>
            <a:ext cx="2617787" cy="52517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075" y="4217885"/>
            <a:ext cx="7863841" cy="555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kern="100">
                <a:solidFill>
                  <a:srgbClr val="FF0000"/>
                </a:solidFill>
                <a:latin typeface="+mn-ea"/>
                <a:ea typeface="+mn-ea"/>
              </a:rPr>
              <a:t>【答案】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(1)2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×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en-US" altLang="zh-CN" sz="2000" kern="100" baseline="3000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Pa</a:t>
            </a:r>
            <a:r>
              <a:rPr lang="zh-CN" altLang="zh-CN" sz="2000" kern="1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；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(2)10m/s</a:t>
            </a:r>
            <a:r>
              <a:rPr lang="zh-CN" altLang="zh-CN" sz="2000" kern="1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，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2300N</a:t>
            </a:r>
            <a:r>
              <a:rPr lang="zh-CN" altLang="zh-CN" sz="2000" kern="1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；</a:t>
            </a:r>
            <a:r>
              <a:rPr lang="en-US" altLang="zh-CN" sz="2000" kern="100">
                <a:solidFill>
                  <a:srgbClr val="FF0000"/>
                </a:solidFill>
                <a:latin typeface="+mn-ea"/>
                <a:ea typeface="+mn-ea"/>
              </a:rPr>
              <a:t>(3)0.6kg</a:t>
            </a:r>
            <a:endParaRPr lang="zh-CN" altLang="zh-CN" sz="2000" kern="1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46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矩形 1048583"/>
          <p:cNvSpPr/>
          <p:nvPr/>
        </p:nvSpPr>
        <p:spPr>
          <a:xfrm>
            <a:off x="217488" y="148002"/>
            <a:ext cx="725487" cy="700229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 latinLnBrk="1" hangingPunct="1"/>
            <a:endParaRPr lang="en-US" altLang="en-US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48585" name="矩形 1048584"/>
          <p:cNvSpPr/>
          <p:nvPr/>
        </p:nvSpPr>
        <p:spPr>
          <a:xfrm>
            <a:off x="174625" y="189380"/>
            <a:ext cx="811212" cy="585646"/>
          </a:xfrm>
          <a:prstGeom prst="rect">
            <a:avLst/>
          </a:prstGeom>
          <a:noFill/>
          <a:ln>
            <a:noFill/>
          </a:ln>
        </p:spPr>
        <p:txBody>
          <a:bodyPr vert="horz" lIns="45719" tIns="45720" rIns="45719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 eaLnBrk="1" latinLnBrk="1" hangingPunct="1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1</a:t>
            </a:r>
          </a:p>
        </p:txBody>
      </p:sp>
      <p:sp>
        <p:nvSpPr>
          <p:cNvPr id="1048586" name="文本框 1048585"/>
          <p:cNvSpPr txBox="1"/>
          <p:nvPr/>
        </p:nvSpPr>
        <p:spPr>
          <a:xfrm>
            <a:off x="1095375" y="189380"/>
            <a:ext cx="1528762" cy="525172"/>
          </a:xfrm>
          <a:prstGeom prst="rect">
            <a:avLst/>
          </a:prstGeom>
          <a:noFill/>
          <a:ln>
            <a:noFill/>
          </a:ln>
        </p:spPr>
        <p:txBody>
          <a:bodyPr vert="horz" wrap="non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cxnSp>
        <p:nvCxnSpPr>
          <p:cNvPr id="3145728" name="直接连接符 3145727"/>
          <p:cNvCxnSpPr/>
          <p:nvPr/>
        </p:nvCxnSpPr>
        <p:spPr>
          <a:xfrm>
            <a:off x="950913" y="681132"/>
            <a:ext cx="4668837" cy="0"/>
          </a:xfrm>
          <a:prstGeom prst="line">
            <a:avLst/>
          </a:prstGeom>
          <a:noFill/>
          <a:ln w="28575" cap="flat" cmpd="sng">
            <a:solidFill>
              <a:srgbClr val="007E27">
                <a:alpha val="100000"/>
              </a:srgbClr>
            </a:solidFill>
            <a:prstDash val="solid"/>
            <a:miter/>
          </a:ln>
          <a:effectLst>
            <a:outerShdw dist="38100" dir="10800000" algn="r">
              <a:srgbClr val="000000">
                <a:alpha val="39999"/>
              </a:srgbClr>
            </a:outerShdw>
          </a:effectLst>
        </p:spPr>
      </p:cxnSp>
      <p:pic>
        <p:nvPicPr>
          <p:cNvPr id="2097155" name="图片 2097154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40"/>
          <p:cNvSpPr txBox="1"/>
          <p:nvPr/>
        </p:nvSpPr>
        <p:spPr>
          <a:xfrm>
            <a:off x="985838" y="910556"/>
            <a:ext cx="7223729" cy="1018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000" b="1">
                <a:latin typeface="+mn-ea"/>
                <a:ea typeface="+mn-ea"/>
              </a:rPr>
              <a:t>在</a:t>
            </a:r>
            <a:r>
              <a:rPr lang="zh-CN" altLang="zh-CN" sz="2000" b="1" smtClean="0">
                <a:latin typeface="+mn-ea"/>
                <a:ea typeface="+mn-ea"/>
              </a:rPr>
              <a:t>内燃机燃料</a:t>
            </a:r>
            <a:r>
              <a:rPr lang="zh-CN" altLang="en-US" sz="2000" b="1" smtClean="0">
                <a:latin typeface="+mn-ea"/>
                <a:ea typeface="+mn-ea"/>
              </a:rPr>
              <a:t>燃烧过程中，燃料能完全燃烧吗？除了部分能量对外做功外，</a:t>
            </a:r>
            <a:r>
              <a:rPr lang="zh-CN" altLang="zh-CN" sz="2000" b="1" smtClean="0">
                <a:latin typeface="+mn-ea"/>
                <a:ea typeface="+mn-ea"/>
              </a:rPr>
              <a:t>燃料</a:t>
            </a:r>
            <a:r>
              <a:rPr lang="zh-CN" altLang="zh-CN" sz="2000" b="1">
                <a:latin typeface="+mn-ea"/>
                <a:ea typeface="+mn-ea"/>
              </a:rPr>
              <a:t>燃烧</a:t>
            </a:r>
            <a:r>
              <a:rPr lang="zh-CN" altLang="zh-CN" sz="2000" b="1" smtClean="0">
                <a:latin typeface="+mn-ea"/>
                <a:ea typeface="+mn-ea"/>
              </a:rPr>
              <a:t>释放的</a:t>
            </a:r>
            <a:r>
              <a:rPr lang="zh-CN" altLang="zh-CN" sz="2000" b="1">
                <a:latin typeface="+mn-ea"/>
                <a:ea typeface="+mn-ea"/>
              </a:rPr>
              <a:t>能量都到哪里去了？</a:t>
            </a:r>
            <a:endParaRPr lang="zh-CN" altLang="en-US" sz="2000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294" y="2124737"/>
            <a:ext cx="5657850" cy="206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9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矩形 1048591"/>
          <p:cNvSpPr/>
          <p:nvPr/>
        </p:nvSpPr>
        <p:spPr>
          <a:xfrm>
            <a:off x="185737" y="181423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 latinLnBrk="1" hangingPunct="1"/>
            <a:endParaRPr lang="en-US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8593" name="矩形 1048592"/>
          <p:cNvSpPr/>
          <p:nvPr/>
        </p:nvSpPr>
        <p:spPr>
          <a:xfrm>
            <a:off x="142876" y="221209"/>
            <a:ext cx="809625" cy="587237"/>
          </a:xfrm>
          <a:prstGeom prst="rect">
            <a:avLst/>
          </a:prstGeom>
          <a:noFill/>
          <a:ln>
            <a:noFill/>
          </a:ln>
        </p:spPr>
        <p:txBody>
          <a:bodyPr vert="horz" lIns="45719" tIns="45720" rIns="45719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 eaLnBrk="1" latinLnBrk="1" hangingPunct="1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2</a:t>
            </a:r>
          </a:p>
        </p:txBody>
      </p:sp>
      <p:sp>
        <p:nvSpPr>
          <p:cNvPr id="1048594" name="文本框 1048593"/>
          <p:cNvSpPr txBox="1"/>
          <p:nvPr/>
        </p:nvSpPr>
        <p:spPr>
          <a:xfrm>
            <a:off x="1050925" y="211660"/>
            <a:ext cx="1528762" cy="523580"/>
          </a:xfrm>
          <a:prstGeom prst="rect">
            <a:avLst/>
          </a:prstGeom>
          <a:noFill/>
          <a:ln>
            <a:noFill/>
          </a:ln>
        </p:spPr>
        <p:txBody>
          <a:bodyPr vert="horz" wrap="none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课堂活动</a:t>
            </a:r>
          </a:p>
        </p:txBody>
      </p:sp>
      <p:cxnSp>
        <p:nvCxnSpPr>
          <p:cNvPr id="3145729" name="直接连接符 3145728"/>
          <p:cNvCxnSpPr/>
          <p:nvPr/>
        </p:nvCxnSpPr>
        <p:spPr>
          <a:xfrm>
            <a:off x="917576" y="712960"/>
            <a:ext cx="4670425" cy="0"/>
          </a:xfrm>
          <a:prstGeom prst="line">
            <a:avLst/>
          </a:prstGeom>
          <a:noFill/>
          <a:ln w="28575" cap="flat" cmpd="sng">
            <a:solidFill>
              <a:srgbClr val="007E27">
                <a:alpha val="100000"/>
              </a:srgbClr>
            </a:solidFill>
            <a:prstDash val="solid"/>
            <a:miter/>
          </a:ln>
          <a:effectLst>
            <a:outerShdw dist="38100" dir="10800000" algn="r">
              <a:srgbClr val="000000">
                <a:alpha val="39999"/>
              </a:srgbClr>
            </a:outerShdw>
          </a:effectLst>
        </p:spPr>
      </p:cxnSp>
      <p:pic>
        <p:nvPicPr>
          <p:cNvPr id="2097157" name="图片 2097156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95" name="文本框 1048594"/>
          <p:cNvSpPr txBox="1"/>
          <p:nvPr/>
        </p:nvSpPr>
        <p:spPr>
          <a:xfrm>
            <a:off x="268343" y="811860"/>
            <a:ext cx="4806950" cy="525172"/>
          </a:xfrm>
          <a:prstGeom prst="rect">
            <a:avLst/>
          </a:prstGeom>
          <a:noFill/>
          <a:ln>
            <a:noFill/>
          </a:ln>
        </p:spPr>
        <p:txBody>
          <a:bodyPr vert="horz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、热机效率</a:t>
            </a:r>
            <a:endParaRPr lang="zh-CN" altLang="en-US" sz="28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293" y="880060"/>
            <a:ext cx="3286960" cy="40852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6765" y="1415232"/>
            <a:ext cx="39701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latin typeface="+mn-ea"/>
                <a:ea typeface="+mn-ea"/>
              </a:rPr>
              <a:t>燃料燃烧放出</a:t>
            </a:r>
            <a:r>
              <a:rPr lang="zh-CN" altLang="en-US" b="1">
                <a:latin typeface="+mn-ea"/>
                <a:ea typeface="+mn-ea"/>
              </a:rPr>
              <a:t>的能量，并不能全部用来做有用功</a:t>
            </a:r>
            <a:r>
              <a:rPr lang="zh-CN" altLang="en-US" b="1" smtClean="0">
                <a:latin typeface="+mn-ea"/>
                <a:ea typeface="+mn-ea"/>
              </a:rPr>
              <a:t>。</a:t>
            </a: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4722" y="3891638"/>
            <a:ext cx="2161169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+mn-ea"/>
                <a:ea typeface="+mn-ea"/>
              </a:rPr>
              <a:t>、热机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</a:rPr>
              <a:t>的</a:t>
            </a:r>
            <a:r>
              <a:rPr lang="zh-CN" altLang="en-US" b="1" smtClean="0">
                <a:solidFill>
                  <a:srgbClr val="FF0000"/>
                </a:solidFill>
                <a:latin typeface="+mn-ea"/>
                <a:ea typeface="+mn-ea"/>
              </a:rPr>
              <a:t>效率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</a:rPr>
              <a:t>公式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638" y="2759696"/>
            <a:ext cx="39031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latin typeface="+mn-ea"/>
                <a:ea typeface="+mn-ea"/>
              </a:rPr>
              <a:t>热机所</a:t>
            </a:r>
            <a:r>
              <a:rPr lang="zh-CN" altLang="en-US" b="1">
                <a:latin typeface="+mn-ea"/>
                <a:ea typeface="+mn-ea"/>
              </a:rPr>
              <a:t>做有用功与所用燃料完全燃烧释放的热量之比</a:t>
            </a:r>
            <a:r>
              <a:rPr lang="zh-CN" altLang="en-US" b="1" smtClean="0">
                <a:latin typeface="+mn-ea"/>
                <a:ea typeface="+mn-ea"/>
              </a:rPr>
              <a:t>叫做热机效率。</a:t>
            </a: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6764" y="2364254"/>
            <a:ext cx="1696298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b="1" smtClean="0">
                <a:solidFill>
                  <a:srgbClr val="FF0000"/>
                </a:solidFill>
                <a:latin typeface="+mn-ea"/>
                <a:ea typeface="+mn-ea"/>
              </a:rPr>
              <a:t>、热机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</a:rPr>
              <a:t>的效率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090968"/>
              </p:ext>
            </p:extLst>
          </p:nvPr>
        </p:nvGraphicFramePr>
        <p:xfrm>
          <a:off x="1162923" y="4258246"/>
          <a:ext cx="1622159" cy="705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0" imgH="0" progId="Equation.DSMT4">
                  <p:embed/>
                </p:oleObj>
              </mc:Choice>
              <mc:Fallback>
                <p:oleObj name="Equation" r:id="rId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62923" y="4258246"/>
                        <a:ext cx="1622159" cy="705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007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358" y="1051612"/>
            <a:ext cx="5990476" cy="2606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657" y="583361"/>
            <a:ext cx="6809878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、不同的热机效率一般不同，热机效率是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描述性能的重要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指标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312358" y="3927169"/>
            <a:ext cx="7565554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+mn-ea"/>
                <a:ea typeface="+mn-ea"/>
              </a:rPr>
              <a:t>热机的效率越高意味着消耗相同的质量的燃料输出的有用功</a:t>
            </a:r>
            <a:r>
              <a:rPr lang="zh-CN" altLang="en-US" sz="2000" b="1" smtClean="0">
                <a:latin typeface="+mn-ea"/>
                <a:ea typeface="+mn-ea"/>
              </a:rPr>
              <a:t>越多。</a:t>
            </a:r>
            <a:endParaRPr lang="zh-CN" altLang="en-US" sz="2000" b="1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169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25797" y="975873"/>
            <a:ext cx="7346610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smtClean="0">
                <a:latin typeface="+mn-ea"/>
                <a:ea typeface="+mn-ea"/>
              </a:rPr>
              <a:t>1</a:t>
            </a:r>
            <a:r>
              <a:rPr lang="zh-CN" altLang="en-US" sz="2000" b="1" smtClean="0">
                <a:latin typeface="+mn-ea"/>
                <a:ea typeface="+mn-ea"/>
              </a:rPr>
              <a:t>、某台热机的效率是</a:t>
            </a:r>
            <a:r>
              <a:rPr lang="en-US" altLang="zh-CN" sz="2000" b="1" smtClean="0">
                <a:latin typeface="+mn-ea"/>
                <a:ea typeface="+mn-ea"/>
              </a:rPr>
              <a:t>30%</a:t>
            </a:r>
            <a:r>
              <a:rPr lang="zh-CN" altLang="en-US" sz="2000" b="1" smtClean="0">
                <a:latin typeface="+mn-ea"/>
                <a:ea typeface="+mn-ea"/>
              </a:rPr>
              <a:t>，表示什么意思？</a:t>
            </a:r>
            <a:endParaRPr lang="zh-CN" altLang="en-US" sz="2000" b="1">
              <a:latin typeface="+mn-ea"/>
              <a:ea typeface="+mn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807136" y="361299"/>
            <a:ext cx="6179996" cy="40062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indent="457200" algn="ctr">
              <a:defRPr sz="4400">
                <a:latin typeface="Arial"/>
                <a:ea typeface="Arial"/>
                <a:cs typeface="Arial"/>
                <a:sym typeface="Arial"/>
              </a:defRPr>
            </a:lvl6pPr>
            <a:lvl7pPr indent="914400" algn="ctr">
              <a:defRPr sz="4400">
                <a:latin typeface="Arial"/>
                <a:ea typeface="Arial"/>
                <a:cs typeface="Arial"/>
                <a:sym typeface="Arial"/>
              </a:defRPr>
            </a:lvl7pPr>
            <a:lvl8pPr indent="1371600" algn="ctr">
              <a:defRPr sz="4400">
                <a:latin typeface="Arial"/>
                <a:ea typeface="Arial"/>
                <a:cs typeface="Arial"/>
                <a:sym typeface="Arial"/>
              </a:defRPr>
            </a:lvl8pPr>
            <a:lvl9pPr indent="1828800" algn="ctr">
              <a:defRPr sz="44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latinLnBrk="0"/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讨论：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925797" y="1483948"/>
            <a:ext cx="7026282" cy="40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热机所做有用功与所用燃料完全燃烧释放的热量之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比为</a:t>
            </a:r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30%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925797" y="1915182"/>
            <a:ext cx="5477782" cy="40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燃料完全燃烧释放的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热量有</a:t>
            </a:r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30%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用来做有用功。</a:t>
            </a:r>
            <a:endParaRPr lang="zh-CN" altLang="en-US" sz="2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5797" y="2551256"/>
            <a:ext cx="7346610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smtClean="0">
                <a:latin typeface="+mn-ea"/>
                <a:ea typeface="+mn-ea"/>
              </a:rPr>
              <a:t>2</a:t>
            </a:r>
            <a:r>
              <a:rPr lang="zh-CN" altLang="en-US" sz="2000" b="1" smtClean="0">
                <a:latin typeface="+mn-ea"/>
                <a:ea typeface="+mn-ea"/>
              </a:rPr>
              <a:t>、热机效率能等于</a:t>
            </a:r>
            <a:r>
              <a:rPr lang="en-US" altLang="zh-CN" sz="2000" b="1" smtClean="0">
                <a:latin typeface="+mn-ea"/>
                <a:ea typeface="+mn-ea"/>
              </a:rPr>
              <a:t>100%</a:t>
            </a:r>
            <a:r>
              <a:rPr lang="zh-CN" altLang="en-US" sz="2000" b="1" smtClean="0">
                <a:latin typeface="+mn-ea"/>
                <a:ea typeface="+mn-ea"/>
              </a:rPr>
              <a:t>吗？</a:t>
            </a:r>
            <a:endParaRPr lang="zh-CN" altLang="en-US" sz="2000" b="1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5797" y="2979786"/>
            <a:ext cx="7521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不能，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因为热机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中用于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做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有用功的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能量只是燃料完全燃烧所放出的能量的一部分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，燃料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完全燃烧所放出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的总能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量的比值必然小于</a:t>
            </a:r>
            <a:r>
              <a:rPr lang="en-US" altLang="zh-CN" sz="2000" b="1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，即热机效率小于</a:t>
            </a:r>
            <a:r>
              <a:rPr lang="en-US" altLang="zh-CN" sz="2000" b="1">
                <a:solidFill>
                  <a:srgbClr val="FF0000"/>
                </a:solidFill>
                <a:latin typeface="+mn-ea"/>
                <a:ea typeface="+mn-ea"/>
              </a:rPr>
              <a:t>100%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4224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92015" y="2176862"/>
            <a:ext cx="2900487" cy="40062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indent="457200" algn="ctr">
              <a:defRPr sz="4400">
                <a:latin typeface="Arial"/>
                <a:ea typeface="Arial"/>
                <a:cs typeface="Arial"/>
                <a:sym typeface="Arial"/>
              </a:defRPr>
            </a:lvl6pPr>
            <a:lvl7pPr indent="914400" algn="ctr">
              <a:defRPr sz="4400">
                <a:latin typeface="Arial"/>
                <a:ea typeface="Arial"/>
                <a:cs typeface="Arial"/>
                <a:sym typeface="Arial"/>
              </a:defRPr>
            </a:lvl7pPr>
            <a:lvl8pPr indent="1371600" algn="ctr">
              <a:defRPr sz="4400">
                <a:latin typeface="Arial"/>
                <a:ea typeface="Arial"/>
                <a:cs typeface="Arial"/>
                <a:sym typeface="Arial"/>
              </a:defRPr>
            </a:lvl8pPr>
            <a:lvl9pPr indent="1828800" algn="ctr">
              <a:defRPr sz="44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latinLnBrk="0"/>
            <a:r>
              <a:rPr lang="en-US" altLang="zh-CN" sz="2000" b="1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</a:rPr>
              <a:t>、如何提高热机效率？</a:t>
            </a:r>
            <a:endParaRPr lang="zh-CN" altLang="en-US" sz="20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24637" y="2577486"/>
            <a:ext cx="7272338" cy="225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）使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燃料充分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燃烧</a:t>
            </a:r>
            <a:endParaRPr lang="en-US" altLang="zh-CN" sz="2000" b="1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）尽量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减少各种热量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损失</a:t>
            </a:r>
            <a:endParaRPr lang="en-US" altLang="zh-CN" sz="2000" b="1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）在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热机的设计和制造上采用先进的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技术</a:t>
            </a:r>
            <a:endParaRPr lang="zh-CN" altLang="en-US" sz="2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）注意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保养，保证良好的润滑，减少因克服摩擦阻力而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额外</a:t>
            </a:r>
            <a:endParaRPr lang="en-US" altLang="zh-CN" sz="2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消耗</a:t>
            </a:r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能量</a:t>
            </a:r>
            <a:endParaRPr lang="zh-CN" altLang="en-US" sz="20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92014" y="595079"/>
            <a:ext cx="7423626" cy="49018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indent="457200" algn="ctr">
              <a:defRPr sz="4400">
                <a:latin typeface="Arial"/>
                <a:ea typeface="Arial"/>
                <a:cs typeface="Arial"/>
                <a:sym typeface="Arial"/>
              </a:defRPr>
            </a:lvl6pPr>
            <a:lvl7pPr indent="914400" algn="ctr">
              <a:defRPr sz="4400">
                <a:latin typeface="Arial"/>
                <a:ea typeface="Arial"/>
                <a:cs typeface="Arial"/>
                <a:sym typeface="Arial"/>
              </a:defRPr>
            </a:lvl7pPr>
            <a:lvl8pPr indent="1371600" algn="ctr">
              <a:defRPr sz="4400">
                <a:latin typeface="Arial"/>
                <a:ea typeface="Arial"/>
                <a:cs typeface="Arial"/>
                <a:sym typeface="Arial"/>
              </a:defRPr>
            </a:lvl8pPr>
            <a:lvl9pPr indent="1828800" algn="ctr">
              <a:defRPr sz="44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en-US" altLang="zh-CN" sz="2000" b="1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</a:rPr>
              <a:t>、热机效率的高低与</a:t>
            </a: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热机做功多少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、消耗</a:t>
            </a:r>
            <a:r>
              <a:rPr lang="zh-CN" altLang="en-US" sz="2000" b="1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燃料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  <a:cs typeface="Times New Roman" pitchFamily="18" charset="0"/>
              </a:rPr>
              <a:t>多少有关吗</a:t>
            </a:r>
            <a:r>
              <a:rPr lang="zh-CN" altLang="en-US" sz="2000" b="1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zh-CN" altLang="en-US" sz="20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4942" y="1085262"/>
            <a:ext cx="7322182" cy="10286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indent="457200" algn="ctr">
              <a:defRPr sz="4400">
                <a:latin typeface="Arial"/>
                <a:ea typeface="Arial"/>
                <a:cs typeface="Arial"/>
                <a:sym typeface="Arial"/>
              </a:defRPr>
            </a:lvl6pPr>
            <a:lvl7pPr indent="914400" algn="ctr">
              <a:defRPr sz="4400">
                <a:latin typeface="Arial"/>
                <a:ea typeface="Arial"/>
                <a:cs typeface="Arial"/>
                <a:sym typeface="Arial"/>
              </a:defRPr>
            </a:lvl7pPr>
            <a:lvl8pPr indent="1371600" algn="ctr">
              <a:defRPr sz="4400">
                <a:latin typeface="Arial"/>
                <a:ea typeface="Arial"/>
                <a:cs typeface="Arial"/>
                <a:sym typeface="Arial"/>
              </a:defRPr>
            </a:lvl8pPr>
            <a:lvl9pPr indent="1828800" algn="ctr">
              <a:defRPr sz="44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热机效率是个比值，与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功率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大小、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消耗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燃料多少、转速快慢等因素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无关。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130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1311" y="433998"/>
            <a:ext cx="4806950" cy="525172"/>
          </a:xfrm>
          <a:prstGeom prst="rect">
            <a:avLst/>
          </a:prstGeom>
          <a:noFill/>
          <a:ln>
            <a:noFill/>
          </a:ln>
        </p:spPr>
        <p:txBody>
          <a:bodyPr vert="horz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二、改变世界的热机</a:t>
            </a:r>
            <a:endParaRPr lang="zh-CN" altLang="en-US" sz="28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12" y="1062731"/>
            <a:ext cx="2244513" cy="2032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786" y="1062732"/>
            <a:ext cx="2249191" cy="18329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12" y="3311940"/>
            <a:ext cx="1958671" cy="159325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034787" y="3198383"/>
            <a:ext cx="2249190" cy="1757637"/>
            <a:chOff x="3034786" y="3190485"/>
            <a:chExt cx="2493495" cy="182126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34786" y="3190485"/>
              <a:ext cx="2493495" cy="131869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34786" y="4509179"/>
              <a:ext cx="2493495" cy="50257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5597222" y="965287"/>
            <a:ext cx="2997976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latin typeface="+mn-ea"/>
                <a:ea typeface="+mn-ea"/>
              </a:rPr>
              <a:t>蒸汽机</a:t>
            </a:r>
            <a:r>
              <a:rPr lang="zh-CN" altLang="en-US" b="1">
                <a:latin typeface="+mn-ea"/>
                <a:ea typeface="+mn-ea"/>
              </a:rPr>
              <a:t>在</a:t>
            </a:r>
            <a:r>
              <a:rPr lang="zh-CN" altLang="en-US" b="1" smtClean="0">
                <a:latin typeface="+mn-ea"/>
                <a:ea typeface="+mn-ea"/>
              </a:rPr>
              <a:t>纺织</a:t>
            </a:r>
            <a:r>
              <a:rPr lang="zh-CN" altLang="en-US" b="1">
                <a:latin typeface="+mn-ea"/>
                <a:ea typeface="+mn-ea"/>
              </a:rPr>
              <a:t>、</a:t>
            </a:r>
            <a:r>
              <a:rPr lang="zh-CN" altLang="en-US" b="1" smtClean="0">
                <a:latin typeface="+mn-ea"/>
                <a:ea typeface="+mn-ea"/>
              </a:rPr>
              <a:t>采矿、冶炼</a:t>
            </a:r>
            <a:r>
              <a:rPr lang="zh-CN" altLang="en-US" b="1">
                <a:latin typeface="+mn-ea"/>
                <a:ea typeface="+mn-ea"/>
              </a:rPr>
              <a:t>和交通运输等</a:t>
            </a:r>
            <a:r>
              <a:rPr lang="zh-CN" altLang="en-US" b="1" smtClean="0">
                <a:latin typeface="+mn-ea"/>
                <a:ea typeface="+mn-ea"/>
              </a:rPr>
              <a:t>方面得到</a:t>
            </a:r>
            <a:r>
              <a:rPr lang="zh-CN" altLang="en-US" b="1">
                <a:latin typeface="+mn-ea"/>
                <a:ea typeface="+mn-ea"/>
              </a:rPr>
              <a:t>了广泛应用，结束了以人力、畜力为主要</a:t>
            </a:r>
            <a:r>
              <a:rPr lang="zh-CN" altLang="en-US" b="1" smtClean="0">
                <a:latin typeface="+mn-ea"/>
                <a:ea typeface="+mn-ea"/>
              </a:rPr>
              <a:t>动力的</a:t>
            </a:r>
            <a:r>
              <a:rPr lang="zh-CN" altLang="en-US" b="1">
                <a:latin typeface="+mn-ea"/>
                <a:ea typeface="+mn-ea"/>
              </a:rPr>
              <a:t>漫长</a:t>
            </a:r>
            <a:r>
              <a:rPr lang="zh-CN" altLang="en-US" b="1" smtClean="0">
                <a:latin typeface="+mn-ea"/>
                <a:ea typeface="+mn-ea"/>
              </a:rPr>
              <a:t>历史</a:t>
            </a:r>
            <a:r>
              <a:rPr lang="zh-CN" altLang="en-US" b="1">
                <a:latin typeface="+mn-ea"/>
                <a:ea typeface="+mn-ea"/>
              </a:rPr>
              <a:t>，</a:t>
            </a:r>
            <a:r>
              <a:rPr lang="zh-CN" altLang="en-US" b="1" smtClean="0">
                <a:latin typeface="+mn-ea"/>
                <a:ea typeface="+mn-ea"/>
              </a:rPr>
              <a:t>使</a:t>
            </a:r>
            <a:r>
              <a:rPr lang="zh-CN" altLang="en-US" b="1">
                <a:latin typeface="+mn-ea"/>
                <a:ea typeface="+mn-ea"/>
              </a:rPr>
              <a:t>世界</a:t>
            </a:r>
            <a:r>
              <a:rPr lang="zh-CN" altLang="en-US" b="1" smtClean="0">
                <a:latin typeface="+mn-ea"/>
                <a:ea typeface="+mn-ea"/>
              </a:rPr>
              <a:t>进入了</a:t>
            </a:r>
            <a:r>
              <a:rPr lang="zh-CN" altLang="en-US" b="1">
                <a:latin typeface="+mn-ea"/>
                <a:ea typeface="+mn-ea"/>
              </a:rPr>
              <a:t>以“火”为动力的“蒸汽机时代”，极大地</a:t>
            </a:r>
            <a:r>
              <a:rPr lang="zh-CN" altLang="en-US" b="1" smtClean="0">
                <a:latin typeface="+mn-ea"/>
                <a:ea typeface="+mn-ea"/>
              </a:rPr>
              <a:t>推动</a:t>
            </a:r>
            <a:r>
              <a:rPr lang="zh-CN" altLang="en-US" b="1">
                <a:latin typeface="+mn-ea"/>
                <a:ea typeface="+mn-ea"/>
              </a:rPr>
              <a:t>了人类的第一次工业革命。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597223" y="3320765"/>
            <a:ext cx="3071413" cy="163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宋体" pitchFamily="2" charset="-122"/>
                <a:ea typeface="宋体" pitchFamily="2" charset="-122"/>
              </a:rPr>
              <a:t>以热机为动力装置的汽车、火车、轮船和飞机把整个世界连接在一起，热机，从根本上改变着我们的世界。</a:t>
            </a:r>
          </a:p>
        </p:txBody>
      </p:sp>
    </p:spTree>
    <p:extLst>
      <p:ext uri="{BB962C8B-B14F-4D97-AF65-F5344CB8AC3E}">
        <p14:creationId xmlns:p14="http://schemas.microsoft.com/office/powerpoint/2010/main" val="3038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291" y="329693"/>
            <a:ext cx="4806950" cy="525172"/>
          </a:xfrm>
          <a:prstGeom prst="rect">
            <a:avLst/>
          </a:prstGeom>
          <a:noFill/>
          <a:ln>
            <a:noFill/>
          </a:ln>
        </p:spPr>
        <p:txBody>
          <a:bodyPr vert="horz" lIns="45719" tIns="45719" rIns="45719" bIns="45719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1"/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三、地球就在我们的手中</a:t>
            </a:r>
            <a:endParaRPr lang="zh-CN" altLang="en-US" sz="28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55997" y="887828"/>
            <a:ext cx="6179996" cy="40062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indent="457200" algn="ctr">
              <a:defRPr sz="4400">
                <a:latin typeface="Arial"/>
                <a:ea typeface="Arial"/>
                <a:cs typeface="Arial"/>
                <a:sym typeface="Arial"/>
              </a:defRPr>
            </a:lvl6pPr>
            <a:lvl7pPr indent="914400" algn="ctr">
              <a:defRPr sz="4400">
                <a:latin typeface="Arial"/>
                <a:ea typeface="Arial"/>
                <a:cs typeface="Arial"/>
                <a:sym typeface="Arial"/>
              </a:defRPr>
            </a:lvl7pPr>
            <a:lvl8pPr indent="1371600" algn="ctr">
              <a:defRPr sz="4400">
                <a:latin typeface="Arial"/>
                <a:ea typeface="Arial"/>
                <a:cs typeface="Arial"/>
                <a:sym typeface="Arial"/>
              </a:defRPr>
            </a:lvl8pPr>
            <a:lvl9pPr indent="1828800" algn="ctr">
              <a:defRPr sz="44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latinLnBrk="0"/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讨论：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319" y="1391509"/>
            <a:ext cx="7901535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latin typeface="+mn-ea"/>
                <a:ea typeface="+mn-ea"/>
              </a:rPr>
              <a:t>1</a:t>
            </a:r>
            <a:r>
              <a:rPr lang="zh-CN" altLang="en-US" sz="2000" b="1" smtClean="0">
                <a:latin typeface="+mn-ea"/>
                <a:ea typeface="+mn-ea"/>
              </a:rPr>
              <a:t>、热机</a:t>
            </a:r>
            <a:r>
              <a:rPr lang="zh-CN" altLang="en-US" sz="2000" b="1">
                <a:latin typeface="+mn-ea"/>
                <a:ea typeface="+mn-ea"/>
              </a:rPr>
              <a:t>，给人类文明</a:t>
            </a:r>
            <a:r>
              <a:rPr lang="zh-CN" altLang="en-US" sz="2000" b="1" smtClean="0">
                <a:latin typeface="+mn-ea"/>
                <a:ea typeface="+mn-ea"/>
              </a:rPr>
              <a:t>带来进步的同时，给生态</a:t>
            </a:r>
            <a:r>
              <a:rPr lang="zh-CN" altLang="en-US" sz="2000" b="1">
                <a:latin typeface="+mn-ea"/>
                <a:ea typeface="+mn-ea"/>
              </a:rPr>
              <a:t>环境</a:t>
            </a:r>
            <a:r>
              <a:rPr lang="zh-CN" altLang="en-US" sz="2000" b="1" smtClean="0">
                <a:latin typeface="+mn-ea"/>
                <a:ea typeface="+mn-ea"/>
              </a:rPr>
              <a:t>造成哪些了污染？</a:t>
            </a:r>
            <a:endParaRPr lang="zh-CN" altLang="en-US" sz="2000" b="1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2318" y="1973427"/>
            <a:ext cx="4572000" cy="4011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b="1">
                <a:latin typeface="+mn-ea"/>
                <a:ea typeface="+mn-ea"/>
              </a:rPr>
              <a:t>煤和石油的</a:t>
            </a:r>
            <a:r>
              <a:rPr lang="zh-CN" altLang="en-US" sz="2000" b="1" smtClean="0">
                <a:latin typeface="+mn-ea"/>
                <a:ea typeface="+mn-ea"/>
              </a:rPr>
              <a:t>燃烧</a:t>
            </a:r>
            <a:r>
              <a:rPr lang="en-US" altLang="zh-CN" sz="2000" b="1" smtClean="0">
                <a:latin typeface="+mn-ea"/>
                <a:ea typeface="+mn-ea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污染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了大气</a:t>
            </a:r>
          </a:p>
        </p:txBody>
      </p:sp>
      <p:sp>
        <p:nvSpPr>
          <p:cNvPr id="6" name="矩形 5"/>
          <p:cNvSpPr/>
          <p:nvPr/>
        </p:nvSpPr>
        <p:spPr>
          <a:xfrm>
            <a:off x="942319" y="2478059"/>
            <a:ext cx="7625819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+mn-ea"/>
                <a:ea typeface="+mn-ea"/>
              </a:rPr>
              <a:t>热机排出的</a:t>
            </a:r>
            <a:r>
              <a:rPr lang="zh-CN" altLang="en-US" sz="2000" b="1" smtClean="0">
                <a:latin typeface="+mn-ea"/>
                <a:ea typeface="+mn-ea"/>
              </a:rPr>
              <a:t>二氧化碳</a:t>
            </a:r>
            <a:r>
              <a:rPr lang="en-US" altLang="zh-CN" sz="2000" b="1" smtClean="0">
                <a:latin typeface="+mn-ea"/>
                <a:ea typeface="+mn-ea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引起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的温室效应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，影响地球表面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的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热平衡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929" y="2982691"/>
            <a:ext cx="7367553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+mn-ea"/>
                <a:ea typeface="+mn-ea"/>
              </a:rPr>
              <a:t>汽油和柴油的</a:t>
            </a:r>
            <a:r>
              <a:rPr lang="zh-CN" altLang="en-US" sz="2000" b="1" smtClean="0">
                <a:latin typeface="+mn-ea"/>
                <a:ea typeface="+mn-ea"/>
              </a:rPr>
              <a:t>燃烧</a:t>
            </a:r>
            <a:r>
              <a:rPr lang="en-US" altLang="zh-CN" sz="2000" b="1" smtClean="0">
                <a:latin typeface="+mn-ea"/>
                <a:ea typeface="+mn-ea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排放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了大量氮氧化物、碳氧化物和铅</a:t>
            </a:r>
          </a:p>
        </p:txBody>
      </p:sp>
      <p:sp>
        <p:nvSpPr>
          <p:cNvPr id="9" name="矩形 8"/>
          <p:cNvSpPr/>
          <p:nvPr/>
        </p:nvSpPr>
        <p:spPr>
          <a:xfrm>
            <a:off x="903929" y="3486849"/>
            <a:ext cx="7227951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+mn-ea"/>
                <a:ea typeface="+mn-ea"/>
              </a:rPr>
              <a:t>内燃机废气</a:t>
            </a:r>
            <a:r>
              <a:rPr lang="zh-CN" altLang="en-US" sz="2000" b="1">
                <a:latin typeface="+mn-ea"/>
                <a:ea typeface="+mn-ea"/>
              </a:rPr>
              <a:t>和</a:t>
            </a:r>
            <a:r>
              <a:rPr lang="zh-CN" altLang="en-US" sz="2000" b="1" smtClean="0">
                <a:latin typeface="+mn-ea"/>
                <a:ea typeface="+mn-ea"/>
              </a:rPr>
              <a:t>冷却水带走的热量</a:t>
            </a:r>
            <a:r>
              <a:rPr lang="en-US" altLang="zh-CN" sz="2000" b="1" smtClean="0">
                <a:latin typeface="+mn-ea"/>
                <a:ea typeface="+mn-ea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对环境产生较大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的热污染，成为城市热岛效应的元凶之一</a:t>
            </a:r>
          </a:p>
        </p:txBody>
      </p:sp>
    </p:spTree>
    <p:extLst>
      <p:ext uri="{BB962C8B-B14F-4D97-AF65-F5344CB8AC3E}">
        <p14:creationId xmlns:p14="http://schemas.microsoft.com/office/powerpoint/2010/main" val="199236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4994" y="460850"/>
            <a:ext cx="3196912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000" b="1" smtClean="0">
                <a:latin typeface="宋体" pitchFamily="2" charset="-122"/>
                <a:ea typeface="宋体" pitchFamily="2" charset="-122"/>
              </a:rPr>
              <a:t>、如何保护环境？</a:t>
            </a:r>
            <a:endParaRPr lang="zh-CN" altLang="en-US" sz="20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33887" y="1088647"/>
            <a:ext cx="5255231" cy="271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）改进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燃烧设备，加装消烟除尘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装置</a:t>
            </a:r>
            <a:endParaRPr lang="en-US" altLang="zh-CN" sz="2000" b="1">
              <a:solidFill>
                <a:srgbClr val="FF0000"/>
              </a:solidFill>
              <a:latin typeface="+mn-ea"/>
              <a:ea typeface="+mn-ea"/>
            </a:endParaRPr>
          </a:p>
          <a:p>
            <a:pPr marL="0" indent="0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）集中供热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  <a:p>
            <a:pPr marL="0" indent="0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）改用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气体燃料，普及煤气和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天然气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  <a:p>
            <a:pPr marL="0" indent="0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）充分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开发利用污染少和无污染的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新能源</a:t>
            </a:r>
            <a:endParaRPr lang="en-US" altLang="zh-CN" sz="20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pPr marL="0" indent="0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latin typeface="+mn-ea"/>
              </a:rPr>
              <a:t>5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</a:rPr>
              <a:t>）利用绿色能源</a:t>
            </a:r>
            <a:endParaRPr lang="zh-CN" altLang="en-US" sz="2000" b="1">
              <a:solidFill>
                <a:srgbClr val="FF0000"/>
              </a:solidFill>
              <a:latin typeface="+mn-ea"/>
            </a:endParaRPr>
          </a:p>
          <a:p>
            <a:pPr marL="0" indent="0">
              <a:spcBef>
                <a:spcPct val="50000"/>
              </a:spcBef>
            </a:pP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326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1517</Words>
  <Application>Microsoft Office PowerPoint</Application>
  <PresentationFormat>全屏显示(16:9)</PresentationFormat>
  <Paragraphs>85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2021-01-02T10:52:16Z</dcterms:created>
  <dcterms:modified xsi:type="dcterms:W3CDTF">2021-01-02T12:09:43Z</dcterms:modified>
</cp:coreProperties>
</file>