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notesSlides/notesSlide1.xml" ContentType="application/vnd.openxmlformats-officedocument.presentationml.notesSlide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notesSlides/notesSlide2.xml" ContentType="application/vnd.openxmlformats-officedocument.presentationml.notesSlide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notesSlides/notesSlide3.xml" ContentType="application/vnd.openxmlformats-officedocument.presentationml.notesSlide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44" d="100"/>
          <a:sy n="144" d="100"/>
        </p:scale>
        <p:origin x="-68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2062B1-906A-4165-B8A4-DDD02BB29FA2}" type="datetimeFigureOut">
              <a:rPr lang="zh-CN" altLang="en-US" smtClean="0"/>
              <a:t>2021/1/2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6C70EF-9996-4260-B65F-27D106FC54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08320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notesMaster" Target="../notesMasters/notesMaster1.xml"/><Relationship Id="rId2" Type="http://schemas.openxmlformats.org/officeDocument/2006/relationships/tags" Target="../tags/tag65.xml"/><Relationship Id="rId1" Type="http://schemas.openxmlformats.org/officeDocument/2006/relationships/tags" Target="../tags/tag64.xml"/><Relationship Id="rId4" Type="http://schemas.openxmlformats.org/officeDocument/2006/relationships/slide" Target="../slides/slide9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notesMaster" Target="../notesMasters/notesMaster1.xml"/><Relationship Id="rId2" Type="http://schemas.openxmlformats.org/officeDocument/2006/relationships/tags" Target="../tags/tag89.xml"/><Relationship Id="rId1" Type="http://schemas.openxmlformats.org/officeDocument/2006/relationships/tags" Target="../tags/tag88.xml"/><Relationship Id="rId4" Type="http://schemas.openxmlformats.org/officeDocument/2006/relationships/slide" Target="../slides/slide12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notesMaster" Target="../notesMasters/notesMaster1.xml"/><Relationship Id="rId2" Type="http://schemas.openxmlformats.org/officeDocument/2006/relationships/tags" Target="../tags/tag102.xml"/><Relationship Id="rId1" Type="http://schemas.openxmlformats.org/officeDocument/2006/relationships/tags" Target="../tags/tag101.xml"/><Relationship Id="rId4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幻灯片图像占位符 1"/>
          <p:cNvSpPr>
            <a:spLocks noGrp="1" noRot="1" noChangeAspect="1" noChangeArrowheads="1" noTextEdit="1"/>
          </p:cNvSpPr>
          <p:nvPr>
            <p:ph type="sldImg"/>
            <p:custDataLst>
              <p:tags r:id="rId1"/>
            </p:custDataLst>
          </p:nvPr>
        </p:nvSpPr>
        <p:spPr>
          <a:xfrm>
            <a:off x="381000" y="685800"/>
            <a:ext cx="6096000" cy="3429000"/>
          </a:xfrm>
          <a:ln/>
          <a:extLs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</p:sp>
      <p:sp>
        <p:nvSpPr>
          <p:cNvPr id="22531" name="备注占位符 2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>
          <a:ln/>
          <a:extLs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>
              <a:lnSpc>
                <a:spcPct val="118000"/>
              </a:lnSpc>
            </a:pPr>
            <a:endParaRPr lang="zh-CN" altLang="zh-CN" sz="2200"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/>
          <p:cNvSpPr>
            <a:spLocks noGrp="1" noRot="1" noChangeAspect="1" noChangeArrowheads="1" noTextEdit="1"/>
          </p:cNvSpPr>
          <p:nvPr>
            <p:ph type="sldImg"/>
            <p:custDataLst>
              <p:tags r:id="rId1"/>
            </p:custDataLst>
          </p:nvPr>
        </p:nvSpPr>
        <p:spPr>
          <a:xfrm>
            <a:off x="381000" y="685800"/>
            <a:ext cx="6096000" cy="3429000"/>
          </a:xfrm>
          <a:ln/>
          <a:extLs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</p:sp>
      <p:sp>
        <p:nvSpPr>
          <p:cNvPr id="23555" name="备注占位符 2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>
          <a:ln/>
          <a:extLs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>
              <a:lnSpc>
                <a:spcPct val="118000"/>
              </a:lnSpc>
            </a:pPr>
            <a:endParaRPr lang="zh-CN" altLang="zh-CN" sz="2200"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幻灯片图像占位符 1"/>
          <p:cNvSpPr>
            <a:spLocks noGrp="1" noRot="1" noChangeAspect="1" noChangeArrowheads="1" noTextEdit="1"/>
          </p:cNvSpPr>
          <p:nvPr>
            <p:ph type="sldImg"/>
            <p:custDataLst>
              <p:tags r:id="rId1"/>
            </p:custDataLst>
          </p:nvPr>
        </p:nvSpPr>
        <p:spPr>
          <a:xfrm>
            <a:off x="381000" y="685800"/>
            <a:ext cx="6096000" cy="3429000"/>
          </a:xfrm>
          <a:ln/>
          <a:extLs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</p:sp>
      <p:sp>
        <p:nvSpPr>
          <p:cNvPr id="24579" name="备注占位符 2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>
          <a:ln/>
          <a:extLs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>
              <a:lnSpc>
                <a:spcPct val="118000"/>
              </a:lnSpc>
            </a:pPr>
            <a:endParaRPr lang="zh-CN" altLang="zh-CN" sz="2200"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/>
            </a:gs>
            <a:gs pos="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2021/1/2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tags" Target="../tags/tag3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9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68.xml"/><Relationship Id="rId7" Type="http://schemas.openxmlformats.org/officeDocument/2006/relationships/tags" Target="../tags/tag72.xml"/><Relationship Id="rId2" Type="http://schemas.openxmlformats.org/officeDocument/2006/relationships/tags" Target="../tags/tag67.xml"/><Relationship Id="rId1" Type="http://schemas.openxmlformats.org/officeDocument/2006/relationships/tags" Target="../tags/tag66.xml"/><Relationship Id="rId6" Type="http://schemas.openxmlformats.org/officeDocument/2006/relationships/tags" Target="../tags/tag71.xml"/><Relationship Id="rId5" Type="http://schemas.openxmlformats.org/officeDocument/2006/relationships/tags" Target="../tags/tag70.xml"/><Relationship Id="rId4" Type="http://schemas.openxmlformats.org/officeDocument/2006/relationships/tags" Target="../tags/tag69.xml"/><Relationship Id="rId9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80.xml"/><Relationship Id="rId3" Type="http://schemas.openxmlformats.org/officeDocument/2006/relationships/tags" Target="../tags/tag75.xml"/><Relationship Id="rId7" Type="http://schemas.openxmlformats.org/officeDocument/2006/relationships/tags" Target="../tags/tag79.xml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6" Type="http://schemas.openxmlformats.org/officeDocument/2006/relationships/tags" Target="../tags/tag78.xml"/><Relationship Id="rId5" Type="http://schemas.openxmlformats.org/officeDocument/2006/relationships/tags" Target="../tags/tag77.xml"/><Relationship Id="rId10" Type="http://schemas.openxmlformats.org/officeDocument/2006/relationships/image" Target="../media/image16.png"/><Relationship Id="rId4" Type="http://schemas.openxmlformats.org/officeDocument/2006/relationships/tags" Target="../tags/tag76.xml"/><Relationship Id="rId9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83.xml"/><Relationship Id="rId7" Type="http://schemas.openxmlformats.org/officeDocument/2006/relationships/tags" Target="../tags/tag87.xml"/><Relationship Id="rId12" Type="http://schemas.openxmlformats.org/officeDocument/2006/relationships/image" Target="../media/image19.png"/><Relationship Id="rId2" Type="http://schemas.openxmlformats.org/officeDocument/2006/relationships/tags" Target="../tags/tag82.xml"/><Relationship Id="rId1" Type="http://schemas.openxmlformats.org/officeDocument/2006/relationships/tags" Target="../tags/tag81.xml"/><Relationship Id="rId6" Type="http://schemas.openxmlformats.org/officeDocument/2006/relationships/tags" Target="../tags/tag86.xml"/><Relationship Id="rId11" Type="http://schemas.openxmlformats.org/officeDocument/2006/relationships/image" Target="../media/image18.png"/><Relationship Id="rId5" Type="http://schemas.openxmlformats.org/officeDocument/2006/relationships/tags" Target="../tags/tag85.xml"/><Relationship Id="rId10" Type="http://schemas.openxmlformats.org/officeDocument/2006/relationships/image" Target="../media/image17.png"/><Relationship Id="rId4" Type="http://schemas.openxmlformats.org/officeDocument/2006/relationships/tags" Target="../tags/tag84.xml"/><Relationship Id="rId9" Type="http://schemas.openxmlformats.org/officeDocument/2006/relationships/notesSlide" Target="../notesSlides/notesSlide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97.xml"/><Relationship Id="rId13" Type="http://schemas.openxmlformats.org/officeDocument/2006/relationships/notesSlide" Target="../notesSlides/notesSlide3.xml"/><Relationship Id="rId3" Type="http://schemas.openxmlformats.org/officeDocument/2006/relationships/tags" Target="../tags/tag92.xml"/><Relationship Id="rId7" Type="http://schemas.openxmlformats.org/officeDocument/2006/relationships/tags" Target="../tags/tag96.xml"/><Relationship Id="rId12" Type="http://schemas.openxmlformats.org/officeDocument/2006/relationships/slideLayout" Target="../slideLayouts/slideLayout7.xml"/><Relationship Id="rId2" Type="http://schemas.openxmlformats.org/officeDocument/2006/relationships/tags" Target="../tags/tag91.xml"/><Relationship Id="rId1" Type="http://schemas.openxmlformats.org/officeDocument/2006/relationships/tags" Target="../tags/tag90.xml"/><Relationship Id="rId6" Type="http://schemas.openxmlformats.org/officeDocument/2006/relationships/tags" Target="../tags/tag95.xml"/><Relationship Id="rId11" Type="http://schemas.openxmlformats.org/officeDocument/2006/relationships/tags" Target="../tags/tag100.xml"/><Relationship Id="rId5" Type="http://schemas.openxmlformats.org/officeDocument/2006/relationships/tags" Target="../tags/tag94.xml"/><Relationship Id="rId10" Type="http://schemas.openxmlformats.org/officeDocument/2006/relationships/tags" Target="../tags/tag99.xml"/><Relationship Id="rId4" Type="http://schemas.openxmlformats.org/officeDocument/2006/relationships/tags" Target="../tags/tag93.xml"/><Relationship Id="rId9" Type="http://schemas.openxmlformats.org/officeDocument/2006/relationships/tags" Target="../tags/tag98.xml"/><Relationship Id="rId1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110.xml"/><Relationship Id="rId13" Type="http://schemas.openxmlformats.org/officeDocument/2006/relationships/tags" Target="../tags/tag115.xml"/><Relationship Id="rId18" Type="http://schemas.openxmlformats.org/officeDocument/2006/relationships/tags" Target="../tags/tag120.xml"/><Relationship Id="rId26" Type="http://schemas.openxmlformats.org/officeDocument/2006/relationships/tags" Target="../tags/tag128.xml"/><Relationship Id="rId39" Type="http://schemas.openxmlformats.org/officeDocument/2006/relationships/tags" Target="../tags/tag141.xml"/><Relationship Id="rId3" Type="http://schemas.openxmlformats.org/officeDocument/2006/relationships/tags" Target="../tags/tag105.xml"/><Relationship Id="rId21" Type="http://schemas.openxmlformats.org/officeDocument/2006/relationships/tags" Target="../tags/tag123.xml"/><Relationship Id="rId34" Type="http://schemas.openxmlformats.org/officeDocument/2006/relationships/tags" Target="../tags/tag136.xml"/><Relationship Id="rId7" Type="http://schemas.openxmlformats.org/officeDocument/2006/relationships/tags" Target="../tags/tag109.xml"/><Relationship Id="rId12" Type="http://schemas.openxmlformats.org/officeDocument/2006/relationships/tags" Target="../tags/tag114.xml"/><Relationship Id="rId17" Type="http://schemas.openxmlformats.org/officeDocument/2006/relationships/tags" Target="../tags/tag119.xml"/><Relationship Id="rId25" Type="http://schemas.openxmlformats.org/officeDocument/2006/relationships/tags" Target="../tags/tag127.xml"/><Relationship Id="rId33" Type="http://schemas.openxmlformats.org/officeDocument/2006/relationships/tags" Target="../tags/tag135.xml"/><Relationship Id="rId38" Type="http://schemas.openxmlformats.org/officeDocument/2006/relationships/tags" Target="../tags/tag140.xml"/><Relationship Id="rId2" Type="http://schemas.openxmlformats.org/officeDocument/2006/relationships/tags" Target="../tags/tag104.xml"/><Relationship Id="rId16" Type="http://schemas.openxmlformats.org/officeDocument/2006/relationships/tags" Target="../tags/tag118.xml"/><Relationship Id="rId20" Type="http://schemas.openxmlformats.org/officeDocument/2006/relationships/tags" Target="../tags/tag122.xml"/><Relationship Id="rId29" Type="http://schemas.openxmlformats.org/officeDocument/2006/relationships/tags" Target="../tags/tag131.xml"/><Relationship Id="rId1" Type="http://schemas.openxmlformats.org/officeDocument/2006/relationships/tags" Target="../tags/tag103.xml"/><Relationship Id="rId6" Type="http://schemas.openxmlformats.org/officeDocument/2006/relationships/tags" Target="../tags/tag108.xml"/><Relationship Id="rId11" Type="http://schemas.openxmlformats.org/officeDocument/2006/relationships/tags" Target="../tags/tag113.xml"/><Relationship Id="rId24" Type="http://schemas.openxmlformats.org/officeDocument/2006/relationships/tags" Target="../tags/tag126.xml"/><Relationship Id="rId32" Type="http://schemas.openxmlformats.org/officeDocument/2006/relationships/tags" Target="../tags/tag134.xml"/><Relationship Id="rId37" Type="http://schemas.openxmlformats.org/officeDocument/2006/relationships/tags" Target="../tags/tag139.xml"/><Relationship Id="rId40" Type="http://schemas.openxmlformats.org/officeDocument/2006/relationships/slideLayout" Target="../slideLayouts/slideLayout7.xml"/><Relationship Id="rId5" Type="http://schemas.openxmlformats.org/officeDocument/2006/relationships/tags" Target="../tags/tag107.xml"/><Relationship Id="rId15" Type="http://schemas.openxmlformats.org/officeDocument/2006/relationships/tags" Target="../tags/tag117.xml"/><Relationship Id="rId23" Type="http://schemas.openxmlformats.org/officeDocument/2006/relationships/tags" Target="../tags/tag125.xml"/><Relationship Id="rId28" Type="http://schemas.openxmlformats.org/officeDocument/2006/relationships/tags" Target="../tags/tag130.xml"/><Relationship Id="rId36" Type="http://schemas.openxmlformats.org/officeDocument/2006/relationships/tags" Target="../tags/tag138.xml"/><Relationship Id="rId10" Type="http://schemas.openxmlformats.org/officeDocument/2006/relationships/tags" Target="../tags/tag112.xml"/><Relationship Id="rId19" Type="http://schemas.openxmlformats.org/officeDocument/2006/relationships/tags" Target="../tags/tag121.xml"/><Relationship Id="rId31" Type="http://schemas.openxmlformats.org/officeDocument/2006/relationships/tags" Target="../tags/tag133.xml"/><Relationship Id="rId4" Type="http://schemas.openxmlformats.org/officeDocument/2006/relationships/tags" Target="../tags/tag106.xml"/><Relationship Id="rId9" Type="http://schemas.openxmlformats.org/officeDocument/2006/relationships/tags" Target="../tags/tag111.xml"/><Relationship Id="rId14" Type="http://schemas.openxmlformats.org/officeDocument/2006/relationships/tags" Target="../tags/tag116.xml"/><Relationship Id="rId22" Type="http://schemas.openxmlformats.org/officeDocument/2006/relationships/tags" Target="../tags/tag124.xml"/><Relationship Id="rId27" Type="http://schemas.openxmlformats.org/officeDocument/2006/relationships/tags" Target="../tags/tag129.xml"/><Relationship Id="rId30" Type="http://schemas.openxmlformats.org/officeDocument/2006/relationships/tags" Target="../tags/tag132.xml"/><Relationship Id="rId35" Type="http://schemas.openxmlformats.org/officeDocument/2006/relationships/tags" Target="../tags/tag13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149.xml"/><Relationship Id="rId3" Type="http://schemas.openxmlformats.org/officeDocument/2006/relationships/tags" Target="../tags/tag144.xml"/><Relationship Id="rId7" Type="http://schemas.openxmlformats.org/officeDocument/2006/relationships/tags" Target="../tags/tag148.xml"/><Relationship Id="rId2" Type="http://schemas.openxmlformats.org/officeDocument/2006/relationships/tags" Target="../tags/tag143.xml"/><Relationship Id="rId1" Type="http://schemas.openxmlformats.org/officeDocument/2006/relationships/tags" Target="../tags/tag142.xml"/><Relationship Id="rId6" Type="http://schemas.openxmlformats.org/officeDocument/2006/relationships/tags" Target="../tags/tag147.xml"/><Relationship Id="rId5" Type="http://schemas.openxmlformats.org/officeDocument/2006/relationships/tags" Target="../tags/tag146.xml"/><Relationship Id="rId4" Type="http://schemas.openxmlformats.org/officeDocument/2006/relationships/tags" Target="../tags/tag145.xml"/><Relationship Id="rId9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152.xml"/><Relationship Id="rId2" Type="http://schemas.openxmlformats.org/officeDocument/2006/relationships/tags" Target="../tags/tag151.xml"/><Relationship Id="rId1" Type="http://schemas.openxmlformats.org/officeDocument/2006/relationships/tags" Target="../tags/tag150.xml"/><Relationship Id="rId4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155.xml"/><Relationship Id="rId2" Type="http://schemas.openxmlformats.org/officeDocument/2006/relationships/tags" Target="../tags/tag154.xml"/><Relationship Id="rId1" Type="http://schemas.openxmlformats.org/officeDocument/2006/relationships/tags" Target="../tags/tag153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5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159.xml"/><Relationship Id="rId2" Type="http://schemas.openxmlformats.org/officeDocument/2006/relationships/tags" Target="../tags/tag158.xml"/><Relationship Id="rId1" Type="http://schemas.openxmlformats.org/officeDocument/2006/relationships/tags" Target="../tags/tag157.xml"/><Relationship Id="rId4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9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22.xml"/><Relationship Id="rId3" Type="http://schemas.openxmlformats.org/officeDocument/2006/relationships/tags" Target="../tags/tag17.xml"/><Relationship Id="rId7" Type="http://schemas.openxmlformats.org/officeDocument/2006/relationships/tags" Target="../tags/tag21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10" Type="http://schemas.openxmlformats.org/officeDocument/2006/relationships/slideLayout" Target="../slideLayouts/slideLayout7.xml"/><Relationship Id="rId4" Type="http://schemas.openxmlformats.org/officeDocument/2006/relationships/tags" Target="../tags/tag18.xml"/><Relationship Id="rId9" Type="http://schemas.openxmlformats.org/officeDocument/2006/relationships/tags" Target="../tags/tag2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&#27668;&#20307;&#25193;&#25955;.mp4" TargetMode="External"/><Relationship Id="rId3" Type="http://schemas.openxmlformats.org/officeDocument/2006/relationships/tags" Target="../tags/tag26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tags" Target="../tags/tag29.xml"/><Relationship Id="rId5" Type="http://schemas.openxmlformats.org/officeDocument/2006/relationships/tags" Target="../tags/tag28.xml"/><Relationship Id="rId4" Type="http://schemas.openxmlformats.org/officeDocument/2006/relationships/tags" Target="../tags/tag27.xml"/><Relationship Id="rId9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37.xml"/><Relationship Id="rId13" Type="http://schemas.openxmlformats.org/officeDocument/2006/relationships/tags" Target="../tags/tag42.xml"/><Relationship Id="rId18" Type="http://schemas.openxmlformats.org/officeDocument/2006/relationships/image" Target="../media/image6.png"/><Relationship Id="rId3" Type="http://schemas.openxmlformats.org/officeDocument/2006/relationships/tags" Target="../tags/tag32.xml"/><Relationship Id="rId21" Type="http://schemas.openxmlformats.org/officeDocument/2006/relationships/image" Target="../media/image9.png"/><Relationship Id="rId7" Type="http://schemas.openxmlformats.org/officeDocument/2006/relationships/tags" Target="../tags/tag36.xml"/><Relationship Id="rId12" Type="http://schemas.openxmlformats.org/officeDocument/2006/relationships/tags" Target="../tags/tag41.xml"/><Relationship Id="rId17" Type="http://schemas.openxmlformats.org/officeDocument/2006/relationships/hyperlink" Target="&#27668;&#20307;&#25193;&#25955;.mp4" TargetMode="External"/><Relationship Id="rId2" Type="http://schemas.openxmlformats.org/officeDocument/2006/relationships/tags" Target="../tags/tag31.xml"/><Relationship Id="rId16" Type="http://schemas.openxmlformats.org/officeDocument/2006/relationships/hyperlink" Target="&#22266;&#20307;&#25193;&#25955;.mp4" TargetMode="External"/><Relationship Id="rId20" Type="http://schemas.openxmlformats.org/officeDocument/2006/relationships/image" Target="../media/image8.png"/><Relationship Id="rId1" Type="http://schemas.openxmlformats.org/officeDocument/2006/relationships/tags" Target="../tags/tag30.xml"/><Relationship Id="rId6" Type="http://schemas.openxmlformats.org/officeDocument/2006/relationships/tags" Target="../tags/tag35.xml"/><Relationship Id="rId11" Type="http://schemas.openxmlformats.org/officeDocument/2006/relationships/tags" Target="../tags/tag40.xml"/><Relationship Id="rId5" Type="http://schemas.openxmlformats.org/officeDocument/2006/relationships/tags" Target="../tags/tag34.xml"/><Relationship Id="rId15" Type="http://schemas.openxmlformats.org/officeDocument/2006/relationships/slideLayout" Target="../slideLayouts/slideLayout7.xml"/><Relationship Id="rId10" Type="http://schemas.openxmlformats.org/officeDocument/2006/relationships/tags" Target="../tags/tag39.xml"/><Relationship Id="rId19" Type="http://schemas.openxmlformats.org/officeDocument/2006/relationships/image" Target="../media/image7.png"/><Relationship Id="rId4" Type="http://schemas.openxmlformats.org/officeDocument/2006/relationships/tags" Target="../tags/tag33.xml"/><Relationship Id="rId9" Type="http://schemas.openxmlformats.org/officeDocument/2006/relationships/tags" Target="../tags/tag38.xml"/><Relationship Id="rId14" Type="http://schemas.openxmlformats.org/officeDocument/2006/relationships/tags" Target="../tags/tag4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51.xml"/><Relationship Id="rId13" Type="http://schemas.openxmlformats.org/officeDocument/2006/relationships/slideLayout" Target="../slideLayouts/slideLayout7.xml"/><Relationship Id="rId3" Type="http://schemas.openxmlformats.org/officeDocument/2006/relationships/tags" Target="../tags/tag46.xml"/><Relationship Id="rId7" Type="http://schemas.openxmlformats.org/officeDocument/2006/relationships/tags" Target="../tags/tag50.xml"/><Relationship Id="rId12" Type="http://schemas.openxmlformats.org/officeDocument/2006/relationships/tags" Target="../tags/tag55.xml"/><Relationship Id="rId17" Type="http://schemas.openxmlformats.org/officeDocument/2006/relationships/hyperlink" Target="&#37202;&#31934;&#21644;&#27700;&#28151;&#21512;&#20307;&#31215;&#30340;&#21464;&#21270;.mp4" TargetMode="External"/><Relationship Id="rId2" Type="http://schemas.openxmlformats.org/officeDocument/2006/relationships/tags" Target="../tags/tag45.xml"/><Relationship Id="rId16" Type="http://schemas.openxmlformats.org/officeDocument/2006/relationships/image" Target="../media/image12.jpeg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11" Type="http://schemas.openxmlformats.org/officeDocument/2006/relationships/tags" Target="../tags/tag54.xml"/><Relationship Id="rId5" Type="http://schemas.openxmlformats.org/officeDocument/2006/relationships/tags" Target="../tags/tag48.xml"/><Relationship Id="rId15" Type="http://schemas.openxmlformats.org/officeDocument/2006/relationships/image" Target="../media/image11.png"/><Relationship Id="rId10" Type="http://schemas.openxmlformats.org/officeDocument/2006/relationships/tags" Target="../tags/tag53.xml"/><Relationship Id="rId4" Type="http://schemas.openxmlformats.org/officeDocument/2006/relationships/tags" Target="../tags/tag47.xml"/><Relationship Id="rId9" Type="http://schemas.openxmlformats.org/officeDocument/2006/relationships/tags" Target="../tags/tag52.xml"/><Relationship Id="rId1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6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59.xml"/><Relationship Id="rId7" Type="http://schemas.openxmlformats.org/officeDocument/2006/relationships/tags" Target="../tags/tag63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tags" Target="../tags/tag62.xml"/><Relationship Id="rId5" Type="http://schemas.openxmlformats.org/officeDocument/2006/relationships/tags" Target="../tags/tag61.xml"/><Relationship Id="rId10" Type="http://schemas.openxmlformats.org/officeDocument/2006/relationships/image" Target="../media/image14.png"/><Relationship Id="rId4" Type="http://schemas.openxmlformats.org/officeDocument/2006/relationships/tags" Target="../tags/tag60.xml"/><Relationship Id="rId9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文本框 1"/>
          <p:cNvSpPr txBox="1"/>
          <p:nvPr>
            <p:custDataLst>
              <p:tags r:id="rId1"/>
            </p:custDataLst>
          </p:nvPr>
        </p:nvSpPr>
        <p:spPr>
          <a:xfrm>
            <a:off x="1333500" y="1939953"/>
            <a:ext cx="1828800" cy="461515"/>
          </a:xfrm>
          <a:prstGeom prst="rect">
            <a:avLst/>
          </a:prstGeom>
          <a:noFill/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</p:spPr>
        <p:txBody>
          <a:bodyPr lIns="45719" tIns="45719" rIns="45719" bIns="45719">
            <a:spAutoFit/>
          </a:bodyPr>
          <a:lstStyle/>
          <a:p>
            <a:pPr hangingPunct="0"/>
            <a:r>
              <a:rPr lang="zh-CN" altLang="en-US" sz="2400" b="1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</a:rPr>
              <a:t>中物理</a:t>
            </a:r>
            <a:endParaRPr lang="zh-CN" altLang="en-US" sz="24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51" name="Shape 40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932040" y="2091543"/>
            <a:ext cx="2957512" cy="504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45719" rIns="45719">
            <a:spAutoFit/>
          </a:bodyPr>
          <a:lstStyle/>
          <a:p>
            <a:r>
              <a:rPr lang="zh-CN" altLang="en-US" sz="4000" baseline="-25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第一章  第一节</a:t>
            </a:r>
          </a:p>
        </p:txBody>
      </p:sp>
      <p:sp>
        <p:nvSpPr>
          <p:cNvPr id="2052" name="Shape 40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216400" y="800978"/>
            <a:ext cx="48482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45719" rIns="45719">
            <a:spAutoFit/>
          </a:bodyPr>
          <a:lstStyle/>
          <a:p>
            <a:r>
              <a:rPr lang="zh-CN" altLang="en-US" sz="5400" b="1" baseline="-25000" dirty="0">
                <a:solidFill>
                  <a:srgbClr val="0070C0"/>
                </a:solidFill>
                <a:latin typeface="方正姚体" pitchFamily="2" charset="-122"/>
                <a:ea typeface="方正姚体" pitchFamily="2" charset="-122"/>
                <a:sym typeface="微软雅黑" pitchFamily="34" charset="-122"/>
              </a:rPr>
              <a:t>教科</a:t>
            </a:r>
            <a:r>
              <a:rPr lang="zh-CN" altLang="en-US" sz="5400" b="1" baseline="-25000" dirty="0" smtClean="0">
                <a:solidFill>
                  <a:srgbClr val="0070C0"/>
                </a:solidFill>
                <a:latin typeface="方正姚体" pitchFamily="2" charset="-122"/>
                <a:ea typeface="方正姚体" pitchFamily="2" charset="-122"/>
                <a:sym typeface="微软雅黑" pitchFamily="34" charset="-122"/>
              </a:rPr>
              <a:t>版九年级物理</a:t>
            </a:r>
            <a:endParaRPr lang="zh-CN" altLang="en-US" sz="1600" b="1" baseline="-25000" dirty="0">
              <a:solidFill>
                <a:srgbClr val="0070C0"/>
              </a:solidFill>
              <a:latin typeface="方正姚体" pitchFamily="2" charset="-122"/>
              <a:ea typeface="方正姚体" pitchFamily="2" charset="-122"/>
              <a:sym typeface="微软雅黑" pitchFamily="34" charset="-122"/>
            </a:endParaRPr>
          </a:p>
        </p:txBody>
      </p:sp>
      <p:sp>
        <p:nvSpPr>
          <p:cNvPr id="2053" name="Shape 40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932040" y="3063854"/>
            <a:ext cx="38417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45719" rIns="45719">
            <a:spAutoFit/>
          </a:bodyPr>
          <a:lstStyle/>
          <a:p>
            <a:r>
              <a:rPr lang="zh-CN" altLang="en-US" sz="5400" baseline="-25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分子动理论</a:t>
            </a:r>
          </a:p>
        </p:txBody>
      </p:sp>
      <p:grpSp>
        <p:nvGrpSpPr>
          <p:cNvPr id="2054" name="矩形 3"/>
          <p:cNvGrpSpPr>
            <a:grpSpLocks/>
          </p:cNvGrpSpPr>
          <p:nvPr/>
        </p:nvGrpSpPr>
        <p:grpSpPr bwMode="auto">
          <a:xfrm>
            <a:off x="139701" y="208478"/>
            <a:ext cx="1592263" cy="383534"/>
            <a:chOff x="88" y="131"/>
            <a:chExt cx="1003" cy="241"/>
          </a:xfrm>
        </p:grpSpPr>
        <p:pic>
          <p:nvPicPr>
            <p:cNvPr id="2055" name="矩形 3"/>
            <p:cNvPicPr>
              <a:picLocks noChangeArrowheads="1"/>
            </p:cNvPicPr>
            <p:nvPr>
              <p:custDataLst>
                <p:tags r:id="rId5"/>
              </p:custDataLst>
            </p:nvPr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" y="131"/>
              <a:ext cx="1003" cy="2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 algn="ctr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</a:extLst>
          </p:spPr>
        </p:pic>
        <p:sp>
          <p:nvSpPr>
            <p:cNvPr id="2056" name="Rectangle 8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137" y="129"/>
              <a:ext cx="834" cy="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9" tIns="45719" rIns="45719" bIns="45719" anchor="ctr">
              <a:spAutoFit/>
            </a:bodyPr>
            <a:lstStyle/>
            <a:p>
              <a:pPr algn="dist" latinLnBrk="1" hangingPunct="0"/>
              <a:r>
                <a:rPr lang="zh-CN" altLang="en-US" sz="1400" b="1" dirty="0" smtClean="0">
                  <a:solidFill>
                    <a:schemeClr val="bg1"/>
                  </a:solidFill>
                  <a:latin typeface="腾祥范笑歌楷书简繁合集"/>
                  <a:ea typeface="腾祥范笑歌楷书简繁合集"/>
                  <a:cs typeface="腾祥范笑歌楷书简繁合集"/>
                  <a:sym typeface="微软雅黑" pitchFamily="34" charset="-122"/>
                </a:rPr>
                <a:t>精</a:t>
              </a:r>
              <a:r>
                <a:rPr lang="zh-CN" altLang="en-US" sz="1400" b="1" dirty="0">
                  <a:solidFill>
                    <a:schemeClr val="bg1"/>
                  </a:solidFill>
                  <a:latin typeface="腾祥范笑歌楷书简繁合集"/>
                  <a:ea typeface="腾祥范笑歌楷书简繁合集"/>
                  <a:cs typeface="腾祥范笑歌楷书简繁合集"/>
                  <a:sym typeface="微软雅黑" pitchFamily="34" charset="-122"/>
                </a:rPr>
                <a:t>品</a:t>
              </a:r>
              <a:r>
                <a:rPr lang="zh-CN" altLang="en-US" sz="1400" b="1" dirty="0" smtClean="0">
                  <a:solidFill>
                    <a:schemeClr val="bg1"/>
                  </a:solidFill>
                  <a:latin typeface="腾祥范笑歌楷书简繁合集"/>
                  <a:ea typeface="腾祥范笑歌楷书简繁合集"/>
                  <a:cs typeface="腾祥范笑歌楷书简繁合集"/>
                  <a:sym typeface="微软雅黑" pitchFamily="34" charset="-122"/>
                </a:rPr>
                <a:t>课件</a:t>
              </a:r>
              <a:endParaRPr lang="zh-CN" altLang="en-US" sz="1400" b="1" dirty="0">
                <a:solidFill>
                  <a:schemeClr val="bg1"/>
                </a:solidFill>
                <a:latin typeface="腾祥范笑歌楷书简繁合集"/>
                <a:ea typeface="腾祥范笑歌楷书简繁合集"/>
                <a:cs typeface="腾祥范笑歌楷书简繁合集"/>
                <a:sym typeface="微软雅黑" pitchFamily="34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927" y="699542"/>
            <a:ext cx="3783323" cy="3783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44416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9" descr="01-22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5964" y="2234367"/>
            <a:ext cx="2497137" cy="1026473"/>
          </a:xfrm>
          <a:prstGeom prst="rect">
            <a:avLst/>
          </a:prstGeom>
          <a:noFill/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accent1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67" name="Text Box 10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55664" y="628615"/>
            <a:ext cx="7678737" cy="401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>
                <a:latin typeface="宋体" pitchFamily="2" charset="-122"/>
                <a:ea typeface="宋体" pitchFamily="2" charset="-122"/>
                <a:cs typeface="Arial" charset="0"/>
              </a:rPr>
              <a:t>分子间既然有引力，为什么物体不能无限的收缩？</a:t>
            </a:r>
          </a:p>
        </p:txBody>
      </p:sp>
      <p:sp>
        <p:nvSpPr>
          <p:cNvPr id="11268" name="矩形 5"/>
          <p:cNvSpPr/>
          <p:nvPr>
            <p:custDataLst>
              <p:tags r:id="rId3"/>
            </p:custDataLst>
          </p:nvPr>
        </p:nvSpPr>
        <p:spPr>
          <a:xfrm>
            <a:off x="868364" y="1524590"/>
            <a:ext cx="7832725" cy="10156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0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用注射器抽取半简水，用手指封闭注射器的简口，推压注射器的活塞，看看能否将水压缩。</a:t>
            </a:r>
            <a:endParaRPr lang="zh-CN" altLang="en-US" sz="200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1269" name="Text Box 10"/>
          <p:cNvSpPr/>
          <p:nvPr>
            <p:custDataLst>
              <p:tags r:id="rId4"/>
            </p:custDataLst>
          </p:nvPr>
        </p:nvSpPr>
        <p:spPr>
          <a:xfrm>
            <a:off x="868363" y="2471491"/>
            <a:ext cx="4545012" cy="463105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0039AC"/>
                </a:solidFill>
                <a:latin typeface="宋体" pitchFamily="2" charset="-122"/>
                <a:ea typeface="宋体" pitchFamily="2" charset="-122"/>
              </a:rPr>
              <a:t>结论</a:t>
            </a:r>
            <a:r>
              <a:rPr lang="en-US" altLang="zh-CN" sz="2400" b="1">
                <a:solidFill>
                  <a:srgbClr val="0039AC"/>
                </a:solidFill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b="1">
                <a:solidFill>
                  <a:srgbClr val="0039AC"/>
                </a:solidFill>
                <a:latin typeface="宋体" pitchFamily="2" charset="-122"/>
                <a:ea typeface="宋体" pitchFamily="2" charset="-122"/>
              </a:rPr>
              <a:t>：分子之间存在斥力。</a:t>
            </a:r>
          </a:p>
        </p:txBody>
      </p:sp>
      <p:sp>
        <p:nvSpPr>
          <p:cNvPr id="11270" name="TextBox 4"/>
          <p:cNvSpPr txBox="1"/>
          <p:nvPr>
            <p:custDataLst>
              <p:tags r:id="rId5"/>
            </p:custDataLst>
          </p:nvPr>
        </p:nvSpPr>
        <p:spPr>
          <a:xfrm>
            <a:off x="760414" y="3381788"/>
            <a:ext cx="7678737" cy="1203121"/>
          </a:xfrm>
          <a:prstGeom prst="rect">
            <a:avLst/>
          </a:prstGeom>
          <a:noFill/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</p:spPr>
        <p:txBody>
          <a:bodyPr lIns="45719" tIns="45719" rIns="45719" bIns="45719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、</a:t>
            </a:r>
            <a:r>
              <a:rPr lang="zh-CN" altLang="en-US" sz="24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分子间的引力和斥力总是同时存在。</a:t>
            </a:r>
            <a:endParaRPr lang="en-US" altLang="zh-CN" sz="240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   </a:t>
            </a:r>
            <a:r>
              <a:rPr lang="zh-CN" altLang="en-US" sz="24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分子间的作用力与分子间的距离有关。</a:t>
            </a:r>
          </a:p>
        </p:txBody>
      </p:sp>
      <p:sp>
        <p:nvSpPr>
          <p:cNvPr id="11271" name="矩形 1"/>
          <p:cNvSpPr/>
          <p:nvPr>
            <p:custDataLst>
              <p:tags r:id="rId6"/>
            </p:custDataLst>
          </p:nvPr>
        </p:nvSpPr>
        <p:spPr>
          <a:xfrm>
            <a:off x="855663" y="1055118"/>
            <a:ext cx="1731962" cy="46310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演示实验：</a:t>
            </a:r>
            <a:endParaRPr lang="zh-CN" altLang="en-US" sz="2400">
              <a:ea typeface="宋体" pitchFamily="2" charset="-122"/>
            </a:endParaRPr>
          </a:p>
        </p:txBody>
      </p:sp>
      <p:sp>
        <p:nvSpPr>
          <p:cNvPr id="11272" name="矩形 3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855664" y="248263"/>
            <a:ext cx="1108075" cy="461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思考：</a:t>
            </a:r>
            <a:endParaRPr lang="zh-CN" altLang="en-US" sz="2400"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977377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 animBg="1"/>
      <p:bldP spid="11269" grpId="0" animBg="1"/>
      <p:bldP spid="11270" grpId="0" animBg="1"/>
      <p:bldP spid="1127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4"/>
          <p:cNvSpPr/>
          <p:nvPr>
            <p:custDataLst>
              <p:tags r:id="rId1"/>
            </p:custDataLst>
          </p:nvPr>
        </p:nvSpPr>
        <p:spPr>
          <a:xfrm>
            <a:off x="3678239" y="1974965"/>
            <a:ext cx="5176837" cy="401040"/>
          </a:xfrm>
          <a:prstGeom prst="rect">
            <a:avLst/>
          </a:prstGeom>
          <a:noFill/>
          <a:ln>
            <a:solidFill>
              <a:srgbClr val="7030A0"/>
            </a:solidFill>
            <a:miter lim="800000"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sz="20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分子间作用力合力为零，此距离为</a:t>
            </a:r>
            <a:r>
              <a:rPr lang="en-US" altLang="zh-CN" sz="20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r</a:t>
            </a:r>
            <a:r>
              <a:rPr lang="en-US" altLang="zh-CN" sz="2000" baseline="-300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0</a:t>
            </a:r>
            <a:r>
              <a:rPr lang="en-US" altLang="zh-CN" sz="20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 </a:t>
            </a:r>
            <a:endParaRPr lang="en-US" altLang="zh-CN" sz="200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2291" name="右箭头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813051" y="1813893"/>
            <a:ext cx="798513" cy="794798"/>
          </a:xfrm>
          <a:prstGeom prst="rightArrow">
            <a:avLst>
              <a:gd name="adj1" fmla="val 50000"/>
              <a:gd name="adj2" fmla="val 49910"/>
            </a:avLst>
          </a:prstGeom>
          <a:solidFill>
            <a:srgbClr val="FF0000"/>
          </a:solidFill>
          <a:ln w="12700" algn="ctr">
            <a:solidFill>
              <a:srgbClr val="BBE0E3"/>
            </a:solidFill>
            <a:miter lim="800000"/>
            <a:headEnd/>
            <a:tailEnd/>
          </a:ln>
        </p:spPr>
        <p:txBody>
          <a:bodyPr lIns="45719" tIns="45719" rIns="45719" bIns="45719" anchor="ctr">
            <a:spAutoFit/>
          </a:bodyPr>
          <a:lstStyle/>
          <a:p>
            <a:pPr eaLnBrk="0" latinLnBrk="1" hangingPunct="0"/>
            <a:endParaRPr lang="zh-CN" altLang="en-US" sz="20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2292" name="Text Box 7"/>
          <p:cNvSpPr/>
          <p:nvPr>
            <p:custDataLst>
              <p:tags r:id="rId3"/>
            </p:custDataLst>
          </p:nvPr>
        </p:nvSpPr>
        <p:spPr>
          <a:xfrm>
            <a:off x="3678239" y="2788185"/>
            <a:ext cx="5176837" cy="555409"/>
          </a:xfrm>
          <a:prstGeom prst="rect">
            <a:avLst/>
          </a:prstGeom>
          <a:noFill/>
          <a:ln>
            <a:solidFill>
              <a:srgbClr val="7030A0"/>
            </a:solidFill>
            <a:miter lim="800000"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0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当</a:t>
            </a:r>
            <a:r>
              <a:rPr lang="en-US" altLang="zh-CN" sz="20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r&lt;r</a:t>
            </a:r>
            <a:r>
              <a:rPr lang="en-US" altLang="zh-CN" sz="2000" baseline="-300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0</a:t>
            </a:r>
            <a:r>
              <a:rPr lang="zh-CN" altLang="en-US" sz="20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时，分子间的作用力表现为斥力</a:t>
            </a:r>
            <a:endParaRPr lang="zh-CN" altLang="en-US" sz="200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2293" name="Text Box 8"/>
          <p:cNvSpPr/>
          <p:nvPr>
            <p:custDataLst>
              <p:tags r:id="rId4"/>
            </p:custDataLst>
          </p:nvPr>
        </p:nvSpPr>
        <p:spPr>
          <a:xfrm>
            <a:off x="3679825" y="3741452"/>
            <a:ext cx="5175250" cy="555408"/>
          </a:xfrm>
          <a:prstGeom prst="rect">
            <a:avLst/>
          </a:prstGeom>
          <a:noFill/>
          <a:ln>
            <a:solidFill>
              <a:srgbClr val="7030A0"/>
            </a:solidFill>
            <a:miter lim="800000"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0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当</a:t>
            </a:r>
            <a:r>
              <a:rPr lang="en-US" altLang="zh-CN" sz="20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r&gt;r</a:t>
            </a:r>
            <a:r>
              <a:rPr lang="en-US" altLang="zh-CN" sz="2000" baseline="-300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0</a:t>
            </a:r>
            <a:r>
              <a:rPr lang="zh-CN" altLang="en-US" sz="20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时，分子间的相互作用表现为引力</a:t>
            </a:r>
            <a:endParaRPr lang="zh-CN" altLang="en-US" sz="200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2294" name="右箭头 11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805113" y="2629500"/>
            <a:ext cx="798512" cy="794798"/>
          </a:xfrm>
          <a:prstGeom prst="rightArrow">
            <a:avLst>
              <a:gd name="adj1" fmla="val 50000"/>
              <a:gd name="adj2" fmla="val 50083"/>
            </a:avLst>
          </a:prstGeom>
          <a:solidFill>
            <a:srgbClr val="FF0000"/>
          </a:solidFill>
          <a:ln w="12700" algn="ctr">
            <a:solidFill>
              <a:srgbClr val="BBE0E3"/>
            </a:solidFill>
            <a:miter lim="800000"/>
            <a:headEnd/>
            <a:tailEnd/>
          </a:ln>
        </p:spPr>
        <p:txBody>
          <a:bodyPr lIns="45719" tIns="45719" rIns="45719" bIns="45719" anchor="ctr">
            <a:spAutoFit/>
          </a:bodyPr>
          <a:lstStyle/>
          <a:p>
            <a:pPr eaLnBrk="0" latinLnBrk="1" hangingPunct="0"/>
            <a:endParaRPr lang="zh-CN" altLang="en-US" sz="20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2295" name="右箭头 12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813051" y="3570035"/>
            <a:ext cx="798513" cy="794798"/>
          </a:xfrm>
          <a:prstGeom prst="rightArrow">
            <a:avLst>
              <a:gd name="adj1" fmla="val 50000"/>
              <a:gd name="adj2" fmla="val 50083"/>
            </a:avLst>
          </a:prstGeom>
          <a:solidFill>
            <a:srgbClr val="FF0000"/>
          </a:solidFill>
          <a:ln w="12700" algn="ctr">
            <a:solidFill>
              <a:srgbClr val="BBE0E3"/>
            </a:solidFill>
            <a:miter lim="800000"/>
            <a:headEnd/>
            <a:tailEnd/>
          </a:ln>
        </p:spPr>
        <p:txBody>
          <a:bodyPr lIns="45719" tIns="45719" rIns="45719" bIns="45719" anchor="ctr">
            <a:spAutoFit/>
          </a:bodyPr>
          <a:lstStyle/>
          <a:p>
            <a:pPr eaLnBrk="0" latinLnBrk="1" hangingPunct="0"/>
            <a:endParaRPr lang="zh-CN" altLang="en-US" sz="20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2296" name="矩形 17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12763" y="695456"/>
            <a:ext cx="8342312" cy="92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>
                <a:latin typeface="宋体" pitchFamily="2" charset="-122"/>
                <a:ea typeface="宋体" pitchFamily="2" charset="-122"/>
              </a:rPr>
              <a:t>分子间的作用力就像</a:t>
            </a:r>
            <a:r>
              <a:rPr lang="zh-CN" altLang="en-US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两个用弹簧连着的两个小球，两小球之间弹力的方向由弹簧是被压缩还是拉伸来决定。</a:t>
            </a:r>
            <a:endParaRPr lang="zh-CN" altLang="en-US">
              <a:ea typeface="宋体" pitchFamily="2" charset="-122"/>
            </a:endParaRPr>
          </a:p>
        </p:txBody>
      </p:sp>
      <p:pic>
        <p:nvPicPr>
          <p:cNvPr id="12297" name="图片 18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700" y="1621667"/>
            <a:ext cx="2590800" cy="2625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741555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animBg="1"/>
      <p:bldP spid="12291" grpId="0" animBg="1"/>
      <p:bldP spid="12292" grpId="0" animBg="1"/>
      <p:bldP spid="12293" grpId="0" animBg="1"/>
      <p:bldP spid="12294" grpId="0" animBg="1"/>
      <p:bldP spid="1229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Text Box 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28651" y="90712"/>
            <a:ext cx="7059613" cy="12031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ea typeface="宋体" pitchFamily="2" charset="-122"/>
              </a:rPr>
              <a:t>、物质三态的分子之间作用力和运动特点 ，决定 </a:t>
            </a:r>
            <a:endParaRPr lang="en-US" altLang="zh-CN" sz="240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itchFamily="2" charset="-122"/>
              <a:ea typeface="宋体" pitchFamily="2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ea typeface="宋体" pitchFamily="2" charset="-122"/>
              </a:rPr>
              <a:t>   </a:t>
            </a:r>
            <a:r>
              <a:rPr lang="zh-CN" altLang="en-US" sz="24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ea typeface="宋体" pitchFamily="2" charset="-122"/>
              </a:rPr>
              <a:t>它们不同的宏观特征</a:t>
            </a:r>
            <a:endParaRPr lang="en-US" altLang="zh-CN" sz="240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3316" name="Text Box 7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28650" y="3429531"/>
            <a:ext cx="2432050" cy="12031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16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ea typeface="宋体" pitchFamily="2" charset="-122"/>
              </a:rPr>
              <a:t>固态物质的分子在平衡位置附近做无规则振动，就像坐在座位上的学生。</a:t>
            </a:r>
            <a:endParaRPr lang="en-US" altLang="zh-CN" sz="1600">
              <a:effectLst>
                <a:outerShdw blurRad="38100" dist="38100" dir="2700000" algn="tl">
                  <a:srgbClr val="C0C0C0"/>
                </a:outerShdw>
              </a:effectLst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3317" name="Text Box 8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167064" y="3427939"/>
            <a:ext cx="2852737" cy="12031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1600">
                <a:solidFill>
                  <a:srgbClr val="0039A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ea typeface="宋体" pitchFamily="2" charset="-122"/>
              </a:rPr>
              <a:t>液态物质的分子在平衡位置附近振动后，可以移动其他位置。就像课间教室中的学生。</a:t>
            </a:r>
            <a:endParaRPr lang="en-US" altLang="zh-CN" sz="1600">
              <a:solidFill>
                <a:srgbClr val="0039A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3318" name="Text Box 9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965826" y="3427939"/>
            <a:ext cx="2951163" cy="12031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1600">
                <a:solidFill>
                  <a:srgbClr val="0039A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ea typeface="宋体" pitchFamily="2" charset="-122"/>
              </a:rPr>
              <a:t>气态物质的分子几乎不受力的约束，可以到处自由移动就像操场上乱跑的学生。</a:t>
            </a:r>
            <a:endParaRPr lang="en-US" altLang="zh-CN" sz="1600">
              <a:solidFill>
                <a:srgbClr val="0039A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13319" name="图片 1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614" y="1411599"/>
            <a:ext cx="1895475" cy="1900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0" name="图片 8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6801" y="1411599"/>
            <a:ext cx="2124075" cy="1900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1" name="图片 9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3651" y="1411599"/>
            <a:ext cx="2339975" cy="1900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735932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 animBg="1"/>
      <p:bldP spid="13317" grpId="0" animBg="1"/>
      <p:bldP spid="1331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9" name="表格 3"/>
          <p:cNvGraphicFramePr>
            <a:graphicFrameLocks noGrp="1"/>
          </p:cNvGraphicFramePr>
          <p:nvPr/>
        </p:nvGraphicFramePr>
        <p:xfrm>
          <a:off x="1268414" y="813221"/>
          <a:ext cx="7032625" cy="2652266"/>
        </p:xfrm>
        <a:graphic>
          <a:graphicData uri="http://schemas.openxmlformats.org/drawingml/2006/table">
            <a:tbl>
              <a:tblPr/>
              <a:tblGrid>
                <a:gridCol w="984250"/>
                <a:gridCol w="1216025"/>
                <a:gridCol w="1362075"/>
                <a:gridCol w="1754187"/>
                <a:gridCol w="1716088"/>
              </a:tblGrid>
              <a:tr h="468912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Helvetica" pitchFamily="34" charset="0"/>
                          <a:sym typeface="Arial" charset="0"/>
                        </a:rPr>
                        <a:t>物态</a:t>
                      </a:r>
                    </a:p>
                  </a:txBody>
                  <a:tcPr marT="81679" marB="8167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Helvetica" pitchFamily="34" charset="0"/>
                          <a:sym typeface="Arial" charset="0"/>
                        </a:rPr>
                        <a:t>微观特性</a:t>
                      </a:r>
                    </a:p>
                  </a:txBody>
                  <a:tcPr marT="81679" marB="8167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Helvetica" pitchFamily="34" charset="0"/>
                          <a:sym typeface="Arial" charset="0"/>
                        </a:rPr>
                        <a:t>宏观特性</a:t>
                      </a:r>
                    </a:p>
                  </a:txBody>
                  <a:tcPr marT="81679" marB="8167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77661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Helvetica" pitchFamily="34" charset="0"/>
                          <a:sym typeface="Arial" charset="0"/>
                        </a:rPr>
                        <a:t>分子间</a:t>
                      </a:r>
                      <a:endParaRPr kumimoji="0" lang="en-US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Helvetica" pitchFamily="34" charset="0"/>
                        <a:sym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Helvetica" pitchFamily="34" charset="0"/>
                          <a:sym typeface="Arial" charset="0"/>
                        </a:rPr>
                        <a:t>距离</a:t>
                      </a:r>
                    </a:p>
                  </a:txBody>
                  <a:tcPr marT="81679" marB="8167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Helvetica" pitchFamily="34" charset="0"/>
                          <a:sym typeface="Arial" charset="0"/>
                        </a:rPr>
                        <a:t>分子间作用力</a:t>
                      </a:r>
                    </a:p>
                  </a:txBody>
                  <a:tcPr marT="81679" marB="8167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Helvetica" pitchFamily="34" charset="0"/>
                          <a:sym typeface="Arial" charset="0"/>
                        </a:rPr>
                        <a:t>有无固定形状</a:t>
                      </a:r>
                    </a:p>
                  </a:txBody>
                  <a:tcPr marT="81679" marB="8167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Helvetica" pitchFamily="34" charset="0"/>
                          <a:sym typeface="Arial" charset="0"/>
                        </a:rPr>
                        <a:t>有无固定体积</a:t>
                      </a:r>
                    </a:p>
                  </a:txBody>
                  <a:tcPr marT="81679" marB="8167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891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Helvetica" pitchFamily="34" charset="0"/>
                          <a:sym typeface="Arial" charset="0"/>
                        </a:rPr>
                        <a:t>固态</a:t>
                      </a:r>
                    </a:p>
                  </a:txBody>
                  <a:tcPr marT="81679" marB="8167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Helvetica" pitchFamily="34" charset="0"/>
                        <a:sym typeface="Arial" charset="0"/>
                      </a:endParaRPr>
                    </a:p>
                  </a:txBody>
                  <a:tcPr marT="81679" marB="8167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Helvetica" pitchFamily="34" charset="0"/>
                          <a:sym typeface="Arial" charset="0"/>
                        </a:rPr>
                        <a:t>很大</a:t>
                      </a:r>
                    </a:p>
                  </a:txBody>
                  <a:tcPr marT="81679" marB="8167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Helvetica" pitchFamily="34" charset="0"/>
                        <a:sym typeface="Arial" charset="0"/>
                      </a:endParaRPr>
                    </a:p>
                  </a:txBody>
                  <a:tcPr marT="81679" marB="8167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Helvetica" pitchFamily="34" charset="0"/>
                        <a:sym typeface="Arial" charset="0"/>
                      </a:endParaRPr>
                    </a:p>
                  </a:txBody>
                  <a:tcPr marT="81679" marB="8167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891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Helvetica" pitchFamily="34" charset="0"/>
                          <a:sym typeface="Arial" charset="0"/>
                        </a:rPr>
                        <a:t>液态</a:t>
                      </a:r>
                    </a:p>
                  </a:txBody>
                  <a:tcPr marT="81679" marB="8167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Helvetica" pitchFamily="34" charset="0"/>
                          <a:sym typeface="Arial" charset="0"/>
                        </a:rPr>
                        <a:t>较大</a:t>
                      </a:r>
                    </a:p>
                  </a:txBody>
                  <a:tcPr marT="81679" marB="8167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Helvetica" pitchFamily="34" charset="0"/>
                          <a:sym typeface="Arial" charset="0"/>
                        </a:rPr>
                        <a:t>较大</a:t>
                      </a:r>
                    </a:p>
                  </a:txBody>
                  <a:tcPr marT="81679" marB="8167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Helvetica" pitchFamily="34" charset="0"/>
                        <a:sym typeface="Arial" charset="0"/>
                      </a:endParaRPr>
                    </a:p>
                  </a:txBody>
                  <a:tcPr marT="81679" marB="8167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Helvetica" pitchFamily="34" charset="0"/>
                        <a:sym typeface="Arial" charset="0"/>
                      </a:endParaRPr>
                    </a:p>
                  </a:txBody>
                  <a:tcPr marT="81679" marB="8167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891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Helvetica" pitchFamily="34" charset="0"/>
                          <a:sym typeface="Arial" charset="0"/>
                        </a:rPr>
                        <a:t>气态</a:t>
                      </a:r>
                    </a:p>
                  </a:txBody>
                  <a:tcPr marT="81679" marB="8167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Helvetica" pitchFamily="34" charset="0"/>
                          <a:sym typeface="Arial" charset="0"/>
                        </a:rPr>
                        <a:t>很大</a:t>
                      </a:r>
                    </a:p>
                  </a:txBody>
                  <a:tcPr marT="81679" marB="8167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Helvetica" pitchFamily="34" charset="0"/>
                        <a:sym typeface="Arial" charset="0"/>
                      </a:endParaRPr>
                    </a:p>
                  </a:txBody>
                  <a:tcPr marT="81679" marB="8167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Helvetica" pitchFamily="34" charset="0"/>
                        <a:sym typeface="Arial" charset="0"/>
                      </a:endParaRPr>
                    </a:p>
                  </a:txBody>
                  <a:tcPr marT="81679" marB="8167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Helvetica" pitchFamily="34" charset="0"/>
                        <a:sym typeface="Arial" charset="0"/>
                      </a:endParaRPr>
                    </a:p>
                  </a:txBody>
                  <a:tcPr marT="81679" marB="8167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74" name="矩形 4"/>
          <p:cNvSpPr/>
          <p:nvPr>
            <p:custDataLst>
              <p:tags r:id="rId1"/>
            </p:custDataLst>
          </p:nvPr>
        </p:nvSpPr>
        <p:spPr>
          <a:xfrm>
            <a:off x="2506663" y="2073633"/>
            <a:ext cx="908050" cy="40104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en-US" sz="20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很小</a:t>
            </a:r>
          </a:p>
        </p:txBody>
      </p:sp>
      <p:sp>
        <p:nvSpPr>
          <p:cNvPr id="14375" name="矩形 5"/>
          <p:cNvSpPr/>
          <p:nvPr>
            <p:custDataLst>
              <p:tags r:id="rId2"/>
            </p:custDataLst>
          </p:nvPr>
        </p:nvSpPr>
        <p:spPr>
          <a:xfrm>
            <a:off x="5224463" y="2043396"/>
            <a:ext cx="385762" cy="40104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en-US" sz="20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有</a:t>
            </a:r>
          </a:p>
        </p:txBody>
      </p:sp>
      <p:sp>
        <p:nvSpPr>
          <p:cNvPr id="14376" name="矩形 6"/>
          <p:cNvSpPr/>
          <p:nvPr>
            <p:custDataLst>
              <p:tags r:id="rId3"/>
            </p:custDataLst>
          </p:nvPr>
        </p:nvSpPr>
        <p:spPr>
          <a:xfrm>
            <a:off x="7035801" y="2029073"/>
            <a:ext cx="384175" cy="40104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en-US" sz="20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有</a:t>
            </a:r>
          </a:p>
        </p:txBody>
      </p:sp>
      <p:sp>
        <p:nvSpPr>
          <p:cNvPr id="14377" name="矩形 7"/>
          <p:cNvSpPr/>
          <p:nvPr>
            <p:custDataLst>
              <p:tags r:id="rId4"/>
            </p:custDataLst>
          </p:nvPr>
        </p:nvSpPr>
        <p:spPr>
          <a:xfrm>
            <a:off x="5232401" y="2543104"/>
            <a:ext cx="384175" cy="40104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en-US" sz="20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无</a:t>
            </a:r>
          </a:p>
        </p:txBody>
      </p:sp>
      <p:sp>
        <p:nvSpPr>
          <p:cNvPr id="14378" name="矩形 8"/>
          <p:cNvSpPr/>
          <p:nvPr>
            <p:custDataLst>
              <p:tags r:id="rId5"/>
            </p:custDataLst>
          </p:nvPr>
        </p:nvSpPr>
        <p:spPr>
          <a:xfrm>
            <a:off x="7032626" y="2530373"/>
            <a:ext cx="385763" cy="40104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en-US" sz="20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有</a:t>
            </a:r>
          </a:p>
        </p:txBody>
      </p:sp>
      <p:sp>
        <p:nvSpPr>
          <p:cNvPr id="14379" name="矩形 9"/>
          <p:cNvSpPr/>
          <p:nvPr>
            <p:custDataLst>
              <p:tags r:id="rId6"/>
            </p:custDataLst>
          </p:nvPr>
        </p:nvSpPr>
        <p:spPr>
          <a:xfrm>
            <a:off x="3779838" y="3007802"/>
            <a:ext cx="862012" cy="40104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en-US" sz="20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很小</a:t>
            </a:r>
          </a:p>
        </p:txBody>
      </p:sp>
      <p:sp>
        <p:nvSpPr>
          <p:cNvPr id="14380" name="矩形 10"/>
          <p:cNvSpPr/>
          <p:nvPr>
            <p:custDataLst>
              <p:tags r:id="rId7"/>
            </p:custDataLst>
          </p:nvPr>
        </p:nvSpPr>
        <p:spPr>
          <a:xfrm>
            <a:off x="5232401" y="3007802"/>
            <a:ext cx="384175" cy="40104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en-US" sz="20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无</a:t>
            </a:r>
          </a:p>
        </p:txBody>
      </p:sp>
      <p:sp>
        <p:nvSpPr>
          <p:cNvPr id="14381" name="矩形 11"/>
          <p:cNvSpPr/>
          <p:nvPr>
            <p:custDataLst>
              <p:tags r:id="rId8"/>
            </p:custDataLst>
          </p:nvPr>
        </p:nvSpPr>
        <p:spPr>
          <a:xfrm>
            <a:off x="7023101" y="3009394"/>
            <a:ext cx="385763" cy="40104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en-US" sz="20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无</a:t>
            </a:r>
          </a:p>
        </p:txBody>
      </p:sp>
      <p:sp>
        <p:nvSpPr>
          <p:cNvPr id="14382" name="Rectangle 3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841376" y="313512"/>
            <a:ext cx="6608763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en-US" altLang="zh-CN" sz="24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4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、固、液、气三态物质宏观和微观的特性</a:t>
            </a:r>
          </a:p>
        </p:txBody>
      </p:sp>
      <p:grpSp>
        <p:nvGrpSpPr>
          <p:cNvPr id="14383" name="矩形 13"/>
          <p:cNvGrpSpPr>
            <a:grpSpLocks/>
          </p:cNvGrpSpPr>
          <p:nvPr/>
        </p:nvGrpSpPr>
        <p:grpSpPr bwMode="auto">
          <a:xfrm>
            <a:off x="1030288" y="3550480"/>
            <a:ext cx="7497762" cy="1510266"/>
            <a:chOff x="649" y="2231"/>
            <a:chExt cx="4723" cy="949"/>
          </a:xfrm>
        </p:grpSpPr>
        <p:pic>
          <p:nvPicPr>
            <p:cNvPr id="14384" name="矩形 13"/>
            <p:cNvPicPr>
              <a:picLocks noChangeArrowheads="1"/>
            </p:cNvPicPr>
            <p:nvPr>
              <p:custDataLst>
                <p:tags r:id="rId10"/>
              </p:custDataLst>
            </p:nvPr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9" y="2231"/>
              <a:ext cx="4723" cy="9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 algn="ctr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</a:extLst>
          </p:spPr>
        </p:pic>
        <p:sp>
          <p:nvSpPr>
            <p:cNvPr id="14385" name="Rectangle 49"/>
            <p:cNvSpPr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659" y="2240"/>
              <a:ext cx="4704" cy="9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(1)</a:t>
              </a:r>
              <a:r>
                <a:rPr lang="zh-CN" altLang="en-US" sz="200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液体和气体都具有流动性，气体能够迅速填满其所在的空间。</a:t>
              </a:r>
            </a:p>
            <a:p>
              <a:pPr eaLnBrk="0" hangingPunct="0">
                <a:lnSpc>
                  <a:spcPct val="150000"/>
                </a:lnSpc>
              </a:pPr>
              <a:r>
                <a:rPr lang="en-US" altLang="zh-CN" sz="200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(2)</a:t>
              </a:r>
              <a:r>
                <a:rPr lang="zh-CN" altLang="en-US" sz="200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液体和气体都没有一定的形状，它们总能保持与盛液体和气体 </a:t>
              </a:r>
              <a:endParaRPr lang="en-US" altLang="zh-CN" sz="2000">
                <a:solidFill>
                  <a:srgbClr val="000000"/>
                </a:solidFill>
                <a:latin typeface="宋体" pitchFamily="2" charset="-122"/>
                <a:ea typeface="宋体" pitchFamily="2" charset="-122"/>
              </a:endParaRPr>
            </a:p>
            <a:p>
              <a:pPr eaLnBrk="0" hangingPunct="0">
                <a:lnSpc>
                  <a:spcPct val="150000"/>
                </a:lnSpc>
              </a:pPr>
              <a:r>
                <a:rPr lang="en-US" altLang="zh-CN" sz="200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   </a:t>
              </a:r>
              <a:r>
                <a:rPr lang="zh-CN" altLang="en-US" sz="200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的容器形状相同。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664460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3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3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3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3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3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3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74" grpId="0" animBg="1"/>
      <p:bldP spid="14375" grpId="0" animBg="1"/>
      <p:bldP spid="14376" grpId="0" animBg="1"/>
      <p:bldP spid="14377" grpId="0" animBg="1"/>
      <p:bldP spid="14378" grpId="0" animBg="1"/>
      <p:bldP spid="14379" grpId="0" animBg="1"/>
      <p:bldP spid="14380" grpId="0" animBg="1"/>
      <p:bldP spid="1438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hape 108"/>
          <p:cNvSpPr/>
          <p:nvPr>
            <p:custDataLst>
              <p:tags r:id="rId1"/>
            </p:custDataLst>
          </p:nvPr>
        </p:nvSpPr>
        <p:spPr>
          <a:xfrm>
            <a:off x="174625" y="170283"/>
            <a:ext cx="723900" cy="698637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5363" name="Shape 11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31764" y="211661"/>
            <a:ext cx="809625" cy="58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itchFamily="2" charset="-122"/>
                <a:sym typeface="微软雅黑" pitchFamily="34" charset="-122"/>
              </a:rPr>
              <a:t>3</a:t>
            </a:r>
          </a:p>
        </p:txBody>
      </p:sp>
      <p:sp>
        <p:nvSpPr>
          <p:cNvPr id="15364" name="文本框 1"/>
          <p:cNvSpPr txBox="1"/>
          <p:nvPr>
            <p:custDataLst>
              <p:tags r:id="rId3"/>
            </p:custDataLst>
          </p:nvPr>
        </p:nvSpPr>
        <p:spPr>
          <a:xfrm>
            <a:off x="1050926" y="211661"/>
            <a:ext cx="1528763" cy="523580"/>
          </a:xfrm>
          <a:prstGeom prst="rect">
            <a:avLst/>
          </a:prstGeom>
          <a:noFill/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</p:spPr>
        <p:txBody>
          <a:bodyPr wrap="none" lIns="45719" tIns="45719" rIns="45719" bIns="45719">
            <a:spAutoFit/>
          </a:bodyPr>
          <a:lstStyle/>
          <a:p>
            <a:pPr hangingPunct="0"/>
            <a:r>
              <a:rPr lang="zh-CN" altLang="en-US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课堂小结</a:t>
            </a:r>
          </a:p>
        </p:txBody>
      </p:sp>
      <p:cxnSp>
        <p:nvCxnSpPr>
          <p:cNvPr id="15365" name="直接连接符 7"/>
          <p:cNvCxnSpPr>
            <a:cxnSpLocks noChangeShapeType="1"/>
          </p:cNvCxnSpPr>
          <p:nvPr>
            <p:custDataLst>
              <p:tags r:id="rId4"/>
            </p:custDataLst>
          </p:nvPr>
        </p:nvCxnSpPr>
        <p:spPr bwMode="auto">
          <a:xfrm>
            <a:off x="908050" y="703412"/>
            <a:ext cx="4668838" cy="0"/>
          </a:xfrm>
          <a:prstGeom prst="line">
            <a:avLst/>
          </a:prstGeom>
          <a:noFill/>
          <a:ln w="28575" algn="ctr">
            <a:solidFill>
              <a:srgbClr val="007E27"/>
            </a:solidFill>
            <a:round/>
            <a:headEnd/>
            <a:tailEnd/>
          </a:ln>
          <a:effectLst>
            <a:outerShdw blurRad="50800" dist="38100" dir="10800000" algn="r" rotWithShape="0">
              <a:srgbClr val="000000">
                <a:alpha val="3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367" name="文本框 14342"/>
          <p:cNvSpPr txBox="1"/>
          <p:nvPr>
            <p:custDataLst>
              <p:tags r:id="rId5"/>
            </p:custDataLst>
          </p:nvPr>
        </p:nvSpPr>
        <p:spPr>
          <a:xfrm>
            <a:off x="1022351" y="1707604"/>
            <a:ext cx="284163" cy="2251872"/>
          </a:xfrm>
          <a:prstGeom prst="rect">
            <a:avLst/>
          </a:prstGeom>
          <a:noFill/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</p:spPr>
        <p:txBody>
          <a:bodyPr lIns="45719" tIns="45719" rIns="45719" bIns="45719">
            <a:spAutoFit/>
          </a:bodyPr>
          <a:lstStyle/>
          <a:p>
            <a:pPr eaLnBrk="0" hangingPunct="0"/>
            <a:r>
              <a:rPr lang="zh-CN" altLang="en-US" sz="28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分子动理论</a:t>
            </a:r>
          </a:p>
        </p:txBody>
      </p:sp>
      <p:sp>
        <p:nvSpPr>
          <p:cNvPr id="15368" name="左大括号 14343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481138" y="1244498"/>
            <a:ext cx="207962" cy="3042813"/>
          </a:xfrm>
          <a:prstGeom prst="leftBrace">
            <a:avLst>
              <a:gd name="adj1" fmla="val 8311"/>
              <a:gd name="adj2" fmla="val 50000"/>
            </a:avLst>
          </a:prstGeom>
          <a:noFill/>
          <a:ln w="19050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439" tIns="45719" rIns="91439" bIns="45719"/>
          <a:lstStyle/>
          <a:p>
            <a:pPr eaLnBrk="0" latinLnBrk="1" hangingPunct="0"/>
            <a:endParaRPr lang="zh-CN" altLang="en-US">
              <a:solidFill>
                <a:srgbClr val="000000"/>
              </a:solidFill>
              <a:latin typeface="Helvetica" pitchFamily="34" charset="0"/>
              <a:ea typeface="宋体" pitchFamily="2" charset="-122"/>
            </a:endParaRPr>
          </a:p>
        </p:txBody>
      </p:sp>
      <p:sp>
        <p:nvSpPr>
          <p:cNvPr id="15369" name="文本框 14344"/>
          <p:cNvSpPr txBox="1"/>
          <p:nvPr>
            <p:custDataLst>
              <p:tags r:id="rId7"/>
            </p:custDataLst>
          </p:nvPr>
        </p:nvSpPr>
        <p:spPr>
          <a:xfrm>
            <a:off x="1709739" y="1075807"/>
            <a:ext cx="1101725" cy="926212"/>
          </a:xfrm>
          <a:prstGeom prst="rect">
            <a:avLst/>
          </a:prstGeom>
          <a:solidFill>
            <a:srgbClr val="92D050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</p:spPr>
        <p:txBody>
          <a:bodyPr lIns="45719" tIns="45719" rIns="45719" bIns="45719">
            <a:spAutoFit/>
          </a:bodyPr>
          <a:lstStyle/>
          <a:p>
            <a:pPr eaLnBrk="0" hangingPunct="0"/>
            <a:r>
              <a:rPr lang="zh-CN" altLang="en-US" b="1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物体是由大量分子组成的</a:t>
            </a:r>
          </a:p>
        </p:txBody>
      </p:sp>
      <p:sp>
        <p:nvSpPr>
          <p:cNvPr id="15370" name="文本框 14345"/>
          <p:cNvSpPr txBox="1"/>
          <p:nvPr>
            <p:custDataLst>
              <p:tags r:id="rId8"/>
            </p:custDataLst>
          </p:nvPr>
        </p:nvSpPr>
        <p:spPr>
          <a:xfrm>
            <a:off x="1695451" y="2285293"/>
            <a:ext cx="1101725" cy="1203121"/>
          </a:xfrm>
          <a:prstGeom prst="rect">
            <a:avLst/>
          </a:prstGeom>
          <a:solidFill>
            <a:srgbClr val="92D050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</p:spPr>
        <p:txBody>
          <a:bodyPr lIns="45719" tIns="45719" rIns="45719" bIns="45719">
            <a:spAutoFit/>
          </a:bodyPr>
          <a:lstStyle/>
          <a:p>
            <a:pPr eaLnBrk="0" hangingPunct="0"/>
            <a:r>
              <a:rPr lang="zh-CN" altLang="en-US" b="1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分子在永不停息地做无规则运动</a:t>
            </a:r>
          </a:p>
        </p:txBody>
      </p:sp>
      <p:sp>
        <p:nvSpPr>
          <p:cNvPr id="15371" name="文本框 14346"/>
          <p:cNvSpPr txBox="1"/>
          <p:nvPr>
            <p:custDataLst>
              <p:tags r:id="rId9"/>
            </p:custDataLst>
          </p:nvPr>
        </p:nvSpPr>
        <p:spPr>
          <a:xfrm>
            <a:off x="1682751" y="3738269"/>
            <a:ext cx="1128713" cy="926212"/>
          </a:xfrm>
          <a:prstGeom prst="rect">
            <a:avLst/>
          </a:prstGeom>
          <a:solidFill>
            <a:srgbClr val="92D050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</p:spPr>
        <p:txBody>
          <a:bodyPr lIns="45719" tIns="45719" rIns="45719" bIns="45719">
            <a:spAutoFit/>
          </a:bodyPr>
          <a:lstStyle/>
          <a:p>
            <a:pPr eaLnBrk="0" hangingPunct="0"/>
            <a:r>
              <a:rPr lang="zh-CN" altLang="en-US" b="1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分子间存在着相互作用力</a:t>
            </a:r>
          </a:p>
        </p:txBody>
      </p:sp>
      <p:sp>
        <p:nvSpPr>
          <p:cNvPr id="15372" name="文本框 14347"/>
          <p:cNvSpPr txBox="1"/>
          <p:nvPr>
            <p:custDataLst>
              <p:tags r:id="rId10"/>
            </p:custDataLst>
          </p:nvPr>
        </p:nvSpPr>
        <p:spPr>
          <a:xfrm>
            <a:off x="3505201" y="1075806"/>
            <a:ext cx="2473325" cy="370804"/>
          </a:xfrm>
          <a:prstGeom prst="rect">
            <a:avLst/>
          </a:prstGeom>
          <a:solidFill>
            <a:srgbClr val="FFC000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</p:spPr>
        <p:txBody>
          <a:bodyPr lIns="45719" tIns="45719" rIns="45719" bIns="45719">
            <a:spAutoFit/>
          </a:bodyPr>
          <a:lstStyle/>
          <a:p>
            <a:pPr eaLnBrk="0" hangingPunct="0"/>
            <a:r>
              <a:rPr lang="zh-CN" altLang="en-US" b="1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分子非常小</a:t>
            </a:r>
          </a:p>
        </p:txBody>
      </p:sp>
      <p:sp>
        <p:nvSpPr>
          <p:cNvPr id="15373" name="文本框 14348"/>
          <p:cNvSpPr txBox="1"/>
          <p:nvPr>
            <p:custDataLst>
              <p:tags r:id="rId11"/>
            </p:custDataLst>
          </p:nvPr>
        </p:nvSpPr>
        <p:spPr>
          <a:xfrm>
            <a:off x="3557589" y="1634399"/>
            <a:ext cx="2420937" cy="370803"/>
          </a:xfrm>
          <a:prstGeom prst="rect">
            <a:avLst/>
          </a:prstGeom>
          <a:solidFill>
            <a:srgbClr val="FFC000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</p:spPr>
        <p:txBody>
          <a:bodyPr lIns="45719" tIns="45719" rIns="45719" bIns="45719">
            <a:spAutoFit/>
          </a:bodyPr>
          <a:lstStyle/>
          <a:p>
            <a:pPr eaLnBrk="0" hangingPunct="0"/>
            <a:r>
              <a:rPr lang="zh-CN" altLang="en-US" b="1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物体内分子数目非常多</a:t>
            </a:r>
          </a:p>
        </p:txBody>
      </p:sp>
      <p:sp>
        <p:nvSpPr>
          <p:cNvPr id="15374" name="文本框 14349"/>
          <p:cNvSpPr txBox="1"/>
          <p:nvPr>
            <p:custDataLst>
              <p:tags r:id="rId12"/>
            </p:custDataLst>
          </p:nvPr>
        </p:nvSpPr>
        <p:spPr>
          <a:xfrm>
            <a:off x="3513138" y="2321896"/>
            <a:ext cx="1079500" cy="370803"/>
          </a:xfrm>
          <a:prstGeom prst="rect">
            <a:avLst/>
          </a:prstGeom>
          <a:solidFill>
            <a:srgbClr val="FFC000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</p:spPr>
        <p:txBody>
          <a:bodyPr lIns="45719" tIns="45719" rIns="45719" bIns="45719">
            <a:spAutoFit/>
          </a:bodyPr>
          <a:lstStyle/>
          <a:p>
            <a:pPr eaLnBrk="0" hangingPunct="0"/>
            <a:r>
              <a:rPr lang="zh-CN" altLang="en-US" b="1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扩散</a:t>
            </a:r>
          </a:p>
        </p:txBody>
      </p:sp>
      <p:sp>
        <p:nvSpPr>
          <p:cNvPr id="15375" name="文本框 14350"/>
          <p:cNvSpPr txBox="1"/>
          <p:nvPr>
            <p:custDataLst>
              <p:tags r:id="rId13"/>
            </p:custDataLst>
          </p:nvPr>
        </p:nvSpPr>
        <p:spPr>
          <a:xfrm>
            <a:off x="3505200" y="2920274"/>
            <a:ext cx="1087438" cy="370803"/>
          </a:xfrm>
          <a:prstGeom prst="rect">
            <a:avLst/>
          </a:prstGeom>
          <a:solidFill>
            <a:srgbClr val="FFC000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</p:spPr>
        <p:txBody>
          <a:bodyPr lIns="45719" tIns="45719" rIns="45719" bIns="45719">
            <a:spAutoFit/>
          </a:bodyPr>
          <a:lstStyle/>
          <a:p>
            <a:pPr eaLnBrk="0" hangingPunct="0"/>
            <a:r>
              <a:rPr lang="zh-CN" altLang="en-US" b="1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扩散现象</a:t>
            </a:r>
          </a:p>
        </p:txBody>
      </p:sp>
      <p:sp>
        <p:nvSpPr>
          <p:cNvPr id="15376" name="文本框 14351"/>
          <p:cNvSpPr txBox="1"/>
          <p:nvPr>
            <p:custDataLst>
              <p:tags r:id="rId14"/>
            </p:custDataLst>
          </p:nvPr>
        </p:nvSpPr>
        <p:spPr>
          <a:xfrm>
            <a:off x="5114926" y="2135698"/>
            <a:ext cx="3336925" cy="370804"/>
          </a:xfrm>
          <a:prstGeom prst="rect">
            <a:avLst/>
          </a:prstGeom>
          <a:solidFill>
            <a:srgbClr val="00B0F0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</p:spPr>
        <p:txBody>
          <a:bodyPr lIns="45719" tIns="45719" rIns="45719" bIns="45719">
            <a:spAutoFit/>
          </a:bodyPr>
          <a:lstStyle/>
          <a:p>
            <a:pPr eaLnBrk="0" hangingPunct="0"/>
            <a:r>
              <a:rPr lang="zh-CN" altLang="en-US" b="1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分子都永不停息地做无规则运动</a:t>
            </a:r>
          </a:p>
        </p:txBody>
      </p:sp>
      <p:sp>
        <p:nvSpPr>
          <p:cNvPr id="15377" name="矩形 14352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5114926" y="2644956"/>
            <a:ext cx="1801813" cy="369212"/>
          </a:xfrm>
          <a:prstGeom prst="rect">
            <a:avLst/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b="1">
                <a:latin typeface="宋体" pitchFamily="2" charset="-122"/>
                <a:ea typeface="宋体" pitchFamily="2" charset="-122"/>
              </a:rPr>
              <a:t>分子间存在间隙</a:t>
            </a:r>
          </a:p>
        </p:txBody>
      </p:sp>
      <p:grpSp>
        <p:nvGrpSpPr>
          <p:cNvPr id="15378" name="组合 14360"/>
          <p:cNvGrpSpPr>
            <a:grpSpLocks/>
          </p:cNvGrpSpPr>
          <p:nvPr/>
        </p:nvGrpSpPr>
        <p:grpSpPr bwMode="auto">
          <a:xfrm>
            <a:off x="2811464" y="1150604"/>
            <a:ext cx="727075" cy="687498"/>
            <a:chOff x="2785486" y="2497878"/>
            <a:chExt cx="727580" cy="686296"/>
          </a:xfrm>
        </p:grpSpPr>
        <p:sp>
          <p:nvSpPr>
            <p:cNvPr id="15379" name="直接连接符 53"/>
            <p:cNvSpPr>
              <a:spLocks noChangeShapeType="1"/>
            </p:cNvSpPr>
            <p:nvPr>
              <p:custDataLst>
                <p:tags r:id="rId36"/>
              </p:custDataLst>
            </p:nvPr>
          </p:nvSpPr>
          <p:spPr bwMode="auto">
            <a:xfrm flipV="1">
              <a:off x="2785486" y="2895460"/>
              <a:ext cx="601012" cy="5666"/>
            </a:xfrm>
            <a:prstGeom prst="line">
              <a:avLst/>
            </a:prstGeom>
            <a:noFill/>
            <a:ln w="22225" algn="ctr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80" name="直接连接符 14357"/>
            <p:cNvSpPr>
              <a:spLocks noChangeShapeType="1"/>
            </p:cNvSpPr>
            <p:nvPr>
              <p:custDataLst>
                <p:tags r:id="rId37"/>
              </p:custDataLst>
            </p:nvPr>
          </p:nvSpPr>
          <p:spPr bwMode="auto">
            <a:xfrm flipH="1" flipV="1">
              <a:off x="3394364" y="2497878"/>
              <a:ext cx="118702" cy="2403"/>
            </a:xfrm>
            <a:prstGeom prst="line">
              <a:avLst/>
            </a:prstGeom>
            <a:noFill/>
            <a:ln w="22225" algn="ctr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81" name="直接连接符 58"/>
            <p:cNvSpPr>
              <a:spLocks noChangeShapeType="1"/>
            </p:cNvSpPr>
            <p:nvPr>
              <p:custDataLst>
                <p:tags r:id="rId38"/>
              </p:custDataLst>
            </p:nvPr>
          </p:nvSpPr>
          <p:spPr bwMode="auto">
            <a:xfrm flipH="1" flipV="1">
              <a:off x="3386498" y="3174074"/>
              <a:ext cx="118702" cy="2403"/>
            </a:xfrm>
            <a:prstGeom prst="line">
              <a:avLst/>
            </a:prstGeom>
            <a:noFill/>
            <a:ln w="22225" algn="ctr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82" name="直接连接符 14359"/>
            <p:cNvSpPr>
              <a:spLocks noChangeShapeType="1"/>
            </p:cNvSpPr>
            <p:nvPr>
              <p:custDataLst>
                <p:tags r:id="rId39"/>
              </p:custDataLst>
            </p:nvPr>
          </p:nvSpPr>
          <p:spPr bwMode="auto">
            <a:xfrm>
              <a:off x="3394364" y="2686917"/>
              <a:ext cx="0" cy="497257"/>
            </a:xfrm>
            <a:prstGeom prst="line">
              <a:avLst/>
            </a:prstGeom>
            <a:noFill/>
            <a:ln w="22225" algn="ctr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383" name="组合 62"/>
          <p:cNvGrpSpPr>
            <a:grpSpLocks/>
          </p:cNvGrpSpPr>
          <p:nvPr/>
        </p:nvGrpSpPr>
        <p:grpSpPr bwMode="auto">
          <a:xfrm>
            <a:off x="2787651" y="2522416"/>
            <a:ext cx="727075" cy="663626"/>
            <a:chOff x="2785486" y="2686917"/>
            <a:chExt cx="727580" cy="497257"/>
          </a:xfrm>
        </p:grpSpPr>
        <p:sp>
          <p:nvSpPr>
            <p:cNvPr id="15384" name="直接连接符 63"/>
            <p:cNvSpPr>
              <a:spLocks noChangeShapeType="1"/>
            </p:cNvSpPr>
            <p:nvPr>
              <p:custDataLst>
                <p:tags r:id="rId32"/>
              </p:custDataLst>
            </p:nvPr>
          </p:nvSpPr>
          <p:spPr bwMode="auto">
            <a:xfrm flipV="1">
              <a:off x="2785486" y="2895460"/>
              <a:ext cx="601012" cy="5666"/>
            </a:xfrm>
            <a:prstGeom prst="line">
              <a:avLst/>
            </a:prstGeom>
            <a:noFill/>
            <a:ln w="22225" algn="ctr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85" name="直接连接符 64"/>
            <p:cNvSpPr>
              <a:spLocks noChangeShapeType="1"/>
            </p:cNvSpPr>
            <p:nvPr>
              <p:custDataLst>
                <p:tags r:id="rId33"/>
              </p:custDataLst>
            </p:nvPr>
          </p:nvSpPr>
          <p:spPr bwMode="auto">
            <a:xfrm flipH="1" flipV="1">
              <a:off x="3394364" y="2686917"/>
              <a:ext cx="118702" cy="2403"/>
            </a:xfrm>
            <a:prstGeom prst="line">
              <a:avLst/>
            </a:prstGeom>
            <a:noFill/>
            <a:ln w="22225" algn="ctr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86" name="直接连接符 65"/>
            <p:cNvSpPr>
              <a:spLocks noChangeShapeType="1"/>
            </p:cNvSpPr>
            <p:nvPr>
              <p:custDataLst>
                <p:tags r:id="rId34"/>
              </p:custDataLst>
            </p:nvPr>
          </p:nvSpPr>
          <p:spPr bwMode="auto">
            <a:xfrm flipH="1" flipV="1">
              <a:off x="3386498" y="3174074"/>
              <a:ext cx="118702" cy="2403"/>
            </a:xfrm>
            <a:prstGeom prst="line">
              <a:avLst/>
            </a:prstGeom>
            <a:noFill/>
            <a:ln w="22225" algn="ctr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87" name="直接连接符 66"/>
            <p:cNvSpPr>
              <a:spLocks noChangeShapeType="1"/>
            </p:cNvSpPr>
            <p:nvPr>
              <p:custDataLst>
                <p:tags r:id="rId35"/>
              </p:custDataLst>
            </p:nvPr>
          </p:nvSpPr>
          <p:spPr bwMode="auto">
            <a:xfrm>
              <a:off x="3394364" y="2686917"/>
              <a:ext cx="0" cy="497257"/>
            </a:xfrm>
            <a:prstGeom prst="line">
              <a:avLst/>
            </a:prstGeom>
            <a:noFill/>
            <a:ln w="22225" algn="ctr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388" name="组合 67"/>
          <p:cNvGrpSpPr>
            <a:grpSpLocks/>
          </p:cNvGrpSpPr>
          <p:nvPr/>
        </p:nvGrpSpPr>
        <p:grpSpPr bwMode="auto">
          <a:xfrm>
            <a:off x="4610101" y="2323487"/>
            <a:ext cx="498475" cy="498118"/>
            <a:chOff x="2785486" y="2686917"/>
            <a:chExt cx="727580" cy="497257"/>
          </a:xfrm>
        </p:grpSpPr>
        <p:sp>
          <p:nvSpPr>
            <p:cNvPr id="15389" name="直接连接符 68"/>
            <p:cNvSpPr>
              <a:spLocks noChangeShapeType="1"/>
            </p:cNvSpPr>
            <p:nvPr>
              <p:custDataLst>
                <p:tags r:id="rId28"/>
              </p:custDataLst>
            </p:nvPr>
          </p:nvSpPr>
          <p:spPr bwMode="auto">
            <a:xfrm flipV="1">
              <a:off x="2785486" y="2895460"/>
              <a:ext cx="601012" cy="5666"/>
            </a:xfrm>
            <a:prstGeom prst="line">
              <a:avLst/>
            </a:prstGeom>
            <a:noFill/>
            <a:ln w="22225" algn="ctr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90" name="直接连接符 69"/>
            <p:cNvSpPr>
              <a:spLocks noChangeShapeType="1"/>
            </p:cNvSpPr>
            <p:nvPr>
              <p:custDataLst>
                <p:tags r:id="rId29"/>
              </p:custDataLst>
            </p:nvPr>
          </p:nvSpPr>
          <p:spPr bwMode="auto">
            <a:xfrm flipH="1" flipV="1">
              <a:off x="3394364" y="2686917"/>
              <a:ext cx="118702" cy="2403"/>
            </a:xfrm>
            <a:prstGeom prst="line">
              <a:avLst/>
            </a:prstGeom>
            <a:noFill/>
            <a:ln w="22225" algn="ctr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91" name="直接连接符 70"/>
            <p:cNvSpPr>
              <a:spLocks noChangeShapeType="1"/>
            </p:cNvSpPr>
            <p:nvPr>
              <p:custDataLst>
                <p:tags r:id="rId30"/>
              </p:custDataLst>
            </p:nvPr>
          </p:nvSpPr>
          <p:spPr bwMode="auto">
            <a:xfrm flipH="1" flipV="1">
              <a:off x="3386498" y="3174074"/>
              <a:ext cx="118702" cy="2403"/>
            </a:xfrm>
            <a:prstGeom prst="line">
              <a:avLst/>
            </a:prstGeom>
            <a:noFill/>
            <a:ln w="22225" algn="ctr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92" name="直接连接符 71"/>
            <p:cNvSpPr>
              <a:spLocks noChangeShapeType="1"/>
            </p:cNvSpPr>
            <p:nvPr>
              <p:custDataLst>
                <p:tags r:id="rId31"/>
              </p:custDataLst>
            </p:nvPr>
          </p:nvSpPr>
          <p:spPr bwMode="auto">
            <a:xfrm>
              <a:off x="3394364" y="2686917"/>
              <a:ext cx="0" cy="497257"/>
            </a:xfrm>
            <a:prstGeom prst="line">
              <a:avLst/>
            </a:prstGeom>
            <a:noFill/>
            <a:ln w="22225" algn="ctr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393" name="组合 72"/>
          <p:cNvGrpSpPr>
            <a:grpSpLocks/>
          </p:cNvGrpSpPr>
          <p:nvPr/>
        </p:nvGrpSpPr>
        <p:grpSpPr bwMode="auto">
          <a:xfrm>
            <a:off x="2797176" y="3701665"/>
            <a:ext cx="727075" cy="886427"/>
            <a:chOff x="2785486" y="2686917"/>
            <a:chExt cx="727580" cy="497257"/>
          </a:xfrm>
        </p:grpSpPr>
        <p:sp>
          <p:nvSpPr>
            <p:cNvPr id="15394" name="直接连接符 73"/>
            <p:cNvSpPr>
              <a:spLocks noChangeShapeType="1"/>
            </p:cNvSpPr>
            <p:nvPr>
              <p:custDataLst>
                <p:tags r:id="rId24"/>
              </p:custDataLst>
            </p:nvPr>
          </p:nvSpPr>
          <p:spPr bwMode="auto">
            <a:xfrm flipV="1">
              <a:off x="2785486" y="2895460"/>
              <a:ext cx="601012" cy="5666"/>
            </a:xfrm>
            <a:prstGeom prst="line">
              <a:avLst/>
            </a:prstGeom>
            <a:noFill/>
            <a:ln w="22225" algn="ctr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95" name="直接连接符 74"/>
            <p:cNvSpPr>
              <a:spLocks noChangeShapeType="1"/>
            </p:cNvSpPr>
            <p:nvPr>
              <p:custDataLst>
                <p:tags r:id="rId25"/>
              </p:custDataLst>
            </p:nvPr>
          </p:nvSpPr>
          <p:spPr bwMode="auto">
            <a:xfrm flipH="1" flipV="1">
              <a:off x="3394364" y="2686917"/>
              <a:ext cx="118702" cy="2403"/>
            </a:xfrm>
            <a:prstGeom prst="line">
              <a:avLst/>
            </a:prstGeom>
            <a:noFill/>
            <a:ln w="22225" algn="ctr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96" name="直接连接符 75"/>
            <p:cNvSpPr>
              <a:spLocks noChangeShapeType="1"/>
            </p:cNvSpPr>
            <p:nvPr>
              <p:custDataLst>
                <p:tags r:id="rId26"/>
              </p:custDataLst>
            </p:nvPr>
          </p:nvSpPr>
          <p:spPr bwMode="auto">
            <a:xfrm flipH="1" flipV="1">
              <a:off x="3386498" y="3174074"/>
              <a:ext cx="118702" cy="2403"/>
            </a:xfrm>
            <a:prstGeom prst="line">
              <a:avLst/>
            </a:prstGeom>
            <a:noFill/>
            <a:ln w="22225" algn="ctr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97" name="直接连接符 76"/>
            <p:cNvSpPr>
              <a:spLocks noChangeShapeType="1"/>
            </p:cNvSpPr>
            <p:nvPr>
              <p:custDataLst>
                <p:tags r:id="rId27"/>
              </p:custDataLst>
            </p:nvPr>
          </p:nvSpPr>
          <p:spPr bwMode="auto">
            <a:xfrm>
              <a:off x="3394364" y="2686917"/>
              <a:ext cx="0" cy="497257"/>
            </a:xfrm>
            <a:prstGeom prst="line">
              <a:avLst/>
            </a:prstGeom>
            <a:noFill/>
            <a:ln w="22225" algn="ctr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398" name="矩形 14361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3532188" y="3497962"/>
            <a:ext cx="4602162" cy="369212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b="1">
                <a:latin typeface="宋体" pitchFamily="2" charset="-122"/>
                <a:ea typeface="宋体" pitchFamily="2" charset="-122"/>
              </a:rPr>
              <a:t>分子之间同时存在着相互作用的引力和斥力</a:t>
            </a:r>
          </a:p>
        </p:txBody>
      </p:sp>
      <p:sp>
        <p:nvSpPr>
          <p:cNvPr id="15399" name="矩形 14362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3505200" y="4109071"/>
            <a:ext cx="2230438" cy="649303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b="1">
                <a:latin typeface="宋体" pitchFamily="2" charset="-122"/>
                <a:ea typeface="宋体" pitchFamily="2" charset="-122"/>
              </a:rPr>
              <a:t>分子间的作用力与分子间的距离有关</a:t>
            </a:r>
          </a:p>
        </p:txBody>
      </p:sp>
      <p:grpSp>
        <p:nvGrpSpPr>
          <p:cNvPr id="15400" name="组合 79"/>
          <p:cNvGrpSpPr>
            <a:grpSpLocks/>
          </p:cNvGrpSpPr>
          <p:nvPr/>
        </p:nvGrpSpPr>
        <p:grpSpPr bwMode="auto">
          <a:xfrm>
            <a:off x="5735639" y="4152040"/>
            <a:ext cx="498475" cy="498117"/>
            <a:chOff x="2785486" y="2686917"/>
            <a:chExt cx="727580" cy="497257"/>
          </a:xfrm>
        </p:grpSpPr>
        <p:sp>
          <p:nvSpPr>
            <p:cNvPr id="15401" name="直接连接符 80"/>
            <p:cNvSpPr>
              <a:spLocks noChangeShapeType="1"/>
            </p:cNvSpPr>
            <p:nvPr>
              <p:custDataLst>
                <p:tags r:id="rId20"/>
              </p:custDataLst>
            </p:nvPr>
          </p:nvSpPr>
          <p:spPr bwMode="auto">
            <a:xfrm flipV="1">
              <a:off x="2785486" y="2895460"/>
              <a:ext cx="601012" cy="5666"/>
            </a:xfrm>
            <a:prstGeom prst="line">
              <a:avLst/>
            </a:prstGeom>
            <a:noFill/>
            <a:ln w="22225" algn="ctr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02" name="直接连接符 81"/>
            <p:cNvSpPr>
              <a:spLocks noChangeShapeType="1"/>
            </p:cNvSpPr>
            <p:nvPr>
              <p:custDataLst>
                <p:tags r:id="rId21"/>
              </p:custDataLst>
            </p:nvPr>
          </p:nvSpPr>
          <p:spPr bwMode="auto">
            <a:xfrm flipH="1" flipV="1">
              <a:off x="3394364" y="2686917"/>
              <a:ext cx="118702" cy="2403"/>
            </a:xfrm>
            <a:prstGeom prst="line">
              <a:avLst/>
            </a:prstGeom>
            <a:noFill/>
            <a:ln w="22225" algn="ctr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03" name="直接连接符 82"/>
            <p:cNvSpPr>
              <a:spLocks noChangeShapeType="1"/>
            </p:cNvSpPr>
            <p:nvPr>
              <p:custDataLst>
                <p:tags r:id="rId22"/>
              </p:custDataLst>
            </p:nvPr>
          </p:nvSpPr>
          <p:spPr bwMode="auto">
            <a:xfrm flipH="1" flipV="1">
              <a:off x="3386498" y="3174074"/>
              <a:ext cx="118702" cy="2403"/>
            </a:xfrm>
            <a:prstGeom prst="line">
              <a:avLst/>
            </a:prstGeom>
            <a:noFill/>
            <a:ln w="22225" algn="ctr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04" name="直接连接符 83"/>
            <p:cNvSpPr>
              <a:spLocks noChangeShapeType="1"/>
            </p:cNvSpPr>
            <p:nvPr>
              <p:custDataLst>
                <p:tags r:id="rId23"/>
              </p:custDataLst>
            </p:nvPr>
          </p:nvSpPr>
          <p:spPr bwMode="auto">
            <a:xfrm>
              <a:off x="3394364" y="2686917"/>
              <a:ext cx="0" cy="497257"/>
            </a:xfrm>
            <a:prstGeom prst="line">
              <a:avLst/>
            </a:prstGeom>
            <a:noFill/>
            <a:ln w="22225" algn="ctr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405" name="矩形 14363"/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6229350" y="3959476"/>
            <a:ext cx="2222500" cy="370804"/>
          </a:xfrm>
          <a:prstGeom prst="rect">
            <a:avLst/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b="1">
                <a:latin typeface="宋体" pitchFamily="2" charset="-122"/>
                <a:ea typeface="宋体" pitchFamily="2" charset="-122"/>
              </a:rPr>
              <a:t>r&lt;r</a:t>
            </a:r>
            <a:r>
              <a:rPr lang="en-US" altLang="zh-CN" b="1" baseline="-30000">
                <a:latin typeface="宋体" pitchFamily="2" charset="-122"/>
                <a:ea typeface="宋体" pitchFamily="2" charset="-122"/>
              </a:rPr>
              <a:t>0</a:t>
            </a:r>
            <a:r>
              <a:rPr lang="zh-CN" altLang="en-US" b="1">
                <a:latin typeface="宋体" pitchFamily="2" charset="-122"/>
                <a:ea typeface="宋体" pitchFamily="2" charset="-122"/>
              </a:rPr>
              <a:t>时，表现为斥力</a:t>
            </a:r>
            <a:endParaRPr lang="zh-CN" altLang="en-US" b="1">
              <a:ea typeface="宋体" pitchFamily="2" charset="-122"/>
            </a:endParaRPr>
          </a:p>
        </p:txBody>
      </p:sp>
      <p:sp>
        <p:nvSpPr>
          <p:cNvPr id="15406" name="矩形 14364"/>
          <p:cNvSpPr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6229350" y="4400303"/>
            <a:ext cx="2222500" cy="370803"/>
          </a:xfrm>
          <a:prstGeom prst="rect">
            <a:avLst/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b="1">
                <a:latin typeface="宋体" pitchFamily="2" charset="-122"/>
                <a:ea typeface="宋体" pitchFamily="2" charset="-122"/>
              </a:rPr>
              <a:t>r&gt;r</a:t>
            </a:r>
            <a:r>
              <a:rPr lang="en-US" altLang="zh-CN" b="1" baseline="-30000">
                <a:latin typeface="宋体" pitchFamily="2" charset="-122"/>
                <a:ea typeface="宋体" pitchFamily="2" charset="-122"/>
              </a:rPr>
              <a:t>0</a:t>
            </a:r>
            <a:r>
              <a:rPr lang="zh-CN" altLang="en-US" b="1">
                <a:latin typeface="宋体" pitchFamily="2" charset="-122"/>
                <a:ea typeface="宋体" pitchFamily="2" charset="-122"/>
              </a:rPr>
              <a:t>时，表现为引力</a:t>
            </a:r>
            <a:endParaRPr lang="zh-CN" altLang="en-US" b="1"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54628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hape 108"/>
          <p:cNvSpPr/>
          <p:nvPr>
            <p:custDataLst>
              <p:tags r:id="rId1"/>
            </p:custDataLst>
          </p:nvPr>
        </p:nvSpPr>
        <p:spPr>
          <a:xfrm>
            <a:off x="174625" y="170283"/>
            <a:ext cx="723900" cy="698637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6387" name="Shape 11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31764" y="211661"/>
            <a:ext cx="809625" cy="58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itchFamily="2" charset="-122"/>
                <a:sym typeface="微软雅黑" pitchFamily="34" charset="-122"/>
              </a:rPr>
              <a:t>4</a:t>
            </a:r>
          </a:p>
        </p:txBody>
      </p:sp>
      <p:sp>
        <p:nvSpPr>
          <p:cNvPr id="16388" name="文本框 1"/>
          <p:cNvSpPr txBox="1"/>
          <p:nvPr>
            <p:custDataLst>
              <p:tags r:id="rId3"/>
            </p:custDataLst>
          </p:nvPr>
        </p:nvSpPr>
        <p:spPr>
          <a:xfrm>
            <a:off x="1050926" y="211661"/>
            <a:ext cx="1528763" cy="523580"/>
          </a:xfrm>
          <a:prstGeom prst="rect">
            <a:avLst/>
          </a:prstGeom>
          <a:noFill/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</p:spPr>
        <p:txBody>
          <a:bodyPr wrap="none" lIns="45719" tIns="45719" rIns="45719" bIns="45719">
            <a:spAutoFit/>
          </a:bodyPr>
          <a:lstStyle/>
          <a:p>
            <a:pPr hangingPunct="0"/>
            <a:r>
              <a:rPr lang="zh-CN" altLang="en-US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典例分析</a:t>
            </a:r>
          </a:p>
        </p:txBody>
      </p:sp>
      <p:cxnSp>
        <p:nvCxnSpPr>
          <p:cNvPr id="16389" name="直接连接符 7"/>
          <p:cNvCxnSpPr>
            <a:cxnSpLocks noChangeShapeType="1"/>
          </p:cNvCxnSpPr>
          <p:nvPr>
            <p:custDataLst>
              <p:tags r:id="rId4"/>
            </p:custDataLst>
          </p:nvPr>
        </p:nvCxnSpPr>
        <p:spPr bwMode="auto">
          <a:xfrm>
            <a:off x="908050" y="703412"/>
            <a:ext cx="4668838" cy="0"/>
          </a:xfrm>
          <a:prstGeom prst="line">
            <a:avLst/>
          </a:prstGeom>
          <a:noFill/>
          <a:ln w="28575" algn="ctr">
            <a:solidFill>
              <a:srgbClr val="007E27"/>
            </a:solidFill>
            <a:round/>
            <a:headEnd/>
            <a:tailEnd/>
          </a:ln>
          <a:effectLst>
            <a:outerShdw blurRad="50800" dist="38100" dir="10800000" algn="r" rotWithShape="0">
              <a:srgbClr val="000000">
                <a:alpha val="3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6391" name="矩形 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908051" y="709778"/>
            <a:ext cx="6804025" cy="525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zh-CN" sz="28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考点一：</a:t>
            </a:r>
            <a:r>
              <a:rPr lang="zh-CN" altLang="en-US" sz="28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分子的无规则运动</a:t>
            </a:r>
            <a:endParaRPr lang="zh-CN" altLang="zh-CN" sz="280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6392" name="矩形 8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66714" y="1467298"/>
            <a:ext cx="2212975" cy="461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240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【典型例题</a:t>
            </a:r>
            <a:r>
              <a:rPr lang="en-US" altLang="zh-CN" sz="240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40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sz="2400">
              <a:ea typeface="宋体" pitchFamily="2" charset="-122"/>
            </a:endParaRPr>
          </a:p>
        </p:txBody>
      </p:sp>
      <p:sp>
        <p:nvSpPr>
          <p:cNvPr id="16393" name="矩形 2"/>
          <p:cNvSpPr/>
          <p:nvPr>
            <p:custDataLst>
              <p:tags r:id="rId7"/>
            </p:custDataLst>
          </p:nvPr>
        </p:nvSpPr>
        <p:spPr>
          <a:xfrm>
            <a:off x="620714" y="2014750"/>
            <a:ext cx="7851775" cy="2313938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eaLnBrk="0" fontAlgn="ctr" hangingPunct="0">
              <a:lnSpc>
                <a:spcPct val="150000"/>
              </a:lnSpc>
            </a:pPr>
            <a:r>
              <a:rPr lang="zh-CN" altLang="zh-CN" sz="2400" b="1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2020·</a:t>
            </a:r>
            <a:r>
              <a:rPr lang="zh-CN" altLang="zh-CN" sz="2400" b="1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四川</a:t>
            </a:r>
            <a:r>
              <a:rPr lang="zh-CN" altLang="en-US" sz="2400" b="1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甘孜州</a:t>
            </a:r>
            <a:r>
              <a:rPr lang="zh-CN" altLang="zh-CN" sz="2400" b="1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）中秋节期间，学校桂花盛开，花香扑鼻，这个现象说明（　　）</a:t>
            </a:r>
            <a:endParaRPr lang="zh-CN" altLang="zh-CN" sz="2400">
              <a:solidFill>
                <a:srgbClr val="000000"/>
              </a:solidFill>
              <a:latin typeface="宋体" pitchFamily="2" charset="-122"/>
              <a:ea typeface="宋体" pitchFamily="2" charset="-122"/>
            </a:endParaRPr>
          </a:p>
          <a:p>
            <a:pPr eaLnBrk="0" fontAlgn="ctr" hangingPunct="0"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A</a:t>
            </a:r>
            <a:r>
              <a:rPr lang="zh-CN" altLang="zh-CN" sz="2400" b="1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．分子间存在着引力</a:t>
            </a:r>
            <a:r>
              <a:rPr lang="en-US" altLang="zh-CN" sz="2400" b="1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	B</a:t>
            </a:r>
            <a:r>
              <a:rPr lang="zh-CN" altLang="zh-CN" sz="2400" b="1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．分子间存在着斥力</a:t>
            </a:r>
            <a:endParaRPr lang="zh-CN" altLang="zh-CN" sz="2400">
              <a:solidFill>
                <a:srgbClr val="000000"/>
              </a:solidFill>
              <a:latin typeface="宋体" pitchFamily="2" charset="-122"/>
              <a:ea typeface="宋体" pitchFamily="2" charset="-122"/>
            </a:endParaRPr>
          </a:p>
          <a:p>
            <a:pPr eaLnBrk="0" fontAlgn="ctr" hangingPunct="0"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C</a:t>
            </a:r>
            <a:r>
              <a:rPr lang="zh-CN" altLang="zh-CN" sz="2400" b="1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．分子在不停地运动</a:t>
            </a:r>
            <a:r>
              <a:rPr lang="en-US" altLang="zh-CN" sz="2400" b="1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	D</a:t>
            </a:r>
            <a:r>
              <a:rPr lang="zh-CN" altLang="zh-CN" sz="2400" b="1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．分子间不存在空隙</a:t>
            </a:r>
            <a:endParaRPr lang="zh-CN" altLang="zh-CN" sz="240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6394" name="矩形 3"/>
          <p:cNvSpPr/>
          <p:nvPr>
            <p:custDataLst>
              <p:tags r:id="rId8"/>
            </p:custDataLst>
          </p:nvPr>
        </p:nvSpPr>
        <p:spPr>
          <a:xfrm>
            <a:off x="3887789" y="2708614"/>
            <a:ext cx="338137" cy="463106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C</a:t>
            </a:r>
            <a:endParaRPr lang="zh-CN" altLang="en-US" sz="2400">
              <a:solidFill>
                <a:srgbClr val="FF0000"/>
              </a:solidFill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200220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矩形 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69889" y="326244"/>
            <a:ext cx="2617787" cy="525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zh-CN" sz="280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【迁移训练</a:t>
            </a:r>
            <a:r>
              <a:rPr lang="en-US" altLang="zh-CN" sz="280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80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en-US" altLang="zh-CN" sz="2800">
              <a:solidFill>
                <a:srgbClr val="00808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411" name="矩形 3"/>
          <p:cNvSpPr/>
          <p:nvPr>
            <p:custDataLst>
              <p:tags r:id="rId2"/>
            </p:custDataLst>
          </p:nvPr>
        </p:nvSpPr>
        <p:spPr>
          <a:xfrm>
            <a:off x="595314" y="1184024"/>
            <a:ext cx="7731125" cy="2313938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eaLnBrk="0" fontAlgn="ctr" hangingPunct="0">
              <a:lnSpc>
                <a:spcPct val="150000"/>
              </a:lnSpc>
            </a:pPr>
            <a:r>
              <a:rPr lang="zh-CN" altLang="zh-CN" sz="2400" b="1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2020·</a:t>
            </a:r>
            <a:r>
              <a:rPr lang="zh-CN" altLang="en-US" sz="2400" b="1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湖北宜昌</a:t>
            </a:r>
            <a:r>
              <a:rPr lang="zh-CN" altLang="zh-CN" sz="2400" b="1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）下列现象能说明分子做无规则运动的是</a:t>
            </a:r>
            <a:r>
              <a:rPr lang="zh-CN" altLang="en-US" sz="2400" b="1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（     ）</a:t>
            </a:r>
            <a:endParaRPr lang="zh-CN" altLang="zh-CN" sz="2400">
              <a:solidFill>
                <a:srgbClr val="000000"/>
              </a:solidFill>
              <a:latin typeface="宋体" pitchFamily="2" charset="-122"/>
              <a:ea typeface="宋体" pitchFamily="2" charset="-122"/>
            </a:endParaRPr>
          </a:p>
          <a:p>
            <a:pPr eaLnBrk="0" fontAlgn="ctr" hangingPunct="0"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A</a:t>
            </a:r>
            <a:r>
              <a:rPr lang="zh-CN" altLang="zh-CN" sz="2400" b="1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．清晨湖面上雾气腾腾</a:t>
            </a:r>
            <a:r>
              <a:rPr lang="en-US" altLang="zh-CN" sz="2400" b="1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	B</a:t>
            </a:r>
            <a:r>
              <a:rPr lang="zh-CN" altLang="zh-CN" sz="2400" b="1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．百花绽放时花香四溢</a:t>
            </a:r>
            <a:endParaRPr lang="zh-CN" altLang="zh-CN" sz="2400">
              <a:solidFill>
                <a:srgbClr val="000000"/>
              </a:solidFill>
              <a:latin typeface="宋体" pitchFamily="2" charset="-122"/>
              <a:ea typeface="宋体" pitchFamily="2" charset="-122"/>
            </a:endParaRPr>
          </a:p>
          <a:p>
            <a:pPr eaLnBrk="0" fontAlgn="ctr" hangingPunct="0"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C</a:t>
            </a:r>
            <a:r>
              <a:rPr lang="zh-CN" altLang="zh-CN" sz="2400" b="1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．汽车驶过后尘土飞</a:t>
            </a:r>
            <a:r>
              <a:rPr lang="en-US" altLang="zh-CN" sz="2400" b="1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	D</a:t>
            </a:r>
            <a:r>
              <a:rPr lang="zh-CN" altLang="zh-CN" sz="2400" b="1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．寒冬腊月里大雪纷飞</a:t>
            </a:r>
            <a:endParaRPr lang="zh-CN" altLang="zh-CN" sz="240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7412" name="矩形 4"/>
          <p:cNvSpPr/>
          <p:nvPr>
            <p:custDataLst>
              <p:tags r:id="rId3"/>
            </p:custDataLst>
          </p:nvPr>
        </p:nvSpPr>
        <p:spPr>
          <a:xfrm>
            <a:off x="1876425" y="1959050"/>
            <a:ext cx="338138" cy="463105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B</a:t>
            </a:r>
            <a:endParaRPr lang="zh-CN" altLang="en-US" sz="2400">
              <a:solidFill>
                <a:srgbClr val="FF0000"/>
              </a:solidFill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302148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矩形 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38176" y="179832"/>
            <a:ext cx="6804025" cy="525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zh-CN" sz="28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考点</a:t>
            </a:r>
            <a:r>
              <a:rPr lang="zh-CN" altLang="en-US" sz="28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二</a:t>
            </a:r>
            <a:r>
              <a:rPr lang="zh-CN" altLang="zh-CN" sz="28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：</a:t>
            </a:r>
            <a:r>
              <a:rPr lang="zh-CN" altLang="en-US" sz="28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分子间的作用力</a:t>
            </a:r>
            <a:endParaRPr lang="zh-CN" altLang="zh-CN" sz="280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8435" name="矩形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38175" y="905524"/>
            <a:ext cx="2211388" cy="463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240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【典型例题</a:t>
            </a:r>
            <a:r>
              <a:rPr lang="en-US" altLang="zh-CN" sz="240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240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sz="2400">
              <a:ea typeface="宋体" pitchFamily="2" charset="-122"/>
            </a:endParaRPr>
          </a:p>
        </p:txBody>
      </p:sp>
      <p:sp>
        <p:nvSpPr>
          <p:cNvPr id="18436" name="矩形 3"/>
          <p:cNvSpPr/>
          <p:nvPr>
            <p:custDataLst>
              <p:tags r:id="rId3"/>
            </p:custDataLst>
          </p:nvPr>
        </p:nvSpPr>
        <p:spPr>
          <a:xfrm>
            <a:off x="782639" y="1290650"/>
            <a:ext cx="8035925" cy="3424756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eaLnBrk="0" fontAlgn="ctr" hangingPunct="0">
              <a:lnSpc>
                <a:spcPct val="150000"/>
              </a:lnSpc>
            </a:pPr>
            <a:r>
              <a:rPr lang="zh-CN" altLang="zh-CN" sz="2400" b="1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2020·</a:t>
            </a:r>
            <a:r>
              <a:rPr lang="zh-CN" altLang="zh-CN" sz="2400" b="1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北京）</a:t>
            </a:r>
            <a:r>
              <a:rPr lang="en-US" altLang="zh-CN" sz="2400" b="1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en-US" sz="2400" b="1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多选）</a:t>
            </a:r>
            <a:r>
              <a:rPr lang="zh-CN" altLang="zh-CN" sz="2400" b="1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关于分子的热运动和分子之间的作用力，下列说法正确的是（</a:t>
            </a:r>
            <a:r>
              <a:rPr lang="en-US" altLang="zh-CN" sz="2400" b="1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    </a:t>
            </a:r>
            <a:r>
              <a:rPr lang="zh-CN" altLang="zh-CN" sz="2400" b="1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）</a:t>
            </a:r>
            <a:endParaRPr lang="zh-CN" altLang="zh-CN" sz="2400">
              <a:solidFill>
                <a:srgbClr val="000000"/>
              </a:solidFill>
              <a:latin typeface="宋体" pitchFamily="2" charset="-122"/>
              <a:ea typeface="宋体" pitchFamily="2" charset="-122"/>
            </a:endParaRPr>
          </a:p>
          <a:p>
            <a:pPr eaLnBrk="0" fontAlgn="ctr" hangingPunct="0"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A</a:t>
            </a:r>
            <a:r>
              <a:rPr lang="zh-CN" altLang="zh-CN" sz="2400" b="1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．扩散现象说明分子是运动的</a:t>
            </a:r>
            <a:endParaRPr lang="zh-CN" altLang="zh-CN" sz="2400">
              <a:solidFill>
                <a:srgbClr val="000000"/>
              </a:solidFill>
              <a:latin typeface="宋体" pitchFamily="2" charset="-122"/>
              <a:ea typeface="宋体" pitchFamily="2" charset="-122"/>
            </a:endParaRPr>
          </a:p>
          <a:p>
            <a:pPr eaLnBrk="0" fontAlgn="ctr" hangingPunct="0"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B</a:t>
            </a:r>
            <a:r>
              <a:rPr lang="zh-CN" altLang="zh-CN" sz="2400" b="1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．固体之间也可以发生扩散现象</a:t>
            </a:r>
            <a:endParaRPr lang="zh-CN" altLang="zh-CN" sz="2400">
              <a:solidFill>
                <a:srgbClr val="000000"/>
              </a:solidFill>
              <a:latin typeface="宋体" pitchFamily="2" charset="-122"/>
              <a:ea typeface="宋体" pitchFamily="2" charset="-122"/>
            </a:endParaRPr>
          </a:p>
          <a:p>
            <a:pPr eaLnBrk="0" fontAlgn="ctr" hangingPunct="0"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C</a:t>
            </a:r>
            <a:r>
              <a:rPr lang="zh-CN" altLang="zh-CN" sz="2400" b="1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．液体很难被压缩，是由于液体分子间存在引力</a:t>
            </a:r>
            <a:endParaRPr lang="zh-CN" altLang="zh-CN" sz="2400">
              <a:solidFill>
                <a:srgbClr val="000000"/>
              </a:solidFill>
              <a:latin typeface="宋体" pitchFamily="2" charset="-122"/>
              <a:ea typeface="宋体" pitchFamily="2" charset="-122"/>
            </a:endParaRPr>
          </a:p>
          <a:p>
            <a:pPr eaLnBrk="0" fontAlgn="ctr" hangingPunct="0"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D</a:t>
            </a:r>
            <a:r>
              <a:rPr lang="zh-CN" altLang="zh-CN" sz="2400" b="1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．固体很难被拉伸，说明固体分子间只存在引力</a:t>
            </a:r>
            <a:endParaRPr lang="zh-CN" altLang="zh-CN" sz="240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8437" name="矩形 4"/>
          <p:cNvSpPr/>
          <p:nvPr>
            <p:custDataLst>
              <p:tags r:id="rId4"/>
            </p:custDataLst>
          </p:nvPr>
        </p:nvSpPr>
        <p:spPr>
          <a:xfrm>
            <a:off x="4632326" y="1857199"/>
            <a:ext cx="492125" cy="647711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wrap="none">
            <a:spAutoFit/>
          </a:bodyPr>
          <a:lstStyle/>
          <a:p>
            <a:pPr eaLnBrk="0" fontAlgn="ctr" hangingPunct="0"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AB</a:t>
            </a:r>
            <a:endParaRPr lang="zh-CN" altLang="zh-CN" sz="240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702637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矩形 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92113" y="389901"/>
            <a:ext cx="2616200" cy="523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zh-CN" sz="280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【迁移训练</a:t>
            </a:r>
            <a:r>
              <a:rPr lang="en-US" altLang="zh-CN" sz="280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280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en-US" altLang="zh-CN" sz="2800">
              <a:solidFill>
                <a:srgbClr val="00808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59" name="矩形 2"/>
          <p:cNvSpPr/>
          <p:nvPr>
            <p:custDataLst>
              <p:tags r:id="rId2"/>
            </p:custDataLst>
          </p:nvPr>
        </p:nvSpPr>
        <p:spPr>
          <a:xfrm>
            <a:off x="712789" y="811629"/>
            <a:ext cx="7508875" cy="379556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eaLnBrk="0" fontAlgn="ctr" hangingPunct="0">
              <a:lnSpc>
                <a:spcPct val="150000"/>
              </a:lnSpc>
            </a:pPr>
            <a:r>
              <a:rPr lang="zh-CN" altLang="zh-CN" sz="2000" b="1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000" b="1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2020·</a:t>
            </a:r>
            <a:r>
              <a:rPr lang="zh-CN" altLang="zh-CN" sz="2000" b="1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湖北省初三</a:t>
            </a:r>
            <a:r>
              <a:rPr lang="zh-CN" altLang="en-US" sz="2000" b="1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练习</a:t>
            </a:r>
            <a:r>
              <a:rPr lang="zh-CN" altLang="zh-CN" sz="2000" b="1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）学习了分子动理论之后，欣欣同学总结了很多生活中与分子动理论有关的现象，下列总结中不正确的是</a:t>
            </a:r>
            <a:r>
              <a:rPr lang="zh-CN" altLang="en-US" sz="2000" b="1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（      ）</a:t>
            </a:r>
            <a:endParaRPr lang="zh-CN" altLang="zh-CN" sz="2000">
              <a:solidFill>
                <a:srgbClr val="000000"/>
              </a:solidFill>
              <a:latin typeface="宋体" pitchFamily="2" charset="-122"/>
              <a:ea typeface="宋体" pitchFamily="2" charset="-122"/>
            </a:endParaRPr>
          </a:p>
          <a:p>
            <a:pPr eaLnBrk="0" fontAlgn="ctr" hangingPunct="0">
              <a:lnSpc>
                <a:spcPct val="150000"/>
              </a:lnSpc>
            </a:pPr>
            <a:r>
              <a:rPr lang="en-US" altLang="zh-CN" sz="2000" b="1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A</a:t>
            </a:r>
            <a:r>
              <a:rPr lang="zh-CN" altLang="zh-CN" sz="2000" b="1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．腌制鸭蛋就是通过扩散使盐进入蛋中</a:t>
            </a:r>
            <a:endParaRPr lang="zh-CN" altLang="zh-CN" sz="2000">
              <a:solidFill>
                <a:srgbClr val="000000"/>
              </a:solidFill>
              <a:latin typeface="宋体" pitchFamily="2" charset="-122"/>
              <a:ea typeface="宋体" pitchFamily="2" charset="-122"/>
            </a:endParaRPr>
          </a:p>
          <a:p>
            <a:pPr eaLnBrk="0" fontAlgn="ctr" hangingPunct="0">
              <a:lnSpc>
                <a:spcPct val="150000"/>
              </a:lnSpc>
            </a:pPr>
            <a:r>
              <a:rPr lang="en-US" altLang="zh-CN" sz="2000" b="1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B</a:t>
            </a:r>
            <a:r>
              <a:rPr lang="zh-CN" altLang="zh-CN" sz="2000" b="1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．人造木板粘接剂中的甲醛扩散到空气中造成环境污染</a:t>
            </a:r>
            <a:endParaRPr lang="zh-CN" altLang="zh-CN" sz="2000">
              <a:solidFill>
                <a:srgbClr val="000000"/>
              </a:solidFill>
              <a:latin typeface="宋体" pitchFamily="2" charset="-122"/>
              <a:ea typeface="宋体" pitchFamily="2" charset="-122"/>
            </a:endParaRPr>
          </a:p>
          <a:p>
            <a:pPr eaLnBrk="0" fontAlgn="ctr" hangingPunct="0">
              <a:lnSpc>
                <a:spcPct val="150000"/>
              </a:lnSpc>
            </a:pPr>
            <a:r>
              <a:rPr lang="en-US" altLang="zh-CN" sz="2000" b="1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C</a:t>
            </a:r>
            <a:r>
              <a:rPr lang="zh-CN" altLang="zh-CN" sz="2000" b="1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．用透明胶带揭下纸上写错的字，是因为胶带与纸之间有相互的斥力</a:t>
            </a:r>
            <a:endParaRPr lang="zh-CN" altLang="zh-CN" sz="2000">
              <a:solidFill>
                <a:srgbClr val="000000"/>
              </a:solidFill>
              <a:latin typeface="宋体" pitchFamily="2" charset="-122"/>
              <a:ea typeface="宋体" pitchFamily="2" charset="-122"/>
            </a:endParaRPr>
          </a:p>
          <a:p>
            <a:pPr eaLnBrk="0" fontAlgn="ctr" hangingPunct="0">
              <a:lnSpc>
                <a:spcPct val="150000"/>
              </a:lnSpc>
            </a:pPr>
            <a:r>
              <a:rPr lang="en-US" altLang="zh-CN" sz="2000" b="1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D</a:t>
            </a:r>
            <a:r>
              <a:rPr lang="zh-CN" altLang="zh-CN" sz="2000" b="1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．</a:t>
            </a:r>
            <a:r>
              <a:rPr lang="en-US" altLang="zh-CN" sz="2000" b="1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“</a:t>
            </a:r>
            <a:r>
              <a:rPr lang="zh-CN" altLang="zh-CN" sz="2000" b="1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破镜不能重圆</a:t>
            </a:r>
            <a:r>
              <a:rPr lang="en-US" altLang="zh-CN" sz="2000" b="1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zh-CN" sz="2000" b="1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是分子间的距离太大，作用力变得十分微弱</a:t>
            </a:r>
            <a:endParaRPr lang="zh-CN" altLang="zh-CN" sz="200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9460" name="矩形 3"/>
          <p:cNvSpPr/>
          <p:nvPr>
            <p:custDataLst>
              <p:tags r:id="rId3"/>
            </p:custDataLst>
          </p:nvPr>
        </p:nvSpPr>
        <p:spPr>
          <a:xfrm>
            <a:off x="1589089" y="1806273"/>
            <a:ext cx="338137" cy="463105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C</a:t>
            </a:r>
            <a:endParaRPr lang="zh-CN" altLang="en-US" sz="240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115769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hape 108"/>
          <p:cNvSpPr/>
          <p:nvPr>
            <p:custDataLst>
              <p:tags r:id="rId1"/>
            </p:custDataLst>
          </p:nvPr>
        </p:nvSpPr>
        <p:spPr>
          <a:xfrm>
            <a:off x="217489" y="148003"/>
            <a:ext cx="725487" cy="700229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075" name="Shape 11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74626" y="189381"/>
            <a:ext cx="811213" cy="58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itchFamily="2" charset="-122"/>
                <a:sym typeface="微软雅黑" pitchFamily="34" charset="-122"/>
              </a:rPr>
              <a:t>1</a:t>
            </a:r>
          </a:p>
        </p:txBody>
      </p:sp>
      <p:sp>
        <p:nvSpPr>
          <p:cNvPr id="3076" name="文本框 1"/>
          <p:cNvSpPr txBox="1"/>
          <p:nvPr>
            <p:custDataLst>
              <p:tags r:id="rId3"/>
            </p:custDataLst>
          </p:nvPr>
        </p:nvSpPr>
        <p:spPr>
          <a:xfrm>
            <a:off x="1095376" y="189381"/>
            <a:ext cx="1528763" cy="525172"/>
          </a:xfrm>
          <a:prstGeom prst="rect">
            <a:avLst/>
          </a:prstGeom>
          <a:noFill/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</p:spPr>
        <p:txBody>
          <a:bodyPr wrap="none" lIns="45719" tIns="45719" rIns="45719" bIns="45719">
            <a:spAutoFit/>
          </a:bodyPr>
          <a:lstStyle/>
          <a:p>
            <a:pPr hangingPunct="0"/>
            <a:r>
              <a:rPr lang="zh-CN" altLang="en-US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课堂导入</a:t>
            </a:r>
          </a:p>
        </p:txBody>
      </p:sp>
      <p:cxnSp>
        <p:nvCxnSpPr>
          <p:cNvPr id="3077" name="直接连接符 7"/>
          <p:cNvCxnSpPr>
            <a:cxnSpLocks noChangeShapeType="1"/>
          </p:cNvCxnSpPr>
          <p:nvPr>
            <p:custDataLst>
              <p:tags r:id="rId4"/>
            </p:custDataLst>
          </p:nvPr>
        </p:nvCxnSpPr>
        <p:spPr bwMode="auto">
          <a:xfrm>
            <a:off x="950914" y="681132"/>
            <a:ext cx="4668837" cy="0"/>
          </a:xfrm>
          <a:prstGeom prst="line">
            <a:avLst/>
          </a:prstGeom>
          <a:noFill/>
          <a:ln w="28575" algn="ctr">
            <a:solidFill>
              <a:srgbClr val="007E27"/>
            </a:solidFill>
            <a:round/>
            <a:headEnd/>
            <a:tailEnd/>
          </a:ln>
          <a:effectLst>
            <a:outerShdw blurRad="50800" dist="38100" dir="10800000" algn="r" rotWithShape="0">
              <a:srgbClr val="000000">
                <a:alpha val="3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079" name="文本框 2"/>
          <p:cNvSpPr txBox="1"/>
          <p:nvPr>
            <p:custDataLst>
              <p:tags r:id="rId5"/>
            </p:custDataLst>
          </p:nvPr>
        </p:nvSpPr>
        <p:spPr>
          <a:xfrm>
            <a:off x="708026" y="817995"/>
            <a:ext cx="2132013" cy="463106"/>
          </a:xfrm>
          <a:prstGeom prst="rect">
            <a:avLst/>
          </a:prstGeom>
          <a:noFill/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</p:spPr>
        <p:txBody>
          <a:bodyPr lIns="45719" tIns="45719" rIns="45719" bIns="45719">
            <a:spAutoFit/>
          </a:bodyPr>
          <a:lstStyle/>
          <a:p>
            <a:pPr hangingPunct="0"/>
            <a:r>
              <a:rPr lang="en-US" altLang="zh-CN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、历史问题</a:t>
            </a:r>
          </a:p>
        </p:txBody>
      </p:sp>
      <p:pic>
        <p:nvPicPr>
          <p:cNvPr id="3080" name="图片 3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439" y="1289058"/>
            <a:ext cx="7826375" cy="3400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30093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Shape 120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744539" y="426503"/>
            <a:ext cx="3540125" cy="370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宋体" pitchFamily="2" charset="-122"/>
                <a:ea typeface="宋体" pitchFamily="2" charset="-122"/>
                <a:sym typeface="微软雅黑" pitchFamily="34" charset="-122"/>
              </a:rPr>
              <a:t>2</a:t>
            </a:r>
            <a:r>
              <a:rPr lang="zh-CN" altLang="en-US" sz="2400">
                <a:solidFill>
                  <a:srgbClr val="FF0000"/>
                </a:solidFill>
                <a:latin typeface="宋体" pitchFamily="2" charset="-122"/>
                <a:ea typeface="宋体" pitchFamily="2" charset="-122"/>
                <a:sym typeface="微软雅黑" pitchFamily="34" charset="-122"/>
              </a:rPr>
              <a:t>、人类对分子的认识历程</a:t>
            </a:r>
            <a:endParaRPr lang="zh-CN" altLang="zh-CN" sz="2400">
              <a:solidFill>
                <a:srgbClr val="FF0000"/>
              </a:solidFill>
              <a:latin typeface="宋体" pitchFamily="2" charset="-122"/>
              <a:ea typeface="宋体" pitchFamily="2" charset="-122"/>
              <a:sym typeface="微软雅黑" pitchFamily="34" charset="-122"/>
            </a:endParaRPr>
          </a:p>
        </p:txBody>
      </p:sp>
      <p:pic>
        <p:nvPicPr>
          <p:cNvPr id="4100" name="图片 1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525" y="1039204"/>
            <a:ext cx="8002588" cy="3236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607165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hape 108"/>
          <p:cNvSpPr/>
          <p:nvPr>
            <p:custDataLst>
              <p:tags r:id="rId1"/>
            </p:custDataLst>
          </p:nvPr>
        </p:nvSpPr>
        <p:spPr>
          <a:xfrm>
            <a:off x="185738" y="181423"/>
            <a:ext cx="723900" cy="69863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5123" name="Shape 11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42876" y="221210"/>
            <a:ext cx="809625" cy="587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itchFamily="2" charset="-122"/>
                <a:sym typeface="微软雅黑" pitchFamily="34" charset="-122"/>
              </a:rPr>
              <a:t>2</a:t>
            </a:r>
          </a:p>
        </p:txBody>
      </p:sp>
      <p:sp>
        <p:nvSpPr>
          <p:cNvPr id="5124" name="文本框 1"/>
          <p:cNvSpPr txBox="1"/>
          <p:nvPr>
            <p:custDataLst>
              <p:tags r:id="rId3"/>
            </p:custDataLst>
          </p:nvPr>
        </p:nvSpPr>
        <p:spPr>
          <a:xfrm>
            <a:off x="1050926" y="211661"/>
            <a:ext cx="1528763" cy="523580"/>
          </a:xfrm>
          <a:prstGeom prst="rect">
            <a:avLst/>
          </a:prstGeom>
          <a:noFill/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</p:spPr>
        <p:txBody>
          <a:bodyPr wrap="none" lIns="45719" tIns="45719" rIns="45719" bIns="45719">
            <a:spAutoFit/>
          </a:bodyPr>
          <a:lstStyle/>
          <a:p>
            <a:pPr hangingPunct="0"/>
            <a:r>
              <a:rPr lang="zh-CN" altLang="en-US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课堂活动</a:t>
            </a:r>
          </a:p>
        </p:txBody>
      </p:sp>
      <p:cxnSp>
        <p:nvCxnSpPr>
          <p:cNvPr id="5125" name="直接连接符 7"/>
          <p:cNvCxnSpPr>
            <a:cxnSpLocks noChangeShapeType="1"/>
          </p:cNvCxnSpPr>
          <p:nvPr>
            <p:custDataLst>
              <p:tags r:id="rId4"/>
            </p:custDataLst>
          </p:nvPr>
        </p:nvCxnSpPr>
        <p:spPr bwMode="auto">
          <a:xfrm>
            <a:off x="917576" y="712960"/>
            <a:ext cx="4670425" cy="0"/>
          </a:xfrm>
          <a:prstGeom prst="line">
            <a:avLst/>
          </a:prstGeom>
          <a:noFill/>
          <a:ln w="28575" algn="ctr">
            <a:solidFill>
              <a:srgbClr val="007E27"/>
            </a:solidFill>
            <a:round/>
            <a:headEnd/>
            <a:tailEnd/>
          </a:ln>
          <a:effectLst>
            <a:outerShdw blurRad="50800" dist="38100" dir="10800000" algn="r" rotWithShape="0">
              <a:srgbClr val="000000">
                <a:alpha val="3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127" name="TextBox 6"/>
          <p:cNvSpPr txBox="1"/>
          <p:nvPr>
            <p:custDataLst>
              <p:tags r:id="rId5"/>
            </p:custDataLst>
          </p:nvPr>
        </p:nvSpPr>
        <p:spPr>
          <a:xfrm>
            <a:off x="285750" y="786167"/>
            <a:ext cx="4806950" cy="525172"/>
          </a:xfrm>
          <a:prstGeom prst="rect">
            <a:avLst/>
          </a:prstGeom>
          <a:noFill/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</p:spPr>
        <p:txBody>
          <a:bodyPr lIns="45719" tIns="45719" rIns="45719" bIns="45719">
            <a:spAutoFit/>
          </a:bodyPr>
          <a:lstStyle/>
          <a:p>
            <a:pPr hangingPunct="0"/>
            <a:r>
              <a:rPr lang="zh-CN" altLang="en-US" sz="28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一、物体是由大量分子组成的</a:t>
            </a:r>
          </a:p>
        </p:txBody>
      </p:sp>
      <p:sp>
        <p:nvSpPr>
          <p:cNvPr id="5128" name="矩形 8"/>
          <p:cNvSpPr/>
          <p:nvPr>
            <p:custDataLst>
              <p:tags r:id="rId6"/>
            </p:custDataLst>
          </p:nvPr>
        </p:nvSpPr>
        <p:spPr>
          <a:xfrm>
            <a:off x="395289" y="1309747"/>
            <a:ext cx="3121025" cy="647711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4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1</a:t>
            </a:r>
            <a:r>
              <a:rPr kumimoji="1" lang="zh-CN" altLang="en-US" sz="24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、分子非常小：</a:t>
            </a:r>
          </a:p>
        </p:txBody>
      </p:sp>
      <p:sp>
        <p:nvSpPr>
          <p:cNvPr id="5129" name="矩形 9"/>
          <p:cNvSpPr/>
          <p:nvPr>
            <p:custDataLst>
              <p:tags r:id="rId7"/>
            </p:custDataLst>
          </p:nvPr>
        </p:nvSpPr>
        <p:spPr>
          <a:xfrm>
            <a:off x="835025" y="1747390"/>
            <a:ext cx="7956550" cy="1481621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如果把分子看成球体</a:t>
            </a:r>
            <a:r>
              <a:rPr kumimoji="1" lang="en-US" altLang="zh-CN" sz="20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, </a:t>
            </a:r>
            <a:r>
              <a:rPr kumimoji="1" lang="zh-CN" altLang="en-US" sz="20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分子的直径大约只有</a:t>
            </a:r>
            <a:r>
              <a:rPr kumimoji="1" lang="en-US" altLang="zh-CN" sz="20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10</a:t>
            </a:r>
            <a:r>
              <a:rPr kumimoji="1" lang="en-US" altLang="zh-CN" sz="2000" baseline="300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-10</a:t>
            </a:r>
            <a:r>
              <a:rPr kumimoji="1" lang="zh-CN" altLang="en-US" sz="20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米左右</a:t>
            </a:r>
            <a:r>
              <a:rPr kumimoji="1" lang="en-US" altLang="zh-CN" sz="20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,</a:t>
            </a:r>
            <a:r>
              <a:rPr kumimoji="1" lang="zh-CN" altLang="en-US" sz="20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用肉眼直接看不到。比如，水分子的直径：</a:t>
            </a:r>
            <a:r>
              <a:rPr lang="en-US" altLang="zh-CN" sz="20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4×10</a:t>
            </a:r>
            <a:r>
              <a:rPr lang="en-US" altLang="zh-CN" sz="2000" baseline="300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-10</a:t>
            </a:r>
            <a:r>
              <a:rPr lang="en-US" altLang="zh-CN" sz="20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m</a:t>
            </a:r>
            <a:r>
              <a:rPr lang="zh-CN" altLang="en-US" sz="20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。</a:t>
            </a:r>
            <a:r>
              <a:rPr lang="zh-CN" altLang="zh-CN" sz="20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若将2500万个水分子一个挨一个排列成一行，长度仅约1cm。</a:t>
            </a:r>
            <a:endParaRPr kumimoji="1" lang="zh-CN" altLang="en-US" sz="200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130" name="矩形 10"/>
          <p:cNvSpPr/>
          <p:nvPr>
            <p:custDataLst>
              <p:tags r:id="rId8"/>
            </p:custDataLst>
          </p:nvPr>
        </p:nvSpPr>
        <p:spPr>
          <a:xfrm>
            <a:off x="428625" y="3157397"/>
            <a:ext cx="5208588" cy="6477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4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2</a:t>
            </a:r>
            <a:r>
              <a:rPr kumimoji="1" lang="zh-CN" altLang="en-US" sz="24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、物体内分子数量大：</a:t>
            </a:r>
          </a:p>
        </p:txBody>
      </p:sp>
      <p:sp>
        <p:nvSpPr>
          <p:cNvPr id="5131" name="矩形 11"/>
          <p:cNvSpPr/>
          <p:nvPr>
            <p:custDataLst>
              <p:tags r:id="rId9"/>
            </p:custDataLst>
          </p:nvPr>
        </p:nvSpPr>
        <p:spPr>
          <a:xfrm>
            <a:off x="835025" y="3669836"/>
            <a:ext cx="7956550" cy="101851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草叶上的一颗小露珠，就有</a:t>
            </a:r>
            <a:r>
              <a:rPr lang="en-US" altLang="zh-CN" sz="20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10</a:t>
            </a:r>
            <a:r>
              <a:rPr lang="en-US" altLang="zh-CN" sz="2000" baseline="300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21</a:t>
            </a:r>
            <a:r>
              <a:rPr lang="zh-CN" altLang="en-US" sz="20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个水分子。假如一个微小动物，每秒钟喝去</a:t>
            </a:r>
            <a:r>
              <a:rPr lang="en-US" altLang="zh-CN" sz="20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0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万个水分子，喝完这滴露珠，要用</a:t>
            </a:r>
            <a:r>
              <a:rPr lang="en-US" altLang="zh-CN" sz="20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30</a:t>
            </a:r>
            <a:r>
              <a:rPr lang="zh-CN" altLang="en-US" sz="20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亿年</a:t>
            </a:r>
            <a:r>
              <a:rPr lang="en-US" altLang="zh-CN" sz="20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!</a:t>
            </a:r>
            <a:endParaRPr lang="zh-CN" altLang="zh-CN" sz="200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757924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8" grpId="0" animBg="1"/>
      <p:bldP spid="5129" grpId="0" animBg="1"/>
      <p:bldP spid="5130" grpId="0" animBg="1"/>
      <p:bldP spid="513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Text Box 4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023938" y="679541"/>
            <a:ext cx="7669212" cy="1018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latin typeface="宋体" pitchFamily="2" charset="-122"/>
                <a:ea typeface="宋体" pitchFamily="2" charset="-122"/>
                <a:cs typeface="Arial" charset="0"/>
              </a:rPr>
              <a:t>分子这么小，我们用肉眼无法直接观察，那么怎样研究它？我们学过哪些类似的研究方法？</a:t>
            </a:r>
            <a:endParaRPr lang="en-US" altLang="zh-CN" sz="2000">
              <a:latin typeface="宋体" pitchFamily="2" charset="-122"/>
              <a:ea typeface="宋体" pitchFamily="2" charset="-122"/>
              <a:cs typeface="Arial" charset="0"/>
            </a:endParaRPr>
          </a:p>
        </p:txBody>
      </p:sp>
      <p:sp>
        <p:nvSpPr>
          <p:cNvPr id="6148" name="TextBox 2"/>
          <p:cNvSpPr txBox="1"/>
          <p:nvPr>
            <p:custDataLst>
              <p:tags r:id="rId2"/>
            </p:custDataLst>
          </p:nvPr>
        </p:nvSpPr>
        <p:spPr>
          <a:xfrm>
            <a:off x="717551" y="264178"/>
            <a:ext cx="1268413" cy="461515"/>
          </a:xfrm>
          <a:prstGeom prst="rect">
            <a:avLst/>
          </a:prstGeom>
          <a:noFill/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</p:spPr>
        <p:txBody>
          <a:bodyPr lIns="45719" tIns="45719" rIns="45719" bIns="45719">
            <a:spAutoFit/>
          </a:bodyPr>
          <a:lstStyle/>
          <a:p>
            <a:pPr hangingPunct="0"/>
            <a:r>
              <a:rPr lang="zh-CN" altLang="en-US" sz="24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思考：</a:t>
            </a:r>
          </a:p>
        </p:txBody>
      </p:sp>
      <p:sp>
        <p:nvSpPr>
          <p:cNvPr id="6149" name="TextBox 3"/>
          <p:cNvSpPr txBox="1"/>
          <p:nvPr>
            <p:custDataLst>
              <p:tags r:id="rId3"/>
            </p:custDataLst>
          </p:nvPr>
        </p:nvSpPr>
        <p:spPr>
          <a:xfrm>
            <a:off x="1023938" y="1760121"/>
            <a:ext cx="7332662" cy="401040"/>
          </a:xfrm>
          <a:prstGeom prst="rect">
            <a:avLst/>
          </a:prstGeom>
          <a:noFill/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</p:spPr>
        <p:txBody>
          <a:bodyPr lIns="45719" tIns="45719" rIns="45719" bIns="45719">
            <a:spAutoFit/>
          </a:bodyPr>
          <a:lstStyle/>
          <a:p>
            <a:pPr hangingPunct="0"/>
            <a:r>
              <a:rPr lang="zh-CN" altLang="en-US" sz="20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把微小的看不到的，转化为能看到的现象</a:t>
            </a:r>
            <a:r>
              <a:rPr lang="en-US" altLang="zh-CN" sz="20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-----</a:t>
            </a:r>
            <a:r>
              <a:rPr lang="zh-CN" altLang="en-US" sz="20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转化法</a:t>
            </a:r>
          </a:p>
        </p:txBody>
      </p:sp>
      <p:sp>
        <p:nvSpPr>
          <p:cNvPr id="6150" name="TextBox 2"/>
          <p:cNvSpPr txBox="1"/>
          <p:nvPr>
            <p:custDataLst>
              <p:tags r:id="rId4"/>
            </p:custDataLst>
          </p:nvPr>
        </p:nvSpPr>
        <p:spPr>
          <a:xfrm>
            <a:off x="784225" y="2325079"/>
            <a:ext cx="3906838" cy="463105"/>
          </a:xfrm>
          <a:prstGeom prst="rect">
            <a:avLst/>
          </a:prstGeom>
          <a:noFill/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</p:spPr>
        <p:txBody>
          <a:bodyPr lIns="45719" tIns="45719" rIns="45719" bIns="45719">
            <a:spAutoFit/>
          </a:bodyPr>
          <a:lstStyle/>
          <a:p>
            <a:pPr hangingPunct="0"/>
            <a:r>
              <a:rPr lang="zh-CN" altLang="en-US" sz="24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思考并</a:t>
            </a:r>
            <a:r>
              <a:rPr lang="zh-CN" altLang="en-US" sz="2400">
                <a:solidFill>
                  <a:srgbClr val="FF0000"/>
                </a:solidFill>
                <a:latin typeface="宋体" pitchFamily="2" charset="-122"/>
                <a:ea typeface="宋体" pitchFamily="2" charset="-122"/>
                <a:hlinkClick r:id="rId8" action="ppaction://hlinkfile"/>
              </a:rPr>
              <a:t>观看视频</a:t>
            </a:r>
            <a:r>
              <a:rPr lang="en-US" altLang="zh-CN" sz="24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:</a:t>
            </a:r>
            <a:endParaRPr lang="zh-CN" altLang="en-US" sz="240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151" name="矩形 10"/>
          <p:cNvSpPr/>
          <p:nvPr>
            <p:custDataLst>
              <p:tags r:id="rId5"/>
            </p:custDataLst>
          </p:nvPr>
        </p:nvSpPr>
        <p:spPr>
          <a:xfrm>
            <a:off x="942975" y="2788185"/>
            <a:ext cx="4813300" cy="194472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把一个空广口瓶倒放在装有棕红色二氧化氮气体（密度比空气大）的广口瓶上，在两瓶口处隔有玻璃片。抽开玻璃片，仔细观察发生了什么现象，说明了什么？</a:t>
            </a:r>
            <a:endParaRPr lang="zh-CN" altLang="en-US" sz="200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6152" name="图片 11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5651" y="2223228"/>
            <a:ext cx="2468563" cy="2664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425790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 animBg="1"/>
      <p:bldP spid="6150" grpId="0" animBg="1"/>
      <p:bldP spid="615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TextBox 2"/>
          <p:cNvSpPr txBox="1"/>
          <p:nvPr>
            <p:custDataLst>
              <p:tags r:id="rId1"/>
            </p:custDataLst>
          </p:nvPr>
        </p:nvSpPr>
        <p:spPr>
          <a:xfrm>
            <a:off x="508000" y="313513"/>
            <a:ext cx="6019800" cy="523580"/>
          </a:xfrm>
          <a:prstGeom prst="rect">
            <a:avLst/>
          </a:prstGeom>
          <a:noFill/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</p:spPr>
        <p:txBody>
          <a:bodyPr lIns="45719" tIns="45719" rIns="45719" bIns="45719">
            <a:spAutoFit/>
          </a:bodyPr>
          <a:lstStyle/>
          <a:p>
            <a:pPr hangingPunct="0"/>
            <a:r>
              <a:rPr lang="zh-CN" altLang="en-US" sz="28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二、分子永不停息地做无规则运动</a:t>
            </a:r>
          </a:p>
        </p:txBody>
      </p:sp>
      <p:sp>
        <p:nvSpPr>
          <p:cNvPr id="7172" name="矩形 3"/>
          <p:cNvSpPr/>
          <p:nvPr>
            <p:custDataLst>
              <p:tags r:id="rId2"/>
            </p:custDataLst>
          </p:nvPr>
        </p:nvSpPr>
        <p:spPr>
          <a:xfrm>
            <a:off x="944564" y="782984"/>
            <a:ext cx="1876425" cy="6477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kumimoji="1" lang="en-US" altLang="zh-CN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1</a:t>
            </a:r>
            <a:r>
              <a:rPr kumimoji="1" lang="zh-CN" altLang="en-US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、扩散：</a:t>
            </a:r>
          </a:p>
        </p:txBody>
      </p:sp>
      <p:sp>
        <p:nvSpPr>
          <p:cNvPr id="7173" name="矩形 4"/>
          <p:cNvSpPr/>
          <p:nvPr>
            <p:custDataLst>
              <p:tags r:id="rId3"/>
            </p:custDataLst>
          </p:nvPr>
        </p:nvSpPr>
        <p:spPr>
          <a:xfrm>
            <a:off x="1270000" y="1395684"/>
            <a:ext cx="7715250" cy="401040"/>
          </a:xfrm>
          <a:prstGeom prst="rect">
            <a:avLst/>
          </a:prstGeom>
          <a:noFill/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</p:spPr>
        <p:txBody>
          <a:bodyPr lIns="45719" tIns="45719" rIns="45719" bIns="45719">
            <a:spAutoFit/>
          </a:bodyPr>
          <a:lstStyle/>
          <a:p>
            <a:pPr eaLnBrk="0" hangingPunct="0"/>
            <a:r>
              <a:rPr lang="zh-CN" altLang="en-US" sz="20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由于分子的运动，不同的物质在互相接触时，彼此进入对方的现象。</a:t>
            </a:r>
            <a:endParaRPr lang="zh-CN" altLang="en-US" sz="200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7174" name="文本框 1"/>
          <p:cNvSpPr txBox="1"/>
          <p:nvPr>
            <p:custDataLst>
              <p:tags r:id="rId4"/>
            </p:custDataLst>
          </p:nvPr>
        </p:nvSpPr>
        <p:spPr>
          <a:xfrm>
            <a:off x="1266825" y="1952685"/>
            <a:ext cx="6921500" cy="401040"/>
          </a:xfrm>
          <a:prstGeom prst="rect">
            <a:avLst/>
          </a:prstGeom>
          <a:noFill/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</p:spPr>
        <p:txBody>
          <a:bodyPr lIns="45719" tIns="45719" rIns="45719" bIns="45719">
            <a:spAutoFit/>
          </a:bodyPr>
          <a:lstStyle/>
          <a:p>
            <a:pPr eaLnBrk="0" hangingPunct="0"/>
            <a:r>
              <a:rPr lang="zh-CN" altLang="en-US" sz="20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不仅气体分子能发生扩散，液体、固体分子也能发生扩散。</a:t>
            </a:r>
          </a:p>
        </p:txBody>
      </p:sp>
      <p:sp>
        <p:nvSpPr>
          <p:cNvPr id="7175" name="TextBox 2"/>
          <p:cNvSpPr txBox="1"/>
          <p:nvPr>
            <p:custDataLst>
              <p:tags r:id="rId5"/>
            </p:custDataLst>
          </p:nvPr>
        </p:nvSpPr>
        <p:spPr>
          <a:xfrm>
            <a:off x="4700589" y="2477856"/>
            <a:ext cx="3906837" cy="401040"/>
          </a:xfrm>
          <a:prstGeom prst="rect">
            <a:avLst/>
          </a:prstGeom>
          <a:noFill/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</p:spPr>
        <p:txBody>
          <a:bodyPr lIns="45719" tIns="45719" rIns="45719" bIns="45719">
            <a:spAutoFit/>
          </a:bodyPr>
          <a:lstStyle/>
          <a:p>
            <a:pPr hangingPunct="0"/>
            <a:r>
              <a:rPr lang="zh-CN" altLang="en-US" sz="2000">
                <a:solidFill>
                  <a:srgbClr val="007E27"/>
                </a:solidFill>
                <a:latin typeface="宋体" pitchFamily="2" charset="-122"/>
                <a:ea typeface="宋体" pitchFamily="2" charset="-122"/>
                <a:hlinkClick r:id="rId16" action="ppaction://hlinkfile"/>
              </a:rPr>
              <a:t>观看固体扩散</a:t>
            </a:r>
          </a:p>
        </p:txBody>
      </p:sp>
      <p:sp>
        <p:nvSpPr>
          <p:cNvPr id="7176" name="TextBox 2"/>
          <p:cNvSpPr txBox="1"/>
          <p:nvPr>
            <p:custDataLst>
              <p:tags r:id="rId6"/>
            </p:custDataLst>
          </p:nvPr>
        </p:nvSpPr>
        <p:spPr>
          <a:xfrm>
            <a:off x="1270000" y="2506502"/>
            <a:ext cx="2211388" cy="401040"/>
          </a:xfrm>
          <a:prstGeom prst="rect">
            <a:avLst/>
          </a:prstGeom>
          <a:noFill/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</p:spPr>
        <p:txBody>
          <a:bodyPr lIns="45719" tIns="45719" rIns="45719" bIns="45719">
            <a:spAutoFit/>
          </a:bodyPr>
          <a:lstStyle/>
          <a:p>
            <a:pPr hangingPunct="0"/>
            <a:r>
              <a:rPr lang="zh-CN" altLang="en-US" sz="2000">
                <a:solidFill>
                  <a:srgbClr val="007E27"/>
                </a:solidFill>
                <a:latin typeface="宋体" pitchFamily="2" charset="-122"/>
                <a:ea typeface="宋体" pitchFamily="2" charset="-122"/>
                <a:hlinkClick r:id="rId17" action="ppaction://hlinkfile"/>
              </a:rPr>
              <a:t>观看液体扩散</a:t>
            </a:r>
          </a:p>
        </p:txBody>
      </p:sp>
      <p:grpSp>
        <p:nvGrpSpPr>
          <p:cNvPr id="7177" name="组合 10"/>
          <p:cNvGrpSpPr>
            <a:grpSpLocks/>
          </p:cNvGrpSpPr>
          <p:nvPr/>
        </p:nvGrpSpPr>
        <p:grpSpPr bwMode="auto">
          <a:xfrm>
            <a:off x="4749801" y="3028491"/>
            <a:ext cx="1554163" cy="1964733"/>
            <a:chOff x="3605951" y="2063294"/>
            <a:chExt cx="1440000" cy="2177549"/>
          </a:xfrm>
        </p:grpSpPr>
        <p:pic>
          <p:nvPicPr>
            <p:cNvPr id="7178" name="Picture 5"/>
            <p:cNvPicPr>
              <a:picLocks noChangeArrowheads="1"/>
            </p:cNvPicPr>
            <p:nvPr>
              <p:custDataLst>
                <p:tags r:id="rId13"/>
              </p:custDataLst>
            </p:nvPr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5951" y="2063294"/>
              <a:ext cx="1440000" cy="1800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7179" name="Text Box 9"/>
            <p:cNvSpPr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3628175" y="3797394"/>
              <a:ext cx="1363315" cy="443449"/>
            </a:xfrm>
            <a:prstGeom prst="rect">
              <a:avLst/>
            </a:prstGeom>
            <a:noFill/>
            <a:ln w="9525" algn="ctr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>
                  <a:latin typeface="宋体" pitchFamily="2" charset="-122"/>
                  <a:ea typeface="宋体" pitchFamily="2" charset="-122"/>
                  <a:cs typeface="Arial" charset="0"/>
                </a:rPr>
                <a:t>叠放在一起</a:t>
              </a:r>
            </a:p>
          </p:txBody>
        </p:sp>
      </p:grpSp>
      <p:grpSp>
        <p:nvGrpSpPr>
          <p:cNvPr id="7180" name="组合 13"/>
          <p:cNvGrpSpPr>
            <a:grpSpLocks/>
          </p:cNvGrpSpPr>
          <p:nvPr/>
        </p:nvGrpSpPr>
        <p:grpSpPr bwMode="auto">
          <a:xfrm>
            <a:off x="6469064" y="2945737"/>
            <a:ext cx="1666875" cy="2035082"/>
            <a:chOff x="5631463" y="2183917"/>
            <a:chExt cx="1440000" cy="2214216"/>
          </a:xfrm>
        </p:grpSpPr>
        <p:pic>
          <p:nvPicPr>
            <p:cNvPr id="7181" name="Picture 6"/>
            <p:cNvPicPr>
              <a:picLocks noChangeArrowheads="1"/>
            </p:cNvPicPr>
            <p:nvPr>
              <p:custDataLst>
                <p:tags r:id="rId11"/>
              </p:custDataLst>
            </p:nvPr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785" t="12346" r="5396" b="23911"/>
            <a:stretch>
              <a:fillRect/>
            </a:stretch>
          </p:blipFill>
          <p:spPr bwMode="auto">
            <a:xfrm>
              <a:off x="5631463" y="2183917"/>
              <a:ext cx="1440000" cy="1800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7182" name="Text Box 9"/>
            <p:cNvSpPr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5951007" y="3962804"/>
              <a:ext cx="1120456" cy="435329"/>
            </a:xfrm>
            <a:prstGeom prst="rect">
              <a:avLst/>
            </a:prstGeom>
            <a:noFill/>
            <a:ln w="9525" algn="ctr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000">
                  <a:latin typeface="宋体" pitchFamily="2" charset="-122"/>
                  <a:ea typeface="宋体" pitchFamily="2" charset="-122"/>
                  <a:cs typeface="Arial" charset="0"/>
                </a:rPr>
                <a:t>5</a:t>
              </a:r>
              <a:r>
                <a:rPr lang="zh-CN" altLang="en-US" sz="2000">
                  <a:latin typeface="宋体" pitchFamily="2" charset="-122"/>
                  <a:ea typeface="宋体" pitchFamily="2" charset="-122"/>
                  <a:cs typeface="Arial" charset="0"/>
                </a:rPr>
                <a:t>年后</a:t>
              </a:r>
            </a:p>
          </p:txBody>
        </p:sp>
      </p:grpSp>
      <p:grpSp>
        <p:nvGrpSpPr>
          <p:cNvPr id="7183" name="组合 20"/>
          <p:cNvGrpSpPr>
            <a:grpSpLocks/>
          </p:cNvGrpSpPr>
          <p:nvPr/>
        </p:nvGrpSpPr>
        <p:grpSpPr bwMode="auto">
          <a:xfrm>
            <a:off x="1265238" y="3028491"/>
            <a:ext cx="1320800" cy="2005201"/>
            <a:chOff x="1335863" y="3020720"/>
            <a:chExt cx="1320732" cy="2001024"/>
          </a:xfrm>
        </p:grpSpPr>
        <p:pic>
          <p:nvPicPr>
            <p:cNvPr id="7184" name="图片 9"/>
            <p:cNvPicPr>
              <a:picLocks noChangeAspect="1" noChangeArrowheads="1"/>
            </p:cNvPicPr>
            <p:nvPr>
              <p:custDataLst>
                <p:tags r:id="rId9"/>
              </p:custDataLst>
            </p:nvPr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5863" y="3020720"/>
              <a:ext cx="1320732" cy="1670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85" name="文本框 17"/>
            <p:cNvSpPr txBox="1"/>
            <p:nvPr>
              <p:custDataLst>
                <p:tags r:id="rId10"/>
              </p:custDataLst>
            </p:nvPr>
          </p:nvSpPr>
          <p:spPr>
            <a:xfrm>
              <a:off x="1686682" y="4651713"/>
              <a:ext cx="877843" cy="370031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400000"/>
              <a:headEnd type="none" w="med" len="med"/>
              <a:tailEnd type="none" w="med" len="med"/>
            </a:ln>
          </p:spPr>
          <p:txBody>
            <a:bodyPr lIns="45719" tIns="45719" rIns="45719" bIns="45719">
              <a:spAutoFit/>
            </a:bodyPr>
            <a:lstStyle/>
            <a:p>
              <a:pPr eaLnBrk="0" hangingPunct="0"/>
              <a:r>
                <a:rPr lang="zh-CN" altLang="en-US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开始时</a:t>
              </a:r>
            </a:p>
          </p:txBody>
        </p:sp>
      </p:grpSp>
      <p:grpSp>
        <p:nvGrpSpPr>
          <p:cNvPr id="7186" name="组合 18"/>
          <p:cNvGrpSpPr>
            <a:grpSpLocks/>
          </p:cNvGrpSpPr>
          <p:nvPr/>
        </p:nvGrpSpPr>
        <p:grpSpPr bwMode="auto">
          <a:xfrm>
            <a:off x="2820988" y="3038040"/>
            <a:ext cx="1268412" cy="2021115"/>
            <a:chOff x="2821578" y="3030664"/>
            <a:chExt cx="1267333" cy="2016411"/>
          </a:xfrm>
        </p:grpSpPr>
        <p:pic>
          <p:nvPicPr>
            <p:cNvPr id="7187" name="图片 16"/>
            <p:cNvPicPr>
              <a:picLocks noChangeAspect="1" noChangeArrowheads="1"/>
            </p:cNvPicPr>
            <p:nvPr>
              <p:custDataLst>
                <p:tags r:id="rId7"/>
              </p:custDataLst>
            </p:nvPr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21578" y="3030664"/>
              <a:ext cx="1267333" cy="16846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88" name="文本框 19"/>
            <p:cNvSpPr txBox="1"/>
            <p:nvPr>
              <p:custDataLst>
                <p:tags r:id="rId8"/>
              </p:custDataLst>
            </p:nvPr>
          </p:nvSpPr>
          <p:spPr>
            <a:xfrm>
              <a:off x="3023018" y="4677135"/>
              <a:ext cx="807351" cy="36994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400000"/>
              <a:headEnd type="none" w="med" len="med"/>
              <a:tailEnd type="none" w="med" len="med"/>
            </a:ln>
          </p:spPr>
          <p:txBody>
            <a:bodyPr lIns="45719" tIns="45719" rIns="45719" bIns="45719">
              <a:spAutoFit/>
            </a:bodyPr>
            <a:lstStyle/>
            <a:p>
              <a:pPr eaLnBrk="0" hangingPunct="0"/>
              <a:r>
                <a:rPr lang="en-US" altLang="zh-CN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30</a:t>
              </a:r>
              <a:r>
                <a:rPr lang="zh-CN" altLang="en-US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天后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989312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90563" y="243489"/>
            <a:ext cx="1200150" cy="6477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>
                <a:solidFill>
                  <a:srgbClr val="FF0000"/>
                </a:solidFill>
                <a:ea typeface="宋体" pitchFamily="2" charset="-122"/>
              </a:rPr>
              <a:t>思考：</a:t>
            </a:r>
          </a:p>
        </p:txBody>
      </p:sp>
      <p:sp>
        <p:nvSpPr>
          <p:cNvPr id="8195" name="Text Box 5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060451" y="1763304"/>
            <a:ext cx="5942013" cy="555409"/>
          </a:xfrm>
          <a:prstGeom prst="rect">
            <a:avLst/>
          </a:prstGeom>
          <a:noFill/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19" tIns="45719" rIns="45719" bIns="45719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0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0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0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）一切物体的分子都永不停息地做无规则运动。</a:t>
            </a:r>
            <a:endParaRPr lang="en-US" altLang="zh-CN" sz="200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8196" name="矩形 4"/>
          <p:cNvSpPr/>
          <p:nvPr>
            <p:custDataLst>
              <p:tags r:id="rId3"/>
            </p:custDataLst>
          </p:nvPr>
        </p:nvSpPr>
        <p:spPr>
          <a:xfrm>
            <a:off x="1060450" y="2181851"/>
            <a:ext cx="4706938" cy="555408"/>
          </a:xfrm>
          <a:prstGeom prst="rect">
            <a:avLst/>
          </a:prstGeom>
          <a:noFill/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</p:spPr>
        <p:txBody>
          <a:bodyPr lIns="45719" tIns="45719" rIns="45719" bIns="45719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0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0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0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）</a:t>
            </a:r>
            <a:r>
              <a:rPr lang="en-US" altLang="zh-CN" sz="20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en-US" sz="20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分子间存在间隙。 </a:t>
            </a:r>
            <a:endParaRPr lang="zh-CN" altLang="en-US" sz="200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8197" name="矩形 5"/>
          <p:cNvSpPr/>
          <p:nvPr>
            <p:custDataLst>
              <p:tags r:id="rId4"/>
            </p:custDataLst>
          </p:nvPr>
        </p:nvSpPr>
        <p:spPr>
          <a:xfrm>
            <a:off x="690563" y="1212670"/>
            <a:ext cx="3078162" cy="6477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kumimoji="1" lang="en-US" altLang="zh-CN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2</a:t>
            </a:r>
            <a:r>
              <a:rPr kumimoji="1" lang="zh-CN" altLang="en-US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、扩散现象表明：</a:t>
            </a:r>
            <a:endParaRPr kumimoji="1" lang="en-US" altLang="zh-CN" sz="2400" b="1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8198" name="矩形 6"/>
          <p:cNvSpPr/>
          <p:nvPr>
            <p:custDataLst>
              <p:tags r:id="rId5"/>
            </p:custDataLst>
          </p:nvPr>
        </p:nvSpPr>
        <p:spPr>
          <a:xfrm>
            <a:off x="690564" y="2560611"/>
            <a:ext cx="2797175" cy="647711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kumimoji="1" lang="en-US" altLang="zh-CN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3</a:t>
            </a:r>
            <a:r>
              <a:rPr kumimoji="1" lang="zh-CN" altLang="en-US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、常见扩散现象：</a:t>
            </a:r>
            <a:endParaRPr kumimoji="1" lang="en-US" altLang="zh-CN" sz="2400" b="1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grpSp>
        <p:nvGrpSpPr>
          <p:cNvPr id="8199" name="组合 2"/>
          <p:cNvGrpSpPr>
            <a:grpSpLocks/>
          </p:cNvGrpSpPr>
          <p:nvPr/>
        </p:nvGrpSpPr>
        <p:grpSpPr bwMode="auto">
          <a:xfrm>
            <a:off x="1060450" y="3190817"/>
            <a:ext cx="2127250" cy="1729883"/>
            <a:chOff x="1059796" y="3182742"/>
            <a:chExt cx="2127541" cy="1725808"/>
          </a:xfrm>
        </p:grpSpPr>
        <p:pic>
          <p:nvPicPr>
            <p:cNvPr id="8200" name="图片 7"/>
            <p:cNvPicPr>
              <a:picLocks noChangeArrowheads="1"/>
            </p:cNvPicPr>
            <p:nvPr>
              <p:custDataLst>
                <p:tags r:id="rId11"/>
              </p:custDataLst>
            </p:nvPr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2416" y="3182112"/>
              <a:ext cx="2164080" cy="2737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 algn="ctr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</a:extLst>
          </p:spPr>
        </p:pic>
        <p:sp>
          <p:nvSpPr>
            <p:cNvPr id="8201" name="文本框 8"/>
            <p:cNvSpPr txBox="1"/>
            <p:nvPr>
              <p:custDataLst>
                <p:tags r:id="rId12"/>
              </p:custDataLst>
            </p:nvPr>
          </p:nvSpPr>
          <p:spPr>
            <a:xfrm>
              <a:off x="1396392" y="4538621"/>
              <a:ext cx="1606770" cy="369929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400000"/>
              <a:headEnd type="none" w="med" len="med"/>
              <a:tailEnd type="none" w="med" len="med"/>
            </a:ln>
          </p:spPr>
          <p:txBody>
            <a:bodyPr lIns="45719" tIns="45719" rIns="45719" bIns="45719">
              <a:spAutoFit/>
            </a:bodyPr>
            <a:lstStyle/>
            <a:p>
              <a:pPr eaLnBrk="0" hangingPunct="0"/>
              <a:r>
                <a:rPr lang="en-US" altLang="zh-CN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(1)</a:t>
              </a:r>
              <a:r>
                <a:rPr lang="zh-CN" altLang="en-US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闻到花香</a:t>
              </a:r>
            </a:p>
          </p:txBody>
        </p:sp>
      </p:grpSp>
      <p:grpSp>
        <p:nvGrpSpPr>
          <p:cNvPr id="8202" name="组合 5"/>
          <p:cNvGrpSpPr>
            <a:grpSpLocks/>
          </p:cNvGrpSpPr>
          <p:nvPr/>
        </p:nvGrpSpPr>
        <p:grpSpPr bwMode="auto">
          <a:xfrm>
            <a:off x="3332164" y="3190817"/>
            <a:ext cx="2682875" cy="1782401"/>
            <a:chOff x="3332163" y="3182742"/>
            <a:chExt cx="2682875" cy="1778889"/>
          </a:xfrm>
        </p:grpSpPr>
        <p:pic>
          <p:nvPicPr>
            <p:cNvPr id="8203" name="图片 9"/>
            <p:cNvPicPr>
              <a:picLocks noChangeArrowheads="1"/>
            </p:cNvPicPr>
            <p:nvPr>
              <p:custDataLst>
                <p:tags r:id="rId9"/>
              </p:custDataLst>
            </p:nvPr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52800" y="3182112"/>
              <a:ext cx="2298192" cy="26639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 algn="ctr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</a:extLst>
          </p:spPr>
        </p:pic>
        <p:sp>
          <p:nvSpPr>
            <p:cNvPr id="8204" name="Rectangle 3"/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3332163" y="4453377"/>
              <a:ext cx="2682875" cy="508254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4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9" tIns="45719" rIns="45719" bIns="45719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(2)</a:t>
              </a:r>
              <a:r>
                <a:rPr lang="zh-CN" altLang="en-US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香味诱人的烤鱼</a:t>
              </a:r>
              <a:endParaRPr lang="zh-CN" altLang="zh-CN">
                <a:latin typeface="宋体" pitchFamily="2" charset="-122"/>
                <a:ea typeface="宋体" pitchFamily="2" charset="-122"/>
              </a:endParaRPr>
            </a:p>
          </p:txBody>
        </p:sp>
      </p:grpSp>
      <p:grpSp>
        <p:nvGrpSpPr>
          <p:cNvPr id="8205" name="组合 6"/>
          <p:cNvGrpSpPr>
            <a:grpSpLocks/>
          </p:cNvGrpSpPr>
          <p:nvPr/>
        </p:nvGrpSpPr>
        <p:grpSpPr bwMode="auto">
          <a:xfrm>
            <a:off x="6054725" y="3190817"/>
            <a:ext cx="2400300" cy="1728292"/>
            <a:chOff x="6054725" y="3182938"/>
            <a:chExt cx="2400300" cy="1723553"/>
          </a:xfrm>
        </p:grpSpPr>
        <p:pic>
          <p:nvPicPr>
            <p:cNvPr id="8206" name="Picture 3" descr="2a12cfd576ea7af4e807a6ef9eb13210"/>
            <p:cNvPicPr>
              <a:picLocks noChangeAspect="1" noChangeArrowheads="1"/>
            </p:cNvPicPr>
            <p:nvPr>
              <p:custDataLst>
                <p:tags r:id="rId7"/>
              </p:custDataLst>
            </p:nvPr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54725" y="3182938"/>
              <a:ext cx="2400300" cy="1358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07" name="矩形 12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6054725" y="4536604"/>
              <a:ext cx="2378075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>
                  <a:latin typeface="宋体" pitchFamily="2" charset="-122"/>
                  <a:ea typeface="宋体" pitchFamily="2" charset="-122"/>
                </a:rPr>
                <a:t>(3)</a:t>
              </a:r>
              <a:r>
                <a:rPr lang="zh-CN" altLang="en-US">
                  <a:latin typeface="宋体" pitchFamily="2" charset="-122"/>
                  <a:ea typeface="宋体" pitchFamily="2" charset="-122"/>
                </a:rPr>
                <a:t>堆煤的墙角会变黑</a:t>
              </a:r>
            </a:p>
          </p:txBody>
        </p:sp>
      </p:grpSp>
      <p:sp>
        <p:nvSpPr>
          <p:cNvPr id="8208" name="矩形 1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060450" y="744789"/>
            <a:ext cx="8083550" cy="5554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  <a:spcBef>
                <a:spcPct val="50000"/>
              </a:spcBef>
            </a:pPr>
            <a:r>
              <a:rPr lang="zh-CN" altLang="en-US" sz="2000">
                <a:ea typeface="宋体" pitchFamily="2" charset="-122"/>
              </a:rPr>
              <a:t>把</a:t>
            </a:r>
            <a:r>
              <a:rPr lang="zh-CN" altLang="en-US" sz="2000">
                <a:ea typeface="宋体" pitchFamily="2" charset="-122"/>
                <a:hlinkClick r:id="rId17" action="ppaction://hlinkfile"/>
              </a:rPr>
              <a:t>水和酒精倒</a:t>
            </a:r>
            <a:r>
              <a:rPr lang="zh-CN" altLang="en-US" sz="2000">
                <a:ea typeface="宋体" pitchFamily="2" charset="-122"/>
              </a:rPr>
              <a:t>在一块，观察它们的总体积变化情况。该实验说明什么？</a:t>
            </a:r>
          </a:p>
        </p:txBody>
      </p:sp>
    </p:spTree>
    <p:extLst>
      <p:ext uri="{BB962C8B-B14F-4D97-AF65-F5344CB8AC3E}">
        <p14:creationId xmlns:p14="http://schemas.microsoft.com/office/powerpoint/2010/main" val="37530267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2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0" y="918256"/>
            <a:ext cx="8421688" cy="2695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985095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12"/>
          <p:cNvSpPr txBox="1"/>
          <p:nvPr>
            <p:custDataLst>
              <p:tags r:id="rId1"/>
            </p:custDataLst>
          </p:nvPr>
        </p:nvSpPr>
        <p:spPr>
          <a:xfrm>
            <a:off x="641350" y="329427"/>
            <a:ext cx="4806950" cy="525172"/>
          </a:xfrm>
          <a:prstGeom prst="rect">
            <a:avLst/>
          </a:prstGeom>
          <a:noFill/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</p:spPr>
        <p:txBody>
          <a:bodyPr lIns="45719" tIns="45719" rIns="45719" bIns="45719">
            <a:spAutoFit/>
          </a:bodyPr>
          <a:lstStyle/>
          <a:p>
            <a:pPr eaLnBrk="0" hangingPunct="0"/>
            <a:r>
              <a:rPr lang="zh-CN" altLang="en-US" sz="28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三、分子间存在着相互作用力</a:t>
            </a:r>
          </a:p>
        </p:txBody>
      </p:sp>
      <p:sp>
        <p:nvSpPr>
          <p:cNvPr id="10243" name="TextBox 7"/>
          <p:cNvSpPr txBox="1"/>
          <p:nvPr>
            <p:custDataLst>
              <p:tags r:id="rId2"/>
            </p:custDataLst>
          </p:nvPr>
        </p:nvSpPr>
        <p:spPr>
          <a:xfrm>
            <a:off x="908051" y="911890"/>
            <a:ext cx="7000875" cy="647711"/>
          </a:xfrm>
          <a:prstGeom prst="rect">
            <a:avLst/>
          </a:prstGeom>
          <a:noFill/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</p:spPr>
        <p:txBody>
          <a:bodyPr lIns="45719" tIns="45719" rIns="45719" bIns="45719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思考：</a:t>
            </a:r>
            <a:endParaRPr lang="zh-CN" altLang="en-US" sz="2000">
              <a:solidFill>
                <a:srgbClr val="0039AC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0244" name="Text Box 10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03288" y="2270970"/>
            <a:ext cx="5130800" cy="647711"/>
          </a:xfrm>
          <a:prstGeom prst="rect">
            <a:avLst/>
          </a:prstGeom>
          <a:noFill/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45719" tIns="45719" rIns="45719" bIns="45719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演示实验：铅的分子引力</a:t>
            </a:r>
          </a:p>
        </p:txBody>
      </p:sp>
      <p:sp>
        <p:nvSpPr>
          <p:cNvPr id="10245" name="TextBox 10"/>
          <p:cNvSpPr txBox="1"/>
          <p:nvPr>
            <p:custDataLst>
              <p:tags r:id="rId4"/>
            </p:custDataLst>
          </p:nvPr>
        </p:nvSpPr>
        <p:spPr>
          <a:xfrm>
            <a:off x="903289" y="2788184"/>
            <a:ext cx="5616575" cy="1018515"/>
          </a:xfrm>
          <a:prstGeom prst="rect">
            <a:avLst/>
          </a:prstGeom>
          <a:noFill/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</p:spPr>
        <p:txBody>
          <a:bodyPr lIns="45719" tIns="45719" rIns="45719" bIns="45719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zh-CN" sz="2000">
                <a:solidFill>
                  <a:srgbClr val="0039AC"/>
                </a:solidFill>
                <a:latin typeface="宋体" pitchFamily="2" charset="-122"/>
                <a:ea typeface="宋体" pitchFamily="2" charset="-122"/>
              </a:rPr>
              <a:t>表面光滑、干净的铅块吸引在一起，下挂钩码也不能把他们拉开</a:t>
            </a:r>
            <a:r>
              <a:rPr lang="zh-CN" altLang="en-US" sz="2000">
                <a:solidFill>
                  <a:srgbClr val="0039AC"/>
                </a:solidFill>
                <a:latin typeface="宋体" pitchFamily="2" charset="-122"/>
                <a:ea typeface="宋体" pitchFamily="2" charset="-122"/>
              </a:rPr>
              <a:t>，什么力使得铅块结合在一起？</a:t>
            </a:r>
            <a:endParaRPr lang="zh-CN" altLang="zh-CN" sz="2000">
              <a:solidFill>
                <a:srgbClr val="0039AC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0246" name="Text Box 10"/>
          <p:cNvSpPr/>
          <p:nvPr>
            <p:custDataLst>
              <p:tags r:id="rId5"/>
            </p:custDataLst>
          </p:nvPr>
        </p:nvSpPr>
        <p:spPr>
          <a:xfrm>
            <a:off x="903288" y="3814657"/>
            <a:ext cx="4545012" cy="463105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0039AC"/>
                </a:solidFill>
                <a:latin typeface="宋体" pitchFamily="2" charset="-122"/>
                <a:ea typeface="宋体" pitchFamily="2" charset="-122"/>
              </a:rPr>
              <a:t>结论</a:t>
            </a:r>
            <a:r>
              <a:rPr lang="en-US" altLang="zh-CN" sz="2400" b="1">
                <a:solidFill>
                  <a:srgbClr val="0039AC"/>
                </a:solidFill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b="1">
                <a:solidFill>
                  <a:srgbClr val="0039AC"/>
                </a:solidFill>
                <a:latin typeface="宋体" pitchFamily="2" charset="-122"/>
                <a:ea typeface="宋体" pitchFamily="2" charset="-122"/>
              </a:rPr>
              <a:t>：分子之间存在引力。</a:t>
            </a:r>
          </a:p>
        </p:txBody>
      </p:sp>
      <p:pic>
        <p:nvPicPr>
          <p:cNvPr id="10247" name="Picture 6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1325" y="2119784"/>
            <a:ext cx="1511300" cy="24141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</p:pic>
      <p:sp>
        <p:nvSpPr>
          <p:cNvPr id="10248" name="矩形 8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876300" y="1432287"/>
            <a:ext cx="7907338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000">
                <a:latin typeface="宋体" pitchFamily="2" charset="-122"/>
                <a:ea typeface="宋体" pitchFamily="2" charset="-122"/>
              </a:rPr>
              <a:t>既然分子在运动，通常固体和液体中的分子为什么没飞散开？而保持一定的体积呢？</a:t>
            </a:r>
          </a:p>
        </p:txBody>
      </p:sp>
    </p:spTree>
    <p:extLst>
      <p:ext uri="{BB962C8B-B14F-4D97-AF65-F5344CB8AC3E}">
        <p14:creationId xmlns:p14="http://schemas.microsoft.com/office/powerpoint/2010/main" val="33121626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 animBg="1"/>
      <p:bldP spid="10245" grpId="0" animBg="1"/>
      <p:bldP spid="1024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6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8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9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7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8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9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0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2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3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5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6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7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8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9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0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1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2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9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5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6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1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2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3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4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5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6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7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8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2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4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7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8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9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0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3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5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6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7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8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9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0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2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3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4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5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6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7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8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9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0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1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2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3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4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4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5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8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9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0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2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3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4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6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8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9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0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2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3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4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6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6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7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8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9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0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2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3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4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5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1726</Words>
  <Application>Microsoft Office PowerPoint</Application>
  <PresentationFormat>全屏显示(16:9)</PresentationFormat>
  <Paragraphs>133</Paragraphs>
  <Slides>18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2</cp:revision>
  <dcterms:created xsi:type="dcterms:W3CDTF">2021-01-02T10:52:16Z</dcterms:created>
  <dcterms:modified xsi:type="dcterms:W3CDTF">2021-01-02T10:57:14Z</dcterms:modified>
</cp:coreProperties>
</file>