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3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040" y="2091543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第三节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  <p:sp>
        <p:nvSpPr>
          <p:cNvPr id="10" name="矩形 1048580"/>
          <p:cNvSpPr/>
          <p:nvPr/>
        </p:nvSpPr>
        <p:spPr>
          <a:xfrm>
            <a:off x="4355976" y="3039630"/>
            <a:ext cx="3841750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5400" b="1" baseline="-25000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      电路的连接</a:t>
            </a:r>
            <a:endParaRPr lang="zh-CN" altLang="en-US" sz="5400" b="1" baseline="-25000" dirty="0">
              <a:solidFill>
                <a:srgbClr val="FF0000"/>
              </a:solidFill>
              <a:latin typeface="微软雅黑" charset="-122"/>
              <a:ea typeface="微软雅黑"/>
              <a:sym typeface="微软雅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0" descr="H:\2\人教教参资源\九\图\电池组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767012" y="923029"/>
            <a:ext cx="1970088" cy="79412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4" name="Picture 3" descr="H:\2\人教教参资源\九\图\铡刀开关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752475" y="889608"/>
            <a:ext cx="1423988" cy="92939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5" name="未知"/>
          <p:cNvSpPr/>
          <p:nvPr/>
        </p:nvSpPr>
        <p:spPr bwMode="auto">
          <a:xfrm>
            <a:off x="1851248" y="1157902"/>
            <a:ext cx="985902" cy="317367"/>
          </a:xfrm>
          <a:custGeom>
            <a:avLst/>
            <a:gdLst>
              <a:gd name="T0" fmla="*/ 590 w 590"/>
              <a:gd name="T1" fmla="*/ 143 h 188"/>
              <a:gd name="T2" fmla="*/ 318 w 590"/>
              <a:gd name="T3" fmla="*/ 7 h 188"/>
              <a:gd name="T4" fmla="*/ 0 w 590"/>
              <a:gd name="T5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0" h="188">
                <a:moveTo>
                  <a:pt x="590" y="143"/>
                </a:moveTo>
                <a:cubicBezTo>
                  <a:pt x="503" y="71"/>
                  <a:pt x="416" y="0"/>
                  <a:pt x="318" y="7"/>
                </a:cubicBezTo>
                <a:cubicBezTo>
                  <a:pt x="220" y="14"/>
                  <a:pt x="53" y="158"/>
                  <a:pt x="0" y="188"/>
                </a:cubicBezTo>
              </a:path>
            </a:pathLst>
          </a:custGeom>
          <a:noFill/>
          <a:ln w="38100" cap="flat" cmpd="sng">
            <a:solidFill>
              <a:srgbClr val="CC0000"/>
            </a:solidFill>
            <a:rou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sym typeface="Arial" pitchFamily="34" charset="0"/>
            </a:endParaRPr>
          </a:p>
        </p:txBody>
      </p:sp>
      <p:sp>
        <p:nvSpPr>
          <p:cNvPr id="23556" name="Text Box 14"/>
          <p:cNvSpPr txBox="1">
            <a:spLocks noChangeArrowheads="1"/>
          </p:cNvSpPr>
          <p:nvPr/>
        </p:nvSpPr>
        <p:spPr bwMode="auto">
          <a:xfrm>
            <a:off x="1395060" y="794957"/>
            <a:ext cx="340888" cy="4625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S</a:t>
            </a:r>
            <a:endParaRPr lang="en-US" altLang="zh-CN" sz="2400" b="1" baseline="-250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7" name="AutoShape 15"/>
          <p:cNvSpPr/>
          <p:nvPr/>
        </p:nvSpPr>
        <p:spPr>
          <a:xfrm>
            <a:off x="2071688" y="439235"/>
            <a:ext cx="671512" cy="359663"/>
          </a:xfrm>
          <a:prstGeom prst="wedgeRoundRectCallout">
            <a:avLst>
              <a:gd name="adj1" fmla="val 5556"/>
              <a:gd name="adj2" fmla="val 149056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干路</a:t>
            </a:r>
          </a:p>
        </p:txBody>
      </p:sp>
      <p:sp>
        <p:nvSpPr>
          <p:cNvPr id="23558" name="AutoShape 18"/>
          <p:cNvSpPr/>
          <p:nvPr/>
        </p:nvSpPr>
        <p:spPr>
          <a:xfrm>
            <a:off x="5397501" y="563367"/>
            <a:ext cx="733425" cy="359663"/>
          </a:xfrm>
          <a:prstGeom prst="wedgeRoundRectCallout">
            <a:avLst>
              <a:gd name="adj1" fmla="val 39981"/>
              <a:gd name="adj2" fmla="val 159361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干路</a:t>
            </a:r>
          </a:p>
        </p:txBody>
      </p:sp>
      <p:sp>
        <p:nvSpPr>
          <p:cNvPr id="23559" name="AutoShape 19"/>
          <p:cNvSpPr/>
          <p:nvPr/>
        </p:nvSpPr>
        <p:spPr>
          <a:xfrm>
            <a:off x="5884863" y="3571168"/>
            <a:ext cx="1089025" cy="428095"/>
          </a:xfrm>
          <a:prstGeom prst="wedgeRoundRectCallout">
            <a:avLst>
              <a:gd name="adj1" fmla="val 24491"/>
              <a:gd name="adj2" fmla="val -74907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000" b="1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000" b="1" baseline="-2500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000" b="1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支路</a:t>
            </a:r>
          </a:p>
        </p:txBody>
      </p:sp>
      <p:sp>
        <p:nvSpPr>
          <p:cNvPr id="23560" name="AutoShape 20"/>
          <p:cNvSpPr/>
          <p:nvPr/>
        </p:nvSpPr>
        <p:spPr>
          <a:xfrm>
            <a:off x="7346950" y="2629042"/>
            <a:ext cx="1055688" cy="397857"/>
          </a:xfrm>
          <a:prstGeom prst="wedgeRoundRectCallout">
            <a:avLst>
              <a:gd name="adj1" fmla="val 1194"/>
              <a:gd name="adj2" fmla="val -92694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rIns="180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000" b="1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000" b="1" baseline="-25000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 b="1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支路</a:t>
            </a:r>
          </a:p>
        </p:txBody>
      </p:sp>
      <p:sp>
        <p:nvSpPr>
          <p:cNvPr id="23561" name="Text Box 34"/>
          <p:cNvSpPr txBox="1">
            <a:spLocks noChangeArrowheads="1"/>
          </p:cNvSpPr>
          <p:nvPr/>
        </p:nvSpPr>
        <p:spPr bwMode="auto">
          <a:xfrm>
            <a:off x="7449380" y="3452338"/>
            <a:ext cx="444500" cy="4631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</a:p>
        </p:txBody>
      </p:sp>
      <p:sp>
        <p:nvSpPr>
          <p:cNvPr id="23562" name="Text Box 35"/>
          <p:cNvSpPr txBox="1">
            <a:spLocks noChangeArrowheads="1"/>
          </p:cNvSpPr>
          <p:nvPr/>
        </p:nvSpPr>
        <p:spPr bwMode="auto">
          <a:xfrm>
            <a:off x="6333368" y="1315356"/>
            <a:ext cx="339725" cy="4631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S</a:t>
            </a:r>
            <a:endParaRPr lang="en-US" altLang="zh-CN" sz="2400" b="1" baseline="-2500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3563" name="组合 51"/>
          <p:cNvGrpSpPr/>
          <p:nvPr/>
        </p:nvGrpSpPr>
        <p:grpSpPr>
          <a:xfrm>
            <a:off x="5880100" y="1852424"/>
            <a:ext cx="2592388" cy="853006"/>
            <a:chOff x="5785878" y="2008935"/>
            <a:chExt cx="2592388" cy="850900"/>
          </a:xfrm>
        </p:grpSpPr>
        <p:cxnSp>
          <p:nvCxnSpPr>
            <p:cNvPr id="23601" name="直接连接符 20"/>
            <p:cNvCxnSpPr/>
            <p:nvPr/>
          </p:nvCxnSpPr>
          <p:spPr>
            <a:xfrm flipV="1">
              <a:off x="5785878" y="2608705"/>
              <a:ext cx="2592388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miter lim="800000"/>
            </a:ln>
          </p:spPr>
        </p:cxnSp>
        <p:sp>
          <p:nvSpPr>
            <p:cNvPr id="23602" name="AutoShape 21"/>
            <p:cNvSpPr>
              <a:spLocks noChangeArrowheads="1"/>
            </p:cNvSpPr>
            <p:nvPr/>
          </p:nvSpPr>
          <p:spPr bwMode="auto">
            <a:xfrm>
              <a:off x="6816166" y="2374060"/>
              <a:ext cx="490538" cy="485775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339966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/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3603" name="Text Box 36"/>
            <p:cNvSpPr txBox="1">
              <a:spLocks noChangeArrowheads="1"/>
            </p:cNvSpPr>
            <p:nvPr/>
          </p:nvSpPr>
          <p:spPr bwMode="auto">
            <a:xfrm>
              <a:off x="7133666" y="2008935"/>
              <a:ext cx="444500" cy="4619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/>
              <a:r>
                <a:rPr lang="en-US" altLang="zh-CN" sz="2400" b="1">
                  <a:latin typeface="宋体" pitchFamily="2" charset="-122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latin typeface="宋体" pitchFamily="2" charset="-122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23564" name="Oval 39"/>
          <p:cNvSpPr>
            <a:spLocks noChangeArrowheads="1"/>
          </p:cNvSpPr>
          <p:nvPr/>
        </p:nvSpPr>
        <p:spPr bwMode="auto">
          <a:xfrm>
            <a:off x="5845175" y="2399875"/>
            <a:ext cx="76200" cy="76389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</a:ln>
          <a:effectLst/>
          <a:extLst/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3565" name="组合 49"/>
          <p:cNvGrpSpPr/>
          <p:nvPr/>
        </p:nvGrpSpPr>
        <p:grpSpPr>
          <a:xfrm>
            <a:off x="5880100" y="1021698"/>
            <a:ext cx="2595562" cy="1414781"/>
            <a:chOff x="5766828" y="1170735"/>
            <a:chExt cx="2595563" cy="1411288"/>
          </a:xfrm>
        </p:grpSpPr>
        <p:grpSp>
          <p:nvGrpSpPr>
            <p:cNvPr id="23588" name="组合 44"/>
            <p:cNvGrpSpPr/>
            <p:nvPr/>
          </p:nvGrpSpPr>
          <p:grpSpPr>
            <a:xfrm>
              <a:off x="7260666" y="1170735"/>
              <a:ext cx="130175" cy="646113"/>
              <a:chOff x="7260666" y="1170735"/>
              <a:chExt cx="130175" cy="646113"/>
            </a:xfrm>
          </p:grpSpPr>
          <p:sp>
            <p:nvSpPr>
              <p:cNvPr id="23599" name="Line 32"/>
              <p:cNvSpPr>
                <a:spLocks noChangeShapeType="1"/>
              </p:cNvSpPr>
              <p:nvPr/>
            </p:nvSpPr>
            <p:spPr bwMode="auto">
              <a:xfrm flipH="1">
                <a:off x="7260666" y="1170735"/>
                <a:ext cx="0" cy="64611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sym typeface="Arial" pitchFamily="34" charset="0"/>
                </a:endParaRPr>
              </a:p>
            </p:txBody>
          </p:sp>
          <p:sp>
            <p:nvSpPr>
              <p:cNvPr id="23600" name="Line 33"/>
              <p:cNvSpPr>
                <a:spLocks noChangeShapeType="1"/>
              </p:cNvSpPr>
              <p:nvPr/>
            </p:nvSpPr>
            <p:spPr bwMode="auto">
              <a:xfrm flipH="1">
                <a:off x="7390841" y="1315198"/>
                <a:ext cx="0" cy="40322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sym typeface="Arial" pitchFamily="34" charset="0"/>
                </a:endParaRPr>
              </a:p>
            </p:txBody>
          </p:sp>
        </p:grpSp>
        <p:grpSp>
          <p:nvGrpSpPr>
            <p:cNvPr id="23589" name="组合 48"/>
            <p:cNvGrpSpPr/>
            <p:nvPr/>
          </p:nvGrpSpPr>
          <p:grpSpPr>
            <a:xfrm>
              <a:off x="7390841" y="1477916"/>
              <a:ext cx="971550" cy="1103313"/>
              <a:chOff x="7390841" y="1477916"/>
              <a:chExt cx="971550" cy="1103313"/>
            </a:xfrm>
          </p:grpSpPr>
          <p:cxnSp>
            <p:nvCxnSpPr>
              <p:cNvPr id="23597" name="Line 34"/>
              <p:cNvCxnSpPr/>
              <p:nvPr/>
            </p:nvCxnSpPr>
            <p:spPr>
              <a:xfrm flipV="1">
                <a:off x="7390841" y="1494585"/>
                <a:ext cx="968375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miter lim="800000"/>
              </a:ln>
            </p:spPr>
          </p:cxnSp>
          <p:cxnSp>
            <p:nvCxnSpPr>
              <p:cNvPr id="23598" name="直接连接符 23"/>
              <p:cNvCxnSpPr/>
              <p:nvPr/>
            </p:nvCxnSpPr>
            <p:spPr>
              <a:xfrm rot="5400000" flipH="1" flipV="1">
                <a:off x="7805178" y="2024016"/>
                <a:ext cx="1103313" cy="11113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miter lim="800000"/>
              </a:ln>
            </p:spPr>
          </p:cxnSp>
        </p:grpSp>
        <p:grpSp>
          <p:nvGrpSpPr>
            <p:cNvPr id="23590" name="组合 46"/>
            <p:cNvGrpSpPr/>
            <p:nvPr/>
          </p:nvGrpSpPr>
          <p:grpSpPr>
            <a:xfrm>
              <a:off x="5766828" y="1478710"/>
              <a:ext cx="368300" cy="1103313"/>
              <a:chOff x="5766828" y="1478710"/>
              <a:chExt cx="368300" cy="1103313"/>
            </a:xfrm>
          </p:grpSpPr>
          <p:sp>
            <p:nvSpPr>
              <p:cNvPr id="23595" name="Line 41"/>
              <p:cNvSpPr>
                <a:spLocks noChangeShapeType="1"/>
              </p:cNvSpPr>
              <p:nvPr/>
            </p:nvSpPr>
            <p:spPr bwMode="auto">
              <a:xfrm>
                <a:off x="5785878" y="1502523"/>
                <a:ext cx="349250" cy="1588"/>
              </a:xfrm>
              <a:prstGeom prst="line">
                <a:avLst/>
              </a:prstGeom>
              <a:noFill/>
              <a:ln w="25400">
                <a:solidFill>
                  <a:srgbClr val="CC0000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sym typeface="Arial" pitchFamily="34" charset="0"/>
                </a:endParaRPr>
              </a:p>
            </p:txBody>
          </p:sp>
          <p:cxnSp>
            <p:nvCxnSpPr>
              <p:cNvPr id="23596" name="直接连接符 24"/>
              <p:cNvCxnSpPr/>
              <p:nvPr/>
            </p:nvCxnSpPr>
            <p:spPr>
              <a:xfrm rot="5400000" flipH="1" flipV="1">
                <a:off x="5220728" y="2024810"/>
                <a:ext cx="1103313" cy="11113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miter lim="800000"/>
              </a:ln>
            </p:spPr>
          </p:cxnSp>
        </p:grpSp>
        <p:sp>
          <p:nvSpPr>
            <p:cNvPr id="23591" name="Line 41"/>
            <p:cNvSpPr>
              <a:spLocks noChangeShapeType="1"/>
            </p:cNvSpPr>
            <p:nvPr/>
          </p:nvSpPr>
          <p:spPr bwMode="auto">
            <a:xfrm>
              <a:off x="6490728" y="1494585"/>
              <a:ext cx="757238" cy="0"/>
            </a:xfrm>
            <a:prstGeom prst="line">
              <a:avLst/>
            </a:prstGeom>
            <a:noFill/>
            <a:ln w="25400">
              <a:solidFill>
                <a:srgbClr val="CC0000"/>
              </a:solidFill>
              <a:round/>
            </a:ln>
            <a:extLst/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sym typeface="Arial" pitchFamily="34" charset="0"/>
              </a:endParaRPr>
            </a:p>
          </p:txBody>
        </p:sp>
        <p:grpSp>
          <p:nvGrpSpPr>
            <p:cNvPr id="23592" name="组合 45"/>
            <p:cNvGrpSpPr/>
            <p:nvPr/>
          </p:nvGrpSpPr>
          <p:grpSpPr>
            <a:xfrm>
              <a:off x="6131953" y="1329485"/>
              <a:ext cx="441326" cy="244476"/>
              <a:chOff x="6131953" y="1329485"/>
              <a:chExt cx="441326" cy="244476"/>
            </a:xfrm>
          </p:grpSpPr>
          <p:cxnSp>
            <p:nvCxnSpPr>
              <p:cNvPr id="23593" name="Line 44"/>
              <p:cNvCxnSpPr/>
              <p:nvPr/>
            </p:nvCxnSpPr>
            <p:spPr>
              <a:xfrm flipV="1">
                <a:off x="6203391" y="1329485"/>
                <a:ext cx="369888" cy="1793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23594" name="Oval 42"/>
              <p:cNvSpPr>
                <a:spLocks noChangeArrowheads="1"/>
              </p:cNvSpPr>
              <p:nvPr/>
            </p:nvSpPr>
            <p:spPr bwMode="auto">
              <a:xfrm>
                <a:off x="6131953" y="1473948"/>
                <a:ext cx="103188" cy="100013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lang="en-US" altLang="zh-CN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lang="en-US" altLang="zh-CN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lang="en-US" altLang="zh-CN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lang="en-US" altLang="zh-CN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/>
                <a:endParaRPr lang="zh-CN" altLang="en-US" sz="2400">
                  <a:latin typeface="宋体" pitchFamily="2" charset="-122"/>
                  <a:ea typeface="宋体" pitchFamily="2" charset="-122"/>
                </a:endParaRPr>
              </a:p>
            </p:txBody>
          </p:sp>
        </p:grpSp>
      </p:grpSp>
      <p:pic>
        <p:nvPicPr>
          <p:cNvPr id="23566" name="Picture 5" descr="H:\2\人教教参资源\九\图\小灯泡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5851" y="2333036"/>
            <a:ext cx="1520825" cy="1083764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67" name="AutoShape 16"/>
          <p:cNvSpPr/>
          <p:nvPr/>
        </p:nvSpPr>
        <p:spPr>
          <a:xfrm>
            <a:off x="1851025" y="3644374"/>
            <a:ext cx="915988" cy="346932"/>
          </a:xfrm>
          <a:prstGeom prst="wedgeRoundRectCallout">
            <a:avLst>
              <a:gd name="adj1" fmla="val 43208"/>
              <a:gd name="adj2" fmla="val -103199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000" b="1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000" b="1" baseline="-2500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000" b="1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支路</a:t>
            </a:r>
          </a:p>
        </p:txBody>
      </p:sp>
      <p:grpSp>
        <p:nvGrpSpPr>
          <p:cNvPr id="23568" name="组合 41"/>
          <p:cNvGrpSpPr/>
          <p:nvPr/>
        </p:nvGrpSpPr>
        <p:grpSpPr>
          <a:xfrm>
            <a:off x="1282700" y="1987696"/>
            <a:ext cx="3441700" cy="1083764"/>
            <a:chOff x="1189637" y="2145388"/>
            <a:chExt cx="3440631" cy="1081096"/>
          </a:xfrm>
        </p:grpSpPr>
        <p:pic>
          <p:nvPicPr>
            <p:cNvPr id="23586" name="Picture 5" descr="H:\2\人教教参资源\九\图\小灯泡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111311" y="2145388"/>
              <a:ext cx="1518957" cy="108109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3587" name="未知"/>
            <p:cNvSpPr/>
            <p:nvPr/>
          </p:nvSpPr>
          <p:spPr bwMode="auto">
            <a:xfrm>
              <a:off x="1189637" y="2189171"/>
              <a:ext cx="2158958" cy="961536"/>
            </a:xfrm>
            <a:custGeom>
              <a:avLst/>
              <a:gdLst>
                <a:gd name="T0" fmla="*/ 1292 w 1292"/>
                <a:gd name="T1" fmla="*/ 412 h 571"/>
                <a:gd name="T2" fmla="*/ 362 w 1292"/>
                <a:gd name="T3" fmla="*/ 26 h 571"/>
                <a:gd name="T4" fmla="*/ 0 w 1292"/>
                <a:gd name="T5" fmla="*/ 571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round/>
            </a:ln>
            <a:effectLst/>
            <a:extLst/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sym typeface="Arial" pitchFamily="34" charset="0"/>
              </a:endParaRPr>
            </a:p>
          </p:txBody>
        </p:sp>
      </p:grpSp>
      <p:sp>
        <p:nvSpPr>
          <p:cNvPr id="23569" name="AutoShape 17"/>
          <p:cNvSpPr/>
          <p:nvPr/>
        </p:nvSpPr>
        <p:spPr>
          <a:xfrm>
            <a:off x="2479675" y="1804681"/>
            <a:ext cx="919162" cy="361254"/>
          </a:xfrm>
          <a:prstGeom prst="wedgeRoundRectCallout">
            <a:avLst>
              <a:gd name="adj1" fmla="val -4134"/>
              <a:gd name="adj2" fmla="val 118176"/>
              <a:gd name="adj3" fmla="val 16667"/>
            </a:avLst>
          </a:prstGeom>
          <a:noFill/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000" b="1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000" b="1" baseline="-25000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000" b="1">
                <a:solidFill>
                  <a:srgbClr val="339966"/>
                </a:solidFill>
                <a:latin typeface="宋体" pitchFamily="2" charset="-122"/>
                <a:ea typeface="宋体" pitchFamily="2" charset="-122"/>
              </a:rPr>
              <a:t>支路</a:t>
            </a:r>
          </a:p>
        </p:txBody>
      </p:sp>
      <p:sp>
        <p:nvSpPr>
          <p:cNvPr id="23570" name="未知"/>
          <p:cNvSpPr/>
          <p:nvPr/>
        </p:nvSpPr>
        <p:spPr bwMode="auto">
          <a:xfrm>
            <a:off x="773440" y="1507343"/>
            <a:ext cx="583186" cy="1548005"/>
          </a:xfrm>
          <a:custGeom>
            <a:avLst/>
            <a:gdLst>
              <a:gd name="T0" fmla="*/ 393 w 393"/>
              <a:gd name="T1" fmla="*/ 1021 h 1021"/>
              <a:gd name="T2" fmla="*/ 30 w 393"/>
              <a:gd name="T3" fmla="*/ 544 h 1021"/>
              <a:gd name="T4" fmla="*/ 211 w 393"/>
              <a:gd name="T5" fmla="*/ 0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3" h="1021">
                <a:moveTo>
                  <a:pt x="393" y="1021"/>
                </a:moveTo>
                <a:cubicBezTo>
                  <a:pt x="226" y="867"/>
                  <a:pt x="60" y="714"/>
                  <a:pt x="30" y="544"/>
                </a:cubicBezTo>
                <a:cubicBezTo>
                  <a:pt x="0" y="374"/>
                  <a:pt x="105" y="187"/>
                  <a:pt x="211" y="0"/>
                </a:cubicBezTo>
              </a:path>
            </a:pathLst>
          </a:custGeom>
          <a:noFill/>
          <a:ln w="38100" cap="flat" cmpd="sng">
            <a:solidFill>
              <a:srgbClr val="CC0000"/>
            </a:solidFill>
            <a:rou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sym typeface="Arial" pitchFamily="34" charset="0"/>
            </a:endParaRPr>
          </a:p>
        </p:txBody>
      </p:sp>
      <p:sp>
        <p:nvSpPr>
          <p:cNvPr id="23571" name="未知"/>
          <p:cNvSpPr/>
          <p:nvPr/>
        </p:nvSpPr>
        <p:spPr bwMode="auto">
          <a:xfrm>
            <a:off x="4516526" y="1370605"/>
            <a:ext cx="554779" cy="1306604"/>
          </a:xfrm>
          <a:custGeom>
            <a:avLst/>
            <a:gdLst>
              <a:gd name="T0" fmla="*/ 68 w 374"/>
              <a:gd name="T1" fmla="*/ 0 h 862"/>
              <a:gd name="T2" fmla="*/ 363 w 374"/>
              <a:gd name="T3" fmla="*/ 318 h 862"/>
              <a:gd name="T4" fmla="*/ 0 w 374"/>
              <a:gd name="T5" fmla="*/ 86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" h="862">
                <a:moveTo>
                  <a:pt x="68" y="0"/>
                </a:moveTo>
                <a:cubicBezTo>
                  <a:pt x="221" y="87"/>
                  <a:pt x="374" y="174"/>
                  <a:pt x="363" y="318"/>
                </a:cubicBezTo>
                <a:cubicBezTo>
                  <a:pt x="352" y="462"/>
                  <a:pt x="176" y="662"/>
                  <a:pt x="0" y="862"/>
                </a:cubicBezTo>
              </a:path>
            </a:pathLst>
          </a:custGeom>
          <a:noFill/>
          <a:ln w="38100" cmpd="sng">
            <a:solidFill>
              <a:srgbClr val="CC0000"/>
            </a:solidFill>
            <a:rou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sym typeface="Arial" pitchFamily="34" charset="0"/>
            </a:endParaRPr>
          </a:p>
        </p:txBody>
      </p:sp>
      <p:sp>
        <p:nvSpPr>
          <p:cNvPr id="23572" name="Text Box 12"/>
          <p:cNvSpPr txBox="1">
            <a:spLocks noChangeArrowheads="1"/>
          </p:cNvSpPr>
          <p:nvPr/>
        </p:nvSpPr>
        <p:spPr bwMode="auto">
          <a:xfrm>
            <a:off x="4070364" y="1753808"/>
            <a:ext cx="444491" cy="4625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</a:p>
        </p:txBody>
      </p:sp>
      <p:sp>
        <p:nvSpPr>
          <p:cNvPr id="23573" name="未知"/>
          <p:cNvSpPr/>
          <p:nvPr/>
        </p:nvSpPr>
        <p:spPr bwMode="auto">
          <a:xfrm>
            <a:off x="2305767" y="2689025"/>
            <a:ext cx="2508201" cy="828867"/>
          </a:xfrm>
          <a:custGeom>
            <a:avLst/>
            <a:gdLst>
              <a:gd name="T0" fmla="*/ 1315 w 1501"/>
              <a:gd name="T1" fmla="*/ 0 h 491"/>
              <a:gd name="T2" fmla="*/ 1361 w 1501"/>
              <a:gd name="T3" fmla="*/ 136 h 491"/>
              <a:gd name="T4" fmla="*/ 476 w 1501"/>
              <a:gd name="T5" fmla="*/ 476 h 491"/>
              <a:gd name="T6" fmla="*/ 0 w 1501"/>
              <a:gd name="T7" fmla="*/ 227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01" h="491">
                <a:moveTo>
                  <a:pt x="1315" y="0"/>
                </a:moveTo>
                <a:cubicBezTo>
                  <a:pt x="1408" y="28"/>
                  <a:pt x="1501" y="57"/>
                  <a:pt x="1361" y="136"/>
                </a:cubicBezTo>
                <a:cubicBezTo>
                  <a:pt x="1221" y="215"/>
                  <a:pt x="703" y="461"/>
                  <a:pt x="476" y="476"/>
                </a:cubicBezTo>
                <a:cubicBezTo>
                  <a:pt x="249" y="491"/>
                  <a:pt x="124" y="359"/>
                  <a:pt x="0" y="227"/>
                </a:cubicBezTo>
              </a:path>
            </a:pathLst>
          </a:custGeom>
          <a:noFill/>
          <a:ln w="38100" cap="flat" cmpd="sng">
            <a:solidFill>
              <a:srgbClr val="003399"/>
            </a:solidFill>
            <a:round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sym typeface="Arial" pitchFamily="34" charset="0"/>
            </a:endParaRPr>
          </a:p>
        </p:txBody>
      </p:sp>
      <p:sp>
        <p:nvSpPr>
          <p:cNvPr id="23574" name="Text Box 13"/>
          <p:cNvSpPr txBox="1">
            <a:spLocks noChangeArrowheads="1"/>
          </p:cNvSpPr>
          <p:nvPr/>
        </p:nvSpPr>
        <p:spPr bwMode="auto">
          <a:xfrm>
            <a:off x="1963208" y="2174149"/>
            <a:ext cx="444491" cy="4625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</a:p>
        </p:txBody>
      </p:sp>
      <p:grpSp>
        <p:nvGrpSpPr>
          <p:cNvPr id="23575" name="组合 53"/>
          <p:cNvGrpSpPr/>
          <p:nvPr/>
        </p:nvGrpSpPr>
        <p:grpSpPr>
          <a:xfrm>
            <a:off x="5867400" y="2452394"/>
            <a:ext cx="2592388" cy="1230175"/>
            <a:chOff x="5755716" y="2569323"/>
            <a:chExt cx="2592388" cy="1227137"/>
          </a:xfrm>
        </p:grpSpPr>
        <p:cxnSp>
          <p:nvCxnSpPr>
            <p:cNvPr id="23582" name="直接连接符 24"/>
            <p:cNvCxnSpPr/>
            <p:nvPr/>
          </p:nvCxnSpPr>
          <p:spPr>
            <a:xfrm rot="5400000" flipH="1" flipV="1">
              <a:off x="7839309" y="3068592"/>
              <a:ext cx="1008063" cy="9525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miter lim="800000"/>
            </a:ln>
          </p:spPr>
        </p:cxnSp>
        <p:cxnSp>
          <p:nvCxnSpPr>
            <p:cNvPr id="23583" name="直接连接符 20"/>
            <p:cNvCxnSpPr/>
            <p:nvPr/>
          </p:nvCxnSpPr>
          <p:spPr>
            <a:xfrm flipV="1">
              <a:off x="5755716" y="3569448"/>
              <a:ext cx="2592388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miter lim="800000"/>
            </a:ln>
          </p:spPr>
        </p:cxnSp>
        <p:sp>
          <p:nvSpPr>
            <p:cNvPr id="23584" name="AutoShape 21"/>
            <p:cNvSpPr>
              <a:spLocks noChangeArrowheads="1"/>
            </p:cNvSpPr>
            <p:nvPr/>
          </p:nvSpPr>
          <p:spPr bwMode="auto">
            <a:xfrm>
              <a:off x="6816166" y="3310685"/>
              <a:ext cx="490538" cy="485775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rgbClr val="000099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lang="en-US" altLang="zh-CN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/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23585" name="直接连接符 24"/>
            <p:cNvCxnSpPr/>
            <p:nvPr/>
          </p:nvCxnSpPr>
          <p:spPr>
            <a:xfrm rot="5400000" flipH="1" flipV="1">
              <a:off x="5269146" y="3092404"/>
              <a:ext cx="1008063" cy="9525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miter lim="800000"/>
            </a:ln>
          </p:spPr>
        </p:cxnSp>
      </p:grpSp>
      <p:sp>
        <p:nvSpPr>
          <p:cNvPr id="23576" name="AutoShape 18"/>
          <p:cNvSpPr/>
          <p:nvPr/>
        </p:nvSpPr>
        <p:spPr>
          <a:xfrm>
            <a:off x="450850" y="3575942"/>
            <a:ext cx="1106488" cy="359663"/>
          </a:xfrm>
          <a:prstGeom prst="wedgeRoundRectCallout">
            <a:avLst>
              <a:gd name="adj1" fmla="val 29611"/>
              <a:gd name="adj2" fmla="val -176699"/>
              <a:gd name="adj3" fmla="val 16667"/>
            </a:avLst>
          </a:prstGeom>
          <a:solidFill>
            <a:srgbClr val="00B050"/>
          </a:solidFill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分流点</a:t>
            </a:r>
          </a:p>
        </p:txBody>
      </p:sp>
      <p:sp>
        <p:nvSpPr>
          <p:cNvPr id="23577" name="AutoShape 18"/>
          <p:cNvSpPr/>
          <p:nvPr/>
        </p:nvSpPr>
        <p:spPr>
          <a:xfrm>
            <a:off x="3773488" y="3636417"/>
            <a:ext cx="1104900" cy="359663"/>
          </a:xfrm>
          <a:prstGeom prst="wedgeRoundRectCallout">
            <a:avLst>
              <a:gd name="adj1" fmla="val 12042"/>
              <a:gd name="adj2" fmla="val -269032"/>
              <a:gd name="adj3" fmla="val 16667"/>
            </a:avLst>
          </a:prstGeom>
          <a:solidFill>
            <a:srgbClr val="00B050"/>
          </a:solidFill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汇流点</a:t>
            </a:r>
          </a:p>
        </p:txBody>
      </p:sp>
      <p:sp>
        <p:nvSpPr>
          <p:cNvPr id="23578" name="AutoShape 18"/>
          <p:cNvSpPr/>
          <p:nvPr/>
        </p:nvSpPr>
        <p:spPr>
          <a:xfrm>
            <a:off x="5103812" y="2643365"/>
            <a:ext cx="566738" cy="1104452"/>
          </a:xfrm>
          <a:prstGeom prst="wedgeRoundRectCallout">
            <a:avLst>
              <a:gd name="adj1" fmla="val 79407"/>
              <a:gd name="adj2" fmla="val -59588"/>
              <a:gd name="adj3" fmla="val 16667"/>
            </a:avLst>
          </a:prstGeom>
          <a:solidFill>
            <a:srgbClr val="00B050"/>
          </a:solidFill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分流点</a:t>
            </a:r>
          </a:p>
        </p:txBody>
      </p:sp>
      <p:sp>
        <p:nvSpPr>
          <p:cNvPr id="23579" name="AutoShape 18"/>
          <p:cNvSpPr/>
          <p:nvPr/>
        </p:nvSpPr>
        <p:spPr>
          <a:xfrm>
            <a:off x="8575676" y="2579708"/>
            <a:ext cx="568325" cy="1104452"/>
          </a:xfrm>
          <a:prstGeom prst="wedgeRoundRectCallout">
            <a:avLst>
              <a:gd name="adj1" fmla="val -58847"/>
              <a:gd name="adj2" fmla="val -59588"/>
              <a:gd name="adj3" fmla="val 16667"/>
            </a:avLst>
          </a:prstGeom>
          <a:solidFill>
            <a:srgbClr val="00B050"/>
          </a:solidFill>
          <a:ln w="28575">
            <a:solidFill>
              <a:srgbClr val="0066CC"/>
            </a:solidFill>
            <a:miter lim="800000"/>
          </a:ln>
        </p:spPr>
        <p:txBody>
          <a:bodyPr lIns="18000" tIns="10800" rIns="18000" bIns="1080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zh-CN" altLang="en-US" sz="20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汇流点</a:t>
            </a:r>
          </a:p>
        </p:txBody>
      </p:sp>
      <p:sp>
        <p:nvSpPr>
          <p:cNvPr id="23580" name="Oval 40"/>
          <p:cNvSpPr>
            <a:spLocks noChangeArrowheads="1"/>
          </p:cNvSpPr>
          <p:nvPr/>
        </p:nvSpPr>
        <p:spPr bwMode="auto">
          <a:xfrm>
            <a:off x="8423275" y="2404649"/>
            <a:ext cx="76200" cy="76389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/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81" name="文本框 59"/>
          <p:cNvSpPr/>
          <p:nvPr/>
        </p:nvSpPr>
        <p:spPr>
          <a:xfrm>
            <a:off x="711200" y="4272988"/>
            <a:ext cx="84328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、并联电路中电流有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两条或多条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路径可以流回到电源负极。</a:t>
            </a:r>
          </a:p>
        </p:txBody>
      </p:sp>
    </p:spTree>
    <p:extLst>
      <p:ext uri="{BB962C8B-B14F-4D97-AF65-F5344CB8AC3E}">
        <p14:creationId xmlns:p14="http://schemas.microsoft.com/office/powerpoint/2010/main" val="232266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6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12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14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24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26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36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58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68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78" dur="1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88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98" dur="10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  <p:bldP spid="23560" grpId="0" animBg="1"/>
      <p:bldP spid="23564" grpId="0" animBg="1"/>
      <p:bldP spid="23569" grpId="0" animBg="1"/>
      <p:bldP spid="23576" grpId="0" animBg="1"/>
      <p:bldP spid="23577" grpId="0" animBg="1"/>
      <p:bldP spid="23578" grpId="0" animBg="1"/>
      <p:bldP spid="23579" grpId="0" animBg="1"/>
      <p:bldP spid="23580" grpId="0" animBg="1"/>
      <p:bldP spid="235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4578" name="Group 2"/>
          <p:cNvGrpSpPr/>
          <p:nvPr/>
        </p:nvGrpSpPr>
        <p:grpSpPr>
          <a:xfrm>
            <a:off x="2468562" y="448783"/>
            <a:ext cx="4319588" cy="2722935"/>
            <a:chOff x="0" y="0"/>
            <a:chExt cx="2585" cy="1613"/>
          </a:xfrm>
        </p:grpSpPr>
        <p:pic>
          <p:nvPicPr>
            <p:cNvPr id="24592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00" y="911"/>
              <a:ext cx="910" cy="64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4593" name="Picture 10" descr="H:\2\人教教参资源\九\图\电池组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06" y="76"/>
              <a:ext cx="1179" cy="47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4594" name="Picture 3" descr="H:\2\人教教参资源\九\图\铡刀开关.JP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56"/>
              <a:ext cx="853" cy="55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4595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468" y="707"/>
              <a:ext cx="909" cy="64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4596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60" y="0"/>
                </a:cxn>
                <a:cxn ang="0">
                  <a:pos x="322" y="286"/>
                </a:cxn>
                <a:cxn ang="0">
                  <a:pos x="0" y="774"/>
                </a:cxn>
              </a:cxnLst>
              <a:rect l="l" t="t" r="GT0" b="GT1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597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349" y="917"/>
                </a:cxn>
                <a:cxn ang="0">
                  <a:pos x="27" y="489"/>
                </a:cxn>
                <a:cxn ang="0">
                  <a:pos x="187" y="0"/>
                </a:cxn>
              </a:cxnLst>
              <a:rect l="l" t="t" r="GT0" b="GT1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598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1292" y="412"/>
                </a:cxn>
                <a:cxn ang="0">
                  <a:pos x="362" y="26"/>
                </a:cxn>
                <a:cxn ang="0">
                  <a:pos x="0" y="571"/>
                </a:cxn>
              </a:cxnLst>
              <a:rect l="l" t="t" r="GT0" b="GT1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599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1315" y="0"/>
                </a:cxn>
                <a:cxn ang="0">
                  <a:pos x="1361" y="136"/>
                </a:cxn>
                <a:cxn ang="0">
                  <a:pos x="476" y="476"/>
                </a:cxn>
                <a:cxn ang="0">
                  <a:pos x="0" y="227"/>
                </a:cxn>
              </a:cxnLst>
              <a:rect l="l" t="t" r="GT0" b="GT1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 cap="flat" cmpd="sng">
              <a:solidFill>
                <a:srgbClr val="003399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600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590" y="143"/>
                </a:cxn>
                <a:cxn ang="0">
                  <a:pos x="318" y="7"/>
                </a:cxn>
                <a:cxn ang="0">
                  <a:pos x="0" y="188"/>
                </a:cxn>
              </a:cxnLst>
              <a:rect l="l" t="t" r="GT0" b="GT1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601" name="Text Box 12"/>
            <p:cNvSpPr/>
            <p:nvPr/>
          </p:nvSpPr>
          <p:spPr>
            <a:xfrm>
              <a:off x="1986" y="568"/>
              <a:ext cx="293" cy="27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  <p:sp>
          <p:nvSpPr>
            <p:cNvPr id="24602" name="Text Box 13"/>
            <p:cNvSpPr/>
            <p:nvPr/>
          </p:nvSpPr>
          <p:spPr>
            <a:xfrm>
              <a:off x="725" y="817"/>
              <a:ext cx="293" cy="2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4603" name="Text Box 14"/>
            <p:cNvSpPr/>
            <p:nvPr/>
          </p:nvSpPr>
          <p:spPr>
            <a:xfrm>
              <a:off x="385" y="0"/>
              <a:ext cx="212" cy="2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4579" name="组合 15"/>
          <p:cNvGrpSpPr/>
          <p:nvPr/>
        </p:nvGrpSpPr>
        <p:grpSpPr>
          <a:xfrm>
            <a:off x="2222500" y="2329853"/>
            <a:ext cx="776288" cy="458332"/>
            <a:chOff x="655187" y="2803961"/>
            <a:chExt cx="776348" cy="456904"/>
          </a:xfrm>
        </p:grpSpPr>
        <p:cxnSp>
          <p:nvCxnSpPr>
            <p:cNvPr id="24590" name="直接连接符 16"/>
            <p:cNvCxnSpPr/>
            <p:nvPr/>
          </p:nvCxnSpPr>
          <p:spPr>
            <a:xfrm flipH="1" flipV="1">
              <a:off x="970305" y="3047622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24591" name="文本框 17"/>
            <p:cNvSpPr/>
            <p:nvPr/>
          </p:nvSpPr>
          <p:spPr>
            <a:xfrm>
              <a:off x="655187" y="2803961"/>
              <a:ext cx="479462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首</a:t>
              </a:r>
            </a:p>
          </p:txBody>
        </p:sp>
      </p:grpSp>
      <p:grpSp>
        <p:nvGrpSpPr>
          <p:cNvPr id="24580" name="组合 18"/>
          <p:cNvGrpSpPr/>
          <p:nvPr/>
        </p:nvGrpSpPr>
        <p:grpSpPr>
          <a:xfrm>
            <a:off x="4121150" y="2621084"/>
            <a:ext cx="871538" cy="458332"/>
            <a:chOff x="3054775" y="2722238"/>
            <a:chExt cx="870143" cy="456904"/>
          </a:xfrm>
        </p:grpSpPr>
        <p:cxnSp>
          <p:nvCxnSpPr>
            <p:cNvPr id="24588" name="直接连接符 19"/>
            <p:cNvCxnSpPr/>
            <p:nvPr/>
          </p:nvCxnSpPr>
          <p:spPr>
            <a:xfrm flipH="1" flipV="1">
              <a:off x="3054775" y="2857641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24589" name="文本框 20"/>
            <p:cNvSpPr/>
            <p:nvPr/>
          </p:nvSpPr>
          <p:spPr>
            <a:xfrm>
              <a:off x="3446260" y="2722238"/>
              <a:ext cx="478658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尾</a:t>
              </a:r>
            </a:p>
          </p:txBody>
        </p:sp>
      </p:grpSp>
      <p:grpSp>
        <p:nvGrpSpPr>
          <p:cNvPr id="24581" name="组合 21"/>
          <p:cNvGrpSpPr/>
          <p:nvPr/>
        </p:nvGrpSpPr>
        <p:grpSpPr>
          <a:xfrm>
            <a:off x="4484688" y="1610527"/>
            <a:ext cx="652462" cy="625432"/>
            <a:chOff x="655187" y="2803961"/>
            <a:chExt cx="652802" cy="623583"/>
          </a:xfrm>
        </p:grpSpPr>
        <p:cxnSp>
          <p:nvCxnSpPr>
            <p:cNvPr id="24586" name="直接连接符 22"/>
            <p:cNvCxnSpPr/>
            <p:nvPr/>
          </p:nvCxnSpPr>
          <p:spPr>
            <a:xfrm flipH="1" flipV="1">
              <a:off x="970305" y="3047622"/>
              <a:ext cx="337684" cy="37992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24587" name="文本框 23"/>
            <p:cNvSpPr/>
            <p:nvPr/>
          </p:nvSpPr>
          <p:spPr>
            <a:xfrm>
              <a:off x="655187" y="2803961"/>
              <a:ext cx="478086" cy="4569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首</a:t>
              </a:r>
            </a:p>
          </p:txBody>
        </p:sp>
      </p:grpSp>
      <p:grpSp>
        <p:nvGrpSpPr>
          <p:cNvPr id="24582" name="组合 24"/>
          <p:cNvGrpSpPr/>
          <p:nvPr/>
        </p:nvGrpSpPr>
        <p:grpSpPr>
          <a:xfrm>
            <a:off x="6276975" y="2202538"/>
            <a:ext cx="869950" cy="458332"/>
            <a:chOff x="3054775" y="2722238"/>
            <a:chExt cx="870143" cy="456904"/>
          </a:xfrm>
        </p:grpSpPr>
        <p:cxnSp>
          <p:nvCxnSpPr>
            <p:cNvPr id="24584" name="直接连接符 25"/>
            <p:cNvCxnSpPr/>
            <p:nvPr/>
          </p:nvCxnSpPr>
          <p:spPr>
            <a:xfrm flipH="1" flipV="1">
              <a:off x="3054775" y="2857641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24585" name="文本框 26"/>
            <p:cNvSpPr/>
            <p:nvPr/>
          </p:nvSpPr>
          <p:spPr>
            <a:xfrm>
              <a:off x="3445387" y="2722238"/>
              <a:ext cx="479531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尾</a:t>
              </a:r>
            </a:p>
          </p:txBody>
        </p:sp>
      </p:grpSp>
      <p:sp>
        <p:nvSpPr>
          <p:cNvPr id="24583" name="Text Box 149"/>
          <p:cNvSpPr txBox="1">
            <a:spLocks noChangeArrowheads="1"/>
          </p:cNvSpPr>
          <p:nvPr/>
        </p:nvSpPr>
        <p:spPr bwMode="auto">
          <a:xfrm>
            <a:off x="1301990" y="3514134"/>
            <a:ext cx="7526866" cy="4628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、并联电路的连接特点：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首首相连，尾尾相连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7918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23" dur="500" tmFilter="0, 0; .2, .5; .8, .5; 1, 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4" dur="250" autoRev="1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31" dur="500" tmFilter="0, 0; .2, .5; .8, .5; 1, 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2" dur="250" autoRev="1" fill="hold"/>
                                        <p:tgtEl>
                                          <p:spTgt spid="245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2" name="Text Box 41"/>
          <p:cNvSpPr txBox="1">
            <a:spLocks noChangeArrowheads="1"/>
          </p:cNvSpPr>
          <p:nvPr/>
        </p:nvSpPr>
        <p:spPr bwMode="auto">
          <a:xfrm>
            <a:off x="229756" y="3880594"/>
            <a:ext cx="8966053" cy="64793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</a:pP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干路开关同时控制整个电路，支路开关只控制本支路的用电器。</a:t>
            </a:r>
            <a:r>
              <a:rPr kumimoji="1" lang="zh-CN" altLang="en-US" sz="24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　</a:t>
            </a:r>
            <a:endParaRPr kumimoji="1"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5603" name="组合 30"/>
          <p:cNvGrpSpPr/>
          <p:nvPr/>
        </p:nvGrpSpPr>
        <p:grpSpPr>
          <a:xfrm>
            <a:off x="503238" y="647711"/>
            <a:ext cx="4287838" cy="2762722"/>
            <a:chOff x="689589" y="263535"/>
            <a:chExt cx="5282822" cy="3153860"/>
          </a:xfrm>
        </p:grpSpPr>
        <p:grpSp>
          <p:nvGrpSpPr>
            <p:cNvPr id="25615" name="组合 25"/>
            <p:cNvGrpSpPr/>
            <p:nvPr/>
          </p:nvGrpSpPr>
          <p:grpSpPr>
            <a:xfrm>
              <a:off x="689589" y="263535"/>
              <a:ext cx="5282822" cy="3153860"/>
              <a:chOff x="2289490" y="404467"/>
              <a:chExt cx="5282822" cy="3153860"/>
            </a:xfrm>
          </p:grpSpPr>
          <p:pic>
            <p:nvPicPr>
              <p:cNvPr id="25618" name="Picture 5" descr="H:\2\人教教参资源\九\图\小灯泡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9490" y="2477231"/>
                <a:ext cx="1520628" cy="108109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5619" name="Picture 10" descr="H:\2\人教教参资源\九\图\电池组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12409" y="539369"/>
                <a:ext cx="1970133" cy="7914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5620" name="Picture 3" descr="H:\2\人教教参资源\九\图\铡刀开关.JP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8060" y="484182"/>
                <a:ext cx="1425380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5621" name="Picture 5" descr="H:\2\人教教参资源\九\图\小灯泡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17606" y="1430314"/>
                <a:ext cx="1518957" cy="108109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5622" name="未知"/>
              <p:cNvSpPr/>
              <p:nvPr/>
            </p:nvSpPr>
            <p:spPr bwMode="auto">
              <a:xfrm rot="780000">
                <a:off x="2407183" y="1045316"/>
                <a:ext cx="361222" cy="2015116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361222" y="2015116"/>
                  </a:cxn>
                  <a:cxn ang="0">
                    <a:pos x="27574" y="1073676"/>
                  </a:cxn>
                  <a:cxn ang="0">
                    <a:pos x="193939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23" name="未知"/>
              <p:cNvSpPr/>
              <p:nvPr/>
            </p:nvSpPr>
            <p:spPr bwMode="auto">
              <a:xfrm rot="19920000">
                <a:off x="2347210" y="2259301"/>
                <a:ext cx="1949165" cy="407190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949165" y="293804"/>
                  </a:cxn>
                  <a:cxn ang="0">
                    <a:pos x="546128" y="18541"/>
                  </a:cxn>
                  <a:cxn ang="0">
                    <a:pos x="0" y="407190"/>
                  </a:cxn>
                </a:cxnLst>
                <a:rect l="l" t="t" r="GT0" b="GT1"/>
                <a:pathLst>
                  <a:path w="1292" h="571">
                    <a:moveTo>
                      <a:pt x="1292" y="412"/>
                    </a:moveTo>
                    <a:cubicBezTo>
                      <a:pt x="934" y="206"/>
                      <a:pt x="577" y="0"/>
                      <a:pt x="362" y="26"/>
                    </a:cubicBezTo>
                    <a:cubicBezTo>
                      <a:pt x="147" y="52"/>
                      <a:pt x="73" y="311"/>
                      <a:pt x="0" y="571"/>
                    </a:cubicBezTo>
                  </a:path>
                </a:pathLst>
              </a:custGeom>
              <a:noFill/>
              <a:ln w="38100" cap="flat" cmpd="sng">
                <a:solidFill>
                  <a:srgbClr val="339966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24" name="未知"/>
              <p:cNvSpPr/>
              <p:nvPr/>
            </p:nvSpPr>
            <p:spPr bwMode="auto">
              <a:xfrm>
                <a:off x="3568080" y="810119"/>
                <a:ext cx="985902" cy="31658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985902" y="240805"/>
                  </a:cxn>
                  <a:cxn ang="0">
                    <a:pos x="531384" y="11788"/>
                  </a:cxn>
                  <a:cxn ang="0">
                    <a:pos x="0" y="316583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25" name="Text Box 12"/>
              <p:cNvSpPr/>
              <p:nvPr/>
            </p:nvSpPr>
            <p:spPr>
              <a:xfrm>
                <a:off x="4908408" y="1401857"/>
                <a:ext cx="602410" cy="5232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L</a:t>
                </a:r>
                <a:r>
                  <a:rPr lang="en-US" altLang="zh-CN" sz="2400" b="1" baseline="-25000">
                    <a:latin typeface="Times New Roman" pitchFamily="18" charset="0"/>
                    <a:ea typeface="宋体" pitchFamily="2" charset="-122"/>
                  </a:rPr>
                  <a:t>2</a:t>
                </a:r>
              </a:p>
            </p:txBody>
          </p:sp>
          <p:sp>
            <p:nvSpPr>
              <p:cNvPr id="25626" name="Text Box 13"/>
              <p:cNvSpPr/>
              <p:nvPr/>
            </p:nvSpPr>
            <p:spPr>
              <a:xfrm>
                <a:off x="3216575" y="2399247"/>
                <a:ext cx="602410" cy="5232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L</a:t>
                </a:r>
                <a:r>
                  <a:rPr lang="en-US" altLang="zh-CN" sz="2400" b="1" baseline="-25000">
                    <a:latin typeface="Times New Roman" pitchFamily="18" charset="0"/>
                    <a:ea typeface="宋体" pitchFamily="2" charset="-122"/>
                  </a:rPr>
                  <a:t>1</a:t>
                </a:r>
              </a:p>
            </p:txBody>
          </p:sp>
          <p:sp>
            <p:nvSpPr>
              <p:cNvPr id="25627" name="Text Box 14"/>
              <p:cNvSpPr/>
              <p:nvPr/>
            </p:nvSpPr>
            <p:spPr>
              <a:xfrm>
                <a:off x="3257649" y="404467"/>
                <a:ext cx="436160" cy="52322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S</a:t>
                </a:r>
                <a:endParaRPr lang="en-US" altLang="zh-CN" sz="2400" b="1" baseline="-25000">
                  <a:latin typeface="Times New Roman" pitchFamily="18" charset="0"/>
                  <a:ea typeface="宋体" pitchFamily="2" charset="-122"/>
                </a:endParaRPr>
              </a:p>
            </p:txBody>
          </p:sp>
          <p:pic>
            <p:nvPicPr>
              <p:cNvPr id="25628" name="Picture 3" descr="H:\2\人教教参资源\九\图\铡刀开关.JP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43454" y="2630470"/>
                <a:ext cx="1425380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5629" name="Picture 3" descr="H:\2\人教教参资源\九\图\铡刀开关.JPG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15780" y="1549374"/>
                <a:ext cx="1392927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5630" name="未知"/>
              <p:cNvSpPr/>
              <p:nvPr/>
            </p:nvSpPr>
            <p:spPr bwMode="auto">
              <a:xfrm rot="240000">
                <a:off x="5273964" y="1943909"/>
                <a:ext cx="1004892" cy="242885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004892" y="175252"/>
                  </a:cxn>
                  <a:cxn ang="0">
                    <a:pos x="281556" y="11060"/>
                  </a:cxn>
                  <a:cxn ang="0">
                    <a:pos x="0" y="242885"/>
                  </a:cxn>
                </a:cxnLst>
                <a:rect l="l" t="t" r="GT0" b="GT1"/>
                <a:pathLst>
                  <a:path w="1292" h="571">
                    <a:moveTo>
                      <a:pt x="1292" y="412"/>
                    </a:moveTo>
                    <a:cubicBezTo>
                      <a:pt x="934" y="206"/>
                      <a:pt x="577" y="0"/>
                      <a:pt x="362" y="26"/>
                    </a:cubicBezTo>
                    <a:cubicBezTo>
                      <a:pt x="147" y="52"/>
                      <a:pt x="73" y="311"/>
                      <a:pt x="0" y="571"/>
                    </a:cubicBezTo>
                  </a:path>
                </a:pathLst>
              </a:custGeom>
              <a:noFill/>
              <a:ln w="38100" cap="flat" cmpd="sng">
                <a:solidFill>
                  <a:srgbClr val="339966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31" name="未知"/>
              <p:cNvSpPr/>
              <p:nvPr/>
            </p:nvSpPr>
            <p:spPr bwMode="auto">
              <a:xfrm rot="19320000">
                <a:off x="6565277" y="782671"/>
                <a:ext cx="356591" cy="138768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64835" y="0"/>
                  </a:cxn>
                  <a:cxn ang="0">
                    <a:pos x="346103" y="511931"/>
                  </a:cxn>
                  <a:cxn ang="0">
                    <a:pos x="0" y="1387687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32" name="未知"/>
              <p:cNvSpPr/>
              <p:nvPr/>
            </p:nvSpPr>
            <p:spPr bwMode="auto">
              <a:xfrm rot="19860000">
                <a:off x="5331119" y="2490477"/>
                <a:ext cx="2241193" cy="57325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963470" y="0"/>
                  </a:cxn>
                  <a:cxn ang="0">
                    <a:pos x="2032154" y="158783"/>
                  </a:cxn>
                  <a:cxn ang="0">
                    <a:pos x="710731" y="555740"/>
                  </a:cxn>
                  <a:cxn ang="0">
                    <a:pos x="0" y="265027"/>
                  </a:cxn>
                </a:cxnLst>
                <a:rect l="l" t="t" r="GT0" b="GT1"/>
                <a:pathLst>
                  <a:path w="1501" h="491">
                    <a:moveTo>
                      <a:pt x="1315" y="0"/>
                    </a:moveTo>
                    <a:cubicBezTo>
                      <a:pt x="1408" y="28"/>
                      <a:pt x="1501" y="57"/>
                      <a:pt x="1361" y="136"/>
                    </a:cubicBezTo>
                    <a:cubicBezTo>
                      <a:pt x="1221" y="215"/>
                      <a:pt x="703" y="461"/>
                      <a:pt x="476" y="476"/>
                    </a:cubicBezTo>
                    <a:cubicBezTo>
                      <a:pt x="249" y="491"/>
                      <a:pt x="124" y="359"/>
                      <a:pt x="0" y="227"/>
                    </a:cubicBezTo>
                  </a:path>
                </a:pathLst>
              </a:custGeom>
              <a:noFill/>
              <a:ln w="38100" cap="flat" cmpd="sng">
                <a:solidFill>
                  <a:srgbClr val="003399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5633" name="未知"/>
              <p:cNvSpPr/>
              <p:nvPr/>
            </p:nvSpPr>
            <p:spPr bwMode="auto">
              <a:xfrm rot="11700000">
                <a:off x="3445639" y="2883742"/>
                <a:ext cx="1261084" cy="330892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104814" y="0"/>
                  </a:cxn>
                  <a:cxn ang="0">
                    <a:pos x="1143461" y="91652"/>
                  </a:cxn>
                  <a:cxn ang="0">
                    <a:pos x="399917" y="320783"/>
                  </a:cxn>
                  <a:cxn ang="0">
                    <a:pos x="0" y="152979"/>
                  </a:cxn>
                </a:cxnLst>
                <a:rect l="l" t="t" r="GT0" b="GT1"/>
                <a:pathLst>
                  <a:path w="1501" h="491">
                    <a:moveTo>
                      <a:pt x="1315" y="0"/>
                    </a:moveTo>
                    <a:cubicBezTo>
                      <a:pt x="1408" y="28"/>
                      <a:pt x="1501" y="57"/>
                      <a:pt x="1361" y="136"/>
                    </a:cubicBezTo>
                    <a:cubicBezTo>
                      <a:pt x="1221" y="215"/>
                      <a:pt x="703" y="461"/>
                      <a:pt x="476" y="476"/>
                    </a:cubicBezTo>
                    <a:cubicBezTo>
                      <a:pt x="249" y="491"/>
                      <a:pt x="124" y="359"/>
                      <a:pt x="0" y="227"/>
                    </a:cubicBezTo>
                  </a:path>
                </a:pathLst>
              </a:custGeom>
              <a:noFill/>
              <a:ln w="38100" cap="flat" cmpd="sng">
                <a:solidFill>
                  <a:srgbClr val="003399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5616" name="Text Box 14"/>
            <p:cNvSpPr/>
            <p:nvPr/>
          </p:nvSpPr>
          <p:spPr>
            <a:xfrm>
              <a:off x="3308507" y="2385487"/>
              <a:ext cx="561337" cy="52322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5617" name="Text Box 14"/>
            <p:cNvSpPr/>
            <p:nvPr/>
          </p:nvSpPr>
          <p:spPr>
            <a:xfrm>
              <a:off x="4822356" y="1319061"/>
              <a:ext cx="561336" cy="52322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25604" name="Text Box 32"/>
          <p:cNvSpPr txBox="1">
            <a:spLocks noChangeArrowheads="1"/>
          </p:cNvSpPr>
          <p:nvPr/>
        </p:nvSpPr>
        <p:spPr bwMode="auto">
          <a:xfrm>
            <a:off x="5196493" y="466133"/>
            <a:ext cx="3947507" cy="147732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</a:pP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）闭合开关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再闭合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zh-CN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；断开开关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5605" name="Text Box 36"/>
          <p:cNvSpPr txBox="1">
            <a:spLocks noChangeArrowheads="1"/>
          </p:cNvSpPr>
          <p:nvPr/>
        </p:nvSpPr>
        <p:spPr bwMode="auto">
          <a:xfrm>
            <a:off x="6863233" y="1019761"/>
            <a:ext cx="516787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5606" name="Text Box 39"/>
          <p:cNvSpPr txBox="1">
            <a:spLocks noChangeArrowheads="1"/>
          </p:cNvSpPr>
          <p:nvPr/>
        </p:nvSpPr>
        <p:spPr bwMode="auto">
          <a:xfrm>
            <a:off x="6904651" y="1439527"/>
            <a:ext cx="893249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25607" name="Text Box 40"/>
          <p:cNvSpPr txBox="1">
            <a:spLocks noChangeArrowheads="1"/>
          </p:cNvSpPr>
          <p:nvPr/>
        </p:nvSpPr>
        <p:spPr bwMode="auto">
          <a:xfrm>
            <a:off x="5630648" y="1420861"/>
            <a:ext cx="954068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25608" name="Text Box 36"/>
          <p:cNvSpPr txBox="1">
            <a:spLocks noChangeArrowheads="1"/>
          </p:cNvSpPr>
          <p:nvPr/>
        </p:nvSpPr>
        <p:spPr bwMode="auto">
          <a:xfrm>
            <a:off x="5753527" y="970263"/>
            <a:ext cx="552673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5609" name="Text Box 32"/>
          <p:cNvSpPr txBox="1">
            <a:spLocks noChangeArrowheads="1"/>
          </p:cNvSpPr>
          <p:nvPr/>
        </p:nvSpPr>
        <p:spPr bwMode="auto">
          <a:xfrm>
            <a:off x="5150488" y="1871460"/>
            <a:ext cx="3993511" cy="194379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</a:pP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）闭合开关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zh-CN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再闭合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灯</a:t>
            </a:r>
            <a:endParaRPr kumimoji="1" lang="en-US" altLang="zh-CN" sz="20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  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；闭合开关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endParaRPr kumimoji="1" lang="en-US" altLang="zh-CN" sz="20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再闭合开关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endParaRPr kumimoji="1" lang="en-US" altLang="zh-CN" sz="20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r>
              <a:rPr kumimoji="1"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0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</a:t>
            </a:r>
            <a:r>
              <a:rPr kumimoji="1"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5610" name="Text Box 36"/>
          <p:cNvSpPr txBox="1">
            <a:spLocks noChangeArrowheads="1"/>
          </p:cNvSpPr>
          <p:nvPr/>
        </p:nvSpPr>
        <p:spPr bwMode="auto">
          <a:xfrm>
            <a:off x="5496131" y="2378934"/>
            <a:ext cx="516787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5611" name="Text Box 36"/>
          <p:cNvSpPr txBox="1">
            <a:spLocks noChangeArrowheads="1"/>
          </p:cNvSpPr>
          <p:nvPr/>
        </p:nvSpPr>
        <p:spPr bwMode="auto">
          <a:xfrm>
            <a:off x="5653362" y="3268114"/>
            <a:ext cx="516787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5612" name="Text Box 39"/>
          <p:cNvSpPr txBox="1">
            <a:spLocks noChangeArrowheads="1"/>
          </p:cNvSpPr>
          <p:nvPr/>
        </p:nvSpPr>
        <p:spPr bwMode="auto">
          <a:xfrm>
            <a:off x="6458026" y="2384933"/>
            <a:ext cx="893249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25613" name="Text Box 39"/>
          <p:cNvSpPr txBox="1">
            <a:spLocks noChangeArrowheads="1"/>
          </p:cNvSpPr>
          <p:nvPr/>
        </p:nvSpPr>
        <p:spPr bwMode="auto">
          <a:xfrm>
            <a:off x="7387782" y="2844855"/>
            <a:ext cx="893249" cy="4011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0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25614" name="矩形 37"/>
          <p:cNvSpPr/>
          <p:nvPr/>
        </p:nvSpPr>
        <p:spPr>
          <a:xfrm>
            <a:off x="665404" y="3475039"/>
            <a:ext cx="2505814" cy="46280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、开关的作用：</a:t>
            </a:r>
            <a:endParaRPr lang="zh-CN" altLang="en-US" sz="240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435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4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1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6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5" grpId="0"/>
      <p:bldP spid="25606" grpId="0"/>
      <p:bldP spid="25607" grpId="0"/>
      <p:bldP spid="25608" grpId="0"/>
      <p:bldP spid="25610" grpId="0"/>
      <p:bldP spid="25611" grpId="0"/>
      <p:bldP spid="25612" grpId="0"/>
      <p:bldP spid="25613" grpId="0"/>
      <p:bldP spid="256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6626" name="组合 2"/>
          <p:cNvGrpSpPr/>
          <p:nvPr/>
        </p:nvGrpSpPr>
        <p:grpSpPr>
          <a:xfrm>
            <a:off x="769938" y="560183"/>
            <a:ext cx="4440238" cy="3165354"/>
            <a:chOff x="689589" y="263535"/>
            <a:chExt cx="5282822" cy="3153860"/>
          </a:xfrm>
        </p:grpSpPr>
        <p:grpSp>
          <p:nvGrpSpPr>
            <p:cNvPr id="26631" name="组合 3"/>
            <p:cNvGrpSpPr/>
            <p:nvPr/>
          </p:nvGrpSpPr>
          <p:grpSpPr>
            <a:xfrm>
              <a:off x="689589" y="263535"/>
              <a:ext cx="5282822" cy="3153860"/>
              <a:chOff x="2289490" y="404467"/>
              <a:chExt cx="5282822" cy="3153860"/>
            </a:xfrm>
          </p:grpSpPr>
          <p:pic>
            <p:nvPicPr>
              <p:cNvPr id="26634" name="Picture 5" descr="H:\2\人教教参资源\九\图\小灯泡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9490" y="2477231"/>
                <a:ext cx="1520628" cy="108109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6635" name="Picture 10" descr="H:\2\人教教参资源\九\图\电池组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12409" y="539369"/>
                <a:ext cx="1970133" cy="7914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6636" name="Picture 3" descr="H:\2\人教教参资源\九\图\铡刀开关.JP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8060" y="484182"/>
                <a:ext cx="1425380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6637" name="Picture 5" descr="H:\2\人教教参资源\九\图\小灯泡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17606" y="1430314"/>
                <a:ext cx="1518957" cy="108109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6638" name="未知"/>
              <p:cNvSpPr/>
              <p:nvPr/>
            </p:nvSpPr>
            <p:spPr bwMode="auto">
              <a:xfrm rot="780000">
                <a:off x="2407183" y="1045316"/>
                <a:ext cx="361222" cy="2015116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361222" y="2015116"/>
                  </a:cxn>
                  <a:cxn ang="0">
                    <a:pos x="27574" y="1073676"/>
                  </a:cxn>
                  <a:cxn ang="0">
                    <a:pos x="193939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39" name="未知"/>
              <p:cNvSpPr/>
              <p:nvPr/>
            </p:nvSpPr>
            <p:spPr bwMode="auto">
              <a:xfrm rot="19920000">
                <a:off x="2347210" y="2259301"/>
                <a:ext cx="1949165" cy="407190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949165" y="293804"/>
                  </a:cxn>
                  <a:cxn ang="0">
                    <a:pos x="546128" y="18541"/>
                  </a:cxn>
                  <a:cxn ang="0">
                    <a:pos x="0" y="407190"/>
                  </a:cxn>
                </a:cxnLst>
                <a:rect l="l" t="t" r="GT0" b="GT1"/>
                <a:pathLst>
                  <a:path w="1292" h="571">
                    <a:moveTo>
                      <a:pt x="1292" y="412"/>
                    </a:moveTo>
                    <a:cubicBezTo>
                      <a:pt x="934" y="206"/>
                      <a:pt x="577" y="0"/>
                      <a:pt x="362" y="26"/>
                    </a:cubicBezTo>
                    <a:cubicBezTo>
                      <a:pt x="147" y="52"/>
                      <a:pt x="73" y="311"/>
                      <a:pt x="0" y="571"/>
                    </a:cubicBezTo>
                  </a:path>
                </a:pathLst>
              </a:custGeom>
              <a:noFill/>
              <a:ln w="38100" cap="flat" cmpd="sng">
                <a:solidFill>
                  <a:srgbClr val="339966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40" name="未知"/>
              <p:cNvSpPr/>
              <p:nvPr/>
            </p:nvSpPr>
            <p:spPr bwMode="auto">
              <a:xfrm>
                <a:off x="3568080" y="810119"/>
                <a:ext cx="985902" cy="31658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985902" y="240805"/>
                  </a:cxn>
                  <a:cxn ang="0">
                    <a:pos x="531384" y="11788"/>
                  </a:cxn>
                  <a:cxn ang="0">
                    <a:pos x="0" y="316583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41" name="Text Box 12"/>
              <p:cNvSpPr/>
              <p:nvPr/>
            </p:nvSpPr>
            <p:spPr>
              <a:xfrm>
                <a:off x="4907292" y="1401842"/>
                <a:ext cx="581733" cy="45666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L</a:t>
                </a:r>
                <a:r>
                  <a:rPr lang="en-US" altLang="zh-CN" sz="2400" b="1" baseline="-25000">
                    <a:latin typeface="Times New Roman" pitchFamily="18" charset="0"/>
                    <a:ea typeface="宋体" pitchFamily="2" charset="-122"/>
                  </a:rPr>
                  <a:t>2</a:t>
                </a:r>
              </a:p>
            </p:txBody>
          </p:sp>
          <p:sp>
            <p:nvSpPr>
              <p:cNvPr id="26642" name="Text Box 13"/>
              <p:cNvSpPr/>
              <p:nvPr/>
            </p:nvSpPr>
            <p:spPr>
              <a:xfrm>
                <a:off x="3216864" y="2399216"/>
                <a:ext cx="581734" cy="45666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L</a:t>
                </a:r>
                <a:r>
                  <a:rPr lang="en-US" altLang="zh-CN" sz="2400" b="1" baseline="-25000">
                    <a:latin typeface="Times New Roman" pitchFamily="18" charset="0"/>
                    <a:ea typeface="宋体" pitchFamily="2" charset="-122"/>
                  </a:rPr>
                  <a:t>1</a:t>
                </a:r>
              </a:p>
            </p:txBody>
          </p:sp>
          <p:sp>
            <p:nvSpPr>
              <p:cNvPr id="26643" name="Text Box 14"/>
              <p:cNvSpPr/>
              <p:nvPr/>
            </p:nvSpPr>
            <p:spPr>
              <a:xfrm>
                <a:off x="3258417" y="404467"/>
                <a:ext cx="421190" cy="45666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S</a:t>
                </a:r>
                <a:endParaRPr lang="en-US" altLang="zh-CN" sz="2400" b="1" baseline="-25000">
                  <a:latin typeface="Times New Roman" pitchFamily="18" charset="0"/>
                  <a:ea typeface="宋体" pitchFamily="2" charset="-122"/>
                </a:endParaRPr>
              </a:p>
            </p:txBody>
          </p:sp>
          <p:pic>
            <p:nvPicPr>
              <p:cNvPr id="26644" name="Picture 3" descr="H:\2\人教教参资源\九\图\铡刀开关.JP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43454" y="2630470"/>
                <a:ext cx="1425380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6645" name="Picture 3" descr="H:\2\人教教参资源\九\图\铡刀开关.JPG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15780" y="1549374"/>
                <a:ext cx="1392927" cy="9278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6646" name="未知"/>
              <p:cNvSpPr/>
              <p:nvPr/>
            </p:nvSpPr>
            <p:spPr bwMode="auto">
              <a:xfrm rot="240000">
                <a:off x="5273964" y="1943909"/>
                <a:ext cx="1004892" cy="242885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004892" y="175252"/>
                  </a:cxn>
                  <a:cxn ang="0">
                    <a:pos x="281556" y="11060"/>
                  </a:cxn>
                  <a:cxn ang="0">
                    <a:pos x="0" y="242885"/>
                  </a:cxn>
                </a:cxnLst>
                <a:rect l="l" t="t" r="GT0" b="GT1"/>
                <a:pathLst>
                  <a:path w="1292" h="571">
                    <a:moveTo>
                      <a:pt x="1292" y="412"/>
                    </a:moveTo>
                    <a:cubicBezTo>
                      <a:pt x="934" y="206"/>
                      <a:pt x="577" y="0"/>
                      <a:pt x="362" y="26"/>
                    </a:cubicBezTo>
                    <a:cubicBezTo>
                      <a:pt x="147" y="52"/>
                      <a:pt x="73" y="311"/>
                      <a:pt x="0" y="571"/>
                    </a:cubicBezTo>
                  </a:path>
                </a:pathLst>
              </a:custGeom>
              <a:noFill/>
              <a:ln w="38100" cap="flat" cmpd="sng">
                <a:solidFill>
                  <a:srgbClr val="339966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47" name="未知"/>
              <p:cNvSpPr/>
              <p:nvPr/>
            </p:nvSpPr>
            <p:spPr bwMode="auto">
              <a:xfrm rot="19320000">
                <a:off x="6565277" y="782671"/>
                <a:ext cx="356591" cy="138768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64835" y="0"/>
                  </a:cxn>
                  <a:cxn ang="0">
                    <a:pos x="346103" y="511931"/>
                  </a:cxn>
                  <a:cxn ang="0">
                    <a:pos x="0" y="1387687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rgbClr val="CC0000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48" name="未知"/>
              <p:cNvSpPr/>
              <p:nvPr/>
            </p:nvSpPr>
            <p:spPr bwMode="auto">
              <a:xfrm rot="19860000">
                <a:off x="5331119" y="2490477"/>
                <a:ext cx="2241193" cy="57325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963470" y="0"/>
                  </a:cxn>
                  <a:cxn ang="0">
                    <a:pos x="2032154" y="158783"/>
                  </a:cxn>
                  <a:cxn ang="0">
                    <a:pos x="710731" y="555740"/>
                  </a:cxn>
                  <a:cxn ang="0">
                    <a:pos x="0" y="265027"/>
                  </a:cxn>
                </a:cxnLst>
                <a:rect l="l" t="t" r="GT0" b="GT1"/>
                <a:pathLst>
                  <a:path w="1501" h="491">
                    <a:moveTo>
                      <a:pt x="1315" y="0"/>
                    </a:moveTo>
                    <a:cubicBezTo>
                      <a:pt x="1408" y="28"/>
                      <a:pt x="1501" y="57"/>
                      <a:pt x="1361" y="136"/>
                    </a:cubicBezTo>
                    <a:cubicBezTo>
                      <a:pt x="1221" y="215"/>
                      <a:pt x="703" y="461"/>
                      <a:pt x="476" y="476"/>
                    </a:cubicBezTo>
                    <a:cubicBezTo>
                      <a:pt x="249" y="491"/>
                      <a:pt x="124" y="359"/>
                      <a:pt x="0" y="227"/>
                    </a:cubicBezTo>
                  </a:path>
                </a:pathLst>
              </a:custGeom>
              <a:noFill/>
              <a:ln w="38100" cap="flat" cmpd="sng">
                <a:solidFill>
                  <a:srgbClr val="003399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6649" name="未知"/>
              <p:cNvSpPr/>
              <p:nvPr/>
            </p:nvSpPr>
            <p:spPr bwMode="auto">
              <a:xfrm rot="11700000">
                <a:off x="3445639" y="2883742"/>
                <a:ext cx="1261084" cy="330892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104814" y="0"/>
                  </a:cxn>
                  <a:cxn ang="0">
                    <a:pos x="1143461" y="91652"/>
                  </a:cxn>
                  <a:cxn ang="0">
                    <a:pos x="399917" y="320783"/>
                  </a:cxn>
                  <a:cxn ang="0">
                    <a:pos x="0" y="152979"/>
                  </a:cxn>
                </a:cxnLst>
                <a:rect l="l" t="t" r="GT0" b="GT1"/>
                <a:pathLst>
                  <a:path w="1501" h="491">
                    <a:moveTo>
                      <a:pt x="1315" y="0"/>
                    </a:moveTo>
                    <a:cubicBezTo>
                      <a:pt x="1408" y="28"/>
                      <a:pt x="1501" y="57"/>
                      <a:pt x="1361" y="136"/>
                    </a:cubicBezTo>
                    <a:cubicBezTo>
                      <a:pt x="1221" y="215"/>
                      <a:pt x="703" y="461"/>
                      <a:pt x="476" y="476"/>
                    </a:cubicBezTo>
                    <a:cubicBezTo>
                      <a:pt x="249" y="491"/>
                      <a:pt x="124" y="359"/>
                      <a:pt x="0" y="227"/>
                    </a:cubicBezTo>
                  </a:path>
                </a:pathLst>
              </a:custGeom>
              <a:noFill/>
              <a:ln w="38100" cap="flat" cmpd="sng">
                <a:solidFill>
                  <a:srgbClr val="003399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6632" name="Text Box 14"/>
            <p:cNvSpPr/>
            <p:nvPr/>
          </p:nvSpPr>
          <p:spPr>
            <a:xfrm>
              <a:off x="3307391" y="2385136"/>
              <a:ext cx="542070" cy="4566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6633" name="Text Box 14"/>
            <p:cNvSpPr/>
            <p:nvPr/>
          </p:nvSpPr>
          <p:spPr>
            <a:xfrm>
              <a:off x="4822165" y="1317993"/>
              <a:ext cx="542070" cy="4566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26627" name="Text Box 13"/>
          <p:cNvSpPr txBox="1">
            <a:spLocks noChangeArrowheads="1"/>
          </p:cNvSpPr>
          <p:nvPr/>
        </p:nvSpPr>
        <p:spPr bwMode="auto">
          <a:xfrm>
            <a:off x="5863538" y="905010"/>
            <a:ext cx="3215726" cy="175432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闭合开关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，拿掉一只灯，另一只灯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6628" name="Text Box 14"/>
          <p:cNvSpPr txBox="1">
            <a:spLocks noChangeArrowheads="1"/>
          </p:cNvSpPr>
          <p:nvPr/>
        </p:nvSpPr>
        <p:spPr bwMode="auto">
          <a:xfrm>
            <a:off x="7137466" y="1516356"/>
            <a:ext cx="494046" cy="46280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6629" name="Rectangle 15"/>
          <p:cNvSpPr>
            <a:spLocks noChangeArrowheads="1"/>
          </p:cNvSpPr>
          <p:nvPr/>
        </p:nvSpPr>
        <p:spPr bwMode="auto">
          <a:xfrm>
            <a:off x="8160377" y="2077651"/>
            <a:ext cx="494046" cy="46280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26630" name="矩形 27"/>
          <p:cNvSpPr/>
          <p:nvPr/>
        </p:nvSpPr>
        <p:spPr>
          <a:xfrm>
            <a:off x="1098164" y="3859428"/>
            <a:ext cx="6527749" cy="46280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、并联电路中各支路上的用电器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相互不影响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86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  <p:bldP spid="26629" grpId="0" build="p"/>
      <p:bldP spid="266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/>
          <p:nvPr/>
        </p:nvSpPr>
        <p:spPr>
          <a:xfrm>
            <a:off x="866672" y="520851"/>
            <a:ext cx="954107" cy="462808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总结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zh-CN" altLang="en-US" sz="24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7686" name="表格 27685"/>
          <p:cNvGraphicFramePr>
            <a:graphicFrameLocks noGrp="1"/>
          </p:cNvGraphicFramePr>
          <p:nvPr/>
        </p:nvGraphicFramePr>
        <p:xfrm>
          <a:off x="1068388" y="1309746"/>
          <a:ext cx="7435850" cy="3182031"/>
        </p:xfrm>
        <a:graphic>
          <a:graphicData uri="http://schemas.openxmlformats.org/drawingml/2006/table">
            <a:tbl>
              <a:tblPr/>
              <a:tblGrid>
                <a:gridCol w="1836738"/>
                <a:gridCol w="1949450"/>
                <a:gridCol w="3649662"/>
              </a:tblGrid>
              <a:tr h="662035"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比较内容</a:t>
                      </a:r>
                    </a:p>
                  </a:txBody>
                  <a:tcPr marT="45833" marB="45833"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串联电路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并联电路</a:t>
                      </a: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76097"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连接方式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FF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34720"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路径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FF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898330"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fontAlgn="ctr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开关作用</a:t>
                      </a:r>
                    </a:p>
                    <a:p>
                      <a:pPr marL="0" lvl="0" indent="0" algn="ctr" eaLnBrk="1" fontAlgn="ctr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 anchor="ctr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FF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510849"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r>
                        <a:rPr lang="zh-CN" altLang="en-US" sz="2400" b="1">
                          <a:latin typeface="Goudy Old Style" pitchFamily="18" charset="0"/>
                          <a:ea typeface="宋体" pitchFamily="2" charset="-122"/>
                        </a:rPr>
                        <a:t>用电器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FF33CC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1pPr>
                      <a:lvl2pPr marL="782638" indent="-325438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2pPr>
                      <a:lvl3pPr marL="1219200" indent="-304800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3pPr>
                      <a:lvl4pPr marL="17367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4pPr>
                      <a:lvl5pPr marL="2193925" indent="-365125" algn="l" defTabSz="914400" rtl="0" eaLnBrk="0" fontAlgn="base" hangingPunct="0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kumimoji="0" lang="en-US" altLang="zh-CN" sz="2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Arial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itchFamily="18" charset="2"/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  <a:latin typeface="Goudy Old Style" pitchFamily="18" charset="0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676" name="矩形 3"/>
          <p:cNvSpPr/>
          <p:nvPr/>
        </p:nvSpPr>
        <p:spPr>
          <a:xfrm>
            <a:off x="3049588" y="2052944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FF00FF"/>
                </a:solidFill>
                <a:latin typeface="Goudy Old Style" pitchFamily="18" charset="0"/>
                <a:ea typeface="宋体" pitchFamily="2" charset="-122"/>
              </a:rPr>
              <a:t>首尾相连</a:t>
            </a:r>
          </a:p>
        </p:txBody>
      </p:sp>
      <p:sp>
        <p:nvSpPr>
          <p:cNvPr id="27677" name="矩形 4"/>
          <p:cNvSpPr/>
          <p:nvPr/>
        </p:nvSpPr>
        <p:spPr>
          <a:xfrm>
            <a:off x="5176838" y="2052944"/>
            <a:ext cx="29416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0000FF"/>
                </a:solidFill>
                <a:latin typeface="Goudy Old Style" pitchFamily="18" charset="0"/>
                <a:ea typeface="宋体" pitchFamily="2" charset="-122"/>
              </a:rPr>
              <a:t>首首相连，尾尾相连</a:t>
            </a:r>
          </a:p>
        </p:txBody>
      </p:sp>
      <p:sp>
        <p:nvSpPr>
          <p:cNvPr id="27678" name="矩形 5"/>
          <p:cNvSpPr/>
          <p:nvPr/>
        </p:nvSpPr>
        <p:spPr>
          <a:xfrm>
            <a:off x="3106738" y="2589255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FF00FF"/>
                </a:solidFill>
                <a:latin typeface="Goudy Old Style" pitchFamily="18" charset="0"/>
                <a:ea typeface="宋体" pitchFamily="2" charset="-122"/>
              </a:rPr>
              <a:t>只有一条</a:t>
            </a:r>
          </a:p>
        </p:txBody>
      </p:sp>
      <p:sp>
        <p:nvSpPr>
          <p:cNvPr id="27679" name="矩形 6"/>
          <p:cNvSpPr/>
          <p:nvPr/>
        </p:nvSpPr>
        <p:spPr>
          <a:xfrm>
            <a:off x="5503862" y="2611536"/>
            <a:ext cx="17160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0000FF"/>
                </a:solidFill>
                <a:latin typeface="Goudy Old Style" pitchFamily="18" charset="0"/>
                <a:ea typeface="宋体" pitchFamily="2" charset="-122"/>
              </a:rPr>
              <a:t>两条或多条</a:t>
            </a:r>
          </a:p>
        </p:txBody>
      </p:sp>
      <p:sp>
        <p:nvSpPr>
          <p:cNvPr id="27680" name="矩形 7"/>
          <p:cNvSpPr/>
          <p:nvPr/>
        </p:nvSpPr>
        <p:spPr>
          <a:xfrm>
            <a:off x="2841626" y="3275162"/>
            <a:ext cx="20224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FF00FF"/>
                </a:solidFill>
                <a:latin typeface="Goudy Old Style" pitchFamily="18" charset="0"/>
                <a:ea typeface="宋体" pitchFamily="2" charset="-122"/>
              </a:rPr>
              <a:t>控制整个电路</a:t>
            </a:r>
          </a:p>
        </p:txBody>
      </p:sp>
      <p:sp>
        <p:nvSpPr>
          <p:cNvPr id="27681" name="矩形 8"/>
          <p:cNvSpPr/>
          <p:nvPr/>
        </p:nvSpPr>
        <p:spPr>
          <a:xfrm>
            <a:off x="3065462" y="3991305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FF33CC"/>
                </a:solidFill>
                <a:latin typeface="Goudy Old Style" pitchFamily="18" charset="0"/>
                <a:ea typeface="宋体" pitchFamily="2" charset="-122"/>
              </a:rPr>
              <a:t>互相影响</a:t>
            </a:r>
          </a:p>
        </p:txBody>
      </p:sp>
      <p:sp>
        <p:nvSpPr>
          <p:cNvPr id="27682" name="矩形 9"/>
          <p:cNvSpPr/>
          <p:nvPr/>
        </p:nvSpPr>
        <p:spPr>
          <a:xfrm>
            <a:off x="4970462" y="3165354"/>
            <a:ext cx="360203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0000FF"/>
                </a:solidFill>
                <a:latin typeface="Goudy Old Style" pitchFamily="18" charset="0"/>
                <a:ea typeface="宋体" pitchFamily="2" charset="-122"/>
              </a:rPr>
              <a:t>干路开关控制整个电路，支路开关只控制本支路</a:t>
            </a:r>
          </a:p>
        </p:txBody>
      </p:sp>
      <p:sp>
        <p:nvSpPr>
          <p:cNvPr id="27683" name="矩形 10"/>
          <p:cNvSpPr/>
          <p:nvPr/>
        </p:nvSpPr>
        <p:spPr>
          <a:xfrm>
            <a:off x="5692775" y="3978573"/>
            <a:ext cx="14097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b="1">
                <a:solidFill>
                  <a:srgbClr val="0000FF"/>
                </a:solidFill>
                <a:latin typeface="Goudy Old Style" pitchFamily="18" charset="0"/>
                <a:ea typeface="宋体" pitchFamily="2" charset="-122"/>
              </a:rPr>
              <a:t>互不影响</a:t>
            </a:r>
          </a:p>
        </p:txBody>
      </p:sp>
    </p:spTree>
    <p:extLst>
      <p:ext uri="{BB962C8B-B14F-4D97-AF65-F5344CB8AC3E}">
        <p14:creationId xmlns:p14="http://schemas.microsoft.com/office/powerpoint/2010/main" val="325277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6" grpId="0"/>
      <p:bldP spid="27677" grpId="0"/>
      <p:bldP spid="27678" grpId="0"/>
      <p:bldP spid="27679" grpId="0"/>
      <p:bldP spid="27680" grpId="0"/>
      <p:bldP spid="27681" grpId="0"/>
      <p:bldP spid="27682" grpId="0"/>
      <p:bldP spid="276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/>
          <p:nvPr/>
        </p:nvSpPr>
        <p:spPr>
          <a:xfrm>
            <a:off x="550862" y="275318"/>
            <a:ext cx="6367462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三、组合电路和集成电路：</a:t>
            </a:r>
          </a:p>
        </p:txBody>
      </p:sp>
      <p:sp>
        <p:nvSpPr>
          <p:cNvPr id="28674" name="文本框 2"/>
          <p:cNvSpPr/>
          <p:nvPr/>
        </p:nvSpPr>
        <p:spPr>
          <a:xfrm>
            <a:off x="1100138" y="932578"/>
            <a:ext cx="71945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既有串联又有并联的电路叫组合电路或叫混联电路。</a:t>
            </a:r>
          </a:p>
        </p:txBody>
      </p:sp>
      <p:pic>
        <p:nvPicPr>
          <p:cNvPr id="28675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87462" y="1379769"/>
            <a:ext cx="2433638" cy="1470481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76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943351" y="1324069"/>
            <a:ext cx="2524125" cy="13161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7" name="文本框 5"/>
          <p:cNvSpPr/>
          <p:nvPr/>
        </p:nvSpPr>
        <p:spPr>
          <a:xfrm>
            <a:off x="1100138" y="2617902"/>
            <a:ext cx="4792662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在晶片上接上数千万个电子元件的电路叫集成电路。</a:t>
            </a:r>
          </a:p>
        </p:txBody>
      </p:sp>
      <p:pic>
        <p:nvPicPr>
          <p:cNvPr id="28678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6326188" y="2729301"/>
            <a:ext cx="2106612" cy="1968599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9" name="文本框 7"/>
          <p:cNvSpPr/>
          <p:nvPr/>
        </p:nvSpPr>
        <p:spPr>
          <a:xfrm>
            <a:off x="1009650" y="3712806"/>
            <a:ext cx="485933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不论集成电路如何复杂，都是由串联、并联电路组成的。</a:t>
            </a:r>
          </a:p>
        </p:txBody>
      </p:sp>
    </p:spTree>
    <p:extLst>
      <p:ext uri="{BB962C8B-B14F-4D97-AF65-F5344CB8AC3E}">
        <p14:creationId xmlns:p14="http://schemas.microsoft.com/office/powerpoint/2010/main" val="231867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048829"/>
          <p:cNvSpPr/>
          <p:nvPr/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698" name="矩形 1048830"/>
          <p:cNvSpPr/>
          <p:nvPr/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/>
              </a:rPr>
              <a:t>3</a:t>
            </a:r>
          </a:p>
        </p:txBody>
      </p:sp>
      <p:sp>
        <p:nvSpPr>
          <p:cNvPr id="29699" name="文本框 1048831"/>
          <p:cNvSpPr/>
          <p:nvPr/>
        </p:nvSpPr>
        <p:spPr>
          <a:xfrm>
            <a:off x="1050925" y="211661"/>
            <a:ext cx="1528762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/>
                <a:ea typeface="微软雅黑"/>
              </a:rPr>
              <a:t>课堂小结</a:t>
            </a:r>
          </a:p>
        </p:txBody>
      </p:sp>
      <p:cxnSp>
        <p:nvCxnSpPr>
          <p:cNvPr id="29700" name="直接连接符 3145729"/>
          <p:cNvCxnSpPr/>
          <p:nvPr/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29701" name="图片 2097172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702" name="文本框 1048832"/>
          <p:cNvSpPr/>
          <p:nvPr/>
        </p:nvSpPr>
        <p:spPr>
          <a:xfrm>
            <a:off x="1052513" y="2097505"/>
            <a:ext cx="485775" cy="162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latin typeface="宋体" pitchFamily="2" charset="-122"/>
                <a:ea typeface="宋体" pitchFamily="2" charset="-122"/>
              </a:rPr>
              <a:t>电路的连接</a:t>
            </a:r>
          </a:p>
        </p:txBody>
      </p:sp>
      <p:sp>
        <p:nvSpPr>
          <p:cNvPr id="29703" name="左大括号 1048833"/>
          <p:cNvSpPr/>
          <p:nvPr/>
        </p:nvSpPr>
        <p:spPr>
          <a:xfrm>
            <a:off x="1463676" y="2025890"/>
            <a:ext cx="123825" cy="1911307"/>
          </a:xfrm>
          <a:prstGeom prst="leftBrace">
            <a:avLst>
              <a:gd name="adj1" fmla="val 8340"/>
              <a:gd name="adj2" fmla="val 50000"/>
            </a:avLst>
          </a:prstGeom>
          <a:noFill/>
          <a:ln w="19050">
            <a:solidFill>
              <a:prstClr val="black"/>
            </a:solidFill>
            <a:round/>
          </a:ln>
        </p:spPr>
        <p:txBody>
          <a:bodyPr lIns="91439" tIns="45719" rIns="91439" bIns="45719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Helvetica" pitchFamily="34" charset="0"/>
              <a:ea typeface="宋体" pitchFamily="2" charset="-122"/>
            </a:endParaRPr>
          </a:p>
        </p:txBody>
      </p:sp>
      <p:sp>
        <p:nvSpPr>
          <p:cNvPr id="29704" name="文本框 1048834"/>
          <p:cNvSpPr/>
          <p:nvPr/>
        </p:nvSpPr>
        <p:spPr>
          <a:xfrm>
            <a:off x="1587500" y="1745798"/>
            <a:ext cx="1062038" cy="3676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b="1">
                <a:latin typeface="宋体" pitchFamily="2" charset="-122"/>
                <a:ea typeface="宋体" pitchFamily="2" charset="-122"/>
              </a:rPr>
              <a:t>串联电路</a:t>
            </a:r>
          </a:p>
        </p:txBody>
      </p:sp>
      <p:sp>
        <p:nvSpPr>
          <p:cNvPr id="29705" name="文本框 1048836"/>
          <p:cNvSpPr/>
          <p:nvPr/>
        </p:nvSpPr>
        <p:spPr>
          <a:xfrm>
            <a:off x="1560512" y="3221053"/>
            <a:ext cx="1016000" cy="36762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b="1">
                <a:latin typeface="宋体" pitchFamily="2" charset="-122"/>
                <a:ea typeface="宋体" pitchFamily="2" charset="-122"/>
              </a:rPr>
              <a:t>并联电路</a:t>
            </a:r>
          </a:p>
        </p:txBody>
      </p:sp>
      <p:sp>
        <p:nvSpPr>
          <p:cNvPr id="29706" name="文本框 1048838"/>
          <p:cNvSpPr/>
          <p:nvPr/>
        </p:nvSpPr>
        <p:spPr>
          <a:xfrm>
            <a:off x="3276600" y="1064667"/>
            <a:ext cx="111125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连接特点</a:t>
            </a:r>
          </a:p>
        </p:txBody>
      </p:sp>
      <p:sp>
        <p:nvSpPr>
          <p:cNvPr id="29707" name="文本框 1048843"/>
          <p:cNvSpPr/>
          <p:nvPr/>
        </p:nvSpPr>
        <p:spPr>
          <a:xfrm>
            <a:off x="3284539" y="1912898"/>
            <a:ext cx="1095375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开关作用</a:t>
            </a:r>
          </a:p>
        </p:txBody>
      </p:sp>
      <p:cxnSp>
        <p:nvCxnSpPr>
          <p:cNvPr id="29708" name="直接连接符 3145743"/>
          <p:cNvCxnSpPr/>
          <p:nvPr/>
        </p:nvCxnSpPr>
        <p:spPr>
          <a:xfrm>
            <a:off x="2795588" y="1242907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09" name="直接连接符 22"/>
          <p:cNvCxnSpPr/>
          <p:nvPr/>
        </p:nvCxnSpPr>
        <p:spPr>
          <a:xfrm flipV="1">
            <a:off x="2782888" y="1742615"/>
            <a:ext cx="541338" cy="9549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0" name="直接连接符 23"/>
          <p:cNvCxnSpPr/>
          <p:nvPr/>
        </p:nvCxnSpPr>
        <p:spPr>
          <a:xfrm>
            <a:off x="2776539" y="2530373"/>
            <a:ext cx="549275" cy="3183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1" name="直接连接符 24"/>
          <p:cNvCxnSpPr/>
          <p:nvPr/>
        </p:nvCxnSpPr>
        <p:spPr>
          <a:xfrm flipV="1">
            <a:off x="2638425" y="1933587"/>
            <a:ext cx="134938" cy="3183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2" name="直接连接符 25"/>
          <p:cNvCxnSpPr/>
          <p:nvPr/>
        </p:nvCxnSpPr>
        <p:spPr>
          <a:xfrm>
            <a:off x="2778126" y="2129333"/>
            <a:ext cx="9525" cy="40104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3" name="直接连接符 26"/>
          <p:cNvCxnSpPr/>
          <p:nvPr/>
        </p:nvCxnSpPr>
        <p:spPr>
          <a:xfrm flipH="1">
            <a:off x="2774950" y="1225401"/>
            <a:ext cx="0" cy="900749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14" name="文本框 31"/>
          <p:cNvSpPr/>
          <p:nvPr/>
        </p:nvSpPr>
        <p:spPr>
          <a:xfrm>
            <a:off x="3284538" y="2336218"/>
            <a:ext cx="1281112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用电器关系</a:t>
            </a:r>
          </a:p>
        </p:txBody>
      </p:sp>
      <p:cxnSp>
        <p:nvCxnSpPr>
          <p:cNvPr id="29715" name="直接连接符 35"/>
          <p:cNvCxnSpPr/>
          <p:nvPr/>
        </p:nvCxnSpPr>
        <p:spPr>
          <a:xfrm flipV="1">
            <a:off x="2559050" y="3445445"/>
            <a:ext cx="196850" cy="4774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6" name="直接连接符 47"/>
          <p:cNvCxnSpPr/>
          <p:nvPr/>
        </p:nvCxnSpPr>
        <p:spPr>
          <a:xfrm>
            <a:off x="2708275" y="3004619"/>
            <a:ext cx="12700" cy="1271552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17" name="直接连接符 58"/>
          <p:cNvCxnSpPr/>
          <p:nvPr/>
        </p:nvCxnSpPr>
        <p:spPr>
          <a:xfrm>
            <a:off x="4387850" y="1671001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18" name="文本框 59"/>
          <p:cNvSpPr/>
          <p:nvPr/>
        </p:nvSpPr>
        <p:spPr>
          <a:xfrm>
            <a:off x="4868863" y="1491170"/>
            <a:ext cx="1990725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只有一条</a:t>
            </a:r>
          </a:p>
        </p:txBody>
      </p:sp>
      <p:cxnSp>
        <p:nvCxnSpPr>
          <p:cNvPr id="29719" name="直接连接符 62"/>
          <p:cNvCxnSpPr/>
          <p:nvPr/>
        </p:nvCxnSpPr>
        <p:spPr>
          <a:xfrm>
            <a:off x="4387850" y="1242907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20" name="文本框 63"/>
          <p:cNvSpPr/>
          <p:nvPr/>
        </p:nvSpPr>
        <p:spPr>
          <a:xfrm>
            <a:off x="4868863" y="1040795"/>
            <a:ext cx="1990725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首尾相连</a:t>
            </a:r>
          </a:p>
        </p:txBody>
      </p:sp>
      <p:sp>
        <p:nvSpPr>
          <p:cNvPr id="29721" name="文本框 52"/>
          <p:cNvSpPr/>
          <p:nvPr/>
        </p:nvSpPr>
        <p:spPr>
          <a:xfrm>
            <a:off x="3297238" y="1497535"/>
            <a:ext cx="1090612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电流路径</a:t>
            </a:r>
          </a:p>
        </p:txBody>
      </p:sp>
      <p:cxnSp>
        <p:nvCxnSpPr>
          <p:cNvPr id="29722" name="直接连接符 53"/>
          <p:cNvCxnSpPr/>
          <p:nvPr/>
        </p:nvCxnSpPr>
        <p:spPr>
          <a:xfrm>
            <a:off x="2795588" y="2189807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23" name="直接连接符 54"/>
          <p:cNvCxnSpPr/>
          <p:nvPr/>
        </p:nvCxnSpPr>
        <p:spPr>
          <a:xfrm>
            <a:off x="2708275" y="3003027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24" name="直接连接符 55"/>
          <p:cNvCxnSpPr/>
          <p:nvPr/>
        </p:nvCxnSpPr>
        <p:spPr>
          <a:xfrm>
            <a:off x="2732088" y="3443853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25" name="直接连接符 67"/>
          <p:cNvCxnSpPr/>
          <p:nvPr/>
        </p:nvCxnSpPr>
        <p:spPr>
          <a:xfrm>
            <a:off x="2701925" y="3832162"/>
            <a:ext cx="534988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26" name="直接连接符 68"/>
          <p:cNvCxnSpPr/>
          <p:nvPr/>
        </p:nvCxnSpPr>
        <p:spPr>
          <a:xfrm>
            <a:off x="4379912" y="2115010"/>
            <a:ext cx="488950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27" name="文本框 69"/>
          <p:cNvSpPr/>
          <p:nvPr/>
        </p:nvSpPr>
        <p:spPr>
          <a:xfrm>
            <a:off x="4868863" y="1935178"/>
            <a:ext cx="1984375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控制整个电路</a:t>
            </a:r>
          </a:p>
        </p:txBody>
      </p:sp>
      <p:sp>
        <p:nvSpPr>
          <p:cNvPr id="29728" name="文本框 70"/>
          <p:cNvSpPr/>
          <p:nvPr/>
        </p:nvSpPr>
        <p:spPr>
          <a:xfrm>
            <a:off x="4875212" y="2342584"/>
            <a:ext cx="1992312" cy="36762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互相影响</a:t>
            </a:r>
          </a:p>
        </p:txBody>
      </p:sp>
      <p:cxnSp>
        <p:nvCxnSpPr>
          <p:cNvPr id="29729" name="直接连接符 60"/>
          <p:cNvCxnSpPr/>
          <p:nvPr/>
        </p:nvCxnSpPr>
        <p:spPr>
          <a:xfrm>
            <a:off x="2725738" y="4255482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cxnSp>
        <p:nvCxnSpPr>
          <p:cNvPr id="29730" name="直接连接符 61"/>
          <p:cNvCxnSpPr/>
          <p:nvPr/>
        </p:nvCxnSpPr>
        <p:spPr>
          <a:xfrm flipV="1">
            <a:off x="4559300" y="2538330"/>
            <a:ext cx="309562" cy="3183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31" name="文本框 65"/>
          <p:cNvSpPr/>
          <p:nvPr/>
        </p:nvSpPr>
        <p:spPr>
          <a:xfrm>
            <a:off x="3195638" y="2851841"/>
            <a:ext cx="1109662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连接特点</a:t>
            </a:r>
          </a:p>
        </p:txBody>
      </p:sp>
      <p:sp>
        <p:nvSpPr>
          <p:cNvPr id="29732" name="文本框 76"/>
          <p:cNvSpPr/>
          <p:nvPr/>
        </p:nvSpPr>
        <p:spPr>
          <a:xfrm>
            <a:off x="3201988" y="3698482"/>
            <a:ext cx="1096962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开关作用</a:t>
            </a:r>
          </a:p>
        </p:txBody>
      </p:sp>
      <p:sp>
        <p:nvSpPr>
          <p:cNvPr id="29733" name="文本框 79"/>
          <p:cNvSpPr/>
          <p:nvPr/>
        </p:nvSpPr>
        <p:spPr>
          <a:xfrm>
            <a:off x="3201988" y="4121802"/>
            <a:ext cx="12827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用电器关系</a:t>
            </a:r>
          </a:p>
        </p:txBody>
      </p:sp>
      <p:cxnSp>
        <p:nvCxnSpPr>
          <p:cNvPr id="29734" name="直接连接符 80"/>
          <p:cNvCxnSpPr/>
          <p:nvPr/>
        </p:nvCxnSpPr>
        <p:spPr>
          <a:xfrm>
            <a:off x="4305300" y="3458177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35" name="文本框 81"/>
          <p:cNvSpPr/>
          <p:nvPr/>
        </p:nvSpPr>
        <p:spPr>
          <a:xfrm>
            <a:off x="4786312" y="3278344"/>
            <a:ext cx="1992312" cy="369212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两条或多条</a:t>
            </a:r>
          </a:p>
        </p:txBody>
      </p:sp>
      <p:cxnSp>
        <p:nvCxnSpPr>
          <p:cNvPr id="29736" name="直接连接符 82"/>
          <p:cNvCxnSpPr/>
          <p:nvPr/>
        </p:nvCxnSpPr>
        <p:spPr>
          <a:xfrm>
            <a:off x="4305300" y="3028490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37" name="文本框 83"/>
          <p:cNvSpPr/>
          <p:nvPr/>
        </p:nvSpPr>
        <p:spPr>
          <a:xfrm>
            <a:off x="4786312" y="2827970"/>
            <a:ext cx="2211388" cy="369212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首首相连，尾尾相连</a:t>
            </a:r>
          </a:p>
        </p:txBody>
      </p:sp>
      <p:sp>
        <p:nvSpPr>
          <p:cNvPr id="29738" name="文本框 84"/>
          <p:cNvSpPr/>
          <p:nvPr/>
        </p:nvSpPr>
        <p:spPr>
          <a:xfrm>
            <a:off x="3214688" y="3284710"/>
            <a:ext cx="1090612" cy="369212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电流路径</a:t>
            </a:r>
          </a:p>
        </p:txBody>
      </p:sp>
      <p:cxnSp>
        <p:nvCxnSpPr>
          <p:cNvPr id="29739" name="直接连接符 85"/>
          <p:cNvCxnSpPr/>
          <p:nvPr/>
        </p:nvCxnSpPr>
        <p:spPr>
          <a:xfrm>
            <a:off x="4298950" y="3902185"/>
            <a:ext cx="487362" cy="0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  <p:sp>
        <p:nvSpPr>
          <p:cNvPr id="29740" name="文本框 86"/>
          <p:cNvSpPr/>
          <p:nvPr/>
        </p:nvSpPr>
        <p:spPr>
          <a:xfrm>
            <a:off x="4779962" y="3723945"/>
            <a:ext cx="4065588" cy="369212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干路控制整个电路，支路只控制本支路</a:t>
            </a:r>
          </a:p>
        </p:txBody>
      </p:sp>
      <p:sp>
        <p:nvSpPr>
          <p:cNvPr id="29741" name="文本框 87"/>
          <p:cNvSpPr/>
          <p:nvPr/>
        </p:nvSpPr>
        <p:spPr>
          <a:xfrm>
            <a:off x="4792662" y="4129759"/>
            <a:ext cx="1992312" cy="369212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互不影响</a:t>
            </a:r>
          </a:p>
        </p:txBody>
      </p:sp>
      <p:cxnSp>
        <p:nvCxnSpPr>
          <p:cNvPr id="29742" name="直接连接符 88"/>
          <p:cNvCxnSpPr/>
          <p:nvPr/>
        </p:nvCxnSpPr>
        <p:spPr>
          <a:xfrm flipV="1">
            <a:off x="4484689" y="4314365"/>
            <a:ext cx="307975" cy="3183"/>
          </a:xfrm>
          <a:prstGeom prst="line">
            <a:avLst/>
          </a:prstGeom>
          <a:noFill/>
          <a:ln w="22225">
            <a:solidFill>
              <a:prstClr val="black"/>
            </a:solidFill>
            <a:miter lim="800000"/>
          </a:ln>
        </p:spPr>
      </p:cxnSp>
    </p:spTree>
    <p:extLst>
      <p:ext uri="{BB962C8B-B14F-4D97-AF65-F5344CB8AC3E}">
        <p14:creationId xmlns:p14="http://schemas.microsoft.com/office/powerpoint/2010/main" val="187521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271978" y="1033844"/>
            <a:ext cx="8332273" cy="17543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anchor="ctr" anchorCtr="0" compatLnSpc="1">
            <a:prstTxWarp prst="textNoShape">
              <a:avLst/>
            </a:prstTxWarp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fontAlgn="ctr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2019·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天津南开期中）如图所示电路中，下列</a:t>
            </a:r>
            <a:endParaRPr lang="en-US" altLang="zh-CN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关于灯泡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连接的说法中不正确的是（　　）</a:t>
            </a:r>
            <a:endParaRPr lang="zh-CN" altLang="en-US" sz="24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hangingPunct="0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722" name="矩形 1048846"/>
          <p:cNvSpPr/>
          <p:nvPr/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723" name="矩形 1048847"/>
          <p:cNvSpPr/>
          <p:nvPr/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/>
              </a:rPr>
              <a:t>4</a:t>
            </a:r>
          </a:p>
        </p:txBody>
      </p:sp>
      <p:sp>
        <p:nvSpPr>
          <p:cNvPr id="30724" name="文本框 1048848"/>
          <p:cNvSpPr/>
          <p:nvPr/>
        </p:nvSpPr>
        <p:spPr>
          <a:xfrm>
            <a:off x="1046162" y="170282"/>
            <a:ext cx="1528762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/>
                <a:ea typeface="微软雅黑"/>
              </a:rPr>
              <a:t>典例分析</a:t>
            </a:r>
          </a:p>
        </p:txBody>
      </p:sp>
      <p:cxnSp>
        <p:nvCxnSpPr>
          <p:cNvPr id="30725" name="直接连接符 3145745"/>
          <p:cNvCxnSpPr/>
          <p:nvPr/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30726" name="图片 2097173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7" name="矩形 1048849"/>
          <p:cNvSpPr/>
          <p:nvPr/>
        </p:nvSpPr>
        <p:spPr>
          <a:xfrm>
            <a:off x="849313" y="717734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判断串联、并联电路</a:t>
            </a:r>
          </a:p>
        </p:txBody>
      </p:sp>
      <p:sp>
        <p:nvSpPr>
          <p:cNvPr id="30728" name="矩形 1048850"/>
          <p:cNvSpPr/>
          <p:nvPr/>
        </p:nvSpPr>
        <p:spPr>
          <a:xfrm>
            <a:off x="131762" y="1226992"/>
            <a:ext cx="221456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>
                <a:solidFill>
                  <a:srgbClr val="008080"/>
                </a:solidFill>
                <a:latin typeface="微软雅黑"/>
                <a:ea typeface="微软雅黑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/>
                <a:ea typeface="微软雅黑"/>
              </a:rPr>
              <a:t>【典型例题】</a:t>
            </a:r>
            <a:endParaRPr lang="zh-CN" altLang="zh-CN" sz="2400">
              <a:solidFill>
                <a:srgbClr val="008080"/>
              </a:solidFill>
              <a:latin typeface="微软雅黑" charset="-122"/>
              <a:ea typeface="微软雅黑"/>
            </a:endParaRPr>
          </a:p>
        </p:txBody>
      </p:sp>
      <p:sp>
        <p:nvSpPr>
          <p:cNvPr id="30729" name="文本框 28"/>
          <p:cNvSpPr/>
          <p:nvPr/>
        </p:nvSpPr>
        <p:spPr>
          <a:xfrm>
            <a:off x="6745288" y="1748981"/>
            <a:ext cx="1011238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C 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730" name="Rectangle 3"/>
          <p:cNvSpPr/>
          <p:nvPr/>
        </p:nvSpPr>
        <p:spPr>
          <a:xfrm>
            <a:off x="600075" y="2215270"/>
            <a:ext cx="4929188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都断开，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串联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  <a:p>
            <a:pPr marL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都闭合，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并联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  <a:p>
            <a:pPr marL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断开，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闭合，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串联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  <a:p>
            <a:pPr marL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断开，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闭合，只有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能发光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30731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881689" y="2418973"/>
            <a:ext cx="2714625" cy="2005201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8927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/>
          <p:cNvSpPr/>
          <p:nvPr/>
        </p:nvSpPr>
        <p:spPr>
          <a:xfrm>
            <a:off x="430212" y="749563"/>
            <a:ext cx="828833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2020·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北京市第四十三中学月考）如图所示的四个电路图中，各开关都闭合后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各个灯泡属于并联的是（　　）</a:t>
            </a:r>
            <a:endParaRPr lang="zh-CN" altLang="en-US" sz="24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1746" name="矩形 1"/>
          <p:cNvSpPr/>
          <p:nvPr/>
        </p:nvSpPr>
        <p:spPr>
          <a:xfrm>
            <a:off x="333375" y="404223"/>
            <a:ext cx="2617788" cy="525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>
                <a:solidFill>
                  <a:srgbClr val="008080"/>
                </a:solidFill>
                <a:latin typeface="微软雅黑"/>
                <a:ea typeface="微软雅黑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/>
                <a:ea typeface="微软雅黑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/>
                <a:ea typeface="微软雅黑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charset="-122"/>
              <a:ea typeface="微软雅黑"/>
            </a:endParaRPr>
          </a:p>
        </p:txBody>
      </p:sp>
      <p:sp>
        <p:nvSpPr>
          <p:cNvPr id="31747" name="矩形 6"/>
          <p:cNvSpPr/>
          <p:nvPr/>
        </p:nvSpPr>
        <p:spPr>
          <a:xfrm>
            <a:off x="6396618" y="1356991"/>
            <a:ext cx="651140" cy="6463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AB 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1748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49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427288" y="2286884"/>
            <a:ext cx="1855788" cy="192881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50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403225" y="2299616"/>
            <a:ext cx="1916112" cy="1974964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51" name="图片 18"/>
          <p:cNvPicPr/>
          <p:nvPr/>
        </p:nvPicPr>
        <p:blipFill>
          <a:blip r:embed="rId5"/>
          <a:stretch>
            <a:fillRect/>
          </a:stretch>
        </p:blipFill>
        <p:spPr>
          <a:xfrm>
            <a:off x="4386262" y="2356908"/>
            <a:ext cx="2533650" cy="191767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1752" name="图片 19"/>
          <p:cNvPicPr/>
          <p:nvPr/>
        </p:nvPicPr>
        <p:blipFill>
          <a:blip r:embed="rId6"/>
          <a:stretch>
            <a:fillRect/>
          </a:stretch>
        </p:blipFill>
        <p:spPr>
          <a:xfrm>
            <a:off x="6840538" y="2328261"/>
            <a:ext cx="2303462" cy="195109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30599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"/>
          <p:cNvSpPr/>
          <p:nvPr/>
        </p:nvSpPr>
        <p:spPr>
          <a:xfrm>
            <a:off x="646113" y="345341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连接串、并联电路</a:t>
            </a:r>
          </a:p>
        </p:txBody>
      </p:sp>
      <p:sp>
        <p:nvSpPr>
          <p:cNvPr id="32770" name="矩形 2"/>
          <p:cNvSpPr/>
          <p:nvPr/>
        </p:nvSpPr>
        <p:spPr>
          <a:xfrm>
            <a:off x="398462" y="959632"/>
            <a:ext cx="2214562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>
                <a:solidFill>
                  <a:srgbClr val="008080"/>
                </a:solidFill>
                <a:latin typeface="微软雅黑"/>
                <a:ea typeface="微软雅黑"/>
              </a:rPr>
              <a:t>  </a:t>
            </a:r>
            <a:r>
              <a:rPr lang="zh-CN" altLang="zh-CN" sz="2400">
                <a:solidFill>
                  <a:srgbClr val="008080"/>
                </a:solidFill>
                <a:latin typeface="微软雅黑"/>
                <a:ea typeface="微软雅黑"/>
              </a:rPr>
              <a:t>【典型例题】</a:t>
            </a:r>
          </a:p>
        </p:txBody>
      </p:sp>
      <p:sp>
        <p:nvSpPr>
          <p:cNvPr id="32771" name="Rectangle 11"/>
          <p:cNvSpPr/>
          <p:nvPr/>
        </p:nvSpPr>
        <p:spPr>
          <a:xfrm>
            <a:off x="517525" y="518646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pic>
        <p:nvPicPr>
          <p:cNvPr id="32772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3" name="Rectangle 2"/>
          <p:cNvSpPr>
            <a:spLocks noChangeArrowheads="1"/>
          </p:cNvSpPr>
          <p:nvPr/>
        </p:nvSpPr>
        <p:spPr bwMode="auto">
          <a:xfrm>
            <a:off x="517892" y="735493"/>
            <a:ext cx="8310225" cy="23140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numCol="1" anchor="ctr" anchorCtr="0" compatLnSpc="1">
            <a:prstTxWarp prst="textNoShape">
              <a:avLst/>
            </a:prstTxWarp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四川达州初三其他）设计一个病床呼叫电路。要求：开关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控制指示灯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和电铃；开关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控制指示灯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lang="en-US" altLang="zh-CN" sz="2400" b="1" baseline="-30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和电铃。请在图中连线，形成符合要求的完整电路图。</a:t>
            </a:r>
            <a:endParaRPr lang="zh-CN" altLang="en-US" sz="24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hangingPunct="0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2774" name="Picture 1" descr="figure"/>
          <p:cNvPicPr/>
          <p:nvPr/>
        </p:nvPicPr>
        <p:blipFill>
          <a:blip r:embed="rId3"/>
          <a:stretch>
            <a:fillRect/>
          </a:stretch>
        </p:blipFill>
        <p:spPr>
          <a:xfrm>
            <a:off x="646112" y="2640181"/>
            <a:ext cx="3244850" cy="22025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5" name="Rectangle 3"/>
          <p:cNvSpPr/>
          <p:nvPr/>
        </p:nvSpPr>
        <p:spPr>
          <a:xfrm>
            <a:off x="0" y="1497535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pic>
        <p:nvPicPr>
          <p:cNvPr id="32776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4395788" y="2582889"/>
            <a:ext cx="3695700" cy="2310756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43342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048583"/>
          <p:cNvSpPr/>
          <p:nvPr/>
        </p:nvSpPr>
        <p:spPr>
          <a:xfrm>
            <a:off x="217488" y="148003"/>
            <a:ext cx="725488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15362" name="矩形 1048584"/>
          <p:cNvSpPr/>
          <p:nvPr/>
        </p:nvSpPr>
        <p:spPr>
          <a:xfrm>
            <a:off x="174625" y="189380"/>
            <a:ext cx="811212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/>
              </a:rPr>
              <a:t>1</a:t>
            </a:r>
            <a:endParaRPr lang="en-US" altLang="zh-CN" sz="3200">
              <a:solidFill>
                <a:srgbClr val="FFFFFF"/>
              </a:solidFill>
              <a:latin typeface="Helvetica" pitchFamily="34" charset="0"/>
              <a:ea typeface="方正舒体" pitchFamily="2" charset="-122"/>
              <a:sym typeface="微软雅黑" charset="-122"/>
            </a:endParaRPr>
          </a:p>
        </p:txBody>
      </p:sp>
      <p:sp>
        <p:nvSpPr>
          <p:cNvPr id="15363" name="文本框 1048585"/>
          <p:cNvSpPr/>
          <p:nvPr/>
        </p:nvSpPr>
        <p:spPr>
          <a:xfrm>
            <a:off x="1095375" y="189380"/>
            <a:ext cx="1528762" cy="525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/>
                <a:ea typeface="微软雅黑"/>
              </a:rPr>
              <a:t>课堂导入</a:t>
            </a:r>
            <a:endParaRPr lang="zh-CN" altLang="en-US" sz="2800">
              <a:latin typeface="微软雅黑" charset="-122"/>
              <a:ea typeface="微软雅黑"/>
            </a:endParaRPr>
          </a:p>
        </p:txBody>
      </p:sp>
      <p:cxnSp>
        <p:nvCxnSpPr>
          <p:cNvPr id="15364" name="直接连接符 3145727"/>
          <p:cNvCxnSpPr/>
          <p:nvPr/>
        </p:nvCxnSpPr>
        <p:spPr>
          <a:xfrm>
            <a:off x="950912" y="68113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15365" name="图片 2097154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15366" name="直接连接符 19"/>
          <p:cNvCxnSpPr/>
          <p:nvPr/>
        </p:nvCxnSpPr>
        <p:spPr>
          <a:xfrm>
            <a:off x="498475" y="5503163"/>
            <a:ext cx="7372350" cy="0"/>
          </a:xfrm>
          <a:prstGeom prst="line">
            <a:avLst/>
          </a:prstGeom>
          <a:noFill/>
          <a:ln w="12700">
            <a:solidFill>
              <a:srgbClr val="0070C0"/>
            </a:solidFill>
            <a:round/>
          </a:ln>
        </p:spPr>
      </p:cxnSp>
      <p:pic>
        <p:nvPicPr>
          <p:cNvPr id="15367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790575" y="903932"/>
            <a:ext cx="1693862" cy="254469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8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2697163" y="903932"/>
            <a:ext cx="2835275" cy="259403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9" name="图片 5"/>
          <p:cNvPicPr/>
          <p:nvPr/>
        </p:nvPicPr>
        <p:blipFill>
          <a:blip r:embed="rId5"/>
          <a:stretch>
            <a:fillRect/>
          </a:stretch>
        </p:blipFill>
        <p:spPr>
          <a:xfrm>
            <a:off x="5619750" y="903932"/>
            <a:ext cx="3105150" cy="259403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70" name="文本框 6"/>
          <p:cNvSpPr/>
          <p:nvPr/>
        </p:nvSpPr>
        <p:spPr>
          <a:xfrm>
            <a:off x="790576" y="3671428"/>
            <a:ext cx="59213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夜晚绚丽多彩的灯光把城市装扮的异常美丽！</a:t>
            </a:r>
          </a:p>
        </p:txBody>
      </p:sp>
      <p:sp>
        <p:nvSpPr>
          <p:cNvPr id="15371" name="文本框 7"/>
          <p:cNvSpPr/>
          <p:nvPr/>
        </p:nvSpPr>
        <p:spPr>
          <a:xfrm>
            <a:off x="790576" y="4236386"/>
            <a:ext cx="528002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你知道这些灯是如何连接的吗？</a:t>
            </a:r>
          </a:p>
        </p:txBody>
      </p:sp>
    </p:spTree>
    <p:extLst>
      <p:ext uri="{BB962C8B-B14F-4D97-AF65-F5344CB8AC3E}">
        <p14:creationId xmlns:p14="http://schemas.microsoft.com/office/powerpoint/2010/main" val="887394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figure"/>
          <p:cNvPicPr/>
          <p:nvPr/>
        </p:nvPicPr>
        <p:blipFill>
          <a:blip r:embed="rId2"/>
          <a:stretch>
            <a:fillRect/>
          </a:stretch>
        </p:blipFill>
        <p:spPr>
          <a:xfrm>
            <a:off x="5218112" y="2827971"/>
            <a:ext cx="3433762" cy="22025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4" name="矩形 1"/>
          <p:cNvSpPr/>
          <p:nvPr/>
        </p:nvSpPr>
        <p:spPr>
          <a:xfrm>
            <a:off x="333375" y="404223"/>
            <a:ext cx="2617788" cy="525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>
                <a:solidFill>
                  <a:srgbClr val="008080"/>
                </a:solidFill>
                <a:latin typeface="微软雅黑"/>
                <a:ea typeface="微软雅黑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/>
                <a:ea typeface="微软雅黑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/>
                <a:ea typeface="微软雅黑"/>
              </a:rPr>
              <a:t>】</a:t>
            </a:r>
          </a:p>
        </p:txBody>
      </p:sp>
      <p:pic>
        <p:nvPicPr>
          <p:cNvPr id="33795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6" name="矩形 2"/>
          <p:cNvSpPr/>
          <p:nvPr/>
        </p:nvSpPr>
        <p:spPr>
          <a:xfrm>
            <a:off x="562908" y="757107"/>
            <a:ext cx="4494285" cy="384130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>
              <a:lnSpc>
                <a:spcPct val="150000"/>
              </a:lnSpc>
            </a:pPr>
            <a:r>
              <a:rPr lang="zh-CN" altLang="zh-CN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2019·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江苏常州）常州汪芷瑶同学的专利《双手驾驶提醒装置》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可在汽车驾驶员双手脱离方向盘时发出警报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方向盘包裹气囊并通过导气管连接压力开关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b="1" baseline="-2500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压力开关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置于坐垫内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压力开关受到压力时闭合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不受压力时断开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驾驶员坐在座椅上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当手握方向盘正常驾驶时灯亮、电铃不响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当双手脱离方向盘时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b="1">
                <a:latin typeface="宋体" pitchFamily="2" charset="-122"/>
                <a:ea typeface="宋体" pitchFamily="2" charset="-122"/>
              </a:rPr>
              <a:t>灯亮、电铃响请以笔画线完成电路连接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。</a:t>
            </a:r>
            <a:endParaRPr lang="zh-CN" altLang="zh-CN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3797" name="Picture 2" descr="figure"/>
          <p:cNvPicPr/>
          <p:nvPr/>
        </p:nvPicPr>
        <p:blipFill>
          <a:blip r:embed="rId4"/>
          <a:stretch>
            <a:fillRect/>
          </a:stretch>
        </p:blipFill>
        <p:spPr>
          <a:xfrm>
            <a:off x="5287963" y="929395"/>
            <a:ext cx="3457575" cy="184287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31092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048591"/>
          <p:cNvSpPr/>
          <p:nvPr/>
        </p:nvSpPr>
        <p:spPr>
          <a:xfrm>
            <a:off x="185738" y="181423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lIns="0" tIns="0" rIns="0" bIns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endParaRPr lang="en-US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386" name="矩形 1048592"/>
          <p:cNvSpPr/>
          <p:nvPr/>
        </p:nvSpPr>
        <p:spPr>
          <a:xfrm>
            <a:off x="142876" y="221208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/>
              </a:rPr>
              <a:t>2</a:t>
            </a:r>
          </a:p>
        </p:txBody>
      </p:sp>
      <p:sp>
        <p:nvSpPr>
          <p:cNvPr id="16387" name="文本框 1048593"/>
          <p:cNvSpPr/>
          <p:nvPr/>
        </p:nvSpPr>
        <p:spPr>
          <a:xfrm>
            <a:off x="1050925" y="211661"/>
            <a:ext cx="1528762" cy="5235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/>
                <a:ea typeface="微软雅黑"/>
              </a:rPr>
              <a:t>课堂活动</a:t>
            </a:r>
          </a:p>
        </p:txBody>
      </p:sp>
      <p:cxnSp>
        <p:nvCxnSpPr>
          <p:cNvPr id="16388" name="直接连接符 3145728"/>
          <p:cNvCxnSpPr/>
          <p:nvPr/>
        </p:nvCxnSpPr>
        <p:spPr>
          <a:xfrm>
            <a:off x="917576" y="712960"/>
            <a:ext cx="4670425" cy="0"/>
          </a:xfrm>
          <a:prstGeom prst="line">
            <a:avLst/>
          </a:prstGeom>
          <a:noFill/>
          <a:ln w="28575">
            <a:solidFill>
              <a:srgbClr val="007E27"/>
            </a:solidFill>
            <a:round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16389" name="图片 2097156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90" name="文本框 1048594"/>
          <p:cNvSpPr/>
          <p:nvPr/>
        </p:nvSpPr>
        <p:spPr>
          <a:xfrm>
            <a:off x="982662" y="794123"/>
            <a:ext cx="48069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实验探究：让两只灯都亮起来</a:t>
            </a:r>
          </a:p>
        </p:txBody>
      </p:sp>
      <p:sp>
        <p:nvSpPr>
          <p:cNvPr id="16391" name="矩形 3"/>
          <p:cNvSpPr/>
          <p:nvPr/>
        </p:nvSpPr>
        <p:spPr>
          <a:xfrm>
            <a:off x="5660386" y="1332915"/>
            <a:ext cx="2801218" cy="286232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000" b="1">
                <a:latin typeface="宋体" pitchFamily="2" charset="-122"/>
                <a:ea typeface="宋体" pitchFamily="2" charset="-122"/>
              </a:rPr>
              <a:t>现有电池、两只灯泡、两个开关和一些导线，试着把它们连接起来，让两只小灯泡发光。</a:t>
            </a:r>
            <a:endParaRPr lang="en-US" altLang="zh-CN" sz="2000" b="1"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r>
              <a:rPr lang="zh-CN" altLang="zh-CN" sz="2000" b="1">
                <a:latin typeface="宋体" pitchFamily="2" charset="-122"/>
                <a:ea typeface="宋体" pitchFamily="2" charset="-122"/>
              </a:rPr>
              <a:t>可以有几种接法？</a:t>
            </a:r>
            <a:endParaRPr lang="zh-CN" altLang="en-US" sz="2000"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lnSpc>
                <a:spcPct val="150000"/>
              </a:lnSpc>
            </a:pPr>
            <a:endParaRPr lang="zh-CN" altLang="en-US" sz="2000" b="1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6392" name="Group 6"/>
          <p:cNvGrpSpPr/>
          <p:nvPr/>
        </p:nvGrpSpPr>
        <p:grpSpPr>
          <a:xfrm>
            <a:off x="401638" y="1333618"/>
            <a:ext cx="5111750" cy="2670419"/>
            <a:chOff x="0" y="0"/>
            <a:chExt cx="3719" cy="2154"/>
          </a:xfrm>
        </p:grpSpPr>
        <p:pic>
          <p:nvPicPr>
            <p:cNvPr id="16394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19" y="136"/>
              <a:ext cx="1025" cy="71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6395" name="Picture 10" descr="H:\2\人教教参资源\九\图\电池组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769" y="1247"/>
              <a:ext cx="1329" cy="52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6396" name="AutoShape 9"/>
            <p:cNvSpPr/>
            <p:nvPr/>
          </p:nvSpPr>
          <p:spPr>
            <a:xfrm>
              <a:off x="0" y="0"/>
              <a:ext cx="3719" cy="2154"/>
            </a:xfrm>
            <a:prstGeom prst="roundRect">
              <a:avLst>
                <a:gd name="adj" fmla="val 16667"/>
              </a:avLst>
            </a:prstGeom>
            <a:noFill/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endParaRPr lang="zh-CN" altLang="en-US">
                <a:solidFill>
                  <a:schemeClr val="tx1"/>
                </a:solidFill>
                <a:ea typeface="宋体" pitchFamily="2" charset="-122"/>
              </a:endParaRPr>
            </a:p>
          </p:txBody>
        </p:sp>
        <p:pic>
          <p:nvPicPr>
            <p:cNvPr id="16397" name="图片 7" descr="导线.jpg"/>
            <p:cNvPicPr/>
            <p:nvPr/>
          </p:nvPicPr>
          <p:blipFill>
            <a:blip r:embed="rId5">
              <a:lum bright="30000" contrast="30000"/>
            </a:blip>
            <a:stretch>
              <a:fillRect/>
            </a:stretch>
          </p:blipFill>
          <p:spPr>
            <a:xfrm>
              <a:off x="296" y="680"/>
              <a:ext cx="1170" cy="139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6398" name="Picture 3" descr="H:\2\人教教参资源\九\图\铡刀开关.JP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363" y="90"/>
              <a:ext cx="962" cy="61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6399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517" y="385"/>
              <a:ext cx="1025" cy="71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16393" name="Picture 3" descr="H:\2\人教教参资源\九\图\铡刀开关.JPG"/>
          <p:cNvPicPr/>
          <p:nvPr/>
        </p:nvPicPr>
        <p:blipFill>
          <a:blip r:embed="rId6"/>
          <a:stretch>
            <a:fillRect/>
          </a:stretch>
        </p:blipFill>
        <p:spPr>
          <a:xfrm>
            <a:off x="3084512" y="3700075"/>
            <a:ext cx="1322388" cy="76070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57654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5"/>
          <p:cNvSpPr txBox="1"/>
          <p:nvPr/>
        </p:nvSpPr>
        <p:spPr>
          <a:xfrm>
            <a:off x="535628" y="3630725"/>
            <a:ext cx="8303573" cy="647931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像这样把电路元件逐个按顺序首尾连接的</a:t>
            </a:r>
            <a:r>
              <a:rPr lang="zh-CN" altLang="zh-CN" sz="2400" b="1">
                <a:latin typeface="宋体" pitchFamily="2" charset="-122"/>
                <a:ea typeface="宋体" pitchFamily="2" charset="-122"/>
              </a:rPr>
              <a:t>电路叫做</a:t>
            </a:r>
            <a:r>
              <a:rPr lang="zh-CN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串联电路</a:t>
            </a:r>
            <a:r>
              <a:rPr lang="zh-CN" altLang="zh-CN" sz="24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7410" name="Group 3"/>
          <p:cNvGrpSpPr/>
          <p:nvPr/>
        </p:nvGrpSpPr>
        <p:grpSpPr>
          <a:xfrm>
            <a:off x="790575" y="841867"/>
            <a:ext cx="4356100" cy="2651321"/>
            <a:chOff x="0" y="0"/>
            <a:chExt cx="2585" cy="1531"/>
          </a:xfrm>
        </p:grpSpPr>
        <p:grpSp>
          <p:nvGrpSpPr>
            <p:cNvPr id="17427" name="Group 4"/>
            <p:cNvGrpSpPr/>
            <p:nvPr/>
          </p:nvGrpSpPr>
          <p:grpSpPr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17431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7432" name="Picture 10" descr="H:\2\人教教参资源\九\图\电池组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7433" name="Picture 3" descr="H:\2\人教教参资源\九\图\铡刀开关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7434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17435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4" y="0"/>
                  </a:cxn>
                  <a:cxn ang="0">
                    <a:pos x="77" y="79"/>
                  </a:cxn>
                  <a:cxn ang="0">
                    <a:pos x="0" y="214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36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59" y="0"/>
                  </a:cxn>
                  <a:cxn ang="0">
                    <a:pos x="52" y="16"/>
                  </a:cxn>
                  <a:cxn ang="0">
                    <a:pos x="0" y="59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37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" y="252"/>
                  </a:cxn>
                  <a:cxn ang="0">
                    <a:pos x="7" y="135"/>
                  </a:cxn>
                  <a:cxn ang="0">
                    <a:pos x="45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38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590" y="143"/>
                  </a:cxn>
                  <a:cxn ang="0">
                    <a:pos x="318" y="7"/>
                  </a:cxn>
                  <a:cxn ang="0">
                    <a:pos x="0" y="18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7428" name="Text Box 13"/>
            <p:cNvSpPr/>
            <p:nvPr/>
          </p:nvSpPr>
          <p:spPr>
            <a:xfrm>
              <a:off x="698" y="714"/>
              <a:ext cx="29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17429" name="Text Box 14"/>
            <p:cNvSpPr/>
            <p:nvPr/>
          </p:nvSpPr>
          <p:spPr>
            <a:xfrm>
              <a:off x="340" y="0"/>
              <a:ext cx="21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30" name="Text Box 15"/>
            <p:cNvSpPr/>
            <p:nvPr/>
          </p:nvSpPr>
          <p:spPr>
            <a:xfrm>
              <a:off x="1964" y="536"/>
              <a:ext cx="292" cy="2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17411" name="Group 16"/>
          <p:cNvGrpSpPr/>
          <p:nvPr/>
        </p:nvGrpSpPr>
        <p:grpSpPr>
          <a:xfrm>
            <a:off x="5414962" y="1117184"/>
            <a:ext cx="2989262" cy="2065675"/>
            <a:chOff x="0" y="0"/>
            <a:chExt cx="1883" cy="1298"/>
          </a:xfrm>
        </p:grpSpPr>
        <p:sp>
          <p:nvSpPr>
            <p:cNvPr id="17414" name="Rectangle 17"/>
            <p:cNvSpPr/>
            <p:nvPr/>
          </p:nvSpPr>
          <p:spPr>
            <a:xfrm>
              <a:off x="0" y="227"/>
              <a:ext cx="1883" cy="88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endParaRPr lang="zh-CN" altLang="en-US">
                <a:solidFill>
                  <a:schemeClr val="tx1"/>
                </a:solidFill>
                <a:ea typeface="宋体" pitchFamily="2" charset="-122"/>
              </a:endParaRPr>
            </a:p>
          </p:txBody>
        </p:sp>
        <p:grpSp>
          <p:nvGrpSpPr>
            <p:cNvPr id="17415" name="Group 18"/>
            <p:cNvGrpSpPr/>
            <p:nvPr/>
          </p:nvGrpSpPr>
          <p:grpSpPr>
            <a:xfrm>
              <a:off x="1293" y="0"/>
              <a:ext cx="91" cy="431"/>
              <a:chOff x="0" y="0"/>
              <a:chExt cx="91" cy="476"/>
            </a:xfrm>
          </p:grpSpPr>
          <p:sp>
            <p:nvSpPr>
              <p:cNvPr id="17424" name="Rectangle 19"/>
              <p:cNvSpPr/>
              <p:nvPr/>
            </p:nvSpPr>
            <p:spPr>
              <a:xfrm>
                <a:off x="0" y="174"/>
                <a:ext cx="85" cy="1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>
                  <a:solidFill>
                    <a:schemeClr val="tx1"/>
                  </a:solidFill>
                  <a:ea typeface="宋体" pitchFamily="2" charset="-122"/>
                </a:endParaRPr>
              </a:p>
            </p:txBody>
          </p:sp>
          <p:cxnSp>
            <p:nvCxnSpPr>
              <p:cNvPr id="17425" name="Line 32"/>
              <p:cNvCxnSpPr/>
              <p:nvPr/>
            </p:nvCxnSpPr>
            <p:spPr>
              <a:xfrm flipH="1">
                <a:off x="0" y="0"/>
                <a:ext cx="0" cy="476"/>
              </a:xfrm>
              <a:prstGeom prst="line">
                <a:avLst/>
              </a:prstGeom>
              <a:noFill/>
              <a:ln w="28575">
                <a:solidFill>
                  <a:prstClr val="black"/>
                </a:solidFill>
                <a:miter lim="800000"/>
              </a:ln>
            </p:spPr>
          </p:cxnSp>
          <p:cxnSp>
            <p:nvCxnSpPr>
              <p:cNvPr id="17426" name="Line 33"/>
              <p:cNvCxnSpPr/>
              <p:nvPr/>
            </p:nvCxnSpPr>
            <p:spPr>
              <a:xfrm flipH="1">
                <a:off x="91" y="105"/>
                <a:ext cx="0" cy="255"/>
              </a:xfrm>
              <a:prstGeom prst="line">
                <a:avLst/>
              </a:prstGeom>
              <a:noFill/>
              <a:ln w="28575">
                <a:solidFill>
                  <a:prstClr val="black"/>
                </a:solidFill>
                <a:miter lim="800000"/>
              </a:ln>
            </p:spPr>
          </p:cxnSp>
        </p:grpSp>
        <p:grpSp>
          <p:nvGrpSpPr>
            <p:cNvPr id="17416" name="Group 22"/>
            <p:cNvGrpSpPr/>
            <p:nvPr/>
          </p:nvGrpSpPr>
          <p:grpSpPr>
            <a:xfrm>
              <a:off x="318" y="113"/>
              <a:ext cx="317" cy="182"/>
              <a:chOff x="0" y="0"/>
              <a:chExt cx="317" cy="182"/>
            </a:xfrm>
          </p:grpSpPr>
          <p:sp>
            <p:nvSpPr>
              <p:cNvPr id="17421" name="Rectangle 23"/>
              <p:cNvSpPr/>
              <p:nvPr/>
            </p:nvSpPr>
            <p:spPr>
              <a:xfrm>
                <a:off x="23" y="23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>
                  <a:solidFill>
                    <a:schemeClr val="tx1"/>
                  </a:solidFill>
                  <a:ea typeface="宋体" pitchFamily="2" charset="-122"/>
                </a:endParaRPr>
              </a:p>
            </p:txBody>
          </p:sp>
          <p:cxnSp>
            <p:nvCxnSpPr>
              <p:cNvPr id="17422" name="Line 44"/>
              <p:cNvCxnSpPr/>
              <p:nvPr/>
            </p:nvCxnSpPr>
            <p:spPr>
              <a:xfrm flipV="1">
                <a:off x="45" y="0"/>
                <a:ext cx="272" cy="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17423" name="Oval 42"/>
              <p:cNvSpPr/>
              <p:nvPr/>
            </p:nvSpPr>
            <p:spPr>
              <a:xfrm>
                <a:off x="0" y="68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endParaRPr lang="zh-CN" altLang="en-US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7417" name="AutoShape 21"/>
            <p:cNvSpPr/>
            <p:nvPr/>
          </p:nvSpPr>
          <p:spPr>
            <a:xfrm>
              <a:off x="363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18" name="AutoShape 21"/>
            <p:cNvSpPr/>
            <p:nvPr/>
          </p:nvSpPr>
          <p:spPr>
            <a:xfrm>
              <a:off x="1178" y="919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19" name="Rectangle 28"/>
            <p:cNvSpPr/>
            <p:nvPr/>
          </p:nvSpPr>
          <p:spPr>
            <a:xfrm>
              <a:off x="1525" y="771"/>
              <a:ext cx="308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  <a:endParaRPr lang="zh-CN" altLang="en-US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420" name="Rectangle 29"/>
            <p:cNvSpPr/>
            <p:nvPr/>
          </p:nvSpPr>
          <p:spPr>
            <a:xfrm>
              <a:off x="701" y="798"/>
              <a:ext cx="308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  <a:endParaRPr lang="zh-CN" altLang="en-US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17412" name="文本框 29"/>
          <p:cNvSpPr/>
          <p:nvPr/>
        </p:nvSpPr>
        <p:spPr>
          <a:xfrm>
            <a:off x="395288" y="179832"/>
            <a:ext cx="2709862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一、串联电路</a:t>
            </a:r>
          </a:p>
        </p:txBody>
      </p:sp>
      <p:pic>
        <p:nvPicPr>
          <p:cNvPr id="17413" name="图片 30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28317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49"/>
          <p:cNvSpPr txBox="1">
            <a:spLocks noChangeArrowheads="1"/>
          </p:cNvSpPr>
          <p:nvPr/>
        </p:nvSpPr>
        <p:spPr bwMode="auto">
          <a:xfrm>
            <a:off x="646405" y="3487486"/>
            <a:ext cx="7526866" cy="46280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、串联电路的连接特点：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首尾相连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grpSp>
        <p:nvGrpSpPr>
          <p:cNvPr id="18434" name="Group 3"/>
          <p:cNvGrpSpPr/>
          <p:nvPr/>
        </p:nvGrpSpPr>
        <p:grpSpPr>
          <a:xfrm>
            <a:off x="1428750" y="592012"/>
            <a:ext cx="4356100" cy="2651321"/>
            <a:chOff x="0" y="0"/>
            <a:chExt cx="2585" cy="1531"/>
          </a:xfrm>
        </p:grpSpPr>
        <p:grpSp>
          <p:nvGrpSpPr>
            <p:cNvPr id="18449" name="Group 4"/>
            <p:cNvGrpSpPr/>
            <p:nvPr/>
          </p:nvGrpSpPr>
          <p:grpSpPr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18453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8454" name="Picture 10" descr="H:\2\人教教参资源\九\图\电池组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8455" name="Picture 3" descr="H:\2\人教教参资源\九\图\铡刀开关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8456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18457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4" y="0"/>
                  </a:cxn>
                  <a:cxn ang="0">
                    <a:pos x="77" y="79"/>
                  </a:cxn>
                  <a:cxn ang="0">
                    <a:pos x="0" y="214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458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59" y="0"/>
                  </a:cxn>
                  <a:cxn ang="0">
                    <a:pos x="52" y="16"/>
                  </a:cxn>
                  <a:cxn ang="0">
                    <a:pos x="0" y="59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459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" y="252"/>
                  </a:cxn>
                  <a:cxn ang="0">
                    <a:pos x="7" y="135"/>
                  </a:cxn>
                  <a:cxn ang="0">
                    <a:pos x="45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460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590" y="143"/>
                  </a:cxn>
                  <a:cxn ang="0">
                    <a:pos x="318" y="7"/>
                  </a:cxn>
                  <a:cxn ang="0">
                    <a:pos x="0" y="18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8450" name="Text Box 13"/>
            <p:cNvSpPr/>
            <p:nvPr/>
          </p:nvSpPr>
          <p:spPr>
            <a:xfrm>
              <a:off x="698" y="714"/>
              <a:ext cx="29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18451" name="Text Box 14"/>
            <p:cNvSpPr/>
            <p:nvPr/>
          </p:nvSpPr>
          <p:spPr>
            <a:xfrm>
              <a:off x="340" y="0"/>
              <a:ext cx="21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452" name="Text Box 15"/>
            <p:cNvSpPr/>
            <p:nvPr/>
          </p:nvSpPr>
          <p:spPr>
            <a:xfrm>
              <a:off x="1964" y="536"/>
              <a:ext cx="292" cy="2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18435" name="组合 29"/>
          <p:cNvGrpSpPr/>
          <p:nvPr/>
        </p:nvGrpSpPr>
        <p:grpSpPr>
          <a:xfrm>
            <a:off x="1246188" y="2496953"/>
            <a:ext cx="776288" cy="458332"/>
            <a:chOff x="655187" y="2803961"/>
            <a:chExt cx="776348" cy="456904"/>
          </a:xfrm>
        </p:grpSpPr>
        <p:cxnSp>
          <p:nvCxnSpPr>
            <p:cNvPr id="18447" name="直接连接符 26"/>
            <p:cNvCxnSpPr/>
            <p:nvPr/>
          </p:nvCxnSpPr>
          <p:spPr>
            <a:xfrm flipH="1" flipV="1">
              <a:off x="970305" y="3047622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18448" name="文本框 28"/>
            <p:cNvSpPr/>
            <p:nvPr/>
          </p:nvSpPr>
          <p:spPr>
            <a:xfrm>
              <a:off x="655187" y="2803961"/>
              <a:ext cx="479462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首</a:t>
              </a:r>
            </a:p>
          </p:txBody>
        </p:sp>
      </p:grpSp>
      <p:grpSp>
        <p:nvGrpSpPr>
          <p:cNvPr id="18436" name="组合 33"/>
          <p:cNvGrpSpPr/>
          <p:nvPr/>
        </p:nvGrpSpPr>
        <p:grpSpPr>
          <a:xfrm>
            <a:off x="3054350" y="2729301"/>
            <a:ext cx="869950" cy="458332"/>
            <a:chOff x="3054775" y="2722238"/>
            <a:chExt cx="870143" cy="456904"/>
          </a:xfrm>
        </p:grpSpPr>
        <p:cxnSp>
          <p:nvCxnSpPr>
            <p:cNvPr id="18445" name="直接连接符 31"/>
            <p:cNvCxnSpPr/>
            <p:nvPr/>
          </p:nvCxnSpPr>
          <p:spPr>
            <a:xfrm flipH="1" flipV="1">
              <a:off x="3054775" y="2857641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18446" name="文本框 32"/>
            <p:cNvSpPr/>
            <p:nvPr/>
          </p:nvSpPr>
          <p:spPr>
            <a:xfrm>
              <a:off x="3445387" y="2722238"/>
              <a:ext cx="479531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尾</a:t>
              </a:r>
            </a:p>
          </p:txBody>
        </p:sp>
      </p:grpSp>
      <p:grpSp>
        <p:nvGrpSpPr>
          <p:cNvPr id="18437" name="组合 34"/>
          <p:cNvGrpSpPr/>
          <p:nvPr/>
        </p:nvGrpSpPr>
        <p:grpSpPr>
          <a:xfrm>
            <a:off x="3381375" y="2051353"/>
            <a:ext cx="776288" cy="458332"/>
            <a:chOff x="655187" y="2803961"/>
            <a:chExt cx="776348" cy="458479"/>
          </a:xfrm>
        </p:grpSpPr>
        <p:cxnSp>
          <p:nvCxnSpPr>
            <p:cNvPr id="18443" name="直接连接符 35"/>
            <p:cNvCxnSpPr/>
            <p:nvPr/>
          </p:nvCxnSpPr>
          <p:spPr>
            <a:xfrm flipH="1" flipV="1">
              <a:off x="970305" y="3047622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18444" name="文本框 36"/>
            <p:cNvSpPr/>
            <p:nvPr/>
          </p:nvSpPr>
          <p:spPr>
            <a:xfrm>
              <a:off x="655187" y="2803961"/>
              <a:ext cx="479462" cy="4584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首</a:t>
              </a:r>
            </a:p>
          </p:txBody>
        </p:sp>
      </p:grpSp>
      <p:grpSp>
        <p:nvGrpSpPr>
          <p:cNvPr id="18438" name="组合 37"/>
          <p:cNvGrpSpPr/>
          <p:nvPr/>
        </p:nvGrpSpPr>
        <p:grpSpPr>
          <a:xfrm>
            <a:off x="5191125" y="2347358"/>
            <a:ext cx="869950" cy="458332"/>
            <a:chOff x="3054775" y="2722238"/>
            <a:chExt cx="870143" cy="456904"/>
          </a:xfrm>
        </p:grpSpPr>
        <p:cxnSp>
          <p:nvCxnSpPr>
            <p:cNvPr id="18441" name="直接连接符 38"/>
            <p:cNvCxnSpPr/>
            <p:nvPr/>
          </p:nvCxnSpPr>
          <p:spPr>
            <a:xfrm flipH="1" flipV="1">
              <a:off x="3054775" y="2857641"/>
              <a:ext cx="461230" cy="7186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  <p:sp>
          <p:nvSpPr>
            <p:cNvPr id="18442" name="文本框 39"/>
            <p:cNvSpPr/>
            <p:nvPr/>
          </p:nvSpPr>
          <p:spPr>
            <a:xfrm>
              <a:off x="3445387" y="2722238"/>
              <a:ext cx="479531" cy="4569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45719" tIns="45719" rIns="45719" bIns="45719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尾</a:t>
              </a:r>
            </a:p>
          </p:txBody>
        </p:sp>
      </p:grpSp>
      <p:sp>
        <p:nvSpPr>
          <p:cNvPr id="18439" name="矩形 40"/>
          <p:cNvSpPr/>
          <p:nvPr/>
        </p:nvSpPr>
        <p:spPr>
          <a:xfrm>
            <a:off x="6081638" y="1450395"/>
            <a:ext cx="2719138" cy="101817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首：电流的流入端；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尾：电流的流出端。</a:t>
            </a:r>
          </a:p>
        </p:txBody>
      </p:sp>
      <p:pic>
        <p:nvPicPr>
          <p:cNvPr id="18440" name="图片 41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16392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3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3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32"/>
          <p:cNvSpPr txBox="1">
            <a:spLocks noChangeArrowheads="1"/>
          </p:cNvSpPr>
          <p:nvPr/>
        </p:nvSpPr>
        <p:spPr bwMode="auto">
          <a:xfrm>
            <a:off x="925655" y="2835914"/>
            <a:ext cx="8083874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</a:pP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闭合开关：灯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；断开开关，灯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9458" name="Text Box 36"/>
          <p:cNvSpPr txBox="1">
            <a:spLocks noChangeArrowheads="1"/>
          </p:cNvSpPr>
          <p:nvPr/>
        </p:nvSpPr>
        <p:spPr bwMode="auto">
          <a:xfrm>
            <a:off x="3187489" y="2889023"/>
            <a:ext cx="494046" cy="46280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19459" name="Text Box 38"/>
          <p:cNvSpPr txBox="1">
            <a:spLocks noChangeArrowheads="1"/>
          </p:cNvSpPr>
          <p:nvPr/>
        </p:nvSpPr>
        <p:spPr bwMode="auto">
          <a:xfrm>
            <a:off x="4663897" y="2883976"/>
            <a:ext cx="494046" cy="46280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亮</a:t>
            </a:r>
          </a:p>
        </p:txBody>
      </p:sp>
      <p:sp>
        <p:nvSpPr>
          <p:cNvPr id="19460" name="Text Box 39"/>
          <p:cNvSpPr txBox="1">
            <a:spLocks noChangeArrowheads="1"/>
          </p:cNvSpPr>
          <p:nvPr/>
        </p:nvSpPr>
        <p:spPr bwMode="auto">
          <a:xfrm>
            <a:off x="7624677" y="2883975"/>
            <a:ext cx="914400" cy="46280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19461" name="Text Box 40"/>
          <p:cNvSpPr txBox="1">
            <a:spLocks noChangeArrowheads="1"/>
          </p:cNvSpPr>
          <p:nvPr/>
        </p:nvSpPr>
        <p:spPr bwMode="auto">
          <a:xfrm>
            <a:off x="1579907" y="3452058"/>
            <a:ext cx="1066800" cy="46280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rgbClr val="004DE6"/>
                </a:solidFill>
                <a:latin typeface="宋体" pitchFamily="2" charset="-122"/>
                <a:ea typeface="宋体" pitchFamily="2" charset="-122"/>
              </a:rPr>
              <a:t>不亮</a:t>
            </a:r>
          </a:p>
        </p:txBody>
      </p:sp>
      <p:sp>
        <p:nvSpPr>
          <p:cNvPr id="19462" name="Text Box 41"/>
          <p:cNvSpPr txBox="1">
            <a:spLocks noChangeArrowheads="1"/>
          </p:cNvSpPr>
          <p:nvPr/>
        </p:nvSpPr>
        <p:spPr bwMode="auto">
          <a:xfrm>
            <a:off x="255235" y="4104047"/>
            <a:ext cx="7369443" cy="46280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/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、开关的作用：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开关同时控制两只灯的亮与灭。</a:t>
            </a:r>
            <a:r>
              <a:rPr kumimoji="1" lang="zh-CN" altLang="en-US" sz="24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　</a:t>
            </a:r>
            <a:endParaRPr kumimoji="1"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9463" name="Group 3"/>
          <p:cNvGrpSpPr/>
          <p:nvPr/>
        </p:nvGrpSpPr>
        <p:grpSpPr>
          <a:xfrm>
            <a:off x="2330450" y="280092"/>
            <a:ext cx="4356100" cy="2651321"/>
            <a:chOff x="0" y="0"/>
            <a:chExt cx="2585" cy="1531"/>
          </a:xfrm>
        </p:grpSpPr>
        <p:grpSp>
          <p:nvGrpSpPr>
            <p:cNvPr id="19465" name="Group 4"/>
            <p:cNvGrpSpPr/>
            <p:nvPr/>
          </p:nvGrpSpPr>
          <p:grpSpPr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19469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9470" name="Picture 10" descr="H:\2\人教教参资源\九\图\电池组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9471" name="Picture 3" descr="H:\2\人教教参资源\九\图\铡刀开关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19472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19473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4" y="0"/>
                  </a:cxn>
                  <a:cxn ang="0">
                    <a:pos x="77" y="79"/>
                  </a:cxn>
                  <a:cxn ang="0">
                    <a:pos x="0" y="214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474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59" y="0"/>
                  </a:cxn>
                  <a:cxn ang="0">
                    <a:pos x="52" y="16"/>
                  </a:cxn>
                  <a:cxn ang="0">
                    <a:pos x="0" y="59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475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" y="252"/>
                  </a:cxn>
                  <a:cxn ang="0">
                    <a:pos x="7" y="135"/>
                  </a:cxn>
                  <a:cxn ang="0">
                    <a:pos x="45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476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590" y="143"/>
                  </a:cxn>
                  <a:cxn ang="0">
                    <a:pos x="318" y="7"/>
                  </a:cxn>
                  <a:cxn ang="0">
                    <a:pos x="0" y="18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9466" name="Text Box 13"/>
            <p:cNvSpPr/>
            <p:nvPr/>
          </p:nvSpPr>
          <p:spPr>
            <a:xfrm>
              <a:off x="698" y="714"/>
              <a:ext cx="29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19467" name="Text Box 14"/>
            <p:cNvSpPr/>
            <p:nvPr/>
          </p:nvSpPr>
          <p:spPr>
            <a:xfrm>
              <a:off x="340" y="0"/>
              <a:ext cx="210" cy="2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9468" name="Text Box 15"/>
            <p:cNvSpPr/>
            <p:nvPr/>
          </p:nvSpPr>
          <p:spPr>
            <a:xfrm>
              <a:off x="1964" y="536"/>
              <a:ext cx="292" cy="2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pic>
        <p:nvPicPr>
          <p:cNvPr id="19464" name="图片 22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926301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59" grpId="0" build="p"/>
      <p:bldP spid="19460" grpId="0" build="p"/>
      <p:bldP spid="19461" grpId="0" build="p"/>
      <p:bldP spid="1946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Group 3"/>
          <p:cNvGrpSpPr/>
          <p:nvPr/>
        </p:nvGrpSpPr>
        <p:grpSpPr>
          <a:xfrm>
            <a:off x="714375" y="280091"/>
            <a:ext cx="3168650" cy="2329853"/>
            <a:chOff x="0" y="0"/>
            <a:chExt cx="2585" cy="1531"/>
          </a:xfrm>
        </p:grpSpPr>
        <p:grpSp>
          <p:nvGrpSpPr>
            <p:cNvPr id="20511" name="Group 4"/>
            <p:cNvGrpSpPr/>
            <p:nvPr/>
          </p:nvGrpSpPr>
          <p:grpSpPr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20515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16" name="Picture 10" descr="H:\2\人教教参资源\九\图\电池组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17" name="Picture 3" descr="H:\2\人教教参资源\九\图\铡刀开关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18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0519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4" y="0"/>
                  </a:cxn>
                  <a:cxn ang="0">
                    <a:pos x="77" y="79"/>
                  </a:cxn>
                  <a:cxn ang="0">
                    <a:pos x="0" y="214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20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59" y="0"/>
                  </a:cxn>
                  <a:cxn ang="0">
                    <a:pos x="52" y="16"/>
                  </a:cxn>
                  <a:cxn ang="0">
                    <a:pos x="0" y="59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21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" y="252"/>
                  </a:cxn>
                  <a:cxn ang="0">
                    <a:pos x="7" y="135"/>
                  </a:cxn>
                  <a:cxn ang="0">
                    <a:pos x="45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22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590" y="143"/>
                  </a:cxn>
                  <a:cxn ang="0">
                    <a:pos x="318" y="7"/>
                  </a:cxn>
                  <a:cxn ang="0">
                    <a:pos x="0" y="18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0512" name="Text Box 13"/>
            <p:cNvSpPr/>
            <p:nvPr/>
          </p:nvSpPr>
          <p:spPr>
            <a:xfrm>
              <a:off x="698" y="714"/>
              <a:ext cx="399" cy="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0513" name="Text Box 14"/>
            <p:cNvSpPr/>
            <p:nvPr/>
          </p:nvSpPr>
          <p:spPr>
            <a:xfrm>
              <a:off x="341" y="0"/>
              <a:ext cx="288" cy="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14" name="Text Box 15"/>
            <p:cNvSpPr/>
            <p:nvPr/>
          </p:nvSpPr>
          <p:spPr>
            <a:xfrm>
              <a:off x="1963" y="536"/>
              <a:ext cx="399" cy="30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20482" name="组合 41"/>
          <p:cNvGrpSpPr/>
          <p:nvPr/>
        </p:nvGrpSpPr>
        <p:grpSpPr>
          <a:xfrm>
            <a:off x="533400" y="2503319"/>
            <a:ext cx="3168650" cy="2181849"/>
            <a:chOff x="4064721" y="68921"/>
            <a:chExt cx="3481243" cy="2351652"/>
          </a:xfrm>
        </p:grpSpPr>
        <p:grpSp>
          <p:nvGrpSpPr>
            <p:cNvPr id="20499" name="组合 40"/>
            <p:cNvGrpSpPr/>
            <p:nvPr/>
          </p:nvGrpSpPr>
          <p:grpSpPr>
            <a:xfrm>
              <a:off x="4064721" y="241587"/>
              <a:ext cx="3481243" cy="2178986"/>
              <a:chOff x="4053326" y="206140"/>
              <a:chExt cx="3481243" cy="2178986"/>
            </a:xfrm>
          </p:grpSpPr>
          <p:pic>
            <p:nvPicPr>
              <p:cNvPr id="20503" name="Picture 5" descr="H:\2\人教教参资源\九\图\小灯泡.JP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06433" y="1496890"/>
                <a:ext cx="1231700" cy="88823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04" name="Picture 10" descr="H:\2\人教教参资源\九\图\电池组.JPG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09657" y="442629"/>
                <a:ext cx="1595795" cy="65026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05" name="Picture 3" descr="H:\2\人教教参资源\九\图\铡刀开关.JPG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70174" y="206140"/>
                <a:ext cx="1154549" cy="76233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506" name="Picture 5" descr="H:\2\人教教参资源\九\图\小灯泡.JPG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22692" y="1214647"/>
                <a:ext cx="1230346" cy="88823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0507" name="未知"/>
              <p:cNvSpPr/>
              <p:nvPr/>
            </p:nvSpPr>
            <p:spPr bwMode="auto">
              <a:xfrm>
                <a:off x="7085202" y="708270"/>
                <a:ext cx="449367" cy="107086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9224" y="0"/>
                  </a:cxn>
                  <a:cxn ang="0">
                    <a:pos x="104532" y="109322"/>
                  </a:cxn>
                  <a:cxn ang="0">
                    <a:pos x="0" y="295668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08" name="未知"/>
              <p:cNvSpPr/>
              <p:nvPr/>
            </p:nvSpPr>
            <p:spPr bwMode="auto">
              <a:xfrm>
                <a:off x="5341873" y="1779134"/>
                <a:ext cx="900088" cy="30991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215108" y="0"/>
                  </a:cxn>
                  <a:cxn ang="0">
                    <a:pos x="70901" y="22314"/>
                  </a:cxn>
                  <a:cxn ang="0">
                    <a:pos x="0" y="81817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09" name="未知"/>
              <p:cNvSpPr/>
              <p:nvPr/>
            </p:nvSpPr>
            <p:spPr bwMode="auto">
              <a:xfrm>
                <a:off x="4053326" y="820337"/>
                <a:ext cx="472377" cy="1268710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14188" y="349175"/>
                  </a:cxn>
                  <a:cxn ang="0">
                    <a:pos x="9616" y="186392"/>
                  </a:cxn>
                  <a:cxn ang="0">
                    <a:pos x="61301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510" name="未知"/>
              <p:cNvSpPr/>
              <p:nvPr/>
            </p:nvSpPr>
            <p:spPr bwMode="auto">
              <a:xfrm rot="21420000">
                <a:off x="5710657" y="565702"/>
                <a:ext cx="841253" cy="260106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1253" y="197847"/>
                  </a:cxn>
                  <a:cxn ang="0">
                    <a:pos x="453421" y="9685"/>
                  </a:cxn>
                  <a:cxn ang="0">
                    <a:pos x="0" y="260106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0500" name="Text Box 13"/>
            <p:cNvSpPr/>
            <p:nvPr/>
          </p:nvSpPr>
          <p:spPr>
            <a:xfrm>
              <a:off x="4980379" y="1254181"/>
              <a:ext cx="537185" cy="4940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0501" name="Text Box 14"/>
            <p:cNvSpPr/>
            <p:nvPr/>
          </p:nvSpPr>
          <p:spPr>
            <a:xfrm>
              <a:off x="6858785" y="68921"/>
              <a:ext cx="388936" cy="4940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502" name="Text Box 15"/>
            <p:cNvSpPr/>
            <p:nvPr/>
          </p:nvSpPr>
          <p:spPr>
            <a:xfrm>
              <a:off x="6694838" y="1008896"/>
              <a:ext cx="537186" cy="4940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20483" name="组合 43"/>
          <p:cNvGrpSpPr/>
          <p:nvPr/>
        </p:nvGrpSpPr>
        <p:grpSpPr>
          <a:xfrm>
            <a:off x="4327526" y="152777"/>
            <a:ext cx="3203575" cy="2175484"/>
            <a:chOff x="4327265" y="151627"/>
            <a:chExt cx="3203768" cy="2170867"/>
          </a:xfrm>
        </p:grpSpPr>
        <p:grpSp>
          <p:nvGrpSpPr>
            <p:cNvPr id="20487" name="组合 42"/>
            <p:cNvGrpSpPr/>
            <p:nvPr/>
          </p:nvGrpSpPr>
          <p:grpSpPr>
            <a:xfrm>
              <a:off x="4327265" y="310533"/>
              <a:ext cx="3203768" cy="2011961"/>
              <a:chOff x="4280200" y="265508"/>
              <a:chExt cx="3203768" cy="2011961"/>
            </a:xfrm>
          </p:grpSpPr>
          <p:pic>
            <p:nvPicPr>
              <p:cNvPr id="20489" name="Picture 5" descr="H:\2\人教教参资源\九\图\小灯泡.JPG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11350" y="265508"/>
                <a:ext cx="1099954" cy="86600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490" name="Picture 10" descr="H:\2\人教教参资源\九\图\电池组.JPG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17114" y="341048"/>
                <a:ext cx="1425105" cy="633994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491" name="Picture 3" descr="H:\2\人教教参资源\九\图\铡刀开关.JPG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476621" y="1534212"/>
                <a:ext cx="1031056" cy="74325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0492" name="Picture 5" descr="H:\2\人教教参资源\九\图\小灯泡.JPG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33805" y="1192219"/>
                <a:ext cx="1098745" cy="86600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0493" name="未知"/>
              <p:cNvSpPr/>
              <p:nvPr/>
            </p:nvSpPr>
            <p:spPr bwMode="auto">
              <a:xfrm>
                <a:off x="7082666" y="698513"/>
                <a:ext cx="401302" cy="104406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7168" y="0"/>
                  </a:cxn>
                  <a:cxn ang="0">
                    <a:pos x="93351" y="106587"/>
                  </a:cxn>
                  <a:cxn ang="0">
                    <a:pos x="0" y="288269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494" name="未知"/>
              <p:cNvSpPr/>
              <p:nvPr/>
            </p:nvSpPr>
            <p:spPr bwMode="auto">
              <a:xfrm>
                <a:off x="5279996" y="1742581"/>
                <a:ext cx="1049626" cy="24891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250845" y="0"/>
                  </a:cxn>
                  <a:cxn ang="0">
                    <a:pos x="82681" y="17922"/>
                  </a:cxn>
                  <a:cxn ang="0">
                    <a:pos x="0" y="65714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495" name="未知"/>
              <p:cNvSpPr/>
              <p:nvPr/>
            </p:nvSpPr>
            <p:spPr bwMode="auto">
              <a:xfrm>
                <a:off x="4280200" y="821265"/>
                <a:ext cx="421851" cy="1236963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01974" y="340437"/>
                  </a:cxn>
                  <a:cxn ang="0">
                    <a:pos x="8587" y="181728"/>
                  </a:cxn>
                  <a:cxn ang="0">
                    <a:pos x="54744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496" name="未知"/>
              <p:cNvSpPr/>
              <p:nvPr/>
            </p:nvSpPr>
            <p:spPr bwMode="auto">
              <a:xfrm>
                <a:off x="5181317" y="519106"/>
                <a:ext cx="713157" cy="25359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713157" y="192896"/>
                  </a:cxn>
                  <a:cxn ang="0">
                    <a:pos x="384380" y="9442"/>
                  </a:cxn>
                  <a:cxn ang="0">
                    <a:pos x="0" y="25359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0497" name="Text Box 14"/>
              <p:cNvSpPr/>
              <p:nvPr/>
            </p:nvSpPr>
            <p:spPr>
              <a:xfrm>
                <a:off x="4845384" y="1354857"/>
                <a:ext cx="354034" cy="45733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rPr>
                  <a:t>S</a:t>
                </a:r>
                <a:endPara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0498" name="Text Box 15"/>
              <p:cNvSpPr/>
              <p:nvPr/>
            </p:nvSpPr>
            <p:spPr>
              <a:xfrm>
                <a:off x="6733035" y="991211"/>
                <a:ext cx="488980" cy="457336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marL="0" lvl="0" indent="0"/>
                <a:r>
                  <a:rPr lang="en-US" altLang="zh-CN" sz="2400" b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rPr>
                  <a:t>L</a:t>
                </a:r>
                <a:r>
                  <a:rPr lang="en-US" altLang="zh-CN" sz="2400" b="1" baseline="-250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rPr>
                  <a:t>2</a:t>
                </a:r>
              </a:p>
            </p:txBody>
          </p:sp>
        </p:grpSp>
        <p:sp>
          <p:nvSpPr>
            <p:cNvPr id="20488" name="Text Box 13"/>
            <p:cNvSpPr/>
            <p:nvPr/>
          </p:nvSpPr>
          <p:spPr>
            <a:xfrm>
              <a:off x="5009931" y="151627"/>
              <a:ext cx="488980" cy="4573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20484" name="Text Box 41"/>
          <p:cNvSpPr txBox="1">
            <a:spLocks noChangeArrowheads="1"/>
          </p:cNvSpPr>
          <p:nvPr/>
        </p:nvSpPr>
        <p:spPr bwMode="auto">
          <a:xfrm>
            <a:off x="4283745" y="3089860"/>
            <a:ext cx="3794250" cy="1203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</a:pP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、开关的位置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与对电路的控制作用无关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kumimoji="1" lang="zh-CN" altLang="en-US" sz="2400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　</a:t>
            </a:r>
            <a:endParaRPr kumimoji="1"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485" name="图片 45"/>
          <p:cNvPicPr/>
          <p:nvPr/>
        </p:nvPicPr>
        <p:blipFill>
          <a:blip r:embed="rId1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6" name="文本框 46"/>
          <p:cNvSpPr/>
          <p:nvPr/>
        </p:nvSpPr>
        <p:spPr>
          <a:xfrm>
            <a:off x="4337051" y="2508094"/>
            <a:ext cx="427672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三图有何不同？开关的作用一样吗？</a:t>
            </a:r>
          </a:p>
        </p:txBody>
      </p:sp>
    </p:spTree>
    <p:extLst>
      <p:ext uri="{BB962C8B-B14F-4D97-AF65-F5344CB8AC3E}">
        <p14:creationId xmlns:p14="http://schemas.microsoft.com/office/powerpoint/2010/main" val="2907567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9"/>
          <p:cNvSpPr txBox="1">
            <a:spLocks noChangeArrowheads="1"/>
          </p:cNvSpPr>
          <p:nvPr/>
        </p:nvSpPr>
        <p:spPr bwMode="auto">
          <a:xfrm>
            <a:off x="864197" y="2638358"/>
            <a:ext cx="7573833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闭合开关，灯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L</a:t>
            </a:r>
            <a:r>
              <a:rPr kumimoji="1"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同时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，拿掉其中一只灯，发生的现象是</a:t>
            </a:r>
            <a:r>
              <a:rPr kumimoji="1" lang="zh-CN" altLang="en-US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　　　　　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1506" name="Text Box 30"/>
          <p:cNvSpPr/>
          <p:nvPr/>
        </p:nvSpPr>
        <p:spPr>
          <a:xfrm>
            <a:off x="4308476" y="2765904"/>
            <a:ext cx="8286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kumimoji="1" lang="zh-CN" altLang="en-US" sz="2400" b="1">
                <a:solidFill>
                  <a:srgbClr val="004DE6"/>
                </a:solidFill>
                <a:latin typeface="Times New Roman" pitchFamily="18" charset="0"/>
                <a:ea typeface="宋体" pitchFamily="2" charset="-122"/>
              </a:rPr>
              <a:t>发光</a:t>
            </a:r>
          </a:p>
        </p:txBody>
      </p:sp>
      <p:sp>
        <p:nvSpPr>
          <p:cNvPr id="21507" name="Rectangle 31"/>
          <p:cNvSpPr/>
          <p:nvPr/>
        </p:nvSpPr>
        <p:spPr>
          <a:xfrm>
            <a:off x="2454275" y="3311765"/>
            <a:ext cx="30734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kumimoji="1" lang="zh-CN" altLang="en-US" sz="2400" b="1">
                <a:solidFill>
                  <a:srgbClr val="004DE6"/>
                </a:solidFill>
                <a:latin typeface="Times New Roman" pitchFamily="18" charset="0"/>
                <a:ea typeface="宋体" pitchFamily="2" charset="-122"/>
              </a:rPr>
              <a:t>另一灯不发光</a:t>
            </a:r>
          </a:p>
        </p:txBody>
      </p:sp>
      <p:grpSp>
        <p:nvGrpSpPr>
          <p:cNvPr id="21508" name="Group 3"/>
          <p:cNvGrpSpPr/>
          <p:nvPr/>
        </p:nvGrpSpPr>
        <p:grpSpPr>
          <a:xfrm>
            <a:off x="2501900" y="353297"/>
            <a:ext cx="3168650" cy="2331445"/>
            <a:chOff x="0" y="0"/>
            <a:chExt cx="2585" cy="1531"/>
          </a:xfrm>
        </p:grpSpPr>
        <p:grpSp>
          <p:nvGrpSpPr>
            <p:cNvPr id="21511" name="Group 4"/>
            <p:cNvGrpSpPr/>
            <p:nvPr/>
          </p:nvGrpSpPr>
          <p:grpSpPr>
            <a:xfrm>
              <a:off x="0" y="34"/>
              <a:ext cx="2585" cy="1497"/>
              <a:chOff x="0" y="0"/>
              <a:chExt cx="2585" cy="1497"/>
            </a:xfrm>
          </p:grpSpPr>
          <p:pic>
            <p:nvPicPr>
              <p:cNvPr id="21515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0" y="855"/>
                <a:ext cx="910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1516" name="Picture 10" descr="H:\2\人教教参资源\九\图\电池组.JPG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6" y="20"/>
                <a:ext cx="1179" cy="47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1517" name="Picture 3" descr="H:\2\人教教参资源\九\图\铡刀开关.JPG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53" cy="55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pic>
            <p:nvPicPr>
              <p:cNvPr id="21518" name="Picture 5" descr="H:\2\人教教参资源\九\图\小灯泡.JP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8" y="651"/>
                <a:ext cx="909" cy="642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</p:pic>
          <p:sp>
            <p:nvSpPr>
              <p:cNvPr id="21519" name="未知"/>
              <p:cNvSpPr/>
              <p:nvPr/>
            </p:nvSpPr>
            <p:spPr bwMode="auto">
              <a:xfrm>
                <a:off x="2253" y="285"/>
                <a:ext cx="332" cy="77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4" y="0"/>
                  </a:cxn>
                  <a:cxn ang="0">
                    <a:pos x="77" y="79"/>
                  </a:cxn>
                  <a:cxn ang="0">
                    <a:pos x="0" y="214"/>
                  </a:cxn>
                </a:cxnLst>
                <a:rect l="l" t="t" r="GT0" b="GT1"/>
                <a:pathLst>
                  <a:path w="374" h="862">
                    <a:moveTo>
                      <a:pt x="68" y="0"/>
                    </a:moveTo>
                    <a:cubicBezTo>
                      <a:pt x="221" y="87"/>
                      <a:pt x="374" y="174"/>
                      <a:pt x="363" y="318"/>
                    </a:cubicBezTo>
                    <a:cubicBezTo>
                      <a:pt x="352" y="462"/>
                      <a:pt x="176" y="662"/>
                      <a:pt x="0" y="862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1520" name="未知"/>
              <p:cNvSpPr/>
              <p:nvPr/>
            </p:nvSpPr>
            <p:spPr bwMode="auto">
              <a:xfrm>
                <a:off x="965" y="1059"/>
                <a:ext cx="665" cy="224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159" y="0"/>
                  </a:cxn>
                  <a:cxn ang="0">
                    <a:pos x="52" y="16"/>
                  </a:cxn>
                  <a:cxn ang="0">
                    <a:pos x="0" y="59"/>
                  </a:cxn>
                </a:cxnLst>
                <a:rect l="l" t="t" r="GT0" b="GT1"/>
                <a:pathLst>
                  <a:path w="749" h="250">
                    <a:moveTo>
                      <a:pt x="749" y="0"/>
                    </a:moveTo>
                    <a:cubicBezTo>
                      <a:pt x="562" y="13"/>
                      <a:pt x="375" y="26"/>
                      <a:pt x="250" y="68"/>
                    </a:cubicBezTo>
                    <a:cubicBezTo>
                      <a:pt x="125" y="110"/>
                      <a:pt x="62" y="180"/>
                      <a:pt x="0" y="25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1521" name="未知"/>
              <p:cNvSpPr/>
              <p:nvPr/>
            </p:nvSpPr>
            <p:spPr bwMode="auto">
              <a:xfrm>
                <a:off x="13" y="366"/>
                <a:ext cx="349" cy="917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84" y="252"/>
                  </a:cxn>
                  <a:cxn ang="0">
                    <a:pos x="7" y="135"/>
                  </a:cxn>
                  <a:cxn ang="0">
                    <a:pos x="45" y="0"/>
                  </a:cxn>
                </a:cxnLst>
                <a:rect l="l" t="t" r="GT0" b="GT1"/>
                <a:pathLst>
                  <a:path w="393" h="1021">
                    <a:moveTo>
                      <a:pt x="393" y="1021"/>
                    </a:moveTo>
                    <a:cubicBezTo>
                      <a:pt x="226" y="867"/>
                      <a:pt x="60" y="714"/>
                      <a:pt x="30" y="544"/>
                    </a:cubicBezTo>
                    <a:cubicBezTo>
                      <a:pt x="0" y="374"/>
                      <a:pt x="105" y="187"/>
                      <a:pt x="211" y="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1522" name="未知"/>
              <p:cNvSpPr/>
              <p:nvPr/>
            </p:nvSpPr>
            <p:spPr bwMode="auto">
              <a:xfrm>
                <a:off x="680" y="152"/>
                <a:ext cx="590" cy="188"/>
              </a:xfrm>
              <a:custGeom>
                <a:avLst/>
                <a:gdLst>
                  <a:gd name="GT0" fmla="+- l w 0"/>
                  <a:gd name="GT1" fmla="+- t h 0"/>
                </a:gdLst>
                <a:ahLst/>
                <a:cxnLst>
                  <a:cxn ang="0">
                    <a:pos x="590" y="143"/>
                  </a:cxn>
                  <a:cxn ang="0">
                    <a:pos x="318" y="7"/>
                  </a:cxn>
                  <a:cxn ang="0">
                    <a:pos x="0" y="188"/>
                  </a:cxn>
                </a:cxnLst>
                <a:rect l="l" t="t" r="GT0" b="GT1"/>
                <a:pathLst>
                  <a:path w="590" h="188">
                    <a:moveTo>
                      <a:pt x="590" y="143"/>
                    </a:moveTo>
                    <a:cubicBezTo>
                      <a:pt x="503" y="71"/>
                      <a:pt x="416" y="0"/>
                      <a:pt x="318" y="7"/>
                    </a:cubicBezTo>
                    <a:cubicBezTo>
                      <a:pt x="220" y="14"/>
                      <a:pt x="53" y="158"/>
                      <a:pt x="0" y="18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21512" name="Text Box 13"/>
            <p:cNvSpPr/>
            <p:nvPr/>
          </p:nvSpPr>
          <p:spPr>
            <a:xfrm>
              <a:off x="698" y="714"/>
              <a:ext cx="399" cy="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1513" name="Text Box 14"/>
            <p:cNvSpPr/>
            <p:nvPr/>
          </p:nvSpPr>
          <p:spPr>
            <a:xfrm>
              <a:off x="341" y="0"/>
              <a:ext cx="288" cy="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4" name="Text Box 15"/>
            <p:cNvSpPr/>
            <p:nvPr/>
          </p:nvSpPr>
          <p:spPr>
            <a:xfrm>
              <a:off x="1963" y="536"/>
              <a:ext cx="399" cy="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21509" name="Text Box 33"/>
          <p:cNvSpPr txBox="1">
            <a:spLocks noChangeArrowheads="1"/>
          </p:cNvSpPr>
          <p:nvPr/>
        </p:nvSpPr>
        <p:spPr bwMode="auto">
          <a:xfrm>
            <a:off x="769932" y="3999520"/>
            <a:ext cx="8279492" cy="46280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>
              <a:spcBef>
                <a:spcPct val="50000"/>
              </a:spcBef>
            </a:pPr>
            <a:r>
              <a:rPr kumimoji="1"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、串联电路中电流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只有一条路径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，灯的亮灭</a:t>
            </a:r>
            <a:r>
              <a:rPr kumimoji="1"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相互影响</a:t>
            </a:r>
            <a:r>
              <a:rPr kumimoji="1"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1510" name="图片 20"/>
          <p:cNvPicPr/>
          <p:nvPr/>
        </p:nvPicPr>
        <p:blipFill>
          <a:blip r:embed="rId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31593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21507" grpId="0" build="p"/>
      <p:bldP spid="215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2530" name="Group 2"/>
          <p:cNvGrpSpPr/>
          <p:nvPr/>
        </p:nvGrpSpPr>
        <p:grpSpPr>
          <a:xfrm>
            <a:off x="971550" y="935761"/>
            <a:ext cx="4319588" cy="2722935"/>
            <a:chOff x="0" y="0"/>
            <a:chExt cx="2585" cy="1613"/>
          </a:xfrm>
        </p:grpSpPr>
        <p:pic>
          <p:nvPicPr>
            <p:cNvPr id="22553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00" y="911"/>
              <a:ext cx="910" cy="64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2554" name="Picture 10" descr="H:\2\人教教参资源\九\图\电池组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206" y="76"/>
              <a:ext cx="1179" cy="47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2555" name="Picture 3" descr="H:\2\人教教参资源\九\图\铡刀开关.JP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56"/>
              <a:ext cx="853" cy="55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2556" name="Picture 5" descr="H:\2\人教教参资源\九\图\小灯泡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468" y="707"/>
              <a:ext cx="909" cy="64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2557" name="未知"/>
            <p:cNvSpPr/>
            <p:nvPr/>
          </p:nvSpPr>
          <p:spPr bwMode="auto">
            <a:xfrm>
              <a:off x="2253" y="341"/>
              <a:ext cx="332" cy="774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60" y="0"/>
                </a:cxn>
                <a:cxn ang="0">
                  <a:pos x="322" y="286"/>
                </a:cxn>
                <a:cxn ang="0">
                  <a:pos x="0" y="774"/>
                </a:cxn>
              </a:cxnLst>
              <a:rect l="l" t="t" r="GT0" b="GT1"/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58" name="未知"/>
            <p:cNvSpPr/>
            <p:nvPr/>
          </p:nvSpPr>
          <p:spPr bwMode="auto">
            <a:xfrm>
              <a:off x="13" y="422"/>
              <a:ext cx="349" cy="917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349" y="917"/>
                </a:cxn>
                <a:cxn ang="0">
                  <a:pos x="27" y="489"/>
                </a:cxn>
                <a:cxn ang="0">
                  <a:pos x="187" y="0"/>
                </a:cxn>
              </a:cxnLst>
              <a:rect l="l" t="t" r="GT0" b="GT1"/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59" name="未知"/>
            <p:cNvSpPr/>
            <p:nvPr/>
          </p:nvSpPr>
          <p:spPr bwMode="auto">
            <a:xfrm>
              <a:off x="318" y="733"/>
              <a:ext cx="1292" cy="571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1292" y="412"/>
                </a:cxn>
                <a:cxn ang="0">
                  <a:pos x="362" y="26"/>
                </a:cxn>
                <a:cxn ang="0">
                  <a:pos x="0" y="571"/>
                </a:cxn>
              </a:cxnLst>
              <a:rect l="l" t="t" r="GT0" b="GT1"/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0" name="未知"/>
            <p:cNvSpPr/>
            <p:nvPr/>
          </p:nvSpPr>
          <p:spPr bwMode="auto">
            <a:xfrm>
              <a:off x="930" y="1122"/>
              <a:ext cx="1501" cy="491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1315" y="0"/>
                </a:cxn>
                <a:cxn ang="0">
                  <a:pos x="1361" y="136"/>
                </a:cxn>
                <a:cxn ang="0">
                  <a:pos x="476" y="476"/>
                </a:cxn>
                <a:cxn ang="0">
                  <a:pos x="0" y="227"/>
                </a:cxn>
              </a:cxnLst>
              <a:rect l="l" t="t" r="GT0" b="GT1"/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 cap="flat" cmpd="sng">
              <a:solidFill>
                <a:srgbClr val="003399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1" name="未知"/>
            <p:cNvSpPr/>
            <p:nvPr/>
          </p:nvSpPr>
          <p:spPr bwMode="auto">
            <a:xfrm>
              <a:off x="658" y="215"/>
              <a:ext cx="590" cy="188"/>
            </a:xfrm>
            <a:custGeom>
              <a:avLst/>
              <a:gdLst>
                <a:gd name="GT0" fmla="+- l w 0"/>
                <a:gd name="GT1" fmla="+- t h 0"/>
              </a:gdLst>
              <a:ahLst/>
              <a:cxnLst>
                <a:cxn ang="0">
                  <a:pos x="590" y="143"/>
                </a:cxn>
                <a:cxn ang="0">
                  <a:pos x="318" y="7"/>
                </a:cxn>
                <a:cxn ang="0">
                  <a:pos x="0" y="188"/>
                </a:cxn>
              </a:cxnLst>
              <a:rect l="l" t="t" r="GT0" b="GT1"/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beve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62" name="Text Box 12"/>
            <p:cNvSpPr/>
            <p:nvPr/>
          </p:nvSpPr>
          <p:spPr>
            <a:xfrm>
              <a:off x="1986" y="568"/>
              <a:ext cx="293" cy="27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2</a:t>
              </a:r>
            </a:p>
          </p:txBody>
        </p:sp>
        <p:sp>
          <p:nvSpPr>
            <p:cNvPr id="22563" name="Text Box 13"/>
            <p:cNvSpPr/>
            <p:nvPr/>
          </p:nvSpPr>
          <p:spPr>
            <a:xfrm>
              <a:off x="725" y="817"/>
              <a:ext cx="293" cy="2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2564" name="Text Box 14"/>
            <p:cNvSpPr/>
            <p:nvPr/>
          </p:nvSpPr>
          <p:spPr>
            <a:xfrm>
              <a:off x="385" y="0"/>
              <a:ext cx="212" cy="2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lvl="0" indent="0"/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S</a:t>
              </a:r>
              <a:endParaRPr lang="en-US" altLang="zh-CN" sz="2400" b="1" baseline="-25000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2531" name="Rectangle 42"/>
          <p:cNvSpPr>
            <a:spLocks noChangeArrowheads="1"/>
          </p:cNvSpPr>
          <p:nvPr/>
        </p:nvSpPr>
        <p:spPr bwMode="auto">
          <a:xfrm>
            <a:off x="1161928" y="3833046"/>
            <a:ext cx="71643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像这样两个或两个以上的元件并列相连在电路两点间的电路叫做</a:t>
            </a:r>
            <a:r>
              <a:rPr lang="zh-CN" altLang="en-US" sz="24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并联电路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cxnSp>
        <p:nvCxnSpPr>
          <p:cNvPr id="22532" name="直接连接符 24"/>
          <p:cNvCxnSpPr/>
          <p:nvPr/>
        </p:nvCxnSpPr>
        <p:spPr>
          <a:xfrm flipV="1">
            <a:off x="8131175" y="2566976"/>
            <a:ext cx="6350" cy="943718"/>
          </a:xfrm>
          <a:prstGeom prst="line">
            <a:avLst/>
          </a:prstGeom>
          <a:noFill/>
          <a:ln w="28575">
            <a:solidFill>
              <a:srgbClr val="000099"/>
            </a:solidFill>
            <a:miter lim="800000"/>
          </a:ln>
        </p:spPr>
      </p:cxnSp>
      <p:cxnSp>
        <p:nvCxnSpPr>
          <p:cNvPr id="22533" name="直接连接符 24"/>
          <p:cNvCxnSpPr/>
          <p:nvPr/>
        </p:nvCxnSpPr>
        <p:spPr>
          <a:xfrm flipV="1">
            <a:off x="5554662" y="2481038"/>
            <a:ext cx="14288" cy="1029654"/>
          </a:xfrm>
          <a:prstGeom prst="line">
            <a:avLst/>
          </a:prstGeom>
          <a:noFill/>
          <a:ln w="28575">
            <a:solidFill>
              <a:srgbClr val="339966"/>
            </a:solidFill>
            <a:miter lim="800000"/>
          </a:ln>
        </p:spPr>
      </p:cxnSp>
      <p:cxnSp>
        <p:nvCxnSpPr>
          <p:cNvPr id="22534" name="Line 41"/>
          <p:cNvCxnSpPr/>
          <p:nvPr/>
        </p:nvCxnSpPr>
        <p:spPr>
          <a:xfrm>
            <a:off x="5573712" y="1438652"/>
            <a:ext cx="349250" cy="1592"/>
          </a:xfrm>
          <a:prstGeom prst="line">
            <a:avLst/>
          </a:prstGeom>
          <a:noFill/>
          <a:ln w="25400">
            <a:solidFill>
              <a:srgbClr val="CC0000"/>
            </a:solidFill>
            <a:miter lim="800000"/>
          </a:ln>
        </p:spPr>
      </p:cxnSp>
      <p:cxnSp>
        <p:nvCxnSpPr>
          <p:cNvPr id="22535" name="Line 44"/>
          <p:cNvCxnSpPr/>
          <p:nvPr/>
        </p:nvCxnSpPr>
        <p:spPr>
          <a:xfrm flipV="1">
            <a:off x="5991225" y="1265186"/>
            <a:ext cx="369888" cy="179832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</a:ln>
        </p:spPr>
      </p:cxnSp>
      <p:cxnSp>
        <p:nvCxnSpPr>
          <p:cNvPr id="22536" name="直接连接符 20"/>
          <p:cNvCxnSpPr/>
          <p:nvPr/>
        </p:nvCxnSpPr>
        <p:spPr>
          <a:xfrm flipV="1">
            <a:off x="5559425" y="2546287"/>
            <a:ext cx="2592388" cy="0"/>
          </a:xfrm>
          <a:prstGeom prst="line">
            <a:avLst/>
          </a:prstGeom>
          <a:noFill/>
          <a:ln w="28575">
            <a:solidFill>
              <a:srgbClr val="339966"/>
            </a:solidFill>
            <a:miter lim="800000"/>
          </a:ln>
        </p:spPr>
      </p:cxnSp>
      <p:sp>
        <p:nvSpPr>
          <p:cNvPr id="22537" name="AutoShape 21"/>
          <p:cNvSpPr/>
          <p:nvPr/>
        </p:nvSpPr>
        <p:spPr>
          <a:xfrm>
            <a:off x="6604000" y="2312348"/>
            <a:ext cx="490538" cy="486977"/>
          </a:xfrm>
          <a:prstGeom prst="flowChartSummingJunction">
            <a:avLst/>
          </a:prstGeom>
          <a:solidFill>
            <a:schemeClr val="bg1"/>
          </a:solidFill>
          <a:ln w="25400">
            <a:solidFill>
              <a:srgbClr val="339966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cxnSp>
        <p:nvCxnSpPr>
          <p:cNvPr id="22538" name="Line 32"/>
          <p:cNvCxnSpPr/>
          <p:nvPr/>
        </p:nvCxnSpPr>
        <p:spPr>
          <a:xfrm flipH="1">
            <a:off x="7048500" y="1106043"/>
            <a:ext cx="0" cy="647711"/>
          </a:xfrm>
          <a:prstGeom prst="line">
            <a:avLst/>
          </a:prstGeom>
          <a:noFill/>
          <a:ln w="28575">
            <a:solidFill>
              <a:prstClr val="black"/>
            </a:solidFill>
            <a:miter lim="800000"/>
          </a:ln>
        </p:spPr>
      </p:cxnSp>
      <p:cxnSp>
        <p:nvCxnSpPr>
          <p:cNvPr id="22539" name="Line 33"/>
          <p:cNvCxnSpPr/>
          <p:nvPr/>
        </p:nvCxnSpPr>
        <p:spPr>
          <a:xfrm flipH="1">
            <a:off x="7178675" y="1250864"/>
            <a:ext cx="0" cy="404223"/>
          </a:xfrm>
          <a:prstGeom prst="line">
            <a:avLst/>
          </a:prstGeom>
          <a:noFill/>
          <a:ln w="28575">
            <a:solidFill>
              <a:prstClr val="black"/>
            </a:solidFill>
            <a:miter lim="800000"/>
          </a:ln>
        </p:spPr>
      </p:cxnSp>
      <p:cxnSp>
        <p:nvCxnSpPr>
          <p:cNvPr id="22540" name="Line 34"/>
          <p:cNvCxnSpPr/>
          <p:nvPr/>
        </p:nvCxnSpPr>
        <p:spPr>
          <a:xfrm flipV="1">
            <a:off x="7178676" y="1430695"/>
            <a:ext cx="968375" cy="0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</a:ln>
        </p:spPr>
      </p:cxnSp>
      <p:cxnSp>
        <p:nvCxnSpPr>
          <p:cNvPr id="22541" name="直接连接符 23"/>
          <p:cNvCxnSpPr/>
          <p:nvPr/>
        </p:nvCxnSpPr>
        <p:spPr>
          <a:xfrm rot="5400000" flipH="1" flipV="1">
            <a:off x="7588473" y="1962247"/>
            <a:ext cx="1106043" cy="11112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</a:ln>
        </p:spPr>
      </p:cxnSp>
      <p:cxnSp>
        <p:nvCxnSpPr>
          <p:cNvPr id="22542" name="直接连接符 24"/>
          <p:cNvCxnSpPr/>
          <p:nvPr/>
        </p:nvCxnSpPr>
        <p:spPr>
          <a:xfrm rot="5400000" flipH="1" flipV="1">
            <a:off x="5007197" y="1962247"/>
            <a:ext cx="1106043" cy="11112"/>
          </a:xfrm>
          <a:prstGeom prst="line">
            <a:avLst/>
          </a:prstGeom>
          <a:noFill/>
          <a:ln w="28575">
            <a:solidFill>
              <a:srgbClr val="CC0000"/>
            </a:solidFill>
            <a:miter lim="800000"/>
          </a:ln>
        </p:spPr>
      </p:cxnSp>
      <p:cxnSp>
        <p:nvCxnSpPr>
          <p:cNvPr id="22543" name="Line 41"/>
          <p:cNvCxnSpPr/>
          <p:nvPr/>
        </p:nvCxnSpPr>
        <p:spPr>
          <a:xfrm>
            <a:off x="6278562" y="1430695"/>
            <a:ext cx="757238" cy="0"/>
          </a:xfrm>
          <a:prstGeom prst="line">
            <a:avLst/>
          </a:prstGeom>
          <a:noFill/>
          <a:ln w="25400">
            <a:solidFill>
              <a:srgbClr val="CC0000"/>
            </a:solidFill>
            <a:miter lim="800000"/>
          </a:ln>
        </p:spPr>
      </p:cxnSp>
      <p:sp>
        <p:nvSpPr>
          <p:cNvPr id="22544" name="Text Box 34"/>
          <p:cNvSpPr/>
          <p:nvPr/>
        </p:nvSpPr>
        <p:spPr>
          <a:xfrm>
            <a:off x="6908800" y="2918681"/>
            <a:ext cx="4889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25000">
                <a:latin typeface="Times New Roman" pitchFamily="18" charset="0"/>
                <a:ea typeface="宋体" pitchFamily="2" charset="-122"/>
              </a:rPr>
              <a:t>1</a:t>
            </a:r>
          </a:p>
        </p:txBody>
      </p:sp>
      <p:sp>
        <p:nvSpPr>
          <p:cNvPr id="22545" name="Text Box 35"/>
          <p:cNvSpPr/>
          <p:nvPr/>
        </p:nvSpPr>
        <p:spPr>
          <a:xfrm>
            <a:off x="6027738" y="1410006"/>
            <a:ext cx="3540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S</a:t>
            </a:r>
            <a:endParaRPr lang="en-US" altLang="zh-CN" sz="2400" b="1" baseline="-250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2546" name="Text Box 36"/>
          <p:cNvSpPr/>
          <p:nvPr/>
        </p:nvSpPr>
        <p:spPr>
          <a:xfrm>
            <a:off x="6921500" y="1946318"/>
            <a:ext cx="4889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L</a:t>
            </a:r>
            <a:r>
              <a:rPr lang="en-US" altLang="zh-CN" sz="2400" b="1" baseline="-25000">
                <a:latin typeface="Times New Roman" pitchFamily="18" charset="0"/>
                <a:ea typeface="宋体" pitchFamily="2" charset="-122"/>
              </a:rPr>
              <a:t>2</a:t>
            </a:r>
          </a:p>
        </p:txBody>
      </p:sp>
      <p:cxnSp>
        <p:nvCxnSpPr>
          <p:cNvPr id="22547" name="直接连接符 20"/>
          <p:cNvCxnSpPr/>
          <p:nvPr/>
        </p:nvCxnSpPr>
        <p:spPr>
          <a:xfrm flipV="1">
            <a:off x="5543550" y="3510693"/>
            <a:ext cx="2592388" cy="0"/>
          </a:xfrm>
          <a:prstGeom prst="line">
            <a:avLst/>
          </a:prstGeom>
          <a:noFill/>
          <a:ln w="28575">
            <a:solidFill>
              <a:srgbClr val="000099"/>
            </a:solidFill>
            <a:miter lim="800000"/>
          </a:ln>
        </p:spPr>
      </p:cxnSp>
      <p:sp>
        <p:nvSpPr>
          <p:cNvPr id="22548" name="AutoShape 21"/>
          <p:cNvSpPr/>
          <p:nvPr/>
        </p:nvSpPr>
        <p:spPr>
          <a:xfrm>
            <a:off x="6604000" y="3251291"/>
            <a:ext cx="490538" cy="486977"/>
          </a:xfrm>
          <a:prstGeom prst="flowChartSummingJunction">
            <a:avLst/>
          </a:prstGeom>
          <a:solidFill>
            <a:schemeClr val="bg1"/>
          </a:solidFill>
          <a:ln w="25400">
            <a:solidFill>
              <a:srgbClr val="000099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549" name="Oval 39"/>
          <p:cNvSpPr/>
          <p:nvPr/>
        </p:nvSpPr>
        <p:spPr>
          <a:xfrm>
            <a:off x="5522912" y="2493769"/>
            <a:ext cx="76200" cy="76389"/>
          </a:xfrm>
          <a:prstGeom prst="ellipse">
            <a:avLst/>
          </a:prstGeom>
          <a:solidFill>
            <a:srgbClr val="CC0000"/>
          </a:solidFill>
          <a:ln>
            <a:solidFill>
              <a:srgbClr val="CC0000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sp>
        <p:nvSpPr>
          <p:cNvPr id="22550" name="Oval 40"/>
          <p:cNvSpPr/>
          <p:nvPr/>
        </p:nvSpPr>
        <p:spPr>
          <a:xfrm>
            <a:off x="8101012" y="2508093"/>
            <a:ext cx="76200" cy="76389"/>
          </a:xfrm>
          <a:prstGeom prst="ellipse">
            <a:avLst/>
          </a:prstGeom>
          <a:solidFill>
            <a:srgbClr val="CC000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sp>
        <p:nvSpPr>
          <p:cNvPr id="22551" name="Oval 42"/>
          <p:cNvSpPr/>
          <p:nvPr/>
        </p:nvSpPr>
        <p:spPr>
          <a:xfrm>
            <a:off x="5919788" y="1410006"/>
            <a:ext cx="103188" cy="10026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552" name="文本框 40"/>
          <p:cNvSpPr/>
          <p:nvPr/>
        </p:nvSpPr>
        <p:spPr>
          <a:xfrm>
            <a:off x="395288" y="179832"/>
            <a:ext cx="2709862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二、并联电路</a:t>
            </a:r>
          </a:p>
        </p:txBody>
      </p:sp>
    </p:spTree>
    <p:extLst>
      <p:ext uri="{BB962C8B-B14F-4D97-AF65-F5344CB8AC3E}">
        <p14:creationId xmlns:p14="http://schemas.microsoft.com/office/powerpoint/2010/main" val="420443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1266</Words>
  <Application>Microsoft Office PowerPoint</Application>
  <PresentationFormat>全屏显示(16:9)</PresentationFormat>
  <Paragraphs>180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2021-01-02T10:52:16Z</dcterms:created>
  <dcterms:modified xsi:type="dcterms:W3CDTF">2021-01-02T12:13:48Z</dcterms:modified>
</cp:coreProperties>
</file>