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vml" ContentType="application/vnd.openxmlformats-officedocument.vmlDrawing"/>
  <Default Extension="wmf" ContentType="image/x-wmf"/>
  <Default Extension="png" ContentType="image/png"/>
  <Default Extension="gif" ContentType="image/gif"/>
  <Default Extension="wav" ContentType="audio/x-wav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commentAuthors.xml" ContentType="application/vnd.openxmlformats-officedocument.presentationml.commentAuthor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382" r:id="rId4"/>
    <p:sldId id="381" r:id="rId5"/>
    <p:sldId id="347" r:id="rId6"/>
    <p:sldId id="348" r:id="rId7"/>
    <p:sldId id="278" r:id="rId8"/>
    <p:sldId id="302" r:id="rId9"/>
    <p:sldId id="303" r:id="rId10"/>
    <p:sldId id="349" r:id="rId11"/>
    <p:sldId id="304" r:id="rId12"/>
    <p:sldId id="305" r:id="rId13"/>
    <p:sldId id="272" r:id="rId14"/>
    <p:sldId id="273" r:id="rId15"/>
    <p:sldId id="306" r:id="rId16"/>
    <p:sldId id="287" r:id="rId17"/>
    <p:sldId id="350" r:id="rId18"/>
    <p:sldId id="289" r:id="rId19"/>
    <p:sldId id="351" r:id="rId20"/>
    <p:sldId id="270" r:id="rId21"/>
    <p:sldId id="271" r:id="rId22"/>
    <p:sldId id="264" r:id="rId23"/>
    <p:sldId id="295" r:id="rId24"/>
    <p:sldId id="281" r:id="rId25"/>
    <p:sldId id="266" r:id="rId26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Pueschner, Franziska {FA~Shanghai}" initials="P" lastIdx="0" clrIdx="0"/>
  <p:cmAuthor id="3" name="www.xkb1.com" initials="w" lastIdx="0" clrIdx="1"/>
  <p:cmAuthor id="4" name="lenovo" initials="l" lastIdx="0" clrIdx="0"/>
  <p:cmAuthor id="5" name="杜B格小生" initials="杜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33CC"/>
    <a:srgbClr val="008000"/>
    <a:srgbClr val="0000CC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notesMaster" Target="notesMasters/notes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activeX/_rels/activeX1.xml.rels>&#65279;<?xml version="1.0" encoding="utf-8" standalone="yes"?><Relationships xmlns="http://schemas.openxmlformats.org/package/2006/relationships"><Relationship Id="rId1" Type="http://schemas.microsoft.com/office/2006/relationships/activeXControlBinary" Target="activeX1.bin" /></Relationships>
</file>

<file path=ppt/activeX/_rels/activeX2.xml.rels>&#65279;<?xml version="1.0" encoding="utf-8" standalone="yes"?><Relationships xmlns="http://schemas.openxmlformats.org/package/2006/relationships"><Relationship Id="rId1" Type="http://schemas.microsoft.com/office/2006/relationships/activeXControlBinary" Target="activeX2.bin" /></Relationships>
</file>

<file path=ppt/activeX/activeX1.xml><?xml version="1.0" encoding="utf-8"?>
<ax:ocx xmlns:r="http://schemas.openxmlformats.org/officeDocument/2006/relationships" xmlns:ax="http://schemas.microsoft.com/office/2006/activeX" ax:classid="{d27cdb6e-ae6d-11cf-96b8-444553540000}" r:id="rId1" ax:persistence="persistStorage"/>
</file>

<file path=ppt/activeX/activeX2.xml><?xml version="1.0" encoding="utf-8"?>
<ax:ocx xmlns:r="http://schemas.openxmlformats.org/officeDocument/2006/relationships" xmlns:ax="http://schemas.microsoft.com/office/2006/activeX" ax:classid="{d27cdb6e-ae6d-11cf-96b8-444553540000}" r:id="rId1" ax:persistence="persistStorage"/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png" /><Relationship Id="rId2" Type="http://schemas.openxmlformats.org/officeDocument/2006/relationships/image" Target="../media/image11.png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pn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pPr fontAlgn="base"/>
            <a:r>
              <a:rPr lang="zh-CN" altLang="en-US" sz="2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3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1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3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1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12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12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15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08313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z="11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 fontAlgn="base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z="112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 fontAlgn="base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1.jpeg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C:\Documents and Settings\Administrator\桌面\34.jpg"/>
          <p:cNvPicPr>
            <a:picLocks noChangeAspect="1"/>
          </p:cNvPicPr>
          <p:nvPr/>
        </p:nvPicPr>
        <p:blipFill>
          <a:blip r:embed="rId20"/>
          <a:srcRect l="39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/>
            <a:r>
              <a:rPr lang="zh-CN" altLang="en-US" sz="15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8" name="文本占位符 2"/>
          <p:cNvSpPr>
            <a:spLocks noGrp="1"/>
          </p:cNvSpPr>
          <p:nvPr>
            <p:ph type="body" idx="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indent="-285750" fontAlgn="base"/>
            <a:r>
              <a:rPr lang="zh-CN" altLang="en-US" sz="1575" strike="noStrike" noProof="1"/>
              <a:t>第二级</a:t>
            </a:r>
            <a:endParaRPr lang="zh-CN" altLang="en-US" strike="noStrike" noProof="1"/>
          </a:p>
          <a:p>
            <a:pPr lvl="2" indent="-228600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indent="-228600" fontAlgn="base"/>
            <a:r>
              <a:rPr lang="zh-CN" altLang="en-US" sz="1125" strike="noStrike" noProof="1"/>
              <a:t>第四级</a:t>
            </a:r>
            <a:endParaRPr lang="zh-CN" altLang="en-US" strike="noStrike" noProof="1"/>
          </a:p>
          <a:p>
            <a:pPr lvl="4" indent="-228600" fontAlgn="base"/>
            <a:r>
              <a:rPr lang="zh-CN" altLang="en-US" sz="11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675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D7C92AF-E00E-45C7-8931-C9F43D159F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675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defRPr sz="675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z="675" strike="noStrike" noProof="1">
                <a:latin typeface="Calibri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575">
          <a:solidFill>
            <a:srgbClr val="602E0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02E04"/>
          </a:solidFill>
          <a:latin typeface="时尚中黑简体"/>
          <a:ea typeface="时尚中黑简体"/>
          <a:cs typeface="时尚中黑简体"/>
        </a:defRPr>
      </a:lvl9pPr>
    </p:titleStyle>
    <p:bodyStyle>
      <a:lvl1pPr marL="193040" indent="-19304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8465" indent="-160655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–"/>
        <a:defRPr sz="1575">
          <a:solidFill>
            <a:schemeClr val="tx1"/>
          </a:solidFill>
          <a:latin typeface="+mn-lt"/>
          <a:ea typeface="+mn-ea"/>
        </a:defRPr>
      </a:lvl2pPr>
      <a:lvl3pPr marL="64325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•"/>
        <a:defRPr sz="1350">
          <a:solidFill>
            <a:schemeClr val="tx1"/>
          </a:solidFill>
          <a:latin typeface="+mn-lt"/>
          <a:ea typeface="+mn-ea"/>
        </a:defRPr>
      </a:lvl3pPr>
      <a:lvl4pPr marL="900430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–"/>
        <a:defRPr sz="1125">
          <a:solidFill>
            <a:schemeClr val="tx1"/>
          </a:solidFill>
          <a:latin typeface="+mn-lt"/>
          <a:ea typeface="+mn-ea"/>
        </a:defRPr>
      </a:lvl4pPr>
      <a:lvl5pPr marL="115760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>
          <a:solidFill>
            <a:schemeClr val="tx1"/>
          </a:solidFill>
          <a:latin typeface="+mn-lt"/>
          <a:ea typeface="+mn-ea"/>
        </a:defRPr>
      </a:lvl5pPr>
      <a:lvl6pPr marL="1414780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>
          <a:solidFill>
            <a:schemeClr val="tx1"/>
          </a:solidFill>
          <a:latin typeface="+mn-lt"/>
          <a:ea typeface="+mn-ea"/>
        </a:defRPr>
      </a:lvl6pPr>
      <a:lvl7pPr marL="167195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>
          <a:solidFill>
            <a:schemeClr val="tx1"/>
          </a:solidFill>
          <a:latin typeface="+mn-lt"/>
          <a:ea typeface="+mn-ea"/>
        </a:defRPr>
      </a:lvl7pPr>
      <a:lvl8pPr marL="1929130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>
          <a:solidFill>
            <a:schemeClr val="tx1"/>
          </a:solidFill>
          <a:latin typeface="+mn-lt"/>
          <a:ea typeface="+mn-ea"/>
        </a:defRPr>
      </a:lvl8pPr>
      <a:lvl9pPr marL="218630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control" Target="../activeX/activeX2.xml" /><Relationship Id="rId3" Type="http://schemas.openxmlformats.org/officeDocument/2006/relationships/image" Target="../media/image6.wmf" /><Relationship Id="rId4" Type="http://schemas.openxmlformats.org/officeDocument/2006/relationships/vmlDrawing" Target="../drawings/vmlDrawing3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slide" Target="slide14.xml" TargetMode="Internal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10.wmf" /><Relationship Id="rId7" Type="http://schemas.openxmlformats.org/officeDocument/2006/relationships/oleObject" Target="../embeddings/oleObject3.bin" TargetMode="Internal" /><Relationship Id="rId8" Type="http://schemas.openxmlformats.org/officeDocument/2006/relationships/vmlDrawing" Target="../drawings/vmlDrawing4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Relationship Id="rId3" Type="http://schemas.openxmlformats.org/officeDocument/2006/relationships/package" Target="../embeddings/oleObject4.bin" TargetMode="Internal" /><Relationship Id="rId4" Type="http://schemas.openxmlformats.org/officeDocument/2006/relationships/image" Target="../media/image11.png" /><Relationship Id="rId5" Type="http://schemas.openxmlformats.org/officeDocument/2006/relationships/vmlDrawing" Target="../drawings/vmlDrawing5.vml" /><Relationship Id="rId6" Type="http://schemas.openxmlformats.org/officeDocument/2006/relationships/audio" Target="../media/media1.wav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Relationship Id="rId3" Type="http://schemas.openxmlformats.org/officeDocument/2006/relationships/oleObject" Target="../embeddings/oleObject5.bin" TargetMode="Internal" /><Relationship Id="rId4" Type="http://schemas.openxmlformats.org/officeDocument/2006/relationships/image" Target="../media/image13.png" /><Relationship Id="rId5" Type="http://schemas.openxmlformats.org/officeDocument/2006/relationships/slide" Target="slide1.xml" TargetMode="Internal" /><Relationship Id="rId6" Type="http://schemas.openxmlformats.org/officeDocument/2006/relationships/package" Target="../embeddings/oleObject6.bin" TargetMode="Internal" /><Relationship Id="rId7" Type="http://schemas.openxmlformats.org/officeDocument/2006/relationships/image" Target="../media/image11.png" /><Relationship Id="rId8" Type="http://schemas.openxmlformats.org/officeDocument/2006/relationships/vmlDrawing" Target="../drawings/vmlDrawing6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gif" /><Relationship Id="rId3" Type="http://schemas.openxmlformats.org/officeDocument/2006/relationships/image" Target="../media/image9.png" /><Relationship Id="rId4" Type="http://schemas.openxmlformats.org/officeDocument/2006/relationships/slide" Target="slide14.xml" TargetMode="Internal" /><Relationship Id="rId5" Type="http://schemas.openxmlformats.org/officeDocument/2006/relationships/audio" Target="../media/media1.wav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Relationship Id="rId3" Type="http://schemas.openxmlformats.org/officeDocument/2006/relationships/image" Target="../media/image15.jpeg" /><Relationship Id="rId4" Type="http://schemas.openxmlformats.org/officeDocument/2006/relationships/hyperlink" Target="http://hi.baidu.com/&#26080;&#20048;&#21319;&#24179;/album/item/aa14d32d920f7e15349bf7f1.html" TargetMode="External" /><Relationship Id="rId5" Type="http://schemas.openxmlformats.org/officeDocument/2006/relationships/image" Target="../media/image1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package" Target="../embeddings/oleObject7.bin" TargetMode="Internal" /><Relationship Id="rId3" Type="http://schemas.openxmlformats.org/officeDocument/2006/relationships/image" Target="../media/image17.png" /><Relationship Id="rId4" Type="http://schemas.openxmlformats.org/officeDocument/2006/relationships/image" Target="../media/image18.gif" /><Relationship Id="rId5" Type="http://schemas.openxmlformats.org/officeDocument/2006/relationships/vmlDrawing" Target="../drawings/vmlDrawing7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3.png" /><Relationship Id="rId4" Type="http://schemas.openxmlformats.org/officeDocument/2006/relationships/vmlDrawing" Target="../drawings/vmlDrawing1.vml" /><Relationship Id="rId5" Type="http://schemas.openxmlformats.org/officeDocument/2006/relationships/audio" Target="../media/media1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audio" Target="../media/media2.wav" /><Relationship Id="rId3" Type="http://schemas.openxmlformats.org/officeDocument/2006/relationships/audio" Target="../media/media1.wav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ontrol" Target="../activeX/activeX1.xml" /><Relationship Id="rId3" Type="http://schemas.openxmlformats.org/officeDocument/2006/relationships/image" Target="../media/image5.wmf" /><Relationship Id="rId4" Type="http://schemas.openxmlformats.org/officeDocument/2006/relationships/vmlDrawing" Target="../drawings/vmlDrawing2.vml" /><Relationship Id="rId5" Type="http://schemas.openxmlformats.org/officeDocument/2006/relationships/audio" Target="../media/media1.wav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8370" name="图片 58369" descr="DSC03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8637"/>
            <a:ext cx="9144000" cy="820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矩形 58370"/>
          <p:cNvSpPr/>
          <p:nvPr/>
        </p:nvSpPr>
        <p:spPr>
          <a:xfrm>
            <a:off x="1600200" y="5334000"/>
            <a:ext cx="62642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汤姆大叔漫画系列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 rotWithShape="0">
                  <a:srgbClr val="C0C0C0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8372" name="组合 58371"/>
          <p:cNvGrpSpPr/>
          <p:nvPr/>
        </p:nvGrpSpPr>
        <p:grpSpPr>
          <a:xfrm>
            <a:off x="8534400" y="6553200"/>
            <a:ext cx="457200" cy="304800"/>
            <a:chExt cx="288" cy="192"/>
          </a:xfrm>
        </p:grpSpPr>
        <p:sp>
          <p:nvSpPr>
            <p:cNvPr id="58373" name="动作按钮: 后退或前一项 58372">
              <a:hlinkClick action="ppaction://hlinkshowjump?jump=previousslide"/>
            </p:cNvPr>
            <p:cNvSpPr/>
            <p:nvPr/>
          </p:nvSpPr>
          <p:spPr>
            <a:xfrm>
              <a:off x="0" y="0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74" name="动作按钮: 前进或下一项 58373">
              <a:hlinkClick action="ppaction://hlinkshowjump?jump=nextslide"/>
            </p:cNvPr>
            <p:cNvSpPr/>
            <p:nvPr/>
          </p:nvSpPr>
          <p:spPr>
            <a:xfrm>
              <a:off x="144" y="0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375" name="文本框 58374"/>
          <p:cNvSpPr txBox="1"/>
          <p:nvPr/>
        </p:nvSpPr>
        <p:spPr>
          <a:xfrm>
            <a:off x="0" y="260350"/>
            <a:ext cx="8991600" cy="192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4800" b="1">
                <a:solidFill>
                  <a:srgbClr val="CC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视深度</a:t>
            </a:r>
            <a:r>
              <a:rPr lang="en-US" altLang="zh-CN" sz="4800" b="1">
                <a:solidFill>
                  <a:srgbClr val="CC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4800" b="1">
                <a:solidFill>
                  <a:srgbClr val="CC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看到的深度</a:t>
            </a:r>
            <a:r>
              <a:rPr lang="en-US" altLang="zh-CN" sz="4800" b="1">
                <a:solidFill>
                  <a:srgbClr val="CC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  <a:p>
            <a:pPr lvl="0" algn="ctr">
              <a:spcBef>
                <a:spcPct val="50000"/>
              </a:spcBef>
            </a:pPr>
            <a:r>
              <a:rPr lang="zh-CN" altLang="en-US" sz="4800" b="1">
                <a:solidFill>
                  <a:srgbClr val="CC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小于实际深度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6359" name="组合 56358"/>
          <p:cNvGrpSpPr/>
          <p:nvPr/>
        </p:nvGrpSpPr>
        <p:grpSpPr>
          <a:xfrm>
            <a:off x="160338" y="617537"/>
            <a:ext cx="3648075" cy="579438"/>
            <a:chOff x="427" y="499"/>
            <a:chExt cx="2298" cy="365"/>
          </a:xfrm>
        </p:grpSpPr>
        <p:sp>
          <p:nvSpPr>
            <p:cNvPr id="56360" name="矩形 56359"/>
            <p:cNvSpPr/>
            <p:nvPr/>
          </p:nvSpPr>
          <p:spPr>
            <a:xfrm>
              <a:off x="553" y="499"/>
              <a:ext cx="21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2" charset="-122"/>
                </a:rPr>
                <a:t>反射角等于入射角</a:t>
              </a:r>
            </a:p>
          </p:txBody>
        </p:sp>
        <p:sp>
          <p:nvSpPr>
            <p:cNvPr id="56361" name="文本框 56360"/>
            <p:cNvSpPr txBox="1"/>
            <p:nvPr/>
          </p:nvSpPr>
          <p:spPr>
            <a:xfrm>
              <a:off x="427" y="499"/>
              <a:ext cx="672" cy="365"/>
            </a:xfrm>
            <a:prstGeom prst="rect">
              <a:avLst/>
            </a:prstGeom>
            <a:solidFill>
              <a:srgbClr val="9900CC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折射</a:t>
              </a:r>
            </a:p>
          </p:txBody>
        </p:sp>
      </p:grpSp>
      <p:sp>
        <p:nvSpPr>
          <p:cNvPr id="56362" name="矩形 56361"/>
          <p:cNvSpPr/>
          <p:nvPr/>
        </p:nvSpPr>
        <p:spPr>
          <a:xfrm>
            <a:off x="3808730" y="61722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363" name="矩形 56362"/>
          <p:cNvSpPr/>
          <p:nvPr/>
        </p:nvSpPr>
        <p:spPr>
          <a:xfrm>
            <a:off x="3808730" y="564198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0" r:id="rId2" imgW="93403039000" imgH="64846644500"/>
        </mc:Choice>
        <mc:Fallback>
          <p:control r:id="rId2" imgW="7354570" imgH="5106035">
            <p:pic>
              <p:nvPicPr>
                <p:cNvPr id="0" name=""/>
                <p:cNvPicPr>
                  <a:picLocks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9940" y="1283335"/>
                  <a:ext cx="7354570" cy="5106035"/>
                </a:xfrm>
                <a:prstGeom prst="rect"/>
                <a:noFill/>
                <a:ln/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文本框 18433"/>
          <p:cNvSpPr txBox="1"/>
          <p:nvPr/>
        </p:nvSpPr>
        <p:spPr>
          <a:xfrm>
            <a:off x="533400" y="762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4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光的折射定律</a:t>
            </a:r>
          </a:p>
        </p:txBody>
      </p:sp>
      <p:sp>
        <p:nvSpPr>
          <p:cNvPr id="18435" name="文本框 18434"/>
          <p:cNvSpPr txBox="1"/>
          <p:nvPr/>
        </p:nvSpPr>
        <p:spPr>
          <a:xfrm>
            <a:off x="322263" y="928688"/>
            <a:ext cx="8497887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① 折射光线、入射光线、法线在同一平面内；</a:t>
            </a:r>
          </a:p>
        </p:txBody>
      </p:sp>
      <p:sp>
        <p:nvSpPr>
          <p:cNvPr id="18436" name="文本框 18435"/>
          <p:cNvSpPr txBox="1"/>
          <p:nvPr/>
        </p:nvSpPr>
        <p:spPr>
          <a:xfrm>
            <a:off x="258763" y="2141538"/>
            <a:ext cx="83518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② 折射光线和入射光线分居法线两侧</a:t>
            </a:r>
          </a:p>
        </p:txBody>
      </p:sp>
      <p:sp>
        <p:nvSpPr>
          <p:cNvPr id="18437" name="文本框 18436"/>
          <p:cNvSpPr txBox="1"/>
          <p:nvPr/>
        </p:nvSpPr>
        <p:spPr>
          <a:xfrm>
            <a:off x="576263" y="3473450"/>
            <a:ext cx="4211637" cy="18891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>
              <a:lnSpc>
                <a:spcPct val="16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入射角、折射角有什么定量关系呢？</a:t>
            </a:r>
          </a:p>
        </p:txBody>
      </p:sp>
      <p:sp>
        <p:nvSpPr>
          <p:cNvPr id="18438" name="直接连接符 18437"/>
          <p:cNvSpPr/>
          <p:nvPr/>
        </p:nvSpPr>
        <p:spPr>
          <a:xfrm flipV="1">
            <a:off x="6948488" y="2924175"/>
            <a:ext cx="1584325" cy="1584325"/>
          </a:xfrm>
          <a:prstGeom prst="line">
            <a:avLst/>
          </a:prstGeom>
          <a:ln w="1905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18439" name="组合 18438"/>
          <p:cNvGrpSpPr/>
          <p:nvPr/>
        </p:nvGrpSpPr>
        <p:grpSpPr>
          <a:xfrm>
            <a:off x="4968875" y="2955925"/>
            <a:ext cx="4140200" cy="3857625"/>
            <a:chOff x="576" y="480"/>
            <a:chExt cx="2112" cy="2024"/>
          </a:xfrm>
        </p:grpSpPr>
        <p:sp>
          <p:nvSpPr>
            <p:cNvPr id="18440" name="矩形 18439"/>
            <p:cNvSpPr/>
            <p:nvPr/>
          </p:nvSpPr>
          <p:spPr>
            <a:xfrm>
              <a:off x="576" y="480"/>
              <a:ext cx="2112" cy="2024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41" name="矩形 18440"/>
            <p:cNvSpPr/>
            <p:nvPr/>
          </p:nvSpPr>
          <p:spPr>
            <a:xfrm>
              <a:off x="761" y="1552"/>
              <a:ext cx="1783" cy="752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2" name="直接连接符 18441"/>
            <p:cNvSpPr/>
            <p:nvPr/>
          </p:nvSpPr>
          <p:spPr>
            <a:xfrm>
              <a:off x="720" y="1552"/>
              <a:ext cx="182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8443" name="直接连接符 18442"/>
            <p:cNvSpPr/>
            <p:nvPr/>
          </p:nvSpPr>
          <p:spPr>
            <a:xfrm flipH="1">
              <a:off x="1584" y="912"/>
              <a:ext cx="7" cy="13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8444" name="直接连接符 18443"/>
            <p:cNvSpPr/>
            <p:nvPr/>
          </p:nvSpPr>
          <p:spPr>
            <a:xfrm>
              <a:off x="761" y="952"/>
              <a:ext cx="498" cy="36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  <p:sp>
          <p:nvSpPr>
            <p:cNvPr id="18445" name="直接连接符 18444"/>
            <p:cNvSpPr/>
            <p:nvPr/>
          </p:nvSpPr>
          <p:spPr>
            <a:xfrm>
              <a:off x="1259" y="1312"/>
              <a:ext cx="332" cy="24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lg" len="lg"/>
            </a:ln>
          </p:spPr>
          <p:txBody>
            <a:bodyPr/>
            <a:lstStyle/>
            <a:p/>
          </p:txBody>
        </p:sp>
        <p:sp>
          <p:nvSpPr>
            <p:cNvPr id="18446" name="直接连接符 18445"/>
            <p:cNvSpPr/>
            <p:nvPr/>
          </p:nvSpPr>
          <p:spPr>
            <a:xfrm>
              <a:off x="1591" y="1552"/>
              <a:ext cx="165" cy="32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  <p:sp>
          <p:nvSpPr>
            <p:cNvPr id="18447" name="直接连接符 18446"/>
            <p:cNvSpPr/>
            <p:nvPr/>
          </p:nvSpPr>
          <p:spPr>
            <a:xfrm>
              <a:off x="1715" y="1792"/>
              <a:ext cx="253" cy="464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none" w="lg" len="lg"/>
            </a:ln>
          </p:spPr>
          <p:txBody>
            <a:bodyPr/>
            <a:lstStyle/>
            <a:p/>
          </p:txBody>
        </p:sp>
        <p:grpSp>
          <p:nvGrpSpPr>
            <p:cNvPr id="18448" name="组合 18447"/>
            <p:cNvGrpSpPr/>
            <p:nvPr/>
          </p:nvGrpSpPr>
          <p:grpSpPr>
            <a:xfrm>
              <a:off x="1248" y="1008"/>
              <a:ext cx="384" cy="389"/>
              <a:chOff x="2928" y="2928"/>
              <a:chExt cx="384" cy="389"/>
            </a:xfrm>
          </p:grpSpPr>
          <p:sp>
            <p:nvSpPr>
              <p:cNvPr id="18449" name="任意多边形 18448"/>
              <p:cNvSpPr/>
              <p:nvPr/>
            </p:nvSpPr>
            <p:spPr>
              <a:xfrm>
                <a:off x="3072" y="3216"/>
                <a:ext cx="192" cy="101"/>
              </a:xfrm>
              <a:custGeom>
                <a:pathLst>
                  <a:path w="192" h="100">
                    <a:moveTo>
                      <a:pt x="0" y="101"/>
                    </a:moveTo>
                    <a:cubicBezTo>
                      <a:pt x="14" y="87"/>
                      <a:pt x="49" y="32"/>
                      <a:pt x="81" y="16"/>
                    </a:cubicBezTo>
                    <a:cubicBezTo>
                      <a:pt x="113" y="0"/>
                      <a:pt x="169" y="7"/>
                      <a:pt x="192" y="5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0" name="文本框 18449"/>
              <p:cNvSpPr txBox="1"/>
              <p:nvPr/>
            </p:nvSpPr>
            <p:spPr>
              <a:xfrm>
                <a:off x="2928" y="2928"/>
                <a:ext cx="384" cy="2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>
                  <a:spcBef>
                    <a:spcPct val="50000"/>
                  </a:spcBef>
                  <a:buClr>
                    <a:srgbClr val="000000"/>
                  </a:buClr>
                </a:pPr>
                <a:r>
                  <a:rPr lang="en-US" altLang="zh-CN" sz="2400" b="1" i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θ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endPara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451" name="任意多边形 18450"/>
            <p:cNvSpPr/>
            <p:nvPr/>
          </p:nvSpPr>
          <p:spPr>
            <a:xfrm>
              <a:off x="1584" y="1776"/>
              <a:ext cx="122" cy="74"/>
            </a:xfrm>
            <a:custGeom>
              <a:pathLst>
                <a:path w="122" h="74">
                  <a:moveTo>
                    <a:pt x="0" y="74"/>
                  </a:moveTo>
                  <a:cubicBezTo>
                    <a:pt x="13" y="71"/>
                    <a:pt x="58" y="68"/>
                    <a:pt x="78" y="56"/>
                  </a:cubicBezTo>
                  <a:cubicBezTo>
                    <a:pt x="98" y="44"/>
                    <a:pt x="113" y="12"/>
                    <a:pt x="12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文本框 18451"/>
            <p:cNvSpPr txBox="1"/>
            <p:nvPr/>
          </p:nvSpPr>
          <p:spPr>
            <a:xfrm>
              <a:off x="1584" y="1824"/>
              <a:ext cx="38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400" b="1" i="1">
                  <a:latin typeface="Times New Roman" panose="02020603050405020304" pitchFamily="18" charset="0"/>
                  <a:ea typeface="Times New Roman" panose="02020603050405020304" pitchFamily="18" charset="0"/>
                </a:rPr>
                <a:t>θ</a:t>
              </a:r>
              <a:r>
                <a:rPr lang="en-US" altLang="zh-CN" sz="2400" b="1" i="1" baseline="-25000"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8453" name="文本框 18452"/>
            <p:cNvSpPr txBox="1"/>
            <p:nvPr/>
          </p:nvSpPr>
          <p:spPr>
            <a:xfrm>
              <a:off x="2160" y="1296"/>
              <a:ext cx="528" cy="2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2000">
                  <a:latin typeface="Times New Roman" panose="02020603050405020304" pitchFamily="18" charset="0"/>
                  <a:ea typeface="华文楷体" pitchFamily="2" charset="-122"/>
                </a:rPr>
                <a:t>空气</a:t>
              </a:r>
            </a:p>
          </p:txBody>
        </p:sp>
        <p:sp>
          <p:nvSpPr>
            <p:cNvPr id="18454" name="文本框 18453"/>
            <p:cNvSpPr txBox="1"/>
            <p:nvPr/>
          </p:nvSpPr>
          <p:spPr>
            <a:xfrm>
              <a:off x="2160" y="1536"/>
              <a:ext cx="528" cy="2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2000">
                  <a:latin typeface="Times New Roman" panose="02020603050405020304" pitchFamily="18" charset="0"/>
                  <a:ea typeface="华文楷体" pitchFamily="2" charset="-122"/>
                </a:rPr>
                <a:t>玻璃</a:t>
              </a:r>
            </a:p>
          </p:txBody>
        </p:sp>
        <p:sp>
          <p:nvSpPr>
            <p:cNvPr id="18455" name="文本框 18454"/>
            <p:cNvSpPr txBox="1"/>
            <p:nvPr/>
          </p:nvSpPr>
          <p:spPr>
            <a:xfrm>
              <a:off x="1488" y="624"/>
              <a:ext cx="288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18456" name="文本框 18455"/>
            <p:cNvSpPr txBox="1"/>
            <p:nvPr/>
          </p:nvSpPr>
          <p:spPr>
            <a:xfrm>
              <a:off x="1440" y="2256"/>
              <a:ext cx="384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en-US" altLang="zh-CN" sz="2400" b="1" i="1">
                  <a:latin typeface="Times New Roman" panose="02020603050405020304" pitchFamily="18" charset="0"/>
                  <a:ea typeface="Times New Roman" panose="02020603050405020304" pitchFamily="18" charset="0"/>
                </a:rPr>
                <a:t>'</a:t>
              </a:r>
              <a:endPara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457" name="文本框 18456"/>
            <p:cNvSpPr txBox="1"/>
            <p:nvPr/>
          </p:nvSpPr>
          <p:spPr>
            <a:xfrm>
              <a:off x="576" y="768"/>
              <a:ext cx="336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8458" name="文本框 18457"/>
            <p:cNvSpPr txBox="1"/>
            <p:nvPr/>
          </p:nvSpPr>
          <p:spPr>
            <a:xfrm>
              <a:off x="1584" y="1296"/>
              <a:ext cx="336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18459" name="文本框 18458"/>
            <p:cNvSpPr txBox="1"/>
            <p:nvPr/>
          </p:nvSpPr>
          <p:spPr>
            <a:xfrm>
              <a:off x="1968" y="2112"/>
              <a:ext cx="336" cy="2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1"/>
      <p:bldP spid="1843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文本框 19457"/>
          <p:cNvSpPr txBox="1"/>
          <p:nvPr/>
        </p:nvSpPr>
        <p:spPr>
          <a:xfrm>
            <a:off x="107950" y="185738"/>
            <a:ext cx="5184775" cy="439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③当光从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空气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斜射入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水或</a:t>
            </a:r>
            <a:b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玻璃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中时，</a:t>
            </a:r>
            <a:b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 折射角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小于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入射角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④当光从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水或玻璃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斜射入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空气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中时，</a:t>
            </a:r>
            <a:b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  折射角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大于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入射角 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9459" name="文本框 19458"/>
          <p:cNvSpPr txBox="1"/>
          <p:nvPr/>
        </p:nvSpPr>
        <p:spPr>
          <a:xfrm>
            <a:off x="179388" y="4076700"/>
            <a:ext cx="5170487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⑤光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垂直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射向介质表面时，传播方向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不改变</a:t>
            </a:r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19460" name="图片 19459"/>
          <p:cNvPicPr>
            <a:picLocks noChangeAspect="1"/>
          </p:cNvPicPr>
          <p:nvPr/>
        </p:nvPicPr>
        <p:blipFill>
          <a:blip r:embed="rId2"/>
          <a:srcRect l="6375" t="18425" r="18425" b="885"/>
          <a:stretch>
            <a:fillRect/>
          </a:stretch>
        </p:blipFill>
        <p:spPr>
          <a:xfrm>
            <a:off x="5435600" y="0"/>
            <a:ext cx="3708400" cy="2984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2" name="组合 19461"/>
          <p:cNvGrpSpPr/>
          <p:nvPr/>
        </p:nvGrpSpPr>
        <p:grpSpPr>
          <a:xfrm>
            <a:off x="5651500" y="3357563"/>
            <a:ext cx="3095625" cy="2305050"/>
            <a:chOff x="3107" y="2205"/>
            <a:chExt cx="2449" cy="1452"/>
          </a:xfrm>
        </p:grpSpPr>
        <p:sp>
          <p:nvSpPr>
            <p:cNvPr id="19463" name="直接连接符 19462"/>
            <p:cNvSpPr/>
            <p:nvPr/>
          </p:nvSpPr>
          <p:spPr>
            <a:xfrm>
              <a:off x="3107" y="2886"/>
              <a:ext cx="2449" cy="0"/>
            </a:xfrm>
            <a:prstGeom prst="line">
              <a:avLst/>
            </a:prstGeom>
            <a:ln w="76200" cap="flat" cmpd="sng">
              <a:solidFill>
                <a:srgbClr val="00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9464" name="直接连接符 19463"/>
            <p:cNvSpPr/>
            <p:nvPr/>
          </p:nvSpPr>
          <p:spPr>
            <a:xfrm flipH="1">
              <a:off x="4195" y="2205"/>
              <a:ext cx="0" cy="140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9465" name="直接连接符 19464"/>
            <p:cNvSpPr/>
            <p:nvPr/>
          </p:nvSpPr>
          <p:spPr>
            <a:xfrm flipV="1">
              <a:off x="3651" y="2886"/>
              <a:ext cx="544" cy="771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9466" name="直接连接符 19465"/>
            <p:cNvSpPr/>
            <p:nvPr/>
          </p:nvSpPr>
          <p:spPr>
            <a:xfrm flipV="1">
              <a:off x="4195" y="2523"/>
              <a:ext cx="998" cy="363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9467" name="文本框 19466"/>
            <p:cNvSpPr txBox="1"/>
            <p:nvPr/>
          </p:nvSpPr>
          <p:spPr>
            <a:xfrm>
              <a:off x="3288" y="2432"/>
              <a:ext cx="590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空气</a:t>
              </a:r>
            </a:p>
          </p:txBody>
        </p:sp>
        <p:sp>
          <p:nvSpPr>
            <p:cNvPr id="19468" name="文本框 19467"/>
            <p:cNvSpPr txBox="1"/>
            <p:nvPr/>
          </p:nvSpPr>
          <p:spPr>
            <a:xfrm>
              <a:off x="3243" y="3067"/>
              <a:ext cx="59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水</a:t>
              </a:r>
            </a:p>
          </p:txBody>
        </p:sp>
      </p:grpSp>
      <p:sp>
        <p:nvSpPr>
          <p:cNvPr id="19470" name="文本框 19469"/>
          <p:cNvSpPr txBox="1"/>
          <p:nvPr/>
        </p:nvSpPr>
        <p:spPr>
          <a:xfrm>
            <a:off x="250825" y="5734050"/>
            <a:ext cx="612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⑥在折射现象中，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光路可逆。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1"/>
      <p:bldP spid="1947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6" name="矩形 57345"/>
          <p:cNvSpPr/>
          <p:nvPr/>
        </p:nvSpPr>
        <p:spPr>
          <a:xfrm>
            <a:off x="0" y="1268413"/>
            <a:ext cx="9296400" cy="50784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457200" lvl="0" indent="-45720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、折射光线、入射光线和法线在同一平面内</a:t>
            </a:r>
          </a:p>
          <a:p>
            <a:pPr marL="457200" lvl="0" indent="-45720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、折射光线和入射光线分别位于法线两侧</a:t>
            </a:r>
          </a:p>
          <a:p>
            <a:pPr marL="457200" lvl="0" indent="-45720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、当光从空气斜射入水或其他介质中时，折射光线向法线方向偏折，折射角小于入射角；</a:t>
            </a:r>
            <a:r>
              <a:rPr lang="zh-CN" altLang="en-US" sz="2400" b="1">
                <a:latin typeface="Arial" panose="020b0604020202020204" pitchFamily="34" charset="0"/>
                <a:ea typeface="黑体" panose="02010609060101010101" pitchFamily="2" charset="-122"/>
              </a:rPr>
              <a:t>当光从水或其他介质斜射入空气中时，折射光线向远离法线方向偏折，折射角大于入射角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2" charset="-122"/>
              </a:rPr>
              <a:t>；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当入射角增大时，折射角也增大。当光从空气垂直射入水中或其他介质中时，传播方向不变。</a:t>
            </a:r>
          </a:p>
          <a:p>
            <a:pPr marL="457200" lvl="0" indent="-45720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、在折射现象中，光路可逆。</a:t>
            </a:r>
          </a:p>
          <a:p>
            <a:pPr marL="457200" lvl="0" indent="-45720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457200" lvl="0" indent="-45720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7347" name="文本框 57346"/>
          <p:cNvSpPr txBox="1"/>
          <p:nvPr/>
        </p:nvSpPr>
        <p:spPr>
          <a:xfrm>
            <a:off x="-92075" y="1346200"/>
            <a:ext cx="184150" cy="366713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pPr lvl="0"/>
            <a:endParaRPr lang="zh-CN" altLang="en-US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7348" name="文本框 57347"/>
          <p:cNvSpPr txBox="1"/>
          <p:nvPr/>
        </p:nvSpPr>
        <p:spPr>
          <a:xfrm>
            <a:off x="827088" y="260350"/>
            <a:ext cx="7151687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6600" b="1">
                <a:latin typeface="Times New Roman" panose="02020603050405020304" pitchFamily="18" charset="0"/>
                <a:ea typeface="宋体" panose="02010600030101010101" pitchFamily="2" charset="-122"/>
              </a:rPr>
              <a:t>二</a:t>
            </a:r>
            <a:r>
              <a:rPr lang="zh-CN" altLang="en-US" sz="6000" b="1">
                <a:latin typeface="Times New Roman" panose="02020603050405020304" pitchFamily="18" charset="0"/>
                <a:ea typeface="宋体" panose="02010600030101010101" pitchFamily="2" charset="-122"/>
              </a:rPr>
              <a:t>：光的折射规律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9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849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0849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矩形 34817"/>
          <p:cNvSpPr/>
          <p:nvPr/>
        </p:nvSpPr>
        <p:spPr>
          <a:xfrm>
            <a:off x="0" y="4229100"/>
            <a:ext cx="9144000" cy="259080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4819" name="图片 348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635125"/>
            <a:ext cx="3313113" cy="270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文本框 34819"/>
          <p:cNvSpPr txBox="1"/>
          <p:nvPr/>
        </p:nvSpPr>
        <p:spPr>
          <a:xfrm>
            <a:off x="3564255" y="1635125"/>
            <a:ext cx="53168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思考</a:t>
            </a:r>
            <a:r>
              <a:rPr lang="en-US" altLang="zh-CN" sz="24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24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怎样才能叉到鱼？</a:t>
            </a:r>
          </a:p>
        </p:txBody>
      </p:sp>
      <p:pic>
        <p:nvPicPr>
          <p:cNvPr id="34822" name="图片 348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7900" y="1625600"/>
            <a:ext cx="1204913" cy="1600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823" name="组合 34822"/>
          <p:cNvGrpSpPr/>
          <p:nvPr/>
        </p:nvGrpSpPr>
        <p:grpSpPr>
          <a:xfrm rot="-158328" flipV="1">
            <a:off x="5554028" y="2144713"/>
            <a:ext cx="1447800" cy="2057400"/>
            <a:chOff x="720" y="358"/>
            <a:chExt cx="1488" cy="2207"/>
          </a:xfrm>
        </p:grpSpPr>
        <p:sp>
          <p:nvSpPr>
            <p:cNvPr id="34824" name="直接连接符 34823"/>
            <p:cNvSpPr/>
            <p:nvPr/>
          </p:nvSpPr>
          <p:spPr>
            <a:xfrm>
              <a:off x="720" y="358"/>
              <a:ext cx="1104" cy="1104"/>
            </a:xfrm>
            <a:prstGeom prst="line">
              <a:avLst/>
            </a:prstGeom>
            <a:ln>
              <a:headEnd type="none" w="med" len="med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  <p:sp>
          <p:nvSpPr>
            <p:cNvPr id="34825" name="直接连接符 34824"/>
            <p:cNvSpPr/>
            <p:nvPr/>
          </p:nvSpPr>
          <p:spPr>
            <a:xfrm rot="2700000">
              <a:off x="1488" y="1845"/>
              <a:ext cx="144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</p:grpSp>
      <p:grpSp>
        <p:nvGrpSpPr>
          <p:cNvPr id="34826" name="组合 34825"/>
          <p:cNvGrpSpPr/>
          <p:nvPr/>
        </p:nvGrpSpPr>
        <p:grpSpPr>
          <a:xfrm rot="222597" flipV="1">
            <a:off x="6156325" y="2708275"/>
            <a:ext cx="1143000" cy="1600200"/>
            <a:chOff x="720" y="358"/>
            <a:chExt cx="1488" cy="2207"/>
          </a:xfrm>
        </p:grpSpPr>
        <p:sp>
          <p:nvSpPr>
            <p:cNvPr id="34827" name="直接连接符 34826"/>
            <p:cNvSpPr/>
            <p:nvPr/>
          </p:nvSpPr>
          <p:spPr>
            <a:xfrm>
              <a:off x="720" y="358"/>
              <a:ext cx="1104" cy="1104"/>
            </a:xfrm>
            <a:prstGeom prst="line">
              <a:avLst/>
            </a:prstGeom>
            <a:ln>
              <a:headEnd type="none" w="med" len="med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  <p:sp>
          <p:nvSpPr>
            <p:cNvPr id="34828" name="直接连接符 34827"/>
            <p:cNvSpPr/>
            <p:nvPr/>
          </p:nvSpPr>
          <p:spPr>
            <a:xfrm rot="2700000">
              <a:off x="1488" y="1845"/>
              <a:ext cx="144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</p:grpSp>
      <p:sp>
        <p:nvSpPr>
          <p:cNvPr id="34829" name="直接连接符 34828"/>
          <p:cNvSpPr/>
          <p:nvPr/>
        </p:nvSpPr>
        <p:spPr>
          <a:xfrm flipH="1">
            <a:off x="4649788" y="4314825"/>
            <a:ext cx="914400" cy="914400"/>
          </a:xfrm>
          <a:prstGeom prst="line">
            <a:avLst/>
          </a:prstGeom>
          <a:ln w="28575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4830" name="直接连接符 34829"/>
          <p:cNvSpPr/>
          <p:nvPr/>
        </p:nvSpPr>
        <p:spPr>
          <a:xfrm flipH="1">
            <a:off x="4714875" y="4276725"/>
            <a:ext cx="1295400" cy="914400"/>
          </a:xfrm>
          <a:prstGeom prst="line">
            <a:avLst/>
          </a:prstGeom>
          <a:ln w="28575" cap="flat" cmpd="sng">
            <a:solidFill>
              <a:srgbClr val="FF0066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4831" name="直接连接符 34830"/>
          <p:cNvSpPr/>
          <p:nvPr/>
        </p:nvSpPr>
        <p:spPr>
          <a:xfrm>
            <a:off x="5611813" y="3454400"/>
            <a:ext cx="1587" cy="1371600"/>
          </a:xfrm>
          <a:prstGeom prst="line">
            <a:avLst/>
          </a:prstGeom>
          <a:ln w="6350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4832" name="直接连接符 34831"/>
          <p:cNvSpPr/>
          <p:nvPr/>
        </p:nvSpPr>
        <p:spPr>
          <a:xfrm>
            <a:off x="6088063" y="3454400"/>
            <a:ext cx="1587" cy="1371600"/>
          </a:xfrm>
          <a:prstGeom prst="line">
            <a:avLst/>
          </a:prstGeom>
          <a:ln w="6350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graphicFrame>
        <p:nvGraphicFramePr>
          <p:cNvPr id="34833" name="对象 34832"/>
          <p:cNvGraphicFramePr>
            <a:graphicFrameLocks noChangeAspect="1"/>
          </p:cNvGraphicFramePr>
          <p:nvPr/>
        </p:nvGraphicFramePr>
        <p:xfrm>
          <a:off x="4146550" y="5683250"/>
          <a:ext cx="13684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5" progId="MS_ClipArt_Gallery.2">
                  <p:embed/>
                </p:oleObj>
              </mc:Choice>
              <mc:Fallback>
                <p:oleObj r:id="rId5" progId="MS_ClipArt_Gallery.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6550" y="5683250"/>
                        <a:ext cx="1368425" cy="769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对象 34833"/>
          <p:cNvGraphicFramePr>
            <a:graphicFrameLocks noChangeAspect="1"/>
          </p:cNvGraphicFramePr>
          <p:nvPr/>
        </p:nvGraphicFramePr>
        <p:xfrm>
          <a:off x="4067175" y="5035550"/>
          <a:ext cx="13684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7" progId="MS_ClipArt_Gallery.2">
                  <p:embed/>
                </p:oleObj>
              </mc:Choice>
              <mc:Fallback>
                <p:oleObj r:id="rId7" progId="MS_ClipArt_Gallery.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7F7F9F"/>
                          </a:clrFrom>
                          <a:clrTo>
                            <a:srgbClr val="D8D8D8"/>
                          </a:clrTo>
                        </a:clrChange>
                        <a:clrChange>
                          <a:clrFrom>
                            <a:srgbClr val="5F5F7F"/>
                          </a:clrFrom>
                          <a:clrTo>
                            <a:srgbClr val="99CC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067175" y="5035550"/>
                        <a:ext cx="1368425" cy="769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35" name="组合 34834"/>
          <p:cNvGrpSpPr/>
          <p:nvPr/>
        </p:nvGrpSpPr>
        <p:grpSpPr>
          <a:xfrm rot="-396942" flipV="1">
            <a:off x="4633913" y="4173538"/>
            <a:ext cx="1152525" cy="1743075"/>
            <a:chOff x="720" y="358"/>
            <a:chExt cx="1488" cy="2207"/>
          </a:xfrm>
        </p:grpSpPr>
        <p:sp>
          <p:nvSpPr>
            <p:cNvPr id="34836" name="直接连接符 34835"/>
            <p:cNvSpPr/>
            <p:nvPr/>
          </p:nvSpPr>
          <p:spPr>
            <a:xfrm>
              <a:off x="720" y="358"/>
              <a:ext cx="1104" cy="1104"/>
            </a:xfrm>
            <a:prstGeom prst="line">
              <a:avLst/>
            </a:prstGeom>
            <a:ln w="28575" cap="flat" cmpd="sng">
              <a:solidFill>
                <a:schemeClr val="accent1">
                  <a:shade val="50000"/>
                </a:schemeClr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/>
          </p:txBody>
        </p:sp>
        <p:sp>
          <p:nvSpPr>
            <p:cNvPr id="34837" name="直接连接符 34836"/>
            <p:cNvSpPr/>
            <p:nvPr/>
          </p:nvSpPr>
          <p:spPr>
            <a:xfrm rot="2700000">
              <a:off x="1488" y="1845"/>
              <a:ext cx="1440" cy="0"/>
            </a:xfrm>
            <a:prstGeom prst="line">
              <a:avLst/>
            </a:prstGeom>
            <a:ln w="28575" cap="flat" cmpd="sng">
              <a:solidFill>
                <a:schemeClr val="accent1">
                  <a:shade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34838" name="组合 34837"/>
          <p:cNvGrpSpPr/>
          <p:nvPr/>
        </p:nvGrpSpPr>
        <p:grpSpPr>
          <a:xfrm rot="-289789">
            <a:off x="4556125" y="4192588"/>
            <a:ext cx="915988" cy="1579562"/>
            <a:chOff x="1202" y="2669"/>
            <a:chExt cx="577" cy="995"/>
          </a:xfrm>
        </p:grpSpPr>
        <p:sp>
          <p:nvSpPr>
            <p:cNvPr id="34839" name="直接连接符 34838"/>
            <p:cNvSpPr/>
            <p:nvPr/>
          </p:nvSpPr>
          <p:spPr>
            <a:xfrm rot="-1089413" flipV="1">
              <a:off x="1202" y="3225"/>
              <a:ext cx="513" cy="439"/>
            </a:xfrm>
            <a:prstGeom prst="line">
              <a:avLst/>
            </a:prstGeom>
            <a:ln w="28575" cap="flat" cmpd="sng">
              <a:solidFill>
                <a:schemeClr val="accent1">
                  <a:shade val="50000"/>
                </a:schemeClr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/>
          </p:txBody>
        </p:sp>
        <p:sp>
          <p:nvSpPr>
            <p:cNvPr id="34840" name="直接连接符 34839"/>
            <p:cNvSpPr/>
            <p:nvPr/>
          </p:nvSpPr>
          <p:spPr>
            <a:xfrm rot="-3789413" flipH="1" flipV="1">
              <a:off x="1465" y="2938"/>
              <a:ext cx="583" cy="45"/>
            </a:xfrm>
            <a:prstGeom prst="line">
              <a:avLst/>
            </a:prstGeom>
            <a:ln w="28575" cap="flat" cmpd="sng">
              <a:solidFill>
                <a:schemeClr val="accent1">
                  <a:shade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2" name="文本框 1"/>
          <p:cNvSpPr txBox="1"/>
          <p:nvPr/>
        </p:nvSpPr>
        <p:spPr>
          <a:xfrm>
            <a:off x="340995" y="397510"/>
            <a:ext cx="4265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三。生活中的折射现象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5288" y="1676400"/>
            <a:ext cx="1204912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Line 3"/>
          <p:cNvSpPr/>
          <p:nvPr/>
        </p:nvSpPr>
        <p:spPr>
          <a:xfrm flipH="1">
            <a:off x="4078288" y="3733800"/>
            <a:ext cx="0" cy="2514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12" name="Line 4"/>
          <p:cNvSpPr/>
          <p:nvPr/>
        </p:nvSpPr>
        <p:spPr>
          <a:xfrm rot="5400000" flipH="1">
            <a:off x="5307013" y="4991100"/>
            <a:ext cx="0" cy="2514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13" name="Line 5"/>
          <p:cNvSpPr/>
          <p:nvPr/>
        </p:nvSpPr>
        <p:spPr>
          <a:xfrm flipH="1">
            <a:off x="6516688" y="3733800"/>
            <a:ext cx="0" cy="25146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14" name="Rectangle 6"/>
          <p:cNvSpPr/>
          <p:nvPr/>
        </p:nvSpPr>
        <p:spPr>
          <a:xfrm>
            <a:off x="4108450" y="4267200"/>
            <a:ext cx="2362200" cy="198120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5" name="Rectangle 7"/>
          <p:cNvSpPr/>
          <p:nvPr/>
        </p:nvSpPr>
        <p:spPr>
          <a:xfrm rot="-3252014">
            <a:off x="3967163" y="4770438"/>
            <a:ext cx="3184525" cy="2286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8616" name="Group 8"/>
          <p:cNvGrpSpPr/>
          <p:nvPr/>
        </p:nvGrpSpPr>
        <p:grpSpPr>
          <a:xfrm rot="-1759471" flipV="1">
            <a:off x="4114800" y="4419600"/>
            <a:ext cx="990600" cy="1590675"/>
            <a:chOff x="720" y="358"/>
            <a:chExt cx="1488" cy="2207"/>
          </a:xfrm>
        </p:grpSpPr>
        <p:sp>
          <p:nvSpPr>
            <p:cNvPr id="17436" name="Line 9"/>
            <p:cNvSpPr/>
            <p:nvPr/>
          </p:nvSpPr>
          <p:spPr>
            <a:xfrm>
              <a:off x="720" y="358"/>
              <a:ext cx="1104" cy="110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/>
          </p:txBody>
        </p:sp>
        <p:sp>
          <p:nvSpPr>
            <p:cNvPr id="17437" name="Line 10"/>
            <p:cNvSpPr/>
            <p:nvPr/>
          </p:nvSpPr>
          <p:spPr>
            <a:xfrm rot="2700000">
              <a:off x="1488" y="1845"/>
              <a:ext cx="144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68619" name="Group 11"/>
          <p:cNvGrpSpPr/>
          <p:nvPr/>
        </p:nvGrpSpPr>
        <p:grpSpPr>
          <a:xfrm rot="-158328" flipV="1">
            <a:off x="4981575" y="2201863"/>
            <a:ext cx="1447800" cy="2057400"/>
            <a:chOff x="720" y="358"/>
            <a:chExt cx="1488" cy="2207"/>
          </a:xfrm>
        </p:grpSpPr>
        <p:sp>
          <p:nvSpPr>
            <p:cNvPr id="17434" name="Line 12"/>
            <p:cNvSpPr/>
            <p:nvPr/>
          </p:nvSpPr>
          <p:spPr>
            <a:xfrm>
              <a:off x="720" y="358"/>
              <a:ext cx="1104" cy="110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/>
          </p:txBody>
        </p:sp>
        <p:sp>
          <p:nvSpPr>
            <p:cNvPr id="17435" name="Line 13"/>
            <p:cNvSpPr/>
            <p:nvPr/>
          </p:nvSpPr>
          <p:spPr>
            <a:xfrm rot="2700000">
              <a:off x="1488" y="1845"/>
              <a:ext cx="144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68622" name="Group 14"/>
          <p:cNvGrpSpPr/>
          <p:nvPr/>
        </p:nvGrpSpPr>
        <p:grpSpPr>
          <a:xfrm rot="222597" flipV="1">
            <a:off x="5486400" y="2743200"/>
            <a:ext cx="1143000" cy="1600200"/>
            <a:chOff x="720" y="358"/>
            <a:chExt cx="1488" cy="2207"/>
          </a:xfrm>
        </p:grpSpPr>
        <p:sp>
          <p:nvSpPr>
            <p:cNvPr id="17432" name="Line 15"/>
            <p:cNvSpPr/>
            <p:nvPr/>
          </p:nvSpPr>
          <p:spPr>
            <a:xfrm>
              <a:off x="720" y="358"/>
              <a:ext cx="1104" cy="110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/>
          </p:txBody>
        </p:sp>
        <p:sp>
          <p:nvSpPr>
            <p:cNvPr id="17433" name="Line 16"/>
            <p:cNvSpPr/>
            <p:nvPr/>
          </p:nvSpPr>
          <p:spPr>
            <a:xfrm rot="2700000">
              <a:off x="1488" y="1845"/>
              <a:ext cx="144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68625" name="Line 17"/>
          <p:cNvSpPr/>
          <p:nvPr/>
        </p:nvSpPr>
        <p:spPr>
          <a:xfrm flipH="1">
            <a:off x="4114800" y="4343400"/>
            <a:ext cx="914400" cy="914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68626" name="Line 18"/>
          <p:cNvSpPr/>
          <p:nvPr/>
        </p:nvSpPr>
        <p:spPr>
          <a:xfrm flipH="1">
            <a:off x="4154488" y="4305300"/>
            <a:ext cx="1295400" cy="914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68627" name="Rectangle 19"/>
          <p:cNvSpPr/>
          <p:nvPr/>
        </p:nvSpPr>
        <p:spPr>
          <a:xfrm rot="-1678865">
            <a:off x="3995738" y="4724400"/>
            <a:ext cx="2016125" cy="220663"/>
          </a:xfrm>
          <a:prstGeom prst="rect">
            <a:avLst/>
          </a:prstGeom>
          <a:solidFill>
            <a:schemeClr val="folHlink"/>
          </a:solidFill>
          <a:ln w="28575" cap="flat" cmpd="sng">
            <a:solidFill>
              <a:schemeClr val="tx1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lvl="0" eaLnBrk="1" hangingPunct="1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8628" name="Group 20"/>
          <p:cNvGrpSpPr/>
          <p:nvPr/>
        </p:nvGrpSpPr>
        <p:grpSpPr>
          <a:xfrm rot="-1321755" flipV="1">
            <a:off x="4267200" y="4419600"/>
            <a:ext cx="1143000" cy="1524000"/>
            <a:chOff x="720" y="358"/>
            <a:chExt cx="1488" cy="2207"/>
          </a:xfrm>
        </p:grpSpPr>
        <p:sp>
          <p:nvSpPr>
            <p:cNvPr id="17430" name="Line 21"/>
            <p:cNvSpPr/>
            <p:nvPr/>
          </p:nvSpPr>
          <p:spPr>
            <a:xfrm>
              <a:off x="720" y="358"/>
              <a:ext cx="1104" cy="110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lg"/>
            </a:ln>
          </p:spPr>
          <p:txBody>
            <a:bodyPr/>
            <a:lstStyle/>
            <a:p/>
          </p:txBody>
        </p:sp>
        <p:sp>
          <p:nvSpPr>
            <p:cNvPr id="17431" name="Line 22"/>
            <p:cNvSpPr/>
            <p:nvPr/>
          </p:nvSpPr>
          <p:spPr>
            <a:xfrm rot="2700000">
              <a:off x="1488" y="1845"/>
              <a:ext cx="1440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68631" name="Text Box 23"/>
          <p:cNvSpPr txBox="1"/>
          <p:nvPr/>
        </p:nvSpPr>
        <p:spPr>
          <a:xfrm>
            <a:off x="4191000" y="563880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</a:p>
        </p:txBody>
      </p:sp>
      <p:sp>
        <p:nvSpPr>
          <p:cNvPr id="68632" name="Line 24"/>
          <p:cNvSpPr/>
          <p:nvPr/>
        </p:nvSpPr>
        <p:spPr>
          <a:xfrm flipH="1">
            <a:off x="5029200" y="3581400"/>
            <a:ext cx="0" cy="1371600"/>
          </a:xfrm>
          <a:prstGeom prst="line">
            <a:avLst/>
          </a:prstGeom>
          <a:ln w="6350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68633" name="Line 25"/>
          <p:cNvSpPr/>
          <p:nvPr/>
        </p:nvSpPr>
        <p:spPr>
          <a:xfrm flipH="1">
            <a:off x="5440363" y="3505200"/>
            <a:ext cx="0" cy="1371600"/>
          </a:xfrm>
          <a:prstGeom prst="line">
            <a:avLst/>
          </a:prstGeom>
          <a:ln w="6350" cap="flat" cmpd="sng">
            <a:solidFill>
              <a:srgbClr val="FF33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68634" name="Text Box 26"/>
          <p:cNvSpPr txBox="1"/>
          <p:nvPr/>
        </p:nvSpPr>
        <p:spPr>
          <a:xfrm>
            <a:off x="3581400" y="49530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P’</a:t>
            </a:r>
          </a:p>
        </p:txBody>
      </p:sp>
      <p:sp>
        <p:nvSpPr>
          <p:cNvPr id="17427" name="Text Box 27"/>
          <p:cNvSpPr txBox="1"/>
          <p:nvPr/>
        </p:nvSpPr>
        <p:spPr>
          <a:xfrm>
            <a:off x="144463" y="1484313"/>
            <a:ext cx="59404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水中的筷子为什么向上弯折了？</a:t>
            </a:r>
          </a:p>
        </p:txBody>
      </p:sp>
      <p:graphicFrame>
        <p:nvGraphicFramePr>
          <p:cNvPr id="17428" name="Object 28"/>
          <p:cNvGraphicFramePr>
            <a:graphicFrameLocks noChangeAspect="1"/>
          </p:cNvGraphicFramePr>
          <p:nvPr/>
        </p:nvGraphicFramePr>
        <p:xfrm>
          <a:off x="228600" y="3429000"/>
          <a:ext cx="3124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progId="Paint.Picture">
                  <p:embed/>
                </p:oleObj>
              </mc:Choice>
              <mc:Fallback>
                <p:oleObj r:id="rId3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3429000"/>
                        <a:ext cx="3124200" cy="2819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u"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7" grpId="0"/>
      <p:bldP spid="68631" grpId="1"/>
      <p:bldP spid="6863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6" name="图片 368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25" y="1196975"/>
            <a:ext cx="4438650" cy="546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文本框 36866"/>
          <p:cNvSpPr txBox="1"/>
          <p:nvPr/>
        </p:nvSpPr>
        <p:spPr>
          <a:xfrm>
            <a:off x="396240" y="579120"/>
            <a:ext cx="8351520" cy="1254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rgbClr val="00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从空气中看，水底或水中的物体看起来变</a:t>
            </a:r>
            <a:r>
              <a:rPr lang="zh-CN" altLang="en-US" sz="2800" b="1">
                <a:solidFill>
                  <a:srgbClr val="CC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浅</a:t>
            </a:r>
            <a:r>
              <a:rPr lang="zh-CN" altLang="en-US" sz="2800" b="1">
                <a:solidFill>
                  <a:srgbClr val="0000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了。</a:t>
            </a:r>
          </a:p>
          <a:p>
            <a:pPr lvl="0">
              <a:spcBef>
                <a:spcPct val="50000"/>
              </a:spcBef>
            </a:pPr>
            <a:endParaRPr lang="zh-CN" altLang="en-US" sz="2800" b="1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aphicFrame>
        <p:nvGraphicFramePr>
          <p:cNvPr id="36869" name="对象 36868"/>
          <p:cNvGraphicFramePr>
            <a:graphicFrameLocks noChangeAspect="1"/>
          </p:cNvGraphicFramePr>
          <p:nvPr/>
        </p:nvGraphicFramePr>
        <p:xfrm>
          <a:off x="250825" y="1341438"/>
          <a:ext cx="3887788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3" progId="StaticMetafile">
                  <p:embed/>
                </p:oleObj>
              </mc:Choice>
              <mc:Fallback>
                <p:oleObj r:id="rId3" progId="StaticMetafil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341438"/>
                        <a:ext cx="3887788" cy="2808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对象 36869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611188" y="4292600"/>
          <a:ext cx="3097212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6" progId="Paint.Picture">
                  <p:embed/>
                </p:oleObj>
              </mc:Choice>
              <mc:Fallback>
                <p:oleObj r:id="rId6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188" y="4292600"/>
                        <a:ext cx="3097212" cy="2466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矩形 34817"/>
          <p:cNvSpPr/>
          <p:nvPr/>
        </p:nvSpPr>
        <p:spPr>
          <a:xfrm>
            <a:off x="99695" y="4005580"/>
            <a:ext cx="9144000" cy="259080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18" name="Line 2"/>
          <p:cNvSpPr/>
          <p:nvPr/>
        </p:nvSpPr>
        <p:spPr>
          <a:xfrm>
            <a:off x="2268538" y="4005263"/>
            <a:ext cx="403225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60419" name="Line 3"/>
          <p:cNvSpPr/>
          <p:nvPr/>
        </p:nvSpPr>
        <p:spPr>
          <a:xfrm flipH="1">
            <a:off x="4572000" y="2925763"/>
            <a:ext cx="1439863" cy="10795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triangle" w="med" len="med"/>
          </a:ln>
        </p:spPr>
        <p:txBody>
          <a:bodyPr/>
          <a:lstStyle/>
          <a:p/>
        </p:txBody>
      </p:sp>
      <p:sp>
        <p:nvSpPr>
          <p:cNvPr id="60420" name="Line 4"/>
          <p:cNvSpPr/>
          <p:nvPr/>
        </p:nvSpPr>
        <p:spPr>
          <a:xfrm flipH="1">
            <a:off x="3635375" y="4078288"/>
            <a:ext cx="936625" cy="1655762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triangle" w="med" len="med"/>
          </a:ln>
        </p:spPr>
        <p:txBody>
          <a:bodyPr/>
          <a:lstStyle/>
          <a:p/>
        </p:txBody>
      </p:sp>
      <p:sp>
        <p:nvSpPr>
          <p:cNvPr id="60421" name="Line 5"/>
          <p:cNvSpPr/>
          <p:nvPr/>
        </p:nvSpPr>
        <p:spPr>
          <a:xfrm flipH="1">
            <a:off x="4090988" y="2349500"/>
            <a:ext cx="0" cy="3455988"/>
          </a:xfrm>
          <a:prstGeom prst="line">
            <a:avLst/>
          </a:prstGeom>
          <a:ln w="12700" cap="flat" cmpd="sng">
            <a:solidFill>
              <a:schemeClr val="tx1"/>
            </a:solidFill>
            <a:prstDash val="dash"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60422" name="Line 6"/>
          <p:cNvSpPr/>
          <p:nvPr/>
        </p:nvSpPr>
        <p:spPr>
          <a:xfrm flipH="1">
            <a:off x="4067175" y="2925763"/>
            <a:ext cx="1944688" cy="10795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triangle" w="med" len="med"/>
          </a:ln>
        </p:spPr>
        <p:txBody>
          <a:bodyPr/>
          <a:lstStyle/>
          <a:p/>
        </p:txBody>
      </p:sp>
      <p:sp>
        <p:nvSpPr>
          <p:cNvPr id="60423" name="Line 7"/>
          <p:cNvSpPr/>
          <p:nvPr/>
        </p:nvSpPr>
        <p:spPr>
          <a:xfrm flipH="1">
            <a:off x="2843213" y="4005263"/>
            <a:ext cx="1223962" cy="129698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sm" len="sm"/>
            <a:tailEnd type="triangle" w="med" len="med"/>
          </a:ln>
        </p:spPr>
        <p:txBody>
          <a:bodyPr/>
          <a:lstStyle/>
          <a:p/>
        </p:txBody>
      </p:sp>
      <p:sp>
        <p:nvSpPr>
          <p:cNvPr id="60424" name="Line 8"/>
          <p:cNvSpPr/>
          <p:nvPr/>
        </p:nvSpPr>
        <p:spPr>
          <a:xfrm flipV="1">
            <a:off x="4572000" y="2420938"/>
            <a:ext cx="1079500" cy="1584325"/>
          </a:xfrm>
          <a:prstGeom prst="line">
            <a:avLst/>
          </a:prstGeom>
          <a:ln w="12700" cap="flat" cmpd="sng">
            <a:solidFill>
              <a:schemeClr val="tx1"/>
            </a:solidFill>
            <a:prstDash val="dash"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60425" name="Line 9"/>
          <p:cNvSpPr/>
          <p:nvPr/>
        </p:nvSpPr>
        <p:spPr>
          <a:xfrm flipV="1">
            <a:off x="4067175" y="2420938"/>
            <a:ext cx="1584325" cy="1584325"/>
          </a:xfrm>
          <a:prstGeom prst="line">
            <a:avLst/>
          </a:prstGeom>
          <a:ln w="12700" cap="flat" cmpd="sng">
            <a:solidFill>
              <a:schemeClr val="tx1"/>
            </a:solidFill>
            <a:prstDash val="dash"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60426" name="Text Box 10"/>
          <p:cNvSpPr txBox="1"/>
          <p:nvPr/>
        </p:nvSpPr>
        <p:spPr>
          <a:xfrm>
            <a:off x="5940425" y="2636838"/>
            <a:ext cx="574675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60427" name="Text Box 11"/>
          <p:cNvSpPr txBox="1"/>
          <p:nvPr/>
        </p:nvSpPr>
        <p:spPr>
          <a:xfrm>
            <a:off x="5580063" y="2133600"/>
            <a:ext cx="6477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B’</a:t>
            </a:r>
          </a:p>
        </p:txBody>
      </p:sp>
      <p:sp>
        <p:nvSpPr>
          <p:cNvPr id="60428" name="Text Box 12"/>
          <p:cNvSpPr txBox="1"/>
          <p:nvPr/>
        </p:nvSpPr>
        <p:spPr>
          <a:xfrm>
            <a:off x="3499803" y="5943600"/>
            <a:ext cx="1871662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眼睛</a:t>
            </a:r>
          </a:p>
        </p:txBody>
      </p:sp>
      <p:sp>
        <p:nvSpPr>
          <p:cNvPr id="20493" name="Text Box 13"/>
          <p:cNvSpPr txBox="1"/>
          <p:nvPr/>
        </p:nvSpPr>
        <p:spPr>
          <a:xfrm>
            <a:off x="99695" y="499110"/>
            <a:ext cx="9295765" cy="64516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>
                <a:latin typeface="Times New Roman" panose="02020603050405020304" pitchFamily="18" charset="0"/>
                <a:sym typeface="+mn-ea"/>
              </a:rPr>
              <a:t>思考</a:t>
            </a:r>
            <a:r>
              <a:rPr lang="en-US" altLang="zh-CN" sz="3600">
                <a:latin typeface="宋体" panose="02010600030101010101" pitchFamily="2" charset="-122"/>
                <a:sym typeface="+mn-ea"/>
              </a:rPr>
              <a:t>:</a:t>
            </a:r>
            <a:r>
              <a:rPr lang="zh-CN" altLang="en-US" sz="3600">
                <a:latin typeface="Tahoma" panose="020b0604030504040204" pitchFamily="34" charset="0"/>
                <a:ea typeface="宋体" panose="02010600030101010101" pitchFamily="2" charset="-122"/>
              </a:rPr>
              <a:t>潜水员在水中看岸上的鸟会怎样变化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20495" name="AutoShape 15">
            <a:hlinkClick action="ppaction://hlinkshowjump?jump=lastslide"/>
          </p:cNvPr>
          <p:cNvSpPr/>
          <p:nvPr/>
        </p:nvSpPr>
        <p:spPr>
          <a:xfrm>
            <a:off x="8243888" y="6381750"/>
            <a:ext cx="504825" cy="287338"/>
          </a:xfrm>
          <a:prstGeom prst="actionButtonEnd">
            <a:avLst/>
          </a:prstGeom>
          <a:noFill/>
          <a:ln w="12700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50825" y="6370638"/>
            <a:ext cx="8532813" cy="160337"/>
            <a:chOff x="645" y="3374"/>
            <a:chExt cx="3876" cy="56"/>
          </a:xfrm>
        </p:grpSpPr>
        <p:sp>
          <p:nvSpPr>
            <p:cNvPr id="20498" name="Line 17"/>
            <p:cNvSpPr/>
            <p:nvPr/>
          </p:nvSpPr>
          <p:spPr>
            <a:xfrm>
              <a:off x="645" y="3374"/>
              <a:ext cx="199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20499" name="Line 18"/>
            <p:cNvSpPr/>
            <p:nvPr/>
          </p:nvSpPr>
          <p:spPr>
            <a:xfrm>
              <a:off x="2525" y="3374"/>
              <a:ext cx="199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grpSp>
          <p:nvGrpSpPr>
            <p:cNvPr id="20500" name="Group 19"/>
            <p:cNvGrpSpPr/>
            <p:nvPr/>
          </p:nvGrpSpPr>
          <p:grpSpPr>
            <a:xfrm>
              <a:off x="884" y="3385"/>
              <a:ext cx="772" cy="45"/>
              <a:chOff x="884" y="3385"/>
              <a:chExt cx="772" cy="45"/>
            </a:xfrm>
          </p:grpSpPr>
          <p:sp>
            <p:nvSpPr>
              <p:cNvPr id="20519" name="Line 20"/>
              <p:cNvSpPr/>
              <p:nvPr/>
            </p:nvSpPr>
            <p:spPr>
              <a:xfrm flipH="1">
                <a:off x="884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20" name="Line 21"/>
              <p:cNvSpPr/>
              <p:nvPr/>
            </p:nvSpPr>
            <p:spPr>
              <a:xfrm flipH="1">
                <a:off x="1066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21" name="Line 22"/>
              <p:cNvSpPr/>
              <p:nvPr/>
            </p:nvSpPr>
            <p:spPr>
              <a:xfrm flipH="1">
                <a:off x="1247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22" name="Line 23"/>
              <p:cNvSpPr/>
              <p:nvPr/>
            </p:nvSpPr>
            <p:spPr>
              <a:xfrm flipH="1">
                <a:off x="1429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23" name="Line 24"/>
              <p:cNvSpPr/>
              <p:nvPr/>
            </p:nvSpPr>
            <p:spPr>
              <a:xfrm flipH="1">
                <a:off x="1565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  <p:grpSp>
          <p:nvGrpSpPr>
            <p:cNvPr id="20501" name="Group 25"/>
            <p:cNvGrpSpPr/>
            <p:nvPr/>
          </p:nvGrpSpPr>
          <p:grpSpPr>
            <a:xfrm>
              <a:off x="1746" y="3385"/>
              <a:ext cx="772" cy="45"/>
              <a:chOff x="884" y="3385"/>
              <a:chExt cx="772" cy="45"/>
            </a:xfrm>
          </p:grpSpPr>
          <p:sp>
            <p:nvSpPr>
              <p:cNvPr id="20514" name="Line 26"/>
              <p:cNvSpPr/>
              <p:nvPr/>
            </p:nvSpPr>
            <p:spPr>
              <a:xfrm flipH="1">
                <a:off x="884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15" name="Line 27"/>
              <p:cNvSpPr/>
              <p:nvPr/>
            </p:nvSpPr>
            <p:spPr>
              <a:xfrm flipH="1">
                <a:off x="1066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16" name="Line 28"/>
              <p:cNvSpPr/>
              <p:nvPr/>
            </p:nvSpPr>
            <p:spPr>
              <a:xfrm flipH="1">
                <a:off x="1247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17" name="Line 29"/>
              <p:cNvSpPr/>
              <p:nvPr/>
            </p:nvSpPr>
            <p:spPr>
              <a:xfrm flipH="1">
                <a:off x="1429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18" name="Line 30"/>
              <p:cNvSpPr/>
              <p:nvPr/>
            </p:nvSpPr>
            <p:spPr>
              <a:xfrm flipH="1">
                <a:off x="1565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  <p:grpSp>
          <p:nvGrpSpPr>
            <p:cNvPr id="20502" name="Group 31"/>
            <p:cNvGrpSpPr/>
            <p:nvPr/>
          </p:nvGrpSpPr>
          <p:grpSpPr>
            <a:xfrm>
              <a:off x="2608" y="3385"/>
              <a:ext cx="772" cy="45"/>
              <a:chOff x="884" y="3385"/>
              <a:chExt cx="772" cy="45"/>
            </a:xfrm>
          </p:grpSpPr>
          <p:sp>
            <p:nvSpPr>
              <p:cNvPr id="20509" name="Line 32"/>
              <p:cNvSpPr/>
              <p:nvPr/>
            </p:nvSpPr>
            <p:spPr>
              <a:xfrm flipH="1">
                <a:off x="884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10" name="Line 33"/>
              <p:cNvSpPr/>
              <p:nvPr/>
            </p:nvSpPr>
            <p:spPr>
              <a:xfrm flipH="1">
                <a:off x="1066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11" name="Line 34"/>
              <p:cNvSpPr/>
              <p:nvPr/>
            </p:nvSpPr>
            <p:spPr>
              <a:xfrm flipH="1">
                <a:off x="1247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12" name="Line 35"/>
              <p:cNvSpPr/>
              <p:nvPr/>
            </p:nvSpPr>
            <p:spPr>
              <a:xfrm flipH="1">
                <a:off x="1429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13" name="Line 36"/>
              <p:cNvSpPr/>
              <p:nvPr/>
            </p:nvSpPr>
            <p:spPr>
              <a:xfrm flipH="1">
                <a:off x="1565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  <p:grpSp>
          <p:nvGrpSpPr>
            <p:cNvPr id="20503" name="Group 37"/>
            <p:cNvGrpSpPr/>
            <p:nvPr/>
          </p:nvGrpSpPr>
          <p:grpSpPr>
            <a:xfrm>
              <a:off x="3470" y="3385"/>
              <a:ext cx="772" cy="45"/>
              <a:chOff x="884" y="3385"/>
              <a:chExt cx="772" cy="45"/>
            </a:xfrm>
          </p:grpSpPr>
          <p:sp>
            <p:nvSpPr>
              <p:cNvPr id="20504" name="Line 38"/>
              <p:cNvSpPr/>
              <p:nvPr/>
            </p:nvSpPr>
            <p:spPr>
              <a:xfrm flipH="1">
                <a:off x="884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05" name="Line 39"/>
              <p:cNvSpPr/>
              <p:nvPr/>
            </p:nvSpPr>
            <p:spPr>
              <a:xfrm flipH="1">
                <a:off x="1066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06" name="Line 40"/>
              <p:cNvSpPr/>
              <p:nvPr/>
            </p:nvSpPr>
            <p:spPr>
              <a:xfrm flipH="1">
                <a:off x="1247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07" name="Line 41"/>
              <p:cNvSpPr/>
              <p:nvPr/>
            </p:nvSpPr>
            <p:spPr>
              <a:xfrm flipH="1">
                <a:off x="1429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20508" name="Line 42"/>
              <p:cNvSpPr/>
              <p:nvPr/>
            </p:nvSpPr>
            <p:spPr>
              <a:xfrm flipH="1">
                <a:off x="1565" y="3385"/>
                <a:ext cx="91" cy="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</p:grpSp>
      <p:sp>
        <p:nvSpPr>
          <p:cNvPr id="60459" name="Line 43"/>
          <p:cNvSpPr/>
          <p:nvPr/>
        </p:nvSpPr>
        <p:spPr>
          <a:xfrm flipH="1">
            <a:off x="4572000" y="2349500"/>
            <a:ext cx="0" cy="3455988"/>
          </a:xfrm>
          <a:prstGeom prst="line">
            <a:avLst/>
          </a:prstGeom>
          <a:ln w="12700" cap="flat" cmpd="sng">
            <a:solidFill>
              <a:schemeClr val="tx1"/>
            </a:solidFill>
            <a:prstDash val="dash"/>
            <a:headEnd type="none" w="sm" len="sm"/>
            <a:tailEnd type="none" w="sm" len="sm"/>
          </a:ln>
        </p:spPr>
        <p:txBody>
          <a:bodyPr/>
          <a:lstStyle/>
          <a:p/>
        </p:txBody>
      </p:sp>
      <p:pic>
        <p:nvPicPr>
          <p:cNvPr id="11298" name="图片 11297" descr="bird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2421255"/>
            <a:ext cx="1219200" cy="68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bird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330" y="1857375"/>
            <a:ext cx="1219200" cy="68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99" name="矩形 11298"/>
          <p:cNvSpPr/>
          <p:nvPr/>
        </p:nvSpPr>
        <p:spPr>
          <a:xfrm>
            <a:off x="5772150" y="1715770"/>
            <a:ext cx="1066800" cy="762000"/>
          </a:xfrm>
          <a:prstGeom prst="rect">
            <a:avLst/>
          </a:prstGeom>
          <a:solidFill>
            <a:srgbClr val="CCECFF">
              <a:alpha val="50000"/>
            </a:srgbClr>
          </a:solidFill>
          <a:ln w="9525" cap="flat" cmpd="sng">
            <a:solidFill>
              <a:srgbClr val="CCEC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4822" name="图片 348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60000" flipH="1">
            <a:off x="2169795" y="5448935"/>
            <a:ext cx="910590" cy="1209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172710" y="4342130"/>
            <a:ext cx="34042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2.</a:t>
            </a:r>
            <a:r>
              <a:rPr lang="zh-CN" altLang="en-US" sz="3200">
                <a:solidFill>
                  <a:srgbClr val="FF0000"/>
                </a:solidFill>
              </a:rPr>
              <a:t>从水中往岸上看，看空中的物体变高了</a:t>
            </a:r>
          </a:p>
        </p:txBody>
      </p:sp>
    </p:spTree>
  </p:cSld>
  <p:clrMapOvr>
    <a:masterClrMapping/>
  </p:clrMapOvr>
  <p:transition>
    <p:cover dir="u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/>
      <p:bldP spid="60427" grpId="1"/>
      <p:bldP spid="6042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图片 1638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太阳形 16386"/>
          <p:cNvSpPr/>
          <p:nvPr/>
        </p:nvSpPr>
        <p:spPr>
          <a:xfrm rot="9944">
            <a:off x="8077200" y="5029200"/>
            <a:ext cx="1066800" cy="9906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388" name="组合 16387"/>
          <p:cNvGrpSpPr/>
          <p:nvPr/>
        </p:nvGrpSpPr>
        <p:grpSpPr>
          <a:xfrm rot="-93404">
            <a:off x="76200" y="-457200"/>
            <a:ext cx="7162800" cy="7315200"/>
            <a:chExt cx="4512" cy="4608"/>
          </a:xfrm>
        </p:grpSpPr>
        <p:sp>
          <p:nvSpPr>
            <p:cNvPr id="16389" name="任意多边形 16388"/>
            <p:cNvSpPr/>
            <p:nvPr/>
          </p:nvSpPr>
          <p:spPr>
            <a:xfrm>
              <a:off x="0" y="1776"/>
              <a:ext cx="2304" cy="2544"/>
            </a:xfrm>
            <a:custGeom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0" name="任意多边形 16389"/>
            <p:cNvSpPr/>
            <p:nvPr/>
          </p:nvSpPr>
          <p:spPr>
            <a:xfrm rot="65728">
              <a:off x="96" y="1056"/>
              <a:ext cx="3456" cy="3552"/>
            </a:xfrm>
            <a:custGeom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1" name="任意多边形 16390"/>
            <p:cNvSpPr/>
            <p:nvPr/>
          </p:nvSpPr>
          <p:spPr>
            <a:xfrm>
              <a:off x="0" y="0"/>
              <a:ext cx="4512" cy="4464"/>
            </a:xfrm>
            <a:custGeom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cxnLst>
                <a:cxn ang="270">
                  <a:pos x="0" y="0"/>
                </a:cxn>
                <a:cxn ang="90">
                  <a:pos x="21600" y="21600"/>
                </a:cxn>
                <a:cxn ang="90">
                  <a:pos x="0" y="21600"/>
                </a:cxn>
              </a:cxnLst>
              <a:rect l="txL" t="txT" r="txR" b="txB"/>
              <a:pathLst>
                <a:path w="21600" h="21600" fill="none">
                  <a:moveTo>
                    <a:pt x="0" y="0"/>
                  </a:moveTo>
                  <a:arcTo wR="21600" hR="21600" stAng="-5400000" swAng="5400000"/>
                </a:path>
                <a:path w="21600" h="21600" stroke="0">
                  <a:moveTo>
                    <a:pt x="0" y="0"/>
                  </a:moveTo>
                  <a:arcTo wR="21600" hR="21600" stAng="-5400000" swAng="5400000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2" name="直接连接符 16391"/>
          <p:cNvSpPr/>
          <p:nvPr/>
        </p:nvSpPr>
        <p:spPr>
          <a:xfrm rot="-7191" flipV="1">
            <a:off x="6084888" y="4221163"/>
            <a:ext cx="1752600" cy="533400"/>
          </a:xfrm>
          <a:prstGeom prst="line">
            <a:avLst/>
          </a:prstGeom>
          <a:ln w="57150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93" name="直接连接符 16392"/>
          <p:cNvSpPr/>
          <p:nvPr/>
        </p:nvSpPr>
        <p:spPr>
          <a:xfrm rot="17405" flipV="1">
            <a:off x="4114800" y="3276600"/>
            <a:ext cx="1295400" cy="838200"/>
          </a:xfrm>
          <a:prstGeom prst="line">
            <a:avLst/>
          </a:prstGeom>
          <a:ln w="57150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394" name="直接连接符 16393"/>
          <p:cNvSpPr/>
          <p:nvPr/>
        </p:nvSpPr>
        <p:spPr>
          <a:xfrm rot="-1217" flipH="1">
            <a:off x="1676400" y="2667000"/>
            <a:ext cx="1295400" cy="1371600"/>
          </a:xfrm>
          <a:prstGeom prst="line">
            <a:avLst/>
          </a:prstGeom>
          <a:ln w="57150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16395" name="组合 16394"/>
          <p:cNvGrpSpPr/>
          <p:nvPr/>
        </p:nvGrpSpPr>
        <p:grpSpPr>
          <a:xfrm rot="68303">
            <a:off x="7019925" y="4508500"/>
            <a:ext cx="1584325" cy="792163"/>
            <a:chOff x="4272" y="3216"/>
            <a:chExt cx="864" cy="576"/>
          </a:xfrm>
        </p:grpSpPr>
        <p:sp>
          <p:nvSpPr>
            <p:cNvPr id="16396" name="直接连接符 16395"/>
            <p:cNvSpPr/>
            <p:nvPr/>
          </p:nvSpPr>
          <p:spPr>
            <a:xfrm>
              <a:off x="4272" y="3216"/>
              <a:ext cx="864" cy="576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397" name="直接连接符 16396"/>
            <p:cNvSpPr/>
            <p:nvPr/>
          </p:nvSpPr>
          <p:spPr>
            <a:xfrm rot="-71610">
              <a:off x="4512" y="3360"/>
              <a:ext cx="336" cy="24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triangl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16398" name="组合 16397"/>
          <p:cNvGrpSpPr/>
          <p:nvPr/>
        </p:nvGrpSpPr>
        <p:grpSpPr>
          <a:xfrm rot="-75862">
            <a:off x="4722813" y="3656013"/>
            <a:ext cx="2295525" cy="850900"/>
            <a:chOff x="2880" y="2640"/>
            <a:chExt cx="1392" cy="576"/>
          </a:xfrm>
        </p:grpSpPr>
        <p:sp>
          <p:nvSpPr>
            <p:cNvPr id="16399" name="直接连接符 16398"/>
            <p:cNvSpPr/>
            <p:nvPr/>
          </p:nvSpPr>
          <p:spPr>
            <a:xfrm>
              <a:off x="2880" y="2640"/>
              <a:ext cx="1392" cy="576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0" name="直接连接符 16399"/>
            <p:cNvSpPr/>
            <p:nvPr/>
          </p:nvSpPr>
          <p:spPr>
            <a:xfrm rot="-816305">
              <a:off x="3360" y="2784"/>
              <a:ext cx="336" cy="24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triangl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16401" name="组合 16400"/>
          <p:cNvGrpSpPr/>
          <p:nvPr/>
        </p:nvGrpSpPr>
        <p:grpSpPr>
          <a:xfrm rot="-18885">
            <a:off x="2438400" y="3200400"/>
            <a:ext cx="2286000" cy="533400"/>
            <a:chOff x="1440" y="2352"/>
            <a:chExt cx="1440" cy="336"/>
          </a:xfrm>
        </p:grpSpPr>
        <p:sp>
          <p:nvSpPr>
            <p:cNvPr id="16402" name="直接连接符 16401"/>
            <p:cNvSpPr/>
            <p:nvPr/>
          </p:nvSpPr>
          <p:spPr>
            <a:xfrm rot="-194300">
              <a:off x="1440" y="2352"/>
              <a:ext cx="1440" cy="336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3" name="直接连接符 16402"/>
            <p:cNvSpPr/>
            <p:nvPr/>
          </p:nvSpPr>
          <p:spPr>
            <a:xfrm rot="-1480447">
              <a:off x="1968" y="2401"/>
              <a:ext cx="336" cy="24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triangle" w="med" len="med"/>
              <a:tailEnd type="none" w="med" len="med"/>
            </a:ln>
          </p:spPr>
          <p:txBody>
            <a:bodyPr/>
            <a:lstStyle/>
            <a:p/>
          </p:txBody>
        </p:sp>
      </p:grpSp>
      <p:pic>
        <p:nvPicPr>
          <p:cNvPr id="16404" name="图片 16403" descr="aa14d32d920f7e15349bf7f1">
            <a:hlinkClick r:id="rId4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 l="20708" t="10944" r="19749" b="10945"/>
          <a:stretch>
            <a:fillRect/>
          </a:stretch>
        </p:blipFill>
        <p:spPr>
          <a:xfrm>
            <a:off x="-541337" y="3225800"/>
            <a:ext cx="3816350" cy="3756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405" name="组合 16404"/>
          <p:cNvGrpSpPr/>
          <p:nvPr/>
        </p:nvGrpSpPr>
        <p:grpSpPr>
          <a:xfrm rot="-107992984">
            <a:off x="1144588" y="3276600"/>
            <a:ext cx="1295400" cy="1588"/>
            <a:chOff x="576" y="2400"/>
            <a:chExt cx="816" cy="0"/>
          </a:xfrm>
        </p:grpSpPr>
        <p:sp>
          <p:nvSpPr>
            <p:cNvPr id="16406" name="直接连接符 16405"/>
            <p:cNvSpPr/>
            <p:nvPr/>
          </p:nvSpPr>
          <p:spPr>
            <a:xfrm>
              <a:off x="576" y="2400"/>
              <a:ext cx="816" cy="0"/>
            </a:xfrm>
            <a:prstGeom prst="line">
              <a:avLst/>
            </a:prstGeom>
            <a:ln w="762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6407" name="直接连接符 16406"/>
            <p:cNvSpPr/>
            <p:nvPr/>
          </p:nvSpPr>
          <p:spPr>
            <a:xfrm>
              <a:off x="768" y="2400"/>
              <a:ext cx="480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headEnd type="triangl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6408" name="太阳形 16407"/>
          <p:cNvSpPr/>
          <p:nvPr/>
        </p:nvSpPr>
        <p:spPr>
          <a:xfrm rot="-372781">
            <a:off x="7966075" y="2492375"/>
            <a:ext cx="1143000" cy="990600"/>
          </a:xfrm>
          <a:prstGeom prst="sun">
            <a:avLst>
              <a:gd name="adj" fmla="val 25000"/>
            </a:avLst>
          </a:prstGeom>
          <a:solidFill>
            <a:srgbClr val="FF3300">
              <a:alpha val="58000"/>
            </a:srgbClr>
          </a:solidFill>
          <a:ln w="9525" cap="flat" cmpd="sng">
            <a:solidFill>
              <a:srgbClr val="000000"/>
            </a:solidFill>
            <a:prstDash val="lgDashDotDot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9" name="直接连接符 16408"/>
          <p:cNvSpPr/>
          <p:nvPr/>
        </p:nvSpPr>
        <p:spPr>
          <a:xfrm rot="1015143" flipV="1">
            <a:off x="1370013" y="1920875"/>
            <a:ext cx="6624637" cy="2374900"/>
          </a:xfrm>
          <a:prstGeom prst="line">
            <a:avLst/>
          </a:prstGeom>
          <a:ln w="57150" cap="flat" cmpd="sng">
            <a:solidFill>
              <a:srgbClr val="00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6410" name="文本框 16409"/>
          <p:cNvSpPr txBox="1"/>
          <p:nvPr/>
        </p:nvSpPr>
        <p:spPr>
          <a:xfrm>
            <a:off x="7667625" y="5229225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16411" name="文本框 16410"/>
          <p:cNvSpPr txBox="1"/>
          <p:nvPr/>
        </p:nvSpPr>
        <p:spPr>
          <a:xfrm>
            <a:off x="7677150" y="2276475"/>
            <a:ext cx="7191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S′</a:t>
            </a:r>
          </a:p>
        </p:txBody>
      </p:sp>
      <p:pic>
        <p:nvPicPr>
          <p:cNvPr id="16412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557000" y="115443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/>
      <p:bldP spid="164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图片 1740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组合 17410"/>
          <p:cNvGrpSpPr/>
          <p:nvPr/>
        </p:nvGrpSpPr>
        <p:grpSpPr>
          <a:xfrm>
            <a:off x="2044700" y="3298825"/>
            <a:ext cx="5334000" cy="1600200"/>
            <a:chOff x="1104" y="1728"/>
            <a:chExt cx="3360" cy="1008"/>
          </a:xfrm>
        </p:grpSpPr>
        <p:sp>
          <p:nvSpPr>
            <p:cNvPr id="17412" name="矩形 17411"/>
            <p:cNvSpPr/>
            <p:nvPr/>
          </p:nvSpPr>
          <p:spPr>
            <a:xfrm>
              <a:off x="1104" y="1728"/>
              <a:ext cx="3360" cy="1008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13" name="组合 17412"/>
            <p:cNvGrpSpPr/>
            <p:nvPr/>
          </p:nvGrpSpPr>
          <p:grpSpPr>
            <a:xfrm>
              <a:off x="1344" y="1920"/>
              <a:ext cx="240" cy="144"/>
              <a:chOff x="1344" y="1920"/>
              <a:chExt cx="240" cy="144"/>
            </a:xfrm>
          </p:grpSpPr>
          <p:sp>
            <p:nvSpPr>
              <p:cNvPr id="17414" name="直接连接符 17413"/>
              <p:cNvSpPr/>
              <p:nvPr/>
            </p:nvSpPr>
            <p:spPr>
              <a:xfrm flipV="1">
                <a:off x="1344" y="1920"/>
                <a:ext cx="24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15" name="直接连接符 17414"/>
              <p:cNvSpPr/>
              <p:nvPr/>
            </p:nvSpPr>
            <p:spPr>
              <a:xfrm flipV="1">
                <a:off x="1392" y="1920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16" name="直接连接符 17415"/>
              <p:cNvSpPr/>
              <p:nvPr/>
            </p:nvSpPr>
            <p:spPr>
              <a:xfrm flipV="1">
                <a:off x="1488" y="2016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7417" name="组合 17416"/>
            <p:cNvGrpSpPr/>
            <p:nvPr/>
          </p:nvGrpSpPr>
          <p:grpSpPr>
            <a:xfrm>
              <a:off x="1488" y="2400"/>
              <a:ext cx="240" cy="144"/>
              <a:chOff x="1344" y="1920"/>
              <a:chExt cx="240" cy="144"/>
            </a:xfrm>
          </p:grpSpPr>
          <p:sp>
            <p:nvSpPr>
              <p:cNvPr id="17418" name="直接连接符 17417"/>
              <p:cNvSpPr/>
              <p:nvPr/>
            </p:nvSpPr>
            <p:spPr>
              <a:xfrm flipV="1">
                <a:off x="1344" y="1920"/>
                <a:ext cx="24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19" name="直接连接符 17418"/>
              <p:cNvSpPr/>
              <p:nvPr/>
            </p:nvSpPr>
            <p:spPr>
              <a:xfrm flipV="1">
                <a:off x="1392" y="1920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20" name="直接连接符 17419"/>
              <p:cNvSpPr/>
              <p:nvPr/>
            </p:nvSpPr>
            <p:spPr>
              <a:xfrm flipV="1">
                <a:off x="1488" y="2016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7421" name="组合 17420"/>
            <p:cNvGrpSpPr/>
            <p:nvPr/>
          </p:nvGrpSpPr>
          <p:grpSpPr>
            <a:xfrm>
              <a:off x="3984" y="1776"/>
              <a:ext cx="240" cy="144"/>
              <a:chOff x="1344" y="1920"/>
              <a:chExt cx="240" cy="144"/>
            </a:xfrm>
          </p:grpSpPr>
          <p:sp>
            <p:nvSpPr>
              <p:cNvPr id="17422" name="直接连接符 17421"/>
              <p:cNvSpPr/>
              <p:nvPr/>
            </p:nvSpPr>
            <p:spPr>
              <a:xfrm flipV="1">
                <a:off x="1344" y="1920"/>
                <a:ext cx="24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23" name="直接连接符 17422"/>
              <p:cNvSpPr/>
              <p:nvPr/>
            </p:nvSpPr>
            <p:spPr>
              <a:xfrm flipV="1">
                <a:off x="1392" y="1920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24" name="直接连接符 17423"/>
              <p:cNvSpPr/>
              <p:nvPr/>
            </p:nvSpPr>
            <p:spPr>
              <a:xfrm flipV="1">
                <a:off x="1488" y="2016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7425" name="组合 17424"/>
            <p:cNvGrpSpPr/>
            <p:nvPr/>
          </p:nvGrpSpPr>
          <p:grpSpPr>
            <a:xfrm>
              <a:off x="3120" y="2064"/>
              <a:ext cx="240" cy="144"/>
              <a:chOff x="1344" y="1920"/>
              <a:chExt cx="240" cy="144"/>
            </a:xfrm>
          </p:grpSpPr>
          <p:sp>
            <p:nvSpPr>
              <p:cNvPr id="17426" name="直接连接符 17425"/>
              <p:cNvSpPr/>
              <p:nvPr/>
            </p:nvSpPr>
            <p:spPr>
              <a:xfrm flipV="1">
                <a:off x="1344" y="1920"/>
                <a:ext cx="24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27" name="直接连接符 17426"/>
              <p:cNvSpPr/>
              <p:nvPr/>
            </p:nvSpPr>
            <p:spPr>
              <a:xfrm flipV="1">
                <a:off x="1392" y="1920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28" name="直接连接符 17427"/>
              <p:cNvSpPr/>
              <p:nvPr/>
            </p:nvSpPr>
            <p:spPr>
              <a:xfrm flipV="1">
                <a:off x="1488" y="2016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7429" name="组合 17428"/>
            <p:cNvGrpSpPr/>
            <p:nvPr/>
          </p:nvGrpSpPr>
          <p:grpSpPr>
            <a:xfrm>
              <a:off x="2256" y="1872"/>
              <a:ext cx="240" cy="144"/>
              <a:chOff x="1344" y="1920"/>
              <a:chExt cx="240" cy="144"/>
            </a:xfrm>
          </p:grpSpPr>
          <p:sp>
            <p:nvSpPr>
              <p:cNvPr id="17430" name="直接连接符 17429"/>
              <p:cNvSpPr/>
              <p:nvPr/>
            </p:nvSpPr>
            <p:spPr>
              <a:xfrm flipV="1">
                <a:off x="1344" y="1920"/>
                <a:ext cx="24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31" name="直接连接符 17430"/>
              <p:cNvSpPr/>
              <p:nvPr/>
            </p:nvSpPr>
            <p:spPr>
              <a:xfrm flipV="1">
                <a:off x="1392" y="1920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32" name="直接连接符 17431"/>
              <p:cNvSpPr/>
              <p:nvPr/>
            </p:nvSpPr>
            <p:spPr>
              <a:xfrm flipV="1">
                <a:off x="1488" y="2016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7433" name="组合 17432"/>
            <p:cNvGrpSpPr/>
            <p:nvPr/>
          </p:nvGrpSpPr>
          <p:grpSpPr>
            <a:xfrm>
              <a:off x="2496" y="2400"/>
              <a:ext cx="240" cy="144"/>
              <a:chOff x="1344" y="1920"/>
              <a:chExt cx="240" cy="144"/>
            </a:xfrm>
          </p:grpSpPr>
          <p:sp>
            <p:nvSpPr>
              <p:cNvPr id="17434" name="直接连接符 17433"/>
              <p:cNvSpPr/>
              <p:nvPr/>
            </p:nvSpPr>
            <p:spPr>
              <a:xfrm flipV="1">
                <a:off x="1344" y="1920"/>
                <a:ext cx="24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35" name="直接连接符 17434"/>
              <p:cNvSpPr/>
              <p:nvPr/>
            </p:nvSpPr>
            <p:spPr>
              <a:xfrm flipV="1">
                <a:off x="1392" y="1920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36" name="直接连接符 17435"/>
              <p:cNvSpPr/>
              <p:nvPr/>
            </p:nvSpPr>
            <p:spPr>
              <a:xfrm flipV="1">
                <a:off x="1488" y="2016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7437" name="组合 17436"/>
            <p:cNvGrpSpPr/>
            <p:nvPr/>
          </p:nvGrpSpPr>
          <p:grpSpPr>
            <a:xfrm>
              <a:off x="3648" y="2400"/>
              <a:ext cx="240" cy="144"/>
              <a:chOff x="1344" y="1920"/>
              <a:chExt cx="240" cy="144"/>
            </a:xfrm>
          </p:grpSpPr>
          <p:sp>
            <p:nvSpPr>
              <p:cNvPr id="17438" name="直接连接符 17437"/>
              <p:cNvSpPr/>
              <p:nvPr/>
            </p:nvSpPr>
            <p:spPr>
              <a:xfrm flipV="1">
                <a:off x="1344" y="1920"/>
                <a:ext cx="24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39" name="直接连接符 17438"/>
              <p:cNvSpPr/>
              <p:nvPr/>
            </p:nvSpPr>
            <p:spPr>
              <a:xfrm flipV="1">
                <a:off x="1392" y="1920"/>
                <a:ext cx="96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440" name="直接连接符 17439"/>
              <p:cNvSpPr/>
              <p:nvPr/>
            </p:nvSpPr>
            <p:spPr>
              <a:xfrm flipV="1">
                <a:off x="1488" y="2016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17441" name="直接连接符 17440"/>
          <p:cNvSpPr/>
          <p:nvPr/>
        </p:nvSpPr>
        <p:spPr>
          <a:xfrm flipH="1">
            <a:off x="4102100" y="2079625"/>
            <a:ext cx="0" cy="2286000"/>
          </a:xfrm>
          <a:prstGeom prst="line">
            <a:avLst/>
          </a:prstGeom>
          <a:ln w="41275" cap="flat" cmpd="sng">
            <a:solidFill>
              <a:srgbClr val="FF66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7442" name="直接连接符 17441"/>
          <p:cNvSpPr/>
          <p:nvPr/>
        </p:nvSpPr>
        <p:spPr>
          <a:xfrm flipH="1">
            <a:off x="5092700" y="4289425"/>
            <a:ext cx="0" cy="1371600"/>
          </a:xfrm>
          <a:prstGeom prst="line">
            <a:avLst/>
          </a:prstGeom>
          <a:ln w="44450" cap="flat" cmpd="sng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17443" name="组合 17442"/>
          <p:cNvGrpSpPr/>
          <p:nvPr/>
        </p:nvGrpSpPr>
        <p:grpSpPr>
          <a:xfrm>
            <a:off x="1968500" y="1698625"/>
            <a:ext cx="2133600" cy="1600200"/>
            <a:chOff x="960" y="576"/>
            <a:chExt cx="1440" cy="1152"/>
          </a:xfrm>
        </p:grpSpPr>
        <p:sp>
          <p:nvSpPr>
            <p:cNvPr id="17444" name="直接连接符 17443"/>
            <p:cNvSpPr/>
            <p:nvPr/>
          </p:nvSpPr>
          <p:spPr>
            <a:xfrm>
              <a:off x="960" y="576"/>
              <a:ext cx="1440" cy="1152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45" name="直接连接符 17444"/>
            <p:cNvSpPr/>
            <p:nvPr/>
          </p:nvSpPr>
          <p:spPr>
            <a:xfrm>
              <a:off x="1536" y="1056"/>
              <a:ext cx="384" cy="288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17446" name="组合 17445"/>
          <p:cNvGrpSpPr/>
          <p:nvPr/>
        </p:nvGrpSpPr>
        <p:grpSpPr>
          <a:xfrm>
            <a:off x="5092700" y="4899025"/>
            <a:ext cx="2286000" cy="1828800"/>
            <a:chOff x="3024" y="2736"/>
            <a:chExt cx="1440" cy="1152"/>
          </a:xfrm>
        </p:grpSpPr>
        <p:sp>
          <p:nvSpPr>
            <p:cNvPr id="17447" name="直接连接符 17446"/>
            <p:cNvSpPr/>
            <p:nvPr/>
          </p:nvSpPr>
          <p:spPr>
            <a:xfrm>
              <a:off x="3024" y="2736"/>
              <a:ext cx="1440" cy="1152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48" name="直接连接符 17447"/>
            <p:cNvSpPr/>
            <p:nvPr/>
          </p:nvSpPr>
          <p:spPr>
            <a:xfrm>
              <a:off x="3504" y="3120"/>
              <a:ext cx="384" cy="288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17449" name="组合 17448"/>
          <p:cNvGrpSpPr/>
          <p:nvPr/>
        </p:nvGrpSpPr>
        <p:grpSpPr>
          <a:xfrm>
            <a:off x="4102100" y="3298825"/>
            <a:ext cx="990600" cy="1600200"/>
            <a:chOff x="2400" y="1728"/>
            <a:chExt cx="624" cy="1008"/>
          </a:xfrm>
        </p:grpSpPr>
        <p:sp>
          <p:nvSpPr>
            <p:cNvPr id="17450" name="直接连接符 17449"/>
            <p:cNvSpPr/>
            <p:nvPr/>
          </p:nvSpPr>
          <p:spPr>
            <a:xfrm>
              <a:off x="2400" y="1728"/>
              <a:ext cx="624" cy="1008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7451" name="直接连接符 17450"/>
            <p:cNvSpPr/>
            <p:nvPr/>
          </p:nvSpPr>
          <p:spPr>
            <a:xfrm rot="1318871">
              <a:off x="2448" y="1968"/>
              <a:ext cx="384" cy="288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17452" name="任意多边形 17451"/>
          <p:cNvSpPr/>
          <p:nvPr/>
        </p:nvSpPr>
        <p:spPr>
          <a:xfrm rot="10943157" flipV="1">
            <a:off x="3721100" y="2689225"/>
            <a:ext cx="304800" cy="228600"/>
          </a:xfrm>
          <a:custGeom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3" name="任意多边形 17452"/>
          <p:cNvSpPr/>
          <p:nvPr/>
        </p:nvSpPr>
        <p:spPr>
          <a:xfrm rot="894115" flipV="1">
            <a:off x="5092700" y="5127625"/>
            <a:ext cx="304800" cy="228600"/>
          </a:xfrm>
          <a:custGeom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4" name="任意多边形 17453"/>
          <p:cNvSpPr/>
          <p:nvPr/>
        </p:nvSpPr>
        <p:spPr>
          <a:xfrm flipV="1">
            <a:off x="4102100" y="3679825"/>
            <a:ext cx="228600" cy="152400"/>
          </a:xfrm>
          <a:custGeom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5" name="任意多边形 17454"/>
          <p:cNvSpPr/>
          <p:nvPr/>
        </p:nvSpPr>
        <p:spPr>
          <a:xfrm rot="11085818" flipV="1">
            <a:off x="4864100" y="4365625"/>
            <a:ext cx="228600" cy="152400"/>
          </a:xfrm>
          <a:custGeom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cxnLst>
              <a:cxn ang="270">
                <a:pos x="0" y="0"/>
              </a:cxn>
              <a:cxn ang="90">
                <a:pos x="21600" y="21600"/>
              </a:cxn>
              <a:cxn ang="9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arcTo wR="21600" hR="21600" stAng="-5400000" swAng="5400000"/>
              </a:path>
              <a:path w="21600" h="21600" stroke="0">
                <a:moveTo>
                  <a:pt x="0" y="0"/>
                </a:moveTo>
                <a:arcTo wR="21600" hR="21600" stAng="-5400000" swAng="5400000"/>
                <a:lnTo>
                  <a:pt x="0" y="2160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56" name="文本框 17455"/>
          <p:cNvSpPr txBox="1"/>
          <p:nvPr/>
        </p:nvSpPr>
        <p:spPr>
          <a:xfrm>
            <a:off x="3638550" y="2184400"/>
            <a:ext cx="311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36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lang="en-US" altLang="zh-CN" sz="2400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7457" name="组合 17456"/>
          <p:cNvGrpSpPr/>
          <p:nvPr/>
        </p:nvGrpSpPr>
        <p:grpSpPr>
          <a:xfrm>
            <a:off x="5168900" y="5203825"/>
            <a:ext cx="2362200" cy="823913"/>
            <a:chOff x="3072" y="2928"/>
            <a:chExt cx="1488" cy="519"/>
          </a:xfrm>
        </p:grpSpPr>
        <p:sp>
          <p:nvSpPr>
            <p:cNvPr id="17458" name="文本框 17457"/>
            <p:cNvSpPr txBox="1"/>
            <p:nvPr/>
          </p:nvSpPr>
          <p:spPr>
            <a:xfrm>
              <a:off x="3072" y="2928"/>
              <a:ext cx="1488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zh-CN" sz="4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4800" b="1" i="1">
                  <a:latin typeface="Times New Roman" panose="02020603050405020304" pitchFamily="18" charset="0"/>
                  <a:ea typeface="Times New Roman" panose="02020603050405020304" pitchFamily="18" charset="0"/>
                </a:rPr>
                <a:t>'</a:t>
              </a:r>
              <a:endParaRPr lang="en-US" altLang="zh-CN" sz="24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59" name="任意多边形 17458"/>
            <p:cNvSpPr/>
            <p:nvPr/>
          </p:nvSpPr>
          <p:spPr>
            <a:xfrm rot="-11490773" flipH="1">
              <a:off x="3312" y="3072"/>
              <a:ext cx="42" cy="96"/>
            </a:xfrm>
            <a:custGeom>
              <a:gdLst>
                <a:gd name="txL" fmla="*/ 0 w 19040"/>
                <a:gd name="txT" fmla="*/ 0 h 21600"/>
                <a:gd name="txR" fmla="*/ 19040 w 19040"/>
                <a:gd name="txB" fmla="*/ 21600 h 21600"/>
              </a:gdLst>
              <a:cxnLst>
                <a:cxn ang="270">
                  <a:pos x="0" y="0"/>
                </a:cxn>
                <a:cxn ang="0">
                  <a:pos x="19040" y="11400"/>
                </a:cxn>
                <a:cxn ang="90">
                  <a:pos x="0" y="21600"/>
                </a:cxn>
              </a:cxnLst>
              <a:rect l="txL" t="txT" r="txR" b="txB"/>
              <a:pathLst>
                <a:path w="19040" h="21600" fill="none">
                  <a:moveTo>
                    <a:pt x="0" y="0"/>
                  </a:moveTo>
                  <a:arcTo wR="21600" hR="21600" stAng="-5400000" swAng="3709285"/>
                </a:path>
                <a:path w="19040" h="21600" stroke="0">
                  <a:moveTo>
                    <a:pt x="0" y="0"/>
                  </a:moveTo>
                  <a:arcTo wR="21600" hR="21600" stAng="-5400000" swAng="3709285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60" name="组合 17459"/>
          <p:cNvGrpSpPr/>
          <p:nvPr/>
        </p:nvGrpSpPr>
        <p:grpSpPr>
          <a:xfrm>
            <a:off x="4711700" y="3800475"/>
            <a:ext cx="438150" cy="641350"/>
            <a:chOff x="2736" y="1056"/>
            <a:chExt cx="276" cy="404"/>
          </a:xfrm>
        </p:grpSpPr>
        <p:sp>
          <p:nvSpPr>
            <p:cNvPr id="17461" name="文本框 17460"/>
            <p:cNvSpPr txBox="1"/>
            <p:nvPr/>
          </p:nvSpPr>
          <p:spPr>
            <a:xfrm>
              <a:off x="2736" y="1056"/>
              <a:ext cx="27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en-US" altLang="zh-CN" sz="3600" b="1" i="1">
                  <a:solidFill>
                    <a:srgbClr val="FF66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</a:t>
              </a:r>
              <a:r>
                <a:rPr lang="en-US" altLang="zh-CN" sz="3600" b="1" i="1">
                  <a:solidFill>
                    <a:srgbClr val="FF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'</a:t>
              </a:r>
              <a:endParaRPr lang="en-US" altLang="zh-CN" sz="240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462" name="任意多边形 17461"/>
            <p:cNvSpPr/>
            <p:nvPr/>
          </p:nvSpPr>
          <p:spPr>
            <a:xfrm rot="-11490773" flipH="1">
              <a:off x="2886" y="1104"/>
              <a:ext cx="42" cy="96"/>
            </a:xfrm>
            <a:custGeom>
              <a:gdLst>
                <a:gd name="txL" fmla="*/ 0 w 19040"/>
                <a:gd name="txT" fmla="*/ 0 h 21600"/>
                <a:gd name="txR" fmla="*/ 19040 w 19040"/>
                <a:gd name="txB" fmla="*/ 21600 h 21600"/>
              </a:gdLst>
              <a:cxnLst>
                <a:cxn ang="270">
                  <a:pos x="0" y="0"/>
                </a:cxn>
                <a:cxn ang="0">
                  <a:pos x="19040" y="11400"/>
                </a:cxn>
                <a:cxn ang="90">
                  <a:pos x="0" y="21600"/>
                </a:cxn>
              </a:cxnLst>
              <a:rect l="txL" t="txT" r="txR" b="txB"/>
              <a:pathLst>
                <a:path w="19040" h="21600" fill="none">
                  <a:moveTo>
                    <a:pt x="0" y="0"/>
                  </a:moveTo>
                  <a:arcTo wR="21600" hR="21600" stAng="-5400000" swAng="3709285"/>
                </a:path>
                <a:path w="19040" h="21600" stroke="0">
                  <a:moveTo>
                    <a:pt x="0" y="0"/>
                  </a:moveTo>
                  <a:arcTo wR="21600" hR="21600" stAng="-5400000" swAng="3709285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63" name="文本框 17462"/>
          <p:cNvSpPr txBox="1"/>
          <p:nvPr/>
        </p:nvSpPr>
        <p:spPr>
          <a:xfrm>
            <a:off x="4025900" y="3603625"/>
            <a:ext cx="2362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1" i="1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endParaRPr lang="en-US" altLang="zh-CN" sz="2400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64" name="文本框 17463"/>
          <p:cNvSpPr txBox="1"/>
          <p:nvPr/>
        </p:nvSpPr>
        <p:spPr>
          <a:xfrm>
            <a:off x="323850" y="111125"/>
            <a:ext cx="8605838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练习：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、光线从空气中以入射角射在玻璃砖的上表面上，穿过玻璃砖后，又射入空气中。如果玻璃砖的上下表面是平行的，求光线从玻璃砖射出后的传播方向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。  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17465" name="云形标注 17464"/>
          <p:cNvSpPr/>
          <p:nvPr/>
        </p:nvSpPr>
        <p:spPr>
          <a:xfrm>
            <a:off x="5146675" y="1628775"/>
            <a:ext cx="3025775" cy="1368425"/>
          </a:xfrm>
          <a:prstGeom prst="cloudCallout">
            <a:avLst>
              <a:gd name="adj1" fmla="val -43755"/>
              <a:gd name="adj2" fmla="val 6473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 algn="ctr">
              <a:buClr>
                <a:srgbClr val="000000"/>
              </a:buClr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单色光经玻璃砖后，侧移而传播方向不变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6" grpId="0"/>
      <p:bldP spid="17463" grpId="1"/>
      <p:bldP spid="17464" grpId="2"/>
      <p:bldP spid="1746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Text Box 7"/>
          <p:cNvSpPr txBox="1"/>
          <p:nvPr/>
        </p:nvSpPr>
        <p:spPr>
          <a:xfrm>
            <a:off x="2860675" y="1660525"/>
            <a:ext cx="32670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600">
                <a:latin typeface="黑体" panose="02010609060101010101" pitchFamily="2" charset="-122"/>
                <a:ea typeface="黑体" panose="02010609060101010101" pitchFamily="2" charset="-122"/>
              </a:rPr>
              <a:t>第四章 光现象</a:t>
            </a:r>
            <a:endParaRPr lang="en-US" altLang="zh-CN" sz="36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4253" y="3097213"/>
            <a:ext cx="5141913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第四节 光的折射</a:t>
            </a:r>
          </a:p>
        </p:txBody>
      </p:sp>
    </p:spTree>
  </p:cSld>
  <p:clrMapOvr>
    <a:masterClrMapping/>
  </p:clrMapOvr>
  <p:transition spd="slow">
    <p:randomBar dir="vert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10241"/>
          <p:cNvGrpSpPr/>
          <p:nvPr/>
        </p:nvGrpSpPr>
        <p:grpSpPr>
          <a:xfrm>
            <a:off x="0" y="0"/>
            <a:ext cx="6400800" cy="3644900"/>
            <a:chExt cx="3072" cy="1920"/>
          </a:xfrm>
        </p:grpSpPr>
        <p:sp>
          <p:nvSpPr>
            <p:cNvPr id="10243" name="矩形 10242"/>
            <p:cNvSpPr/>
            <p:nvPr/>
          </p:nvSpPr>
          <p:spPr>
            <a:xfrm>
              <a:off x="0" y="0"/>
              <a:ext cx="3072" cy="19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44" name="组合 10243"/>
            <p:cNvGrpSpPr/>
            <p:nvPr/>
          </p:nvGrpSpPr>
          <p:grpSpPr>
            <a:xfrm>
              <a:off x="864" y="432"/>
              <a:ext cx="384" cy="480"/>
              <a:chExt cx="528" cy="624"/>
            </a:xfrm>
          </p:grpSpPr>
          <p:graphicFrame>
            <p:nvGraphicFramePr>
              <p:cNvPr id="10245" name="对象 10244"/>
              <p:cNvGraphicFramePr>
                <a:graphicFrameLocks noChangeAspect="1"/>
              </p:cNvGraphicFramePr>
              <p:nvPr/>
            </p:nvGraphicFramePr>
            <p:xfrm>
              <a:off x="0" y="0"/>
              <a:ext cx="528" cy="6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" r:id="rId2" progId="Paint.Picture">
                      <p:embed/>
                    </p:oleObj>
                  </mc:Choice>
                  <mc:Fallback>
                    <p:oleObj r:id="rId2" progId="Paint.Picture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528" cy="62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246" name="组合 10245"/>
              <p:cNvGrpSpPr/>
              <p:nvPr/>
            </p:nvGrpSpPr>
            <p:grpSpPr>
              <a:xfrm>
                <a:off x="288" y="288"/>
                <a:ext cx="192" cy="192"/>
                <a:chExt cx="192" cy="192"/>
              </a:xfrm>
            </p:grpSpPr>
            <p:sp>
              <p:nvSpPr>
                <p:cNvPr id="10247" name="椭圆 10246"/>
                <p:cNvSpPr/>
                <p:nvPr/>
              </p:nvSpPr>
              <p:spPr>
                <a:xfrm>
                  <a:off x="0" y="0"/>
                  <a:ext cx="192" cy="192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48" name="椭圆 10247"/>
                <p:cNvSpPr/>
                <p:nvPr/>
              </p:nvSpPr>
              <p:spPr>
                <a:xfrm rot="1241727">
                  <a:off x="48" y="84"/>
                  <a:ext cx="119" cy="10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10249" name="图片 10248" descr="shark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038600"/>
            <a:ext cx="13716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矩形 10249"/>
          <p:cNvSpPr/>
          <p:nvPr/>
        </p:nvSpPr>
        <p:spPr>
          <a:xfrm>
            <a:off x="0" y="3644900"/>
            <a:ext cx="9144000" cy="50038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53" name="组合 10252"/>
          <p:cNvGrpSpPr/>
          <p:nvPr/>
        </p:nvGrpSpPr>
        <p:grpSpPr>
          <a:xfrm>
            <a:off x="2286000" y="1219200"/>
            <a:ext cx="2819400" cy="2209800"/>
            <a:chExt cx="1759" cy="911"/>
          </a:xfrm>
        </p:grpSpPr>
        <p:grpSp>
          <p:nvGrpSpPr>
            <p:cNvPr id="10254" name="组合 10253"/>
            <p:cNvGrpSpPr/>
            <p:nvPr/>
          </p:nvGrpSpPr>
          <p:grpSpPr>
            <a:xfrm rot="925484" flipH="1">
              <a:off x="47" y="407"/>
              <a:ext cx="1428" cy="496"/>
              <a:chExt cx="2112" cy="2112"/>
            </a:xfrm>
          </p:grpSpPr>
          <p:sp>
            <p:nvSpPr>
              <p:cNvPr id="10255" name="直接连接符 10254"/>
              <p:cNvSpPr/>
              <p:nvPr/>
            </p:nvSpPr>
            <p:spPr>
              <a:xfrm flipV="1">
                <a:off x="0" y="720"/>
                <a:ext cx="1392" cy="1392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0256" name="直接连接符 10255"/>
              <p:cNvSpPr/>
              <p:nvPr/>
            </p:nvSpPr>
            <p:spPr>
              <a:xfrm flipV="1">
                <a:off x="1344" y="0"/>
                <a:ext cx="768" cy="768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0257" name="组合 10256"/>
            <p:cNvGrpSpPr/>
            <p:nvPr/>
          </p:nvGrpSpPr>
          <p:grpSpPr>
            <a:xfrm rot="925484" flipH="1">
              <a:off x="0" y="696"/>
              <a:ext cx="1136" cy="215"/>
              <a:chExt cx="2112" cy="2112"/>
            </a:xfrm>
          </p:grpSpPr>
          <p:sp>
            <p:nvSpPr>
              <p:cNvPr id="10258" name="直接连接符 10257"/>
              <p:cNvSpPr/>
              <p:nvPr/>
            </p:nvSpPr>
            <p:spPr>
              <a:xfrm flipV="1">
                <a:off x="0" y="720"/>
                <a:ext cx="1392" cy="1392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0259" name="直接连接符 10258"/>
              <p:cNvSpPr/>
              <p:nvPr/>
            </p:nvSpPr>
            <p:spPr>
              <a:xfrm flipV="1">
                <a:off x="1344" y="0"/>
                <a:ext cx="768" cy="768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0260" name="组合 10259"/>
            <p:cNvGrpSpPr/>
            <p:nvPr/>
          </p:nvGrpSpPr>
          <p:grpSpPr>
            <a:xfrm rot="925484" flipH="1">
              <a:off x="112" y="0"/>
              <a:ext cx="1647" cy="872"/>
              <a:chExt cx="2112" cy="2112"/>
            </a:xfrm>
          </p:grpSpPr>
          <p:sp>
            <p:nvSpPr>
              <p:cNvPr id="10261" name="直接连接符 10260"/>
              <p:cNvSpPr/>
              <p:nvPr/>
            </p:nvSpPr>
            <p:spPr>
              <a:xfrm flipV="1">
                <a:off x="0" y="720"/>
                <a:ext cx="1392" cy="1392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0262" name="直接连接符 10261"/>
              <p:cNvSpPr/>
              <p:nvPr/>
            </p:nvSpPr>
            <p:spPr>
              <a:xfrm flipV="1">
                <a:off x="1344" y="0"/>
                <a:ext cx="768" cy="768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10263" name="组合 10262"/>
          <p:cNvGrpSpPr/>
          <p:nvPr/>
        </p:nvGrpSpPr>
        <p:grpSpPr>
          <a:xfrm>
            <a:off x="3962400" y="3657600"/>
            <a:ext cx="1905000" cy="2057400"/>
            <a:chExt cx="1200" cy="1152"/>
          </a:xfrm>
        </p:grpSpPr>
        <p:grpSp>
          <p:nvGrpSpPr>
            <p:cNvPr id="10264" name="组合 10263"/>
            <p:cNvGrpSpPr/>
            <p:nvPr/>
          </p:nvGrpSpPr>
          <p:grpSpPr>
            <a:xfrm flipH="1">
              <a:off x="288" y="0"/>
              <a:ext cx="912" cy="1152"/>
              <a:chExt cx="2112" cy="2112"/>
            </a:xfrm>
          </p:grpSpPr>
          <p:sp>
            <p:nvSpPr>
              <p:cNvPr id="10265" name="直接连接符 10264"/>
              <p:cNvSpPr/>
              <p:nvPr/>
            </p:nvSpPr>
            <p:spPr>
              <a:xfrm flipV="1">
                <a:off x="0" y="720"/>
                <a:ext cx="1392" cy="1392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0266" name="直接连接符 10265"/>
              <p:cNvSpPr/>
              <p:nvPr/>
            </p:nvSpPr>
            <p:spPr>
              <a:xfrm flipV="1">
                <a:off x="1344" y="0"/>
                <a:ext cx="768" cy="768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0267" name="组合 10266"/>
            <p:cNvGrpSpPr/>
            <p:nvPr/>
          </p:nvGrpSpPr>
          <p:grpSpPr>
            <a:xfrm flipH="1">
              <a:off x="0" y="0"/>
              <a:ext cx="1200" cy="1152"/>
              <a:chExt cx="2112" cy="2112"/>
            </a:xfrm>
          </p:grpSpPr>
          <p:sp>
            <p:nvSpPr>
              <p:cNvPr id="10268" name="直接连接符 10267"/>
              <p:cNvSpPr/>
              <p:nvPr/>
            </p:nvSpPr>
            <p:spPr>
              <a:xfrm flipV="1">
                <a:off x="0" y="720"/>
                <a:ext cx="1392" cy="1392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0269" name="直接连接符 10268"/>
              <p:cNvSpPr/>
              <p:nvPr/>
            </p:nvSpPr>
            <p:spPr>
              <a:xfrm flipV="1">
                <a:off x="1344" y="0"/>
                <a:ext cx="768" cy="768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10270" name="组合 10269"/>
            <p:cNvGrpSpPr/>
            <p:nvPr/>
          </p:nvGrpSpPr>
          <p:grpSpPr>
            <a:xfrm flipH="1">
              <a:off x="528" y="0"/>
              <a:ext cx="672" cy="1152"/>
              <a:chExt cx="2112" cy="2112"/>
            </a:xfrm>
          </p:grpSpPr>
          <p:sp>
            <p:nvSpPr>
              <p:cNvPr id="10271" name="直接连接符 10270"/>
              <p:cNvSpPr/>
              <p:nvPr/>
            </p:nvSpPr>
            <p:spPr>
              <a:xfrm flipV="1">
                <a:off x="0" y="720"/>
                <a:ext cx="1392" cy="1392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10272" name="直接连接符 10271"/>
              <p:cNvSpPr/>
              <p:nvPr/>
            </p:nvSpPr>
            <p:spPr>
              <a:xfrm flipV="1">
                <a:off x="1344" y="0"/>
                <a:ext cx="768" cy="768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10274" name="组合 10273"/>
          <p:cNvGrpSpPr/>
          <p:nvPr/>
        </p:nvGrpSpPr>
        <p:grpSpPr>
          <a:xfrm>
            <a:off x="3962400" y="3771900"/>
            <a:ext cx="1524000" cy="571500"/>
            <a:chExt cx="1083" cy="360"/>
          </a:xfrm>
        </p:grpSpPr>
        <p:sp>
          <p:nvSpPr>
            <p:cNvPr id="10275" name="直接连接符 10274"/>
            <p:cNvSpPr/>
            <p:nvPr/>
          </p:nvSpPr>
          <p:spPr>
            <a:xfrm rot="925484" flipH="1" flipV="1">
              <a:off x="249" y="16"/>
              <a:ext cx="825" cy="301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76" name="直接连接符 10275"/>
            <p:cNvSpPr/>
            <p:nvPr/>
          </p:nvSpPr>
          <p:spPr>
            <a:xfrm rot="925484" flipH="1" flipV="1">
              <a:off x="0" y="74"/>
              <a:ext cx="1046" cy="184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77" name="直接连接符 10276"/>
            <p:cNvSpPr/>
            <p:nvPr/>
          </p:nvSpPr>
          <p:spPr>
            <a:xfrm rot="925484" flipH="1" flipV="1">
              <a:off x="528" y="0"/>
              <a:ext cx="555" cy="360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10278" name="组合 10277"/>
          <p:cNvGrpSpPr/>
          <p:nvPr/>
        </p:nvGrpSpPr>
        <p:grpSpPr>
          <a:xfrm>
            <a:off x="3962400" y="3200400"/>
            <a:ext cx="838200" cy="990600"/>
            <a:chExt cx="528" cy="624"/>
          </a:xfrm>
        </p:grpSpPr>
        <p:sp>
          <p:nvSpPr>
            <p:cNvPr id="10279" name="直接连接符 10278"/>
            <p:cNvSpPr/>
            <p:nvPr/>
          </p:nvSpPr>
          <p:spPr>
            <a:xfrm flipH="1" flipV="1">
              <a:off x="0" y="0"/>
              <a:ext cx="0" cy="62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80" name="直接连接符 10279"/>
            <p:cNvSpPr/>
            <p:nvPr/>
          </p:nvSpPr>
          <p:spPr>
            <a:xfrm flipH="1" flipV="1">
              <a:off x="288" y="0"/>
              <a:ext cx="0" cy="62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81" name="直接连接符 10280"/>
            <p:cNvSpPr/>
            <p:nvPr/>
          </p:nvSpPr>
          <p:spPr>
            <a:xfrm flipH="1" flipV="1">
              <a:off x="528" y="0"/>
              <a:ext cx="0" cy="62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pic>
        <p:nvPicPr>
          <p:cNvPr id="10282" name="图片 10281" descr="shark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5334000"/>
            <a:ext cx="13716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3" name="文本框 10282"/>
          <p:cNvSpPr txBox="1"/>
          <p:nvPr/>
        </p:nvSpPr>
        <p:spPr>
          <a:xfrm>
            <a:off x="3832860" y="125413"/>
            <a:ext cx="5184775" cy="21583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、从水面上斜看水中的游鱼，看到的是鱼的</a:t>
            </a:r>
            <a:r>
              <a:rPr lang="zh-CN" altLang="en-US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像，这是因为发生了光的</a:t>
            </a:r>
            <a:r>
              <a:rPr lang="zh-CN" altLang="en-US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，虚像的位置比实际位置</a:t>
            </a:r>
            <a:r>
              <a:rPr lang="zh-CN" altLang="en-US" sz="2800" b="1" u="sng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一些。 </a:t>
            </a:r>
          </a:p>
        </p:txBody>
      </p:sp>
      <p:sp>
        <p:nvSpPr>
          <p:cNvPr id="10284" name="文本框 10283"/>
          <p:cNvSpPr txBox="1"/>
          <p:nvPr/>
        </p:nvSpPr>
        <p:spPr>
          <a:xfrm>
            <a:off x="6227763" y="549275"/>
            <a:ext cx="7921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虚</a:t>
            </a:r>
          </a:p>
        </p:txBody>
      </p:sp>
      <p:sp>
        <p:nvSpPr>
          <p:cNvPr id="10285" name="文本框 10284"/>
          <p:cNvSpPr txBox="1"/>
          <p:nvPr/>
        </p:nvSpPr>
        <p:spPr>
          <a:xfrm>
            <a:off x="6227763" y="1120775"/>
            <a:ext cx="12239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折射</a:t>
            </a:r>
          </a:p>
        </p:txBody>
      </p:sp>
      <p:sp>
        <p:nvSpPr>
          <p:cNvPr id="10286" name="文本框 10285"/>
          <p:cNvSpPr txBox="1"/>
          <p:nvPr/>
        </p:nvSpPr>
        <p:spPr>
          <a:xfrm>
            <a:off x="6372225" y="1625600"/>
            <a:ext cx="7921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  <p:bldP spid="1028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1" name="内容占位符 43010"/>
          <p:cNvSpPr/>
          <p:nvPr>
            <p:ph idx="1"/>
          </p:nvPr>
        </p:nvSpPr>
        <p:spPr>
          <a:xfrm>
            <a:off x="274955" y="82613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/>
              <a:t>3</a:t>
            </a:r>
            <a:r>
              <a:rPr lang="zh-CN" altLang="en-US" sz="4000"/>
              <a:t>、小明到公园里的湖里划船，向水中望去，看到鱼儿在云里游来游去，他看到的云是</a:t>
            </a:r>
            <a:r>
              <a:rPr lang="en-US" altLang="zh-CN" sz="4000"/>
              <a:t>____</a:t>
            </a:r>
            <a:r>
              <a:rPr lang="zh-CN" altLang="en-US" sz="4000"/>
              <a:t>（填“实像”或：“虚像”），是由于</a:t>
            </a:r>
            <a:r>
              <a:rPr lang="en-US" altLang="zh-CN" sz="4000"/>
              <a:t>______</a:t>
            </a:r>
            <a:r>
              <a:rPr lang="zh-CN" altLang="en-US" sz="4000"/>
              <a:t>造成的，他看到的鱼是</a:t>
            </a:r>
            <a:r>
              <a:rPr lang="en-US" altLang="zh-CN" sz="4000"/>
              <a:t>____ </a:t>
            </a:r>
            <a:r>
              <a:rPr lang="zh-CN" altLang="en-US" sz="4000"/>
              <a:t>（填“实像”或：“虚像”）</a:t>
            </a:r>
            <a:r>
              <a:rPr lang="en-US" altLang="zh-CN" sz="4000"/>
              <a:t>,</a:t>
            </a:r>
            <a:r>
              <a:rPr lang="zh-CN" altLang="en-US" sz="4000"/>
              <a:t>是由于</a:t>
            </a:r>
            <a:r>
              <a:rPr lang="en-US" altLang="zh-CN" sz="4000"/>
              <a:t>______</a:t>
            </a:r>
            <a:r>
              <a:rPr lang="zh-CN" altLang="en-US" sz="4000"/>
              <a:t>造成的。</a:t>
            </a:r>
          </a:p>
        </p:txBody>
      </p:sp>
      <p:sp>
        <p:nvSpPr>
          <p:cNvPr id="43012" name="文本框 43011"/>
          <p:cNvSpPr txBox="1"/>
          <p:nvPr/>
        </p:nvSpPr>
        <p:spPr>
          <a:xfrm>
            <a:off x="3957638" y="2037398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虚像</a:t>
            </a:r>
          </a:p>
        </p:txBody>
      </p:sp>
      <p:sp>
        <p:nvSpPr>
          <p:cNvPr id="43013" name="文本框 43012"/>
          <p:cNvSpPr txBox="1"/>
          <p:nvPr/>
        </p:nvSpPr>
        <p:spPr>
          <a:xfrm>
            <a:off x="3960178" y="3320415"/>
            <a:ext cx="1223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虚像</a:t>
            </a:r>
          </a:p>
        </p:txBody>
      </p:sp>
      <p:sp>
        <p:nvSpPr>
          <p:cNvPr id="43015" name="文本框 43014"/>
          <p:cNvSpPr txBox="1"/>
          <p:nvPr/>
        </p:nvSpPr>
        <p:spPr>
          <a:xfrm>
            <a:off x="4964748" y="2679065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光的反射</a:t>
            </a:r>
          </a:p>
        </p:txBody>
      </p:sp>
      <p:sp>
        <p:nvSpPr>
          <p:cNvPr id="43017" name="文本框 43016"/>
          <p:cNvSpPr txBox="1"/>
          <p:nvPr/>
        </p:nvSpPr>
        <p:spPr>
          <a:xfrm>
            <a:off x="5394325" y="3885565"/>
            <a:ext cx="201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光的折射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1"/>
      <p:bldP spid="43015" grpId="2"/>
      <p:bldP spid="43017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6" name="文本框 28675"/>
          <p:cNvSpPr txBox="1"/>
          <p:nvPr/>
        </p:nvSpPr>
        <p:spPr>
          <a:xfrm>
            <a:off x="142875" y="188913"/>
            <a:ext cx="8893175" cy="6261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课堂小结：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一、光从一种介质斜射入另一种介质时，传播方向一般会发生变化，这种现象叫做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光的折射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二、光的折射定律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① 折射光线、入射光线、法线在同一平面内；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② 折射光线和入射光线分居法线两侧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③当光从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空气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斜射入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水或玻璃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中时，折射角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小于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入射角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④当光从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水或玻璃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斜射入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空气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中时，折射角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大于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入射角</a:t>
            </a:r>
          </a:p>
          <a:p>
            <a:pPr lvl="0">
              <a:lnSpc>
                <a:spcPct val="110000"/>
              </a:lnSpc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⑤光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垂直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射向介质表面时，传播方向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不改变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三、折射现象中，光路是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可逆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293" name="文本框 12292"/>
          <p:cNvSpPr txBox="1"/>
          <p:nvPr/>
        </p:nvSpPr>
        <p:spPr>
          <a:xfrm>
            <a:off x="1979613" y="1152525"/>
            <a:ext cx="6288087" cy="15557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9600" b="1">
                <a:solidFill>
                  <a:srgbClr val="0000CC"/>
                </a:solidFill>
                <a:latin typeface="Arial" panose="020b0604020202020204" pitchFamily="34" charset="0"/>
                <a:ea typeface="华文行楷" pitchFamily="2" charset="-122"/>
              </a:rPr>
              <a:t>谢谢大家！</a:t>
            </a:r>
          </a:p>
        </p:txBody>
      </p:sp>
      <p:sp>
        <p:nvSpPr>
          <p:cNvPr id="12294" name="文本框 12293"/>
          <p:cNvSpPr txBox="1"/>
          <p:nvPr/>
        </p:nvSpPr>
        <p:spPr>
          <a:xfrm>
            <a:off x="2627313" y="3241675"/>
            <a:ext cx="50419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9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再   见！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5" name="Text Box 1027"/>
          <p:cNvSpPr txBox="1"/>
          <p:nvPr/>
        </p:nvSpPr>
        <p:spPr>
          <a:xfrm>
            <a:off x="533400" y="1676400"/>
            <a:ext cx="66294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endParaRPr lang="en-US" altLang="zh-CN" sz="2800">
              <a:solidFill>
                <a:schemeClr val="accent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39940" name="Text Box 1028"/>
          <p:cNvSpPr txBox="1"/>
          <p:nvPr/>
        </p:nvSpPr>
        <p:spPr>
          <a:xfrm>
            <a:off x="306388" y="620713"/>
            <a:ext cx="8153400" cy="177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60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      </a:t>
            </a:r>
            <a:r>
              <a:rPr lang="zh-CN" altLang="en-US" sz="3600">
                <a:solidFill>
                  <a:schemeClr val="accent2"/>
                </a:solidFill>
                <a:latin typeface="Times New Roman" panose="02020603050405020304" pitchFamily="18" charset="0"/>
                <a:ea typeface="隶书" pitchFamily="49" charset="-122"/>
              </a:rPr>
              <a:t>光从一种介质斜射入另一种介质时，传播方向一般会发生偏折，这种现象叫做</a:t>
            </a:r>
          </a:p>
        </p:txBody>
      </p:sp>
      <p:sp>
        <p:nvSpPr>
          <p:cNvPr id="39941" name="Text Box 1029"/>
          <p:cNvSpPr txBox="1"/>
          <p:nvPr/>
        </p:nvSpPr>
        <p:spPr>
          <a:xfrm>
            <a:off x="855980" y="1695450"/>
            <a:ext cx="3429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光的折射</a:t>
            </a:r>
          </a:p>
        </p:txBody>
      </p:sp>
      <p:sp>
        <p:nvSpPr>
          <p:cNvPr id="8198" name="Text Box 1036"/>
          <p:cNvSpPr txBox="1"/>
          <p:nvPr/>
        </p:nvSpPr>
        <p:spPr>
          <a:xfrm>
            <a:off x="4724400" y="3657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66" name="Rectangle 1054"/>
          <p:cNvSpPr/>
          <p:nvPr/>
        </p:nvSpPr>
        <p:spPr>
          <a:xfrm>
            <a:off x="179388" y="5002848"/>
            <a:ext cx="8675687" cy="1447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华文楷体" pitchFamily="2" charset="-122"/>
              </a:rPr>
              <a:t>注意：折射现象的产生是光从一种透明物质斜射入另一种透明的物质时，在交界面处发生的。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华文楷体" pitchFamily="2" charset="-122"/>
              </a:rPr>
              <a:t>（同时也会发生反射）</a:t>
            </a:r>
          </a:p>
        </p:txBody>
      </p:sp>
      <p:graphicFrame>
        <p:nvGraphicFramePr>
          <p:cNvPr id="8200" name="Object 35"/>
          <p:cNvGraphicFramePr>
            <a:graphicFrameLocks noChangeAspect="1"/>
          </p:cNvGraphicFramePr>
          <p:nvPr/>
        </p:nvGraphicFramePr>
        <p:xfrm>
          <a:off x="3995738" y="2060575"/>
          <a:ext cx="4179887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2" progId="MSPhotoEd.3">
                  <p:embed/>
                </p:oleObj>
              </mc:Choice>
              <mc:Fallback>
                <p:oleObj r:id="rId2" progId="MSPhotoEd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95738" y="2060575"/>
                        <a:ext cx="4179887" cy="2708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36"/>
          <p:cNvSpPr txBox="1"/>
          <p:nvPr/>
        </p:nvSpPr>
        <p:spPr>
          <a:xfrm>
            <a:off x="4141788" y="3141663"/>
            <a:ext cx="11509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空气</a:t>
            </a:r>
          </a:p>
        </p:txBody>
      </p:sp>
      <p:sp>
        <p:nvSpPr>
          <p:cNvPr id="8202" name="Text Box 37"/>
          <p:cNvSpPr txBox="1"/>
          <p:nvPr/>
        </p:nvSpPr>
        <p:spPr>
          <a:xfrm>
            <a:off x="4284663" y="3860800"/>
            <a:ext cx="11509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</a:p>
        </p:txBody>
      </p:sp>
    </p:spTree>
  </p:cSld>
  <p:clrMapOvr>
    <a:masterClrMapping/>
  </p:clrMapOvr>
  <p:transition>
    <p:cover dir="u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WordArt 6"/>
          <p:cNvSpPr>
            <a:spLocks noTextEdit="1"/>
          </p:cNvSpPr>
          <p:nvPr/>
        </p:nvSpPr>
        <p:spPr>
          <a:xfrm>
            <a:off x="323850" y="260350"/>
            <a:ext cx="28194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48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小练习</a:t>
            </a:r>
          </a:p>
        </p:txBody>
      </p:sp>
      <p:sp>
        <p:nvSpPr>
          <p:cNvPr id="9219" name="Text Box 7"/>
          <p:cNvSpPr txBox="1"/>
          <p:nvPr/>
        </p:nvSpPr>
        <p:spPr>
          <a:xfrm>
            <a:off x="381000" y="2060575"/>
            <a:ext cx="8583613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一束光从空气斜射入水面时，光的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方向发生了改变，有一部分光被反射回空气，这种现象叫做光的</a:t>
            </a:r>
            <a:r>
              <a:rPr lang="en-US" altLang="zh-CN" sz="36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———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，还有一部分光进入水中，光线发生</a:t>
            </a:r>
            <a:r>
              <a:rPr lang="en-US" altLang="zh-CN" sz="36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———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，这种现象叫做光的</a:t>
            </a:r>
            <a:r>
              <a:rPr lang="en-US" altLang="zh-CN" sz="36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  _____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，这两个现象是</a:t>
            </a:r>
            <a:r>
              <a:rPr lang="en-US" altLang="zh-CN" sz="36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————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发生的。</a:t>
            </a:r>
          </a:p>
        </p:txBody>
      </p:sp>
      <p:sp>
        <p:nvSpPr>
          <p:cNvPr id="5128" name="Text Box 8"/>
          <p:cNvSpPr txBox="1"/>
          <p:nvPr/>
        </p:nvSpPr>
        <p:spPr>
          <a:xfrm>
            <a:off x="7772400" y="1981200"/>
            <a:ext cx="114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华文新魏" pitchFamily="2" charset="-122"/>
              </a:rPr>
              <a:t>传播</a:t>
            </a:r>
          </a:p>
        </p:txBody>
      </p:sp>
      <p:sp>
        <p:nvSpPr>
          <p:cNvPr id="5129" name="Text Box 9"/>
          <p:cNvSpPr txBox="1"/>
          <p:nvPr/>
        </p:nvSpPr>
        <p:spPr>
          <a:xfrm>
            <a:off x="5029200" y="3124200"/>
            <a:ext cx="121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华文新魏" pitchFamily="2" charset="-122"/>
              </a:rPr>
              <a:t>反射</a:t>
            </a:r>
          </a:p>
        </p:txBody>
      </p:sp>
      <p:sp>
        <p:nvSpPr>
          <p:cNvPr id="5130" name="Text Box 10"/>
          <p:cNvSpPr txBox="1"/>
          <p:nvPr/>
        </p:nvSpPr>
        <p:spPr>
          <a:xfrm>
            <a:off x="4953000" y="3657600"/>
            <a:ext cx="152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华文新魏" pitchFamily="2" charset="-122"/>
              </a:rPr>
              <a:t>偏折</a:t>
            </a:r>
          </a:p>
        </p:txBody>
      </p:sp>
      <p:sp>
        <p:nvSpPr>
          <p:cNvPr id="5131" name="Text Box 11"/>
          <p:cNvSpPr txBox="1"/>
          <p:nvPr/>
        </p:nvSpPr>
        <p:spPr>
          <a:xfrm>
            <a:off x="1831975" y="4300538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华文新魏" pitchFamily="2" charset="-122"/>
              </a:rPr>
              <a:t>折射</a:t>
            </a:r>
          </a:p>
        </p:txBody>
      </p:sp>
      <p:sp>
        <p:nvSpPr>
          <p:cNvPr id="5132" name="Text Box 12"/>
          <p:cNvSpPr txBox="1"/>
          <p:nvPr/>
        </p:nvSpPr>
        <p:spPr>
          <a:xfrm>
            <a:off x="6011863" y="4292600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华文新魏" pitchFamily="2" charset="-122"/>
              </a:rPr>
              <a:t>同时</a:t>
            </a:r>
          </a:p>
        </p:txBody>
      </p:sp>
    </p:spTree>
  </p:cSld>
  <p:clrMapOvr>
    <a:masterClrMapping/>
  </p:clrMapOvr>
  <p:transition>
    <p:cover dir="u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1"/>
      <p:bldP spid="5130" grpId="2"/>
      <p:bldP spid="5131" grpId="3"/>
      <p:bldP spid="5132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2457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79" name="组合 24578"/>
          <p:cNvGrpSpPr/>
          <p:nvPr/>
        </p:nvGrpSpPr>
        <p:grpSpPr>
          <a:xfrm>
            <a:off x="4648200" y="2819400"/>
            <a:ext cx="990600" cy="2209800"/>
            <a:chOff x="2736" y="1920"/>
            <a:chExt cx="528" cy="1248"/>
          </a:xfrm>
        </p:grpSpPr>
        <p:sp>
          <p:nvSpPr>
            <p:cNvPr id="24580" name="直接连接符 24579"/>
            <p:cNvSpPr/>
            <p:nvPr/>
          </p:nvSpPr>
          <p:spPr>
            <a:xfrm>
              <a:off x="2736" y="1920"/>
              <a:ext cx="528" cy="1248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24581" name="等腰三角形 24580"/>
            <p:cNvSpPr/>
            <p:nvPr/>
          </p:nvSpPr>
          <p:spPr>
            <a:xfrm rot="9209269">
              <a:off x="2836" y="2274"/>
              <a:ext cx="188" cy="222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12700" cap="sq" cmpd="sng">
              <a:solidFill>
                <a:srgbClr val="FF0066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2" name="组合 24581"/>
          <p:cNvGrpSpPr/>
          <p:nvPr/>
        </p:nvGrpSpPr>
        <p:grpSpPr>
          <a:xfrm>
            <a:off x="4648200" y="2819400"/>
            <a:ext cx="990600" cy="2209800"/>
            <a:chOff x="2736" y="1920"/>
            <a:chExt cx="528" cy="1248"/>
          </a:xfrm>
        </p:grpSpPr>
        <p:sp>
          <p:nvSpPr>
            <p:cNvPr id="24583" name="直接连接符 24582"/>
            <p:cNvSpPr/>
            <p:nvPr/>
          </p:nvSpPr>
          <p:spPr>
            <a:xfrm>
              <a:off x="2736" y="1920"/>
              <a:ext cx="528" cy="1248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24584" name="等腰三角形 24583"/>
            <p:cNvSpPr/>
            <p:nvPr/>
          </p:nvSpPr>
          <p:spPr>
            <a:xfrm rot="9209269">
              <a:off x="2836" y="2274"/>
              <a:ext cx="188" cy="222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12700" cap="sq" cmpd="sng">
              <a:solidFill>
                <a:srgbClr val="FF0066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5" name="组合 24584"/>
          <p:cNvGrpSpPr/>
          <p:nvPr/>
        </p:nvGrpSpPr>
        <p:grpSpPr>
          <a:xfrm>
            <a:off x="4648200" y="2819400"/>
            <a:ext cx="990600" cy="2209800"/>
            <a:chOff x="2736" y="1920"/>
            <a:chExt cx="528" cy="1248"/>
          </a:xfrm>
        </p:grpSpPr>
        <p:sp>
          <p:nvSpPr>
            <p:cNvPr id="24586" name="直接连接符 24585"/>
            <p:cNvSpPr/>
            <p:nvPr/>
          </p:nvSpPr>
          <p:spPr>
            <a:xfrm>
              <a:off x="2736" y="1920"/>
              <a:ext cx="528" cy="1248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24587" name="等腰三角形 24586"/>
            <p:cNvSpPr/>
            <p:nvPr/>
          </p:nvSpPr>
          <p:spPr>
            <a:xfrm rot="9209269">
              <a:off x="2836" y="2274"/>
              <a:ext cx="188" cy="222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12700" cap="sq" cmpd="sng">
              <a:solidFill>
                <a:srgbClr val="FF0066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8" name="文本框 24587"/>
          <p:cNvSpPr txBox="1"/>
          <p:nvPr/>
        </p:nvSpPr>
        <p:spPr>
          <a:xfrm>
            <a:off x="2395538" y="723900"/>
            <a:ext cx="304800" cy="15525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入射光线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9" name="任意多边形 24588"/>
          <p:cNvSpPr/>
          <p:nvPr/>
        </p:nvSpPr>
        <p:spPr>
          <a:xfrm>
            <a:off x="1066800" y="3048000"/>
            <a:ext cx="6858000" cy="3581400"/>
          </a:xfrm>
          <a:custGeom>
            <a:pathLst>
              <a:path w="2544" h="1632">
                <a:moveTo>
                  <a:pt x="0" y="0"/>
                </a:moveTo>
                <a:lnTo>
                  <a:pt x="2544" y="0"/>
                </a:lnTo>
                <a:lnTo>
                  <a:pt x="2544" y="1632"/>
                </a:lnTo>
                <a:lnTo>
                  <a:pt x="0" y="1632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  <a:ln w="57150"/>
          <a:scene3d>
            <a:camera prst="legacyPerspectiveTopRight">
              <a:rot lat="0" lon="0" rev="0"/>
            </a:camera>
            <a:lightRig rig="legacyNormal4" dir="b"/>
          </a:scene3d>
          <a:sp3d extrusionH="36306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/>
          <a:lstStyle/>
          <a:p>
            <a:endParaRPr lang="zh-CN" altLang="en-US"/>
          </a:p>
        </p:txBody>
      </p:sp>
      <p:sp>
        <p:nvSpPr>
          <p:cNvPr id="24590" name="矩形 24589"/>
          <p:cNvSpPr/>
          <p:nvPr/>
        </p:nvSpPr>
        <p:spPr>
          <a:xfrm>
            <a:off x="34925" y="-100012"/>
            <a:ext cx="4968875" cy="7921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>
              <a:buClr>
                <a:srgbClr val="000000"/>
              </a:buClr>
            </a:pPr>
            <a:r>
              <a:rPr lang="zh-CN" altLang="en-US" sz="360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二、明确几个概念</a:t>
            </a:r>
          </a:p>
        </p:txBody>
      </p:sp>
      <p:sp>
        <p:nvSpPr>
          <p:cNvPr id="24591" name="文本框 24590"/>
          <p:cNvSpPr txBox="1"/>
          <p:nvPr/>
        </p:nvSpPr>
        <p:spPr>
          <a:xfrm>
            <a:off x="5622925" y="3789363"/>
            <a:ext cx="549275" cy="1905000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折射光线</a:t>
            </a:r>
          </a:p>
        </p:txBody>
      </p:sp>
      <p:sp>
        <p:nvSpPr>
          <p:cNvPr id="24592" name="文本框 24591"/>
          <p:cNvSpPr txBox="1"/>
          <p:nvPr/>
        </p:nvSpPr>
        <p:spPr>
          <a:xfrm rot="-1302123">
            <a:off x="3821113" y="519113"/>
            <a:ext cx="671512" cy="2333625"/>
          </a:xfrm>
          <a:prstGeom prst="rect">
            <a:avLst/>
          </a:prstGeom>
          <a:noFill/>
          <a:ln w="12700">
            <a:noFill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入射角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3" name="矩形 24592"/>
          <p:cNvSpPr/>
          <p:nvPr/>
        </p:nvSpPr>
        <p:spPr>
          <a:xfrm rot="-925838">
            <a:off x="4778375" y="4146550"/>
            <a:ext cx="719138" cy="11874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折射角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94" name="文本框 24593"/>
          <p:cNvSpPr txBox="1"/>
          <p:nvPr/>
        </p:nvSpPr>
        <p:spPr>
          <a:xfrm>
            <a:off x="4140200" y="908050"/>
            <a:ext cx="13716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仿宋_GB2312" pitchFamily="49" charset="-122"/>
              </a:rPr>
              <a:t>法 线</a:t>
            </a:r>
          </a:p>
        </p:txBody>
      </p:sp>
      <p:sp>
        <p:nvSpPr>
          <p:cNvPr id="24595" name="文本框 24594"/>
          <p:cNvSpPr txBox="1"/>
          <p:nvPr/>
        </p:nvSpPr>
        <p:spPr>
          <a:xfrm rot="-2360985">
            <a:off x="4495800" y="1644650"/>
            <a:ext cx="2209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入射点</a:t>
            </a:r>
          </a:p>
        </p:txBody>
      </p:sp>
      <p:grpSp>
        <p:nvGrpSpPr>
          <p:cNvPr id="24596" name="组合 24595"/>
          <p:cNvGrpSpPr/>
          <p:nvPr/>
        </p:nvGrpSpPr>
        <p:grpSpPr>
          <a:xfrm>
            <a:off x="2819400" y="990600"/>
            <a:ext cx="1828800" cy="1828800"/>
            <a:chOff x="1584" y="768"/>
            <a:chExt cx="1152" cy="1152"/>
          </a:xfrm>
        </p:grpSpPr>
        <p:sp>
          <p:nvSpPr>
            <p:cNvPr id="24597" name="直接连接符 24596"/>
            <p:cNvSpPr/>
            <p:nvPr/>
          </p:nvSpPr>
          <p:spPr>
            <a:xfrm flipH="1" flipV="1">
              <a:off x="1584" y="768"/>
              <a:ext cx="1152" cy="1152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24598" name="等腰三角形 24597"/>
            <p:cNvSpPr/>
            <p:nvPr/>
          </p:nvSpPr>
          <p:spPr>
            <a:xfrm rot="8200322">
              <a:off x="1971" y="1152"/>
              <a:ext cx="237" cy="266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38100" cap="sq" cmpd="sng">
              <a:solidFill>
                <a:srgbClr val="FF0066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9" name="任意多边形 24598"/>
          <p:cNvSpPr/>
          <p:nvPr/>
        </p:nvSpPr>
        <p:spPr>
          <a:xfrm rot="15968298">
            <a:off x="3863975" y="1882775"/>
            <a:ext cx="914400" cy="654050"/>
          </a:xfrm>
          <a:custGeom>
            <a:gdLst>
              <a:gd name="txL" fmla="*/ 0 w 21600"/>
              <a:gd name="txT" fmla="*/ 0 h 15454"/>
              <a:gd name="txR" fmla="*/ 21600 w 21600"/>
              <a:gd name="txB" fmla="*/ 15454 h 15454"/>
            </a:gdLst>
            <a:cxnLst>
              <a:cxn ang="270">
                <a:pos x="15091" y="0"/>
              </a:cxn>
              <a:cxn ang="0">
                <a:pos x="21600" y="15454"/>
              </a:cxn>
              <a:cxn ang="180">
                <a:pos x="0" y="15454"/>
              </a:cxn>
            </a:cxnLst>
            <a:rect l="txL" t="txT" r="txR" b="txB"/>
            <a:pathLst>
              <a:path w="21600" h="15453" fill="none">
                <a:moveTo>
                  <a:pt x="15091" y="0"/>
                </a:moveTo>
                <a:arcTo wR="21600" hR="21600" stAng="-2740853" swAng="2740853"/>
              </a:path>
              <a:path w="21600" h="15453" stroke="0">
                <a:moveTo>
                  <a:pt x="15091" y="0"/>
                </a:moveTo>
                <a:arcTo wR="21600" hR="21600" stAng="-2740853" swAng="2740853"/>
                <a:lnTo>
                  <a:pt x="0" y="15454"/>
                </a:lnTo>
                <a:close/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0" name="任意多边形 24599"/>
          <p:cNvSpPr/>
          <p:nvPr/>
        </p:nvSpPr>
        <p:spPr>
          <a:xfrm rot="15968298">
            <a:off x="3863975" y="1882775"/>
            <a:ext cx="914400" cy="654050"/>
          </a:xfrm>
          <a:custGeom>
            <a:gdLst>
              <a:gd name="txL" fmla="*/ 0 w 21600"/>
              <a:gd name="txT" fmla="*/ 0 h 15454"/>
              <a:gd name="txR" fmla="*/ 21600 w 21600"/>
              <a:gd name="txB" fmla="*/ 15454 h 15454"/>
            </a:gdLst>
            <a:cxnLst>
              <a:cxn ang="270">
                <a:pos x="15091" y="0"/>
              </a:cxn>
              <a:cxn ang="0">
                <a:pos x="21600" y="15454"/>
              </a:cxn>
              <a:cxn ang="180">
                <a:pos x="0" y="15454"/>
              </a:cxn>
            </a:cxnLst>
            <a:rect l="txL" t="txT" r="txR" b="txB"/>
            <a:pathLst>
              <a:path w="21600" h="15453" fill="none">
                <a:moveTo>
                  <a:pt x="15091" y="0"/>
                </a:moveTo>
                <a:arcTo wR="21600" hR="21600" stAng="-2740853" swAng="2740853"/>
              </a:path>
              <a:path w="21600" h="15453" stroke="0">
                <a:moveTo>
                  <a:pt x="15091" y="0"/>
                </a:moveTo>
                <a:arcTo wR="21600" hR="21600" stAng="-2740853" swAng="2740853"/>
                <a:lnTo>
                  <a:pt x="0" y="15454"/>
                </a:lnTo>
                <a:close/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4601" name="组合 24600"/>
          <p:cNvGrpSpPr/>
          <p:nvPr/>
        </p:nvGrpSpPr>
        <p:grpSpPr>
          <a:xfrm>
            <a:off x="2819400" y="990600"/>
            <a:ext cx="1828800" cy="1828800"/>
            <a:chOff x="1584" y="768"/>
            <a:chExt cx="1152" cy="1152"/>
          </a:xfrm>
        </p:grpSpPr>
        <p:sp>
          <p:nvSpPr>
            <p:cNvPr id="24602" name="直接连接符 24601"/>
            <p:cNvSpPr/>
            <p:nvPr/>
          </p:nvSpPr>
          <p:spPr>
            <a:xfrm flipH="1" flipV="1">
              <a:off x="1584" y="768"/>
              <a:ext cx="1152" cy="1152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24603" name="等腰三角形 24602"/>
            <p:cNvSpPr/>
            <p:nvPr/>
          </p:nvSpPr>
          <p:spPr>
            <a:xfrm rot="8200322">
              <a:off x="1971" y="1152"/>
              <a:ext cx="237" cy="266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38100" cap="sq" cmpd="sng">
              <a:solidFill>
                <a:srgbClr val="FF0066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04" name="组合 24603"/>
          <p:cNvGrpSpPr/>
          <p:nvPr/>
        </p:nvGrpSpPr>
        <p:grpSpPr>
          <a:xfrm>
            <a:off x="2819400" y="990600"/>
            <a:ext cx="1828800" cy="1828800"/>
            <a:chOff x="1584" y="768"/>
            <a:chExt cx="1152" cy="1152"/>
          </a:xfrm>
        </p:grpSpPr>
        <p:sp>
          <p:nvSpPr>
            <p:cNvPr id="24605" name="直接连接符 24604"/>
            <p:cNvSpPr/>
            <p:nvPr/>
          </p:nvSpPr>
          <p:spPr>
            <a:xfrm flipH="1" flipV="1">
              <a:off x="1584" y="768"/>
              <a:ext cx="1152" cy="1152"/>
            </a:xfrm>
            <a:prstGeom prst="line">
              <a:avLst/>
            </a:prstGeom>
            <a:ln w="38100" cap="sq" cmpd="sng">
              <a:solidFill>
                <a:srgbClr val="FF00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24606" name="等腰三角形 24605"/>
            <p:cNvSpPr/>
            <p:nvPr/>
          </p:nvSpPr>
          <p:spPr>
            <a:xfrm rot="8200322">
              <a:off x="1971" y="1152"/>
              <a:ext cx="237" cy="266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38100" cap="sq" cmpd="sng">
              <a:solidFill>
                <a:srgbClr val="FF0066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07" name="文本框 24606"/>
          <p:cNvSpPr txBox="1"/>
          <p:nvPr/>
        </p:nvSpPr>
        <p:spPr>
          <a:xfrm>
            <a:off x="4114800" y="2819400"/>
            <a:ext cx="12192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49" charset="-122"/>
              </a:rPr>
              <a:t>0</a:t>
            </a:r>
          </a:p>
        </p:txBody>
      </p:sp>
      <p:sp>
        <p:nvSpPr>
          <p:cNvPr id="24608" name="文本框 24607"/>
          <p:cNvSpPr txBox="1"/>
          <p:nvPr/>
        </p:nvSpPr>
        <p:spPr>
          <a:xfrm>
            <a:off x="6443663" y="2492375"/>
            <a:ext cx="1828800" cy="5794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i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界  面</a:t>
            </a:r>
          </a:p>
        </p:txBody>
      </p:sp>
      <p:sp>
        <p:nvSpPr>
          <p:cNvPr id="24609" name="文本框 24608"/>
          <p:cNvSpPr txBox="1"/>
          <p:nvPr/>
        </p:nvSpPr>
        <p:spPr>
          <a:xfrm>
            <a:off x="6516688" y="3141663"/>
            <a:ext cx="1219200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玻璃</a:t>
            </a:r>
          </a:p>
        </p:txBody>
      </p:sp>
      <p:sp>
        <p:nvSpPr>
          <p:cNvPr id="24610" name="文本框 24609"/>
          <p:cNvSpPr txBox="1"/>
          <p:nvPr/>
        </p:nvSpPr>
        <p:spPr>
          <a:xfrm>
            <a:off x="6516688" y="1916113"/>
            <a:ext cx="1447800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空气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grpSp>
        <p:nvGrpSpPr>
          <p:cNvPr id="24611" name="组合 24610"/>
          <p:cNvGrpSpPr/>
          <p:nvPr/>
        </p:nvGrpSpPr>
        <p:grpSpPr>
          <a:xfrm flipH="1">
            <a:off x="4643438" y="188913"/>
            <a:ext cx="73025" cy="4968875"/>
            <a:chOff x="2928" y="96"/>
            <a:chExt cx="0" cy="3072"/>
          </a:xfrm>
        </p:grpSpPr>
        <p:sp>
          <p:nvSpPr>
            <p:cNvPr id="24612" name="直接连接符 24611"/>
            <p:cNvSpPr/>
            <p:nvPr/>
          </p:nvSpPr>
          <p:spPr>
            <a:xfrm flipH="1">
              <a:off x="2928" y="1776"/>
              <a:ext cx="0" cy="13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4613" name="直接连接符 24612"/>
            <p:cNvSpPr/>
            <p:nvPr/>
          </p:nvSpPr>
          <p:spPr>
            <a:xfrm flipH="1">
              <a:off x="2928" y="96"/>
              <a:ext cx="0" cy="16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</p:grpSp>
      <p:sp>
        <p:nvSpPr>
          <p:cNvPr id="24614" name="椭圆 24613"/>
          <p:cNvSpPr/>
          <p:nvPr/>
        </p:nvSpPr>
        <p:spPr>
          <a:xfrm>
            <a:off x="4572000" y="2743200"/>
            <a:ext cx="179388" cy="169863"/>
          </a:xfrm>
          <a:prstGeom prst="ellipse">
            <a:avLst/>
          </a:prstGeom>
          <a:solidFill>
            <a:srgbClr val="FF0066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5" name="任意多边形 24614"/>
          <p:cNvSpPr/>
          <p:nvPr/>
        </p:nvSpPr>
        <p:spPr>
          <a:xfrm rot="6238657">
            <a:off x="4454525" y="3471863"/>
            <a:ext cx="963613" cy="754062"/>
          </a:xfrm>
          <a:custGeom>
            <a:gdLst>
              <a:gd name="txL" fmla="*/ 0 w 21029"/>
              <a:gd name="txT" fmla="*/ 0 h 14701"/>
              <a:gd name="txR" fmla="*/ 21029 w 21029"/>
              <a:gd name="txB" fmla="*/ 14701 h 14701"/>
            </a:gdLst>
            <a:cxnLst>
              <a:cxn ang="270">
                <a:pos x="15825" y="0"/>
              </a:cxn>
              <a:cxn ang="0">
                <a:pos x="21029" y="9767"/>
              </a:cxn>
              <a:cxn ang="180">
                <a:pos x="0" y="14701"/>
              </a:cxn>
            </a:cxnLst>
            <a:rect l="txL" t="txT" r="txR" b="txB"/>
            <a:pathLst>
              <a:path w="21029" h="14701" fill="none">
                <a:moveTo>
                  <a:pt x="15825" y="0"/>
                </a:moveTo>
                <a:arcTo wR="21600" hR="21600" stAng="-2573476" swAng="1781213"/>
              </a:path>
              <a:path w="21029" h="14701" stroke="0">
                <a:moveTo>
                  <a:pt x="15825" y="0"/>
                </a:moveTo>
                <a:arcTo wR="21600" hR="21600" stAng="-2573476" swAng="1781213"/>
                <a:lnTo>
                  <a:pt x="0" y="14701"/>
                </a:lnTo>
                <a:close/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6" name="任意多边形 24615"/>
          <p:cNvSpPr/>
          <p:nvPr/>
        </p:nvSpPr>
        <p:spPr>
          <a:xfrm rot="6238657">
            <a:off x="4475163" y="3484563"/>
            <a:ext cx="963612" cy="754062"/>
          </a:xfrm>
          <a:custGeom>
            <a:gdLst>
              <a:gd name="txL" fmla="*/ 0 w 21029"/>
              <a:gd name="txT" fmla="*/ 0 h 14701"/>
              <a:gd name="txR" fmla="*/ 21029 w 21029"/>
              <a:gd name="txB" fmla="*/ 14701 h 14701"/>
            </a:gdLst>
            <a:cxnLst>
              <a:cxn ang="270">
                <a:pos x="15825" y="0"/>
              </a:cxn>
              <a:cxn ang="0">
                <a:pos x="21029" y="9767"/>
              </a:cxn>
              <a:cxn ang="180">
                <a:pos x="0" y="14701"/>
              </a:cxn>
            </a:cxnLst>
            <a:rect l="txL" t="txT" r="txR" b="txB"/>
            <a:pathLst>
              <a:path w="21029" h="14701" fill="none">
                <a:moveTo>
                  <a:pt x="15825" y="0"/>
                </a:moveTo>
                <a:arcTo wR="21600" hR="21600" stAng="-2573476" swAng="1781213"/>
              </a:path>
              <a:path w="21029" h="14701" stroke="0">
                <a:moveTo>
                  <a:pt x="15825" y="0"/>
                </a:moveTo>
                <a:arcTo wR="21600" hR="21600" stAng="-2573476" swAng="1781213"/>
                <a:lnTo>
                  <a:pt x="0" y="14701"/>
                </a:lnTo>
                <a:close/>
              </a:path>
            </a:pathLst>
          </a:custGeom>
          <a:noFill/>
          <a:ln w="5715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9" name="矩形 24618"/>
          <p:cNvSpPr/>
          <p:nvPr/>
        </p:nvSpPr>
        <p:spPr>
          <a:xfrm>
            <a:off x="431800" y="5300663"/>
            <a:ext cx="7380288" cy="126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入射光线与法线的夹角叫</a:t>
            </a: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入射角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</a:p>
          <a:p>
            <a:pPr lvl="0">
              <a:lnSpc>
                <a:spcPct val="120000"/>
              </a:lnSpc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折射光线与法线的夹角叫</a:t>
            </a: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折射角</a:t>
            </a:r>
            <a:r>
              <a:rPr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3" presetClass="entr" presetSubtype="528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400"/>
                            </p:stCondLst>
                            <p:childTnLst>
                              <p:par>
                                <p:cTn id="19" presetID="9" presetClass="entr" presetSubtype="0" fill="hold" grpId="8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6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36" fill="hold" grpId="7" nodeType="afterEffect"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  <p:cond evt="onBegin" delay="0">
                          <p:tn val="68"/>
                        </p:cond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9" presetClass="entr" presetSubtype="10" fill="hold" grpId="5" nodeType="after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  <p:cond evt="onBegin" delay="0">
                          <p:tn val="79"/>
                        </p:cond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7" presetClass="entr" presetSubtype="2" fill="hold" nodeType="afterEffect"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3" presetClass="entr" presetSubtype="272" fill="hold" grpId="3" nodeType="afterEffect"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  <p:cond evt="onBegin" delay="0">
                          <p:tn val="108"/>
                        </p:cond>
                      </p:stCondLst>
                      <p:childTnLst>
                        <p:par>
                          <p:cTn id="1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7" presetClass="entr" presetSubtype="8" fill="hold" nodeType="afterEffect"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23" presetClass="entr" presetSubtype="272" fill="hold" grpId="4" nodeType="afterEffect"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  <p:cond evt="onBegin" delay="0">
                          <p:tn val="137"/>
                        </p:cond>
                      </p:stCondLst>
                      <p:childTnLst>
                        <p:par>
                          <p:cTn id="1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4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4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  <p:bldP spid="24590" grpId="1"/>
      <p:bldP spid="24591" grpId="2"/>
      <p:bldP spid="24592" grpId="3"/>
      <p:bldP spid="24593" grpId="4"/>
      <p:bldP spid="24594" grpId="5"/>
      <p:bldP spid="24595" grpId="6"/>
      <p:bldP spid="24607" grpId="7"/>
      <p:bldP spid="24608" grpId="8"/>
      <p:bldP spid="24609" grpId="9"/>
      <p:bldP spid="24610" grpId="1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3250" name="文本框 53249"/>
          <p:cNvSpPr txBox="1"/>
          <p:nvPr/>
        </p:nvSpPr>
        <p:spPr>
          <a:xfrm>
            <a:off x="179388" y="2565400"/>
            <a:ext cx="3048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反射定律是什么？</a:t>
            </a:r>
          </a:p>
        </p:txBody>
      </p:sp>
      <p:sp>
        <p:nvSpPr>
          <p:cNvPr id="53251" name="文本框 53250"/>
          <p:cNvSpPr txBox="1"/>
          <p:nvPr/>
        </p:nvSpPr>
        <p:spPr>
          <a:xfrm>
            <a:off x="381000" y="3352800"/>
            <a:ext cx="87630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反射光线、入射光线和法线在同一平面内；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反射光线和入射光线分别位于法线两侧；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反射角等于入射角。</a:t>
            </a:r>
          </a:p>
        </p:txBody>
      </p:sp>
      <p:sp>
        <p:nvSpPr>
          <p:cNvPr id="53252" name="矩形 53251"/>
          <p:cNvSpPr/>
          <p:nvPr/>
        </p:nvSpPr>
        <p:spPr>
          <a:xfrm>
            <a:off x="228600" y="609600"/>
            <a:ext cx="7583488" cy="874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35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华文行楷" charset="0"/>
                <a:ea typeface="华文行楷" charset="0"/>
              </a:rPr>
              <a:t>想一想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华文行楷" charset="0"/>
              <a:ea typeface="华文行楷" charset="0"/>
            </a:endParaRPr>
          </a:p>
        </p:txBody>
      </p:sp>
      <p:sp>
        <p:nvSpPr>
          <p:cNvPr id="53253" name="文本框 53252"/>
          <p:cNvSpPr txBox="1"/>
          <p:nvPr/>
        </p:nvSpPr>
        <p:spPr>
          <a:xfrm>
            <a:off x="1692275" y="1844675"/>
            <a:ext cx="533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折射规律和反射定律一样吗？</a:t>
            </a:r>
          </a:p>
        </p:txBody>
      </p:sp>
      <p:sp>
        <p:nvSpPr>
          <p:cNvPr id="53254" name="矩形 53253"/>
          <p:cNvSpPr/>
          <p:nvPr/>
        </p:nvSpPr>
        <p:spPr>
          <a:xfrm>
            <a:off x="7924800" y="41148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55" name="矩形 53254"/>
          <p:cNvSpPr/>
          <p:nvPr/>
        </p:nvSpPr>
        <p:spPr>
          <a:xfrm>
            <a:off x="8077200" y="33528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56" name="矩形 53255"/>
          <p:cNvSpPr/>
          <p:nvPr/>
        </p:nvSpPr>
        <p:spPr>
          <a:xfrm>
            <a:off x="4114800" y="48768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57" name="文本框 53256"/>
          <p:cNvSpPr txBox="1"/>
          <p:nvPr/>
        </p:nvSpPr>
        <p:spPr>
          <a:xfrm>
            <a:off x="228600" y="3429000"/>
            <a:ext cx="1066800" cy="579438"/>
          </a:xfrm>
          <a:prstGeom prst="rect">
            <a:avLst/>
          </a:prstGeom>
          <a:solidFill>
            <a:srgbClr val="9900CC"/>
          </a:solidFill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折射</a:t>
            </a:r>
          </a:p>
        </p:txBody>
      </p:sp>
      <p:sp>
        <p:nvSpPr>
          <p:cNvPr id="53258" name="文本框 53257"/>
          <p:cNvSpPr txBox="1"/>
          <p:nvPr/>
        </p:nvSpPr>
        <p:spPr>
          <a:xfrm>
            <a:off x="228600" y="4114800"/>
            <a:ext cx="1066800" cy="579438"/>
          </a:xfrm>
          <a:prstGeom prst="rect">
            <a:avLst/>
          </a:prstGeom>
          <a:solidFill>
            <a:srgbClr val="9900CC"/>
          </a:solidFill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折射</a:t>
            </a:r>
          </a:p>
        </p:txBody>
      </p:sp>
      <p:sp>
        <p:nvSpPr>
          <p:cNvPr id="53259" name="文本框 53258"/>
          <p:cNvSpPr txBox="1"/>
          <p:nvPr/>
        </p:nvSpPr>
        <p:spPr>
          <a:xfrm>
            <a:off x="228600" y="4800600"/>
            <a:ext cx="1066800" cy="579438"/>
          </a:xfrm>
          <a:prstGeom prst="rect">
            <a:avLst/>
          </a:prstGeom>
          <a:solidFill>
            <a:srgbClr val="9900CC"/>
          </a:solidFill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折射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4" fill="hold" grpId="3" nodeType="afterEffect"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ntr" presetSubtype="4" fill="hold" grpId="4" nodeType="after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3" grpId="1"/>
      <p:bldP spid="53257" grpId="2"/>
      <p:bldP spid="53258" grpId="3"/>
      <p:bldP spid="53259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文本框 54273"/>
          <p:cNvSpPr txBox="1"/>
          <p:nvPr/>
        </p:nvSpPr>
        <p:spPr>
          <a:xfrm>
            <a:off x="611188" y="1916113"/>
            <a:ext cx="7920037" cy="1311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>
                <a:latin typeface="Tahoma" panose="020b0604030504040204" pitchFamily="34" charset="0"/>
                <a:ea typeface="宋体" panose="02010600030101010101" pitchFamily="2" charset="-122"/>
              </a:rPr>
              <a:t>提出问题：当光从一种介质进入另一种介质时传播方向会如何变化？</a:t>
            </a:r>
          </a:p>
        </p:txBody>
      </p:sp>
      <p:sp>
        <p:nvSpPr>
          <p:cNvPr id="54275" name="文本框 54274"/>
          <p:cNvSpPr txBox="1"/>
          <p:nvPr/>
        </p:nvSpPr>
        <p:spPr>
          <a:xfrm>
            <a:off x="684213" y="3357563"/>
            <a:ext cx="7488237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>
                <a:latin typeface="Tahoma" panose="020b0604030504040204" pitchFamily="34" charset="0"/>
                <a:ea typeface="宋体" panose="02010600030101010101" pitchFamily="2" charset="-122"/>
              </a:rPr>
              <a:t>猜想：</a:t>
            </a:r>
          </a:p>
        </p:txBody>
      </p:sp>
      <p:sp>
        <p:nvSpPr>
          <p:cNvPr id="54276" name="文本框 54275"/>
          <p:cNvSpPr txBox="1"/>
          <p:nvPr/>
        </p:nvSpPr>
        <p:spPr>
          <a:xfrm>
            <a:off x="684213" y="4508500"/>
            <a:ext cx="7345362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>
                <a:latin typeface="Tahoma" panose="020b0604030504040204" pitchFamily="34" charset="0"/>
                <a:ea typeface="宋体" panose="02010600030101010101" pitchFamily="2" charset="-122"/>
              </a:rPr>
              <a:t>实验探究：</a:t>
            </a:r>
          </a:p>
        </p:txBody>
      </p:sp>
      <p:sp>
        <p:nvSpPr>
          <p:cNvPr id="54277" name="矩形 54276"/>
          <p:cNvSpPr/>
          <p:nvPr/>
        </p:nvSpPr>
        <p:spPr>
          <a:xfrm>
            <a:off x="179388" y="476250"/>
            <a:ext cx="5976937" cy="11509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338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900"/>
                            </p:stCondLst>
                            <p:childTnLst>
                              <p:par>
                                <p:cTn id="17" presetID="45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100"/>
                            </p:stCondLst>
                            <p:childTnLst>
                              <p:par>
                                <p:cTn id="23" presetID="3" presetClass="entr" presetSubtype="10" fill="hold" grpId="2" nodeType="afterEffect"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1"/>
      <p:bldP spid="54276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Text Box 3"/>
          <p:cNvSpPr txBox="1"/>
          <p:nvPr/>
        </p:nvSpPr>
        <p:spPr>
          <a:xfrm>
            <a:off x="0" y="0"/>
            <a:ext cx="86868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5400" b="1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光的折射规律</a:t>
            </a:r>
          </a:p>
        </p:txBody>
      </p:sp>
      <p:sp>
        <p:nvSpPr>
          <p:cNvPr id="70660" name="Rectangle 4"/>
          <p:cNvSpPr/>
          <p:nvPr/>
        </p:nvSpPr>
        <p:spPr>
          <a:xfrm>
            <a:off x="-76200" y="2479675"/>
            <a:ext cx="9144000" cy="8064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457200" lvl="0" indent="-45720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zh-CN" altLang="zh-CN" sz="3600" b="1">
              <a:latin typeface="华文楷体" pitchFamily="2" charset="-122"/>
              <a:ea typeface="华文楷体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9" r:id="rId2" imgW="107919139000" imgH="66774060000"/>
        </mc:Choice>
        <mc:Fallback>
          <p:control r:id="rId2" imgW="8497570" imgH="5257800">
            <p:pic>
              <p:nvPicPr>
                <p:cNvPr id="0" name=""/>
                <p:cNvPicPr>
                  <a:picLocks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2898" y="914400"/>
                  <a:ext cx="8497570" cy="5257800"/>
                </a:xfrm>
                <a:prstGeom prst="rect"/>
                <a:noFill/>
                <a:ln/>
              </p:spPr>
            </p:pic>
          </p:control>
        </mc:Fallback>
      </mc:AlternateContent>
    </p:controls>
  </p:cSld>
  <p:clrMapOvr>
    <a:masterClrMapping/>
  </p:clrMapOvr>
  <p:transition>
    <p:cover dir="u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5298" name="组合 55297"/>
          <p:cNvGrpSpPr/>
          <p:nvPr/>
        </p:nvGrpSpPr>
        <p:grpSpPr>
          <a:xfrm>
            <a:off x="323850" y="476250"/>
            <a:ext cx="8088313" cy="579438"/>
            <a:chOff x="144" y="1584"/>
            <a:chExt cx="5095" cy="365"/>
          </a:xfrm>
        </p:grpSpPr>
        <p:sp>
          <p:nvSpPr>
            <p:cNvPr id="55299" name="矩形 55298"/>
            <p:cNvSpPr/>
            <p:nvPr/>
          </p:nvSpPr>
          <p:spPr>
            <a:xfrm>
              <a:off x="240" y="1584"/>
              <a:ext cx="4999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2" charset="-122"/>
                </a:rPr>
                <a:t>反射光线、入射光线和法线在同一平面内；</a:t>
              </a:r>
            </a:p>
          </p:txBody>
        </p:sp>
        <p:sp>
          <p:nvSpPr>
            <p:cNvPr id="55300" name="文本框 55299"/>
            <p:cNvSpPr txBox="1"/>
            <p:nvPr/>
          </p:nvSpPr>
          <p:spPr>
            <a:xfrm>
              <a:off x="144" y="1584"/>
              <a:ext cx="672" cy="365"/>
            </a:xfrm>
            <a:prstGeom prst="rect">
              <a:avLst/>
            </a:prstGeom>
            <a:solidFill>
              <a:srgbClr val="9900CC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折射</a:t>
              </a:r>
            </a:p>
          </p:txBody>
        </p:sp>
      </p:grpSp>
      <p:sp>
        <p:nvSpPr>
          <p:cNvPr id="55301" name="矩形 55300"/>
          <p:cNvSpPr/>
          <p:nvPr/>
        </p:nvSpPr>
        <p:spPr>
          <a:xfrm>
            <a:off x="8316913" y="620713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302" name="矩形 55301"/>
          <p:cNvSpPr/>
          <p:nvPr/>
        </p:nvSpPr>
        <p:spPr>
          <a:xfrm>
            <a:off x="8243888" y="549275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5303" name="组合 55302"/>
          <p:cNvGrpSpPr/>
          <p:nvPr/>
        </p:nvGrpSpPr>
        <p:grpSpPr>
          <a:xfrm>
            <a:off x="250825" y="1484313"/>
            <a:ext cx="7680325" cy="579437"/>
            <a:chOff x="288" y="2352"/>
            <a:chExt cx="4838" cy="365"/>
          </a:xfrm>
        </p:grpSpPr>
        <p:sp>
          <p:nvSpPr>
            <p:cNvPr id="55304" name="矩形 55303"/>
            <p:cNvSpPr/>
            <p:nvPr/>
          </p:nvSpPr>
          <p:spPr>
            <a:xfrm>
              <a:off x="384" y="2352"/>
              <a:ext cx="474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2" charset="-122"/>
                </a:rPr>
                <a:t>反射光线和入射光线分别位于法线两侧；</a:t>
              </a:r>
            </a:p>
          </p:txBody>
        </p:sp>
        <p:sp>
          <p:nvSpPr>
            <p:cNvPr id="55305" name="文本框 55304"/>
            <p:cNvSpPr txBox="1"/>
            <p:nvPr/>
          </p:nvSpPr>
          <p:spPr>
            <a:xfrm>
              <a:off x="288" y="2352"/>
              <a:ext cx="672" cy="365"/>
            </a:xfrm>
            <a:prstGeom prst="rect">
              <a:avLst/>
            </a:prstGeom>
            <a:solidFill>
              <a:srgbClr val="9900CC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>
                <a:spcBef>
                  <a:spcPct val="50000"/>
                </a:spcBef>
                <a:buClr>
                  <a:srgbClr val="000000"/>
                </a:buClr>
              </a:pPr>
              <a:r>
                <a:rPr lang="zh-CN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折射</a:t>
              </a:r>
            </a:p>
          </p:txBody>
        </p:sp>
      </p:grpSp>
      <p:sp>
        <p:nvSpPr>
          <p:cNvPr id="55306" name="矩形 55305"/>
          <p:cNvSpPr/>
          <p:nvPr/>
        </p:nvSpPr>
        <p:spPr>
          <a:xfrm>
            <a:off x="7956550" y="1484313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307" name="矩形 55306"/>
          <p:cNvSpPr/>
          <p:nvPr/>
        </p:nvSpPr>
        <p:spPr>
          <a:xfrm>
            <a:off x="7885113" y="1484313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308" name="文本框 55307"/>
          <p:cNvSpPr txBox="1"/>
          <p:nvPr/>
        </p:nvSpPr>
        <p:spPr>
          <a:xfrm>
            <a:off x="395288" y="3429000"/>
            <a:ext cx="59769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类比光的反射研究光的折射</a:t>
            </a:r>
            <a:r>
              <a:rPr lang="en-US" altLang="zh-CN" sz="2800" b="1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2800" b="1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类比法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r="http://schemas.openxmlformats.org/officeDocument/2006/relationships"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时尚中黑简体"/>
        <a:ea typeface="时尚中黑简体"/>
        <a:cs typeface="时尚中黑简体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125</Paragraphs>
  <Slides>23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24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0</LinksUpToDate>
  <SharedDoc>0</SharedDoc>
  <HyperlinksChanged>0</HyperlinksChanged>
  <Application>Aspose.Slides for Java</Application>
  <AppVersion>17.0600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2020-11-02T14:34:18.609</cp:lastPrinted>
  <dcterms:created xsi:type="dcterms:W3CDTF">2020-11-02T14:34:18Z</dcterms:created>
  <dcterms:modified xsi:type="dcterms:W3CDTF">2020-11-02T06:34:20Z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