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47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defPPr/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9A56FBA-D027-4567-9E80-1CBD80093139}" type="datetimeFigureOut">
              <a:rPr lang="zh-CN" altLang="en-US" smtClean="0"/>
              <a:pPr/>
              <a:t>2020/9/20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defPPr/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defPPr/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D7DA139-D3DC-4036-865D-4747DD871A4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  <p:txBody>
            <a:bodyPr/>
            <a:lstStyle>
              <a:defPPr/>
            </a:lstStyle>
            <a:p>
              <a:endParaRPr/>
            </a:p>
          </p:txBody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  <p:txBody>
            <a:bodyPr/>
            <a:lstStyle>
              <a:defPPr/>
            </a:lstStyle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0928796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19A56FBA-D027-4567-9E80-1CBD80093139}" type="datetimeFigureOut">
              <a:rPr lang="zh-CN" altLang="en-US" smtClean="0"/>
              <a:pPr/>
              <a:t>2020/9/20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FD7DA139-D3DC-4036-865D-4747DD871A4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788914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>
            <a:defPPr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19A56FBA-D027-4567-9E80-1CBD80093139}" type="datetimeFigureOut">
              <a:rPr lang="zh-CN" altLang="en-US" smtClean="0"/>
              <a:pPr/>
              <a:t>2020/9/20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FD7DA139-D3DC-4036-865D-4747DD871A4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51442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19A56FBA-D027-4567-9E80-1CBD80093139}" type="datetimeFigureOut">
              <a:rPr lang="zh-CN" altLang="en-US" smtClean="0"/>
              <a:pPr/>
              <a:t>2020/9/20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FD7DA139-D3DC-4036-865D-4747DD871A4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92946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defPPr/>
            <a:lvl1pPr marL="0" indent="0" algn="r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defPPr/>
            <a:lvl1pPr>
              <a:defRPr>
                <a:solidFill>
                  <a:schemeClr val="tx2"/>
                </a:solidFill>
              </a:defRPr>
            </a:lvl1pPr>
          </a:lstStyle>
          <a:p>
            <a:fld id="{19A56FBA-D027-4567-9E80-1CBD80093139}" type="datetimeFigureOut">
              <a:rPr lang="zh-CN" altLang="en-US" smtClean="0"/>
              <a:pPr/>
              <a:t>2020/9/20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defPPr/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defPPr/>
            <a:lvl1pPr>
              <a:defRPr>
                <a:solidFill>
                  <a:schemeClr val="tx2"/>
                </a:solidFill>
              </a:defRPr>
            </a:lvl1pPr>
          </a:lstStyle>
          <a:p>
            <a:fld id="{FD7DA139-D3DC-4036-865D-4747DD871A4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  <p:txBody>
          <a:bodyPr/>
          <a:lstStyle>
            <a:defPPr/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473135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defPPr/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defPPr/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19A56FBA-D027-4567-9E80-1CBD80093139}" type="datetimeFigureOut">
              <a:rPr lang="zh-CN" altLang="en-US" smtClean="0"/>
              <a:pPr/>
              <a:t>2020/9/20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FD7DA139-D3DC-4036-865D-4747DD871A4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124416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defPPr/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defPPr/>
            <a:lvl1pPr marL="0" indent="0">
              <a:lnSpc>
                <a:spcPct val="84000"/>
              </a:lnSpc>
              <a:spcBef>
                <a:spcPct val="0"/>
              </a:spcBef>
              <a:spcAft>
                <a:spcPct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defPPr/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defPPr/>
            <a:lvl1pPr marL="0" indent="0">
              <a:lnSpc>
                <a:spcPct val="84000"/>
              </a:lnSpc>
              <a:spcBef>
                <a:spcPct val="0"/>
              </a:spcBef>
              <a:spcAft>
                <a:spcPct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defPPr/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19A56FBA-D027-4567-9E80-1CBD80093139}" type="datetimeFigureOut">
              <a:rPr lang="zh-CN" altLang="en-US" smtClean="0"/>
              <a:pPr/>
              <a:t>2020/9/20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FD7DA139-D3DC-4036-865D-4747DD871A4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563261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19A56FBA-D027-4567-9E80-1CBD80093139}" type="datetimeFigureOut">
              <a:rPr lang="zh-CN" altLang="en-US" smtClean="0"/>
              <a:pPr/>
              <a:t>2020/9/20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FD7DA139-D3DC-4036-865D-4747DD871A4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375835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19A56FBA-D027-4567-9E80-1CBD80093139}" type="datetimeFigureOut">
              <a:rPr lang="zh-CN" altLang="en-US" smtClean="0"/>
              <a:pPr/>
              <a:t>2020/9/20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FD7DA139-D3DC-4036-865D-4747DD871A4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709244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/>
          </a:lstStyle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defPPr/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defPPr/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defPPr/>
            <a:lvl1pPr marL="0" indent="0">
              <a:lnSpc>
                <a:spcPct val="113000"/>
              </a:lnSpc>
              <a:spcBef>
                <a:spcPct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defPPr/>
            <a:lvl1pPr>
              <a:defRPr>
                <a:solidFill>
                  <a:schemeClr val="tx2"/>
                </a:solidFill>
              </a:defRPr>
            </a:lvl1pPr>
          </a:lstStyle>
          <a:p>
            <a:fld id="{19A56FBA-D027-4567-9E80-1CBD80093139}" type="datetimeFigureOut">
              <a:rPr lang="zh-CN" altLang="en-US" smtClean="0"/>
              <a:pPr/>
              <a:t>2020/9/20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defPPr/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defPPr/>
            <a:lvl1pPr>
              <a:defRPr>
                <a:solidFill>
                  <a:schemeClr val="tx2"/>
                </a:solidFill>
              </a:defRPr>
            </a:lvl1pPr>
          </a:lstStyle>
          <a:p>
            <a:fld id="{FD7DA139-D3DC-4036-865D-4747DD871A4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/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653604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/>
          </a:lstStyle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defPPr/>
            <a:lvl1pPr marL="0" indent="0">
              <a:lnSpc>
                <a:spcPct val="113000"/>
              </a:lnSpc>
              <a:spcBef>
                <a:spcPct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defPPr/>
            <a:lvl1pPr>
              <a:defRPr>
                <a:solidFill>
                  <a:schemeClr val="tx2"/>
                </a:solidFill>
              </a:defRPr>
            </a:lvl1pPr>
          </a:lstStyle>
          <a:p>
            <a:fld id="{19A56FBA-D027-4567-9E80-1CBD80093139}" type="datetimeFigureOut">
              <a:rPr lang="zh-CN" altLang="en-US" smtClean="0"/>
              <a:pPr/>
              <a:t>2020/9/20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defPPr/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defPPr/>
            <a:lvl1pPr>
              <a:defRPr>
                <a:solidFill>
                  <a:schemeClr val="tx2"/>
                </a:solidFill>
              </a:defRPr>
            </a:lvl1pPr>
          </a:lstStyle>
          <a:p>
            <a:fld id="{FD7DA139-D3DC-4036-865D-4747DD871A4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/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3785456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9A56FBA-D027-4567-9E80-1CBD80093139}" type="datetimeFigureOut">
              <a:rPr lang="zh-CN" altLang="en-US" smtClean="0"/>
              <a:pPr/>
              <a:t>2020/9/20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D7DA139-D3DC-4036-865D-4747DD871A4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/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16303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:p159="http://schemas.microsoft.com/office/powerpoint/2015/09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C38EEC2-93D5-4813-96BE-6D5AF6510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0802" y="1631071"/>
            <a:ext cx="9083430" cy="2098226"/>
          </a:xfrm>
        </p:spPr>
        <p:txBody>
          <a:bodyPr/>
          <a:lstStyle>
            <a:defPPr/>
          </a:lstStyle>
          <a:p>
            <a:r>
              <a:rPr lang="en-US" altLang="zh-CN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1.3</a:t>
            </a:r>
            <a:r>
              <a:rPr lang="zh-CN" altLang="en-US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活动：降落伞比赛</a:t>
            </a:r>
          </a:p>
        </p:txBody>
      </p:sp>
    </p:spTree>
    <p:extLst>
      <p:ext uri="{BB962C8B-B14F-4D97-AF65-F5344CB8AC3E}">
        <p14:creationId xmlns:p14="http://schemas.microsoft.com/office/powerpoint/2010/main" val="263400698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F099FB5-7EA4-44F6-A7CE-C7BE73C84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6" y="3"/>
            <a:ext cx="2633683" cy="988588"/>
          </a:xfrm>
        </p:spPr>
        <p:txBody>
          <a:bodyPr>
            <a:noAutofit/>
          </a:bodyPr>
          <a:lstStyle>
            <a:defPPr/>
          </a:lstStyle>
          <a:p>
            <a:pPr marL="0" inden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3200">
                <a:latin typeface="Times New Roman" panose="02020603050405020304" pitchFamily="18" charset="0"/>
              </a:rPr>
              <a:t>5</a:t>
            </a:r>
            <a:r>
              <a:rPr lang="zh-CN" altLang="en-US" sz="3200">
                <a:latin typeface="Times New Roman" panose="02020603050405020304" pitchFamily="18" charset="0"/>
              </a:rPr>
              <a:t>．分析论证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6A72A64-C53D-4ACA-9B3A-FFF9CF81D1FE}"/>
              </a:ext>
            </a:extLst>
          </p:cNvPr>
          <p:cNvSpPr txBox="1"/>
          <p:nvPr/>
        </p:nvSpPr>
        <p:spPr>
          <a:xfrm>
            <a:off x="748146" y="5220679"/>
            <a:ext cx="1144385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r>
              <a:rPr lang="zh-CN" altLang="en-US" sz="3200"/>
              <a:t>比较</a:t>
            </a:r>
            <a:r>
              <a:rPr lang="en-US" altLang="zh-CN" sz="3200"/>
              <a:t>(1) (2)</a:t>
            </a:r>
            <a:r>
              <a:rPr lang="zh-CN" altLang="en-US" sz="3200"/>
              <a:t>两组数据，可知：</a:t>
            </a:r>
            <a:r>
              <a:rPr lang="zh-CN" altLang="en-US" sz="3200">
                <a:solidFill>
                  <a:srgbClr val="FF0000"/>
                </a:solidFill>
              </a:rPr>
              <a:t>在其它条件一定的情况下</a:t>
            </a:r>
            <a:r>
              <a:rPr lang="zh-CN" altLang="en-US" sz="3200"/>
              <a:t>，降落伞在空中滞留的时间与伞的面积有关，伞的面积越大，伞在空中滞留的时间越长。</a:t>
            </a:r>
          </a:p>
        </p:txBody>
      </p:sp>
      <p:graphicFrame>
        <p:nvGraphicFramePr>
          <p:cNvPr id="5" name="Group 9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AFFEBA-9EE4-4B8E-8275-D3DACC4F85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7315808"/>
              </p:ext>
            </p:extLst>
          </p:nvPr>
        </p:nvGraphicFramePr>
        <p:xfrm>
          <a:off x="748146" y="988591"/>
          <a:ext cx="11443854" cy="4098957"/>
        </p:xfrm>
        <a:graphic>
          <a:graphicData uri="http://schemas.openxmlformats.org/drawingml/2006/table">
            <a:tbl>
              <a:tblPr/>
              <a:tblGrid>
                <a:gridCol w="993568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0"/>
                    </a:ext>
                  </a:extLst>
                </a:gridCol>
                <a:gridCol w="1712686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2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3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4"/>
                    </a:ext>
                  </a:extLst>
                </a:gridCol>
                <a:gridCol w="1843314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5"/>
                    </a:ext>
                  </a:extLst>
                </a:gridCol>
                <a:gridCol w="2191657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6"/>
                    </a:ext>
                  </a:extLst>
                </a:gridCol>
              </a:tblGrid>
              <a:tr h="990045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实验次数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降落伞伞绳长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/m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降落伞的形状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降落伞的面积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/cm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  <a:endParaRPr kumimoji="0" lang="zh-CN" altLang="en-US" sz="28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降落伞的高度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/m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降落伞总重量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/g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降落伞滞留的时间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/s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0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圆形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0.5m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3.67s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1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圆形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5.82s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2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圆形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4.91s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3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4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正方形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5.81s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4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1.5m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正方形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5.83s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5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6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1.5m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正方形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6m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9.24s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6"/>
                  </a:ext>
                </a:extLst>
              </a:tr>
            </a:tbl>
          </a:graphicData>
        </a:graphic>
      </p:graphicFrame>
      <p:sp>
        <p:nvSpPr>
          <p:cNvPr id="6" name="内容占位符 1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C6D89A0-1496-4721-BEF7-1D626DB368FC}"/>
              </a:ext>
            </a:extLst>
          </p:cNvPr>
          <p:cNvSpPr txBox="1"/>
          <p:nvPr/>
        </p:nvSpPr>
        <p:spPr>
          <a:xfrm>
            <a:off x="3462317" y="3"/>
            <a:ext cx="8729683" cy="9885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/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Franklin Gothic Book" panose="020B0503020102020204" pitchFamily="34" charset="0"/>
              <a:buNone/>
            </a:pP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叙述结论也应采用控制变量法：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…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一定时，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979988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1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9A9AB73-01E2-426D-8446-18CAA3E89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6" y="3"/>
            <a:ext cx="2633683" cy="988588"/>
          </a:xfrm>
        </p:spPr>
        <p:txBody>
          <a:bodyPr>
            <a:noAutofit/>
          </a:bodyPr>
          <a:lstStyle>
            <a:defPPr/>
          </a:lstStyle>
          <a:p>
            <a:pPr marL="0" inden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3200">
                <a:latin typeface="Times New Roman" panose="02020603050405020304" pitchFamily="18" charset="0"/>
              </a:rPr>
              <a:t>5</a:t>
            </a:r>
            <a:r>
              <a:rPr lang="zh-CN" altLang="en-US" sz="3200">
                <a:latin typeface="Times New Roman" panose="02020603050405020304" pitchFamily="18" charset="0"/>
              </a:rPr>
              <a:t>．分析论证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73A8393-B8E7-47AA-BB86-4BB09A5D3C95}"/>
              </a:ext>
            </a:extLst>
          </p:cNvPr>
          <p:cNvSpPr txBox="1"/>
          <p:nvPr/>
        </p:nvSpPr>
        <p:spPr>
          <a:xfrm>
            <a:off x="748146" y="5220679"/>
            <a:ext cx="1144385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r>
              <a:rPr lang="zh-CN" altLang="en-US" sz="3200">
                <a:latin typeface="Times New Roman" panose="02020603050405020304" pitchFamily="18" charset="0"/>
              </a:rPr>
              <a:t>比较⑵和⑶两组数据可知：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在其它条件一定的情况下</a:t>
            </a:r>
            <a:r>
              <a:rPr lang="en-US" altLang="zh-CN" sz="3200">
                <a:latin typeface="Times New Roman" panose="02020603050405020304" pitchFamily="18" charset="0"/>
              </a:rPr>
              <a:t>,</a:t>
            </a:r>
            <a:r>
              <a:rPr lang="zh-CN" altLang="en-US" sz="3200">
                <a:latin typeface="Times New Roman" panose="02020603050405020304" pitchFamily="18" charset="0"/>
              </a:rPr>
              <a:t>降落伞在空中滞留的时间与伞的总重量有关</a:t>
            </a:r>
            <a:r>
              <a:rPr lang="en-US" altLang="zh-CN" sz="3200">
                <a:latin typeface="Times New Roman" panose="02020603050405020304" pitchFamily="18" charset="0"/>
              </a:rPr>
              <a:t>,</a:t>
            </a:r>
            <a:r>
              <a:rPr lang="zh-CN" altLang="en-US" sz="3200">
                <a:latin typeface="Times New Roman" panose="02020603050405020304" pitchFamily="18" charset="0"/>
              </a:rPr>
              <a:t>伞的总重量越大</a:t>
            </a:r>
            <a:r>
              <a:rPr lang="en-US" altLang="zh-CN" sz="3200">
                <a:latin typeface="Times New Roman" panose="02020603050405020304" pitchFamily="18" charset="0"/>
              </a:rPr>
              <a:t>,</a:t>
            </a:r>
            <a:r>
              <a:rPr lang="zh-CN" altLang="en-US" sz="3200">
                <a:latin typeface="Times New Roman" panose="02020603050405020304" pitchFamily="18" charset="0"/>
              </a:rPr>
              <a:t>伞在空中滞留的时间越短。</a:t>
            </a:r>
          </a:p>
        </p:txBody>
      </p:sp>
      <p:graphicFrame>
        <p:nvGraphicFramePr>
          <p:cNvPr id="5" name="Group 9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EDBB5CF-7E88-4604-B47E-E3B87FC351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0930787"/>
              </p:ext>
            </p:extLst>
          </p:nvPr>
        </p:nvGraphicFramePr>
        <p:xfrm>
          <a:off x="748146" y="988591"/>
          <a:ext cx="11443854" cy="4098957"/>
        </p:xfrm>
        <a:graphic>
          <a:graphicData uri="http://schemas.openxmlformats.org/drawingml/2006/table">
            <a:tbl>
              <a:tblPr/>
              <a:tblGrid>
                <a:gridCol w="993568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0"/>
                    </a:ext>
                  </a:extLst>
                </a:gridCol>
                <a:gridCol w="1712686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2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3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4"/>
                    </a:ext>
                  </a:extLst>
                </a:gridCol>
                <a:gridCol w="1843314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5"/>
                    </a:ext>
                  </a:extLst>
                </a:gridCol>
                <a:gridCol w="2191657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6"/>
                    </a:ext>
                  </a:extLst>
                </a:gridCol>
              </a:tblGrid>
              <a:tr h="990045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实验次数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降落伞伞绳长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/m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降落伞的形状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降落伞的面积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/cm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  <a:endParaRPr kumimoji="0" lang="zh-CN" altLang="en-US" sz="28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降落伞的高度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/m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降落伞总重量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/g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降落伞滞留的时间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/s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0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圆形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0.5m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3.67s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1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圆形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5.82s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2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圆形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4.91s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3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4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正方形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5.81s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4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1.5m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正方形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5.83s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5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6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1.5m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正方形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6m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9.24s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0630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D35777B-EBD2-4478-987A-D125C0CB3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6" y="3"/>
            <a:ext cx="2633683" cy="988588"/>
          </a:xfrm>
        </p:spPr>
        <p:txBody>
          <a:bodyPr>
            <a:noAutofit/>
          </a:bodyPr>
          <a:lstStyle>
            <a:defPPr/>
          </a:lstStyle>
          <a:p>
            <a:pPr marL="0" inden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3200">
                <a:latin typeface="Times New Roman" panose="02020603050405020304" pitchFamily="18" charset="0"/>
              </a:rPr>
              <a:t>5</a:t>
            </a:r>
            <a:r>
              <a:rPr lang="zh-CN" altLang="en-US" sz="3200">
                <a:latin typeface="Times New Roman" panose="02020603050405020304" pitchFamily="18" charset="0"/>
              </a:rPr>
              <a:t>．分析论证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E93ACAF-5339-4F47-B0D5-D9A8EC3CA57E}"/>
              </a:ext>
            </a:extLst>
          </p:cNvPr>
          <p:cNvSpPr txBox="1"/>
          <p:nvPr/>
        </p:nvSpPr>
        <p:spPr>
          <a:xfrm>
            <a:off x="748146" y="5220679"/>
            <a:ext cx="1144385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r>
              <a:rPr lang="zh-CN" altLang="en-US" sz="3200">
                <a:latin typeface="Times New Roman" panose="02020603050405020304" pitchFamily="18" charset="0"/>
              </a:rPr>
              <a:t>比较⑵和⑷两组数据可知：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在其它条件一定的情况下</a:t>
            </a:r>
            <a:r>
              <a:rPr lang="en-US" altLang="zh-CN" sz="3200">
                <a:latin typeface="Times New Roman" panose="02020603050405020304" pitchFamily="18" charset="0"/>
              </a:rPr>
              <a:t>,</a:t>
            </a:r>
            <a:r>
              <a:rPr lang="zh-CN" altLang="en-US" sz="3200">
                <a:latin typeface="Times New Roman" panose="02020603050405020304" pitchFamily="18" charset="0"/>
              </a:rPr>
              <a:t>降落伞在空中滞留的时间与伞的形状无关。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  <p:graphicFrame>
        <p:nvGraphicFramePr>
          <p:cNvPr id="4" name="Group 9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75BDD4D-0813-4A09-946A-459F210355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9454393"/>
              </p:ext>
            </p:extLst>
          </p:nvPr>
        </p:nvGraphicFramePr>
        <p:xfrm>
          <a:off x="748146" y="988591"/>
          <a:ext cx="11443854" cy="4098957"/>
        </p:xfrm>
        <a:graphic>
          <a:graphicData uri="http://schemas.openxmlformats.org/drawingml/2006/table">
            <a:tbl>
              <a:tblPr/>
              <a:tblGrid>
                <a:gridCol w="993568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0"/>
                    </a:ext>
                  </a:extLst>
                </a:gridCol>
                <a:gridCol w="1712686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2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3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4"/>
                    </a:ext>
                  </a:extLst>
                </a:gridCol>
                <a:gridCol w="1843314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5"/>
                    </a:ext>
                  </a:extLst>
                </a:gridCol>
                <a:gridCol w="2191657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6"/>
                    </a:ext>
                  </a:extLst>
                </a:gridCol>
              </a:tblGrid>
              <a:tr h="990045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实验次数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降落伞伞绳长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/m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降落伞的形状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降落伞的面积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/cm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  <a:endParaRPr kumimoji="0" lang="zh-CN" altLang="en-US" sz="28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降落伞的高度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/m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降落伞总重量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/g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降落伞滞留的时间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/s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0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圆形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0.5m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3.67s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1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圆形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5.82s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2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圆形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4.91s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3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4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正方形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5.81s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4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1.5m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正方形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5.83s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5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6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1.5m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正方形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6m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9.24s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1756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F3C01D9-B40D-431A-B760-DDB86BE09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6" y="3"/>
            <a:ext cx="2633683" cy="988588"/>
          </a:xfrm>
        </p:spPr>
        <p:txBody>
          <a:bodyPr>
            <a:noAutofit/>
          </a:bodyPr>
          <a:lstStyle>
            <a:defPPr/>
          </a:lstStyle>
          <a:p>
            <a:pPr marL="0" inden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3200">
                <a:latin typeface="Times New Roman" panose="02020603050405020304" pitchFamily="18" charset="0"/>
              </a:rPr>
              <a:t>5</a:t>
            </a:r>
            <a:r>
              <a:rPr lang="zh-CN" altLang="en-US" sz="3200">
                <a:latin typeface="Times New Roman" panose="02020603050405020304" pitchFamily="18" charset="0"/>
              </a:rPr>
              <a:t>．分析论证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4EB5709-B8EA-4F5E-AE42-57AB1F136190}"/>
              </a:ext>
            </a:extLst>
          </p:cNvPr>
          <p:cNvSpPr txBox="1"/>
          <p:nvPr/>
        </p:nvSpPr>
        <p:spPr>
          <a:xfrm>
            <a:off x="748146" y="5220679"/>
            <a:ext cx="1144385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r>
              <a:rPr lang="zh-CN" altLang="en-US" sz="3200">
                <a:latin typeface="Times New Roman" panose="02020603050405020304" pitchFamily="18" charset="0"/>
              </a:rPr>
              <a:t>比较⑷和⑸两组数据可知：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在其它条件一定的情况下</a:t>
            </a:r>
            <a:r>
              <a:rPr lang="en-US" altLang="zh-CN" sz="3200">
                <a:latin typeface="Times New Roman" panose="02020603050405020304" pitchFamily="18" charset="0"/>
              </a:rPr>
              <a:t>,</a:t>
            </a:r>
            <a:r>
              <a:rPr lang="zh-CN" altLang="en-US" sz="3200">
                <a:latin typeface="Times New Roman" panose="02020603050405020304" pitchFamily="18" charset="0"/>
              </a:rPr>
              <a:t>降落伞在空中滞留的时间与伞的伞绳长无关。 </a:t>
            </a:r>
          </a:p>
        </p:txBody>
      </p:sp>
      <p:graphicFrame>
        <p:nvGraphicFramePr>
          <p:cNvPr id="4" name="Group 9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511C2CC-1904-4D22-8E49-7C7A00E4AD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522698"/>
              </p:ext>
            </p:extLst>
          </p:nvPr>
        </p:nvGraphicFramePr>
        <p:xfrm>
          <a:off x="748146" y="988591"/>
          <a:ext cx="11443854" cy="4098957"/>
        </p:xfrm>
        <a:graphic>
          <a:graphicData uri="http://schemas.openxmlformats.org/drawingml/2006/table">
            <a:tbl>
              <a:tblPr/>
              <a:tblGrid>
                <a:gridCol w="993568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0"/>
                    </a:ext>
                  </a:extLst>
                </a:gridCol>
                <a:gridCol w="1712686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2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3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4"/>
                    </a:ext>
                  </a:extLst>
                </a:gridCol>
                <a:gridCol w="1843314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5"/>
                    </a:ext>
                  </a:extLst>
                </a:gridCol>
                <a:gridCol w="2191657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6"/>
                    </a:ext>
                  </a:extLst>
                </a:gridCol>
              </a:tblGrid>
              <a:tr h="990045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实验次数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降落伞伞绳长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/m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降落伞的形状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降落伞的面积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/cm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  <a:endParaRPr kumimoji="0" lang="zh-CN" altLang="en-US" sz="28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降落伞的高度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/m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降落伞总重量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/g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降落伞滞留的时间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/s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0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圆形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0.5m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3.67s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1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圆形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5.82s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2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圆形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4.91s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3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4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正方形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5.81s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4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1.5m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正方形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5.83s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5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6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1.5m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正方形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6m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9.24s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75835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A544350-F983-48C4-B8D2-5F4804E6D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6" y="3"/>
            <a:ext cx="2633683" cy="988588"/>
          </a:xfrm>
        </p:spPr>
        <p:txBody>
          <a:bodyPr>
            <a:noAutofit/>
          </a:bodyPr>
          <a:lstStyle>
            <a:defPPr/>
          </a:lstStyle>
          <a:p>
            <a:pPr marL="0" inden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3200">
                <a:latin typeface="Times New Roman" panose="02020603050405020304" pitchFamily="18" charset="0"/>
              </a:rPr>
              <a:t>5</a:t>
            </a:r>
            <a:r>
              <a:rPr lang="zh-CN" altLang="en-US" sz="3200">
                <a:latin typeface="Times New Roman" panose="02020603050405020304" pitchFamily="18" charset="0"/>
              </a:rPr>
              <a:t>．分析论证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C84CD13-6C42-4CD8-A9D0-1F0E5FCED533}"/>
              </a:ext>
            </a:extLst>
          </p:cNvPr>
          <p:cNvSpPr txBox="1"/>
          <p:nvPr/>
        </p:nvSpPr>
        <p:spPr>
          <a:xfrm>
            <a:off x="748146" y="5220679"/>
            <a:ext cx="1144385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r>
              <a:rPr lang="zh-CN" altLang="en-US" sz="3200">
                <a:latin typeface="Times New Roman" panose="02020603050405020304" pitchFamily="18" charset="0"/>
              </a:rPr>
              <a:t>比较⑸和⑹两组数据可知：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在其它条件一定的情况下</a:t>
            </a:r>
            <a:r>
              <a:rPr lang="zh-CN" altLang="en-US" sz="3200">
                <a:latin typeface="Times New Roman" panose="02020603050405020304" pitchFamily="18" charset="0"/>
              </a:rPr>
              <a:t>，降落伞在空中滞留的时间与伞高度有关，伞的高度越高，伞在空中滞留的时间越长。</a:t>
            </a:r>
          </a:p>
        </p:txBody>
      </p:sp>
      <p:graphicFrame>
        <p:nvGraphicFramePr>
          <p:cNvPr id="4" name="Group 9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7F4F96F-8130-4899-AE71-5921B507DC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9534959"/>
              </p:ext>
            </p:extLst>
          </p:nvPr>
        </p:nvGraphicFramePr>
        <p:xfrm>
          <a:off x="748146" y="988591"/>
          <a:ext cx="11443854" cy="4098957"/>
        </p:xfrm>
        <a:graphic>
          <a:graphicData uri="http://schemas.openxmlformats.org/drawingml/2006/table">
            <a:tbl>
              <a:tblPr/>
              <a:tblGrid>
                <a:gridCol w="993568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0"/>
                    </a:ext>
                  </a:extLst>
                </a:gridCol>
                <a:gridCol w="1712686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2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3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4"/>
                    </a:ext>
                  </a:extLst>
                </a:gridCol>
                <a:gridCol w="1843314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5"/>
                    </a:ext>
                  </a:extLst>
                </a:gridCol>
                <a:gridCol w="2191657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6"/>
                    </a:ext>
                  </a:extLst>
                </a:gridCol>
              </a:tblGrid>
              <a:tr h="990045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实验次数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降落伞伞绳长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/m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降落伞的形状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降落伞的面积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/cm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  <a:endParaRPr kumimoji="0" lang="zh-CN" altLang="en-US" sz="28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降落伞的高度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/m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降落伞总重量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/g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降落伞滞留的时间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/s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0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圆形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0.5m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3.67s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1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圆形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5.82s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2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圆形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4.91s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3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4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正方形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5.81s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4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1.5m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正方形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5.83s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5"/>
                  </a:ext>
                </a:extLst>
              </a:tr>
              <a:tr h="512992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6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1.5m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正方形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6m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9.24s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2543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15A344F-00B4-48D1-B9EB-A74FA7830DD5}"/>
              </a:ext>
            </a:extLst>
          </p:cNvPr>
          <p:cNvSpPr txBox="1"/>
          <p:nvPr/>
        </p:nvSpPr>
        <p:spPr>
          <a:xfrm>
            <a:off x="725714" y="1091979"/>
            <a:ext cx="11466286" cy="437138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pPr>
              <a:lnSpc>
                <a:spcPct val="200000"/>
              </a:lnSpc>
            </a:pPr>
            <a:r>
              <a:rPr lang="zh-CN" altLang="en-US" sz="3600">
                <a:latin typeface="Times New Roman" panose="02020603050405020304" pitchFamily="18" charset="0"/>
              </a:rPr>
              <a:t>结论： 降落伞在空中滞留的时间与伞的面积、伞的 总重量、伞的高度有关，而与伞的形状和伞绳 的长度无关。</a:t>
            </a:r>
            <a:endParaRPr lang="en-US" altLang="zh-CN" sz="3600">
              <a:latin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3600">
                <a:latin typeface="Times New Roman" panose="02020603050405020304" pitchFamily="18" charset="0"/>
              </a:rPr>
              <a:t>6</a:t>
            </a:r>
            <a:r>
              <a:rPr lang="zh-CN" altLang="en-US" sz="3600">
                <a:latin typeface="Times New Roman" panose="02020603050405020304" pitchFamily="18" charset="0"/>
              </a:rPr>
              <a:t> ．评估</a:t>
            </a:r>
            <a:endParaRPr lang="en-US" altLang="zh-CN" sz="3600">
              <a:latin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3600">
                <a:latin typeface="Times New Roman" panose="02020603050405020304" pitchFamily="18" charset="0"/>
              </a:rPr>
              <a:t>7</a:t>
            </a:r>
            <a:r>
              <a:rPr lang="zh-CN" altLang="en-US" sz="3600">
                <a:latin typeface="Times New Roman" panose="02020603050405020304" pitchFamily="18" charset="0"/>
              </a:rPr>
              <a:t> ．交流与合作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pic>
        <p:nvPicPr>
          <p:cNvPr id="4" name="New picture" hidden="1"/>
          <p:cNvPicPr/>
          <p:nvPr/>
        </p:nvPicPr>
        <p:blipFill>
          <a:blip r:embed="rId2"/>
          <a:stretch>
            <a:fillRect/>
          </a:stretch>
        </p:blipFill>
        <p:spPr>
          <a:xfrm>
            <a:off x="11188700" y="11201400"/>
            <a:ext cx="355600" cy="3556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12708043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1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F02181D-270E-48A4-9611-0F6321C01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6" y="0"/>
            <a:ext cx="11443854" cy="6858000"/>
          </a:xfrm>
        </p:spPr>
        <p:txBody>
          <a:bodyPr>
            <a:noAutofit/>
          </a:bodyPr>
          <a:lstStyle>
            <a:defPPr/>
          </a:lstStyle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600">
                <a:latin typeface="Times New Roman" panose="02020603050405020304" pitchFamily="18" charset="0"/>
              </a:rPr>
              <a:t>问题：</a:t>
            </a:r>
            <a:endParaRPr lang="en-US" altLang="zh-CN" sz="36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3600">
                <a:latin typeface="Times New Roman" pitchFamily="18" charset="0"/>
              </a:rPr>
              <a:t>1</a:t>
            </a:r>
            <a:r>
              <a:rPr lang="zh-CN" altLang="en-US" sz="3600">
                <a:latin typeface="Times New Roman" panose="02020603050405020304" pitchFamily="18" charset="0"/>
              </a:rPr>
              <a:t>．读出图中物体的长度</a:t>
            </a:r>
            <a:endParaRPr lang="en-US" altLang="zh-CN" sz="3600"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zh-CN" sz="3600"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zh-CN" sz="3600"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zh-CN" sz="3600"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3600">
                <a:latin typeface="Times New Roman" panose="02020603050405020304" pitchFamily="18" charset="0"/>
              </a:rPr>
              <a:t>2</a:t>
            </a:r>
            <a:r>
              <a:rPr lang="zh-CN" altLang="en-US" sz="3600">
                <a:latin typeface="Times New Roman" panose="02020603050405020304" pitchFamily="18" charset="0"/>
              </a:rPr>
              <a:t>．甲、乙两同学测量长度时，记录结果分别为：</a:t>
            </a:r>
            <a:r>
              <a:rPr lang="en-US" altLang="zh-CN" sz="3600">
                <a:latin typeface="Times New Roman" panose="02020603050405020304" pitchFamily="18" charset="0"/>
              </a:rPr>
              <a:t>0.172m</a:t>
            </a:r>
            <a:r>
              <a:rPr lang="zh-CN" altLang="en-US" sz="3600">
                <a:latin typeface="Times New Roman" panose="02020603050405020304" pitchFamily="18" charset="0"/>
              </a:rPr>
              <a:t>、</a:t>
            </a:r>
            <a:r>
              <a:rPr lang="en-US" altLang="zh-CN" sz="3600">
                <a:latin typeface="Times New Roman" panose="02020603050405020304" pitchFamily="18" charset="0"/>
              </a:rPr>
              <a:t>1.720dm</a:t>
            </a:r>
            <a:r>
              <a:rPr lang="zh-CN" altLang="en-US" sz="3600">
                <a:latin typeface="Times New Roman" panose="02020603050405020304" pitchFamily="18" charset="0"/>
              </a:rPr>
              <a:t>，若两同学的记录结果均正确，则他们所使用的刻度尺的分度值分别是</a:t>
            </a:r>
            <a:r>
              <a:rPr lang="en-US" altLang="zh-CN" sz="3600">
                <a:latin typeface="Times New Roman" panose="02020603050405020304" pitchFamily="18" charset="0"/>
              </a:rPr>
              <a:t>______</a:t>
            </a:r>
            <a:r>
              <a:rPr lang="zh-CN" altLang="en-US" sz="3600">
                <a:latin typeface="Times New Roman" panose="02020603050405020304" pitchFamily="18" charset="0"/>
              </a:rPr>
              <a:t>、</a:t>
            </a:r>
            <a:r>
              <a:rPr lang="en-US" altLang="zh-CN" sz="3600">
                <a:latin typeface="Times New Roman" panose="02020603050405020304" pitchFamily="18" charset="0"/>
              </a:rPr>
              <a:t>______</a:t>
            </a:r>
            <a:r>
              <a:rPr lang="zh-CN" altLang="en-US" sz="3600">
                <a:latin typeface="Times New Roman" panose="02020603050405020304" pitchFamily="18" charset="0"/>
              </a:rPr>
              <a:t>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32EE938-5B33-489A-9FF7-3A8632BDA1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0098" y="2427983"/>
            <a:ext cx="3645413" cy="138872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DD317C5-A55A-4F9B-B508-EACB56E38D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6690" y="2254392"/>
            <a:ext cx="3645414" cy="156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1965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302d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33A3ADE-966A-46D1-BEF2-C846995D84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06" t="18020" r="10721" b="27963"/>
          <a:stretch>
            <a:fillRect/>
          </a:stretch>
        </p:blipFill>
        <p:spPr bwMode="auto">
          <a:xfrm>
            <a:off x="7151221" y="295076"/>
            <a:ext cx="4233954" cy="3929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1303D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4817A4-EFF6-4FEC-809C-109B14028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12" t="16584" r="18447" b="15673"/>
          <a:stretch>
            <a:fillRect/>
          </a:stretch>
        </p:blipFill>
        <p:spPr bwMode="auto">
          <a:xfrm>
            <a:off x="806824" y="295076"/>
            <a:ext cx="4772581" cy="3929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内容占位符 1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FC44938-2A84-493A-BAE5-54C73A393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6" y="4378817"/>
            <a:ext cx="11443854" cy="2021984"/>
          </a:xfrm>
        </p:spPr>
        <p:txBody>
          <a:bodyPr>
            <a:noAutofit/>
          </a:bodyPr>
          <a:lstStyle>
            <a:defPPr/>
          </a:lstStyle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600">
                <a:latin typeface="Times New Roman" panose="02020603050405020304" pitchFamily="18" charset="0"/>
              </a:rPr>
              <a:t>降落伞下落速度越快，在空中滞留时间越短，那么降落伞在空中滞留时间的长短与哪些因素有关呢？</a:t>
            </a:r>
          </a:p>
        </p:txBody>
      </p:sp>
    </p:spTree>
    <p:extLst>
      <p:ext uri="{BB962C8B-B14F-4D97-AF65-F5344CB8AC3E}">
        <p14:creationId xmlns:p14="http://schemas.microsoft.com/office/powerpoint/2010/main" val="25901659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1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C02DC1E-1B4A-44FC-BF4F-AA2E1DDDC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6" y="0"/>
            <a:ext cx="11443854" cy="6858000"/>
          </a:xfrm>
        </p:spPr>
        <p:txBody>
          <a:bodyPr>
            <a:noAutofit/>
          </a:bodyPr>
          <a:lstStyle>
            <a:defPPr/>
          </a:lstStyle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600">
                <a:latin typeface="Times New Roman" panose="02020603050405020304" pitchFamily="18" charset="0"/>
              </a:rPr>
              <a:t>探究：降落伞在空中滞留时间的长短与哪些因素有关？</a:t>
            </a:r>
            <a:endParaRPr lang="en-US" altLang="zh-CN" sz="3600"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3200">
                <a:latin typeface="Times New Roman" panose="02020603050405020304" pitchFamily="18" charset="0"/>
              </a:rPr>
              <a:t>1</a:t>
            </a:r>
            <a:r>
              <a:rPr lang="zh-CN" altLang="en-US" sz="3200">
                <a:latin typeface="Times New Roman" panose="02020603050405020304" pitchFamily="18" charset="0"/>
              </a:rPr>
              <a:t>．提出问题：降落伞在空中滞留时间与什么因 素有关？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32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anose="02020603050405020304" pitchFamily="18" charset="0"/>
              </a:rPr>
              <a:t>．猜想与假设：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200">
                <a:latin typeface="Times New Roman" panose="02020603050405020304" pitchFamily="18" charset="0"/>
              </a:rPr>
              <a:t>（</a:t>
            </a:r>
            <a:r>
              <a:rPr lang="en-US" altLang="zh-CN" sz="3200">
                <a:latin typeface="Times New Roman" panose="02020603050405020304" pitchFamily="18" charset="0"/>
              </a:rPr>
              <a:t>1</a:t>
            </a:r>
            <a:r>
              <a:rPr lang="zh-CN" altLang="en-US" sz="3200">
                <a:latin typeface="Times New Roman" panose="02020603050405020304" pitchFamily="18" charset="0"/>
              </a:rPr>
              <a:t>）可能与降落伞的伞绳长有关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200">
                <a:latin typeface="Times New Roman" panose="02020603050405020304" pitchFamily="18" charset="0"/>
              </a:rPr>
              <a:t>（</a:t>
            </a:r>
            <a:r>
              <a:rPr lang="en-US" altLang="zh-CN" sz="3200">
                <a:latin typeface="Times New Roman" panose="02020603050405020304" pitchFamily="18" charset="0"/>
              </a:rPr>
              <a:t>2</a:t>
            </a:r>
            <a:r>
              <a:rPr lang="zh-CN" altLang="en-US" sz="3200">
                <a:latin typeface="Times New Roman" panose="02020603050405020304" pitchFamily="18" charset="0"/>
              </a:rPr>
              <a:t>）可能与降落伞的形状有关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200">
                <a:latin typeface="Times New Roman" panose="02020603050405020304" pitchFamily="18" charset="0"/>
              </a:rPr>
              <a:t>（</a:t>
            </a:r>
            <a:r>
              <a:rPr lang="en-US" altLang="zh-CN" sz="3200">
                <a:latin typeface="Times New Roman" panose="02020603050405020304" pitchFamily="18" charset="0"/>
              </a:rPr>
              <a:t>3</a:t>
            </a:r>
            <a:r>
              <a:rPr lang="zh-CN" altLang="en-US" sz="3200">
                <a:latin typeface="Times New Roman" panose="02020603050405020304" pitchFamily="18" charset="0"/>
              </a:rPr>
              <a:t>）可能与降落伞的面积有关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200">
                <a:latin typeface="Times New Roman" panose="02020603050405020304" pitchFamily="18" charset="0"/>
              </a:rPr>
              <a:t>（</a:t>
            </a:r>
            <a:r>
              <a:rPr lang="en-US" altLang="zh-CN" sz="3200">
                <a:latin typeface="Times New Roman" panose="02020603050405020304" pitchFamily="18" charset="0"/>
              </a:rPr>
              <a:t>4</a:t>
            </a:r>
            <a:r>
              <a:rPr lang="zh-CN" altLang="en-US" sz="3200">
                <a:latin typeface="Times New Roman" panose="02020603050405020304" pitchFamily="18" charset="0"/>
              </a:rPr>
              <a:t>）可能与降落伞开始下落高度有关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200">
                <a:latin typeface="Times New Roman" panose="02020603050405020304" pitchFamily="18" charset="0"/>
              </a:rPr>
              <a:t>（</a:t>
            </a:r>
            <a:r>
              <a:rPr lang="en-US" altLang="zh-CN" sz="3200">
                <a:latin typeface="Times New Roman" panose="02020603050405020304" pitchFamily="18" charset="0"/>
              </a:rPr>
              <a:t>5</a:t>
            </a:r>
            <a:r>
              <a:rPr lang="zh-CN" altLang="en-US" sz="3200">
                <a:latin typeface="Times New Roman" panose="02020603050405020304" pitchFamily="18" charset="0"/>
              </a:rPr>
              <a:t>）可能与降落伞的总重量有关</a:t>
            </a:r>
            <a:endParaRPr lang="zh-CN" altLang="en-US" sz="36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9750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B4E3832-85DA-48FB-BE62-F496B57A8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6" y="145143"/>
            <a:ext cx="11443854" cy="6487886"/>
          </a:xfrm>
        </p:spPr>
        <p:txBody>
          <a:bodyPr>
            <a:noAutofit/>
          </a:bodyPr>
          <a:lstStyle>
            <a:defPPr/>
          </a:lstStyle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3200">
                <a:latin typeface="Times New Roman" panose="02020603050405020304" pitchFamily="18" charset="0"/>
              </a:rPr>
              <a:t>3</a:t>
            </a:r>
            <a:r>
              <a:rPr lang="zh-CN" altLang="en-US" sz="3200">
                <a:latin typeface="Times New Roman" panose="02020603050405020304" pitchFamily="18" charset="0"/>
              </a:rPr>
              <a:t>．设计实验、制定计划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200">
                <a:latin typeface="Times New Roman" panose="02020603050405020304" pitchFamily="18" charset="0"/>
              </a:rPr>
              <a:t>（</a:t>
            </a:r>
            <a:r>
              <a:rPr lang="en-US" altLang="zh-CN" sz="3200">
                <a:latin typeface="Times New Roman" panose="02020603050405020304" pitchFamily="18" charset="0"/>
              </a:rPr>
              <a:t>1</a:t>
            </a:r>
            <a:r>
              <a:rPr lang="zh-CN" altLang="en-US" sz="3200">
                <a:latin typeface="Times New Roman" panose="02020603050405020304" pitchFamily="18" charset="0"/>
              </a:rPr>
              <a:t>）选择器材与测量工具：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200">
                <a:latin typeface="Times New Roman" panose="02020603050405020304" pitchFamily="18" charset="0"/>
              </a:rPr>
              <a:t>①器材：不同绳长、不同面积、不同形状、不同总重的降落伞；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200">
                <a:latin typeface="Times New Roman" panose="02020603050405020304" pitchFamily="18" charset="0"/>
              </a:rPr>
              <a:t>②测量工具：刻度尺、秒表、天平；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200">
                <a:latin typeface="Times New Roman" panose="02020603050405020304" pitchFamily="18" charset="0"/>
              </a:rPr>
              <a:t>（</a:t>
            </a:r>
            <a:r>
              <a:rPr lang="en-US" altLang="zh-CN" sz="3200">
                <a:latin typeface="Times New Roman" panose="02020603050405020304" pitchFamily="18" charset="0"/>
              </a:rPr>
              <a:t>2</a:t>
            </a:r>
            <a:r>
              <a:rPr lang="zh-CN" altLang="en-US" sz="3200">
                <a:latin typeface="Times New Roman" panose="02020603050405020304" pitchFamily="18" charset="0"/>
              </a:rPr>
              <a:t>）设计实验方法：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控制变量法：</a:t>
            </a:r>
            <a:r>
              <a:rPr lang="zh-CN" altLang="en-US" sz="3200">
                <a:latin typeface="Times New Roman" panose="02020603050405020304" pitchFamily="18" charset="0"/>
              </a:rPr>
              <a:t>在探究一个物理问题可能与多个因素有关时，常用的方法是：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先探究其中一个因素对所研究问题的影响，而保持其他因素不变</a:t>
            </a:r>
            <a:r>
              <a:rPr lang="zh-CN" altLang="en-US" sz="3200">
                <a:latin typeface="Times New Roman" panose="02020603050405020304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769014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547E794-31C4-444D-A363-3B7A41659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6" y="2"/>
            <a:ext cx="11443854" cy="6857997"/>
          </a:xfrm>
        </p:spPr>
        <p:txBody>
          <a:bodyPr>
            <a:noAutofit/>
          </a:bodyPr>
          <a:lstStyle>
            <a:defPPr/>
          </a:lstStyle>
          <a:p>
            <a:pPr mar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3200">
                <a:latin typeface="Times New Roman" panose="02020603050405020304" pitchFamily="18" charset="0"/>
              </a:rPr>
              <a:t>3</a:t>
            </a:r>
            <a:r>
              <a:rPr lang="zh-CN" altLang="en-US" sz="3200">
                <a:latin typeface="Times New Roman" panose="02020603050405020304" pitchFamily="18" charset="0"/>
              </a:rPr>
              <a:t>．设计实验、制定计划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200">
                <a:latin typeface="Times New Roman" panose="02020603050405020304" pitchFamily="18" charset="0"/>
              </a:rPr>
              <a:t>（</a:t>
            </a:r>
            <a:r>
              <a:rPr lang="en-US" altLang="zh-CN" sz="3200">
                <a:latin typeface="Times New Roman" panose="02020603050405020304" pitchFamily="18" charset="0"/>
              </a:rPr>
              <a:t>3</a:t>
            </a:r>
            <a:r>
              <a:rPr lang="zh-CN" altLang="en-US" sz="3200">
                <a:latin typeface="Times New Roman" panose="02020603050405020304" pitchFamily="18" charset="0"/>
              </a:rPr>
              <a:t>）设计实验步骤：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200">
                <a:latin typeface="Times New Roman" panose="02020603050405020304" pitchFamily="18" charset="0"/>
              </a:rPr>
              <a:t>①保持伞绳长度、形状、下降高度、总质量一定，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改变伞的面积</a:t>
            </a:r>
            <a:r>
              <a:rPr lang="zh-CN" altLang="en-US" sz="3200">
                <a:latin typeface="Times New Roman" panose="02020603050405020304" pitchFamily="18" charset="0"/>
              </a:rPr>
              <a:t>，比较滞留时间。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200">
                <a:latin typeface="Times New Roman" panose="02020603050405020304" pitchFamily="18" charset="0"/>
              </a:rPr>
              <a:t>②保持伞绳长度、形状、下降高度、伞的面积一定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改变伞的总质量</a:t>
            </a:r>
            <a:r>
              <a:rPr lang="zh-CN" altLang="en-US" sz="3200">
                <a:latin typeface="Times New Roman" panose="02020603050405020304" pitchFamily="18" charset="0"/>
              </a:rPr>
              <a:t>，比较滞留时间。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200">
                <a:latin typeface="Times New Roman" panose="02020603050405020304" pitchFamily="18" charset="0"/>
              </a:rPr>
              <a:t>③保持伞绳长度、总质量、下降高度、伞的面积一定，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改变伞的形状</a:t>
            </a:r>
            <a:r>
              <a:rPr lang="zh-CN" altLang="en-US" sz="3200">
                <a:latin typeface="Times New Roman" panose="02020603050405020304" pitchFamily="18" charset="0"/>
              </a:rPr>
              <a:t>，比较滞留时间。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200">
                <a:latin typeface="Times New Roman" panose="02020603050405020304" pitchFamily="18" charset="0"/>
              </a:rPr>
              <a:t>④保持伞的形状、总质量、下降高度、伞的面积一定，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改变伞绳长度</a:t>
            </a:r>
            <a:r>
              <a:rPr lang="zh-CN" altLang="en-US" sz="3200">
                <a:latin typeface="Times New Roman" panose="02020603050405020304" pitchFamily="18" charset="0"/>
              </a:rPr>
              <a:t>，比较滞留时间。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200">
                <a:latin typeface="Times New Roman" panose="02020603050405020304" pitchFamily="18" charset="0"/>
              </a:rPr>
              <a:t>⑤保持伞绳长度、总质量、伞的形状、伞的面积一定，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改变下降高度</a:t>
            </a:r>
            <a:r>
              <a:rPr lang="zh-CN" altLang="en-US" sz="3200">
                <a:latin typeface="Times New Roman" panose="02020603050405020304" pitchFamily="18" charset="0"/>
              </a:rPr>
              <a:t>，比较滞留时间。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2249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03B49EA-D55D-4462-8304-8D5A12665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6" y="2"/>
            <a:ext cx="11443854" cy="1393369"/>
          </a:xfrm>
        </p:spPr>
        <p:txBody>
          <a:bodyPr>
            <a:noAutofit/>
          </a:bodyPr>
          <a:lstStyle>
            <a:defPPr/>
          </a:lstStyle>
          <a:p>
            <a:pPr mar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3200">
                <a:latin typeface="Times New Roman" panose="02020603050405020304" pitchFamily="18" charset="0"/>
              </a:rPr>
              <a:t>3</a:t>
            </a:r>
            <a:r>
              <a:rPr lang="zh-CN" altLang="en-US" sz="3200">
                <a:latin typeface="Times New Roman" panose="02020603050405020304" pitchFamily="18" charset="0"/>
              </a:rPr>
              <a:t>．设计实验、制定计划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200">
                <a:latin typeface="Times New Roman" panose="02020603050405020304" pitchFamily="18" charset="0"/>
              </a:rPr>
              <a:t>（</a:t>
            </a:r>
            <a:r>
              <a:rPr lang="en-US" altLang="zh-CN" sz="3200">
                <a:latin typeface="Times New Roman" panose="02020603050405020304" pitchFamily="18" charset="0"/>
              </a:rPr>
              <a:t>4</a:t>
            </a:r>
            <a:r>
              <a:rPr lang="zh-CN" altLang="en-US" sz="3200">
                <a:latin typeface="Times New Roman" panose="02020603050405020304" pitchFamily="18" charset="0"/>
              </a:rPr>
              <a:t>）设计统计数据的方法：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12E3C6A-B619-4943-8414-8B913CAB8653}"/>
              </a:ext>
            </a:extLst>
          </p:cNvPr>
          <p:cNvSpPr txBox="1"/>
          <p:nvPr/>
        </p:nvSpPr>
        <p:spPr>
          <a:xfrm>
            <a:off x="5878286" y="584590"/>
            <a:ext cx="149497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列表法</a:t>
            </a:r>
            <a:endParaRPr lang="zh-CN" altLang="en-US" sz="3200">
              <a:solidFill>
                <a:srgbClr val="FF0000"/>
              </a:solidFill>
            </a:endParaRPr>
          </a:p>
        </p:txBody>
      </p:sp>
      <p:graphicFrame>
        <p:nvGraphicFramePr>
          <p:cNvPr id="5" name="Group 9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481B05A-2542-4AE2-B077-A7AFC0C51E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3796930"/>
              </p:ext>
            </p:extLst>
          </p:nvPr>
        </p:nvGraphicFramePr>
        <p:xfrm>
          <a:off x="748146" y="1409506"/>
          <a:ext cx="11443854" cy="5081590"/>
        </p:xfrm>
        <a:graphic>
          <a:graphicData uri="http://schemas.openxmlformats.org/drawingml/2006/table">
            <a:tbl>
              <a:tblPr/>
              <a:tblGrid>
                <a:gridCol w="993568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0"/>
                    </a:ext>
                  </a:extLst>
                </a:gridCol>
                <a:gridCol w="1712686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2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3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4"/>
                    </a:ext>
                  </a:extLst>
                </a:gridCol>
                <a:gridCol w="1843314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5"/>
                    </a:ext>
                  </a:extLst>
                </a:gridCol>
                <a:gridCol w="2191657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6"/>
                    </a:ext>
                  </a:extLst>
                </a:gridCol>
              </a:tblGrid>
              <a:tr h="1554446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实验次数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降落伞伞绳长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/m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降落伞的形状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降落伞的面积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/cm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  <a:endParaRPr kumimoji="0" lang="zh-CN" altLang="en-US" sz="28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降落伞的高度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/m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降落伞总重量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/kg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降落伞滞留的时间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/s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0"/>
                  </a:ext>
                </a:extLst>
              </a:tr>
              <a:tr h="588916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1"/>
                  </a:ext>
                </a:extLst>
              </a:tr>
              <a:tr h="587328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2"/>
                  </a:ext>
                </a:extLst>
              </a:tr>
              <a:tr h="587328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3"/>
                  </a:ext>
                </a:extLst>
              </a:tr>
              <a:tr h="587328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4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4"/>
                  </a:ext>
                </a:extLst>
              </a:tr>
              <a:tr h="588916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5"/>
                  </a:ext>
                </a:extLst>
              </a:tr>
              <a:tr h="587328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6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5978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7EF2C13-6B5A-4011-8546-D58734700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6" y="2"/>
            <a:ext cx="11443854" cy="6857998"/>
          </a:xfrm>
        </p:spPr>
        <p:txBody>
          <a:bodyPr>
            <a:noAutofit/>
          </a:bodyPr>
          <a:lstStyle>
            <a:defPPr/>
          </a:lstStyle>
          <a:p>
            <a:pPr marL="0" inden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3200">
                <a:latin typeface="Times New Roman" panose="02020603050405020304" pitchFamily="18" charset="0"/>
              </a:rPr>
              <a:t>4</a:t>
            </a:r>
            <a:r>
              <a:rPr lang="zh-CN" altLang="en-US" sz="3200">
                <a:latin typeface="Times New Roman" panose="02020603050405020304" pitchFamily="18" charset="0"/>
              </a:rPr>
              <a:t>．进行实验、收集证据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200">
                <a:latin typeface="Times New Roman" panose="02020603050405020304" pitchFamily="18" charset="0"/>
              </a:rPr>
              <a:t>（</a:t>
            </a:r>
            <a:r>
              <a:rPr lang="en-US" altLang="zh-CN" sz="3200">
                <a:latin typeface="Times New Roman" panose="02020603050405020304" pitchFamily="18" charset="0"/>
              </a:rPr>
              <a:t>1</a:t>
            </a:r>
            <a:r>
              <a:rPr lang="zh-CN" altLang="en-US" sz="3200">
                <a:latin typeface="Times New Roman" panose="02020603050405020304" pitchFamily="18" charset="0"/>
              </a:rPr>
              <a:t>）进行实验过程中应注意测量工具的使用方法：</a:t>
            </a:r>
          </a:p>
          <a:p>
            <a:pPr marL="0" inden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200">
                <a:latin typeface="Times New Roman" panose="02020603050405020304" pitchFamily="18" charset="0"/>
              </a:rPr>
              <a:t>①测量工具的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量程与分度值，是选择仪器的依据</a:t>
            </a:r>
            <a:r>
              <a:rPr lang="zh-CN" altLang="en-US" sz="3200">
                <a:latin typeface="Times New Roman" panose="02020603050405020304" pitchFamily="18" charset="0"/>
              </a:rPr>
              <a:t>。测量过程中应根据测量的需要选择量程与分度值合适的测量工具。</a:t>
            </a:r>
          </a:p>
          <a:p>
            <a:pPr marL="0" inden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200">
                <a:latin typeface="Times New Roman" panose="02020603050405020304" pitchFamily="18" charset="0"/>
              </a:rPr>
              <a:t>②测量工具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使用前应先调零</a:t>
            </a:r>
            <a:r>
              <a:rPr lang="zh-CN" altLang="en-US" sz="3200">
                <a:latin typeface="Times New Roman" panose="02020603050405020304" pitchFamily="18" charset="0"/>
              </a:rPr>
              <a:t>。如：刻度尺的零刻度线磨损，应从下一整刻度量起；停表在使用前应先复位</a:t>
            </a:r>
            <a:r>
              <a:rPr lang="en-US" altLang="zh-CN" sz="3200">
                <a:latin typeface="Times New Roman" panose="02020603050405020304" pitchFamily="18" charset="0"/>
              </a:rPr>
              <a:t>……</a:t>
            </a:r>
          </a:p>
          <a:p>
            <a:pPr marL="0" inden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200">
                <a:latin typeface="Times New Roman" panose="02020603050405020304" pitchFamily="18" charset="0"/>
              </a:rPr>
              <a:t>（</a:t>
            </a:r>
            <a:r>
              <a:rPr lang="en-US" altLang="zh-CN" sz="3200">
                <a:latin typeface="Times New Roman" panose="02020603050405020304" pitchFamily="18" charset="0"/>
              </a:rPr>
              <a:t>2</a:t>
            </a:r>
            <a:r>
              <a:rPr lang="zh-CN" altLang="en-US" sz="3200">
                <a:latin typeface="Times New Roman" panose="02020603050405020304" pitchFamily="18" charset="0"/>
              </a:rPr>
              <a:t>）掌握一些测量的技巧。如：不规则面积的测量。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8204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9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869779F-84C2-46E2-9892-016E3BBF4A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0576201"/>
              </p:ext>
            </p:extLst>
          </p:nvPr>
        </p:nvGraphicFramePr>
        <p:xfrm>
          <a:off x="748146" y="1409506"/>
          <a:ext cx="11443854" cy="5081590"/>
        </p:xfrm>
        <a:graphic>
          <a:graphicData uri="http://schemas.openxmlformats.org/drawingml/2006/table">
            <a:tbl>
              <a:tblPr/>
              <a:tblGrid>
                <a:gridCol w="993568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0"/>
                    </a:ext>
                  </a:extLst>
                </a:gridCol>
                <a:gridCol w="1712686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2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3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4"/>
                    </a:ext>
                  </a:extLst>
                </a:gridCol>
                <a:gridCol w="1843314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5"/>
                    </a:ext>
                  </a:extLst>
                </a:gridCol>
                <a:gridCol w="2191657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6"/>
                    </a:ext>
                  </a:extLst>
                </a:gridCol>
              </a:tblGrid>
              <a:tr h="1554446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实验次数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降落伞伞绳长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/m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降落伞的形状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降落伞的面积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/cm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  <a:endParaRPr kumimoji="0" lang="zh-CN" altLang="en-US" sz="28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降落伞的高度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/m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降落伞总重量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/g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降落伞滞留的时间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/s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0"/>
                  </a:ext>
                </a:extLst>
              </a:tr>
              <a:tr h="588916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圆形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0.5m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3.67s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1"/>
                  </a:ext>
                </a:extLst>
              </a:tr>
              <a:tr h="587328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圆形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5.82s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2"/>
                  </a:ext>
                </a:extLst>
              </a:tr>
              <a:tr h="587328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圆形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4.91s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3"/>
                  </a:ext>
                </a:extLst>
              </a:tr>
              <a:tr h="587328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4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正方形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5.81s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4"/>
                  </a:ext>
                </a:extLst>
              </a:tr>
              <a:tr h="588916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1.5m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正方形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5.83s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5"/>
                  </a:ext>
                </a:extLst>
              </a:tr>
              <a:tr h="587328"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6</a:t>
                      </a: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1.5m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正方形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1m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6m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20g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9.24s</a:t>
                      </a:r>
                    </a:p>
                  </a:txBody>
                  <a:tcPr marT="35648" marB="3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6"/>
                  </a:ext>
                </a:extLst>
              </a:tr>
            </a:tbl>
          </a:graphicData>
        </a:graphic>
      </p:graphicFrame>
      <p:sp>
        <p:nvSpPr>
          <p:cNvPr id="3" name="内容占位符 1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8696121-3219-45D8-8270-BBE8148E4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6" y="3"/>
            <a:ext cx="11443854" cy="1409504"/>
          </a:xfrm>
        </p:spPr>
        <p:txBody>
          <a:bodyPr>
            <a:noAutofit/>
          </a:bodyPr>
          <a:lstStyle>
            <a:defPPr/>
          </a:lstStyle>
          <a:p>
            <a:pPr marL="0" inden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3200">
                <a:latin typeface="Times New Roman" panose="02020603050405020304" pitchFamily="18" charset="0"/>
              </a:rPr>
              <a:t>4</a:t>
            </a:r>
            <a:r>
              <a:rPr lang="zh-CN" altLang="en-US" sz="3200">
                <a:latin typeface="Times New Roman" panose="02020603050405020304" pitchFamily="18" charset="0"/>
              </a:rPr>
              <a:t>．进行实验、收集证据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589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</p:tagLst>
</file>

<file path=ppt/theme/theme1.xml><?xml version="1.0" encoding="utf-8"?>
<a:theme xmlns:a="http://schemas.openxmlformats.org/drawingml/2006/main" name="剪切">
  <a:themeElements>
    <a:clrScheme name="剪切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剪切">
      <a:majorFont>
        <a:latin typeface="Franklin Gothic Book"/>
        <a:ea typeface="Arial"/>
        <a:cs typeface="Arial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Arial"/>
        <a:cs typeface="Arial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剪切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1.2测量：实验探究的重要环节</Template>
  <TotalTime>90</TotalTime>
  <Words>1864</Words>
  <Application>Microsoft Office PowerPoint</Application>
  <PresentationFormat>自定义</PresentationFormat>
  <Paragraphs>359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剪切</vt:lpstr>
      <vt:lpstr>1.3活动：降落伞比赛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1.3活动：降落伞比赛</dc:title>
  <dc:creator>李 彦超</dc:creator>
  <cp:lastModifiedBy>User</cp:lastModifiedBy>
  <cp:revision>66</cp:revision>
  <dcterms:created xsi:type="dcterms:W3CDTF">2020-08-26T14:05:30Z</dcterms:created>
  <dcterms:modified xsi:type="dcterms:W3CDTF">2020-09-20T02:15:50Z</dcterms:modified>
</cp:coreProperties>
</file>