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png" ContentType="image/png"/>
  <Default Extension="wmf" ContentType="image/x-wm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0.5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56" r:id="rId4"/>
    <p:sldId id="443" r:id="rId5"/>
    <p:sldId id="444" r:id="rId6"/>
    <p:sldId id="445" r:id="rId7"/>
    <p:sldId id="446" r:id="rId8"/>
    <p:sldId id="447" r:id="rId9"/>
    <p:sldId id="448" r:id="rId10"/>
    <p:sldId id="449" r:id="rId11"/>
    <p:sldId id="450" r:id="rId12"/>
    <p:sldId id="451" r:id="rId13"/>
    <p:sldId id="460" r:id="rId14"/>
    <p:sldId id="452" r:id="rId15"/>
    <p:sldId id="454" r:id="rId16"/>
    <p:sldId id="470" r:id="rId17"/>
    <p:sldId id="455" r:id="rId18"/>
    <p:sldId id="456" r:id="rId19"/>
    <p:sldId id="457" r:id="rId20"/>
    <p:sldId id="458" r:id="rId21"/>
    <p:sldId id="459" r:id="rId22"/>
    <p:sldId id="292" r:id="rId23"/>
  </p:sldIdLst>
  <p:sldSz cx="9144000" cy="6858000" type="screen4x3"/>
  <p:notesSz cx="6858000" cy="9144000"/>
  <p:custDataLst>
    <p:tags r:id="rId24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284"/>
        <p:guide pos="287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6" cy="72006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tags" Target="tags/tag64.xml" /><Relationship Id="rId25" Type="http://schemas.openxmlformats.org/officeDocument/2006/relationships/presProps" Target="presProps.xml" /><Relationship Id="rId26" Type="http://schemas.openxmlformats.org/officeDocument/2006/relationships/viewProps" Target="viewProps.xml" /><Relationship Id="rId27" Type="http://schemas.openxmlformats.org/officeDocument/2006/relationships/theme" Target="theme/theme1.xml" /><Relationship Id="rId28" Type="http://schemas.openxmlformats.org/officeDocument/2006/relationships/tableStyles" Target="tableStyles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6.wmf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0F9B84EA-7D68-4D60-9CB1-D50884785D1C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t/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8D4E0FC9-F1F8-4FAE-9988-3BA365CFD46F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t/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D2A48B96-639E-45A3-A0BA-2464DFDB1FAA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t/>
            </a:fld>
            <a:endParaRPr lang="zh-CN" altLang="en-US" strike="noStrike" noProof="1"/>
          </a:p>
        </p:txBody>
      </p:sp>
      <p:sp>
        <p:nvSpPr>
          <p:cNvPr id="4100" name="幻灯片图像占位符 3"/>
          <p:cNvSpPr>
            <a:spLocks noGrp="1" noRot="1" noChangeAspect="1"/>
          </p:cNvSpPr>
          <p:nvPr>
            <p:ph type="sldImg" idx="6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101" name="备注占位符 4"/>
          <p:cNvSpPr>
            <a:spLocks noGrp="1"/>
          </p:cNvSpPr>
          <p:nvPr>
            <p:ph type="body" sz="quarter" idx="7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A6837353-30EB-4A48-80EB-173D804AEFBD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t/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899100" y="914400"/>
            <a:ext cx="73494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899100" y="3560400"/>
            <a:ext cx="73494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18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456300" y="774000"/>
            <a:ext cx="8229600" cy="5482800"/>
          </a:xfrm>
        </p:spPr>
        <p:txBody>
          <a:bodyPr/>
          <a:lstStyle>
            <a:lvl1pPr marL="171450" indent="-17145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899100" y="2484000"/>
            <a:ext cx="73494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45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899100" y="3560400"/>
            <a:ext cx="73494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6300" y="1490400"/>
            <a:ext cx="8226900" cy="4759200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3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  <a:lvl6pPr marL="1714500" indent="0">
              <a:buNone/>
              <a:defRPr/>
            </a:lvl6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493100" y="3848400"/>
            <a:ext cx="58266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493100" y="4615200"/>
            <a:ext cx="58266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3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6300" y="1501200"/>
            <a:ext cx="3882600" cy="4748400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808700" y="1501200"/>
            <a:ext cx="3882600" cy="4748400"/>
          </a:xfrm>
        </p:spPr>
        <p:txBody>
          <a:bodyPr lIns="90000" tIns="46800" rIns="90000" bIns="46800">
            <a:normAutofit/>
          </a:bodyPr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/>
              </a:tabLst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05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4pPr>
            <a:lvl5pPr eaLnBrk="1" fontAlgn="auto" latinLnBrk="0" hangingPunct="1">
              <a:lnSpc>
                <a:spcPct val="120000"/>
              </a:lnSpc>
              <a:defRPr sz="105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6300" y="1429200"/>
            <a:ext cx="40068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15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6300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1421729"/>
            <a:ext cx="40068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1500" b="1" i="0" u="none" strike="noStrike" kern="1200" cap="none" spc="20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456300" y="1555200"/>
            <a:ext cx="3924808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762800" y="1555200"/>
            <a:ext cx="39204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342900" indent="0" defTabSz="914400" eaLnBrk="1" fontAlgn="auto" latinLnBrk="0" hangingPunct="1">
              <a:buFont typeface="Arial" panose="020b0604020202020204" pitchFamily="34" charset="0"/>
              <a:buNone/>
              <a:tabLst>
                <a:tab pos="1609725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2pPr>
            <a:lvl3pPr eaLnBrk="1" fontAlgn="auto" latinLnBrk="0" hangingPunct="1">
              <a:buFont typeface="Arial" panose="020b0604020202020204" pitchFamily="34" charset="0"/>
              <a:buChar char="●"/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7676100" y="914400"/>
            <a:ext cx="783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1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85800" y="914400"/>
            <a:ext cx="6876900" cy="5029200"/>
          </a:xfrm>
        </p:spPr>
        <p:txBody>
          <a:bodyPr vert="eaVert" lIns="46800" tIns="46800" rIns="46800" bIns="46800"/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tags" Target="../tags/tag57.xml" /><Relationship Id="rId17" Type="http://schemas.openxmlformats.org/officeDocument/2006/relationships/tags" Target="../tags/tag58.xml" /><Relationship Id="rId18" Type="http://schemas.openxmlformats.org/officeDocument/2006/relationships/tags" Target="../tags/tag59.xml" /><Relationship Id="rId19" Type="http://schemas.openxmlformats.org/officeDocument/2006/relationships/tags" Target="../tags/tag60.xml" /><Relationship Id="rId2" Type="http://schemas.openxmlformats.org/officeDocument/2006/relationships/slideLayout" Target="../slideLayouts/slideLayout2.xml" /><Relationship Id="rId20" Type="http://schemas.openxmlformats.org/officeDocument/2006/relationships/tags" Target="../tags/tag61.xml" /><Relationship Id="rId21" Type="http://schemas.openxmlformats.org/officeDocument/2006/relationships/tags" Target="../tags/tag62.xml" /><Relationship Id="rId22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6"/>
            </p:custDataLst>
          </p:nvPr>
        </p:nvSpPr>
        <p:spPr>
          <a:xfrm>
            <a:off x="456300" y="608400"/>
            <a:ext cx="82269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7"/>
            </p:custDataLst>
          </p:nvPr>
        </p:nvSpPr>
        <p:spPr>
          <a:xfrm>
            <a:off x="456300" y="1490400"/>
            <a:ext cx="82269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8"/>
            </p:custDataLst>
          </p:nvPr>
        </p:nvSpPr>
        <p:spPr>
          <a:xfrm>
            <a:off x="4590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9"/>
            </p:custDataLst>
          </p:nvPr>
        </p:nvSpPr>
        <p:spPr>
          <a:xfrm>
            <a:off x="3087000" y="6314400"/>
            <a:ext cx="297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0"/>
            </p:custDataLst>
          </p:nvPr>
        </p:nvSpPr>
        <p:spPr>
          <a:xfrm>
            <a:off x="66582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21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/>
  <p:timing/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207135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tags" Target="../tags/tag63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5.jpeg" /><Relationship Id="rId3" Type="http://schemas.openxmlformats.org/officeDocument/2006/relationships/image" Target="../media/image11.png" /><Relationship Id="rId4" Type="http://schemas.openxmlformats.org/officeDocument/2006/relationships/image" Target="../media/image12.jpeg" /><Relationship Id="rId5" Type="http://schemas.openxmlformats.org/officeDocument/2006/relationships/image" Target="../media/image13.jpeg" /><Relationship Id="rId6" Type="http://schemas.openxmlformats.org/officeDocument/2006/relationships/image" Target="../media/image14.jpeg" /><Relationship Id="rId7" Type="http://schemas.openxmlformats.org/officeDocument/2006/relationships/image" Target="../media/image1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oleObject" Target="../embeddings/oleObject1.bin" TargetMode="Internal" /><Relationship Id="rId3" Type="http://schemas.openxmlformats.org/officeDocument/2006/relationships/image" Target="../media/image16.wmf" /><Relationship Id="rId4" Type="http://schemas.openxmlformats.org/officeDocument/2006/relationships/vmlDrawing" Target="../drawings/vmlDrawing1.v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7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8.pn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9.jpeg" /><Relationship Id="rId3" Type="http://schemas.openxmlformats.org/officeDocument/2006/relationships/image" Target="../media/image20.png" /><Relationship Id="rId4" Type="http://schemas.openxmlformats.org/officeDocument/2006/relationships/image" Target="../media/image21.jpeg" /><Relationship Id="rId5" Type="http://schemas.openxmlformats.org/officeDocument/2006/relationships/image" Target="../media/image22.jpeg" /><Relationship Id="rId6" Type="http://schemas.openxmlformats.org/officeDocument/2006/relationships/image" Target="../media/image23.jpeg" /><Relationship Id="rId7" Type="http://schemas.openxmlformats.org/officeDocument/2006/relationships/image" Target="../media/image24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5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jpeg" /><Relationship Id="rId3" Type="http://schemas.openxmlformats.org/officeDocument/2006/relationships/image" Target="../media/image2.jpeg" /><Relationship Id="rId4" Type="http://schemas.openxmlformats.org/officeDocument/2006/relationships/image" Target="../media/image3.jpeg" /><Relationship Id="rId5" Type="http://schemas.openxmlformats.org/officeDocument/2006/relationships/image" Target="../media/image4.jpeg" /><Relationship Id="rId6" Type="http://schemas.openxmlformats.org/officeDocument/2006/relationships/image" Target="../media/image5.jpeg" /><Relationship Id="rId7" Type="http://schemas.openxmlformats.org/officeDocument/2006/relationships/image" Target="../media/image6.jpeg" /><Relationship Id="rId8" Type="http://schemas.openxmlformats.org/officeDocument/2006/relationships/image" Target="../media/image7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8.png" /><Relationship Id="rId3" Type="http://schemas.openxmlformats.org/officeDocument/2006/relationships/image" Target="../media/image9.png" /><Relationship Id="rId4" Type="http://schemas.openxmlformats.org/officeDocument/2006/relationships/audio" Target="../media/audio111.wav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0.jpeg" /><Relationship Id="rId3" Type="http://schemas.openxmlformats.org/officeDocument/2006/relationships/image" Target="../media/image11.png" /><Relationship Id="rId4" Type="http://schemas.openxmlformats.org/officeDocument/2006/relationships/image" Target="../media/image12.jpeg" /><Relationship Id="rId5" Type="http://schemas.openxmlformats.org/officeDocument/2006/relationships/image" Target="../media/image13.jpeg" /><Relationship Id="rId6" Type="http://schemas.openxmlformats.org/officeDocument/2006/relationships/image" Target="../media/image14.jpeg" /><Relationship Id="rId7" Type="http://schemas.openxmlformats.org/officeDocument/2006/relationships/image" Target="../media/image1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Relationship Id="rId2" Type="http://schemas.openxmlformats.org/officeDocument/2006/relationships/audio" Target="../media/chimes2.wav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4"/>
          <p:cNvSpPr txBox="1"/>
          <p:nvPr/>
        </p:nvSpPr>
        <p:spPr>
          <a:xfrm>
            <a:off x="2092960" y="2443480"/>
            <a:ext cx="4342765" cy="67564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800">
                <a:latin typeface="黑体" panose="02010609060101010101" charset="-122"/>
                <a:ea typeface="黑体" panose="02010609060101010101" charset="-122"/>
              </a:rPr>
              <a:t>第十七章 欧姆定律</a:t>
            </a:r>
            <a:endParaRPr lang="zh-CN" altLang="en-US" sz="3800">
              <a:latin typeface="黑体" panose="02010600030101010101" charset="-122"/>
              <a:ea typeface="黑体" panose="02010609060101010101" charset="-122"/>
            </a:endParaRPr>
          </a:p>
        </p:txBody>
      </p:sp>
      <p:sp>
        <p:nvSpPr>
          <p:cNvPr id="4" name="文本框 25"/>
          <p:cNvSpPr txBox="1"/>
          <p:nvPr/>
        </p:nvSpPr>
        <p:spPr>
          <a:xfrm>
            <a:off x="2578100" y="3202305"/>
            <a:ext cx="34874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第3节 电阻的测量</a:t>
            </a:r>
            <a:endParaRPr lang="zh-CN" altLang="en-US" sz="3200">
              <a:latin typeface="黑体" panose="02010600030101010101" charset="-122"/>
              <a:ea typeface="黑体" panose="02010609060101010101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57785" y="124460"/>
            <a:ext cx="7060565" cy="2995295"/>
            <a:chOff x="91" y="196"/>
            <a:chExt cx="11119" cy="4717"/>
          </a:xfrm>
        </p:grpSpPr>
        <p:cxnSp>
          <p:nvCxnSpPr>
            <p:cNvPr id="2" name="直接连接符 1"/>
            <p:cNvCxnSpPr/>
            <p:nvPr/>
          </p:nvCxnSpPr>
          <p:spPr>
            <a:xfrm>
              <a:off x="2253" y="4913"/>
              <a:ext cx="8957" cy="0"/>
            </a:xfrm>
            <a:prstGeom prst="line">
              <a:avLst/>
            </a:prstGeom>
            <a:ln w="2540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34822" name="文本框 1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91" y="196"/>
              <a:ext cx="4634" cy="58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zh-CN" altLang="en-US" b="1">
                  <a:solidFill>
                    <a:schemeClr val="bg1"/>
                  </a:solidFill>
                  <a:latin typeface="微软雅黑" panose="020b0503020204020204" charset="-122"/>
                  <a:ea typeface="微软雅黑"/>
                  <a:cs typeface="宋体" panose="02010600030101010101" pitchFamily="2" charset="-122"/>
                </a:rPr>
                <a:t>￭</a:t>
              </a:r>
              <a:r>
                <a:rPr lang="zh-CN" altLang="en-US" b="1">
                  <a:solidFill>
                    <a:schemeClr val="bg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九年级 物理 上册 人教版</a:t>
              </a:r>
              <a:endParaRPr lang="zh-CN" altLang="en-US" b="1">
                <a:solidFill>
                  <a:schemeClr val="bg1"/>
                </a:solidFill>
                <a:latin typeface="宋体" pitchFamily="2" charset="-122"/>
                <a:ea typeface="宋体" pitchFamily="2" charset="-122"/>
                <a:cs typeface="宋体" panose="02010600030101010101" pitchFamily="2" charset="-122"/>
              </a:endParaRPr>
            </a:p>
          </p:txBody>
        </p:sp>
      </p:grp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314" name="文本框 13313"/>
          <p:cNvSpPr txBox="1"/>
          <p:nvPr/>
        </p:nvSpPr>
        <p:spPr>
          <a:xfrm>
            <a:off x="367665" y="1598295"/>
            <a:ext cx="34645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比比谁答的又快又准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3315" name="文本框 13314"/>
          <p:cNvSpPr txBox="1"/>
          <p:nvPr/>
        </p:nvSpPr>
        <p:spPr>
          <a:xfrm>
            <a:off x="308610" y="2120265"/>
            <a:ext cx="8730615" cy="24612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电流表应怎样连接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?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A.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电流表与被测电阻串联   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B.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电流表与被测电阻并联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电压表应怎样连接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?  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A.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电压表与被测电阻串联   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B.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电压表与被测电阻并联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3316" name="文本框 13315"/>
          <p:cNvSpPr txBox="1"/>
          <p:nvPr/>
        </p:nvSpPr>
        <p:spPr>
          <a:xfrm>
            <a:off x="424180" y="2740025"/>
            <a:ext cx="4959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</a:rPr>
              <a:t>√</a:t>
            </a:r>
            <a:endParaRPr lang="zh-CN" altLang="en-US" sz="3200">
              <a:solidFill>
                <a:srgbClr val="FF5050"/>
              </a:solidFill>
              <a:latin typeface="黑体" panose="02010600030101010101" charset="-122"/>
              <a:ea typeface="黑体" panose="02010609060101010101" charset="-122"/>
            </a:endParaRPr>
          </a:p>
        </p:txBody>
      </p:sp>
      <p:sp>
        <p:nvSpPr>
          <p:cNvPr id="13317" name="矩形 13316"/>
          <p:cNvSpPr/>
          <p:nvPr/>
        </p:nvSpPr>
        <p:spPr>
          <a:xfrm>
            <a:off x="4858385" y="4026535"/>
            <a:ext cx="4978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800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</a:rPr>
              <a:t>√</a:t>
            </a:r>
            <a:endParaRPr lang="zh-CN" altLang="en-US" sz="2800">
              <a:solidFill>
                <a:srgbClr val="FF5050"/>
              </a:solidFill>
              <a:latin typeface="黑体" panose="02010600030101010101" charset="-122"/>
              <a:ea typeface="黑体" panose="02010609060101010101" charset="-122"/>
            </a:endParaRPr>
          </a:p>
        </p:txBody>
      </p:sp>
      <p:sp>
        <p:nvSpPr>
          <p:cNvPr id="13319" name="矩形 13318"/>
          <p:cNvSpPr/>
          <p:nvPr/>
        </p:nvSpPr>
        <p:spPr>
          <a:xfrm>
            <a:off x="4837113" y="5194935"/>
            <a:ext cx="5384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ctr"/>
            <a:r>
              <a:rPr lang="zh-CN" altLang="en-US" sz="2800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</a:rPr>
              <a:t>√</a:t>
            </a:r>
            <a:endParaRPr lang="zh-CN" altLang="en-US" sz="2800">
              <a:solidFill>
                <a:srgbClr val="FF505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3320" name="文本框 13319"/>
          <p:cNvSpPr txBox="1"/>
          <p:nvPr/>
        </p:nvSpPr>
        <p:spPr>
          <a:xfrm>
            <a:off x="342900" y="4548505"/>
            <a:ext cx="7748270" cy="11684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电流表和电压表在连接时极性上有什么要求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?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A.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负进正出               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B.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正进负出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3327" name="文本框 13326"/>
          <p:cNvSpPr txBox="1"/>
          <p:nvPr/>
        </p:nvSpPr>
        <p:spPr>
          <a:xfrm>
            <a:off x="4775200" y="2740025"/>
            <a:ext cx="6635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3200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</a:rPr>
              <a:t>X</a:t>
            </a:r>
            <a:endParaRPr lang="en-US" altLang="zh-CN" sz="3200">
              <a:solidFill>
                <a:srgbClr val="FF5050"/>
              </a:solidFill>
              <a:latin typeface="黑体" panose="02010600030101010101" charset="-122"/>
              <a:ea typeface="黑体" panose="02010609060101010101" charset="-122"/>
            </a:endParaRPr>
          </a:p>
        </p:txBody>
      </p:sp>
      <p:sp>
        <p:nvSpPr>
          <p:cNvPr id="13329" name="文本框 13328"/>
          <p:cNvSpPr txBox="1"/>
          <p:nvPr/>
        </p:nvSpPr>
        <p:spPr>
          <a:xfrm>
            <a:off x="380365" y="4026218"/>
            <a:ext cx="5397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</a:rPr>
              <a:t>X</a:t>
            </a:r>
            <a:endParaRPr lang="en-US" altLang="zh-CN" sz="2800">
              <a:solidFill>
                <a:srgbClr val="FF5050"/>
              </a:solidFill>
              <a:latin typeface="黑体" panose="02010600030101010101" charset="-122"/>
              <a:ea typeface="黑体" panose="02010609060101010101" charset="-122"/>
            </a:endParaRPr>
          </a:p>
        </p:txBody>
      </p:sp>
      <p:sp>
        <p:nvSpPr>
          <p:cNvPr id="13332" name="文本框 13331"/>
          <p:cNvSpPr txBox="1"/>
          <p:nvPr/>
        </p:nvSpPr>
        <p:spPr>
          <a:xfrm>
            <a:off x="429578" y="5194618"/>
            <a:ext cx="49053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zh-CN" sz="2800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</a:rPr>
              <a:t>X</a:t>
            </a:r>
            <a:endParaRPr lang="en-US" altLang="zh-CN" sz="2800">
              <a:solidFill>
                <a:srgbClr val="FF505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145" name="文本框 24"/>
          <p:cNvSpPr txBox="1"/>
          <p:nvPr/>
        </p:nvSpPr>
        <p:spPr>
          <a:xfrm>
            <a:off x="284480" y="1014730"/>
            <a:ext cx="264731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19" grpId="0"/>
      <p:bldP spid="13327" grpId="0"/>
      <p:bldP spid="13329" grpId="0"/>
      <p:bldP spid="133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318" name="文本框 13317"/>
          <p:cNvSpPr txBox="1"/>
          <p:nvPr/>
        </p:nvSpPr>
        <p:spPr>
          <a:xfrm>
            <a:off x="477520" y="3529965"/>
            <a:ext cx="8402320" cy="25279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  <a:spcBef>
                <a:spcPct val="0"/>
              </a:spcBef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5.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滑动变阻器应当怎样连接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?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A.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与被测电阻串联并在开关闭合前将滑片滑到阻值最大的位置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B.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与被测电阻串联并在开关闭合前将滑片滑到阻值最小的位置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3321" name="矩形 13320"/>
          <p:cNvSpPr/>
          <p:nvPr/>
        </p:nvSpPr>
        <p:spPr>
          <a:xfrm>
            <a:off x="699135" y="4029393"/>
            <a:ext cx="58928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ctr"/>
            <a:r>
              <a:rPr lang="zh-CN" altLang="en-US" sz="3200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</a:rPr>
              <a:t>√</a:t>
            </a:r>
            <a:endParaRPr lang="zh-CN" altLang="en-US" sz="3200">
              <a:solidFill>
                <a:srgbClr val="FF505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3322" name="文本框 13321"/>
          <p:cNvSpPr txBox="1"/>
          <p:nvPr/>
        </p:nvSpPr>
        <p:spPr>
          <a:xfrm>
            <a:off x="403225" y="1565275"/>
            <a:ext cx="8296910" cy="20402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  <a:spcBef>
                <a:spcPct val="0"/>
              </a:spcBef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实验时电源电压是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3V, 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未知电阻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5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～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10Ω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滑动变阻器大约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20Ω,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那么电压表和电流表应选择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?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A.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电压表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0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～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15V;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电流表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0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～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3A            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3800"/>
              </a:lnSpc>
              <a:spcBef>
                <a:spcPct val="0"/>
              </a:spcBef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B.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电压表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0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～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3V;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电流表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0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～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0.6A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3323" name="矩形 13322"/>
          <p:cNvSpPr/>
          <p:nvPr/>
        </p:nvSpPr>
        <p:spPr>
          <a:xfrm>
            <a:off x="614045" y="3021965"/>
            <a:ext cx="58928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ctr"/>
            <a:r>
              <a:rPr lang="zh-CN" altLang="en-US" sz="3200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</a:rPr>
              <a:t>√</a:t>
            </a:r>
            <a:endParaRPr lang="zh-CN" altLang="en-US" sz="3200">
              <a:solidFill>
                <a:srgbClr val="FF505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3335" name="文本框 13334"/>
          <p:cNvSpPr txBox="1"/>
          <p:nvPr/>
        </p:nvSpPr>
        <p:spPr>
          <a:xfrm>
            <a:off x="572135" y="2522220"/>
            <a:ext cx="71374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zh-CN" sz="3200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</a:rPr>
              <a:t>X</a:t>
            </a:r>
            <a:endParaRPr lang="en-US" altLang="zh-CN" sz="3200">
              <a:solidFill>
                <a:srgbClr val="FF505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3339" name="文本框 13338"/>
          <p:cNvSpPr txBox="1"/>
          <p:nvPr/>
        </p:nvSpPr>
        <p:spPr>
          <a:xfrm>
            <a:off x="695325" y="4990465"/>
            <a:ext cx="665163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zh-CN" sz="3200">
                <a:solidFill>
                  <a:srgbClr val="FF5050"/>
                </a:solidFill>
                <a:latin typeface="黑体" panose="02010609060101010101" charset="-122"/>
                <a:ea typeface="黑体" panose="02010609060101010101" charset="-122"/>
              </a:rPr>
              <a:t>X</a:t>
            </a:r>
            <a:endParaRPr lang="en-US" altLang="zh-CN" sz="3200">
              <a:solidFill>
                <a:srgbClr val="FF505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145" name="文本框 24"/>
          <p:cNvSpPr txBox="1"/>
          <p:nvPr/>
        </p:nvSpPr>
        <p:spPr>
          <a:xfrm>
            <a:off x="284480" y="1014730"/>
            <a:ext cx="28454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  <p:bldP spid="13323" grpId="0"/>
      <p:bldP spid="13335" grpId="0"/>
      <p:bldP spid="133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38" name="Rectangle 3"/>
          <p:cNvSpPr/>
          <p:nvPr/>
        </p:nvSpPr>
        <p:spPr>
          <a:xfrm>
            <a:off x="259715" y="2339340"/>
            <a:ext cx="8820150" cy="33997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0" hangingPunct="0">
              <a:lnSpc>
                <a:spcPts val="43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在连接电路前要调节电流表、电压表到零刻度。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eaLnBrk="0" hangingPunct="0">
              <a:lnSpc>
                <a:spcPts val="43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连接电路时开关要断开，连接完电路要调节滑动变阻器到阻值最大端。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eaLnBrk="0" hangingPunct="0">
              <a:lnSpc>
                <a:spcPts val="43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连接好电路，在检查电路连接无误后要用开关试触，在确定电路完好后再闭合开关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S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eaLnBrk="0" hangingPunct="0">
              <a:lnSpc>
                <a:spcPts val="43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电压表和电流表要注意选择适当的量程。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4340" name="Rectangle 2"/>
          <p:cNvSpPr/>
          <p:nvPr/>
        </p:nvSpPr>
        <p:spPr>
          <a:xfrm>
            <a:off x="405130" y="1696720"/>
            <a:ext cx="2024063" cy="521970"/>
          </a:xfrm>
          <a:prstGeom prst="rect">
            <a:avLst/>
          </a:prstGeom>
          <a:gradFill rotWithShape="0">
            <a:gsLst>
              <a:gs pos="0">
                <a:srgbClr val="D1E8FF"/>
              </a:gs>
              <a:gs pos="100000">
                <a:srgbClr val="99CCFF"/>
              </a:gs>
            </a:gsLst>
            <a:lin ang="5400000" scaled="1"/>
          </a:gradFill>
          <a:ln w="19050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ctr"/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注意事项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145" name="文本框 24"/>
          <p:cNvSpPr txBox="1"/>
          <p:nvPr/>
        </p:nvSpPr>
        <p:spPr>
          <a:xfrm>
            <a:off x="284480" y="1014730"/>
            <a:ext cx="31102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charRg st="0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charRg st="26" end="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charRg st="62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charRg st="105" end="1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6386" name="组合 16385"/>
          <p:cNvGrpSpPr>
            <a:grpSpLocks noChangeAspect="1"/>
          </p:cNvGrpSpPr>
          <p:nvPr/>
        </p:nvGrpSpPr>
        <p:grpSpPr>
          <a:xfrm>
            <a:off x="3960813" y="1850073"/>
            <a:ext cx="4811712" cy="4202112"/>
            <a:chExt cx="3031" cy="2647"/>
          </a:xfrm>
        </p:grpSpPr>
        <p:pic>
          <p:nvPicPr>
            <p:cNvPr id="16387" name="Picture 5" descr="H:\2\人教教参资源\九\图\小灯泡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4" y="1044"/>
              <a:ext cx="862" cy="602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6388" name="组合 16387"/>
            <p:cNvGrpSpPr>
              <a:grpSpLocks noChangeAspect="1"/>
            </p:cNvGrpSpPr>
            <p:nvPr/>
          </p:nvGrpSpPr>
          <p:grpSpPr>
            <a:xfrm>
              <a:off x="0" y="0"/>
              <a:ext cx="3031" cy="2647"/>
              <a:chExt cx="3031" cy="2647"/>
            </a:xfrm>
          </p:grpSpPr>
          <p:pic>
            <p:nvPicPr>
              <p:cNvPr id="16389" name="Picture 5" descr="无标题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70" y="1204"/>
                <a:ext cx="1161" cy="55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16390" name="Picture 3" descr="H:\2\人教教参资源\九\图\铡刀开关.JP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79" y="183"/>
                <a:ext cx="720" cy="46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16391" name="Picture 6" descr="H:\2\人教教参资源\九\图\电流表.JPG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920"/>
                <a:ext cx="670" cy="79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16392" name="Picture 7" descr="H:\2\人教教参资源\九\图\电压表.JPG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05" y="1827"/>
                <a:ext cx="807" cy="8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16393" name="Picture 14" descr="H:\2\人教教参资源\九\图\蓄电池.jpg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30" y="0"/>
                <a:ext cx="984" cy="92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</p:grpSp>
      <p:grpSp>
        <p:nvGrpSpPr>
          <p:cNvPr id="16394" name="组合 16393"/>
          <p:cNvGrpSpPr/>
          <p:nvPr/>
        </p:nvGrpSpPr>
        <p:grpSpPr>
          <a:xfrm>
            <a:off x="3816350" y="2102485"/>
            <a:ext cx="4873625" cy="3702050"/>
            <a:chExt cx="3070" cy="2332"/>
          </a:xfrm>
        </p:grpSpPr>
        <p:sp>
          <p:nvSpPr>
            <p:cNvPr id="16395" name="未知"/>
            <p:cNvSpPr/>
            <p:nvPr/>
          </p:nvSpPr>
          <p:spPr>
            <a:xfrm>
              <a:off x="1446" y="0"/>
              <a:ext cx="684" cy="460"/>
            </a:xfrm>
            <a:custGeom>
              <a:gdLst>
                <a:gd name="txL" fmla="*/ 0 w 684"/>
                <a:gd name="txT" fmla="*/ 0 h 460"/>
                <a:gd name="txR" fmla="*/ 684 w 684"/>
                <a:gd name="txB" fmla="*/ 460 h 460"/>
              </a:gdLst>
              <a:cxnLst>
                <a:cxn ang="0">
                  <a:pos x="0" y="52"/>
                </a:cxn>
                <a:cxn ang="0">
                  <a:pos x="240" y="34"/>
                </a:cxn>
                <a:cxn ang="0">
                  <a:pos x="404" y="253"/>
                </a:cxn>
                <a:cxn ang="0">
                  <a:pos x="595" y="445"/>
                </a:cxn>
                <a:cxn ang="0">
                  <a:pos x="684" y="345"/>
                </a:cxn>
              </a:cxnLst>
              <a:rect l="txL" t="txT" r="txR" b="txB"/>
              <a:pathLst>
                <a:path w="684" h="460">
                  <a:moveTo>
                    <a:pt x="0" y="52"/>
                  </a:moveTo>
                  <a:cubicBezTo>
                    <a:pt x="39" y="49"/>
                    <a:pt x="173" y="0"/>
                    <a:pt x="240" y="34"/>
                  </a:cubicBezTo>
                  <a:cubicBezTo>
                    <a:pt x="308" y="68"/>
                    <a:pt x="345" y="184"/>
                    <a:pt x="404" y="253"/>
                  </a:cubicBezTo>
                  <a:cubicBezTo>
                    <a:pt x="463" y="321"/>
                    <a:pt x="548" y="430"/>
                    <a:pt x="595" y="445"/>
                  </a:cubicBezTo>
                  <a:cubicBezTo>
                    <a:pt x="642" y="460"/>
                    <a:pt x="666" y="366"/>
                    <a:pt x="684" y="345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396" name="未知"/>
            <p:cNvSpPr/>
            <p:nvPr/>
          </p:nvSpPr>
          <p:spPr>
            <a:xfrm>
              <a:off x="2541" y="339"/>
              <a:ext cx="529" cy="860"/>
            </a:xfrm>
            <a:custGeom>
              <a:gdLst>
                <a:gd name="txL" fmla="*/ 0 w 529"/>
                <a:gd name="txT" fmla="*/ 0 h 860"/>
                <a:gd name="txR" fmla="*/ 529 w 529"/>
                <a:gd name="txB" fmla="*/ 860 h 860"/>
              </a:gdLst>
              <a:cxnLst>
                <a:cxn ang="0">
                  <a:pos x="0" y="26"/>
                </a:cxn>
                <a:cxn ang="0">
                  <a:pos x="243" y="71"/>
                </a:cxn>
                <a:cxn ang="0">
                  <a:pos x="487" y="454"/>
                </a:cxn>
                <a:cxn ang="0">
                  <a:pos x="496" y="860"/>
                </a:cxn>
              </a:cxnLst>
              <a:rect l="txL" t="txT" r="txR" b="txB"/>
              <a:pathLst>
                <a:path w="529" h="860">
                  <a:moveTo>
                    <a:pt x="0" y="26"/>
                  </a:moveTo>
                  <a:cubicBezTo>
                    <a:pt x="42" y="33"/>
                    <a:pt x="162" y="0"/>
                    <a:pt x="243" y="71"/>
                  </a:cubicBezTo>
                  <a:cubicBezTo>
                    <a:pt x="324" y="142"/>
                    <a:pt x="445" y="323"/>
                    <a:pt x="487" y="454"/>
                  </a:cubicBezTo>
                  <a:cubicBezTo>
                    <a:pt x="529" y="585"/>
                    <a:pt x="494" y="776"/>
                    <a:pt x="496" y="860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397" name="未知"/>
            <p:cNvSpPr/>
            <p:nvPr/>
          </p:nvSpPr>
          <p:spPr>
            <a:xfrm>
              <a:off x="1660" y="1299"/>
              <a:ext cx="593" cy="403"/>
            </a:xfrm>
            <a:custGeom>
              <a:gdLst>
                <a:gd name="txL" fmla="*/ 0 w 593"/>
                <a:gd name="txT" fmla="*/ 0 h 403"/>
                <a:gd name="txR" fmla="*/ 593 w 593"/>
                <a:gd name="txB" fmla="*/ 403 h 403"/>
              </a:gdLst>
              <a:cxnLst>
                <a:cxn ang="0">
                  <a:pos x="0" y="0"/>
                </a:cxn>
                <a:cxn ang="0">
                  <a:pos x="200" y="264"/>
                </a:cxn>
                <a:cxn ang="0">
                  <a:pos x="334" y="354"/>
                </a:cxn>
                <a:cxn ang="0">
                  <a:pos x="558" y="354"/>
                </a:cxn>
                <a:cxn ang="0">
                  <a:pos x="545" y="58"/>
                </a:cxn>
              </a:cxnLst>
              <a:rect l="txL" t="txT" r="txR" b="txB"/>
              <a:pathLst>
                <a:path w="593" h="402">
                  <a:moveTo>
                    <a:pt x="0" y="0"/>
                  </a:moveTo>
                  <a:cubicBezTo>
                    <a:pt x="33" y="45"/>
                    <a:pt x="144" y="205"/>
                    <a:pt x="200" y="264"/>
                  </a:cubicBezTo>
                  <a:cubicBezTo>
                    <a:pt x="256" y="323"/>
                    <a:pt x="275" y="339"/>
                    <a:pt x="334" y="354"/>
                  </a:cubicBezTo>
                  <a:cubicBezTo>
                    <a:pt x="394" y="368"/>
                    <a:pt x="524" y="403"/>
                    <a:pt x="558" y="354"/>
                  </a:cubicBezTo>
                  <a:cubicBezTo>
                    <a:pt x="593" y="305"/>
                    <a:pt x="548" y="120"/>
                    <a:pt x="545" y="58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398" name="未知"/>
            <p:cNvSpPr/>
            <p:nvPr/>
          </p:nvSpPr>
          <p:spPr>
            <a:xfrm>
              <a:off x="1534" y="1275"/>
              <a:ext cx="355" cy="1010"/>
            </a:xfrm>
            <a:custGeom>
              <a:gdLst>
                <a:gd name="txL" fmla="*/ 0 w 355"/>
                <a:gd name="txT" fmla="*/ 0 h 1010"/>
                <a:gd name="txR" fmla="*/ 355 w 355"/>
                <a:gd name="txB" fmla="*/ 1010 h 1010"/>
              </a:gdLst>
              <a:cxnLst>
                <a:cxn ang="0">
                  <a:pos x="0" y="1010"/>
                </a:cxn>
                <a:cxn ang="0">
                  <a:pos x="213" y="967"/>
                </a:cxn>
                <a:cxn ang="0">
                  <a:pos x="315" y="777"/>
                </a:cxn>
                <a:cxn ang="0">
                  <a:pos x="322" y="412"/>
                </a:cxn>
                <a:cxn ang="0">
                  <a:pos x="118" y="0"/>
                </a:cxn>
              </a:cxnLst>
              <a:rect l="txL" t="txT" r="txR" b="txB"/>
              <a:pathLst>
                <a:path w="355" h="1010">
                  <a:moveTo>
                    <a:pt x="0" y="1010"/>
                  </a:moveTo>
                  <a:cubicBezTo>
                    <a:pt x="35" y="1004"/>
                    <a:pt x="160" y="1006"/>
                    <a:pt x="213" y="967"/>
                  </a:cubicBezTo>
                  <a:cubicBezTo>
                    <a:pt x="266" y="928"/>
                    <a:pt x="297" y="869"/>
                    <a:pt x="315" y="777"/>
                  </a:cubicBezTo>
                  <a:cubicBezTo>
                    <a:pt x="334" y="684"/>
                    <a:pt x="355" y="542"/>
                    <a:pt x="322" y="412"/>
                  </a:cubicBezTo>
                  <a:cubicBezTo>
                    <a:pt x="289" y="283"/>
                    <a:pt x="160" y="86"/>
                    <a:pt x="118" y="0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399" name="未知"/>
            <p:cNvSpPr/>
            <p:nvPr/>
          </p:nvSpPr>
          <p:spPr>
            <a:xfrm>
              <a:off x="936" y="1304"/>
              <a:ext cx="274" cy="1028"/>
            </a:xfrm>
            <a:custGeom>
              <a:gdLst>
                <a:gd name="txL" fmla="*/ 0 w 274"/>
                <a:gd name="txT" fmla="*/ 0 h 1028"/>
                <a:gd name="txR" fmla="*/ 274 w 274"/>
                <a:gd name="txB" fmla="*/ 1028 h 1028"/>
              </a:gdLst>
              <a:cxnLst>
                <a:cxn ang="0">
                  <a:pos x="198" y="0"/>
                </a:cxn>
                <a:cxn ang="0">
                  <a:pos x="58" y="504"/>
                </a:cxn>
                <a:cxn ang="0">
                  <a:pos x="4" y="770"/>
                </a:cxn>
                <a:cxn ang="0">
                  <a:pos x="80" y="994"/>
                </a:cxn>
                <a:cxn ang="0">
                  <a:pos x="274" y="974"/>
                </a:cxn>
              </a:cxnLst>
              <a:rect l="txL" t="txT" r="txR" b="txB"/>
              <a:pathLst>
                <a:path w="274" h="1028">
                  <a:moveTo>
                    <a:pt x="198" y="0"/>
                  </a:moveTo>
                  <a:cubicBezTo>
                    <a:pt x="175" y="84"/>
                    <a:pt x="90" y="376"/>
                    <a:pt x="58" y="504"/>
                  </a:cubicBezTo>
                  <a:cubicBezTo>
                    <a:pt x="26" y="632"/>
                    <a:pt x="0" y="688"/>
                    <a:pt x="4" y="770"/>
                  </a:cubicBezTo>
                  <a:cubicBezTo>
                    <a:pt x="8" y="852"/>
                    <a:pt x="35" y="960"/>
                    <a:pt x="80" y="994"/>
                  </a:cubicBezTo>
                  <a:cubicBezTo>
                    <a:pt x="125" y="1028"/>
                    <a:pt x="234" y="978"/>
                    <a:pt x="274" y="974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00" name="未知"/>
            <p:cNvSpPr/>
            <p:nvPr/>
          </p:nvSpPr>
          <p:spPr>
            <a:xfrm>
              <a:off x="426" y="1292"/>
              <a:ext cx="718" cy="259"/>
            </a:xfrm>
            <a:custGeom>
              <a:gdLst>
                <a:gd name="txL" fmla="*/ 0 w 718"/>
                <a:gd name="txT" fmla="*/ 0 h 259"/>
                <a:gd name="txR" fmla="*/ 718 w 718"/>
                <a:gd name="txB" fmla="*/ 259 h 259"/>
              </a:gdLst>
              <a:cxnLst>
                <a:cxn ang="0">
                  <a:pos x="0" y="76"/>
                </a:cxn>
                <a:cxn ang="0">
                  <a:pos x="109" y="229"/>
                </a:cxn>
                <a:cxn ang="0">
                  <a:pos x="307" y="245"/>
                </a:cxn>
                <a:cxn ang="0">
                  <a:pos x="467" y="146"/>
                </a:cxn>
                <a:cxn ang="0">
                  <a:pos x="718" y="0"/>
                </a:cxn>
              </a:cxnLst>
              <a:rect l="txL" t="txT" r="txR" b="txB"/>
              <a:pathLst>
                <a:path w="718" h="259">
                  <a:moveTo>
                    <a:pt x="0" y="76"/>
                  </a:moveTo>
                  <a:cubicBezTo>
                    <a:pt x="19" y="102"/>
                    <a:pt x="58" y="201"/>
                    <a:pt x="109" y="229"/>
                  </a:cubicBezTo>
                  <a:cubicBezTo>
                    <a:pt x="160" y="257"/>
                    <a:pt x="247" y="259"/>
                    <a:pt x="307" y="245"/>
                  </a:cubicBezTo>
                  <a:cubicBezTo>
                    <a:pt x="367" y="232"/>
                    <a:pt x="399" y="187"/>
                    <a:pt x="467" y="146"/>
                  </a:cubicBezTo>
                  <a:cubicBezTo>
                    <a:pt x="535" y="105"/>
                    <a:pt x="666" y="30"/>
                    <a:pt x="718" y="0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01" name="未知"/>
            <p:cNvSpPr/>
            <p:nvPr/>
          </p:nvSpPr>
          <p:spPr>
            <a:xfrm>
              <a:off x="0" y="56"/>
              <a:ext cx="994" cy="1343"/>
            </a:xfrm>
            <a:custGeom>
              <a:gdLst>
                <a:gd name="txL" fmla="*/ 0 w 1030"/>
                <a:gd name="txT" fmla="*/ 0 h 1394"/>
                <a:gd name="txR" fmla="*/ 1030 w 1030"/>
                <a:gd name="txB" fmla="*/ 1394 h 1394"/>
              </a:gdLst>
              <a:cxnLst>
                <a:cxn ang="0">
                  <a:pos x="1030" y="33"/>
                </a:cxn>
                <a:cxn ang="0">
                  <a:pos x="891" y="39"/>
                </a:cxn>
                <a:cxn ang="0">
                  <a:pos x="428" y="265"/>
                </a:cxn>
                <a:cxn ang="0">
                  <a:pos x="57" y="695"/>
                </a:cxn>
                <a:cxn ang="0">
                  <a:pos x="85" y="1282"/>
                </a:cxn>
                <a:cxn ang="0">
                  <a:pos x="289" y="1364"/>
                </a:cxn>
              </a:cxnLst>
              <a:rect l="txL" t="txT" r="txR" b="txB"/>
              <a:pathLst>
                <a:path w="1030" h="1394">
                  <a:moveTo>
                    <a:pt x="1030" y="33"/>
                  </a:moveTo>
                  <a:cubicBezTo>
                    <a:pt x="1007" y="34"/>
                    <a:pt x="991" y="0"/>
                    <a:pt x="891" y="39"/>
                  </a:cubicBezTo>
                  <a:cubicBezTo>
                    <a:pt x="791" y="78"/>
                    <a:pt x="567" y="156"/>
                    <a:pt x="428" y="265"/>
                  </a:cubicBezTo>
                  <a:cubicBezTo>
                    <a:pt x="289" y="374"/>
                    <a:pt x="114" y="525"/>
                    <a:pt x="57" y="695"/>
                  </a:cubicBezTo>
                  <a:cubicBezTo>
                    <a:pt x="0" y="865"/>
                    <a:pt x="46" y="1170"/>
                    <a:pt x="85" y="1282"/>
                  </a:cubicBezTo>
                  <a:cubicBezTo>
                    <a:pt x="124" y="1394"/>
                    <a:pt x="247" y="1347"/>
                    <a:pt x="289" y="1364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6402" name="TextBox 7"/>
          <p:cNvSpPr/>
          <p:nvPr/>
        </p:nvSpPr>
        <p:spPr>
          <a:xfrm>
            <a:off x="5415598" y="1034733"/>
            <a:ext cx="1501775" cy="578444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0066CC"/>
            </a:solidFill>
            <a:prstDash val="solid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lang="zh-CN" altLang="en-US" sz="28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实物图</a:t>
            </a:r>
            <a:endParaRPr lang="zh-CN" altLang="en-US" sz="280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6403" name="TextBox 7"/>
          <p:cNvSpPr/>
          <p:nvPr/>
        </p:nvSpPr>
        <p:spPr>
          <a:xfrm>
            <a:off x="1526223" y="2397443"/>
            <a:ext cx="1501775" cy="57859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0066CC"/>
            </a:solidFill>
            <a:prstDash val="solid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lang="zh-CN" altLang="en-US" sz="28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电路图</a:t>
            </a:r>
            <a:endParaRPr lang="zh-CN" altLang="en-US" sz="280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pSp>
        <p:nvGrpSpPr>
          <p:cNvPr id="16404" name="组合 16403"/>
          <p:cNvGrpSpPr/>
          <p:nvPr/>
        </p:nvGrpSpPr>
        <p:grpSpPr>
          <a:xfrm>
            <a:off x="611188" y="3404870"/>
            <a:ext cx="2970212" cy="2590800"/>
            <a:chExt cx="1871" cy="1632"/>
          </a:xfrm>
        </p:grpSpPr>
        <p:sp>
          <p:nvSpPr>
            <p:cNvPr id="16405" name="Rectangle 22"/>
            <p:cNvSpPr/>
            <p:nvPr/>
          </p:nvSpPr>
          <p:spPr>
            <a:xfrm>
              <a:off x="151" y="153"/>
              <a:ext cx="1585" cy="815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sz="2000">
                <a:latin typeface="Arial"/>
              </a:endParaRPr>
            </a:p>
          </p:txBody>
        </p:sp>
        <p:grpSp>
          <p:nvGrpSpPr>
            <p:cNvPr id="16406" name="组合 16405"/>
            <p:cNvGrpSpPr/>
            <p:nvPr/>
          </p:nvGrpSpPr>
          <p:grpSpPr>
            <a:xfrm>
              <a:off x="679" y="0"/>
              <a:ext cx="75" cy="305"/>
              <a:chExt cx="85" cy="340"/>
            </a:xfrm>
          </p:grpSpPr>
          <p:sp>
            <p:nvSpPr>
              <p:cNvPr id="16407" name="Rectangle 19"/>
              <p:cNvSpPr/>
              <p:nvPr/>
            </p:nvSpPr>
            <p:spPr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  <p:sp>
            <p:nvSpPr>
              <p:cNvPr id="16408" name="Line 20"/>
              <p:cNvSpPr/>
              <p:nvPr/>
            </p:nvSpPr>
            <p:spPr>
              <a:xfrm flipH="1">
                <a:off x="0" y="0"/>
                <a:ext cx="0" cy="34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6409" name="Line 21"/>
              <p:cNvSpPr/>
              <p:nvPr/>
            </p:nvSpPr>
            <p:spPr>
              <a:xfrm flipH="1">
                <a:off x="85" y="85"/>
                <a:ext cx="0" cy="17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  <p:grpSp>
          <p:nvGrpSpPr>
            <p:cNvPr id="16410" name="组合 16409"/>
            <p:cNvGrpSpPr/>
            <p:nvPr/>
          </p:nvGrpSpPr>
          <p:grpSpPr>
            <a:xfrm>
              <a:off x="1258" y="76"/>
              <a:ext cx="252" cy="153"/>
              <a:chExt cx="256" cy="142"/>
            </a:xfrm>
          </p:grpSpPr>
          <p:sp>
            <p:nvSpPr>
              <p:cNvPr id="16411" name="Rectangle 15"/>
              <p:cNvSpPr/>
              <p:nvPr/>
            </p:nvSpPr>
            <p:spPr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  <p:sp>
            <p:nvSpPr>
              <p:cNvPr id="16412" name="Line 16"/>
              <p:cNvSpPr/>
              <p:nvPr/>
            </p:nvSpPr>
            <p:spPr>
              <a:xfrm flipV="1">
                <a:off x="29" y="0"/>
                <a:ext cx="227" cy="8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6413" name="Oval 17"/>
              <p:cNvSpPr/>
              <p:nvPr/>
            </p:nvSpPr>
            <p:spPr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</p:grpSp>
        <p:grpSp>
          <p:nvGrpSpPr>
            <p:cNvPr id="16414" name="组合 16413"/>
            <p:cNvGrpSpPr/>
            <p:nvPr/>
          </p:nvGrpSpPr>
          <p:grpSpPr>
            <a:xfrm>
              <a:off x="1301" y="728"/>
              <a:ext cx="570" cy="296"/>
              <a:chExt cx="726" cy="363"/>
            </a:xfrm>
          </p:grpSpPr>
          <p:sp>
            <p:nvSpPr>
              <p:cNvPr id="16415" name="Rectangle 181"/>
              <p:cNvSpPr/>
              <p:nvPr/>
            </p:nvSpPr>
            <p:spPr>
              <a:xfrm>
                <a:off x="0" y="0"/>
                <a:ext cx="726" cy="36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  <p:sp>
            <p:nvSpPr>
              <p:cNvPr id="16416" name="Line 182"/>
              <p:cNvSpPr/>
              <p:nvPr/>
            </p:nvSpPr>
            <p:spPr>
              <a:xfrm>
                <a:off x="227" y="0"/>
                <a:ext cx="317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6417" name="Line 183"/>
              <p:cNvSpPr/>
              <p:nvPr/>
            </p:nvSpPr>
            <p:spPr>
              <a:xfrm flipH="1">
                <a:off x="227" y="0"/>
                <a:ext cx="0" cy="227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/>
            </p:txBody>
          </p:sp>
          <p:sp>
            <p:nvSpPr>
              <p:cNvPr id="16418" name="Rectangle 184"/>
              <p:cNvSpPr/>
              <p:nvPr/>
            </p:nvSpPr>
            <p:spPr>
              <a:xfrm>
                <a:off x="0" y="227"/>
                <a:ext cx="453" cy="136"/>
              </a:xfrm>
              <a:prstGeom prst="rect">
                <a:avLst/>
              </a:prstGeom>
              <a:solidFill>
                <a:srgbClr val="FFFFFF"/>
              </a:solidFill>
              <a:ln w="285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</p:grpSp>
        <p:grpSp>
          <p:nvGrpSpPr>
            <p:cNvPr id="16419" name="组合 16418"/>
            <p:cNvGrpSpPr/>
            <p:nvPr/>
          </p:nvGrpSpPr>
          <p:grpSpPr>
            <a:xfrm>
              <a:off x="0" y="296"/>
              <a:ext cx="272" cy="327"/>
              <a:chExt cx="284" cy="344"/>
            </a:xfrm>
          </p:grpSpPr>
          <p:sp>
            <p:nvSpPr>
              <p:cNvPr id="16420" name="Oval 197"/>
              <p:cNvSpPr/>
              <p:nvPr/>
            </p:nvSpPr>
            <p:spPr>
              <a:xfrm>
                <a:off x="0" y="57"/>
                <a:ext cx="284" cy="283"/>
              </a:xfrm>
              <a:prstGeom prst="ellipse">
                <a:avLst/>
              </a:prstGeom>
              <a:solidFill>
                <a:srgbClr val="FFFFFF"/>
              </a:soli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  <p:sp>
            <p:nvSpPr>
              <p:cNvPr id="16421" name="Text Box 198"/>
              <p:cNvSpPr txBox="1"/>
              <p:nvPr/>
            </p:nvSpPr>
            <p:spPr>
              <a:xfrm>
                <a:off x="0" y="0"/>
                <a:ext cx="260" cy="34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800" b="1">
                    <a:latin typeface="Times New Roman" panose="02020603050405020304" charset="0"/>
                  </a:rPr>
                  <a:t>A</a:t>
                </a:r>
                <a:endParaRPr lang="en-US" altLang="zh-CN" sz="2800" b="1">
                  <a:latin typeface="Times New Roman" panose="02020603050405020304" charset="0"/>
                </a:endParaRPr>
              </a:p>
            </p:txBody>
          </p:sp>
        </p:grpSp>
        <p:grpSp>
          <p:nvGrpSpPr>
            <p:cNvPr id="16422" name="组合 16421"/>
            <p:cNvGrpSpPr/>
            <p:nvPr/>
          </p:nvGrpSpPr>
          <p:grpSpPr>
            <a:xfrm flipV="1">
              <a:off x="151" y="967"/>
              <a:ext cx="931" cy="483"/>
              <a:chExt cx="1049" cy="538"/>
            </a:xfrm>
          </p:grpSpPr>
          <p:sp>
            <p:nvSpPr>
              <p:cNvPr id="16423" name="Line 7"/>
              <p:cNvSpPr/>
              <p:nvPr/>
            </p:nvSpPr>
            <p:spPr>
              <a:xfrm>
                <a:off x="0" y="0"/>
                <a:ext cx="1049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6424" name="Line 8"/>
              <p:cNvSpPr/>
              <p:nvPr/>
            </p:nvSpPr>
            <p:spPr>
              <a:xfrm flipH="1">
                <a:off x="0" y="0"/>
                <a:ext cx="0" cy="53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oval" w="med" len="med"/>
              </a:ln>
            </p:spPr>
            <p:txBody>
              <a:bodyPr/>
              <a:lstStyle/>
              <a:p/>
            </p:txBody>
          </p:sp>
          <p:sp>
            <p:nvSpPr>
              <p:cNvPr id="16425" name="Line 9"/>
              <p:cNvSpPr/>
              <p:nvPr/>
            </p:nvSpPr>
            <p:spPr>
              <a:xfrm flipH="1">
                <a:off x="1049" y="0"/>
                <a:ext cx="0" cy="53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oval" w="med" len="med"/>
              </a:ln>
            </p:spPr>
            <p:txBody>
              <a:bodyPr/>
              <a:lstStyle/>
              <a:p/>
            </p:txBody>
          </p:sp>
        </p:grpSp>
        <p:grpSp>
          <p:nvGrpSpPr>
            <p:cNvPr id="16426" name="组合 16425"/>
            <p:cNvGrpSpPr/>
            <p:nvPr/>
          </p:nvGrpSpPr>
          <p:grpSpPr>
            <a:xfrm>
              <a:off x="488" y="1305"/>
              <a:ext cx="271" cy="327"/>
              <a:chExt cx="284" cy="344"/>
            </a:xfrm>
          </p:grpSpPr>
          <p:sp>
            <p:nvSpPr>
              <p:cNvPr id="16427" name="Oval 190"/>
              <p:cNvSpPr/>
              <p:nvPr/>
            </p:nvSpPr>
            <p:spPr>
              <a:xfrm>
                <a:off x="0" y="16"/>
                <a:ext cx="284" cy="283"/>
              </a:xfrm>
              <a:prstGeom prst="ellipse">
                <a:avLst/>
              </a:prstGeom>
              <a:solidFill>
                <a:srgbClr val="FFFFFF"/>
              </a:soli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  <p:sp>
            <p:nvSpPr>
              <p:cNvPr id="16428" name="Text Box 191"/>
              <p:cNvSpPr txBox="1"/>
              <p:nvPr/>
            </p:nvSpPr>
            <p:spPr>
              <a:xfrm>
                <a:off x="0" y="0"/>
                <a:ext cx="260" cy="34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800" b="1">
                    <a:latin typeface="Times New Roman" panose="02020603050405020304" charset="0"/>
                  </a:rPr>
                  <a:t>V</a:t>
                </a:r>
                <a:endParaRPr lang="en-US" altLang="zh-CN" sz="2800" b="1">
                  <a:latin typeface="Times New Roman" panose="02020603050405020304" charset="0"/>
                </a:endParaRPr>
              </a:p>
            </p:txBody>
          </p:sp>
        </p:grpSp>
        <p:sp>
          <p:nvSpPr>
            <p:cNvPr id="16429" name="Text Box 4"/>
            <p:cNvSpPr txBox="1"/>
            <p:nvPr/>
          </p:nvSpPr>
          <p:spPr>
            <a:xfrm>
              <a:off x="500" y="536"/>
              <a:ext cx="327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>
                  <a:latin typeface="Times New Roman" panose="02020603050405020304" charset="0"/>
                </a:rPr>
                <a:t>L</a:t>
              </a:r>
              <a:endParaRPr lang="en-US" altLang="zh-CN" sz="2800" b="1">
                <a:latin typeface="Times New Roman" panose="02020603050405020304" charset="0"/>
              </a:endParaRPr>
            </a:p>
          </p:txBody>
        </p:sp>
        <p:sp>
          <p:nvSpPr>
            <p:cNvPr id="16430" name="Text Box 4"/>
            <p:cNvSpPr txBox="1"/>
            <p:nvPr/>
          </p:nvSpPr>
          <p:spPr>
            <a:xfrm>
              <a:off x="1361" y="1067"/>
              <a:ext cx="231" cy="269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 i="1">
                  <a:latin typeface="Times New Roman" panose="02020603050405020304" charset="0"/>
                </a:rPr>
                <a:t>R</a:t>
              </a:r>
              <a:endParaRPr lang="en-US" altLang="zh-CN" sz="2800" b="1" i="1">
                <a:latin typeface="Arial"/>
              </a:endParaRPr>
            </a:p>
          </p:txBody>
        </p:sp>
        <p:sp>
          <p:nvSpPr>
            <p:cNvPr id="16431" name="Text Box 116"/>
            <p:cNvSpPr txBox="1"/>
            <p:nvPr/>
          </p:nvSpPr>
          <p:spPr>
            <a:xfrm>
              <a:off x="1301" y="189"/>
              <a:ext cx="216" cy="269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>
                  <a:latin typeface="Times New Roman" panose="02020603050405020304" charset="0"/>
                </a:rPr>
                <a:t>S</a:t>
              </a:r>
              <a:endParaRPr lang="en-US" altLang="zh-CN" sz="2800" b="1" baseline="-25000">
                <a:latin typeface="Times New Roman" panose="02020603050405020304" charset="0"/>
              </a:endParaRPr>
            </a:p>
          </p:txBody>
        </p:sp>
        <p:sp>
          <p:nvSpPr>
            <p:cNvPr id="16432" name="AutoShape 49"/>
            <p:cNvSpPr/>
            <p:nvPr/>
          </p:nvSpPr>
          <p:spPr>
            <a:xfrm>
              <a:off x="477" y="817"/>
              <a:ext cx="295" cy="295"/>
            </a:xfrm>
            <a:prstGeom prst="flowChartSummingJunction">
              <a:avLst/>
            </a:prstGeom>
            <a:solidFill>
              <a:schemeClr val="bg1"/>
            </a:soli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sz="2000">
                <a:latin typeface="Arial"/>
              </a:endParaRPr>
            </a:p>
          </p:txBody>
        </p:sp>
      </p:grpSp>
      <p:sp>
        <p:nvSpPr>
          <p:cNvPr id="16434" name="Rectangle 2"/>
          <p:cNvSpPr/>
          <p:nvPr/>
        </p:nvSpPr>
        <p:spPr>
          <a:xfrm>
            <a:off x="476250" y="1677670"/>
            <a:ext cx="3816350" cy="521970"/>
          </a:xfrm>
          <a:prstGeom prst="rect">
            <a:avLst/>
          </a:prstGeom>
          <a:gradFill rotWithShape="0">
            <a:gsLst>
              <a:gs pos="0">
                <a:srgbClr val="D1E8FF"/>
              </a:gs>
              <a:gs pos="100000">
                <a:srgbClr val="99CCFF"/>
              </a:gs>
            </a:gsLst>
            <a:lin ang="5400000" scaled="1"/>
          </a:gradFill>
          <a:ln w="19050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ctr"/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实验电路图和实物图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145" name="文本框 24"/>
          <p:cNvSpPr txBox="1"/>
          <p:nvPr/>
        </p:nvSpPr>
        <p:spPr>
          <a:xfrm>
            <a:off x="284480" y="1014730"/>
            <a:ext cx="272224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8673" name="组合 28673"/>
          <p:cNvGrpSpPr/>
          <p:nvPr/>
        </p:nvGrpSpPr>
        <p:grpSpPr>
          <a:xfrm>
            <a:off x="6218238" y="2787650"/>
            <a:ext cx="2663825" cy="2374900"/>
            <a:chExt cx="1678" cy="1496"/>
          </a:xfrm>
        </p:grpSpPr>
        <p:sp>
          <p:nvSpPr>
            <p:cNvPr id="28674" name="直接连接符 28674"/>
            <p:cNvSpPr/>
            <p:nvPr/>
          </p:nvSpPr>
          <p:spPr>
            <a:xfrm>
              <a:off x="0" y="181"/>
              <a:ext cx="408" cy="0"/>
            </a:xfrm>
            <a:prstGeom prst="line">
              <a:avLst/>
            </a:prstGeom>
            <a:ln w="412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28675" name="直接连接符 28675"/>
            <p:cNvSpPr/>
            <p:nvPr/>
          </p:nvSpPr>
          <p:spPr>
            <a:xfrm flipH="1">
              <a:off x="408" y="90"/>
              <a:ext cx="0" cy="18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76" name="直接连接符 28676"/>
            <p:cNvSpPr/>
            <p:nvPr/>
          </p:nvSpPr>
          <p:spPr>
            <a:xfrm flipH="1">
              <a:off x="544" y="45"/>
              <a:ext cx="0" cy="27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77" name="直接连接符 28677"/>
            <p:cNvSpPr/>
            <p:nvPr/>
          </p:nvSpPr>
          <p:spPr>
            <a:xfrm>
              <a:off x="544" y="181"/>
              <a:ext cx="363" cy="0"/>
            </a:xfrm>
            <a:prstGeom prst="line">
              <a:avLst/>
            </a:prstGeom>
            <a:ln w="412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78" name="直接连接符 28678"/>
            <p:cNvSpPr/>
            <p:nvPr/>
          </p:nvSpPr>
          <p:spPr>
            <a:xfrm flipV="1">
              <a:off x="907" y="0"/>
              <a:ext cx="182" cy="181"/>
            </a:xfrm>
            <a:prstGeom prst="line">
              <a:avLst/>
            </a:prstGeom>
            <a:ln w="412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79" name="直接连接符 28679"/>
            <p:cNvSpPr/>
            <p:nvPr/>
          </p:nvSpPr>
          <p:spPr>
            <a:xfrm>
              <a:off x="1089" y="181"/>
              <a:ext cx="453" cy="0"/>
            </a:xfrm>
            <a:prstGeom prst="line">
              <a:avLst/>
            </a:prstGeom>
            <a:ln w="412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80" name="直接连接符 28680"/>
            <p:cNvSpPr/>
            <p:nvPr/>
          </p:nvSpPr>
          <p:spPr>
            <a:xfrm flipH="1">
              <a:off x="1542" y="181"/>
              <a:ext cx="0" cy="272"/>
            </a:xfrm>
            <a:prstGeom prst="line">
              <a:avLst/>
            </a:prstGeom>
            <a:ln w="412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81" name="椭圆 28681"/>
            <p:cNvSpPr/>
            <p:nvPr/>
          </p:nvSpPr>
          <p:spPr>
            <a:xfrm>
              <a:off x="1406" y="408"/>
              <a:ext cx="272" cy="272"/>
            </a:xfrm>
            <a:prstGeom prst="ellipse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 sz="1400"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28682" name="直接连接符 28682"/>
            <p:cNvSpPr/>
            <p:nvPr/>
          </p:nvSpPr>
          <p:spPr>
            <a:xfrm flipH="1">
              <a:off x="1542" y="680"/>
              <a:ext cx="0" cy="363"/>
            </a:xfrm>
            <a:prstGeom prst="line">
              <a:avLst/>
            </a:prstGeom>
            <a:ln w="412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83" name="直接连接符 28683"/>
            <p:cNvSpPr/>
            <p:nvPr/>
          </p:nvSpPr>
          <p:spPr>
            <a:xfrm>
              <a:off x="1225" y="1043"/>
              <a:ext cx="317" cy="0"/>
            </a:xfrm>
            <a:prstGeom prst="line">
              <a:avLst/>
            </a:prstGeom>
            <a:ln w="412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84" name="矩形 28684"/>
            <p:cNvSpPr/>
            <p:nvPr/>
          </p:nvSpPr>
          <p:spPr>
            <a:xfrm>
              <a:off x="953" y="997"/>
              <a:ext cx="272" cy="91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 sz="14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85" name="直接连接符 28685"/>
            <p:cNvSpPr/>
            <p:nvPr/>
          </p:nvSpPr>
          <p:spPr>
            <a:xfrm>
              <a:off x="635" y="1043"/>
              <a:ext cx="318" cy="0"/>
            </a:xfrm>
            <a:prstGeom prst="line">
              <a:avLst/>
            </a:prstGeom>
            <a:ln w="412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86" name="矩形 28686"/>
            <p:cNvSpPr/>
            <p:nvPr/>
          </p:nvSpPr>
          <p:spPr>
            <a:xfrm>
              <a:off x="272" y="997"/>
              <a:ext cx="363" cy="91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 sz="14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87" name="直接连接符 28687"/>
            <p:cNvSpPr/>
            <p:nvPr/>
          </p:nvSpPr>
          <p:spPr>
            <a:xfrm flipH="1">
              <a:off x="0" y="181"/>
              <a:ext cx="0" cy="544"/>
            </a:xfrm>
            <a:prstGeom prst="line">
              <a:avLst/>
            </a:prstGeom>
            <a:ln w="412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88" name="直接连接符 28688"/>
            <p:cNvSpPr/>
            <p:nvPr/>
          </p:nvSpPr>
          <p:spPr>
            <a:xfrm>
              <a:off x="0" y="725"/>
              <a:ext cx="454" cy="0"/>
            </a:xfrm>
            <a:prstGeom prst="line">
              <a:avLst/>
            </a:prstGeom>
            <a:ln w="412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89" name="直接连接符 28689"/>
            <p:cNvSpPr/>
            <p:nvPr/>
          </p:nvSpPr>
          <p:spPr>
            <a:xfrm flipH="1">
              <a:off x="454" y="725"/>
              <a:ext cx="0" cy="272"/>
            </a:xfrm>
            <a:prstGeom prst="line">
              <a:avLst/>
            </a:prstGeom>
            <a:ln w="412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90" name="直接连接符 28690"/>
            <p:cNvSpPr/>
            <p:nvPr/>
          </p:nvSpPr>
          <p:spPr>
            <a:xfrm flipH="1">
              <a:off x="817" y="1043"/>
              <a:ext cx="0" cy="317"/>
            </a:xfrm>
            <a:prstGeom prst="line">
              <a:avLst/>
            </a:prstGeom>
            <a:ln w="412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91" name="直接连接符 28691"/>
            <p:cNvSpPr/>
            <p:nvPr/>
          </p:nvSpPr>
          <p:spPr>
            <a:xfrm>
              <a:off x="817" y="1360"/>
              <a:ext cx="136" cy="0"/>
            </a:xfrm>
            <a:prstGeom prst="line">
              <a:avLst/>
            </a:prstGeom>
            <a:ln w="412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92" name="椭圆 28692"/>
            <p:cNvSpPr/>
            <p:nvPr/>
          </p:nvSpPr>
          <p:spPr>
            <a:xfrm>
              <a:off x="953" y="1224"/>
              <a:ext cx="317" cy="272"/>
            </a:xfrm>
            <a:prstGeom prst="ellipse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 sz="14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93" name="直接连接符 28693"/>
            <p:cNvSpPr/>
            <p:nvPr/>
          </p:nvSpPr>
          <p:spPr>
            <a:xfrm>
              <a:off x="1270" y="1360"/>
              <a:ext cx="182" cy="0"/>
            </a:xfrm>
            <a:prstGeom prst="line">
              <a:avLst/>
            </a:prstGeom>
            <a:ln w="412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94" name="直接连接符 28694"/>
            <p:cNvSpPr/>
            <p:nvPr/>
          </p:nvSpPr>
          <p:spPr>
            <a:xfrm flipH="1" flipV="1">
              <a:off x="1452" y="1043"/>
              <a:ext cx="0" cy="317"/>
            </a:xfrm>
            <a:prstGeom prst="line">
              <a:avLst/>
            </a:prstGeom>
            <a:ln w="412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eaLnBrk="0" hangingPunc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95" name="文本框 28695"/>
            <p:cNvSpPr txBox="1"/>
            <p:nvPr/>
          </p:nvSpPr>
          <p:spPr>
            <a:xfrm>
              <a:off x="953" y="771"/>
              <a:ext cx="236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 eaLnBrk="0" hangingPunct="0"/>
              <a:r>
                <a:rPr lang="en-US" altLang="zh-CN" sz="1400" b="1">
                  <a:latin typeface="Arial" panose="020b0604020202020204" pitchFamily="34" charset="0"/>
                  <a:ea typeface="宋体" panose="02010600030101010101" pitchFamily="2" charset="-122"/>
                </a:rPr>
                <a:t>R</a:t>
              </a:r>
              <a:r>
                <a:rPr lang="en-US" altLang="zh-CN" sz="1400" b="1" baseline="-25000">
                  <a:latin typeface="Arial" panose="020b0604020202020204" pitchFamily="34" charset="0"/>
                  <a:ea typeface="宋体" panose="02010600030101010101" pitchFamily="2" charset="-122"/>
                </a:rPr>
                <a:t>x</a:t>
              </a:r>
              <a:endParaRPr lang="en-US" altLang="zh-CN" sz="1400" b="1" baseline="-25000"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28696" name="文本框 28696"/>
            <p:cNvSpPr txBox="1"/>
            <p:nvPr/>
          </p:nvSpPr>
          <p:spPr>
            <a:xfrm>
              <a:off x="1452" y="408"/>
              <a:ext cx="181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eaLnBrk="0" hangingPunct="0"/>
              <a:r>
                <a:rPr lang="en-US" altLang="zh-CN" sz="1400" b="1">
                  <a:latin typeface="Arial" panose="020b0604020202020204" pitchFamily="34" charset="0"/>
                  <a:ea typeface="宋体" panose="02010600030101010101" pitchFamily="2" charset="-122"/>
                </a:rPr>
                <a:t>A</a:t>
              </a:r>
              <a:endParaRPr lang="en-US" altLang="zh-CN" sz="1400" b="1"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28697" name="文本框 28697"/>
            <p:cNvSpPr txBox="1"/>
            <p:nvPr/>
          </p:nvSpPr>
          <p:spPr>
            <a:xfrm>
              <a:off x="998" y="1224"/>
              <a:ext cx="190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 eaLnBrk="0" hangingPunct="0"/>
              <a:r>
                <a:rPr lang="en-US" altLang="zh-CN" sz="1400" b="1">
                  <a:latin typeface="Arial" panose="020b0604020202020204" pitchFamily="34" charset="0"/>
                  <a:ea typeface="宋体" panose="02010600030101010101" pitchFamily="2" charset="-122"/>
                </a:rPr>
                <a:t>V</a:t>
              </a:r>
              <a:endParaRPr lang="en-US" altLang="zh-CN" sz="1400" b="1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98" name="文本框 28698"/>
            <p:cNvSpPr txBox="1"/>
            <p:nvPr/>
          </p:nvSpPr>
          <p:spPr>
            <a:xfrm>
              <a:off x="318" y="1134"/>
              <a:ext cx="236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 eaLnBrk="0" hangingPunct="0"/>
              <a:r>
                <a:rPr lang="en-US" altLang="zh-CN" sz="1400" b="1">
                  <a:latin typeface="Arial" panose="020b0604020202020204" pitchFamily="34" charset="0"/>
                  <a:ea typeface="宋体" panose="02010600030101010101" pitchFamily="2" charset="-122"/>
                </a:rPr>
                <a:t>R</a:t>
              </a:r>
              <a:r>
                <a:rPr lang="en-US" altLang="zh-CN" sz="1400" b="1" baseline="-25000">
                  <a:latin typeface="Arial" panose="020b0604020202020204" pitchFamily="34" charset="0"/>
                  <a:ea typeface="宋体" panose="02010600030101010101" pitchFamily="2" charset="-122"/>
                </a:rPr>
                <a:t>1</a:t>
              </a:r>
              <a:endParaRPr lang="en-US" altLang="zh-CN" sz="1400" b="1" baseline="-250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99" name="文本框 28699"/>
            <p:cNvSpPr txBox="1"/>
            <p:nvPr/>
          </p:nvSpPr>
          <p:spPr>
            <a:xfrm>
              <a:off x="907" y="226"/>
              <a:ext cx="190" cy="1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 eaLnBrk="0" hangingPunct="0"/>
              <a:r>
                <a:rPr lang="en-US" altLang="zh-CN" sz="1400" b="1">
                  <a:latin typeface="Arial" panose="020b0604020202020204" pitchFamily="34" charset="0"/>
                  <a:ea typeface="宋体" panose="02010600030101010101" pitchFamily="2" charset="-122"/>
                </a:rPr>
                <a:t>S</a:t>
              </a:r>
              <a:endParaRPr lang="en-US" altLang="zh-CN" sz="1400" b="1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28700" name="矩形 28701"/>
          <p:cNvSpPr/>
          <p:nvPr/>
        </p:nvSpPr>
        <p:spPr>
          <a:xfrm>
            <a:off x="536575" y="1492885"/>
            <a:ext cx="7491730" cy="40925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/>
            <a:r>
              <a:rPr lang="zh-CN" altLang="en-US" sz="2000" b="1">
                <a:solidFill>
                  <a:srgbClr val="FF3300"/>
                </a:solidFill>
                <a:latin typeface="黑体" panose="02010609060101010101" charset="-122"/>
                <a:ea typeface="黑体" panose="02010609060101010101" charset="-122"/>
              </a:rPr>
              <a:t>利用电流表和电压表测电阻：</a:t>
            </a:r>
            <a:endParaRPr lang="zh-CN" altLang="en-US" sz="2000" b="1">
              <a:solidFill>
                <a:srgbClr val="FF3300"/>
              </a:solidFill>
              <a:latin typeface="黑体" panose="02010600030101010101" charset="-122"/>
              <a:ea typeface="黑体" panose="02010609060101010101" charset="-122"/>
            </a:endParaRPr>
          </a:p>
          <a:p>
            <a:pPr eaLnBrk="0" hangingPunct="0"/>
            <a:r>
              <a:rPr lang="en-US" altLang="zh-CN" sz="2000" b="1">
                <a:solidFill>
                  <a:srgbClr val="3333FF"/>
                </a:solidFill>
                <a:latin typeface="黑体" panose="02010609060101010101" charset="-122"/>
                <a:ea typeface="黑体" panose="02010609060101010101" charset="-122"/>
              </a:rPr>
              <a:t>1.</a:t>
            </a:r>
            <a:r>
              <a:rPr lang="zh-CN" altLang="en-US" sz="2000" b="1">
                <a:solidFill>
                  <a:srgbClr val="3333FF"/>
                </a:solidFill>
                <a:latin typeface="黑体" panose="02010609060101010101" charset="-122"/>
                <a:ea typeface="黑体" panose="02010609060101010101" charset="-122"/>
              </a:rPr>
              <a:t>伏安法：</a:t>
            </a:r>
            <a:endParaRPr lang="zh-CN" altLang="en-US" sz="2000" b="1">
              <a:solidFill>
                <a:srgbClr val="3333FF"/>
              </a:solidFill>
              <a:latin typeface="黑体" panose="02010600030101010101" charset="-122"/>
              <a:ea typeface="黑体" panose="02010609060101010101" charset="-122"/>
            </a:endParaRPr>
          </a:p>
          <a:p>
            <a:pPr eaLnBrk="0" hangingPunct="0"/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2000" b="1">
                <a:latin typeface="黑体" panose="02010609060101010101" charset="-122"/>
                <a:ea typeface="黑体" panose="02010609060101010101" charset="-122"/>
              </a:rPr>
              <a:t>1</a:t>
            </a:r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）原理：</a:t>
            </a:r>
            <a:endParaRPr lang="zh-CN" altLang="en-US" sz="2000" b="1">
              <a:solidFill>
                <a:srgbClr val="FF33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eaLnBrk="0" hangingPunct="0"/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2000" b="1">
                <a:latin typeface="黑体" panose="02010609060101010101" charset="-122"/>
                <a:ea typeface="黑体" panose="02010609060101010101" charset="-122"/>
              </a:rPr>
              <a:t>2</a:t>
            </a:r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）器材：电源、导线、开关、待测电阻（灯泡）、电流表、电压表、滑动变阻器；</a:t>
            </a:r>
            <a:endParaRPr lang="zh-CN" altLang="en-US" sz="2000" b="1">
              <a:latin typeface="黑体" panose="02010600030101010101" charset="-122"/>
              <a:ea typeface="黑体" panose="02010609060101010101" charset="-122"/>
            </a:endParaRPr>
          </a:p>
          <a:p>
            <a:pPr eaLnBrk="0" hangingPunct="0"/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2000" b="1">
                <a:latin typeface="黑体" panose="02010609060101010101" charset="-122"/>
                <a:ea typeface="黑体" panose="02010609060101010101" charset="-122"/>
              </a:rPr>
              <a:t>3</a:t>
            </a:r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）电路图：</a:t>
            </a:r>
            <a:endParaRPr lang="zh-CN" altLang="en-US" sz="2000" b="1">
              <a:latin typeface="黑体" panose="02010609060101010101" charset="-122"/>
              <a:ea typeface="黑体" panose="02010609060101010101" charset="-122"/>
            </a:endParaRPr>
          </a:p>
          <a:p>
            <a:pPr eaLnBrk="0" hangingPunct="0"/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（</a:t>
            </a:r>
            <a:r>
              <a:rPr lang="en-US" altLang="zh-CN" sz="2000" b="1">
                <a:latin typeface="黑体" panose="02010609060101010101" charset="-122"/>
                <a:ea typeface="黑体" panose="02010609060101010101" charset="-122"/>
              </a:rPr>
              <a:t>4</a:t>
            </a:r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）步骤：</a:t>
            </a:r>
            <a:endParaRPr lang="zh-CN" altLang="en-US" sz="2000" b="1">
              <a:latin typeface="黑体" panose="02010609060101010101" charset="-122"/>
              <a:ea typeface="黑体" panose="02010609060101010101" charset="-122"/>
            </a:endParaRPr>
          </a:p>
          <a:p>
            <a:pPr eaLnBrk="0" hangingPunct="0"/>
            <a:r>
              <a:rPr lang="en-US" altLang="zh-CN" sz="2000" b="1">
                <a:latin typeface="黑体" panose="02010609060101010101" charset="-122"/>
                <a:ea typeface="黑体" panose="02010609060101010101" charset="-122"/>
              </a:rPr>
              <a:t>a.</a:t>
            </a:r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把电流表、电压表</a:t>
            </a:r>
            <a:endParaRPr lang="zh-CN" altLang="en-US" sz="2000" b="1">
              <a:latin typeface="黑体" panose="02010609060101010101" charset="-122"/>
              <a:ea typeface="黑体" panose="02010609060101010101" charset="-122"/>
            </a:endParaRPr>
          </a:p>
          <a:p>
            <a:pPr eaLnBrk="0" hangingPunct="0"/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调零，变阻器滑片调到阻值最大端，</a:t>
            </a:r>
            <a:endParaRPr lang="zh-CN" altLang="en-US" sz="2000" b="1">
              <a:latin typeface="黑体" panose="02010609060101010101" charset="-122"/>
              <a:ea typeface="黑体" panose="02010609060101010101" charset="-122"/>
            </a:endParaRPr>
          </a:p>
          <a:p>
            <a:pPr eaLnBrk="0" hangingPunct="0"/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按电路图连好电路；</a:t>
            </a:r>
            <a:endParaRPr lang="zh-CN" altLang="en-US" sz="2000" b="1">
              <a:latin typeface="黑体" panose="02010609060101010101" charset="-122"/>
              <a:ea typeface="黑体" panose="02010609060101010101" charset="-122"/>
            </a:endParaRPr>
          </a:p>
          <a:p>
            <a:pPr eaLnBrk="0" hangingPunct="0"/>
            <a:r>
              <a:rPr lang="en-US" altLang="zh-CN" sz="2000" b="1">
                <a:latin typeface="黑体" panose="02010609060101010101" charset="-122"/>
                <a:ea typeface="黑体" panose="02010609060101010101" charset="-122"/>
              </a:rPr>
              <a:t>b.</a:t>
            </a:r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闭合开关，读出电流表</a:t>
            </a:r>
            <a:endParaRPr lang="zh-CN" altLang="en-US" sz="2000" b="1">
              <a:latin typeface="黑体" panose="02010609060101010101" charset="-122"/>
              <a:ea typeface="黑体" panose="02010609060101010101" charset="-122"/>
            </a:endParaRPr>
          </a:p>
          <a:p>
            <a:pPr eaLnBrk="0" hangingPunct="0"/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和电压表示数</a:t>
            </a:r>
            <a:r>
              <a:rPr lang="en-US" altLang="zh-CN" sz="2000" b="1">
                <a:latin typeface="黑体" panose="02010609060101010101" charset="-122"/>
                <a:ea typeface="黑体" panose="02010609060101010101" charset="-122"/>
              </a:rPr>
              <a:t>I</a:t>
            </a:r>
            <a:r>
              <a:rPr lang="en-US" altLang="zh-CN" sz="2000" b="1" baseline="-25000">
                <a:latin typeface="黑体" panose="02010609060101010101" charset="-122"/>
                <a:ea typeface="黑体" panose="02010609060101010101" charset="-122"/>
              </a:rPr>
              <a:t>1</a:t>
            </a:r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和</a:t>
            </a:r>
            <a:r>
              <a:rPr lang="en-US" altLang="zh-CN" sz="2000" b="1">
                <a:latin typeface="黑体" panose="02010609060101010101" charset="-122"/>
                <a:ea typeface="黑体" panose="02010609060101010101" charset="-122"/>
              </a:rPr>
              <a:t>U</a:t>
            </a:r>
            <a:r>
              <a:rPr lang="en-US" altLang="zh-CN" sz="2000" b="1" baseline="-25000">
                <a:latin typeface="黑体" panose="02010609060101010101" charset="-122"/>
                <a:ea typeface="黑体" panose="02010609060101010101" charset="-122"/>
              </a:rPr>
              <a:t>1</a:t>
            </a:r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，并记入表格中；</a:t>
            </a:r>
            <a:endParaRPr lang="zh-CN" altLang="en-US" sz="2000" b="1">
              <a:latin typeface="黑体" panose="02010609060101010101" charset="-122"/>
              <a:ea typeface="黑体" panose="02010609060101010101" charset="-122"/>
            </a:endParaRPr>
          </a:p>
          <a:p>
            <a:pPr eaLnBrk="0" hangingPunct="0"/>
            <a:r>
              <a:rPr lang="en-US" altLang="zh-CN" sz="2000" b="1">
                <a:latin typeface="黑体" panose="02010609060101010101" charset="-122"/>
                <a:ea typeface="黑体" panose="02010609060101010101" charset="-122"/>
              </a:rPr>
              <a:t>c.</a:t>
            </a:r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改变滑片位置，再重复两次；</a:t>
            </a:r>
            <a:endParaRPr lang="zh-CN" altLang="en-US" sz="2000" b="1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8701" name="流程图: 汇总连接 26671"/>
          <p:cNvSpPr/>
          <p:nvPr/>
        </p:nvSpPr>
        <p:spPr>
          <a:xfrm>
            <a:off x="7718425" y="3427413"/>
            <a:ext cx="384175" cy="361950"/>
          </a:xfrm>
          <a:prstGeom prst="flowChartSummingJunction">
            <a:avLst/>
          </a:prstGeom>
          <a:solidFill>
            <a:schemeClr val="bg1"/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28702" name="对象 1"/>
          <p:cNvGraphicFramePr>
            <a:graphicFrameLocks noChangeAspect="1"/>
          </p:cNvGraphicFramePr>
          <p:nvPr/>
        </p:nvGraphicFramePr>
        <p:xfrm>
          <a:off x="2028190" y="1972310"/>
          <a:ext cx="1028065" cy="48323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r:id="rId2" imgW="459740" imgH="407035" progId="Equation.3">
                  <p:embed/>
                </p:oleObj>
              </mc:Choice>
              <mc:Fallback>
                <p:oleObj r:id="rId2" imgW="459740" imgH="40703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28190" y="1972310"/>
                        <a:ext cx="1028065" cy="4832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" name="文本框 24"/>
          <p:cNvSpPr txBox="1"/>
          <p:nvPr/>
        </p:nvSpPr>
        <p:spPr>
          <a:xfrm>
            <a:off x="284480" y="865505"/>
            <a:ext cx="259207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课堂小结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Text Box 2"/>
          <p:cNvSpPr txBox="1"/>
          <p:nvPr/>
        </p:nvSpPr>
        <p:spPr>
          <a:xfrm>
            <a:off x="1437005" y="1959293"/>
            <a:ext cx="6443663" cy="4914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 sz="26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7411" name="Text Box 3"/>
          <p:cNvSpPr txBox="1"/>
          <p:nvPr/>
        </p:nvSpPr>
        <p:spPr>
          <a:xfrm>
            <a:off x="284480" y="1527810"/>
            <a:ext cx="8557895" cy="24892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小英按图甲所示的电路图连接实验电路，测量电阻</a:t>
            </a:r>
            <a:r>
              <a:rPr lang="en-US" altLang="zh-CN" sz="26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 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的阻值。闭合开关</a:t>
            </a:r>
            <a:r>
              <a:rPr lang="en-US" altLang="zh-CN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S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，调节滑动变阻器的滑片</a:t>
            </a:r>
            <a:r>
              <a:rPr lang="en-US" altLang="zh-CN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P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后，观察到电压表和电流表的示数分</a:t>
            </a:r>
            <a:endParaRPr lang="zh-CN" altLang="en-US" sz="2600">
              <a:latin typeface="黑体" panose="0201060003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别如图乙、丙所示，则电流表的示数为</a:t>
            </a:r>
            <a:r>
              <a:rPr lang="zh-CN" altLang="en-US" sz="2600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</a:t>
            </a:r>
            <a:r>
              <a:rPr lang="en-US" altLang="zh-CN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A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，电阻</a:t>
            </a:r>
            <a:r>
              <a:rPr lang="en-US" altLang="zh-CN" sz="26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的阻值为</a:t>
            </a:r>
            <a:r>
              <a:rPr lang="zh-CN" altLang="en-US" sz="2600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</a:t>
            </a:r>
            <a:r>
              <a:rPr lang="en-US" altLang="zh-CN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Ω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26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pic>
        <p:nvPicPr>
          <p:cNvPr id="17412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0045" y="4143375"/>
            <a:ext cx="5462270" cy="179260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13" name="Text Box 5"/>
          <p:cNvSpPr txBox="1"/>
          <p:nvPr/>
        </p:nvSpPr>
        <p:spPr>
          <a:xfrm>
            <a:off x="6371273" y="3012758"/>
            <a:ext cx="720725" cy="4914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6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</a:rPr>
              <a:t>0.4 </a:t>
            </a:r>
            <a:endParaRPr lang="en-US" altLang="zh-CN" sz="2600">
              <a:solidFill>
                <a:srgbClr val="CC0000"/>
              </a:solidFill>
              <a:latin typeface="黑体" panose="02010600030101010101" charset="-122"/>
              <a:ea typeface="黑体" panose="02010609060101010101" charset="-122"/>
            </a:endParaRPr>
          </a:p>
        </p:txBody>
      </p:sp>
      <p:sp>
        <p:nvSpPr>
          <p:cNvPr id="17414" name="Text Box 6"/>
          <p:cNvSpPr txBox="1"/>
          <p:nvPr/>
        </p:nvSpPr>
        <p:spPr>
          <a:xfrm>
            <a:off x="2094230" y="3504565"/>
            <a:ext cx="466090" cy="4914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6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</a:rPr>
              <a:t>5 </a:t>
            </a:r>
            <a:endParaRPr lang="en-US" altLang="zh-CN" sz="2600">
              <a:solidFill>
                <a:srgbClr val="CC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145" name="文本框 24"/>
          <p:cNvSpPr txBox="1"/>
          <p:nvPr/>
        </p:nvSpPr>
        <p:spPr>
          <a:xfrm>
            <a:off x="284480" y="1014730"/>
            <a:ext cx="303530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课堂练习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434" name="Rectangle 2"/>
          <p:cNvSpPr/>
          <p:nvPr/>
        </p:nvSpPr>
        <p:spPr>
          <a:xfrm>
            <a:off x="284480" y="4606290"/>
            <a:ext cx="8002588" cy="12525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</a:pP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</a:rPr>
              <a:t>　　解析：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当灯两端电压越大，灯丝电阻越大。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</a:endParaRPr>
          </a:p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</a:pP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　　</a:t>
            </a: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</a:rPr>
              <a:t>原因：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当灯两端电压越大，灯丝温度升高。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8435" name="Rectangle 3"/>
          <p:cNvSpPr/>
          <p:nvPr/>
        </p:nvSpPr>
        <p:spPr>
          <a:xfrm>
            <a:off x="332740" y="1540828"/>
            <a:ext cx="8316913" cy="11245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20000"/>
              </a:spcBef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某同学用伏安法测小灯泡的电阻，下表为记录的实验数据，从中你发现了什么？说明原因。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</a:endParaRPr>
          </a:p>
        </p:txBody>
      </p:sp>
      <p:graphicFrame>
        <p:nvGraphicFramePr>
          <p:cNvPr id="18436" name="表格 18435"/>
          <p:cNvGraphicFramePr>
            <a:graphicFrameLocks noGrp="1"/>
          </p:cNvGraphicFramePr>
          <p:nvPr/>
        </p:nvGraphicFramePr>
        <p:xfrm>
          <a:off x="431800" y="2787015"/>
          <a:ext cx="8183563" cy="1608455"/>
        </p:xfrm>
        <a:graphic>
          <a:graphicData uri="http://schemas.openxmlformats.org/drawingml/2006/table">
            <a:tbl>
              <a:tblPr/>
              <a:tblGrid>
                <a:gridCol w="2044700"/>
                <a:gridCol w="2047875"/>
                <a:gridCol w="2044700"/>
                <a:gridCol w="2046288"/>
              </a:tblGrid>
              <a:tr h="541655"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8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电压</a:t>
                      </a:r>
                      <a:r>
                        <a:rPr lang="en-US" altLang="zh-CN" sz="2800" b="0" i="1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U</a:t>
                      </a:r>
                      <a:r>
                        <a:rPr lang="en-US" altLang="zh-CN" sz="28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/V</a:t>
                      </a:r>
                      <a:endParaRPr lang="zh-CN" altLang="en-US" sz="28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anchor="ctr">
                    <a:lnL w="28575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800" b="0">
                          <a:latin typeface="黑体" panose="02010609060101010101" charset="-122"/>
                          <a:ea typeface="黑体" panose="02010609060101010101" charset="-122"/>
                        </a:rPr>
                        <a:t>1</a:t>
                      </a:r>
                      <a:endParaRPr lang="en-US" altLang="zh-CN" sz="2800" b="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</a:t>
                      </a:r>
                      <a:endParaRPr lang="en-US" altLang="zh-CN" sz="2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3</a:t>
                      </a:r>
                      <a:endParaRPr lang="en-US" altLang="zh-CN" sz="2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8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电流</a:t>
                      </a:r>
                      <a:r>
                        <a:rPr lang="en-US" altLang="zh-CN" sz="2800" b="0" i="1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I</a:t>
                      </a:r>
                      <a:r>
                        <a:rPr lang="en-US" altLang="zh-CN" sz="28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/A</a:t>
                      </a:r>
                      <a:endParaRPr lang="zh-CN" altLang="en-US" sz="2800" b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anchor="ctr">
                    <a:lnL w="28575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800" b="0">
                          <a:latin typeface="黑体" panose="02010609060101010101" charset="-122"/>
                          <a:ea typeface="黑体" panose="02010609060101010101" charset="-122"/>
                        </a:rPr>
                        <a:t>0.22</a:t>
                      </a:r>
                      <a:endParaRPr lang="en-US" altLang="zh-CN" sz="2800" b="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800" b="0">
                          <a:latin typeface="黑体" panose="02010609060101010101" charset="-122"/>
                          <a:ea typeface="黑体" panose="02010609060101010101" charset="-122"/>
                        </a:rPr>
                        <a:t>0.30</a:t>
                      </a:r>
                      <a:endParaRPr lang="en-US" altLang="zh-CN" sz="2800" b="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800" b="0">
                          <a:latin typeface="黑体" panose="02010609060101010101" charset="-122"/>
                          <a:ea typeface="黑体" panose="02010609060101010101" charset="-122"/>
                        </a:rPr>
                        <a:t>0.34</a:t>
                      </a:r>
                      <a:endParaRPr lang="en-US" altLang="zh-CN" sz="2800" b="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None/>
                      </a:pPr>
                      <a:r>
                        <a:rPr lang="zh-CN" altLang="en-US" sz="28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电阻</a:t>
                      </a:r>
                      <a:r>
                        <a:rPr lang="en-US" altLang="zh-CN" sz="2800" b="0" i="1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R</a:t>
                      </a:r>
                      <a:r>
                        <a:rPr lang="en-US" altLang="zh-CN" sz="28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/</a:t>
                      </a:r>
                      <a:r>
                        <a:rPr lang="el-GR" altLang="en-US" sz="2800" b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Ω</a:t>
                      </a:r>
                      <a:endParaRPr lang="zh-CN" altLang="en-US" sz="2800" b="0">
                        <a:latin typeface="黑体" panose="0201060003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anchor="ctr">
                    <a:lnL w="28575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800" b="0">
                          <a:latin typeface="黑体" panose="02010609060101010101" charset="-122"/>
                          <a:ea typeface="黑体" panose="02010609060101010101" charset="-122"/>
                        </a:rPr>
                        <a:t>4.55</a:t>
                      </a:r>
                      <a:endParaRPr lang="en-US" altLang="zh-CN" sz="2800" b="0">
                        <a:latin typeface="黑体" panose="02010600030101010101" charset="-122"/>
                        <a:ea typeface="黑体" panose="02010609060101010101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6.67</a:t>
                      </a:r>
                      <a:endParaRPr lang="en-US" altLang="zh-CN" sz="2800" b="0">
                        <a:solidFill>
                          <a:srgbClr val="000000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None/>
                      </a:pPr>
                      <a:r>
                        <a:rPr lang="en-US" altLang="zh-CN" sz="2800" b="0">
                          <a:solidFill>
                            <a:srgbClr val="000000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8.82</a:t>
                      </a:r>
                      <a:endParaRPr lang="en-US" altLang="zh-CN" sz="2800" b="0">
                        <a:solidFill>
                          <a:srgbClr val="000000"/>
                        </a:solidFill>
                        <a:latin typeface="黑体" panose="02010600030101010101" charset="-122"/>
                        <a:ea typeface="黑体" panose="02010609060101010101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66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45" name="文本框 24"/>
          <p:cNvSpPr txBox="1"/>
          <p:nvPr/>
        </p:nvSpPr>
        <p:spPr>
          <a:xfrm>
            <a:off x="284480" y="1014730"/>
            <a:ext cx="277939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课堂练习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458" name="Text Box 2"/>
          <p:cNvSpPr txBox="1"/>
          <p:nvPr/>
        </p:nvSpPr>
        <p:spPr>
          <a:xfrm>
            <a:off x="347980" y="1584960"/>
            <a:ext cx="8278495" cy="42259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在“测量小灯泡的电阻”的实验中，某同学在连接电路时，不小心将电流表和电压表接错了位置，如图所示。闭合开关可能出现的现象是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(       )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A.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电流表烧坏，电压表示数为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0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B.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小灯泡烧坏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C.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电流表示数为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0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，电压表示数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为电源电压值　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D.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电流表示数为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0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，电压表示数为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0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9459" name="Rectangle 4"/>
          <p:cNvSpPr/>
          <p:nvPr/>
        </p:nvSpPr>
        <p:spPr>
          <a:xfrm>
            <a:off x="6723063" y="2709863"/>
            <a:ext cx="3606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</a:rPr>
              <a:t>C</a:t>
            </a:r>
            <a:endParaRPr lang="en-US" altLang="zh-CN" sz="2800">
              <a:solidFill>
                <a:srgbClr val="CC0000"/>
              </a:solidFill>
              <a:latin typeface="黑体" panose="02010600030101010101" charset="-122"/>
              <a:ea typeface="黑体" panose="02010609060101010101" charset="-122"/>
            </a:endParaRPr>
          </a:p>
        </p:txBody>
      </p:sp>
      <p:grpSp>
        <p:nvGrpSpPr>
          <p:cNvPr id="19462" name="组合 19461"/>
          <p:cNvGrpSpPr/>
          <p:nvPr/>
        </p:nvGrpSpPr>
        <p:grpSpPr>
          <a:xfrm>
            <a:off x="5919470" y="3365818"/>
            <a:ext cx="2773363" cy="2392362"/>
            <a:chExt cx="1747" cy="1507"/>
          </a:xfrm>
        </p:grpSpPr>
        <p:sp>
          <p:nvSpPr>
            <p:cNvPr id="19463" name="Rectangle 8"/>
            <p:cNvSpPr/>
            <p:nvPr/>
          </p:nvSpPr>
          <p:spPr>
            <a:xfrm>
              <a:off x="141" y="143"/>
              <a:ext cx="1480" cy="765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sz="2000">
                <a:latin typeface="Arial"/>
              </a:endParaRPr>
            </a:p>
          </p:txBody>
        </p:sp>
        <p:grpSp>
          <p:nvGrpSpPr>
            <p:cNvPr id="19464" name="组合 19463"/>
            <p:cNvGrpSpPr/>
            <p:nvPr/>
          </p:nvGrpSpPr>
          <p:grpSpPr>
            <a:xfrm>
              <a:off x="634" y="0"/>
              <a:ext cx="70" cy="286"/>
              <a:chExt cx="85" cy="340"/>
            </a:xfrm>
          </p:grpSpPr>
          <p:sp>
            <p:nvSpPr>
              <p:cNvPr id="19465" name="Rectangle 19"/>
              <p:cNvSpPr/>
              <p:nvPr/>
            </p:nvSpPr>
            <p:spPr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  <p:sp>
            <p:nvSpPr>
              <p:cNvPr id="19466" name="Line 20"/>
              <p:cNvSpPr/>
              <p:nvPr/>
            </p:nvSpPr>
            <p:spPr>
              <a:xfrm flipH="1">
                <a:off x="0" y="0"/>
                <a:ext cx="0" cy="34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9467" name="Line 21"/>
              <p:cNvSpPr/>
              <p:nvPr/>
            </p:nvSpPr>
            <p:spPr>
              <a:xfrm flipH="1">
                <a:off x="85" y="85"/>
                <a:ext cx="0" cy="17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  <p:grpSp>
          <p:nvGrpSpPr>
            <p:cNvPr id="19468" name="组合 19467"/>
            <p:cNvGrpSpPr/>
            <p:nvPr/>
          </p:nvGrpSpPr>
          <p:grpSpPr>
            <a:xfrm>
              <a:off x="1175" y="71"/>
              <a:ext cx="235" cy="144"/>
              <a:chExt cx="256" cy="142"/>
            </a:xfrm>
          </p:grpSpPr>
          <p:sp>
            <p:nvSpPr>
              <p:cNvPr id="19469" name="Rectangle 15"/>
              <p:cNvSpPr/>
              <p:nvPr/>
            </p:nvSpPr>
            <p:spPr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  <p:sp>
            <p:nvSpPr>
              <p:cNvPr id="19470" name="Line 16"/>
              <p:cNvSpPr/>
              <p:nvPr/>
            </p:nvSpPr>
            <p:spPr>
              <a:xfrm flipV="1">
                <a:off x="29" y="0"/>
                <a:ext cx="227" cy="8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9471" name="Oval 17"/>
              <p:cNvSpPr/>
              <p:nvPr/>
            </p:nvSpPr>
            <p:spPr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</p:grpSp>
        <p:grpSp>
          <p:nvGrpSpPr>
            <p:cNvPr id="19472" name="组合 19471"/>
            <p:cNvGrpSpPr/>
            <p:nvPr/>
          </p:nvGrpSpPr>
          <p:grpSpPr>
            <a:xfrm>
              <a:off x="1215" y="683"/>
              <a:ext cx="532" cy="277"/>
              <a:chExt cx="726" cy="363"/>
            </a:xfrm>
          </p:grpSpPr>
          <p:sp>
            <p:nvSpPr>
              <p:cNvPr id="19473" name="Rectangle 181"/>
              <p:cNvSpPr/>
              <p:nvPr/>
            </p:nvSpPr>
            <p:spPr>
              <a:xfrm>
                <a:off x="0" y="0"/>
                <a:ext cx="726" cy="36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  <p:sp>
            <p:nvSpPr>
              <p:cNvPr id="19474" name="Line 182"/>
              <p:cNvSpPr/>
              <p:nvPr/>
            </p:nvSpPr>
            <p:spPr>
              <a:xfrm>
                <a:off x="227" y="0"/>
                <a:ext cx="317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9475" name="Line 183"/>
              <p:cNvSpPr/>
              <p:nvPr/>
            </p:nvSpPr>
            <p:spPr>
              <a:xfrm flipH="1">
                <a:off x="227" y="0"/>
                <a:ext cx="0" cy="227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/>
            </p:txBody>
          </p:sp>
          <p:sp>
            <p:nvSpPr>
              <p:cNvPr id="19476" name="Rectangle 184"/>
              <p:cNvSpPr/>
              <p:nvPr/>
            </p:nvSpPr>
            <p:spPr>
              <a:xfrm>
                <a:off x="0" y="227"/>
                <a:ext cx="453" cy="136"/>
              </a:xfrm>
              <a:prstGeom prst="rect">
                <a:avLst/>
              </a:prstGeom>
              <a:solidFill>
                <a:srgbClr val="FFFFFF"/>
              </a:solidFill>
              <a:ln w="285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</p:grpSp>
        <p:grpSp>
          <p:nvGrpSpPr>
            <p:cNvPr id="19477" name="组合 19476"/>
            <p:cNvGrpSpPr/>
            <p:nvPr/>
          </p:nvGrpSpPr>
          <p:grpSpPr>
            <a:xfrm>
              <a:off x="0" y="308"/>
              <a:ext cx="254" cy="327"/>
              <a:chExt cx="254" cy="327"/>
            </a:xfrm>
          </p:grpSpPr>
          <p:sp>
            <p:nvSpPr>
              <p:cNvPr id="19478" name="Oval 197"/>
              <p:cNvSpPr/>
              <p:nvPr/>
            </p:nvSpPr>
            <p:spPr>
              <a:xfrm>
                <a:off x="0" y="21"/>
                <a:ext cx="254" cy="252"/>
              </a:xfrm>
              <a:prstGeom prst="ellipse">
                <a:avLst/>
              </a:prstGeom>
              <a:solidFill>
                <a:srgbClr val="FFFFFF"/>
              </a:soli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  <p:sp>
            <p:nvSpPr>
              <p:cNvPr id="19479" name="Text Box 198"/>
              <p:cNvSpPr txBox="1"/>
              <p:nvPr/>
            </p:nvSpPr>
            <p:spPr>
              <a:xfrm>
                <a:off x="0" y="0"/>
                <a:ext cx="233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800" b="1">
                    <a:latin typeface="Times New Roman" panose="02020603050405020304" charset="0"/>
                  </a:rPr>
                  <a:t>V</a:t>
                </a:r>
                <a:endParaRPr lang="en-US" altLang="zh-CN" sz="2800" b="1">
                  <a:latin typeface="Times New Roman" panose="02020603050405020304" charset="0"/>
                </a:endParaRPr>
              </a:p>
            </p:txBody>
          </p:sp>
        </p:grpSp>
        <p:grpSp>
          <p:nvGrpSpPr>
            <p:cNvPr id="19480" name="组合 19479"/>
            <p:cNvGrpSpPr/>
            <p:nvPr/>
          </p:nvGrpSpPr>
          <p:grpSpPr>
            <a:xfrm flipV="1">
              <a:off x="141" y="907"/>
              <a:ext cx="869" cy="453"/>
              <a:chExt cx="1049" cy="538"/>
            </a:xfrm>
          </p:grpSpPr>
          <p:sp>
            <p:nvSpPr>
              <p:cNvPr id="19481" name="Line 7"/>
              <p:cNvSpPr/>
              <p:nvPr/>
            </p:nvSpPr>
            <p:spPr>
              <a:xfrm>
                <a:off x="0" y="0"/>
                <a:ext cx="1049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19482" name="Line 8"/>
              <p:cNvSpPr/>
              <p:nvPr/>
            </p:nvSpPr>
            <p:spPr>
              <a:xfrm flipH="1">
                <a:off x="0" y="0"/>
                <a:ext cx="0" cy="53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oval" w="med" len="med"/>
              </a:ln>
            </p:spPr>
            <p:txBody>
              <a:bodyPr/>
              <a:lstStyle/>
              <a:p/>
            </p:txBody>
          </p:sp>
          <p:sp>
            <p:nvSpPr>
              <p:cNvPr id="19483" name="Line 9"/>
              <p:cNvSpPr/>
              <p:nvPr/>
            </p:nvSpPr>
            <p:spPr>
              <a:xfrm flipH="1">
                <a:off x="1049" y="0"/>
                <a:ext cx="0" cy="53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oval" w="med" len="med"/>
              </a:ln>
            </p:spPr>
            <p:txBody>
              <a:bodyPr/>
              <a:lstStyle/>
              <a:p/>
            </p:txBody>
          </p:sp>
        </p:grpSp>
        <p:grpSp>
          <p:nvGrpSpPr>
            <p:cNvPr id="19484" name="组合 19483"/>
            <p:cNvGrpSpPr/>
            <p:nvPr/>
          </p:nvGrpSpPr>
          <p:grpSpPr>
            <a:xfrm>
              <a:off x="450" y="1180"/>
              <a:ext cx="257" cy="327"/>
              <a:chExt cx="257" cy="327"/>
            </a:xfrm>
          </p:grpSpPr>
          <p:sp>
            <p:nvSpPr>
              <p:cNvPr id="19485" name="Oval 190"/>
              <p:cNvSpPr/>
              <p:nvPr/>
            </p:nvSpPr>
            <p:spPr>
              <a:xfrm>
                <a:off x="4" y="59"/>
                <a:ext cx="253" cy="252"/>
              </a:xfrm>
              <a:prstGeom prst="ellipse">
                <a:avLst/>
              </a:prstGeom>
              <a:solidFill>
                <a:srgbClr val="FFFFFF"/>
              </a:soli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  <p:sp>
            <p:nvSpPr>
              <p:cNvPr id="19486" name="Text Box 191"/>
              <p:cNvSpPr txBox="1"/>
              <p:nvPr/>
            </p:nvSpPr>
            <p:spPr>
              <a:xfrm>
                <a:off x="0" y="0"/>
                <a:ext cx="231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800" b="1">
                    <a:latin typeface="Times New Roman" panose="02020603050405020304" charset="0"/>
                  </a:rPr>
                  <a:t>A</a:t>
                </a:r>
                <a:endParaRPr lang="en-US" altLang="zh-CN" sz="2800" b="1">
                  <a:latin typeface="Times New Roman" panose="02020603050405020304" charset="0"/>
                </a:endParaRPr>
              </a:p>
            </p:txBody>
          </p:sp>
        </p:grpSp>
        <p:sp>
          <p:nvSpPr>
            <p:cNvPr id="19487" name="Text Box 4"/>
            <p:cNvSpPr txBox="1"/>
            <p:nvPr/>
          </p:nvSpPr>
          <p:spPr>
            <a:xfrm>
              <a:off x="467" y="502"/>
              <a:ext cx="305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>
                  <a:latin typeface="Times New Roman" panose="02020603050405020304" charset="0"/>
                </a:rPr>
                <a:t>L</a:t>
              </a:r>
              <a:endParaRPr lang="en-US" altLang="zh-CN" sz="2800" b="1">
                <a:latin typeface="Times New Roman" panose="02020603050405020304" charset="0"/>
              </a:endParaRPr>
            </a:p>
          </p:txBody>
        </p:sp>
        <p:sp>
          <p:nvSpPr>
            <p:cNvPr id="19488" name="Text Box 4"/>
            <p:cNvSpPr txBox="1"/>
            <p:nvPr/>
          </p:nvSpPr>
          <p:spPr>
            <a:xfrm>
              <a:off x="1271" y="1001"/>
              <a:ext cx="215" cy="269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 i="1">
                  <a:latin typeface="Times New Roman" panose="02020603050405020304" charset="0"/>
                </a:rPr>
                <a:t>R</a:t>
              </a:r>
              <a:endParaRPr lang="en-US" altLang="zh-CN" sz="2800" b="1" i="1">
                <a:latin typeface="Arial"/>
              </a:endParaRPr>
            </a:p>
          </p:txBody>
        </p:sp>
        <p:sp>
          <p:nvSpPr>
            <p:cNvPr id="19489" name="Text Box 116"/>
            <p:cNvSpPr txBox="1"/>
            <p:nvPr/>
          </p:nvSpPr>
          <p:spPr>
            <a:xfrm>
              <a:off x="1216" y="178"/>
              <a:ext cx="200" cy="269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>
                  <a:latin typeface="Times New Roman" panose="02020603050405020304" charset="0"/>
                </a:rPr>
                <a:t>S</a:t>
              </a:r>
              <a:endParaRPr lang="en-US" altLang="zh-CN" sz="2800" b="1" baseline="-25000">
                <a:latin typeface="Times New Roman" panose="02020603050405020304" charset="0"/>
              </a:endParaRPr>
            </a:p>
          </p:txBody>
        </p:sp>
        <p:sp>
          <p:nvSpPr>
            <p:cNvPr id="19490" name="AutoShape 35"/>
            <p:cNvSpPr/>
            <p:nvPr/>
          </p:nvSpPr>
          <p:spPr>
            <a:xfrm>
              <a:off x="445" y="766"/>
              <a:ext cx="276" cy="277"/>
            </a:xfrm>
            <a:prstGeom prst="flowChartSummingJunction">
              <a:avLst/>
            </a:prstGeom>
            <a:solidFill>
              <a:schemeClr val="bg1"/>
            </a:solidFill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sz="2000">
                <a:latin typeface="Arial"/>
              </a:endParaRPr>
            </a:p>
          </p:txBody>
        </p:sp>
      </p:grpSp>
      <p:sp>
        <p:nvSpPr>
          <p:cNvPr id="6145" name="文本框 24"/>
          <p:cNvSpPr txBox="1"/>
          <p:nvPr/>
        </p:nvSpPr>
        <p:spPr>
          <a:xfrm>
            <a:off x="284480" y="1014730"/>
            <a:ext cx="277939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课堂练习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Text Box 3"/>
          <p:cNvSpPr txBox="1"/>
          <p:nvPr/>
        </p:nvSpPr>
        <p:spPr>
          <a:xfrm>
            <a:off x="1530350" y="2096453"/>
            <a:ext cx="56896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 sz="28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0483" name="Text Box 4"/>
          <p:cNvSpPr txBox="1"/>
          <p:nvPr/>
        </p:nvSpPr>
        <p:spPr>
          <a:xfrm>
            <a:off x="342900" y="1553528"/>
            <a:ext cx="8280400" cy="22453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ts val="3360"/>
              </a:lnSpc>
            </a:pPr>
            <a:r>
              <a:rPr 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小东同学做“测量小灯泡电阻”的实验：（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）请完成如图实验电路的连接；（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）小东正确连接电路后闭合开关，调节滑动变阻器使电压表的示数为图（甲）所示，此时电流表的示数如图</a:t>
            </a:r>
            <a:b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</a:b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（乙）所示，小灯泡的电阻是</a:t>
            </a:r>
            <a:r>
              <a:rPr lang="zh-CN" altLang="en-US" sz="2800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Ω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 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0484" name="Text Box 5"/>
          <p:cNvSpPr txBox="1"/>
          <p:nvPr/>
        </p:nvSpPr>
        <p:spPr>
          <a:xfrm>
            <a:off x="5619750" y="3260725"/>
            <a:ext cx="57626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</a:rPr>
              <a:t>5 </a:t>
            </a:r>
            <a:endParaRPr lang="en-US" altLang="zh-CN" sz="2800">
              <a:solidFill>
                <a:srgbClr val="CC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145" name="文本框 24"/>
          <p:cNvSpPr txBox="1"/>
          <p:nvPr/>
        </p:nvSpPr>
        <p:spPr>
          <a:xfrm>
            <a:off x="284480" y="1014730"/>
            <a:ext cx="281241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课堂作业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390" y="3799205"/>
            <a:ext cx="5877560" cy="2103120"/>
          </a:xfrm>
          <a:prstGeom prst="rect">
            <a:avLst/>
          </a:prstGeom>
        </p:spPr>
      </p:pic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506" name="Text Box 2"/>
          <p:cNvSpPr txBox="1"/>
          <p:nvPr/>
        </p:nvSpPr>
        <p:spPr>
          <a:xfrm>
            <a:off x="358775" y="1597978"/>
            <a:ext cx="8101013" cy="21583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小东同学做测量灯泡电阻实验，连接电路后闭合开关，发现灯不亮，电流表无示数，电压表示数为电源电压。则故障原因可能有几种？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请写出三种灯泡不亮的原因。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1507" name="Rectangle 3"/>
          <p:cNvSpPr/>
          <p:nvPr/>
        </p:nvSpPr>
        <p:spPr>
          <a:xfrm>
            <a:off x="396875" y="3752850"/>
            <a:ext cx="4904740" cy="21583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）电压表串联在电路中了；</a:t>
            </a:r>
            <a:endParaRPr lang="zh-CN" altLang="en-US" sz="2800">
              <a:solidFill>
                <a:srgbClr val="CC0000"/>
              </a:solidFill>
              <a:latin typeface="黑体" panose="0201060003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）小灯泡断路；</a:t>
            </a:r>
            <a:endParaRPr lang="zh-CN" altLang="en-US" sz="2800">
              <a:solidFill>
                <a:srgbClr val="CC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</a:t>
            </a:r>
            <a:r>
              <a:rPr lang="zh-CN" altLang="en-US" sz="2800">
                <a:solidFill>
                  <a:srgbClr val="CC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）连接小灯泡两端的导线或接线柱断路。</a:t>
            </a:r>
            <a:endParaRPr lang="zh-CN" altLang="en-US" sz="2800">
              <a:solidFill>
                <a:srgbClr val="CC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5489575" y="3366770"/>
            <a:ext cx="3352800" cy="2214880"/>
            <a:chOff x="7451" y="5123"/>
            <a:chExt cx="5974" cy="3765"/>
          </a:xfrm>
        </p:grpSpPr>
        <p:pic>
          <p:nvPicPr>
            <p:cNvPr id="21508" name="Picture 5" descr="H:\2\人教教参资源\九\图\小灯泡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62" y="7830"/>
              <a:ext cx="1550" cy="1058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21509" name="组合 21508"/>
            <p:cNvGrpSpPr>
              <a:grpSpLocks noChangeAspect="1"/>
            </p:cNvGrpSpPr>
            <p:nvPr/>
          </p:nvGrpSpPr>
          <p:grpSpPr>
            <a:xfrm>
              <a:off x="7451" y="5123"/>
              <a:ext cx="5975" cy="3616"/>
              <a:chExt cx="2472" cy="1496"/>
            </a:xfrm>
          </p:grpSpPr>
          <p:pic>
            <p:nvPicPr>
              <p:cNvPr id="21510" name="Picture 6" descr="无标题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87" y="449"/>
                <a:ext cx="785" cy="36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1511" name="Picture 3" descr="H:\2\人教教参资源\九\图\铡刀开关.JP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17" y="55"/>
                <a:ext cx="487" cy="295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1512" name="Picture 6" descr="H:\2\人教教参资源\九\图\电流表.JPG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574"/>
                <a:ext cx="453" cy="51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1513" name="Picture 7" descr="H:\2\人教教参资源\九\图\电压表.JPG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60" y="969"/>
                <a:ext cx="546" cy="52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1514" name="Picture 14" descr="H:\2\人教教参资源\九\图\蓄电池.jpg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54" y="0"/>
                <a:ext cx="665" cy="592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</p:grpSp>
      <p:sp>
        <p:nvSpPr>
          <p:cNvPr id="6145" name="文本框 24"/>
          <p:cNvSpPr txBox="1"/>
          <p:nvPr/>
        </p:nvSpPr>
        <p:spPr>
          <a:xfrm>
            <a:off x="284480" y="1014730"/>
            <a:ext cx="27292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课堂作业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charRg st="17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charRg st="29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Rectangle 15"/>
          <p:cNvSpPr/>
          <p:nvPr/>
        </p:nvSpPr>
        <p:spPr>
          <a:xfrm>
            <a:off x="324485" y="1685925"/>
            <a:ext cx="870204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电流可以用电流表测量，电压可以用电压表测量。那么，用什么方法测量电阻呢？</a:t>
            </a:r>
            <a:endParaRPr lang="zh-CN" altLang="en-US" sz="2800">
              <a:latin typeface="黑体" panose="0201060003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123" name="Rectangle 16"/>
          <p:cNvSpPr/>
          <p:nvPr/>
        </p:nvSpPr>
        <p:spPr>
          <a:xfrm>
            <a:off x="324485" y="2853055"/>
            <a:ext cx="878967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20000"/>
              </a:spcBef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如何运用欧姆定律找到间接测出导体的电阻的方法？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292985" y="3728720"/>
            <a:ext cx="3060700" cy="983615"/>
            <a:chOff x="3458" y="6760"/>
            <a:chExt cx="4820" cy="1549"/>
          </a:xfrm>
        </p:grpSpPr>
        <p:sp>
          <p:nvSpPr>
            <p:cNvPr id="5124" name="Line 17"/>
            <p:cNvSpPr/>
            <p:nvPr/>
          </p:nvSpPr>
          <p:spPr>
            <a:xfrm>
              <a:off x="5385" y="7445"/>
              <a:ext cx="1133" cy="0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triangle" w="med" len="lg"/>
            </a:ln>
          </p:spPr>
          <p:txBody>
            <a:bodyPr/>
            <a:lstStyle/>
            <a:p/>
          </p:txBody>
        </p:sp>
        <p:grpSp>
          <p:nvGrpSpPr>
            <p:cNvPr id="5129" name="组合 5128"/>
            <p:cNvGrpSpPr/>
            <p:nvPr/>
          </p:nvGrpSpPr>
          <p:grpSpPr>
            <a:xfrm>
              <a:off x="3458" y="6760"/>
              <a:ext cx="1700" cy="1500"/>
              <a:chExt cx="680" cy="600"/>
            </a:xfrm>
          </p:grpSpPr>
          <p:sp>
            <p:nvSpPr>
              <p:cNvPr id="5130" name="Rectangle 35"/>
              <p:cNvSpPr/>
              <p:nvPr/>
            </p:nvSpPr>
            <p:spPr>
              <a:xfrm>
                <a:off x="0" y="136"/>
                <a:ext cx="680" cy="3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2800" i="1">
                    <a:solidFill>
                      <a:srgbClr val="FF0000"/>
                    </a:solidFill>
                    <a:latin typeface="黑体" panose="02010609060101010101" charset="-122"/>
                    <a:ea typeface="黑体" panose="02010609060101010101" charset="-122"/>
                  </a:rPr>
                  <a:t>I </a:t>
                </a:r>
                <a:r>
                  <a:rPr lang="en-US" altLang="zh-CN" sz="2800">
                    <a:solidFill>
                      <a:srgbClr val="FF0000"/>
                    </a:solidFill>
                    <a:latin typeface="黑体" panose="02010609060101010101" charset="-122"/>
                    <a:ea typeface="黑体" panose="02010609060101010101" charset="-122"/>
                  </a:rPr>
                  <a:t>=</a:t>
                </a:r>
                <a:endParaRPr lang="en-US" altLang="zh-CN" sz="2800">
                  <a:solidFill>
                    <a:srgbClr val="FF0000"/>
                  </a:solidFill>
                  <a:latin typeface="黑体" panose="0201060003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5131" name="Rectangle 36"/>
              <p:cNvSpPr/>
              <p:nvPr/>
            </p:nvSpPr>
            <p:spPr>
              <a:xfrm>
                <a:off x="385" y="0"/>
                <a:ext cx="277" cy="60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800" i="1">
                    <a:solidFill>
                      <a:srgbClr val="FF0000"/>
                    </a:solidFill>
                    <a:latin typeface="黑体" panose="02010609060101010101" charset="-122"/>
                    <a:ea typeface="黑体" panose="02010609060101010101" charset="-122"/>
                  </a:rPr>
                  <a:t>U</a:t>
                </a:r>
                <a:endParaRPr lang="en-US" altLang="zh-CN" sz="2800" i="1">
                  <a:solidFill>
                    <a:srgbClr val="FF0000"/>
                  </a:solidFill>
                  <a:latin typeface="黑体" panose="02010600030101010101" charset="-122"/>
                  <a:ea typeface="黑体" panose="02010609060101010101" charset="-122"/>
                </a:endParaRPr>
              </a:p>
              <a:p>
                <a:r>
                  <a:rPr lang="en-US" altLang="zh-CN" sz="2800" i="1">
                    <a:solidFill>
                      <a:srgbClr val="FF0000"/>
                    </a:solidFill>
                    <a:latin typeface="黑体" panose="02010609060101010101" charset="-122"/>
                    <a:ea typeface="黑体" panose="02010609060101010101" charset="-122"/>
                  </a:rPr>
                  <a:t>R</a:t>
                </a:r>
                <a:endParaRPr lang="en-US" altLang="zh-CN" sz="28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5132" name="Line 37"/>
              <p:cNvSpPr/>
              <p:nvPr/>
            </p:nvSpPr>
            <p:spPr>
              <a:xfrm>
                <a:off x="385" y="295"/>
                <a:ext cx="273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  <p:grpSp>
          <p:nvGrpSpPr>
            <p:cNvPr id="5133" name="组合 5132"/>
            <p:cNvGrpSpPr/>
            <p:nvPr/>
          </p:nvGrpSpPr>
          <p:grpSpPr>
            <a:xfrm>
              <a:off x="6508" y="6809"/>
              <a:ext cx="1770" cy="1500"/>
              <a:chOff x="-50" y="0"/>
              <a:chExt cx="708" cy="600"/>
            </a:xfrm>
          </p:grpSpPr>
          <p:sp>
            <p:nvSpPr>
              <p:cNvPr id="5134" name="Rectangle 45"/>
              <p:cNvSpPr/>
              <p:nvPr/>
            </p:nvSpPr>
            <p:spPr>
              <a:xfrm>
                <a:off x="-50" y="136"/>
                <a:ext cx="680" cy="3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2800" i="1">
                    <a:solidFill>
                      <a:srgbClr val="FF0000"/>
                    </a:solidFill>
                    <a:latin typeface="黑体" panose="02010609060101010101" charset="-122"/>
                    <a:ea typeface="黑体" panose="02010609060101010101" charset="-122"/>
                  </a:rPr>
                  <a:t>R </a:t>
                </a:r>
                <a:r>
                  <a:rPr lang="en-US" altLang="zh-CN" sz="2800">
                    <a:solidFill>
                      <a:srgbClr val="FF0000"/>
                    </a:solidFill>
                    <a:latin typeface="黑体" panose="02010609060101010101" charset="-122"/>
                    <a:ea typeface="黑体" panose="02010609060101010101" charset="-122"/>
                  </a:rPr>
                  <a:t>=</a:t>
                </a:r>
                <a:endParaRPr lang="en-US" altLang="zh-CN" sz="28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5135" name="Rectangle 46"/>
              <p:cNvSpPr/>
              <p:nvPr/>
            </p:nvSpPr>
            <p:spPr>
              <a:xfrm>
                <a:off x="375" y="0"/>
                <a:ext cx="277" cy="60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800" i="1">
                    <a:solidFill>
                      <a:srgbClr val="FF0000"/>
                    </a:solidFill>
                    <a:latin typeface="黑体" panose="02010609060101010101" charset="-122"/>
                    <a:ea typeface="黑体" panose="02010609060101010101" charset="-122"/>
                  </a:rPr>
                  <a:t>U</a:t>
                </a:r>
                <a:endParaRPr lang="en-US" altLang="zh-CN" sz="28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  <a:p>
                <a:r>
                  <a:rPr lang="en-US" altLang="zh-CN" sz="2800" i="1">
                    <a:solidFill>
                      <a:srgbClr val="FF0000"/>
                    </a:solidFill>
                    <a:latin typeface="黑体" panose="02010609060101010101" charset="-122"/>
                    <a:ea typeface="黑体" panose="02010609060101010101" charset="-122"/>
                  </a:rPr>
                  <a:t>I</a:t>
                </a:r>
                <a:endParaRPr lang="en-US" altLang="zh-CN" sz="28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5136" name="Line 47"/>
              <p:cNvSpPr/>
              <p:nvPr/>
            </p:nvSpPr>
            <p:spPr>
              <a:xfrm>
                <a:off x="385" y="295"/>
                <a:ext cx="273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</p:grpSp>
      <p:sp>
        <p:nvSpPr>
          <p:cNvPr id="6145" name="文本框 24"/>
          <p:cNvSpPr txBox="1"/>
          <p:nvPr/>
        </p:nvSpPr>
        <p:spPr>
          <a:xfrm>
            <a:off x="284480" y="1014730"/>
            <a:ext cx="296989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课前导入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601" name="文本框 39937"/>
          <p:cNvSpPr txBox="1"/>
          <p:nvPr/>
        </p:nvSpPr>
        <p:spPr>
          <a:xfrm>
            <a:off x="2262188" y="2640013"/>
            <a:ext cx="4373562" cy="10144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6000">
                <a:latin typeface="黑体" panose="02010609060101010101" charset="-122"/>
                <a:ea typeface="黑体" panose="02010609060101010101" charset="-122"/>
              </a:rPr>
              <a:t>谢 谢 观 赏</a:t>
            </a:r>
            <a:endParaRPr lang="zh-CN" altLang="en-US" sz="6000">
              <a:latin typeface="黑体" panose="02010600030101010101" charset="-122"/>
              <a:ea typeface="黑体" panose="02010609060101010101" charset="-122"/>
            </a:endParaRPr>
          </a:p>
        </p:txBody>
      </p:sp>
      <p:pic>
        <p:nvPicPr>
          <p:cNvPr id="25603" name="New picture" hidden="1"/>
          <p:cNvPicPr/>
          <p:nvPr/>
        </p:nvPicPr>
        <p:blipFill>
          <a:blip r:embed="rId2"/>
          <a:stretch>
            <a:fillRect/>
          </a:stretch>
        </p:blipFill>
        <p:spPr>
          <a:xfrm>
            <a:off x="12623800" y="11239500"/>
            <a:ext cx="444500" cy="330200"/>
          </a:xfrm>
          <a:prstGeom prst="cube">
            <a:avLst/>
          </a:prstGeom>
        </p:spPr>
      </p:pic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146" name="标题 6145"/>
          <p:cNvSpPr>
            <a:spLocks noGrp="1"/>
          </p:cNvSpPr>
          <p:nvPr>
            <p:ph type="title"/>
          </p:nvPr>
        </p:nvSpPr>
        <p:spPr>
          <a:xfrm>
            <a:off x="372110" y="1604010"/>
            <a:ext cx="1703070" cy="606425"/>
          </a:xfrm>
        </p:spPr>
        <p:txBody>
          <a:bodyPr anchor="ctr"/>
          <a:lstStyle/>
          <a:p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实验方案</a:t>
            </a:r>
            <a:endParaRPr lang="zh-CN" altLang="en-US" sz="2800">
              <a:solidFill>
                <a:srgbClr val="FF0000"/>
              </a:solidFill>
              <a:latin typeface="黑体" panose="02010600030101010101" charset="-122"/>
              <a:ea typeface="黑体" panose="02010609060101010101" charset="-122"/>
            </a:endParaRPr>
          </a:p>
        </p:txBody>
      </p:sp>
      <p:sp>
        <p:nvSpPr>
          <p:cNvPr id="6147" name="圆角矩形标注 6146" descr="蓝色面巾纸"/>
          <p:cNvSpPr/>
          <p:nvPr/>
        </p:nvSpPr>
        <p:spPr>
          <a:xfrm>
            <a:off x="4855210" y="4046855"/>
            <a:ext cx="2572385" cy="554355"/>
          </a:xfrm>
          <a:prstGeom prst="wedgeRoundRectCallout">
            <a:avLst>
              <a:gd name="adj1" fmla="val -91083"/>
              <a:gd name="adj2" fmla="val -2333"/>
              <a:gd name="adj3" fmla="val 16667"/>
            </a:avLst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blipFill rotWithShape="1">
                  <a:blip r:embed="rId1"/>
                </a:blipFill>
              </a14:hiddenFill>
            </a:ext>
          </a:extLst>
        </p:spPr>
        <p:txBody>
          <a:bodyPr/>
          <a:lstStyle/>
          <a:p>
            <a:pPr algn="ctr"/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用电压表测出</a:t>
            </a:r>
            <a:endParaRPr lang="zh-CN" altLang="en-US" sz="2800">
              <a:latin typeface="黑体" panose="02010600030101010101" charset="-122"/>
              <a:ea typeface="黑体" panose="02010609060101010101" charset="-122"/>
            </a:endParaRPr>
          </a:p>
        </p:txBody>
      </p:sp>
      <p:sp>
        <p:nvSpPr>
          <p:cNvPr id="6148" name="椭圆形标注 6147" descr="蓝色面巾纸"/>
          <p:cNvSpPr/>
          <p:nvPr/>
        </p:nvSpPr>
        <p:spPr>
          <a:xfrm>
            <a:off x="4660900" y="4816475"/>
            <a:ext cx="3596640" cy="684530"/>
          </a:xfrm>
          <a:prstGeom prst="wedgeEllipseCallout">
            <a:avLst>
              <a:gd name="adj1" fmla="val -72861"/>
              <a:gd name="adj2" fmla="val -16713"/>
            </a:avLst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blipFill rotWithShape="1">
                  <a:blip r:embed="rId1"/>
                </a:blipFill>
              </a14:hiddenFill>
            </a:ext>
          </a:extLst>
        </p:spPr>
        <p:txBody>
          <a:bodyPr/>
          <a:lstStyle/>
          <a:p>
            <a:pPr algn="l"/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用电流表测出</a:t>
            </a:r>
            <a:endParaRPr lang="zh-CN" altLang="en-US" sz="2800">
              <a:latin typeface="黑体" panose="02010609060101010101" charset="-122"/>
              <a:ea typeface="黑体" panose="02010609060101010101" charset="-122"/>
            </a:endParaRPr>
          </a:p>
          <a:p>
            <a:pPr algn="l"/>
            <a:endParaRPr lang="zh-CN" altLang="en-US" sz="28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149" name="文本框 6148"/>
          <p:cNvSpPr txBox="1"/>
          <p:nvPr/>
        </p:nvSpPr>
        <p:spPr>
          <a:xfrm>
            <a:off x="664845" y="2203450"/>
            <a:ext cx="2693670" cy="521970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03D4A8">
                        <a:alpha val="100000"/>
                      </a:srgbClr>
                    </a:gs>
                    <a:gs pos="12500">
                      <a:srgbClr val="21D6E0">
                        <a:alpha val="100000"/>
                      </a:srgbClr>
                    </a:gs>
                    <a:gs pos="37500">
                      <a:srgbClr val="0087E6">
                        <a:alpha val="100000"/>
                      </a:srgbClr>
                    </a:gs>
                    <a:gs pos="50000">
                      <a:srgbClr val="005CBF">
                        <a:alpha val="100000"/>
                      </a:srgbClr>
                    </a:gs>
                    <a:gs pos="62500">
                      <a:srgbClr val="0087E6">
                        <a:alpha val="100000"/>
                      </a:srgbClr>
                    </a:gs>
                    <a:gs pos="87500">
                      <a:srgbClr val="21D6E0">
                        <a:alpha val="100000"/>
                      </a:srgbClr>
                    </a:gs>
                    <a:gs pos="100000">
                      <a:srgbClr val="03D4A8">
                        <a:alpha val="100000"/>
                      </a:srgbClr>
                    </a:gs>
                  </a:gsLst>
                  <a:lin ang="5400000" scaled="1"/>
                  <a:tileRect/>
                </a:gradFill>
              </a14:hiddenFill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要测量电阻</a:t>
            </a:r>
            <a:r>
              <a:rPr lang="en-US" altLang="zh-CN" sz="2800">
                <a:latin typeface="EU-B1X" panose="03000509000000000000" charset="-122"/>
                <a:ea typeface="EU-B1X" panose="03000509000000000000" charset="-122"/>
                <a:cs typeface="黑体" panose="02010609060101010101" charset="-122"/>
              </a:rPr>
              <a:t>R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=?</a:t>
            </a:r>
            <a:endParaRPr lang="en-US" altLang="zh-CN" sz="2800">
              <a:latin typeface="黑体" panose="0201060003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6150" name="文本框 6149"/>
          <p:cNvSpPr txBox="1"/>
          <p:nvPr/>
        </p:nvSpPr>
        <p:spPr>
          <a:xfrm>
            <a:off x="4065270" y="2240915"/>
            <a:ext cx="2749550" cy="1168400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CCCCFF">
                        <a:alpha val="64999"/>
                      </a:srgbClr>
                    </a:gs>
                    <a:gs pos="17999">
                      <a:srgbClr val="99CCFF">
                        <a:alpha val="64459"/>
                      </a:srgbClr>
                    </a:gs>
                    <a:gs pos="39000">
                      <a:srgbClr val="CC99FF">
                        <a:alpha val="63829"/>
                      </a:srgbClr>
                    </a:gs>
                    <a:gs pos="64000">
                      <a:srgbClr val="9966FF">
                        <a:alpha val="63079"/>
                      </a:srgbClr>
                    </a:gs>
                    <a:gs pos="82001">
                      <a:srgbClr val="99CCFF">
                        <a:alpha val="62539"/>
                      </a:srgbClr>
                    </a:gs>
                    <a:gs pos="100000">
                      <a:srgbClr val="CCCCFF">
                        <a:alpha val="62000"/>
                      </a:srgbClr>
                    </a:gs>
                  </a:gsLst>
                  <a:lin ang="5400000" scaled="1"/>
                  <a:tileRect/>
                </a:gra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根据欧姆</a:t>
            </a:r>
            <a:r>
              <a:rPr lang="en-US" altLang="zh-CN" sz="2800">
                <a:latin typeface="EU-B1X" panose="03000509000000000000" charset="-122"/>
                <a:ea typeface="EU-B1X" panose="03000509000000000000" charset="-122"/>
                <a:cs typeface="黑体" panose="02010609060101010101" charset="-122"/>
              </a:rPr>
              <a:t>I=U/R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得到</a:t>
            </a:r>
            <a:r>
              <a:rPr lang="en-US" altLang="zh-CN" sz="2800">
                <a:latin typeface="EU-B1X" panose="03000509000000000000" charset="-122"/>
                <a:ea typeface="EU-B1X" panose="03000509000000000000" charset="-122"/>
                <a:cs typeface="黑体" panose="02010609060101010101" charset="-122"/>
              </a:rPr>
              <a:t>R=U/I</a:t>
            </a:r>
            <a:endParaRPr lang="en-US" altLang="zh-CN" sz="2800">
              <a:latin typeface="EU-B1X"/>
              <a:ea typeface="EU-B1X"/>
              <a:cs typeface="黑体" panose="02010609060101010101" charset="-122"/>
            </a:endParaRPr>
          </a:p>
        </p:txBody>
      </p:sp>
      <p:sp>
        <p:nvSpPr>
          <p:cNvPr id="6152" name="文本框 6151"/>
          <p:cNvSpPr txBox="1"/>
          <p:nvPr/>
        </p:nvSpPr>
        <p:spPr>
          <a:xfrm>
            <a:off x="780098" y="3416935"/>
            <a:ext cx="3529012" cy="1814830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699FF">
                        <a:alpha val="34999"/>
                      </a:srgbClr>
                    </a:gs>
                    <a:gs pos="50000">
                      <a:srgbClr val="66FF66">
                        <a:alpha val="78000"/>
                      </a:srgbClr>
                    </a:gs>
                    <a:gs pos="100000">
                      <a:srgbClr val="6699FF">
                        <a:alpha val="34999"/>
                      </a:srgbClr>
                    </a:gs>
                  </a:gsLst>
                  <a:lin ang="5400000" scaled="1"/>
                  <a:tileRect/>
                </a:gradFill>
              </a14:hiddenFill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需知道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: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</a:t>
            </a:r>
            <a:r>
              <a:rPr lang="en-US" altLang="zh-CN" sz="2800">
                <a:latin typeface="EU-B1X" panose="03000509000000000000" charset="-122"/>
                <a:ea typeface="EU-B1X" panose="03000509000000000000" charset="-122"/>
                <a:cs typeface="黑体" panose="02010609060101010101" charset="-122"/>
              </a:rPr>
              <a:t>R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两端的电压</a:t>
            </a:r>
            <a:r>
              <a:rPr lang="en-US" altLang="zh-CN" sz="2800">
                <a:latin typeface="EU-B1X" panose="03000509000000000000" charset="-122"/>
                <a:ea typeface="EU-B1X" panose="03000509000000000000" charset="-122"/>
                <a:cs typeface="黑体" panose="02010609060101010101" charset="-122"/>
              </a:rPr>
              <a:t>U</a:t>
            </a:r>
            <a:endParaRPr lang="en-US" altLang="zh-CN" sz="2800">
              <a:latin typeface="EU-B1X" panose="03000509000000000000" charset="-122"/>
              <a:ea typeface="EU-B1X" panose="03000509000000000000" charset="-122"/>
              <a:cs typeface="黑体" panose="02010609060101010101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>
                <a:latin typeface="EU-B1X" panose="03000509000000000000" charset="-122"/>
                <a:ea typeface="EU-B1X" panose="03000509000000000000" charset="-122"/>
                <a:cs typeface="黑体" panose="02010609060101010101" charset="-122"/>
              </a:rPr>
              <a:t>     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和通过</a:t>
            </a:r>
            <a:r>
              <a:rPr lang="en-US" altLang="zh-CN" sz="2800">
                <a:latin typeface="EU-B1X" panose="03000509000000000000" charset="-122"/>
                <a:ea typeface="EU-B1X" panose="03000509000000000000" charset="-122"/>
                <a:cs typeface="黑体" panose="02010609060101010101" charset="-122"/>
              </a:rPr>
              <a:t>R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的电流</a:t>
            </a:r>
            <a:r>
              <a:rPr lang="en-US" altLang="zh-CN" sz="2800">
                <a:latin typeface="EU-B1X" panose="03000509000000000000" charset="-122"/>
                <a:ea typeface="EU-B1X" panose="03000509000000000000" charset="-122"/>
                <a:cs typeface="黑体" panose="02010609060101010101" charset="-122"/>
              </a:rPr>
              <a:t>I</a:t>
            </a:r>
            <a:endParaRPr lang="en-US" altLang="zh-CN" sz="2800">
              <a:latin typeface="EU-B1X" panose="03000509000000000000" charset="-122"/>
              <a:ea typeface="EU-B1X" panose="03000509000000000000" charset="-122"/>
              <a:cs typeface="黑体" panose="02010609060101010101" charset="-122"/>
            </a:endParaRPr>
          </a:p>
        </p:txBody>
      </p:sp>
      <p:sp>
        <p:nvSpPr>
          <p:cNvPr id="6145" name="文本框 24"/>
          <p:cNvSpPr txBox="1"/>
          <p:nvPr/>
        </p:nvSpPr>
        <p:spPr>
          <a:xfrm>
            <a:off x="284480" y="1014730"/>
            <a:ext cx="29273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8" grpId="0"/>
      <p:bldP spid="61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171" name="组合 7170"/>
          <p:cNvGrpSpPr>
            <a:grpSpLocks noChangeAspect="1"/>
          </p:cNvGrpSpPr>
          <p:nvPr/>
        </p:nvGrpSpPr>
        <p:grpSpPr>
          <a:xfrm>
            <a:off x="767080" y="4301490"/>
            <a:ext cx="7662545" cy="1974850"/>
            <a:chExt cx="5277" cy="1360"/>
          </a:xfrm>
        </p:grpSpPr>
        <p:pic>
          <p:nvPicPr>
            <p:cNvPr id="7172" name="Picture 14" descr="H:\2\人教教参资源\九\图\蓄电池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0" y="90"/>
              <a:ext cx="1229" cy="115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7173" name="Picture 3" descr="H:\2\人教教参资源\九\图\铡刀开关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13" y="0"/>
              <a:ext cx="862" cy="549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7174" name="Picture 6" descr="H:\2\人教教参资源\九\图\电流表.JP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989" y="249"/>
              <a:ext cx="805" cy="953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7175" name="Picture 7" descr="H:\2\人教教参资源\九\图\电压表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79" y="226"/>
              <a:ext cx="981" cy="99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7176" name="图片 7" descr="导线.jpg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AFA5A3">
                    <a:alpha val="100000"/>
                  </a:srgbClr>
                </a:clrFrom>
                <a:clrTo>
                  <a:srgbClr val="AFA5A3">
                    <a:alpha val="100000"/>
                    <a:alpha val="0"/>
                  </a:srgbClr>
                </a:clrTo>
              </a:clrChange>
              <a:lum bright="29999" contrast="30000"/>
            </a:blip>
            <a:srcRect t="15977" b="12196"/>
            <a:stretch>
              <a:fillRect/>
            </a:stretch>
          </p:blipFill>
          <p:spPr>
            <a:xfrm rot="5400000">
              <a:off x="4393" y="476"/>
              <a:ext cx="703" cy="105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7177" name="Picture 12" descr="H:\2\人教教参资源\九\图\电阻3.jp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134" y="884"/>
              <a:ext cx="862" cy="357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7178" name="Picture 11" descr="无标题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907" y="113"/>
              <a:ext cx="1333" cy="64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7181" name="矩形 4"/>
          <p:cNvSpPr/>
          <p:nvPr/>
        </p:nvSpPr>
        <p:spPr>
          <a:xfrm>
            <a:off x="414020" y="1582103"/>
            <a:ext cx="2316480" cy="521970"/>
          </a:xfrm>
          <a:prstGeom prst="rect">
            <a:avLst/>
          </a:prstGeom>
          <a:gradFill rotWithShape="1">
            <a:gsLst>
              <a:gs pos="0">
                <a:srgbClr val="2C5D98">
                  <a:alpha val="100000"/>
                </a:srgbClr>
              </a:gs>
              <a:gs pos="80000">
                <a:srgbClr val="3C7BC7">
                  <a:alpha val="100000"/>
                </a:srgbClr>
              </a:gs>
              <a:gs pos="100000">
                <a:srgbClr val="3A7CCB">
                  <a:alpha val="100000"/>
                </a:srgbClr>
              </a:gs>
            </a:gsLst>
            <a:lin ang="5400000"/>
          </a:gradFill>
          <a:ln w="9525" cap="flat" cmpd="sng">
            <a:solidFill>
              <a:srgbClr val="4A7EBB"/>
            </a:solidFill>
            <a:prstDash val="solid"/>
            <a:miter/>
            <a:headEnd type="none" w="med" len="med"/>
            <a:tailEnd type="none" w="med" len="med"/>
          </a:ln>
          <a:effectLst>
            <a:outerShdw dist="23000" dir="5400000" algn="ctr" rotWithShape="0">
              <a:srgbClr val="000000">
                <a:alpha val="25000"/>
              </a:srgbClr>
            </a:outerShdw>
          </a:effectLst>
        </p:spPr>
        <p:txBody>
          <a:bodyPr wrap="none">
            <a:spAutoFit/>
          </a:bodyPr>
          <a:lstStyle/>
          <a:p>
            <a:r>
              <a:rPr lang="zh-CN" altLang="en-US" sz="2800">
                <a:solidFill>
                  <a:srgbClr val="FFFFFF"/>
                </a:solidFill>
                <a:latin typeface="黑体" panose="02010609060101010101" charset="-122"/>
                <a:ea typeface="黑体" panose="02010609060101010101" charset="-122"/>
              </a:rPr>
              <a:t>伏安法测电阻</a:t>
            </a:r>
            <a:endParaRPr lang="zh-CN" altLang="en-US" sz="2800">
              <a:solidFill>
                <a:srgbClr val="FFFFFF"/>
              </a:solidFill>
              <a:latin typeface="黑体" panose="02010600030101010101" charset="-122"/>
              <a:ea typeface="黑体" panose="02010609060101010101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454025" y="2267585"/>
            <a:ext cx="7122795" cy="521970"/>
            <a:chOff x="715" y="3571"/>
            <a:chExt cx="11217" cy="822"/>
          </a:xfrm>
        </p:grpSpPr>
        <p:sp>
          <p:nvSpPr>
            <p:cNvPr id="7170" name="Text Box 2"/>
            <p:cNvSpPr txBox="1"/>
            <p:nvPr/>
          </p:nvSpPr>
          <p:spPr>
            <a:xfrm>
              <a:off x="882" y="3707"/>
              <a:ext cx="11050" cy="6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80000"/>
                </a:lnSpc>
                <a:spcBef>
                  <a:spcPct val="20000"/>
                </a:spcBef>
              </a:pPr>
              <a:r>
                <a:rPr lang="zh-CN" altLang="en-US" sz="2800"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　　　　　　用电压表、电流表间接测电阻 </a:t>
              </a:r>
              <a:endPara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  <p:sp>
          <p:nvSpPr>
            <p:cNvPr id="7182" name="Rectangle 2"/>
            <p:cNvSpPr/>
            <p:nvPr/>
          </p:nvSpPr>
          <p:spPr>
            <a:xfrm>
              <a:off x="715" y="3571"/>
              <a:ext cx="3188" cy="822"/>
            </a:xfrm>
            <a:prstGeom prst="rect">
              <a:avLst/>
            </a:prstGeom>
            <a:gradFill rotWithShape="0">
              <a:gsLst>
                <a:gs pos="0">
                  <a:srgbClr val="D1E8FF"/>
                </a:gs>
                <a:gs pos="100000">
                  <a:srgbClr val="99CCFF"/>
                </a:gs>
              </a:gsLst>
              <a:lin ang="5400000" scaled="1"/>
            </a:gradFill>
            <a:ln w="19050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pPr algn="ctr"/>
              <a:r>
                <a:rPr lang="zh-CN" altLang="en-US" sz="2800">
                  <a:latin typeface="黑体" panose="02010609060101010101" charset="-122"/>
                  <a:ea typeface="黑体" panose="02010609060101010101" charset="-122"/>
                </a:rPr>
                <a:t>实验目的</a:t>
              </a:r>
              <a:endParaRPr lang="zh-CN" altLang="en-US" sz="2800">
                <a:latin typeface="黑体" panose="02010609060101010101" charset="-122"/>
                <a:ea typeface="黑体" panose="02010609060101010101" charset="-122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454025" y="3555365"/>
            <a:ext cx="8445500" cy="1065530"/>
            <a:chOff x="715" y="5599"/>
            <a:chExt cx="13300" cy="1678"/>
          </a:xfrm>
        </p:grpSpPr>
        <p:sp>
          <p:nvSpPr>
            <p:cNvPr id="7179" name="Rectangle 13"/>
            <p:cNvSpPr/>
            <p:nvPr/>
          </p:nvSpPr>
          <p:spPr>
            <a:xfrm>
              <a:off x="715" y="5599"/>
              <a:ext cx="13301" cy="167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eaLnBrk="0" hangingPunct="0">
                <a:lnSpc>
                  <a:spcPts val="3800"/>
                </a:lnSpc>
              </a:pPr>
              <a:r>
                <a:rPr lang="zh-CN" altLang="en-US" sz="2800">
                  <a:latin typeface="黑体" panose="02010609060101010101" charset="-122"/>
                  <a:ea typeface="黑体" panose="02010609060101010101" charset="-122"/>
                </a:rPr>
                <a:t>　　　　　　电源、电压表、电流表、滑动变阻器、</a:t>
              </a:r>
              <a:endParaRPr lang="zh-CN" altLang="en-US" sz="2800">
                <a:latin typeface="黑体" panose="02010609060101010101" charset="-122"/>
                <a:ea typeface="黑体" panose="02010609060101010101" charset="-122"/>
              </a:endParaRPr>
            </a:p>
            <a:p>
              <a:pPr eaLnBrk="0" hangingPunct="0">
                <a:lnSpc>
                  <a:spcPts val="3800"/>
                </a:lnSpc>
              </a:pPr>
              <a:r>
                <a:rPr lang="zh-CN" altLang="en-US" sz="2800">
                  <a:latin typeface="黑体" panose="02010609060101010101" charset="-122"/>
                  <a:ea typeface="黑体" panose="02010609060101010101" charset="-122"/>
                </a:rPr>
                <a:t>　　　　　　开关、导线、待测电阻。</a:t>
              </a:r>
              <a:endParaRPr lang="zh-CN" altLang="en-US" sz="2800">
                <a:latin typeface="黑体" panose="02010609060101010101" charset="-122"/>
                <a:ea typeface="黑体" panose="02010609060101010101" charset="-122"/>
              </a:endParaRPr>
            </a:p>
          </p:txBody>
        </p:sp>
        <p:sp>
          <p:nvSpPr>
            <p:cNvPr id="7184" name="Rectangle 2"/>
            <p:cNvSpPr/>
            <p:nvPr/>
          </p:nvSpPr>
          <p:spPr>
            <a:xfrm>
              <a:off x="715" y="5664"/>
              <a:ext cx="3188" cy="822"/>
            </a:xfrm>
            <a:prstGeom prst="rect">
              <a:avLst/>
            </a:prstGeom>
            <a:gradFill rotWithShape="0">
              <a:gsLst>
                <a:gs pos="0">
                  <a:srgbClr val="D1E8FF"/>
                </a:gs>
                <a:gs pos="100000">
                  <a:srgbClr val="99CCFF"/>
                </a:gs>
              </a:gsLst>
              <a:lin ang="5400000" scaled="1"/>
            </a:gradFill>
            <a:ln w="19050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pPr algn="ctr"/>
              <a:r>
                <a:rPr lang="zh-CN" altLang="en-US" sz="2800">
                  <a:latin typeface="黑体" panose="02010609060101010101" charset="-122"/>
                  <a:ea typeface="黑体" panose="02010609060101010101" charset="-122"/>
                </a:rPr>
                <a:t>实验器材</a:t>
              </a:r>
              <a:endParaRPr lang="zh-CN" altLang="en-US" sz="2800">
                <a:latin typeface="黑体" panose="02010609060101010101" charset="-122"/>
                <a:ea typeface="黑体" panose="02010609060101010101" charset="-122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454025" y="2683510"/>
            <a:ext cx="3446780" cy="952500"/>
            <a:chOff x="715" y="4226"/>
            <a:chExt cx="5428" cy="1500"/>
          </a:xfrm>
        </p:grpSpPr>
        <p:sp>
          <p:nvSpPr>
            <p:cNvPr id="7183" name="Rectangle 2"/>
            <p:cNvSpPr/>
            <p:nvPr/>
          </p:nvSpPr>
          <p:spPr>
            <a:xfrm>
              <a:off x="715" y="4558"/>
              <a:ext cx="3188" cy="822"/>
            </a:xfrm>
            <a:prstGeom prst="rect">
              <a:avLst/>
            </a:prstGeom>
            <a:gradFill rotWithShape="0">
              <a:gsLst>
                <a:gs pos="0">
                  <a:srgbClr val="D1E8FF"/>
                </a:gs>
                <a:gs pos="100000">
                  <a:srgbClr val="99CCFF"/>
                </a:gs>
              </a:gsLst>
              <a:lin ang="5400000" scaled="1"/>
            </a:gradFill>
            <a:ln w="19050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pPr algn="ctr"/>
              <a:r>
                <a:rPr lang="zh-CN" altLang="en-US" sz="2800">
                  <a:latin typeface="黑体" panose="02010609060101010101" charset="-122"/>
                  <a:ea typeface="黑体" panose="02010609060101010101" charset="-122"/>
                </a:rPr>
                <a:t>实验原理</a:t>
              </a:r>
              <a:endParaRPr lang="zh-CN" altLang="en-US" sz="2800">
                <a:latin typeface="黑体" panose="02010609060101010101" charset="-122"/>
                <a:ea typeface="黑体" panose="02010609060101010101" charset="-122"/>
              </a:endParaRPr>
            </a:p>
          </p:txBody>
        </p:sp>
        <p:grpSp>
          <p:nvGrpSpPr>
            <p:cNvPr id="7185" name="组合 7184"/>
            <p:cNvGrpSpPr/>
            <p:nvPr/>
          </p:nvGrpSpPr>
          <p:grpSpPr>
            <a:xfrm>
              <a:off x="4423" y="4226"/>
              <a:ext cx="1720" cy="1500"/>
              <a:chOff x="-30" y="0"/>
              <a:chExt cx="688" cy="600"/>
            </a:xfrm>
          </p:grpSpPr>
          <p:sp>
            <p:nvSpPr>
              <p:cNvPr id="7186" name="Rectangle 30"/>
              <p:cNvSpPr/>
              <p:nvPr/>
            </p:nvSpPr>
            <p:spPr>
              <a:xfrm>
                <a:off x="-30" y="136"/>
                <a:ext cx="680" cy="32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2800" i="1">
                    <a:latin typeface="黑体" panose="02010609060101010101" charset="-122"/>
                    <a:ea typeface="黑体" panose="02010609060101010101" charset="-122"/>
                  </a:rPr>
                  <a:t>R </a:t>
                </a:r>
                <a:r>
                  <a:rPr lang="en-US" altLang="zh-CN" sz="2800">
                    <a:latin typeface="黑体" panose="02010609060101010101" charset="-122"/>
                    <a:ea typeface="黑体" panose="02010609060101010101" charset="-122"/>
                  </a:rPr>
                  <a:t>=</a:t>
                </a:r>
                <a:endParaRPr lang="en-US" altLang="zh-CN" sz="2800">
                  <a:latin typeface="黑体" panose="0201060003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7187" name="Rectangle 31"/>
              <p:cNvSpPr/>
              <p:nvPr/>
            </p:nvSpPr>
            <p:spPr>
              <a:xfrm>
                <a:off x="385" y="0"/>
                <a:ext cx="227" cy="60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800" i="1">
                    <a:latin typeface="黑体" panose="02010609060101010101" charset="-122"/>
                    <a:ea typeface="黑体" panose="02010609060101010101" charset="-122"/>
                  </a:rPr>
                  <a:t>U</a:t>
                </a:r>
                <a:endParaRPr lang="en-US" altLang="zh-CN" sz="2800" i="1">
                  <a:latin typeface="黑体" panose="02010600030101010101" charset="-122"/>
                  <a:ea typeface="黑体" panose="02010609060101010101" charset="-122"/>
                </a:endParaRPr>
              </a:p>
              <a:p>
                <a:r>
                  <a:rPr lang="en-US" altLang="zh-CN" sz="2800" i="1">
                    <a:latin typeface="黑体" panose="02010609060101010101" charset="-122"/>
                    <a:ea typeface="黑体" panose="02010609060101010101" charset="-122"/>
                  </a:rPr>
                  <a:t>I</a:t>
                </a:r>
                <a:endParaRPr lang="en-US" altLang="zh-CN" sz="2800" i="1"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  <p:sp>
            <p:nvSpPr>
              <p:cNvPr id="7188" name="Line 32"/>
              <p:cNvSpPr/>
              <p:nvPr/>
            </p:nvSpPr>
            <p:spPr>
              <a:xfrm>
                <a:off x="385" y="295"/>
                <a:ext cx="273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</p:grpSp>
      <p:sp>
        <p:nvSpPr>
          <p:cNvPr id="6145" name="文本框 24"/>
          <p:cNvSpPr txBox="1"/>
          <p:nvPr/>
        </p:nvSpPr>
        <p:spPr>
          <a:xfrm>
            <a:off x="284480" y="1014730"/>
            <a:ext cx="244665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194" name="标题 8193"/>
          <p:cNvSpPr>
            <a:spLocks noGrp="1"/>
          </p:cNvSpPr>
          <p:nvPr>
            <p:ph type="title"/>
          </p:nvPr>
        </p:nvSpPr>
        <p:spPr>
          <a:xfrm>
            <a:off x="346075" y="1636395"/>
            <a:ext cx="1962785" cy="435610"/>
          </a:xfrm>
        </p:spPr>
        <p:txBody>
          <a:bodyPr anchor="ctr"/>
          <a:lstStyle/>
          <a:p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实验电路图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8196" name="图片 8195" descr="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3020" y="1522095"/>
            <a:ext cx="5848350" cy="40989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7" name="图片 8196" descr="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2160" y="2072005"/>
            <a:ext cx="1076325" cy="234696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5" name="文本框 24"/>
          <p:cNvSpPr txBox="1"/>
          <p:nvPr/>
        </p:nvSpPr>
        <p:spPr>
          <a:xfrm>
            <a:off x="284480" y="1014730"/>
            <a:ext cx="245618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9218" name="组合 9217"/>
          <p:cNvGrpSpPr/>
          <p:nvPr/>
        </p:nvGrpSpPr>
        <p:grpSpPr>
          <a:xfrm>
            <a:off x="528320" y="2477453"/>
            <a:ext cx="2970213" cy="2590800"/>
            <a:chExt cx="1957" cy="1718"/>
          </a:xfrm>
        </p:grpSpPr>
        <p:sp>
          <p:nvSpPr>
            <p:cNvPr id="9219" name="Rectangle 3"/>
            <p:cNvSpPr/>
            <p:nvPr/>
          </p:nvSpPr>
          <p:spPr>
            <a:xfrm>
              <a:off x="158" y="161"/>
              <a:ext cx="1658" cy="858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 sz="2000">
                <a:latin typeface="Arial"/>
              </a:endParaRPr>
            </a:p>
          </p:txBody>
        </p:sp>
        <p:grpSp>
          <p:nvGrpSpPr>
            <p:cNvPr id="9220" name="组合 9219"/>
            <p:cNvGrpSpPr/>
            <p:nvPr/>
          </p:nvGrpSpPr>
          <p:grpSpPr>
            <a:xfrm>
              <a:off x="710" y="0"/>
              <a:ext cx="79" cy="321"/>
              <a:chExt cx="85" cy="340"/>
            </a:xfrm>
          </p:grpSpPr>
          <p:sp>
            <p:nvSpPr>
              <p:cNvPr id="9221" name="Rectangle 19"/>
              <p:cNvSpPr/>
              <p:nvPr/>
            </p:nvSpPr>
            <p:spPr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  <p:sp>
            <p:nvSpPr>
              <p:cNvPr id="9222" name="Line 20"/>
              <p:cNvSpPr/>
              <p:nvPr/>
            </p:nvSpPr>
            <p:spPr>
              <a:xfrm flipH="1">
                <a:off x="0" y="0"/>
                <a:ext cx="0" cy="34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9223" name="Line 21"/>
              <p:cNvSpPr/>
              <p:nvPr/>
            </p:nvSpPr>
            <p:spPr>
              <a:xfrm flipH="1">
                <a:off x="85" y="85"/>
                <a:ext cx="0" cy="17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  <p:grpSp>
          <p:nvGrpSpPr>
            <p:cNvPr id="9224" name="组合 9223"/>
            <p:cNvGrpSpPr/>
            <p:nvPr/>
          </p:nvGrpSpPr>
          <p:grpSpPr>
            <a:xfrm>
              <a:off x="1316" y="80"/>
              <a:ext cx="263" cy="161"/>
              <a:chExt cx="256" cy="142"/>
            </a:xfrm>
          </p:grpSpPr>
          <p:sp>
            <p:nvSpPr>
              <p:cNvPr id="9225" name="Rectangle 15"/>
              <p:cNvSpPr/>
              <p:nvPr/>
            </p:nvSpPr>
            <p:spPr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  <p:sp>
            <p:nvSpPr>
              <p:cNvPr id="9226" name="Line 16"/>
              <p:cNvSpPr/>
              <p:nvPr/>
            </p:nvSpPr>
            <p:spPr>
              <a:xfrm flipV="1">
                <a:off x="29" y="0"/>
                <a:ext cx="227" cy="8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9227" name="Oval 17"/>
              <p:cNvSpPr/>
              <p:nvPr/>
            </p:nvSpPr>
            <p:spPr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</p:grpSp>
        <p:sp>
          <p:nvSpPr>
            <p:cNvPr id="9228" name="Rectangle 178"/>
            <p:cNvSpPr/>
            <p:nvPr/>
          </p:nvSpPr>
          <p:spPr>
            <a:xfrm>
              <a:off x="482" y="964"/>
              <a:ext cx="366" cy="114"/>
            </a:xfrm>
            <a:prstGeom prst="rect">
              <a:avLst/>
            </a:prstGeom>
            <a:solidFill>
              <a:srgbClr val="FFFFFF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>
                <a:latin typeface="Arial"/>
              </a:endParaRPr>
            </a:p>
          </p:txBody>
        </p:sp>
        <p:grpSp>
          <p:nvGrpSpPr>
            <p:cNvPr id="9229" name="组合 9228"/>
            <p:cNvGrpSpPr/>
            <p:nvPr/>
          </p:nvGrpSpPr>
          <p:grpSpPr>
            <a:xfrm>
              <a:off x="1361" y="766"/>
              <a:ext cx="596" cy="312"/>
              <a:chExt cx="726" cy="363"/>
            </a:xfrm>
          </p:grpSpPr>
          <p:sp>
            <p:nvSpPr>
              <p:cNvPr id="9230" name="Rectangle 181"/>
              <p:cNvSpPr/>
              <p:nvPr/>
            </p:nvSpPr>
            <p:spPr>
              <a:xfrm>
                <a:off x="0" y="0"/>
                <a:ext cx="726" cy="36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  <p:sp>
            <p:nvSpPr>
              <p:cNvPr id="9231" name="Line 182"/>
              <p:cNvSpPr/>
              <p:nvPr/>
            </p:nvSpPr>
            <p:spPr>
              <a:xfrm>
                <a:off x="227" y="0"/>
                <a:ext cx="317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9232" name="Line 183"/>
              <p:cNvSpPr/>
              <p:nvPr/>
            </p:nvSpPr>
            <p:spPr>
              <a:xfrm flipH="1">
                <a:off x="227" y="0"/>
                <a:ext cx="0" cy="227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lg"/>
              </a:ln>
            </p:spPr>
            <p:txBody>
              <a:bodyPr/>
              <a:lstStyle/>
              <a:p/>
            </p:txBody>
          </p:sp>
          <p:sp>
            <p:nvSpPr>
              <p:cNvPr id="9233" name="Rectangle 184"/>
              <p:cNvSpPr/>
              <p:nvPr/>
            </p:nvSpPr>
            <p:spPr>
              <a:xfrm>
                <a:off x="0" y="227"/>
                <a:ext cx="453" cy="136"/>
              </a:xfrm>
              <a:prstGeom prst="rect">
                <a:avLst/>
              </a:prstGeom>
              <a:solidFill>
                <a:srgbClr val="FFFFFF"/>
              </a:solidFill>
              <a:ln w="285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</p:grpSp>
        <p:grpSp>
          <p:nvGrpSpPr>
            <p:cNvPr id="9234" name="组合 9233"/>
            <p:cNvGrpSpPr/>
            <p:nvPr/>
          </p:nvGrpSpPr>
          <p:grpSpPr>
            <a:xfrm>
              <a:off x="0" y="312"/>
              <a:ext cx="284" cy="344"/>
              <a:chExt cx="284" cy="344"/>
            </a:xfrm>
          </p:grpSpPr>
          <p:sp>
            <p:nvSpPr>
              <p:cNvPr id="9235" name="Oval 197"/>
              <p:cNvSpPr/>
              <p:nvPr/>
            </p:nvSpPr>
            <p:spPr>
              <a:xfrm>
                <a:off x="0" y="57"/>
                <a:ext cx="284" cy="283"/>
              </a:xfrm>
              <a:prstGeom prst="ellipse">
                <a:avLst/>
              </a:prstGeom>
              <a:solidFill>
                <a:srgbClr val="FFFFFF"/>
              </a:soli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  <p:sp>
            <p:nvSpPr>
              <p:cNvPr id="9236" name="Text Box 198"/>
              <p:cNvSpPr txBox="1"/>
              <p:nvPr/>
            </p:nvSpPr>
            <p:spPr>
              <a:xfrm>
                <a:off x="0" y="0"/>
                <a:ext cx="260" cy="34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800" b="1">
                    <a:latin typeface="Times New Roman" panose="02020603050405020304" charset="0"/>
                  </a:rPr>
                  <a:t>A</a:t>
                </a:r>
                <a:endParaRPr lang="en-US" altLang="zh-CN" sz="2800" b="1">
                  <a:latin typeface="Times New Roman"/>
                </a:endParaRPr>
              </a:p>
            </p:txBody>
          </p:sp>
        </p:grpSp>
        <p:grpSp>
          <p:nvGrpSpPr>
            <p:cNvPr id="9237" name="组合 9236"/>
            <p:cNvGrpSpPr/>
            <p:nvPr/>
          </p:nvGrpSpPr>
          <p:grpSpPr>
            <a:xfrm flipV="1">
              <a:off x="158" y="1018"/>
              <a:ext cx="974" cy="508"/>
              <a:chExt cx="1049" cy="538"/>
            </a:xfrm>
          </p:grpSpPr>
          <p:sp>
            <p:nvSpPr>
              <p:cNvPr id="9238" name="Line 7"/>
              <p:cNvSpPr/>
              <p:nvPr/>
            </p:nvSpPr>
            <p:spPr>
              <a:xfrm>
                <a:off x="0" y="0"/>
                <a:ext cx="1049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9239" name="Line 8"/>
              <p:cNvSpPr/>
              <p:nvPr/>
            </p:nvSpPr>
            <p:spPr>
              <a:xfrm flipH="1">
                <a:off x="0" y="0"/>
                <a:ext cx="0" cy="53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oval" w="med" len="med"/>
              </a:ln>
            </p:spPr>
            <p:txBody>
              <a:bodyPr/>
              <a:lstStyle/>
              <a:p/>
            </p:txBody>
          </p:sp>
          <p:sp>
            <p:nvSpPr>
              <p:cNvPr id="9240" name="Line 9"/>
              <p:cNvSpPr/>
              <p:nvPr/>
            </p:nvSpPr>
            <p:spPr>
              <a:xfrm flipH="1">
                <a:off x="1049" y="0"/>
                <a:ext cx="0" cy="53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oval" w="med" len="med"/>
              </a:ln>
            </p:spPr>
            <p:txBody>
              <a:bodyPr/>
              <a:lstStyle/>
              <a:p/>
            </p:txBody>
          </p:sp>
        </p:grpSp>
        <p:grpSp>
          <p:nvGrpSpPr>
            <p:cNvPr id="9241" name="组合 9240"/>
            <p:cNvGrpSpPr/>
            <p:nvPr/>
          </p:nvGrpSpPr>
          <p:grpSpPr>
            <a:xfrm>
              <a:off x="510" y="1374"/>
              <a:ext cx="284" cy="344"/>
              <a:chExt cx="284" cy="344"/>
            </a:xfrm>
          </p:grpSpPr>
          <p:sp>
            <p:nvSpPr>
              <p:cNvPr id="9242" name="Oval 190"/>
              <p:cNvSpPr/>
              <p:nvPr/>
            </p:nvSpPr>
            <p:spPr>
              <a:xfrm>
                <a:off x="0" y="16"/>
                <a:ext cx="284" cy="283"/>
              </a:xfrm>
              <a:prstGeom prst="ellipse">
                <a:avLst/>
              </a:prstGeom>
              <a:solidFill>
                <a:srgbClr val="FFFFFF"/>
              </a:solidFill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zh-CN" altLang="en-US">
                  <a:latin typeface="Arial"/>
                </a:endParaRPr>
              </a:p>
            </p:txBody>
          </p:sp>
          <p:sp>
            <p:nvSpPr>
              <p:cNvPr id="9243" name="Text Box 191"/>
              <p:cNvSpPr txBox="1"/>
              <p:nvPr/>
            </p:nvSpPr>
            <p:spPr>
              <a:xfrm>
                <a:off x="0" y="0"/>
                <a:ext cx="260" cy="34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800" b="1">
                    <a:latin typeface="Times New Roman" panose="02020603050405020304" charset="0"/>
                  </a:rPr>
                  <a:t>V</a:t>
                </a:r>
                <a:endParaRPr lang="en-US" altLang="zh-CN" sz="2800" b="1">
                  <a:latin typeface="Times New Roman" panose="02020603050405020304" charset="0"/>
                </a:endParaRPr>
              </a:p>
            </p:txBody>
          </p:sp>
        </p:grpSp>
        <p:sp>
          <p:nvSpPr>
            <p:cNvPr id="9244" name="Text Box 4"/>
            <p:cNvSpPr txBox="1"/>
            <p:nvPr/>
          </p:nvSpPr>
          <p:spPr>
            <a:xfrm>
              <a:off x="510" y="681"/>
              <a:ext cx="342" cy="34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 i="1">
                  <a:latin typeface="Times New Roman" panose="02020603050405020304" charset="0"/>
                </a:rPr>
                <a:t>R</a:t>
              </a:r>
              <a:endParaRPr lang="en-US" altLang="zh-CN" sz="2800" b="1" i="1">
                <a:latin typeface="Times New Roman"/>
              </a:endParaRPr>
            </a:p>
          </p:txBody>
        </p:sp>
        <p:sp>
          <p:nvSpPr>
            <p:cNvPr id="9245" name="Text Box 4"/>
            <p:cNvSpPr txBox="1"/>
            <p:nvPr/>
          </p:nvSpPr>
          <p:spPr>
            <a:xfrm>
              <a:off x="1396" y="1152"/>
              <a:ext cx="505" cy="28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 i="1">
                  <a:latin typeface="Times New Roman" panose="02020603050405020304" charset="0"/>
                </a:rPr>
                <a:t>R'</a:t>
              </a:r>
              <a:endParaRPr lang="en-US" altLang="zh-CN" sz="2800" b="1" i="1">
                <a:latin typeface="Times New Roman" panose="02020603050405020304" charset="0"/>
              </a:endParaRPr>
            </a:p>
          </p:txBody>
        </p:sp>
        <p:sp>
          <p:nvSpPr>
            <p:cNvPr id="9246" name="Text Box 116"/>
            <p:cNvSpPr txBox="1"/>
            <p:nvPr/>
          </p:nvSpPr>
          <p:spPr>
            <a:xfrm>
              <a:off x="1361" y="199"/>
              <a:ext cx="226" cy="28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>
                  <a:latin typeface="Times New Roman" panose="02020603050405020304" charset="0"/>
                </a:rPr>
                <a:t>S</a:t>
              </a:r>
              <a:endParaRPr lang="en-US" altLang="zh-CN" sz="2800" b="1" baseline="-25000">
                <a:latin typeface="Times New Roman"/>
              </a:endParaRPr>
            </a:p>
          </p:txBody>
        </p:sp>
      </p:grpSp>
      <p:grpSp>
        <p:nvGrpSpPr>
          <p:cNvPr id="9247" name="组合 9246"/>
          <p:cNvGrpSpPr>
            <a:grpSpLocks noChangeAspect="1"/>
          </p:cNvGrpSpPr>
          <p:nvPr/>
        </p:nvGrpSpPr>
        <p:grpSpPr>
          <a:xfrm>
            <a:off x="4018915" y="1739900"/>
            <a:ext cx="4811713" cy="4202113"/>
            <a:chExt cx="3031" cy="2647"/>
          </a:xfrm>
        </p:grpSpPr>
        <p:pic>
          <p:nvPicPr>
            <p:cNvPr id="9248" name="Picture 12" descr="H:\2\人教教参资源\九\图\电阻3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8" y="1293"/>
              <a:ext cx="683" cy="282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9249" name="组合 9248"/>
            <p:cNvGrpSpPr>
              <a:grpSpLocks noChangeAspect="1"/>
            </p:cNvGrpSpPr>
            <p:nvPr/>
          </p:nvGrpSpPr>
          <p:grpSpPr>
            <a:xfrm>
              <a:off x="0" y="0"/>
              <a:ext cx="3031" cy="2647"/>
              <a:chExt cx="3031" cy="2647"/>
            </a:xfrm>
          </p:grpSpPr>
          <p:pic>
            <p:nvPicPr>
              <p:cNvPr id="9250" name="Picture 34" descr="无标题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70" y="1204"/>
                <a:ext cx="1161" cy="55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9251" name="Picture 3" descr="H:\2\人教教参资源\九\图\铡刀开关.JP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79" y="183"/>
                <a:ext cx="720" cy="46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9252" name="Picture 6" descr="H:\2\人教教参资源\九\图\电流表.JPG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920"/>
                <a:ext cx="670" cy="79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9253" name="Picture 7" descr="H:\2\人教教参资源\九\图\电压表.JPG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05" y="1827"/>
                <a:ext cx="807" cy="82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9254" name="Picture 14" descr="H:\2\人教教参资源\九\图\蓄电池.jpg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30" y="0"/>
                <a:ext cx="984" cy="92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</p:grpSp>
      <p:grpSp>
        <p:nvGrpSpPr>
          <p:cNvPr id="9255" name="组合 9254"/>
          <p:cNvGrpSpPr/>
          <p:nvPr/>
        </p:nvGrpSpPr>
        <p:grpSpPr>
          <a:xfrm>
            <a:off x="3910965" y="1992313"/>
            <a:ext cx="4873625" cy="3702050"/>
            <a:chExt cx="3070" cy="2332"/>
          </a:xfrm>
        </p:grpSpPr>
        <p:sp>
          <p:nvSpPr>
            <p:cNvPr id="9256" name="未知"/>
            <p:cNvSpPr/>
            <p:nvPr/>
          </p:nvSpPr>
          <p:spPr>
            <a:xfrm>
              <a:off x="1446" y="0"/>
              <a:ext cx="684" cy="460"/>
            </a:xfrm>
            <a:custGeom>
              <a:gdLst>
                <a:gd name="txL" fmla="*/ 0 w 684"/>
                <a:gd name="txT" fmla="*/ 0 h 460"/>
                <a:gd name="txR" fmla="*/ 684 w 684"/>
                <a:gd name="txB" fmla="*/ 460 h 460"/>
              </a:gdLst>
              <a:cxnLst>
                <a:cxn ang="0">
                  <a:pos x="0" y="52"/>
                </a:cxn>
                <a:cxn ang="0">
                  <a:pos x="240" y="34"/>
                </a:cxn>
                <a:cxn ang="0">
                  <a:pos x="404" y="253"/>
                </a:cxn>
                <a:cxn ang="0">
                  <a:pos x="595" y="445"/>
                </a:cxn>
                <a:cxn ang="0">
                  <a:pos x="684" y="345"/>
                </a:cxn>
              </a:cxnLst>
              <a:rect l="txL" t="txT" r="txR" b="txB"/>
              <a:pathLst>
                <a:path w="684" h="460">
                  <a:moveTo>
                    <a:pt x="0" y="52"/>
                  </a:moveTo>
                  <a:cubicBezTo>
                    <a:pt x="39" y="49"/>
                    <a:pt x="173" y="0"/>
                    <a:pt x="240" y="34"/>
                  </a:cubicBezTo>
                  <a:cubicBezTo>
                    <a:pt x="308" y="68"/>
                    <a:pt x="345" y="184"/>
                    <a:pt x="404" y="253"/>
                  </a:cubicBezTo>
                  <a:cubicBezTo>
                    <a:pt x="463" y="321"/>
                    <a:pt x="548" y="430"/>
                    <a:pt x="595" y="445"/>
                  </a:cubicBezTo>
                  <a:cubicBezTo>
                    <a:pt x="642" y="460"/>
                    <a:pt x="666" y="366"/>
                    <a:pt x="684" y="345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57" name="未知"/>
            <p:cNvSpPr/>
            <p:nvPr/>
          </p:nvSpPr>
          <p:spPr>
            <a:xfrm>
              <a:off x="2541" y="339"/>
              <a:ext cx="529" cy="860"/>
            </a:xfrm>
            <a:custGeom>
              <a:gdLst>
                <a:gd name="txL" fmla="*/ 0 w 529"/>
                <a:gd name="txT" fmla="*/ 0 h 860"/>
                <a:gd name="txR" fmla="*/ 529 w 529"/>
                <a:gd name="txB" fmla="*/ 860 h 860"/>
              </a:gdLst>
              <a:cxnLst>
                <a:cxn ang="0">
                  <a:pos x="0" y="26"/>
                </a:cxn>
                <a:cxn ang="0">
                  <a:pos x="243" y="71"/>
                </a:cxn>
                <a:cxn ang="0">
                  <a:pos x="487" y="454"/>
                </a:cxn>
                <a:cxn ang="0">
                  <a:pos x="496" y="860"/>
                </a:cxn>
              </a:cxnLst>
              <a:rect l="txL" t="txT" r="txR" b="txB"/>
              <a:pathLst>
                <a:path w="529" h="860">
                  <a:moveTo>
                    <a:pt x="0" y="26"/>
                  </a:moveTo>
                  <a:cubicBezTo>
                    <a:pt x="42" y="33"/>
                    <a:pt x="162" y="0"/>
                    <a:pt x="243" y="71"/>
                  </a:cubicBezTo>
                  <a:cubicBezTo>
                    <a:pt x="324" y="142"/>
                    <a:pt x="445" y="323"/>
                    <a:pt x="487" y="454"/>
                  </a:cubicBezTo>
                  <a:cubicBezTo>
                    <a:pt x="529" y="585"/>
                    <a:pt x="494" y="776"/>
                    <a:pt x="496" y="860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58" name="未知"/>
            <p:cNvSpPr/>
            <p:nvPr/>
          </p:nvSpPr>
          <p:spPr>
            <a:xfrm>
              <a:off x="1660" y="1299"/>
              <a:ext cx="593" cy="403"/>
            </a:xfrm>
            <a:custGeom>
              <a:gdLst>
                <a:gd name="txL" fmla="*/ 0 w 593"/>
                <a:gd name="txT" fmla="*/ 0 h 403"/>
                <a:gd name="txR" fmla="*/ 593 w 593"/>
                <a:gd name="txB" fmla="*/ 403 h 403"/>
              </a:gdLst>
              <a:cxnLst>
                <a:cxn ang="0">
                  <a:pos x="0" y="0"/>
                </a:cxn>
                <a:cxn ang="0">
                  <a:pos x="200" y="264"/>
                </a:cxn>
                <a:cxn ang="0">
                  <a:pos x="334" y="354"/>
                </a:cxn>
                <a:cxn ang="0">
                  <a:pos x="558" y="354"/>
                </a:cxn>
                <a:cxn ang="0">
                  <a:pos x="545" y="58"/>
                </a:cxn>
              </a:cxnLst>
              <a:rect l="txL" t="txT" r="txR" b="txB"/>
              <a:pathLst>
                <a:path w="593" h="402">
                  <a:moveTo>
                    <a:pt x="0" y="0"/>
                  </a:moveTo>
                  <a:cubicBezTo>
                    <a:pt x="33" y="45"/>
                    <a:pt x="144" y="205"/>
                    <a:pt x="200" y="264"/>
                  </a:cubicBezTo>
                  <a:cubicBezTo>
                    <a:pt x="256" y="323"/>
                    <a:pt x="275" y="339"/>
                    <a:pt x="334" y="354"/>
                  </a:cubicBezTo>
                  <a:cubicBezTo>
                    <a:pt x="394" y="368"/>
                    <a:pt x="524" y="403"/>
                    <a:pt x="558" y="354"/>
                  </a:cubicBezTo>
                  <a:cubicBezTo>
                    <a:pt x="593" y="305"/>
                    <a:pt x="548" y="120"/>
                    <a:pt x="545" y="58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59" name="未知"/>
            <p:cNvSpPr/>
            <p:nvPr/>
          </p:nvSpPr>
          <p:spPr>
            <a:xfrm>
              <a:off x="1534" y="1275"/>
              <a:ext cx="355" cy="1010"/>
            </a:xfrm>
            <a:custGeom>
              <a:gdLst>
                <a:gd name="txL" fmla="*/ 0 w 355"/>
                <a:gd name="txT" fmla="*/ 0 h 1010"/>
                <a:gd name="txR" fmla="*/ 355 w 355"/>
                <a:gd name="txB" fmla="*/ 1010 h 1010"/>
              </a:gdLst>
              <a:cxnLst>
                <a:cxn ang="0">
                  <a:pos x="0" y="1010"/>
                </a:cxn>
                <a:cxn ang="0">
                  <a:pos x="213" y="967"/>
                </a:cxn>
                <a:cxn ang="0">
                  <a:pos x="315" y="777"/>
                </a:cxn>
                <a:cxn ang="0">
                  <a:pos x="322" y="412"/>
                </a:cxn>
                <a:cxn ang="0">
                  <a:pos x="118" y="0"/>
                </a:cxn>
              </a:cxnLst>
              <a:rect l="txL" t="txT" r="txR" b="txB"/>
              <a:pathLst>
                <a:path w="355" h="1010">
                  <a:moveTo>
                    <a:pt x="0" y="1010"/>
                  </a:moveTo>
                  <a:cubicBezTo>
                    <a:pt x="35" y="1004"/>
                    <a:pt x="160" y="1006"/>
                    <a:pt x="213" y="967"/>
                  </a:cubicBezTo>
                  <a:cubicBezTo>
                    <a:pt x="266" y="928"/>
                    <a:pt x="297" y="869"/>
                    <a:pt x="315" y="777"/>
                  </a:cubicBezTo>
                  <a:cubicBezTo>
                    <a:pt x="334" y="684"/>
                    <a:pt x="355" y="542"/>
                    <a:pt x="322" y="412"/>
                  </a:cubicBezTo>
                  <a:cubicBezTo>
                    <a:pt x="289" y="283"/>
                    <a:pt x="160" y="86"/>
                    <a:pt x="118" y="0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60" name="未知"/>
            <p:cNvSpPr/>
            <p:nvPr/>
          </p:nvSpPr>
          <p:spPr>
            <a:xfrm>
              <a:off x="936" y="1304"/>
              <a:ext cx="274" cy="1028"/>
            </a:xfrm>
            <a:custGeom>
              <a:gdLst>
                <a:gd name="txL" fmla="*/ 0 w 274"/>
                <a:gd name="txT" fmla="*/ 0 h 1028"/>
                <a:gd name="txR" fmla="*/ 274 w 274"/>
                <a:gd name="txB" fmla="*/ 1028 h 1028"/>
              </a:gdLst>
              <a:cxnLst>
                <a:cxn ang="0">
                  <a:pos x="198" y="0"/>
                </a:cxn>
                <a:cxn ang="0">
                  <a:pos x="58" y="504"/>
                </a:cxn>
                <a:cxn ang="0">
                  <a:pos x="4" y="770"/>
                </a:cxn>
                <a:cxn ang="0">
                  <a:pos x="80" y="994"/>
                </a:cxn>
                <a:cxn ang="0">
                  <a:pos x="274" y="974"/>
                </a:cxn>
              </a:cxnLst>
              <a:rect l="txL" t="txT" r="txR" b="txB"/>
              <a:pathLst>
                <a:path w="274" h="1028">
                  <a:moveTo>
                    <a:pt x="198" y="0"/>
                  </a:moveTo>
                  <a:cubicBezTo>
                    <a:pt x="175" y="84"/>
                    <a:pt x="90" y="376"/>
                    <a:pt x="58" y="504"/>
                  </a:cubicBezTo>
                  <a:cubicBezTo>
                    <a:pt x="26" y="632"/>
                    <a:pt x="0" y="688"/>
                    <a:pt x="4" y="770"/>
                  </a:cubicBezTo>
                  <a:cubicBezTo>
                    <a:pt x="8" y="852"/>
                    <a:pt x="35" y="960"/>
                    <a:pt x="80" y="994"/>
                  </a:cubicBezTo>
                  <a:cubicBezTo>
                    <a:pt x="125" y="1028"/>
                    <a:pt x="234" y="978"/>
                    <a:pt x="274" y="974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61" name="未知"/>
            <p:cNvSpPr/>
            <p:nvPr/>
          </p:nvSpPr>
          <p:spPr>
            <a:xfrm>
              <a:off x="426" y="1292"/>
              <a:ext cx="718" cy="259"/>
            </a:xfrm>
            <a:custGeom>
              <a:gdLst>
                <a:gd name="txL" fmla="*/ 0 w 718"/>
                <a:gd name="txT" fmla="*/ 0 h 259"/>
                <a:gd name="txR" fmla="*/ 718 w 718"/>
                <a:gd name="txB" fmla="*/ 259 h 259"/>
              </a:gdLst>
              <a:cxnLst>
                <a:cxn ang="0">
                  <a:pos x="0" y="76"/>
                </a:cxn>
                <a:cxn ang="0">
                  <a:pos x="109" y="229"/>
                </a:cxn>
                <a:cxn ang="0">
                  <a:pos x="307" y="245"/>
                </a:cxn>
                <a:cxn ang="0">
                  <a:pos x="467" y="146"/>
                </a:cxn>
                <a:cxn ang="0">
                  <a:pos x="718" y="0"/>
                </a:cxn>
              </a:cxnLst>
              <a:rect l="txL" t="txT" r="txR" b="txB"/>
              <a:pathLst>
                <a:path w="718" h="259">
                  <a:moveTo>
                    <a:pt x="0" y="76"/>
                  </a:moveTo>
                  <a:cubicBezTo>
                    <a:pt x="19" y="102"/>
                    <a:pt x="58" y="201"/>
                    <a:pt x="109" y="229"/>
                  </a:cubicBezTo>
                  <a:cubicBezTo>
                    <a:pt x="160" y="257"/>
                    <a:pt x="247" y="259"/>
                    <a:pt x="307" y="245"/>
                  </a:cubicBezTo>
                  <a:cubicBezTo>
                    <a:pt x="367" y="232"/>
                    <a:pt x="399" y="187"/>
                    <a:pt x="467" y="146"/>
                  </a:cubicBezTo>
                  <a:cubicBezTo>
                    <a:pt x="535" y="105"/>
                    <a:pt x="666" y="30"/>
                    <a:pt x="718" y="0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62" name="未知"/>
            <p:cNvSpPr/>
            <p:nvPr/>
          </p:nvSpPr>
          <p:spPr>
            <a:xfrm>
              <a:off x="0" y="56"/>
              <a:ext cx="994" cy="1343"/>
            </a:xfrm>
            <a:custGeom>
              <a:gdLst>
                <a:gd name="txL" fmla="*/ 0 w 1030"/>
                <a:gd name="txT" fmla="*/ 0 h 1394"/>
                <a:gd name="txR" fmla="*/ 1030 w 1030"/>
                <a:gd name="txB" fmla="*/ 1394 h 1394"/>
              </a:gdLst>
              <a:cxnLst>
                <a:cxn ang="0">
                  <a:pos x="1030" y="33"/>
                </a:cxn>
                <a:cxn ang="0">
                  <a:pos x="891" y="39"/>
                </a:cxn>
                <a:cxn ang="0">
                  <a:pos x="428" y="265"/>
                </a:cxn>
                <a:cxn ang="0">
                  <a:pos x="57" y="695"/>
                </a:cxn>
                <a:cxn ang="0">
                  <a:pos x="85" y="1282"/>
                </a:cxn>
                <a:cxn ang="0">
                  <a:pos x="289" y="1364"/>
                </a:cxn>
              </a:cxnLst>
              <a:rect l="txL" t="txT" r="txR" b="txB"/>
              <a:pathLst>
                <a:path w="1030" h="1394">
                  <a:moveTo>
                    <a:pt x="1030" y="33"/>
                  </a:moveTo>
                  <a:cubicBezTo>
                    <a:pt x="1007" y="34"/>
                    <a:pt x="991" y="0"/>
                    <a:pt x="891" y="39"/>
                  </a:cubicBezTo>
                  <a:cubicBezTo>
                    <a:pt x="791" y="78"/>
                    <a:pt x="567" y="156"/>
                    <a:pt x="428" y="265"/>
                  </a:cubicBezTo>
                  <a:cubicBezTo>
                    <a:pt x="289" y="374"/>
                    <a:pt x="114" y="525"/>
                    <a:pt x="57" y="695"/>
                  </a:cubicBezTo>
                  <a:cubicBezTo>
                    <a:pt x="0" y="865"/>
                    <a:pt x="46" y="1170"/>
                    <a:pt x="85" y="1282"/>
                  </a:cubicBezTo>
                  <a:cubicBezTo>
                    <a:pt x="124" y="1394"/>
                    <a:pt x="247" y="1347"/>
                    <a:pt x="289" y="1364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9263" name="TextBox 7"/>
          <p:cNvSpPr/>
          <p:nvPr/>
        </p:nvSpPr>
        <p:spPr>
          <a:xfrm>
            <a:off x="1222375" y="1770380"/>
            <a:ext cx="1501775" cy="578444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0066CC"/>
            </a:solidFill>
            <a:prstDash val="solid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lang="zh-CN" altLang="en-US" sz="28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电路图 </a:t>
            </a:r>
            <a:endParaRPr lang="zh-CN" altLang="en-US" sz="2800">
              <a:solidFill>
                <a:srgbClr val="000000"/>
              </a:solidFill>
              <a:latin typeface="黑体" panose="0201060003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9264" name="TextBox 7"/>
          <p:cNvSpPr/>
          <p:nvPr/>
        </p:nvSpPr>
        <p:spPr>
          <a:xfrm>
            <a:off x="5242878" y="1198880"/>
            <a:ext cx="1501775" cy="579936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0066CC"/>
            </a:solidFill>
            <a:prstDash val="solid"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lang="zh-CN" altLang="en-US" sz="280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实物图 </a:t>
            </a:r>
            <a:endParaRPr lang="zh-CN" altLang="en-US" sz="280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9265" name="Rectangle 2"/>
          <p:cNvSpPr/>
          <p:nvPr/>
        </p:nvSpPr>
        <p:spPr>
          <a:xfrm>
            <a:off x="338455" y="1033780"/>
            <a:ext cx="3816350" cy="521970"/>
          </a:xfrm>
          <a:prstGeom prst="rect">
            <a:avLst/>
          </a:prstGeom>
          <a:gradFill rotWithShape="0">
            <a:gsLst>
              <a:gs pos="0">
                <a:srgbClr val="D1E8FF"/>
              </a:gs>
              <a:gs pos="100000">
                <a:srgbClr val="99CCFF"/>
              </a:gs>
            </a:gsLst>
            <a:lin ang="5400000" scaled="1"/>
          </a:gradFill>
          <a:ln w="19050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ctr"/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实验电路图和实物图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42" name="Rectangle 3"/>
          <p:cNvSpPr/>
          <p:nvPr/>
        </p:nvSpPr>
        <p:spPr>
          <a:xfrm>
            <a:off x="284480" y="2511425"/>
            <a:ext cx="7783830" cy="26752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写出你的实验步骤及实验数据记录表格； </a:t>
            </a:r>
            <a:endParaRPr lang="en-US" altLang="zh-CN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按电路图连接电路，并进行测量；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将测量的数据记录在自己设计的记录表中；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根据测得的数据，利用欧姆定律算出电阻值； 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5.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多测几组数据，看看测得的电阻值是否一样。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0244" name="Rectangle 2"/>
          <p:cNvSpPr/>
          <p:nvPr/>
        </p:nvSpPr>
        <p:spPr>
          <a:xfrm>
            <a:off x="396240" y="1752600"/>
            <a:ext cx="2024063" cy="521970"/>
          </a:xfrm>
          <a:prstGeom prst="rect">
            <a:avLst/>
          </a:prstGeom>
          <a:gradFill rotWithShape="0">
            <a:gsLst>
              <a:gs pos="0">
                <a:srgbClr val="D1E8FF"/>
              </a:gs>
              <a:gs pos="100000">
                <a:srgbClr val="99CCFF"/>
              </a:gs>
            </a:gsLst>
            <a:lin ang="5400000" scaled="1"/>
          </a:gradFill>
          <a:ln w="19050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ctr"/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实验要求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145" name="文本框 24"/>
          <p:cNvSpPr txBox="1"/>
          <p:nvPr/>
        </p:nvSpPr>
        <p:spPr>
          <a:xfrm>
            <a:off x="284480" y="1014730"/>
            <a:ext cx="249745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266" name="Rectangle 2"/>
          <p:cNvSpPr/>
          <p:nvPr/>
        </p:nvSpPr>
        <p:spPr>
          <a:xfrm>
            <a:off x="286385" y="2136775"/>
            <a:ext cx="8670290" cy="3950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0" hangingPunct="0">
              <a:lnSpc>
                <a:spcPts val="37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．调节电流表、电压表的指针到零刻度；按电路图连接实物。调节滑动变阻器到阻值最大端；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eaLnBrk="0" hangingPunct="0">
              <a:lnSpc>
                <a:spcPts val="37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．闭合开关，调节滑动变阻器的滑片至适当位置，分别读出电流表的示数</a:t>
            </a:r>
            <a:r>
              <a:rPr lang="en-US" altLang="zh-CN" sz="28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I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、电压表的示数</a:t>
            </a:r>
            <a:r>
              <a:rPr lang="en-US" altLang="zh-CN" sz="28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U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，并记录在表格中；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eaLnBrk="0" hangingPunct="0">
              <a:lnSpc>
                <a:spcPts val="3700"/>
              </a:lnSpc>
              <a:spcAft>
                <a:spcPts val="500"/>
              </a:spcAft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．根据公式</a:t>
            </a:r>
            <a:r>
              <a:rPr lang="zh-CN" altLang="en-US" sz="28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计算出</a:t>
            </a:r>
            <a:r>
              <a:rPr lang="en-US" altLang="zh-CN" sz="28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 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的值，并记录在表格中。 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eaLnBrk="0" hangingPunct="0">
              <a:lnSpc>
                <a:spcPts val="3700"/>
              </a:lnSpc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．调节滑动变阻器的滑片改变待测电阻中的电流及两端的电压，再测几组数据，并计算</a:t>
            </a:r>
            <a:r>
              <a:rPr lang="en-US" altLang="zh-CN" sz="28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 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的值。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1268" name="Rectangle 2"/>
          <p:cNvSpPr/>
          <p:nvPr/>
        </p:nvSpPr>
        <p:spPr>
          <a:xfrm>
            <a:off x="381635" y="1598295"/>
            <a:ext cx="2024063" cy="565785"/>
          </a:xfrm>
          <a:prstGeom prst="rect">
            <a:avLst/>
          </a:prstGeom>
          <a:gradFill rotWithShape="0">
            <a:gsLst>
              <a:gs pos="0">
                <a:srgbClr val="D1E8FF"/>
              </a:gs>
              <a:gs pos="100000">
                <a:srgbClr val="99CCFF"/>
              </a:gs>
            </a:gsLst>
            <a:lin ang="5400000" scaled="1"/>
          </a:gradFill>
          <a:ln w="19050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ctr">
              <a:lnSpc>
                <a:spcPts val="3700"/>
              </a:lnSpc>
            </a:pP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实验步骤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grpSp>
        <p:nvGrpSpPr>
          <p:cNvPr id="11269" name="组合 11268"/>
          <p:cNvGrpSpPr/>
          <p:nvPr/>
        </p:nvGrpSpPr>
        <p:grpSpPr>
          <a:xfrm>
            <a:off x="2310765" y="4268788"/>
            <a:ext cx="1079500" cy="1039813"/>
            <a:chOff x="0" y="-10"/>
            <a:chExt cx="680" cy="655"/>
          </a:xfrm>
        </p:grpSpPr>
        <p:sp>
          <p:nvSpPr>
            <p:cNvPr id="11270" name="Rectangle 10"/>
            <p:cNvSpPr/>
            <p:nvPr/>
          </p:nvSpPr>
          <p:spPr>
            <a:xfrm>
              <a:off x="0" y="126"/>
              <a:ext cx="680" cy="35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lnSpc>
                  <a:spcPts val="3700"/>
                </a:lnSpc>
              </a:pPr>
              <a:r>
                <a:rPr lang="en-US" altLang="zh-CN" sz="2800" i="1">
                  <a:latin typeface="黑体" panose="02010609060101010101" charset="-122"/>
                  <a:ea typeface="黑体" panose="02010609060101010101" charset="-122"/>
                </a:rPr>
                <a:t>R </a:t>
              </a:r>
              <a:r>
                <a:rPr lang="en-US" altLang="zh-CN" sz="2800">
                  <a:latin typeface="黑体" panose="02010609060101010101" charset="-122"/>
                  <a:ea typeface="黑体" panose="02010609060101010101" charset="-122"/>
                </a:rPr>
                <a:t>=</a:t>
              </a:r>
              <a:endParaRPr lang="en-US" altLang="zh-CN" sz="2800">
                <a:latin typeface="黑体" panose="02010609060101010101" charset="-122"/>
                <a:ea typeface="黑体" panose="02010609060101010101" charset="-122"/>
              </a:endParaRPr>
            </a:p>
          </p:txBody>
        </p:sp>
        <p:sp>
          <p:nvSpPr>
            <p:cNvPr id="11271" name="Rectangle 11"/>
            <p:cNvSpPr/>
            <p:nvPr/>
          </p:nvSpPr>
          <p:spPr>
            <a:xfrm>
              <a:off x="385" y="-10"/>
              <a:ext cx="227" cy="65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>
                <a:lnSpc>
                  <a:spcPts val="3700"/>
                </a:lnSpc>
              </a:pPr>
              <a:r>
                <a:rPr lang="en-US" altLang="zh-CN" sz="2800" i="1">
                  <a:latin typeface="黑体" panose="02010609060101010101" charset="-122"/>
                  <a:ea typeface="黑体" panose="02010609060101010101" charset="-122"/>
                </a:rPr>
                <a:t>U</a:t>
              </a:r>
              <a:endParaRPr lang="en-US" altLang="zh-CN" sz="2800" i="1">
                <a:latin typeface="黑体" panose="02010609060101010101" charset="-122"/>
                <a:ea typeface="黑体" panose="02010609060101010101" charset="-122"/>
              </a:endParaRPr>
            </a:p>
            <a:p>
              <a:pPr>
                <a:lnSpc>
                  <a:spcPts val="3700"/>
                </a:lnSpc>
              </a:pPr>
              <a:r>
                <a:rPr lang="en-US" altLang="zh-CN" sz="2800" i="1">
                  <a:latin typeface="黑体" panose="02010609060101010101" charset="-122"/>
                  <a:ea typeface="黑体" panose="02010609060101010101" charset="-122"/>
                </a:rPr>
                <a:t>I</a:t>
              </a:r>
              <a:endParaRPr lang="en-US" altLang="zh-CN" sz="2800" i="1">
                <a:latin typeface="黑体" panose="02010609060101010101" charset="-122"/>
                <a:ea typeface="黑体" panose="02010609060101010101" charset="-122"/>
              </a:endParaRPr>
            </a:p>
          </p:txBody>
        </p:sp>
        <p:sp>
          <p:nvSpPr>
            <p:cNvPr id="11272" name="Line 12"/>
            <p:cNvSpPr/>
            <p:nvPr/>
          </p:nvSpPr>
          <p:spPr>
            <a:xfrm>
              <a:off x="400" y="320"/>
              <a:ext cx="273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</p:grpSp>
      <p:sp>
        <p:nvSpPr>
          <p:cNvPr id="6145" name="文本框 24"/>
          <p:cNvSpPr txBox="1"/>
          <p:nvPr/>
        </p:nvSpPr>
        <p:spPr>
          <a:xfrm>
            <a:off x="284480" y="1014730"/>
            <a:ext cx="27292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290" name="标题 12289"/>
          <p:cNvSpPr>
            <a:spLocks noGrp="1"/>
          </p:cNvSpPr>
          <p:nvPr>
            <p:ph type="title"/>
          </p:nvPr>
        </p:nvSpPr>
        <p:spPr>
          <a:xfrm>
            <a:off x="309245" y="1524000"/>
            <a:ext cx="2378075" cy="571500"/>
          </a:xfrm>
        </p:spPr>
        <p:txBody>
          <a:bodyPr anchor="ctr"/>
          <a:lstStyle/>
          <a:p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实验记录表格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2291" name="文本框 12290"/>
          <p:cNvSpPr txBox="1"/>
          <p:nvPr/>
        </p:nvSpPr>
        <p:spPr>
          <a:xfrm>
            <a:off x="1323023" y="2634933"/>
            <a:ext cx="5040312" cy="4914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 sz="2600">
              <a:latin typeface="黑体" panose="02010600030101010101" charset="-122"/>
              <a:ea typeface="黑体" panose="02010609060101010101" charset="-122"/>
            </a:endParaRPr>
          </a:p>
        </p:txBody>
      </p:sp>
      <p:graphicFrame>
        <p:nvGraphicFramePr>
          <p:cNvPr id="12292" name="内容占位符 12291"/>
          <p:cNvGraphicFramePr>
            <a:graphicFrameLocks noGrp="1"/>
          </p:cNvGraphicFramePr>
          <p:nvPr>
            <p:ph idx="1"/>
          </p:nvPr>
        </p:nvGraphicFramePr>
        <p:xfrm>
          <a:off x="459423" y="2152333"/>
          <a:ext cx="8218488" cy="2949575"/>
        </p:xfrm>
        <a:graphic>
          <a:graphicData uri="http://schemas.openxmlformats.org/drawingml/2006/table">
            <a:tbl>
              <a:tblPr/>
              <a:tblGrid>
                <a:gridCol w="2046288"/>
                <a:gridCol w="1985962"/>
                <a:gridCol w="2128838"/>
                <a:gridCol w="2057400"/>
              </a:tblGrid>
              <a:tr h="698500"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6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 anchorCtr="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600">
                          <a:latin typeface="黑体" panose="02010609060101010101" charset="-122"/>
                          <a:ea typeface="黑体" panose="02010609060101010101" charset="-122"/>
                        </a:rPr>
                        <a:t>第一次</a:t>
                      </a:r>
                      <a:endParaRPr lang="zh-CN" altLang="en-US" sz="26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600">
                          <a:latin typeface="黑体" panose="02010609060101010101" charset="-122"/>
                          <a:ea typeface="黑体" panose="02010609060101010101" charset="-122"/>
                        </a:rPr>
                        <a:t>第二次</a:t>
                      </a:r>
                      <a:endParaRPr lang="zh-CN" altLang="en-US" sz="26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600">
                          <a:latin typeface="黑体" panose="02010609060101010101" charset="-122"/>
                          <a:ea typeface="黑体" panose="02010609060101010101" charset="-122"/>
                        </a:rPr>
                        <a:t>第三次</a:t>
                      </a:r>
                      <a:endParaRPr lang="zh-CN" altLang="en-US" sz="26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7550"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60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电压</a:t>
                      </a:r>
                      <a:r>
                        <a:rPr lang="en-US" altLang="zh-CN" sz="260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U/V</a:t>
                      </a:r>
                      <a:endParaRPr lang="en-US" altLang="zh-CN" sz="260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anchor="ctr" anchorCtr="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6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6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6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6763"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60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电流</a:t>
                      </a:r>
                      <a:r>
                        <a:rPr lang="en-US" altLang="zh-CN" sz="260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I/A</a:t>
                      </a:r>
                      <a:endParaRPr lang="en-US" altLang="zh-CN" sz="260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anchor="ctr" anchorCtr="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6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6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6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6762"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60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电阻</a:t>
                      </a:r>
                      <a:r>
                        <a:rPr lang="en-US" altLang="zh-CN" sz="260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R/Ω</a:t>
                      </a:r>
                      <a:endParaRPr lang="en-US" altLang="zh-CN" sz="2600">
                        <a:latin typeface="黑体" panose="0201060003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anchor="ctr" anchorCtr="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6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6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342900" lvl="0" indent="-3429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24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1pPr>
                      <a:lvl2pPr marL="742950" lvl="1" indent="-28575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20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2pPr>
                      <a:lvl3pPr marL="1143000" lvl="2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•"/>
                        <a:defRPr sz="18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3pPr>
                      <a:lvl4pPr marL="1600200" lvl="3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–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4pPr>
                      <a:lvl5pPr marL="2057400" lvl="4" indent="-228600" algn="l" defTabSz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/>
                        <a:buChar char="»"/>
                        <a:defRPr sz="1600" u="none" kern="1200" baseline="0">
                          <a:solidFill>
                            <a:schemeClr val="tx1"/>
                          </a:solidFill>
                          <a:latin typeface="Arial"/>
                          <a:ea typeface="微软雅黑"/>
                          <a:sym typeface="Arial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600">
                        <a:latin typeface="黑体" panose="02010609060101010101" charset="-122"/>
                        <a:ea typeface="黑体" panose="02010609060101010101" charset="-122"/>
                      </a:endParaRPr>
                    </a:p>
                  </a:txBody>
                  <a:tcPr anchor="ctr" anchorCtr="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19" name="直接连接符 12318"/>
          <p:cNvSpPr/>
          <p:nvPr/>
        </p:nvSpPr>
        <p:spPr>
          <a:xfrm>
            <a:off x="494348" y="2166620"/>
            <a:ext cx="2016125" cy="64928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2320" name="文本框 12319"/>
          <p:cNvSpPr txBox="1"/>
          <p:nvPr/>
        </p:nvSpPr>
        <p:spPr>
          <a:xfrm>
            <a:off x="1209040" y="2124075"/>
            <a:ext cx="140843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latin typeface="黑体" panose="02010609060101010101" charset="-122"/>
                <a:ea typeface="黑体" panose="02010609060101010101" charset="-122"/>
              </a:rPr>
              <a:t>实验次数</a:t>
            </a:r>
            <a:endParaRPr lang="zh-CN" altLang="en-US" sz="2400">
              <a:latin typeface="黑体" panose="02010600030101010101" charset="-122"/>
              <a:ea typeface="黑体" panose="02010609060101010101" charset="-122"/>
            </a:endParaRPr>
          </a:p>
        </p:txBody>
      </p:sp>
      <p:sp>
        <p:nvSpPr>
          <p:cNvPr id="12321" name="文本框 12320"/>
          <p:cNvSpPr txBox="1"/>
          <p:nvPr/>
        </p:nvSpPr>
        <p:spPr>
          <a:xfrm>
            <a:off x="489585" y="2419350"/>
            <a:ext cx="91694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项目</a:t>
            </a:r>
            <a:endParaRPr lang="zh-CN" altLang="en-US" sz="2400">
              <a:latin typeface="黑体" panose="0201060003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386080" y="5093970"/>
            <a:ext cx="4849495" cy="993775"/>
            <a:chOff x="608" y="8022"/>
            <a:chExt cx="7637" cy="1565"/>
          </a:xfrm>
        </p:grpSpPr>
        <p:sp>
          <p:nvSpPr>
            <p:cNvPr id="12323" name="文本框 12322"/>
            <p:cNvSpPr txBox="1"/>
            <p:nvPr/>
          </p:nvSpPr>
          <p:spPr>
            <a:xfrm>
              <a:off x="608" y="8430"/>
              <a:ext cx="763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电阻的计算</a:t>
              </a:r>
              <a:r>
                <a:rPr lang="en-US" altLang="zh-CN" sz="28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:</a:t>
              </a:r>
              <a:r>
                <a:rPr lang="en-US" altLang="zh-CN" sz="2800">
                  <a:solidFill>
                    <a:srgbClr val="FF0000"/>
                  </a:solidFill>
                  <a:latin typeface="EU-B1X" panose="03000509000000000000" charset="-122"/>
                  <a:ea typeface="EU-B1X" panose="03000509000000000000" charset="-122"/>
                  <a:cs typeface="黑体" panose="02010609060101010101" charset="-122"/>
                </a:rPr>
                <a:t>R</a:t>
              </a:r>
              <a:r>
                <a:rPr lang="en-US" altLang="zh-CN" sz="28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=</a:t>
              </a:r>
              <a:endParaRPr lang="en-US" altLang="zh-CN" sz="2800">
                <a:solidFill>
                  <a:srgbClr val="FF0000"/>
                </a:solidFill>
                <a:latin typeface="黑体" panose="0201060003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  <p:sp>
          <p:nvSpPr>
            <p:cNvPr id="12324" name="文本框 12323"/>
            <p:cNvSpPr txBox="1"/>
            <p:nvPr/>
          </p:nvSpPr>
          <p:spPr>
            <a:xfrm>
              <a:off x="5040" y="8022"/>
              <a:ext cx="277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>
                  <a:solidFill>
                    <a:srgbClr val="FF0000"/>
                  </a:solidFill>
                  <a:latin typeface="EU-B1X" panose="03000509000000000000" charset="-122"/>
                  <a:ea typeface="EU-B1X" panose="03000509000000000000" charset="-122"/>
                </a:rPr>
                <a:t>R</a:t>
              </a:r>
              <a:r>
                <a:rPr lang="en-US" altLang="zh-CN" sz="28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1</a:t>
              </a:r>
              <a:r>
                <a:rPr lang="en-US" altLang="zh-CN" sz="28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+</a:t>
              </a:r>
              <a:r>
                <a:rPr lang="en-US" altLang="zh-CN" sz="2800">
                  <a:solidFill>
                    <a:srgbClr val="FF0000"/>
                  </a:solidFill>
                  <a:latin typeface="EU-B1X" panose="03000509000000000000" charset="-122"/>
                  <a:ea typeface="EU-B1X" panose="03000509000000000000" charset="-122"/>
                </a:rPr>
                <a:t>R</a:t>
              </a:r>
              <a:r>
                <a:rPr lang="en-US" altLang="zh-CN" sz="2800" baseline="-25000">
                  <a:solidFill>
                    <a:srgbClr val="FF0000"/>
                  </a:solidFill>
                  <a:latin typeface="EU-B1X" panose="03000509000000000000" charset="-122"/>
                  <a:ea typeface="EU-B1X" panose="03000509000000000000" charset="-122"/>
                </a:rPr>
                <a:t>2</a:t>
              </a:r>
              <a:r>
                <a:rPr lang="en-US" altLang="zh-CN" sz="28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+</a:t>
              </a:r>
              <a:r>
                <a:rPr lang="en-US" altLang="zh-CN" sz="2800">
                  <a:solidFill>
                    <a:srgbClr val="FF0000"/>
                  </a:solidFill>
                  <a:latin typeface="EU-B1X" panose="03000509000000000000" charset="-122"/>
                  <a:ea typeface="EU-B1X" panose="03000509000000000000" charset="-122"/>
                </a:rPr>
                <a:t>R</a:t>
              </a:r>
              <a:r>
                <a:rPr lang="en-US" altLang="zh-CN" sz="28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3</a:t>
              </a:r>
              <a:endParaRPr lang="en-US" altLang="zh-CN" sz="2800" baseline="-25000">
                <a:solidFill>
                  <a:srgbClr val="FF0000"/>
                </a:solidFill>
                <a:latin typeface="黑体" panose="02010600030101010101" charset="-122"/>
                <a:ea typeface="黑体" panose="02010609060101010101" charset="-122"/>
              </a:endParaRPr>
            </a:p>
          </p:txBody>
        </p:sp>
        <p:sp>
          <p:nvSpPr>
            <p:cNvPr id="12325" name="文本框 12324"/>
            <p:cNvSpPr txBox="1"/>
            <p:nvPr/>
          </p:nvSpPr>
          <p:spPr>
            <a:xfrm>
              <a:off x="6014" y="8765"/>
              <a:ext cx="716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3</a:t>
              </a:r>
              <a:endPara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  <p:sp>
          <p:nvSpPr>
            <p:cNvPr id="12326" name="直接连接符 12325"/>
            <p:cNvSpPr/>
            <p:nvPr/>
          </p:nvSpPr>
          <p:spPr>
            <a:xfrm>
              <a:off x="4529" y="8841"/>
              <a:ext cx="3515" cy="0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</p:grpSp>
      <p:sp>
        <p:nvSpPr>
          <p:cNvPr id="6145" name="文本框 24"/>
          <p:cNvSpPr txBox="1"/>
          <p:nvPr/>
        </p:nvSpPr>
        <p:spPr>
          <a:xfrm>
            <a:off x="284480" y="1014730"/>
            <a:ext cx="259207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9">
        <p:sndAc>
          <p:stSnd>
            <p:snd r:embed="rId2" name="chimes.wav"/>
          </p:stSnd>
        </p:sndAc>
      </p:transition>
    </mc:Choice>
    <mc:Fallback>
      <p:transition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KSO_WM_NO_TAGS_SHAPE_FLAG" val="1"/>
</p:tagLst>
</file>

<file path=ppt/tags/tag64.xml><?xml version="1.0" encoding="utf-8"?>
<p:tagLst xmlns:p="http://schemas.openxmlformats.org/presentationml/2006/main">
  <p:tag name="AS_NET" val="4.0.30319.42000"/>
  <p:tag name="AS_OS" val="Microsoft Windows NT 6.1.7601 Service Pack 1"/>
  <p:tag name="AS_RELEASE_DATE" val="2020.05.14"/>
  <p:tag name="AS_TITLE" val="Aspose.Slides for .NET 4.0 Client Profile"/>
  <p:tag name="AS_VERSION" val="20.5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156</Paragraphs>
  <Slides>20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baseType="lpstr" size="30">
      <vt:lpstr>Arial</vt:lpstr>
      <vt:lpstr>微软雅黑</vt:lpstr>
      <vt:lpstr>Wingdings</vt:lpstr>
      <vt:lpstr>Calibri Light</vt:lpstr>
      <vt:lpstr>Calibri</vt:lpstr>
      <vt:lpstr>黑体</vt:lpstr>
      <vt:lpstr>宋体</vt:lpstr>
      <vt:lpstr>EU-B1X</vt:lpstr>
      <vt:lpstr>Times New Roman</vt:lpstr>
      <vt:lpstr>自定义设计方案</vt:lpstr>
      <vt:lpstr>PowerPoint Presentation</vt:lpstr>
      <vt:lpstr>PowerPoint Presentation</vt:lpstr>
      <vt:lpstr>实验方案</vt:lpstr>
      <vt:lpstr>PowerPoint Presentation</vt:lpstr>
      <vt:lpstr>实验电路图</vt:lpstr>
      <vt:lpstr>PowerPoint Presentation</vt:lpstr>
      <vt:lpstr>PowerPoint Presentation</vt:lpstr>
      <vt:lpstr>PowerPoint Presentation</vt:lpstr>
      <vt:lpstr>实验记录表格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20.0500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Administrator</dc:creator>
  <cp:lastModifiedBy>Administrator</cp:lastModifiedBy>
  <cp:revision>464</cp:revision>
  <dcterms:created xsi:type="dcterms:W3CDTF">2019-05-20T02:44:00Z</dcterms:created>
  <dcterms:modified xsi:type="dcterms:W3CDTF">2020-08-15T09:24:00Z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KSOProductBuildVer">
    <vt:lpwstr>2052-11.1.0.9828</vt:lpwstr>
  </property>
</Properties>
</file>