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2020/9/1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2020/9/1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2020/9/1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2020/9/1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2020/9/1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2020/9/1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2020/9/1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2020/9/1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2020/9/1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2020/9/1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2020/9/1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2020/9/1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image" Target="../media/image19.jpeg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12" Type="http://schemas.openxmlformats.org/officeDocument/2006/relationships/image" Target="../media/image18.jpe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image" Target="../media/image17.jpeg"/><Relationship Id="rId5" Type="http://schemas.openxmlformats.org/officeDocument/2006/relationships/tags" Target="../tags/tag37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36.xml"/><Relationship Id="rId9" Type="http://schemas.openxmlformats.org/officeDocument/2006/relationships/tags" Target="../tags/tag41.xml"/><Relationship Id="rId1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tags" Target="../tags/tag44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image" Target="../media/image24.jpeg"/><Relationship Id="rId5" Type="http://schemas.openxmlformats.org/officeDocument/2006/relationships/tags" Target="../tags/tag46.xml"/><Relationship Id="rId10" Type="http://schemas.openxmlformats.org/officeDocument/2006/relationships/image" Target="../media/image23.jpeg"/><Relationship Id="rId4" Type="http://schemas.openxmlformats.org/officeDocument/2006/relationships/tags" Target="../tags/tag45.xml"/><Relationship Id="rId9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57.xml"/><Relationship Id="rId3" Type="http://schemas.openxmlformats.org/officeDocument/2006/relationships/tags" Target="../tags/tag52.xml"/><Relationship Id="rId7" Type="http://schemas.openxmlformats.org/officeDocument/2006/relationships/tags" Target="../tags/tag56.xml"/><Relationship Id="rId12" Type="http://schemas.openxmlformats.org/officeDocument/2006/relationships/image" Target="../media/image26.jpe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1" Type="http://schemas.openxmlformats.org/officeDocument/2006/relationships/image" Target="../media/image25.jpeg"/><Relationship Id="rId5" Type="http://schemas.openxmlformats.org/officeDocument/2006/relationships/tags" Target="../tags/tag54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53.xml"/><Relationship Id="rId9" Type="http://schemas.openxmlformats.org/officeDocument/2006/relationships/tags" Target="../tags/tag5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61.xml"/><Relationship Id="rId7" Type="http://schemas.openxmlformats.org/officeDocument/2006/relationships/tags" Target="../tags/tag65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10" Type="http://schemas.openxmlformats.org/officeDocument/2006/relationships/image" Target="../media/image28.jpeg"/><Relationship Id="rId4" Type="http://schemas.openxmlformats.org/officeDocument/2006/relationships/tags" Target="../tags/tag62.xml"/><Relationship Id="rId9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tags" Target="../tags/tag68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tags" Target="../tags/tag6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tags" Target="../tags/tag75.xml"/><Relationship Id="rId7" Type="http://schemas.openxmlformats.org/officeDocument/2006/relationships/image" Target="../media/image31.jpeg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image" Target="../media/image30.jpe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7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84.xml"/><Relationship Id="rId13" Type="http://schemas.openxmlformats.org/officeDocument/2006/relationships/image" Target="../media/image36.jpeg"/><Relationship Id="rId3" Type="http://schemas.openxmlformats.org/officeDocument/2006/relationships/tags" Target="../tags/tag79.xml"/><Relationship Id="rId7" Type="http://schemas.openxmlformats.org/officeDocument/2006/relationships/tags" Target="../tags/tag83.xml"/><Relationship Id="rId12" Type="http://schemas.openxmlformats.org/officeDocument/2006/relationships/image" Target="../media/image35.jpeg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11" Type="http://schemas.openxmlformats.org/officeDocument/2006/relationships/image" Target="../media/image34.jpeg"/><Relationship Id="rId5" Type="http://schemas.openxmlformats.org/officeDocument/2006/relationships/tags" Target="../tags/tag81.xml"/><Relationship Id="rId10" Type="http://schemas.openxmlformats.org/officeDocument/2006/relationships/image" Target="../media/image33.jpeg"/><Relationship Id="rId4" Type="http://schemas.openxmlformats.org/officeDocument/2006/relationships/tags" Target="../tags/tag80.xml"/><Relationship Id="rId9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7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10" Type="http://schemas.openxmlformats.org/officeDocument/2006/relationships/image" Target="../media/image5.jpeg"/><Relationship Id="rId4" Type="http://schemas.openxmlformats.org/officeDocument/2006/relationships/tags" Target="../tags/tag8.xml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tags" Target="../tags/tag18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2.jpe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image" Target="../media/image7.jpeg"/><Relationship Id="rId5" Type="http://schemas.openxmlformats.org/officeDocument/2006/relationships/tags" Target="../tags/tag20.xml"/><Relationship Id="rId10" Type="http://schemas.openxmlformats.org/officeDocument/2006/relationships/image" Target="../media/image11.jpeg"/><Relationship Id="rId4" Type="http://schemas.openxmlformats.org/officeDocument/2006/relationships/tags" Target="../tags/tag19.xml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24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image" Target="../media/image15.jpeg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1"/>
          <p:cNvSpPr>
            <a:spLocks noGrp="1" noChangeArrowheads="1"/>
          </p:cNvSpPr>
          <p:nvPr>
            <p:ph type="ctrTitle" idx="4294967295"/>
            <p:custDataLst>
              <p:tags r:id="rId1"/>
            </p:custDataLst>
          </p:nvPr>
        </p:nvSpPr>
        <p:spPr>
          <a:xfrm>
            <a:off x="683568" y="2060848"/>
            <a:ext cx="7772400" cy="2082800"/>
          </a:xfrm>
        </p:spPr>
        <p:txBody>
          <a:bodyPr lIns="91440" tIns="45720" rIns="91440" bIns="45720">
            <a:normAutofit/>
          </a:bodyPr>
          <a:lstStyle/>
          <a:p>
            <a:pPr eaLnBrk="1" hangingPunct="1">
              <a:defRPr/>
            </a:pPr>
            <a:r>
              <a:rPr lang="zh-CN" altLang="zh-CN" sz="6000" dirty="0" smtClean="0">
                <a:solidFill>
                  <a:srgbClr val="0070C0"/>
                </a:solidFill>
                <a:latin typeface="汉真广标" pitchFamily="49" charset="-122"/>
                <a:ea typeface="汉真广标" pitchFamily="49" charset="-122"/>
              </a:rPr>
              <a:t>走进物理世界</a:t>
            </a:r>
          </a:p>
        </p:txBody>
      </p:sp>
    </p:spTree>
    <p:extLst>
      <p:ext uri="{BB962C8B-B14F-4D97-AF65-F5344CB8AC3E}">
        <p14:creationId xmlns:p14="http://schemas.microsoft.com/office/powerpoint/2010/main" val="1257457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17"/>
          <p:cNvGrpSpPr>
            <a:grpSpLocks/>
          </p:cNvGrpSpPr>
          <p:nvPr/>
        </p:nvGrpSpPr>
        <p:grpSpPr bwMode="auto">
          <a:xfrm>
            <a:off x="1473201" y="3714751"/>
            <a:ext cx="3051175" cy="2817283"/>
            <a:chOff x="295" y="2478"/>
            <a:chExt cx="2540" cy="1759"/>
          </a:xfrm>
        </p:grpSpPr>
        <p:pic>
          <p:nvPicPr>
            <p:cNvPr id="22541" name="Picture 5" descr="神舟五号飞船纪实8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2478"/>
              <a:ext cx="2540" cy="1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2" name="Text Box 9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64" y="2504"/>
              <a:ext cx="1418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accent1"/>
                </a:buClr>
                <a:buFont typeface="Wingdings" charset="2"/>
                <a:buChar char="l"/>
              </a:pPr>
              <a:r>
                <a:rPr lang="zh-CN" altLang="en-US" sz="2800" b="1">
                  <a:solidFill>
                    <a:schemeClr val="bg1"/>
                  </a:solidFill>
                </a:rPr>
                <a:t>神舟飞船</a:t>
              </a:r>
            </a:p>
          </p:txBody>
        </p:sp>
      </p:grpSp>
      <p:grpSp>
        <p:nvGrpSpPr>
          <p:cNvPr id="21509" name="Group 15"/>
          <p:cNvGrpSpPr>
            <a:grpSpLocks/>
          </p:cNvGrpSpPr>
          <p:nvPr/>
        </p:nvGrpSpPr>
        <p:grpSpPr bwMode="auto">
          <a:xfrm>
            <a:off x="1460501" y="869952"/>
            <a:ext cx="3051175" cy="2722033"/>
            <a:chOff x="249" y="703"/>
            <a:chExt cx="2540" cy="1699"/>
          </a:xfrm>
        </p:grpSpPr>
        <p:pic>
          <p:nvPicPr>
            <p:cNvPr id="22539" name="Picture 8" descr="第六届亚洲冬季运动会圣火采集2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709"/>
              <a:ext cx="2540" cy="1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0" name="Text Box 10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83" y="703"/>
              <a:ext cx="1384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accent1"/>
                </a:buClr>
                <a:buFont typeface="Wingdings" charset="2"/>
                <a:buChar char="l"/>
              </a:pPr>
              <a:r>
                <a:rPr lang="zh-CN" altLang="en-US" sz="2800" b="1">
                  <a:solidFill>
                    <a:schemeClr val="bg1"/>
                  </a:solidFill>
                </a:rPr>
                <a:t>采集圣火</a:t>
              </a:r>
              <a:endParaRPr lang="en-US" altLang="zh-CN" sz="28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1512" name="Group 16"/>
          <p:cNvGrpSpPr>
            <a:grpSpLocks/>
          </p:cNvGrpSpPr>
          <p:nvPr/>
        </p:nvGrpSpPr>
        <p:grpSpPr bwMode="auto">
          <a:xfrm>
            <a:off x="4757738" y="857252"/>
            <a:ext cx="2970212" cy="2736849"/>
            <a:chOff x="2993" y="703"/>
            <a:chExt cx="2472" cy="1708"/>
          </a:xfrm>
        </p:grpSpPr>
        <p:pic>
          <p:nvPicPr>
            <p:cNvPr id="22537" name="Picture 6" descr="磁悬浮列车3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3" y="709"/>
              <a:ext cx="2472" cy="1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8" name="Text Box 1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021" y="703"/>
              <a:ext cx="1688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accent1"/>
                </a:buClr>
                <a:buFont typeface="Wingdings" charset="2"/>
                <a:buChar char="l"/>
              </a:pPr>
              <a:r>
                <a:rPr lang="zh-CN" altLang="en-US" sz="2800" b="1">
                  <a:solidFill>
                    <a:schemeClr val="bg1"/>
                  </a:solidFill>
                </a:rPr>
                <a:t>磁悬浮列车</a:t>
              </a:r>
              <a:endParaRPr lang="en-US" altLang="zh-CN" sz="28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1515" name="Group 18"/>
          <p:cNvGrpSpPr>
            <a:grpSpLocks/>
          </p:cNvGrpSpPr>
          <p:nvPr/>
        </p:nvGrpSpPr>
        <p:grpSpPr bwMode="auto">
          <a:xfrm>
            <a:off x="4757738" y="3738033"/>
            <a:ext cx="2997200" cy="2736851"/>
            <a:chOff x="3016" y="2478"/>
            <a:chExt cx="2495" cy="1709"/>
          </a:xfrm>
        </p:grpSpPr>
        <p:pic>
          <p:nvPicPr>
            <p:cNvPr id="22535" name="Picture 13" descr="风力发电2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" y="2478"/>
              <a:ext cx="2495" cy="1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6" name="Text Box 1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220" y="2499"/>
              <a:ext cx="1291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accent1"/>
                </a:buClr>
                <a:buFont typeface="Wingdings" charset="2"/>
                <a:buChar char="l"/>
              </a:pPr>
              <a:r>
                <a:rPr lang="zh-CN" altLang="en-US" sz="2800" b="1">
                  <a:solidFill>
                    <a:schemeClr val="bg1"/>
                  </a:solidFill>
                </a:rPr>
                <a:t>风力发电</a:t>
              </a:r>
              <a:endParaRPr lang="en-US" altLang="zh-CN" sz="2800" b="1">
                <a:solidFill>
                  <a:schemeClr val="bg1"/>
                </a:solidFill>
              </a:endParaRPr>
            </a:p>
          </p:txBody>
        </p:sp>
      </p:grpSp>
      <p:sp>
        <p:nvSpPr>
          <p:cNvPr id="22534" name="矩形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25501" y="150284"/>
            <a:ext cx="56229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>
                <a:ea typeface="黑体" pitchFamily="2" charset="-122"/>
              </a:rPr>
              <a:t>2</a:t>
            </a:r>
            <a:r>
              <a:rPr lang="zh-CN" altLang="en-US" sz="3200" b="1">
                <a:ea typeface="黑体" pitchFamily="2" charset="-122"/>
              </a:rPr>
              <a:t>．物理是有用的</a:t>
            </a:r>
          </a:p>
        </p:txBody>
      </p:sp>
    </p:spTree>
    <p:extLst>
      <p:ext uri="{BB962C8B-B14F-4D97-AF65-F5344CB8AC3E}">
        <p14:creationId xmlns:p14="http://schemas.microsoft.com/office/powerpoint/2010/main" val="564289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内容占位符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77839" y="6015567"/>
            <a:ext cx="8459787" cy="958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charset="2"/>
              <a:buChar char="l"/>
            </a:pPr>
            <a:r>
              <a:rPr lang="zh-CN" altLang="en-US" sz="2400">
                <a:solidFill>
                  <a:srgbClr val="0066CC"/>
                </a:solidFill>
              </a:rPr>
              <a:t>牛顿发现了万有引力定律，才有了今天的通信卫星</a:t>
            </a:r>
            <a:r>
              <a:rPr lang="en-US" altLang="zh-CN" sz="2400">
                <a:solidFill>
                  <a:srgbClr val="0066CC"/>
                </a:solidFill>
              </a:rPr>
              <a:t>.</a:t>
            </a:r>
          </a:p>
        </p:txBody>
      </p:sp>
      <p:pic>
        <p:nvPicPr>
          <p:cNvPr id="23555" name="Picture 2" descr="E:\R八物上\第一章 机械运动\科学之旅\jpg\00404008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201" y="3473451"/>
            <a:ext cx="2587625" cy="2567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3" descr="E:\R八物上\第一章 机械运动\科学之旅\jpg\00404005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436034"/>
            <a:ext cx="2214562" cy="2950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4" descr="E:\R八物上\第一章 机械运动\科学之旅\jpg\00404006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38" y="459317"/>
            <a:ext cx="2176462" cy="2910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5" descr="E:\R八物上\第一章 机械运动\科学之旅\jpg\00404007.jp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839" y="3477684"/>
            <a:ext cx="1787525" cy="251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内容占位符 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057776" y="414867"/>
            <a:ext cx="3705225" cy="309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Font typeface="Wingdings" charset="2"/>
              <a:buChar char="l"/>
            </a:pPr>
            <a:r>
              <a:rPr lang="zh-CN" altLang="en-US" sz="2400">
                <a:latin typeface="黑体" pitchFamily="2" charset="-122"/>
              </a:rPr>
              <a:t>牛顿猜想：地球吸引月球使它不能逃离的力，跟吸引物体使它落向地面的力，也许是同一种力？</a:t>
            </a:r>
          </a:p>
        </p:txBody>
      </p:sp>
    </p:spTree>
    <p:extLst>
      <p:ext uri="{BB962C8B-B14F-4D97-AF65-F5344CB8AC3E}">
        <p14:creationId xmlns:p14="http://schemas.microsoft.com/office/powerpoint/2010/main" val="1507755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92101" y="755651"/>
            <a:ext cx="8664575" cy="5797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647700">
              <a:spcBef>
                <a:spcPct val="20000"/>
              </a:spcBef>
              <a:buClr>
                <a:schemeClr val="accent1"/>
              </a:buClr>
              <a:buFont typeface="Wingdings" charset="2"/>
              <a:buChar char="l"/>
            </a:pPr>
            <a:r>
              <a:rPr lang="zh-CN" altLang="en-US" sz="2400">
                <a:solidFill>
                  <a:srgbClr val="0066CC"/>
                </a:solidFill>
              </a:rPr>
              <a:t> 牛顿</a:t>
            </a:r>
            <a:r>
              <a:rPr lang="en-US" altLang="zh-CN" sz="2400">
                <a:solidFill>
                  <a:srgbClr val="0066CC"/>
                </a:solidFill>
              </a:rPr>
              <a:t>(Isaac Newton,1643</a:t>
            </a:r>
            <a:r>
              <a:rPr lang="zh-CN" altLang="en-US" sz="2400">
                <a:solidFill>
                  <a:srgbClr val="0066CC"/>
                </a:solidFill>
              </a:rPr>
              <a:t>～</a:t>
            </a:r>
            <a:r>
              <a:rPr lang="en-US" altLang="zh-CN" sz="2400">
                <a:solidFill>
                  <a:srgbClr val="0066CC"/>
                </a:solidFill>
              </a:rPr>
              <a:t>1727)</a:t>
            </a:r>
            <a:r>
              <a:rPr lang="zh-CN" altLang="en-US" sz="2400">
                <a:solidFill>
                  <a:srgbClr val="0066CC"/>
                </a:solidFill>
              </a:rPr>
              <a:t>伟大的物理学家、天文学家和数学家，经典力学体系的奠基人</a:t>
            </a:r>
            <a:r>
              <a:rPr lang="en-US" altLang="zh-CN" sz="2400">
                <a:solidFill>
                  <a:srgbClr val="0066CC"/>
                </a:solidFill>
              </a:rPr>
              <a:t>.</a:t>
            </a:r>
            <a:r>
              <a:rPr lang="zh-CN" altLang="en-US" sz="2400">
                <a:solidFill>
                  <a:srgbClr val="0066CC"/>
                </a:solidFill>
              </a:rPr>
              <a:t> </a:t>
            </a:r>
          </a:p>
          <a:p>
            <a:pPr indent="647700">
              <a:spcBef>
                <a:spcPct val="20000"/>
              </a:spcBef>
              <a:buClr>
                <a:schemeClr val="accent1"/>
              </a:buClr>
              <a:buFont typeface="Wingdings" charset="2"/>
              <a:buChar char="l"/>
            </a:pPr>
            <a:r>
              <a:rPr lang="zh-CN" altLang="en-US" sz="2400">
                <a:solidFill>
                  <a:srgbClr val="0066CC"/>
                </a:solidFill>
              </a:rPr>
              <a:t>牛顿自小热爱自然，喜欢动脑动手</a:t>
            </a:r>
            <a:r>
              <a:rPr lang="en-US" altLang="zh-CN" sz="2400">
                <a:solidFill>
                  <a:srgbClr val="0066CC"/>
                </a:solidFill>
              </a:rPr>
              <a:t>.8</a:t>
            </a:r>
            <a:r>
              <a:rPr lang="zh-CN" altLang="en-US" sz="2400">
                <a:solidFill>
                  <a:srgbClr val="0066CC"/>
                </a:solidFill>
              </a:rPr>
              <a:t>岁时积攒零钱买了锤、锯来做手工，他特别喜欢刻制日晷 </a:t>
            </a:r>
            <a:r>
              <a:rPr lang="en-US" altLang="zh-CN" sz="2400">
                <a:solidFill>
                  <a:srgbClr val="0066CC"/>
                </a:solidFill>
              </a:rPr>
              <a:t>.</a:t>
            </a:r>
            <a:endParaRPr lang="zh-CN" altLang="en-US" sz="2400">
              <a:solidFill>
                <a:srgbClr val="0066CC"/>
              </a:solidFill>
            </a:endParaRPr>
          </a:p>
          <a:p>
            <a:pPr indent="647700">
              <a:spcBef>
                <a:spcPct val="20000"/>
              </a:spcBef>
              <a:buClr>
                <a:schemeClr val="accent1"/>
              </a:buClr>
              <a:buFont typeface="Wingdings" charset="2"/>
              <a:buChar char="l"/>
            </a:pPr>
            <a:r>
              <a:rPr lang="zh-CN" altLang="en-US" sz="2400">
                <a:solidFill>
                  <a:srgbClr val="0066CC"/>
                </a:solidFill>
              </a:rPr>
              <a:t>他观察自然最生动的例子是</a:t>
            </a:r>
            <a:r>
              <a:rPr lang="en-US" altLang="zh-CN" sz="2400">
                <a:solidFill>
                  <a:srgbClr val="0066CC"/>
                </a:solidFill>
              </a:rPr>
              <a:t>15</a:t>
            </a:r>
            <a:r>
              <a:rPr lang="zh-CN" altLang="en-US" sz="2400">
                <a:solidFill>
                  <a:srgbClr val="0066CC"/>
                </a:solidFill>
              </a:rPr>
              <a:t>岁时做的一次实验：为了计算风力和风速，他选择狂风时做顺风跳跃和逆风跳跃，再量出两次跳跃的距离差</a:t>
            </a:r>
            <a:r>
              <a:rPr lang="en-US" altLang="zh-CN" sz="2400">
                <a:solidFill>
                  <a:srgbClr val="0066CC"/>
                </a:solidFill>
              </a:rPr>
              <a:t>.</a:t>
            </a:r>
            <a:r>
              <a:rPr lang="zh-CN" altLang="en-US" sz="2400">
                <a:solidFill>
                  <a:srgbClr val="0066CC"/>
                </a:solidFill>
              </a:rPr>
              <a:t> </a:t>
            </a:r>
          </a:p>
          <a:p>
            <a:pPr indent="647700">
              <a:spcBef>
                <a:spcPct val="20000"/>
              </a:spcBef>
              <a:buClr>
                <a:schemeClr val="accent1"/>
              </a:buClr>
              <a:buFont typeface="Wingdings" charset="2"/>
              <a:buChar char="l"/>
            </a:pPr>
            <a:r>
              <a:rPr lang="zh-CN" altLang="en-US" sz="2400">
                <a:solidFill>
                  <a:srgbClr val="0066CC"/>
                </a:solidFill>
              </a:rPr>
              <a:t>牛顿在自己的笔记中，将自然现象分类整理，包括颜色调配、时钟、天文、几何问题等等</a:t>
            </a:r>
            <a:r>
              <a:rPr lang="en-US" altLang="zh-CN" sz="2400">
                <a:solidFill>
                  <a:srgbClr val="0066CC"/>
                </a:solidFill>
              </a:rPr>
              <a:t>.</a:t>
            </a:r>
            <a:r>
              <a:rPr lang="zh-CN" altLang="en-US" sz="2400">
                <a:solidFill>
                  <a:srgbClr val="0066CC"/>
                </a:solidFill>
              </a:rPr>
              <a:t>这些灵活的学习方法，都为他后来的创造打下了良好基础</a:t>
            </a:r>
            <a:r>
              <a:rPr lang="en-US" altLang="zh-CN" sz="2400">
                <a:solidFill>
                  <a:srgbClr val="0066CC"/>
                </a:solidFill>
              </a:rPr>
              <a:t>.</a:t>
            </a:r>
            <a:r>
              <a:rPr lang="zh-CN" altLang="en-US" sz="2400">
                <a:solidFill>
                  <a:srgbClr val="0066CC"/>
                </a:solidFill>
              </a:rPr>
              <a:t> </a:t>
            </a:r>
          </a:p>
        </p:txBody>
      </p:sp>
      <p:sp>
        <p:nvSpPr>
          <p:cNvPr id="24579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722689" y="103717"/>
            <a:ext cx="11673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Font typeface="Wingdings" charset="2"/>
              <a:buChar char="l"/>
            </a:pPr>
            <a:r>
              <a:rPr lang="zh-CN" altLang="en-US" sz="2400">
                <a:solidFill>
                  <a:srgbClr val="0066CC"/>
                </a:solidFill>
              </a:rPr>
              <a:t>牛  顿</a:t>
            </a:r>
          </a:p>
        </p:txBody>
      </p:sp>
    </p:spTree>
    <p:extLst>
      <p:ext uri="{BB962C8B-B14F-4D97-AF65-F5344CB8AC3E}">
        <p14:creationId xmlns:p14="http://schemas.microsoft.com/office/powerpoint/2010/main" val="186165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60439" y="1087968"/>
            <a:ext cx="6262687" cy="740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charset="2"/>
              <a:buChar char="l"/>
            </a:pPr>
            <a:r>
              <a:rPr lang="zh-CN" altLang="en-US" sz="3200">
                <a:solidFill>
                  <a:srgbClr val="0066CC"/>
                </a:solidFill>
              </a:rPr>
              <a:t>善于观察，乐于动手；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charset="2"/>
              <a:buChar char="l"/>
            </a:pPr>
            <a:endParaRPr lang="zh-CN" altLang="en-US" sz="3200">
              <a:solidFill>
                <a:srgbClr val="0066CC"/>
              </a:solidFill>
            </a:endParaRPr>
          </a:p>
        </p:txBody>
      </p:sp>
      <p:sp>
        <p:nvSpPr>
          <p:cNvPr id="25603" name="矩形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30276" y="188385"/>
            <a:ext cx="1787525" cy="1191816"/>
          </a:xfrm>
          <a:prstGeom prst="roundRect">
            <a:avLst>
              <a:gd name="adj" fmla="val 16667"/>
            </a:avLst>
          </a:prstGeom>
          <a:solidFill>
            <a:srgbClr val="0066FF"/>
          </a:solidFill>
          <a:ln w="19050" algn="ctr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Font typeface="Wingdings" charset="2"/>
              <a:buChar char="l"/>
            </a:pPr>
            <a:r>
              <a:rPr lang="zh-CN" altLang="en-US" sz="3200" b="1">
                <a:solidFill>
                  <a:srgbClr val="FFFFFF"/>
                </a:solidFill>
              </a:rPr>
              <a:t>知识点二</a:t>
            </a:r>
          </a:p>
        </p:txBody>
      </p:sp>
      <p:sp>
        <p:nvSpPr>
          <p:cNvPr id="14339" name="矩形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03513" y="190500"/>
            <a:ext cx="4997450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Font typeface="Wingdings" charset="2"/>
              <a:buChar char="l"/>
              <a:defRPr/>
            </a:pPr>
            <a:r>
              <a:rPr lang="zh-CN" altLang="en-US" sz="360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</a:rPr>
              <a:t>怎样学习物理</a:t>
            </a:r>
          </a:p>
        </p:txBody>
      </p:sp>
      <p:grpSp>
        <p:nvGrpSpPr>
          <p:cNvPr id="24581" name="组合 11"/>
          <p:cNvGrpSpPr>
            <a:grpSpLocks/>
          </p:cNvGrpSpPr>
          <p:nvPr/>
        </p:nvGrpSpPr>
        <p:grpSpPr bwMode="auto">
          <a:xfrm>
            <a:off x="4889501" y="1593851"/>
            <a:ext cx="3140075" cy="5200649"/>
            <a:chOff x="4870763" y="1204536"/>
            <a:chExt cx="3139761" cy="3900864"/>
          </a:xfrm>
        </p:grpSpPr>
        <p:pic>
          <p:nvPicPr>
            <p:cNvPr id="25610" name="Picture 4" descr="E:\R八物上\第一章 机械运动\科学之旅\jpg\00504010.jp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689" y="1204536"/>
              <a:ext cx="2838974" cy="2793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1" name="Rectangle 12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870763" y="1323975"/>
              <a:ext cx="3139761" cy="3619500"/>
            </a:xfrm>
            <a:prstGeom prst="rect">
              <a:avLst/>
            </a:prstGeom>
            <a:noFill/>
            <a:ln w="19050" algn="ctr">
              <a:solidFill>
                <a:srgbClr val="0099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1"/>
                </a:buClr>
                <a:buFont typeface="Wingdings" charset="2"/>
                <a:buChar char="l"/>
              </a:pPr>
              <a:endParaRPr lang="zh-CN" altLang="en-US" sz="2000" b="1"/>
            </a:p>
          </p:txBody>
        </p:sp>
        <p:sp>
          <p:nvSpPr>
            <p:cNvPr id="25612" name="内容占位符 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951036" y="3941422"/>
              <a:ext cx="3011864" cy="1163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1"/>
                </a:buClr>
                <a:buFont typeface="Wingdings" charset="2"/>
                <a:buChar char="l"/>
              </a:pPr>
              <a:r>
                <a:rPr lang="zh-CN" altLang="en-US" sz="2400">
                  <a:latin typeface="黑体" pitchFamily="2" charset="-122"/>
                </a:rPr>
                <a:t>架空的高压输电线是裸露的，为什么小鸟却能若无其事地停在电线上呢？</a:t>
              </a:r>
            </a:p>
          </p:txBody>
        </p:sp>
      </p:grpSp>
      <p:grpSp>
        <p:nvGrpSpPr>
          <p:cNvPr id="24585" name="组合 12"/>
          <p:cNvGrpSpPr>
            <a:grpSpLocks/>
          </p:cNvGrpSpPr>
          <p:nvPr/>
        </p:nvGrpSpPr>
        <p:grpSpPr bwMode="auto">
          <a:xfrm>
            <a:off x="1247775" y="1739901"/>
            <a:ext cx="3333750" cy="4838700"/>
            <a:chOff x="1247774" y="1362075"/>
            <a:chExt cx="3333751" cy="3629025"/>
          </a:xfrm>
        </p:grpSpPr>
        <p:pic>
          <p:nvPicPr>
            <p:cNvPr id="25607" name="Picture 3" descr="E:\R八物上\第一章 机械运动\科学之旅\jpg\00504009.jp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749" y="1362075"/>
              <a:ext cx="2892617" cy="2880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8" name="Rectangle 12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285873" y="1371599"/>
              <a:ext cx="3190877" cy="3609975"/>
            </a:xfrm>
            <a:prstGeom prst="rect">
              <a:avLst/>
            </a:prstGeom>
            <a:noFill/>
            <a:ln w="19050" algn="ctr">
              <a:solidFill>
                <a:srgbClr val="0099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1"/>
                </a:buClr>
                <a:buFont typeface="Wingdings" charset="2"/>
                <a:buChar char="l"/>
              </a:pPr>
              <a:endParaRPr lang="zh-CN" altLang="en-US" sz="2000" b="1"/>
            </a:p>
          </p:txBody>
        </p:sp>
        <p:sp>
          <p:nvSpPr>
            <p:cNvPr id="25609" name="内容占位符 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247774" y="4281488"/>
              <a:ext cx="3333751" cy="709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1"/>
                </a:buClr>
                <a:buFont typeface="Wingdings" charset="2"/>
                <a:buChar char="l"/>
              </a:pPr>
              <a:r>
                <a:rPr lang="zh-CN" altLang="en-US" sz="2400">
                  <a:latin typeface="黑体" pitchFamily="2" charset="-122"/>
                </a:rPr>
                <a:t>冰棍“冒”出的“白气”向上飘还是向下落？为什么？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2960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组合 10"/>
          <p:cNvGrpSpPr>
            <a:grpSpLocks/>
          </p:cNvGrpSpPr>
          <p:nvPr/>
        </p:nvGrpSpPr>
        <p:grpSpPr bwMode="auto">
          <a:xfrm>
            <a:off x="4973638" y="1005418"/>
            <a:ext cx="3179762" cy="5268383"/>
            <a:chOff x="5068889" y="820849"/>
            <a:chExt cx="3179761" cy="3951177"/>
          </a:xfrm>
        </p:grpSpPr>
        <p:pic>
          <p:nvPicPr>
            <p:cNvPr id="26632" name="Picture 2" descr="E:\R八物上\第一章 机械运动\科学之旅\jpg\00504012.jp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0" r="5399"/>
            <a:stretch>
              <a:fillRect/>
            </a:stretch>
          </p:blipFill>
          <p:spPr bwMode="auto">
            <a:xfrm>
              <a:off x="5202240" y="820849"/>
              <a:ext cx="2948100" cy="3301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3" name="Rectangle 1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068889" y="854232"/>
              <a:ext cx="3179761" cy="3917794"/>
            </a:xfrm>
            <a:prstGeom prst="rect">
              <a:avLst/>
            </a:prstGeom>
            <a:noFill/>
            <a:ln w="19050" algn="ctr">
              <a:solidFill>
                <a:srgbClr val="0099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1"/>
                </a:buClr>
                <a:buFont typeface="Wingdings" charset="2"/>
                <a:buChar char="l"/>
              </a:pPr>
              <a:endParaRPr lang="zh-CN" altLang="en-US" sz="2000" b="1"/>
            </a:p>
          </p:txBody>
        </p:sp>
        <p:sp>
          <p:nvSpPr>
            <p:cNvPr id="26634" name="内容占位符 2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295364" y="3963389"/>
              <a:ext cx="2886610" cy="797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1"/>
                </a:buClr>
                <a:buFont typeface="Wingdings" charset="2"/>
                <a:buChar char="l"/>
              </a:pPr>
              <a:r>
                <a:rPr lang="zh-CN" altLang="en-US" sz="2400">
                  <a:latin typeface="黑体" pitchFamily="2" charset="-122"/>
                </a:rPr>
                <a:t>通电的线圈放在磁场中会转起来，为什么？</a:t>
              </a:r>
            </a:p>
          </p:txBody>
        </p:sp>
      </p:grpSp>
      <p:grpSp>
        <p:nvGrpSpPr>
          <p:cNvPr id="26627" name="组合 11"/>
          <p:cNvGrpSpPr>
            <a:grpSpLocks/>
          </p:cNvGrpSpPr>
          <p:nvPr/>
        </p:nvGrpSpPr>
        <p:grpSpPr bwMode="auto">
          <a:xfrm>
            <a:off x="1057275" y="1045634"/>
            <a:ext cx="3651250" cy="5228167"/>
            <a:chOff x="1132935" y="850965"/>
            <a:chExt cx="3651516" cy="3921061"/>
          </a:xfrm>
        </p:grpSpPr>
        <p:pic>
          <p:nvPicPr>
            <p:cNvPr id="26629" name="Picture 5" descr="E:\R八物上\第一章 机械运动\科学之旅\jpg\00504011.jp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2076" y="854232"/>
              <a:ext cx="2290670" cy="3098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0" name="Rectangle 12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141149" y="850965"/>
              <a:ext cx="3507051" cy="3921060"/>
            </a:xfrm>
            <a:prstGeom prst="rect">
              <a:avLst/>
            </a:prstGeom>
            <a:noFill/>
            <a:ln w="19050" algn="ctr">
              <a:solidFill>
                <a:srgbClr val="0099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1"/>
                </a:buClr>
                <a:buFont typeface="Wingdings" charset="2"/>
                <a:buChar char="l"/>
              </a:pPr>
              <a:endParaRPr lang="zh-CN" altLang="en-US" sz="2000" b="1"/>
            </a:p>
          </p:txBody>
        </p:sp>
        <p:sp>
          <p:nvSpPr>
            <p:cNvPr id="26631" name="内容占位符 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132935" y="3724293"/>
              <a:ext cx="3651516" cy="1047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1"/>
                </a:buClr>
                <a:buFont typeface="Wingdings" charset="2"/>
                <a:buChar char="l"/>
              </a:pPr>
              <a:r>
                <a:rPr lang="zh-CN" altLang="en-US" sz="2400">
                  <a:latin typeface="黑体" pitchFamily="2" charset="-122"/>
                </a:rPr>
                <a:t>用开水把杯子烫热，立即扣在气球上，气球能把杯子“吸”住</a:t>
              </a:r>
              <a:r>
                <a:rPr lang="en-US" altLang="zh-CN" sz="2400">
                  <a:latin typeface="黑体" pitchFamily="2" charset="-122"/>
                </a:rPr>
                <a:t>.</a:t>
              </a:r>
              <a:r>
                <a:rPr lang="zh-CN" altLang="en-US" sz="2400">
                  <a:latin typeface="黑体" pitchFamily="2" charset="-122"/>
                </a:rPr>
                <a:t>这说明了什么？</a:t>
              </a:r>
            </a:p>
          </p:txBody>
        </p:sp>
      </p:grpSp>
      <p:sp>
        <p:nvSpPr>
          <p:cNvPr id="26628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57289" y="203201"/>
            <a:ext cx="6262687" cy="740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charset="2"/>
              <a:buChar char="l"/>
            </a:pPr>
            <a:r>
              <a:rPr lang="zh-CN" altLang="en-US" sz="3200">
                <a:solidFill>
                  <a:srgbClr val="0066CC"/>
                </a:solidFill>
              </a:rPr>
              <a:t>善于观察，乐于动手；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charset="2"/>
              <a:buChar char="l"/>
            </a:pPr>
            <a:endParaRPr lang="zh-CN" altLang="en-US" sz="3200">
              <a:solidFill>
                <a:srgbClr val="00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04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00113" y="533400"/>
            <a:ext cx="4519612" cy="146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charset="2"/>
              <a:buChar char="l"/>
            </a:pPr>
            <a:r>
              <a:rPr lang="zh-CN" altLang="en-US" sz="3200">
                <a:solidFill>
                  <a:srgbClr val="0066CC"/>
                </a:solidFill>
              </a:rPr>
              <a:t>善于观察，乐于动手；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charset="2"/>
              <a:buChar char="l"/>
            </a:pPr>
            <a:r>
              <a:rPr lang="zh-CN" altLang="en-US" sz="3200">
                <a:solidFill>
                  <a:srgbClr val="0066CC"/>
                </a:solidFill>
              </a:rPr>
              <a:t>勤于思考，重在理解；</a:t>
            </a:r>
          </a:p>
        </p:txBody>
      </p:sp>
      <p:sp>
        <p:nvSpPr>
          <p:cNvPr id="27651" name="内容占位符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90588" y="2239434"/>
            <a:ext cx="2665412" cy="67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charset="2"/>
              <a:buChar char="l"/>
            </a:pPr>
            <a:r>
              <a:rPr lang="zh-CN" altLang="en-US" sz="3200"/>
              <a:t>阅读和讨论：</a:t>
            </a:r>
            <a:endParaRPr lang="en-US" altLang="zh-CN" sz="3200"/>
          </a:p>
        </p:txBody>
      </p:sp>
      <p:grpSp>
        <p:nvGrpSpPr>
          <p:cNvPr id="26628" name="组合 8"/>
          <p:cNvGrpSpPr>
            <a:grpSpLocks/>
          </p:cNvGrpSpPr>
          <p:nvPr/>
        </p:nvGrpSpPr>
        <p:grpSpPr bwMode="auto">
          <a:xfrm>
            <a:off x="5210176" y="539751"/>
            <a:ext cx="2759075" cy="4747683"/>
            <a:chOff x="5372101" y="319285"/>
            <a:chExt cx="2816707" cy="3636630"/>
          </a:xfrm>
        </p:grpSpPr>
        <p:pic>
          <p:nvPicPr>
            <p:cNvPr id="27655" name="Picture 4" descr="E:\R八物上\第一章 机械运动\科学之旅\jpg\年轻的伽利略在想什么.pn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14"/>
            <a:stretch>
              <a:fillRect/>
            </a:stretch>
          </p:blipFill>
          <p:spPr bwMode="auto">
            <a:xfrm>
              <a:off x="5406912" y="328809"/>
              <a:ext cx="2738165" cy="3617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6" name="Rectangle 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372101" y="319285"/>
              <a:ext cx="2816707" cy="3636630"/>
            </a:xfrm>
            <a:prstGeom prst="rect">
              <a:avLst/>
            </a:prstGeom>
            <a:noFill/>
            <a:ln w="19050" algn="ctr">
              <a:solidFill>
                <a:srgbClr val="0099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1"/>
                </a:buClr>
                <a:buFont typeface="Wingdings" charset="2"/>
                <a:buChar char="l"/>
              </a:pPr>
              <a:endParaRPr lang="zh-CN" altLang="en-US" sz="2000" b="1"/>
            </a:p>
          </p:txBody>
        </p:sp>
      </p:grpSp>
      <p:sp>
        <p:nvSpPr>
          <p:cNvPr id="16390" name="内容占位符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09638" y="3031067"/>
            <a:ext cx="3376612" cy="742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charset="2"/>
              <a:buChar char="l"/>
            </a:pPr>
            <a:r>
              <a:rPr lang="zh-CN" altLang="en-US" sz="3200"/>
              <a:t>伽利略在想什么？</a:t>
            </a:r>
            <a:endParaRPr lang="en-US" altLang="zh-CN" sz="3200"/>
          </a:p>
        </p:txBody>
      </p:sp>
      <p:sp>
        <p:nvSpPr>
          <p:cNvPr id="16391" name="内容占位符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71539" y="5613400"/>
            <a:ext cx="72723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charset="2"/>
              <a:buChar char="l"/>
            </a:pPr>
            <a:r>
              <a:rPr lang="zh-CN" altLang="en-US" sz="3200">
                <a:solidFill>
                  <a:srgbClr val="0066CC"/>
                </a:solidFill>
              </a:rPr>
              <a:t>观察→疑问→猜想→探究→证实→</a:t>
            </a:r>
            <a:r>
              <a:rPr lang="en-US" altLang="zh-CN" sz="3200">
                <a:solidFill>
                  <a:srgbClr val="0066CC"/>
                </a:solidFill>
                <a:latin typeface="黑体" pitchFamily="2" charset="-122"/>
              </a:rPr>
              <a:t>……</a:t>
            </a:r>
            <a:endParaRPr lang="zh-CN" altLang="en-US" sz="3200">
              <a:solidFill>
                <a:srgbClr val="00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952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build="p" autoUpdateAnimBg="0"/>
      <p:bldP spid="16391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835696" y="1916832"/>
            <a:ext cx="5446712" cy="2444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charset="2"/>
              <a:buChar char="l"/>
            </a:pPr>
            <a:r>
              <a:rPr lang="zh-CN" altLang="en-US" sz="4000" dirty="0">
                <a:solidFill>
                  <a:srgbClr val="0066CC"/>
                </a:solidFill>
                <a:latin typeface="汉真广标" pitchFamily="49" charset="-122"/>
                <a:ea typeface="汉真广标" pitchFamily="49" charset="-122"/>
              </a:rPr>
              <a:t>善于观察，乐于动手；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charset="2"/>
              <a:buChar char="l"/>
            </a:pPr>
            <a:r>
              <a:rPr lang="zh-CN" altLang="en-US" sz="4000" dirty="0">
                <a:solidFill>
                  <a:srgbClr val="0066CC"/>
                </a:solidFill>
                <a:latin typeface="汉真广标" pitchFamily="49" charset="-122"/>
                <a:ea typeface="汉真广标" pitchFamily="49" charset="-122"/>
              </a:rPr>
              <a:t>勤于思考，重在理解；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charset="2"/>
              <a:buChar char="l"/>
            </a:pPr>
            <a:r>
              <a:rPr lang="zh-CN" altLang="en-US" sz="4000" dirty="0">
                <a:solidFill>
                  <a:srgbClr val="0066CC"/>
                </a:solidFill>
                <a:latin typeface="汉真广标" pitchFamily="49" charset="-122"/>
                <a:ea typeface="汉真广标" pitchFamily="49" charset="-122"/>
              </a:rPr>
              <a:t>联系实际，联系社会</a:t>
            </a:r>
            <a:r>
              <a:rPr lang="en-US" altLang="zh-CN" sz="4000" dirty="0">
                <a:solidFill>
                  <a:srgbClr val="0066CC"/>
                </a:solidFill>
                <a:latin typeface="汉真广标" pitchFamily="49" charset="-122"/>
                <a:ea typeface="汉真广标" pitchFamily="49" charset="-122"/>
              </a:rPr>
              <a:t>.</a:t>
            </a:r>
            <a:endParaRPr lang="zh-CN" altLang="en-US" sz="4000" dirty="0">
              <a:solidFill>
                <a:srgbClr val="0066CC"/>
              </a:solidFill>
              <a:latin typeface="汉真广标" pitchFamily="49" charset="-122"/>
              <a:ea typeface="汉真广标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06858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11"/>
          <p:cNvGrpSpPr>
            <a:grpSpLocks/>
          </p:cNvGrpSpPr>
          <p:nvPr/>
        </p:nvGrpSpPr>
        <p:grpSpPr bwMode="auto">
          <a:xfrm>
            <a:off x="504826" y="131233"/>
            <a:ext cx="4176713" cy="6221302"/>
            <a:chOff x="-583" y="-29"/>
            <a:chExt cx="3698" cy="4132"/>
          </a:xfrm>
        </p:grpSpPr>
        <p:pic>
          <p:nvPicPr>
            <p:cNvPr id="29702" name="Picture 4" descr="超载5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83" y="-29"/>
              <a:ext cx="2740" cy="3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3" name="Text Box 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-488" y="3755"/>
              <a:ext cx="3603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accent1"/>
                </a:buClr>
                <a:buFont typeface="Wingdings" charset="2"/>
                <a:buChar char="l"/>
              </a:pPr>
              <a:r>
                <a:rPr lang="zh-CN" altLang="en-US" sz="2800">
                  <a:solidFill>
                    <a:schemeClr val="hlink"/>
                  </a:solidFill>
                </a:rPr>
                <a:t>超载汽车压坏了路面</a:t>
              </a:r>
              <a:endParaRPr lang="en-US" altLang="zh-CN" sz="2800">
                <a:solidFill>
                  <a:schemeClr val="hlink"/>
                </a:solidFill>
              </a:endParaRPr>
            </a:p>
          </p:txBody>
        </p:sp>
      </p:grpSp>
      <p:grpSp>
        <p:nvGrpSpPr>
          <p:cNvPr id="28677" name="Group 10"/>
          <p:cNvGrpSpPr>
            <a:grpSpLocks/>
          </p:cNvGrpSpPr>
          <p:nvPr/>
        </p:nvGrpSpPr>
        <p:grpSpPr bwMode="auto">
          <a:xfrm>
            <a:off x="4849813" y="402168"/>
            <a:ext cx="2919412" cy="5998633"/>
            <a:chOff x="2971" y="210"/>
            <a:chExt cx="2585" cy="3984"/>
          </a:xfrm>
        </p:grpSpPr>
        <p:pic>
          <p:nvPicPr>
            <p:cNvPr id="29700" name="Picture 8" descr="公路转弯处40限速标志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" y="210"/>
              <a:ext cx="2585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1" name="Picture 9" descr="超速警示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" y="2115"/>
              <a:ext cx="2585" cy="2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95129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13"/>
          <p:cNvGrpSpPr>
            <a:grpSpLocks/>
          </p:cNvGrpSpPr>
          <p:nvPr/>
        </p:nvGrpSpPr>
        <p:grpSpPr bwMode="auto">
          <a:xfrm>
            <a:off x="1135063" y="298451"/>
            <a:ext cx="3427412" cy="6612149"/>
            <a:chOff x="204" y="300"/>
            <a:chExt cx="2767" cy="4003"/>
          </a:xfrm>
        </p:grpSpPr>
        <p:pic>
          <p:nvPicPr>
            <p:cNvPr id="30729" name="Picture 2" descr="福岛无耳兔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2160"/>
              <a:ext cx="2767" cy="1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0" name="Text Box 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19" y="3725"/>
              <a:ext cx="1702" cy="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accent1"/>
                </a:buClr>
                <a:buFont typeface="Wingdings" charset="2"/>
                <a:buChar char="l"/>
              </a:pPr>
              <a:r>
                <a:rPr lang="zh-CN" altLang="en-US" sz="2800" b="1">
                  <a:solidFill>
                    <a:schemeClr val="bg1"/>
                  </a:solidFill>
                </a:rPr>
                <a:t>福岛无耳兔</a:t>
              </a:r>
            </a:p>
          </p:txBody>
        </p:sp>
        <p:grpSp>
          <p:nvGrpSpPr>
            <p:cNvPr id="30731" name="Group 12"/>
            <p:cNvGrpSpPr>
              <a:grpSpLocks/>
            </p:cNvGrpSpPr>
            <p:nvPr/>
          </p:nvGrpSpPr>
          <p:grpSpPr bwMode="auto">
            <a:xfrm>
              <a:off x="204" y="300"/>
              <a:ext cx="2721" cy="1939"/>
              <a:chOff x="204" y="300"/>
              <a:chExt cx="2721" cy="1939"/>
            </a:xfrm>
          </p:grpSpPr>
          <p:pic>
            <p:nvPicPr>
              <p:cNvPr id="30732" name="Picture 3" descr="福岛核泄漏1"/>
              <p:cNvPicPr>
                <a:picLocks noChangeAspect="1" noChangeArrowheads="1"/>
              </p:cNvPicPr>
              <p:nvPr>
                <p:custDataLst>
                  <p:tags r:id="rId7"/>
                </p:custDataLst>
              </p:nvPr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4" y="300"/>
                <a:ext cx="2721" cy="17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733" name="Text Box 5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308" y="1661"/>
                <a:ext cx="1779" cy="5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Clr>
                    <a:schemeClr val="accent1"/>
                  </a:buClr>
                  <a:buFont typeface="Wingdings" charset="2"/>
                  <a:buChar char="l"/>
                </a:pPr>
                <a:r>
                  <a:rPr lang="zh-CN" altLang="en-US" sz="2800" b="1">
                    <a:solidFill>
                      <a:schemeClr val="bg1"/>
                    </a:solidFill>
                  </a:rPr>
                  <a:t>福岛核泄漏</a:t>
                </a:r>
              </a:p>
            </p:txBody>
          </p:sp>
        </p:grpSp>
      </p:grpSp>
      <p:grpSp>
        <p:nvGrpSpPr>
          <p:cNvPr id="29704" name="Group 11"/>
          <p:cNvGrpSpPr>
            <a:grpSpLocks/>
          </p:cNvGrpSpPr>
          <p:nvPr/>
        </p:nvGrpSpPr>
        <p:grpSpPr bwMode="auto">
          <a:xfrm>
            <a:off x="4800600" y="330201"/>
            <a:ext cx="3211513" cy="6197355"/>
            <a:chOff x="3061" y="255"/>
            <a:chExt cx="2593" cy="3752"/>
          </a:xfrm>
        </p:grpSpPr>
        <p:pic>
          <p:nvPicPr>
            <p:cNvPr id="30724" name="Picture 7" descr="水灾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1" y="255"/>
              <a:ext cx="2593" cy="1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725" name="Group 10"/>
            <p:cNvGrpSpPr>
              <a:grpSpLocks/>
            </p:cNvGrpSpPr>
            <p:nvPr/>
          </p:nvGrpSpPr>
          <p:grpSpPr bwMode="auto">
            <a:xfrm>
              <a:off x="3061" y="2205"/>
              <a:ext cx="2586" cy="1802"/>
              <a:chOff x="3061" y="2205"/>
              <a:chExt cx="2586" cy="1802"/>
            </a:xfrm>
          </p:grpSpPr>
          <p:pic>
            <p:nvPicPr>
              <p:cNvPr id="30727" name="Picture 6" descr="旱灾"/>
              <p:cNvPicPr>
                <a:picLocks noChangeAspect="1" noChangeArrowheads="1"/>
              </p:cNvPicPr>
              <p:nvPr>
                <p:custDataLst>
                  <p:tags r:id="rId3"/>
                </p:custDataLst>
              </p:nvPr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61" y="2205"/>
                <a:ext cx="2586" cy="18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728" name="Text Box 8"/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3180" y="3633"/>
                <a:ext cx="988" cy="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Clr>
                    <a:schemeClr val="accent1"/>
                  </a:buClr>
                  <a:buFont typeface="Wingdings" charset="2"/>
                  <a:buChar char="l"/>
                </a:pPr>
                <a:r>
                  <a:rPr lang="zh-CN" altLang="en-US" sz="2800" b="1">
                    <a:solidFill>
                      <a:schemeClr val="bg1"/>
                    </a:solidFill>
                  </a:rPr>
                  <a:t>干旱</a:t>
                </a:r>
              </a:p>
            </p:txBody>
          </p:sp>
        </p:grpSp>
        <p:sp>
          <p:nvSpPr>
            <p:cNvPr id="30726" name="Text Box 9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3219" y="1724"/>
              <a:ext cx="2381" cy="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accent1"/>
                </a:buClr>
                <a:buFont typeface="Wingdings" charset="2"/>
                <a:buChar char="l"/>
              </a:pPr>
              <a:r>
                <a:rPr lang="zh-CN" altLang="en-US" sz="2800" b="1">
                  <a:solidFill>
                    <a:schemeClr val="bg1"/>
                  </a:solidFill>
                </a:rPr>
                <a:t>温室效应带来的水灾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8033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82638" y="372534"/>
            <a:ext cx="7772400" cy="880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accent1"/>
              </a:buClr>
              <a:buFont typeface="Wingdings" charset="2"/>
              <a:buChar char="l"/>
            </a:pPr>
            <a:r>
              <a:rPr lang="zh-CN" altLang="en-US" sz="4000"/>
              <a:t>咱们携手向物理的险峰进发吧！</a:t>
            </a:r>
            <a:endParaRPr lang="zh-CN" altLang="zh-CN" sz="4000"/>
          </a:p>
        </p:txBody>
      </p:sp>
      <p:pic>
        <p:nvPicPr>
          <p:cNvPr id="31747" name="Pictur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1291168"/>
            <a:ext cx="5695950" cy="5018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New picture" hidden="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5600" y="15155333"/>
            <a:ext cx="406400" cy="491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2930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科学之旅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89516"/>
            <a:ext cx="9144000" cy="8473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组合 15"/>
          <p:cNvPicPr>
            <a:picLocks noGrp="1"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6" y="91018"/>
            <a:ext cx="4022725" cy="84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62050" y="848785"/>
            <a:ext cx="33147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Font typeface="Wingdings" charset="2"/>
              <a:buChar char="l"/>
            </a:pPr>
            <a:r>
              <a:rPr lang="zh-CN" altLang="en-US" sz="4000">
                <a:solidFill>
                  <a:schemeClr val="tx2"/>
                </a:solidFill>
              </a:rPr>
              <a:t>什么是物理？</a:t>
            </a:r>
          </a:p>
        </p:txBody>
      </p:sp>
    </p:spTree>
    <p:extLst>
      <p:ext uri="{BB962C8B-B14F-4D97-AF65-F5344CB8AC3E}">
        <p14:creationId xmlns:p14="http://schemas.microsoft.com/office/powerpoint/2010/main" val="3044240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组合 15"/>
          <p:cNvPicPr>
            <a:picLocks noGrp="1"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6" y="91018"/>
            <a:ext cx="4022725" cy="84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58825" y="1557867"/>
            <a:ext cx="7989888" cy="136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6096E6"/>
              </a:buClr>
              <a:buSzTx/>
              <a:buFont typeface="Wingdings" charset="2"/>
              <a:buChar char="l"/>
            </a:pPr>
            <a:r>
              <a:rPr lang="zh-CN" altLang="en-US" sz="3200" dirty="0">
                <a:solidFill>
                  <a:srgbClr val="0066CC"/>
                </a:solidFill>
                <a:latin typeface="楷体_GB2312" pitchFamily="49" charset="-122"/>
                <a:ea typeface="楷体_GB2312" pitchFamily="49" charset="-122"/>
                <a:sym typeface="Wingdings" charset="2"/>
              </a:rPr>
              <a:t>　　</a:t>
            </a:r>
            <a:r>
              <a:rPr lang="zh-CN" altLang="en-US" sz="3200" dirty="0">
                <a:solidFill>
                  <a:srgbClr val="0066CC"/>
                </a:solidFill>
                <a:latin typeface="黑体" pitchFamily="2" charset="-122"/>
                <a:sym typeface="Wingdings" charset="2"/>
              </a:rPr>
              <a:t>物理是研究关于声、热、光、力、电等现象的自然科学</a:t>
            </a:r>
            <a:r>
              <a:rPr lang="en-US" altLang="zh-CN" sz="3200" dirty="0">
                <a:solidFill>
                  <a:srgbClr val="0066CC"/>
                </a:solidFill>
                <a:latin typeface="黑体" pitchFamily="2" charset="-122"/>
                <a:sym typeface="Wingdings" charset="2"/>
              </a:rPr>
              <a:t>.</a:t>
            </a:r>
            <a:r>
              <a:rPr lang="en-US" altLang="zh-CN" sz="3200" dirty="0">
                <a:solidFill>
                  <a:srgbClr val="0066CC"/>
                </a:solidFill>
                <a:latin typeface="楷体_GB2312" pitchFamily="49" charset="-122"/>
                <a:ea typeface="楷体_GB2312" pitchFamily="49" charset="-122"/>
                <a:sym typeface="Wingdings" charset="2"/>
              </a:rPr>
              <a:t> </a:t>
            </a:r>
            <a:endParaRPr lang="en-US" altLang="zh-CN" sz="3200" dirty="0">
              <a:solidFill>
                <a:srgbClr val="0066CC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14340" name="Picture 4" descr="蝉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14" y="2794000"/>
            <a:ext cx="2092325" cy="3718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树挂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2802467"/>
            <a:ext cx="3754438" cy="3752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矩形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25438" y="846667"/>
            <a:ext cx="2379662" cy="646986"/>
          </a:xfrm>
          <a:prstGeom prst="roundRect">
            <a:avLst>
              <a:gd name="adj" fmla="val 16667"/>
            </a:avLst>
          </a:prstGeom>
          <a:solidFill>
            <a:srgbClr val="0066FF"/>
          </a:solidFill>
          <a:ln w="19050" algn="ctr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Font typeface="Wingdings" charset="2"/>
              <a:buChar char="l"/>
            </a:pPr>
            <a:r>
              <a:rPr lang="zh-CN" altLang="en-US" sz="3200" b="1">
                <a:solidFill>
                  <a:srgbClr val="FFFFFF"/>
                </a:solidFill>
              </a:rPr>
              <a:t>知识点一</a:t>
            </a:r>
          </a:p>
        </p:txBody>
      </p:sp>
      <p:sp>
        <p:nvSpPr>
          <p:cNvPr id="4102" name="矩形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687638" y="850900"/>
            <a:ext cx="4997450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Font typeface="Wingdings" charset="2"/>
              <a:buChar char="l"/>
              <a:defRPr/>
            </a:pPr>
            <a:r>
              <a:rPr lang="zh-CN" altLang="en-US" sz="360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</a:rPr>
              <a:t>什么是物理</a:t>
            </a:r>
          </a:p>
        </p:txBody>
      </p:sp>
    </p:spTree>
    <p:extLst>
      <p:ext uri="{BB962C8B-B14F-4D97-AF65-F5344CB8AC3E}">
        <p14:creationId xmlns:p14="http://schemas.microsoft.com/office/powerpoint/2010/main" val="944930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 fill="hold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  <p:cond evt="onBegin" delay="0">
                          <p:tn val="10"/>
                        </p:cond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  <p:cond evt="onBegin" delay="0">
                          <p:tn val="14"/>
                        </p:cond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  <p:cond evt="onBegin" delay="0">
                          <p:tn val="18"/>
                        </p:cond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4101" grpId="0" animBg="1"/>
      <p:bldP spid="410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image00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1813984"/>
            <a:ext cx="3168650" cy="4476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7" descr="死海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1" y="1771652"/>
            <a:ext cx="4824413" cy="4540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68339" y="256117"/>
            <a:ext cx="7989887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20000"/>
              </a:spcBef>
              <a:buClr>
                <a:schemeClr val="accent1"/>
              </a:buClr>
              <a:buFont typeface="Wingdings" charset="2"/>
              <a:buChar char="l"/>
            </a:pPr>
            <a:r>
              <a:rPr lang="zh-CN" altLang="en-US" sz="3200">
                <a:solidFill>
                  <a:srgbClr val="0066CC"/>
                </a:solidFill>
                <a:latin typeface="楷体_GB2312" pitchFamily="49" charset="-122"/>
                <a:ea typeface="楷体_GB2312" pitchFamily="49" charset="-122"/>
              </a:rPr>
              <a:t>　　</a:t>
            </a:r>
            <a:r>
              <a:rPr lang="zh-CN" altLang="en-US" sz="3200">
                <a:solidFill>
                  <a:srgbClr val="0066CC"/>
                </a:solidFill>
                <a:latin typeface="黑体" pitchFamily="2" charset="-122"/>
              </a:rPr>
              <a:t>物理是研究关于声、热、光、力、电等现象的自然科学</a:t>
            </a:r>
            <a:r>
              <a:rPr lang="en-US" altLang="zh-CN" sz="3200">
                <a:solidFill>
                  <a:srgbClr val="0066CC"/>
                </a:solidFill>
                <a:latin typeface="黑体" pitchFamily="2" charset="-122"/>
              </a:rPr>
              <a:t>.</a:t>
            </a:r>
            <a:r>
              <a:rPr lang="en-US" altLang="zh-CN" sz="3200">
                <a:solidFill>
                  <a:srgbClr val="0066CC"/>
                </a:solidFill>
                <a:latin typeface="楷体_GB2312" pitchFamily="49" charset="-122"/>
                <a:ea typeface="楷体_GB2312" pitchFamily="49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9609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8" descr="闪电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814" y="1619251"/>
            <a:ext cx="4789487" cy="4790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68339" y="256117"/>
            <a:ext cx="7989887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20000"/>
              </a:spcBef>
              <a:buClr>
                <a:schemeClr val="accent1"/>
              </a:buClr>
              <a:buFont typeface="Wingdings" charset="2"/>
              <a:buChar char="l"/>
            </a:pPr>
            <a:r>
              <a:rPr lang="zh-CN" altLang="en-US" sz="3200">
                <a:solidFill>
                  <a:srgbClr val="0066CC"/>
                </a:solidFill>
                <a:latin typeface="楷体_GB2312" pitchFamily="49" charset="-122"/>
                <a:ea typeface="楷体_GB2312" pitchFamily="49" charset="-122"/>
              </a:rPr>
              <a:t>　　</a:t>
            </a:r>
            <a:r>
              <a:rPr lang="zh-CN" altLang="en-US" sz="3200">
                <a:solidFill>
                  <a:srgbClr val="0066CC"/>
                </a:solidFill>
                <a:latin typeface="黑体" pitchFamily="2" charset="-122"/>
              </a:rPr>
              <a:t>物理是研究关于声、热、光、力、电等现象的自然科学</a:t>
            </a:r>
            <a:r>
              <a:rPr lang="en-US" altLang="zh-CN" sz="3200">
                <a:solidFill>
                  <a:srgbClr val="0066CC"/>
                </a:solidFill>
                <a:latin typeface="黑体" pitchFamily="2" charset="-122"/>
              </a:rPr>
              <a:t>.</a:t>
            </a:r>
            <a:r>
              <a:rPr lang="en-US" altLang="zh-CN" sz="3200">
                <a:solidFill>
                  <a:srgbClr val="0066CC"/>
                </a:solidFill>
                <a:latin typeface="楷体_GB2312" pitchFamily="49" charset="-122"/>
                <a:ea typeface="楷体_GB2312" pitchFamily="49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1995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mage00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9" y="3361267"/>
            <a:ext cx="2232025" cy="3227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树挂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071284"/>
            <a:ext cx="2520950" cy="2523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6" descr="蝉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6" y="1824567"/>
            <a:ext cx="1674813" cy="2973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7" descr="死海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6" y="3511551"/>
            <a:ext cx="2735263" cy="257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9" descr="闪电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214" y="1102784"/>
            <a:ext cx="2630487" cy="263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Rectangle 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68339" y="256117"/>
            <a:ext cx="7989887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20000"/>
              </a:spcBef>
              <a:buClr>
                <a:schemeClr val="accent1"/>
              </a:buClr>
              <a:buFont typeface="Wingdings" charset="2"/>
              <a:buChar char="l"/>
            </a:pPr>
            <a:r>
              <a:rPr lang="zh-CN" altLang="en-US" sz="3200">
                <a:solidFill>
                  <a:srgbClr val="0066CC"/>
                </a:solidFill>
                <a:latin typeface="楷体_GB2312" pitchFamily="49" charset="-122"/>
                <a:ea typeface="楷体_GB2312" pitchFamily="49" charset="-122"/>
              </a:rPr>
              <a:t>　　</a:t>
            </a:r>
            <a:r>
              <a:rPr lang="zh-CN" altLang="en-US" sz="3200">
                <a:solidFill>
                  <a:srgbClr val="0066CC"/>
                </a:solidFill>
                <a:latin typeface="黑体" pitchFamily="2" charset="-122"/>
              </a:rPr>
              <a:t>物理是研究关于声、热、光、力、电等现象的自然科学</a:t>
            </a:r>
            <a:r>
              <a:rPr lang="en-US" altLang="zh-CN" sz="3200">
                <a:solidFill>
                  <a:srgbClr val="0066CC"/>
                </a:solidFill>
                <a:latin typeface="黑体" pitchFamily="2" charset="-122"/>
              </a:rPr>
              <a:t>.</a:t>
            </a:r>
            <a:r>
              <a:rPr lang="en-US" altLang="zh-CN" sz="3200">
                <a:solidFill>
                  <a:srgbClr val="0066CC"/>
                </a:solidFill>
                <a:latin typeface="楷体_GB2312" pitchFamily="49" charset="-122"/>
                <a:ea typeface="楷体_GB2312" pitchFamily="49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5494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:\R八物上\第一章 机械运动\科学之旅\jpg\00304002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5" y="1786468"/>
            <a:ext cx="3259138" cy="3393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E:\R八物上\第一章 机械运动\科学之旅\jpg\00304001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4" y="1621367"/>
            <a:ext cx="4090987" cy="3346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内容占位符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49300" y="944033"/>
            <a:ext cx="7772400" cy="148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Font typeface="Wingdings" charset="2"/>
              <a:buChar char="l"/>
            </a:pPr>
            <a:r>
              <a:rPr lang="zh-CN" altLang="en-US" sz="2400">
                <a:solidFill>
                  <a:srgbClr val="0066CC"/>
                </a:solidFill>
                <a:latin typeface="楷体_GB2312" pitchFamily="49" charset="-122"/>
                <a:ea typeface="楷体_GB2312" pitchFamily="49" charset="-122"/>
              </a:rPr>
              <a:t>　　</a:t>
            </a:r>
            <a:r>
              <a:rPr lang="zh-CN" altLang="en-US" sz="2400">
                <a:solidFill>
                  <a:srgbClr val="0066CC"/>
                </a:solidFill>
                <a:latin typeface="黑体" pitchFamily="2" charset="-122"/>
              </a:rPr>
              <a:t>仔细观察，你发现什么了？为什么？想知道原因吗？</a:t>
            </a:r>
          </a:p>
        </p:txBody>
      </p:sp>
      <p:sp>
        <p:nvSpPr>
          <p:cNvPr id="8196" name="矩形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25501" y="264584"/>
            <a:ext cx="56229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>
                <a:ea typeface="黑体" pitchFamily="2" charset="-122"/>
              </a:rPr>
              <a:t>1</a:t>
            </a:r>
            <a:r>
              <a:rPr lang="zh-CN" altLang="en-US" sz="3200" b="1">
                <a:ea typeface="黑体" pitchFamily="2" charset="-122"/>
              </a:rPr>
              <a:t>．物理是有趣的、有用的</a:t>
            </a:r>
            <a:r>
              <a:rPr lang="en-US" altLang="zh-CN" sz="3200" b="1">
                <a:ea typeface="黑体" pitchFamily="2" charset="-122"/>
              </a:rPr>
              <a:t>.</a:t>
            </a:r>
            <a:endParaRPr lang="zh-CN" altLang="en-US" sz="3200" b="1">
              <a:ea typeface="黑体" pitchFamily="2" charset="-122"/>
            </a:endParaRPr>
          </a:p>
        </p:txBody>
      </p:sp>
      <p:sp>
        <p:nvSpPr>
          <p:cNvPr id="8197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492251" y="5513917"/>
            <a:ext cx="27717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Font typeface="Wingdings" charset="2"/>
              <a:buChar char="l"/>
            </a:pPr>
            <a:r>
              <a:rPr lang="zh-CN" altLang="en-US" sz="2400">
                <a:solidFill>
                  <a:schemeClr val="tx2"/>
                </a:solidFill>
                <a:latin typeface="黑体" pitchFamily="2" charset="-122"/>
              </a:rPr>
              <a:t>停止沸腾的水，浇上冷水后会怎样？</a:t>
            </a:r>
            <a:endParaRPr lang="en-US" altLang="zh-CN" sz="2400">
              <a:solidFill>
                <a:schemeClr val="tx2"/>
              </a:solidFill>
              <a:latin typeface="黑体" pitchFamily="2" charset="-122"/>
            </a:endParaRPr>
          </a:p>
        </p:txBody>
      </p:sp>
      <p:sp>
        <p:nvSpPr>
          <p:cNvPr id="8198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502276" y="5463118"/>
            <a:ext cx="27717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Font typeface="Wingdings" charset="2"/>
              <a:buChar char="l"/>
            </a:pPr>
            <a:r>
              <a:rPr lang="zh-CN" altLang="en-US" sz="2400">
                <a:solidFill>
                  <a:schemeClr val="tx2"/>
                </a:solidFill>
                <a:latin typeface="黑体" pitchFamily="2" charset="-122"/>
              </a:rPr>
              <a:t>小“人”为什么会随着音乐起舞？</a:t>
            </a:r>
            <a:endParaRPr lang="en-US" altLang="zh-CN" sz="2400">
              <a:solidFill>
                <a:schemeClr val="tx2"/>
              </a:solidFill>
              <a:latin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56302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  <p:cond evt="onBegin" delay="0">
                          <p:tn val="13"/>
                        </p:cond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  <p:cond evt="onBegin" delay="0">
                          <p:tn val="19"/>
                        </p:cond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nimBg="1"/>
      <p:bldP spid="8197" grpId="0" animBg="1"/>
      <p:bldP spid="819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内容占位符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1663" y="554567"/>
            <a:ext cx="7473950" cy="67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charset="2"/>
              <a:buChar char="l"/>
            </a:pPr>
            <a:r>
              <a:rPr lang="zh-CN" altLang="en-US" sz="3200">
                <a:solidFill>
                  <a:srgbClr val="0066CC"/>
                </a:solidFill>
                <a:latin typeface="黑体" pitchFamily="2" charset="-122"/>
              </a:rPr>
              <a:t>    放大镜一定放大吗？动手试试</a:t>
            </a:r>
            <a:r>
              <a:rPr lang="en-US" altLang="zh-CN" sz="3200">
                <a:solidFill>
                  <a:srgbClr val="0066CC"/>
                </a:solidFill>
                <a:latin typeface="黑体" pitchFamily="2" charset="-122"/>
              </a:rPr>
              <a:t>……</a:t>
            </a:r>
            <a:endParaRPr lang="zh-CN" altLang="en-US" sz="3200">
              <a:solidFill>
                <a:srgbClr val="0066CC"/>
              </a:solidFill>
              <a:latin typeface="黑体" pitchFamily="2" charset="-122"/>
            </a:endParaRPr>
          </a:p>
        </p:txBody>
      </p:sp>
      <p:grpSp>
        <p:nvGrpSpPr>
          <p:cNvPr id="19459" name="组合 3"/>
          <p:cNvGrpSpPr>
            <a:grpSpLocks/>
          </p:cNvGrpSpPr>
          <p:nvPr/>
        </p:nvGrpSpPr>
        <p:grpSpPr bwMode="auto">
          <a:xfrm>
            <a:off x="1704976" y="1562101"/>
            <a:ext cx="5770563" cy="4415367"/>
            <a:chOff x="1466170" y="1200160"/>
            <a:chExt cx="5770449" cy="3311502"/>
          </a:xfrm>
        </p:grpSpPr>
        <p:pic>
          <p:nvPicPr>
            <p:cNvPr id="20484" name="Picture 3" descr="E:\R八物上\第一章 机械运动\科学之旅\jpg\00304003.jp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6170" y="1200160"/>
              <a:ext cx="5611813" cy="2803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5" name="内容占位符 2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704295" y="4003662"/>
              <a:ext cx="5532324" cy="5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Font typeface="Wingdings" charset="2"/>
                <a:buChar char="l"/>
              </a:pPr>
              <a:r>
                <a:rPr lang="zh-CN" altLang="en-US" sz="2800">
                  <a:latin typeface="黑体" pitchFamily="2" charset="-122"/>
                </a:rPr>
                <a:t>通过放大镜看，物体总是放大的吗？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2974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内容占位符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03339" y="558800"/>
            <a:ext cx="57927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charset="2"/>
              <a:buChar char="l"/>
            </a:pPr>
            <a:r>
              <a:rPr lang="zh-CN" altLang="en-US" sz="3200">
                <a:solidFill>
                  <a:srgbClr val="0066CC"/>
                </a:solidFill>
                <a:latin typeface="黑体" pitchFamily="2" charset="-122"/>
              </a:rPr>
              <a:t>不吹会掉，越吹越不掉！</a:t>
            </a:r>
          </a:p>
        </p:txBody>
      </p:sp>
      <p:pic>
        <p:nvPicPr>
          <p:cNvPr id="21507" name="Picture 2" descr="E:\R八物上\第一章 机械运动\科学之旅\jpg\00404004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114" y="1428751"/>
            <a:ext cx="2547937" cy="3917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392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" grpId="0" build="p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670</Words>
  <Application>Microsoft Office PowerPoint</Application>
  <PresentationFormat>全屏显示(4:3)</PresentationFormat>
  <Paragraphs>49</Paragraphs>
  <Slides>19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0" baseType="lpstr">
      <vt:lpstr>Office 主题</vt:lpstr>
      <vt:lpstr>走进物理世界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走进物理世界</dc:title>
  <dc:creator>Administrator</dc:creator>
  <cp:lastModifiedBy>User</cp:lastModifiedBy>
  <cp:revision>2</cp:revision>
  <dcterms:created xsi:type="dcterms:W3CDTF">2020-09-01T13:28:00Z</dcterms:created>
  <dcterms:modified xsi:type="dcterms:W3CDTF">2020-09-01T13:29:10Z</dcterms:modified>
</cp:coreProperties>
</file>