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329" r:id="rId3"/>
    <p:sldId id="330" r:id="rId4"/>
    <p:sldId id="331" r:id="rId6"/>
    <p:sldId id="332" r:id="rId7"/>
    <p:sldId id="263" r:id="rId8"/>
    <p:sldId id="295" r:id="rId9"/>
    <p:sldId id="296" r:id="rId10"/>
    <p:sldId id="308" r:id="rId11"/>
    <p:sldId id="310" r:id="rId12"/>
    <p:sldId id="313" r:id="rId13"/>
    <p:sldId id="314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29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23"/>
    <a:srgbClr val="FF9B01"/>
    <a:srgbClr val="177743"/>
    <a:srgbClr val="1A804A"/>
    <a:srgbClr val="A7EA65"/>
    <a:srgbClr val="6DC01A"/>
    <a:srgbClr val="529013"/>
    <a:srgbClr val="14703D"/>
    <a:srgbClr val="98CB00"/>
    <a:srgbClr val="1C8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14" autoAdjust="0"/>
  </p:normalViewPr>
  <p:slideViewPr>
    <p:cSldViewPr snapToGrid="0" showGuides="1">
      <p:cViewPr varScale="1">
        <p:scale>
          <a:sx n="83" d="100"/>
          <a:sy n="83" d="100"/>
        </p:scale>
        <p:origin x="282" y="72"/>
      </p:cViewPr>
      <p:guideLst>
        <p:guide orient="horz" pos="2160"/>
        <p:guide pos="887"/>
        <p:guide pos="3927"/>
        <p:guide pos="6889"/>
        <p:guide orient="horz" pos="3292"/>
        <p:guide orient="horz" pos="9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CC37E846-C89D-4742-8455-2264ABF165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35642"/>
            <a:ext cx="449943" cy="75600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3" cstate="screen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slide" Target="slide18.xml"/><Relationship Id="rId3" Type="http://schemas.openxmlformats.org/officeDocument/2006/relationships/slide" Target="slide16.xml"/><Relationship Id="rId2" Type="http://schemas.openxmlformats.org/officeDocument/2006/relationships/slide" Target="slide7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2.xml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6"/>
          <p:cNvGrpSpPr/>
          <p:nvPr/>
        </p:nvGrpSpPr>
        <p:grpSpPr>
          <a:xfrm>
            <a:off x="285710" y="1523987"/>
            <a:ext cx="5524525" cy="5022768"/>
            <a:chOff x="214282" y="1142990"/>
            <a:chExt cx="4143394" cy="3767076"/>
          </a:xfrm>
        </p:grpSpPr>
        <p:sp>
          <p:nvSpPr>
            <p:cNvPr id="6" name="Oval 33"/>
            <p:cNvSpPr/>
            <p:nvPr/>
          </p:nvSpPr>
          <p:spPr>
            <a:xfrm>
              <a:off x="214282" y="1142990"/>
              <a:ext cx="3767076" cy="37670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" name="Group 14"/>
            <p:cNvGrpSpPr/>
            <p:nvPr/>
          </p:nvGrpSpPr>
          <p:grpSpPr>
            <a:xfrm>
              <a:off x="1050011" y="1411003"/>
              <a:ext cx="2015686" cy="1660970"/>
              <a:chOff x="2606675" y="2208213"/>
              <a:chExt cx="1136651" cy="936626"/>
            </a:xfrm>
          </p:grpSpPr>
          <p:sp>
            <p:nvSpPr>
              <p:cNvPr id="22" name="Freeform 138"/>
              <p:cNvSpPr>
                <a:spLocks noEditPoints="1"/>
              </p:cNvSpPr>
              <p:nvPr/>
            </p:nvSpPr>
            <p:spPr bwMode="auto">
              <a:xfrm>
                <a:off x="2606675" y="2895601"/>
                <a:ext cx="561975" cy="249238"/>
              </a:xfrm>
              <a:custGeom>
                <a:avLst/>
                <a:gdLst/>
                <a:ahLst/>
                <a:cxnLst>
                  <a:cxn ang="0">
                    <a:pos x="354" y="97"/>
                  </a:cxn>
                  <a:cxn ang="0">
                    <a:pos x="353" y="97"/>
                  </a:cxn>
                  <a:cxn ang="0">
                    <a:pos x="339" y="97"/>
                  </a:cxn>
                  <a:cxn ang="0">
                    <a:pos x="341" y="53"/>
                  </a:cxn>
                  <a:cxn ang="0">
                    <a:pos x="341" y="53"/>
                  </a:cxn>
                  <a:cxn ang="0">
                    <a:pos x="341" y="52"/>
                  </a:cxn>
                  <a:cxn ang="0">
                    <a:pos x="343" y="48"/>
                  </a:cxn>
                  <a:cxn ang="0">
                    <a:pos x="347" y="45"/>
                  </a:cxn>
                  <a:cxn ang="0">
                    <a:pos x="349" y="45"/>
                  </a:cxn>
                  <a:cxn ang="0">
                    <a:pos x="353" y="44"/>
                  </a:cxn>
                  <a:cxn ang="0">
                    <a:pos x="353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3"/>
                  </a:cxn>
                  <a:cxn ang="0">
                    <a:pos x="144" y="1"/>
                  </a:cxn>
                  <a:cxn ang="0">
                    <a:pos x="144" y="1"/>
                  </a:cxn>
                  <a:cxn ang="0">
                    <a:pos x="2" y="0"/>
                  </a:cxn>
                  <a:cxn ang="0">
                    <a:pos x="0" y="157"/>
                  </a:cxn>
                  <a:cxn ang="0">
                    <a:pos x="353" y="157"/>
                  </a:cxn>
                  <a:cxn ang="0">
                    <a:pos x="354" y="97"/>
                  </a:cxn>
                  <a:cxn ang="0">
                    <a:pos x="59" y="117"/>
                  </a:cxn>
                  <a:cxn ang="0">
                    <a:pos x="34" y="116"/>
                  </a:cxn>
                  <a:cxn ang="0">
                    <a:pos x="34" y="82"/>
                  </a:cxn>
                  <a:cxn ang="0">
                    <a:pos x="60" y="82"/>
                  </a:cxn>
                  <a:cxn ang="0">
                    <a:pos x="59" y="117"/>
                  </a:cxn>
                  <a:cxn ang="0">
                    <a:pos x="60" y="62"/>
                  </a:cxn>
                  <a:cxn ang="0">
                    <a:pos x="34" y="62"/>
                  </a:cxn>
                  <a:cxn ang="0">
                    <a:pos x="36" y="28"/>
                  </a:cxn>
                  <a:cxn ang="0">
                    <a:pos x="60" y="28"/>
                  </a:cxn>
                  <a:cxn ang="0">
                    <a:pos x="60" y="62"/>
                  </a:cxn>
                  <a:cxn ang="0">
                    <a:pos x="111" y="117"/>
                  </a:cxn>
                  <a:cxn ang="0">
                    <a:pos x="87" y="117"/>
                  </a:cxn>
                  <a:cxn ang="0">
                    <a:pos x="87" y="82"/>
                  </a:cxn>
                  <a:cxn ang="0">
                    <a:pos x="112" y="82"/>
                  </a:cxn>
                  <a:cxn ang="0">
                    <a:pos x="111" y="117"/>
                  </a:cxn>
                  <a:cxn ang="0">
                    <a:pos x="112" y="63"/>
                  </a:cxn>
                  <a:cxn ang="0">
                    <a:pos x="87" y="63"/>
                  </a:cxn>
                  <a:cxn ang="0">
                    <a:pos x="88" y="28"/>
                  </a:cxn>
                  <a:cxn ang="0">
                    <a:pos x="112" y="28"/>
                  </a:cxn>
                  <a:cxn ang="0">
                    <a:pos x="112" y="63"/>
                  </a:cxn>
                  <a:cxn ang="0">
                    <a:pos x="191" y="96"/>
                  </a:cxn>
                  <a:cxn ang="0">
                    <a:pos x="167" y="94"/>
                  </a:cxn>
                  <a:cxn ang="0">
                    <a:pos x="168" y="11"/>
                  </a:cxn>
                  <a:cxn ang="0">
                    <a:pos x="191" y="11"/>
                  </a:cxn>
                  <a:cxn ang="0">
                    <a:pos x="191" y="96"/>
                  </a:cxn>
                  <a:cxn ang="0">
                    <a:pos x="235" y="96"/>
                  </a:cxn>
                  <a:cxn ang="0">
                    <a:pos x="212" y="96"/>
                  </a:cxn>
                  <a:cxn ang="0">
                    <a:pos x="213" y="12"/>
                  </a:cxn>
                  <a:cxn ang="0">
                    <a:pos x="236" y="12"/>
                  </a:cxn>
                  <a:cxn ang="0">
                    <a:pos x="235" y="96"/>
                  </a:cxn>
                  <a:cxn ang="0">
                    <a:pos x="280" y="97"/>
                  </a:cxn>
                  <a:cxn ang="0">
                    <a:pos x="256" y="96"/>
                  </a:cxn>
                  <a:cxn ang="0">
                    <a:pos x="257" y="12"/>
                  </a:cxn>
                  <a:cxn ang="0">
                    <a:pos x="280" y="12"/>
                  </a:cxn>
                  <a:cxn ang="0">
                    <a:pos x="280" y="97"/>
                  </a:cxn>
                  <a:cxn ang="0">
                    <a:pos x="324" y="97"/>
                  </a:cxn>
                  <a:cxn ang="0">
                    <a:pos x="301" y="97"/>
                  </a:cxn>
                  <a:cxn ang="0">
                    <a:pos x="302" y="13"/>
                  </a:cxn>
                  <a:cxn ang="0">
                    <a:pos x="325" y="13"/>
                  </a:cxn>
                  <a:cxn ang="0">
                    <a:pos x="324" y="97"/>
                  </a:cxn>
                </a:cxnLst>
                <a:rect l="0" t="0" r="r" b="b"/>
                <a:pathLst>
                  <a:path w="354" h="157">
                    <a:moveTo>
                      <a:pt x="354" y="97"/>
                    </a:moveTo>
                    <a:lnTo>
                      <a:pt x="353" y="97"/>
                    </a:lnTo>
                    <a:lnTo>
                      <a:pt x="339" y="97"/>
                    </a:lnTo>
                    <a:lnTo>
                      <a:pt x="341" y="53"/>
                    </a:lnTo>
                    <a:lnTo>
                      <a:pt x="341" y="53"/>
                    </a:lnTo>
                    <a:lnTo>
                      <a:pt x="341" y="52"/>
                    </a:lnTo>
                    <a:lnTo>
                      <a:pt x="343" y="48"/>
                    </a:lnTo>
                    <a:lnTo>
                      <a:pt x="347" y="45"/>
                    </a:lnTo>
                    <a:lnTo>
                      <a:pt x="349" y="45"/>
                    </a:lnTo>
                    <a:lnTo>
                      <a:pt x="353" y="44"/>
                    </a:lnTo>
                    <a:lnTo>
                      <a:pt x="353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3"/>
                    </a:lnTo>
                    <a:lnTo>
                      <a:pt x="144" y="1"/>
                    </a:lnTo>
                    <a:lnTo>
                      <a:pt x="144" y="1"/>
                    </a:lnTo>
                    <a:lnTo>
                      <a:pt x="2" y="0"/>
                    </a:lnTo>
                    <a:lnTo>
                      <a:pt x="0" y="157"/>
                    </a:lnTo>
                    <a:lnTo>
                      <a:pt x="353" y="157"/>
                    </a:lnTo>
                    <a:lnTo>
                      <a:pt x="354" y="97"/>
                    </a:lnTo>
                    <a:close/>
                    <a:moveTo>
                      <a:pt x="59" y="117"/>
                    </a:moveTo>
                    <a:lnTo>
                      <a:pt x="34" y="116"/>
                    </a:lnTo>
                    <a:lnTo>
                      <a:pt x="34" y="82"/>
                    </a:lnTo>
                    <a:lnTo>
                      <a:pt x="60" y="82"/>
                    </a:lnTo>
                    <a:lnTo>
                      <a:pt x="59" y="117"/>
                    </a:lnTo>
                    <a:close/>
                    <a:moveTo>
                      <a:pt x="60" y="62"/>
                    </a:moveTo>
                    <a:lnTo>
                      <a:pt x="34" y="62"/>
                    </a:lnTo>
                    <a:lnTo>
                      <a:pt x="36" y="28"/>
                    </a:lnTo>
                    <a:lnTo>
                      <a:pt x="60" y="28"/>
                    </a:lnTo>
                    <a:lnTo>
                      <a:pt x="60" y="62"/>
                    </a:lnTo>
                    <a:close/>
                    <a:moveTo>
                      <a:pt x="111" y="117"/>
                    </a:moveTo>
                    <a:lnTo>
                      <a:pt x="87" y="117"/>
                    </a:lnTo>
                    <a:lnTo>
                      <a:pt x="87" y="82"/>
                    </a:lnTo>
                    <a:lnTo>
                      <a:pt x="112" y="82"/>
                    </a:lnTo>
                    <a:lnTo>
                      <a:pt x="111" y="117"/>
                    </a:lnTo>
                    <a:close/>
                    <a:moveTo>
                      <a:pt x="112" y="63"/>
                    </a:moveTo>
                    <a:lnTo>
                      <a:pt x="87" y="63"/>
                    </a:lnTo>
                    <a:lnTo>
                      <a:pt x="88" y="28"/>
                    </a:lnTo>
                    <a:lnTo>
                      <a:pt x="112" y="28"/>
                    </a:lnTo>
                    <a:lnTo>
                      <a:pt x="112" y="63"/>
                    </a:lnTo>
                    <a:close/>
                    <a:moveTo>
                      <a:pt x="191" y="96"/>
                    </a:moveTo>
                    <a:lnTo>
                      <a:pt x="167" y="94"/>
                    </a:lnTo>
                    <a:lnTo>
                      <a:pt x="168" y="11"/>
                    </a:lnTo>
                    <a:lnTo>
                      <a:pt x="191" y="11"/>
                    </a:lnTo>
                    <a:lnTo>
                      <a:pt x="191" y="96"/>
                    </a:lnTo>
                    <a:close/>
                    <a:moveTo>
                      <a:pt x="235" y="96"/>
                    </a:moveTo>
                    <a:lnTo>
                      <a:pt x="212" y="96"/>
                    </a:lnTo>
                    <a:lnTo>
                      <a:pt x="213" y="12"/>
                    </a:lnTo>
                    <a:lnTo>
                      <a:pt x="236" y="12"/>
                    </a:lnTo>
                    <a:lnTo>
                      <a:pt x="235" y="96"/>
                    </a:lnTo>
                    <a:close/>
                    <a:moveTo>
                      <a:pt x="280" y="97"/>
                    </a:moveTo>
                    <a:lnTo>
                      <a:pt x="256" y="96"/>
                    </a:lnTo>
                    <a:lnTo>
                      <a:pt x="257" y="12"/>
                    </a:lnTo>
                    <a:lnTo>
                      <a:pt x="280" y="12"/>
                    </a:lnTo>
                    <a:lnTo>
                      <a:pt x="280" y="97"/>
                    </a:lnTo>
                    <a:close/>
                    <a:moveTo>
                      <a:pt x="324" y="97"/>
                    </a:moveTo>
                    <a:lnTo>
                      <a:pt x="301" y="97"/>
                    </a:lnTo>
                    <a:lnTo>
                      <a:pt x="302" y="13"/>
                    </a:lnTo>
                    <a:lnTo>
                      <a:pt x="325" y="13"/>
                    </a:lnTo>
                    <a:lnTo>
                      <a:pt x="324" y="9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3" name="Freeform 139"/>
              <p:cNvSpPr>
                <a:spLocks noEditPoints="1"/>
              </p:cNvSpPr>
              <p:nvPr/>
            </p:nvSpPr>
            <p:spPr bwMode="auto">
              <a:xfrm>
                <a:off x="2976563" y="2711451"/>
                <a:ext cx="193675" cy="112713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14" y="11"/>
                  </a:cxn>
                  <a:cxn ang="0">
                    <a:pos x="114" y="8"/>
                  </a:cxn>
                  <a:cxn ang="0">
                    <a:pos x="119" y="3"/>
                  </a:cxn>
                  <a:cxn ang="0">
                    <a:pos x="121" y="3"/>
                  </a:cxn>
                  <a:cxn ang="0">
                    <a:pos x="122" y="3"/>
                  </a:cxn>
                  <a:cxn ang="0">
                    <a:pos x="122" y="1"/>
                  </a:cxn>
                  <a:cxn ang="0">
                    <a:pos x="0" y="69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7" y="3"/>
                  </a:cxn>
                  <a:cxn ang="0">
                    <a:pos x="21" y="2"/>
                  </a:cxn>
                  <a:cxn ang="0">
                    <a:pos x="24" y="2"/>
                  </a:cxn>
                  <a:cxn ang="0">
                    <a:pos x="27" y="6"/>
                  </a:cxn>
                  <a:cxn ang="0">
                    <a:pos x="29" y="11"/>
                  </a:cxn>
                  <a:cxn ang="0">
                    <a:pos x="46" y="70"/>
                  </a:cxn>
                  <a:cxn ang="0">
                    <a:pos x="47" y="11"/>
                  </a:cxn>
                  <a:cxn ang="0">
                    <a:pos x="48" y="6"/>
                  </a:cxn>
                  <a:cxn ang="0">
                    <a:pos x="52" y="3"/>
                  </a:cxn>
                  <a:cxn ang="0">
                    <a:pos x="55" y="2"/>
                  </a:cxn>
                  <a:cxn ang="0">
                    <a:pos x="59" y="4"/>
                  </a:cxn>
                  <a:cxn ang="0">
                    <a:pos x="62" y="10"/>
                  </a:cxn>
                  <a:cxn ang="0">
                    <a:pos x="62" y="70"/>
                  </a:cxn>
                  <a:cxn ang="0">
                    <a:pos x="122" y="71"/>
                  </a:cxn>
                  <a:cxn ang="0">
                    <a:pos x="122" y="71"/>
                  </a:cxn>
                  <a:cxn ang="0">
                    <a:pos x="80" y="11"/>
                  </a:cxn>
                  <a:cxn ang="0">
                    <a:pos x="80" y="10"/>
                  </a:cxn>
                  <a:cxn ang="0">
                    <a:pos x="83" y="4"/>
                  </a:cxn>
                  <a:cxn ang="0">
                    <a:pos x="88" y="3"/>
                  </a:cxn>
                  <a:cxn ang="0">
                    <a:pos x="90" y="3"/>
                  </a:cxn>
                  <a:cxn ang="0">
                    <a:pos x="94" y="8"/>
                  </a:cxn>
                  <a:cxn ang="0">
                    <a:pos x="96" y="11"/>
                  </a:cxn>
                  <a:cxn ang="0">
                    <a:pos x="80" y="70"/>
                  </a:cxn>
                </a:cxnLst>
                <a:rect l="0" t="0" r="r" b="b"/>
                <a:pathLst>
                  <a:path w="122" h="71">
                    <a:moveTo>
                      <a:pt x="122" y="71"/>
                    </a:moveTo>
                    <a:lnTo>
                      <a:pt x="113" y="70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4" y="10"/>
                    </a:lnTo>
                    <a:lnTo>
                      <a:pt x="114" y="8"/>
                    </a:lnTo>
                    <a:lnTo>
                      <a:pt x="116" y="4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69"/>
                    </a:lnTo>
                    <a:lnTo>
                      <a:pt x="13" y="69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29" y="70"/>
                    </a:lnTo>
                    <a:lnTo>
                      <a:pt x="46" y="70"/>
                    </a:lnTo>
                    <a:lnTo>
                      <a:pt x="47" y="11"/>
                    </a:lnTo>
                    <a:lnTo>
                      <a:pt x="47" y="11"/>
                    </a:lnTo>
                    <a:lnTo>
                      <a:pt x="47" y="10"/>
                    </a:lnTo>
                    <a:lnTo>
                      <a:pt x="48" y="6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3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2" y="10"/>
                    </a:lnTo>
                    <a:lnTo>
                      <a:pt x="62" y="11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122" y="71"/>
                    </a:lnTo>
                    <a:lnTo>
                      <a:pt x="122" y="71"/>
                    </a:lnTo>
                    <a:lnTo>
                      <a:pt x="122" y="71"/>
                    </a:lnTo>
                    <a:close/>
                    <a:moveTo>
                      <a:pt x="80" y="70"/>
                    </a:moveTo>
                    <a:lnTo>
                      <a:pt x="80" y="11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4" y="8"/>
                    </a:lnTo>
                    <a:lnTo>
                      <a:pt x="96" y="10"/>
                    </a:lnTo>
                    <a:lnTo>
                      <a:pt x="96" y="11"/>
                    </a:lnTo>
                    <a:lnTo>
                      <a:pt x="94" y="70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4" name="Freeform 140"/>
              <p:cNvSpPr/>
              <p:nvPr/>
            </p:nvSpPr>
            <p:spPr bwMode="auto">
              <a:xfrm>
                <a:off x="3141663" y="2224088"/>
                <a:ext cx="33338" cy="180975"/>
              </a:xfrm>
              <a:custGeom>
                <a:avLst/>
                <a:gdLst/>
                <a:ahLst/>
                <a:cxnLst>
                  <a:cxn ang="0">
                    <a:pos x="20" y="114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7" y="60"/>
                  </a:cxn>
                  <a:cxn ang="0">
                    <a:pos x="17" y="60"/>
                  </a:cxn>
                  <a:cxn ang="0">
                    <a:pos x="11" y="62"/>
                  </a:cxn>
                  <a:cxn ang="0">
                    <a:pos x="8" y="66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4" y="76"/>
                  </a:cxn>
                  <a:cxn ang="0">
                    <a:pos x="2" y="114"/>
                  </a:cxn>
                  <a:cxn ang="0">
                    <a:pos x="20" y="114"/>
                  </a:cxn>
                </a:cxnLst>
                <a:rect l="0" t="0" r="r" b="b"/>
                <a:pathLst>
                  <a:path w="21" h="114">
                    <a:moveTo>
                      <a:pt x="20" y="114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7" y="60"/>
                    </a:lnTo>
                    <a:lnTo>
                      <a:pt x="17" y="60"/>
                    </a:lnTo>
                    <a:lnTo>
                      <a:pt x="11" y="62"/>
                    </a:lnTo>
                    <a:lnTo>
                      <a:pt x="8" y="66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4" y="76"/>
                    </a:lnTo>
                    <a:lnTo>
                      <a:pt x="2" y="114"/>
                    </a:lnTo>
                    <a:lnTo>
                      <a:pt x="20" y="11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5" name="Freeform 141"/>
              <p:cNvSpPr>
                <a:spLocks noEditPoints="1"/>
              </p:cNvSpPr>
              <p:nvPr/>
            </p:nvSpPr>
            <p:spPr bwMode="auto">
              <a:xfrm>
                <a:off x="2978150" y="2438401"/>
                <a:ext cx="195263" cy="241300"/>
              </a:xfrm>
              <a:custGeom>
                <a:avLst/>
                <a:gdLst/>
                <a:ahLst/>
                <a:cxnLst>
                  <a:cxn ang="0">
                    <a:pos x="122" y="152"/>
                  </a:cxn>
                  <a:cxn ang="0">
                    <a:pos x="121" y="152"/>
                  </a:cxn>
                  <a:cxn ang="0">
                    <a:pos x="115" y="109"/>
                  </a:cxn>
                  <a:cxn ang="0">
                    <a:pos x="115" y="106"/>
                  </a:cxn>
                  <a:cxn ang="0">
                    <a:pos x="121" y="103"/>
                  </a:cxn>
                  <a:cxn ang="0">
                    <a:pos x="122" y="103"/>
                  </a:cxn>
                  <a:cxn ang="0">
                    <a:pos x="122" y="103"/>
                  </a:cxn>
                  <a:cxn ang="0">
                    <a:pos x="95" y="0"/>
                  </a:cxn>
                  <a:cxn ang="0">
                    <a:pos x="96" y="0"/>
                  </a:cxn>
                  <a:cxn ang="0">
                    <a:pos x="85" y="5"/>
                  </a:cxn>
                  <a:cxn ang="0">
                    <a:pos x="62" y="23"/>
                  </a:cxn>
                  <a:cxn ang="0">
                    <a:pos x="52" y="35"/>
                  </a:cxn>
                  <a:cxn ang="0">
                    <a:pos x="44" y="49"/>
                  </a:cxn>
                  <a:cxn ang="0">
                    <a:pos x="35" y="79"/>
                  </a:cxn>
                  <a:cxn ang="0">
                    <a:pos x="23" y="90"/>
                  </a:cxn>
                  <a:cxn ang="0">
                    <a:pos x="19" y="91"/>
                  </a:cxn>
                  <a:cxn ang="0">
                    <a:pos x="14" y="95"/>
                  </a:cxn>
                  <a:cxn ang="0">
                    <a:pos x="13" y="98"/>
                  </a:cxn>
                  <a:cxn ang="0">
                    <a:pos x="18" y="106"/>
                  </a:cxn>
                  <a:cxn ang="0">
                    <a:pos x="2" y="151"/>
                  </a:cxn>
                  <a:cxn ang="0">
                    <a:pos x="0" y="151"/>
                  </a:cxn>
                  <a:cxn ang="0">
                    <a:pos x="93" y="103"/>
                  </a:cxn>
                  <a:cxn ang="0">
                    <a:pos x="97" y="104"/>
                  </a:cxn>
                  <a:cxn ang="0">
                    <a:pos x="100" y="108"/>
                  </a:cxn>
                  <a:cxn ang="0">
                    <a:pos x="87" y="151"/>
                  </a:cxn>
                  <a:cxn ang="0">
                    <a:pos x="88" y="108"/>
                  </a:cxn>
                  <a:cxn ang="0">
                    <a:pos x="90" y="104"/>
                  </a:cxn>
                  <a:cxn ang="0">
                    <a:pos x="93" y="103"/>
                  </a:cxn>
                  <a:cxn ang="0">
                    <a:pos x="66" y="103"/>
                  </a:cxn>
                  <a:cxn ang="0">
                    <a:pos x="71" y="105"/>
                  </a:cxn>
                  <a:cxn ang="0">
                    <a:pos x="73" y="151"/>
                  </a:cxn>
                  <a:cxn ang="0">
                    <a:pos x="61" y="108"/>
                  </a:cxn>
                  <a:cxn ang="0">
                    <a:pos x="61" y="105"/>
                  </a:cxn>
                  <a:cxn ang="0">
                    <a:pos x="66" y="103"/>
                  </a:cxn>
                  <a:cxn ang="0">
                    <a:pos x="33" y="108"/>
                  </a:cxn>
                  <a:cxn ang="0">
                    <a:pos x="34" y="105"/>
                  </a:cxn>
                  <a:cxn ang="0">
                    <a:pos x="39" y="102"/>
                  </a:cxn>
                  <a:cxn ang="0">
                    <a:pos x="43" y="103"/>
                  </a:cxn>
                  <a:cxn ang="0">
                    <a:pos x="45" y="108"/>
                  </a:cxn>
                  <a:cxn ang="0">
                    <a:pos x="33" y="151"/>
                  </a:cxn>
                </a:cxnLst>
                <a:rect l="0" t="0" r="r" b="b"/>
                <a:pathLst>
                  <a:path w="123" h="152">
                    <a:moveTo>
                      <a:pt x="0" y="151"/>
                    </a:moveTo>
                    <a:lnTo>
                      <a:pt x="122" y="152"/>
                    </a:lnTo>
                    <a:lnTo>
                      <a:pt x="122" y="152"/>
                    </a:lnTo>
                    <a:lnTo>
                      <a:pt x="121" y="152"/>
                    </a:lnTo>
                    <a:lnTo>
                      <a:pt x="114" y="152"/>
                    </a:lnTo>
                    <a:lnTo>
                      <a:pt x="115" y="109"/>
                    </a:lnTo>
                    <a:lnTo>
                      <a:pt x="115" y="109"/>
                    </a:lnTo>
                    <a:lnTo>
                      <a:pt x="115" y="106"/>
                    </a:lnTo>
                    <a:lnTo>
                      <a:pt x="118" y="104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85" y="5"/>
                    </a:lnTo>
                    <a:lnTo>
                      <a:pt x="73" y="13"/>
                    </a:lnTo>
                    <a:lnTo>
                      <a:pt x="62" y="23"/>
                    </a:lnTo>
                    <a:lnTo>
                      <a:pt x="52" y="35"/>
                    </a:lnTo>
                    <a:lnTo>
                      <a:pt x="52" y="35"/>
                    </a:lnTo>
                    <a:lnTo>
                      <a:pt x="47" y="41"/>
                    </a:lnTo>
                    <a:lnTo>
                      <a:pt x="44" y="49"/>
                    </a:lnTo>
                    <a:lnTo>
                      <a:pt x="39" y="64"/>
                    </a:lnTo>
                    <a:lnTo>
                      <a:pt x="35" y="79"/>
                    </a:lnTo>
                    <a:lnTo>
                      <a:pt x="34" y="90"/>
                    </a:lnTo>
                    <a:lnTo>
                      <a:pt x="23" y="90"/>
                    </a:lnTo>
                    <a:lnTo>
                      <a:pt x="23" y="90"/>
                    </a:lnTo>
                    <a:lnTo>
                      <a:pt x="19" y="91"/>
                    </a:lnTo>
                    <a:lnTo>
                      <a:pt x="17" y="92"/>
                    </a:lnTo>
                    <a:lnTo>
                      <a:pt x="14" y="95"/>
                    </a:lnTo>
                    <a:lnTo>
                      <a:pt x="13" y="98"/>
                    </a:lnTo>
                    <a:lnTo>
                      <a:pt x="13" y="98"/>
                    </a:lnTo>
                    <a:lnTo>
                      <a:pt x="14" y="103"/>
                    </a:lnTo>
                    <a:lnTo>
                      <a:pt x="18" y="106"/>
                    </a:lnTo>
                    <a:lnTo>
                      <a:pt x="17" y="151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51"/>
                    </a:lnTo>
                    <a:close/>
                    <a:moveTo>
                      <a:pt x="93" y="103"/>
                    </a:moveTo>
                    <a:lnTo>
                      <a:pt x="93" y="103"/>
                    </a:lnTo>
                    <a:lnTo>
                      <a:pt x="97" y="104"/>
                    </a:lnTo>
                    <a:lnTo>
                      <a:pt x="99" y="106"/>
                    </a:lnTo>
                    <a:lnTo>
                      <a:pt x="100" y="108"/>
                    </a:lnTo>
                    <a:lnTo>
                      <a:pt x="99" y="152"/>
                    </a:lnTo>
                    <a:lnTo>
                      <a:pt x="87" y="151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88" y="106"/>
                    </a:lnTo>
                    <a:lnTo>
                      <a:pt x="90" y="104"/>
                    </a:lnTo>
                    <a:lnTo>
                      <a:pt x="93" y="103"/>
                    </a:lnTo>
                    <a:lnTo>
                      <a:pt x="93" y="103"/>
                    </a:lnTo>
                    <a:close/>
                    <a:moveTo>
                      <a:pt x="66" y="103"/>
                    </a:moveTo>
                    <a:lnTo>
                      <a:pt x="66" y="103"/>
                    </a:lnTo>
                    <a:lnTo>
                      <a:pt x="70" y="104"/>
                    </a:lnTo>
                    <a:lnTo>
                      <a:pt x="71" y="105"/>
                    </a:lnTo>
                    <a:lnTo>
                      <a:pt x="73" y="108"/>
                    </a:lnTo>
                    <a:lnTo>
                      <a:pt x="73" y="151"/>
                    </a:lnTo>
                    <a:lnTo>
                      <a:pt x="61" y="151"/>
                    </a:lnTo>
                    <a:lnTo>
                      <a:pt x="61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3" y="103"/>
                    </a:lnTo>
                    <a:lnTo>
                      <a:pt x="66" y="103"/>
                    </a:lnTo>
                    <a:lnTo>
                      <a:pt x="66" y="103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4" y="105"/>
                    </a:lnTo>
                    <a:lnTo>
                      <a:pt x="35" y="103"/>
                    </a:lnTo>
                    <a:lnTo>
                      <a:pt x="39" y="102"/>
                    </a:lnTo>
                    <a:lnTo>
                      <a:pt x="39" y="102"/>
                    </a:lnTo>
                    <a:lnTo>
                      <a:pt x="43" y="103"/>
                    </a:lnTo>
                    <a:lnTo>
                      <a:pt x="44" y="105"/>
                    </a:lnTo>
                    <a:lnTo>
                      <a:pt x="45" y="108"/>
                    </a:lnTo>
                    <a:lnTo>
                      <a:pt x="45" y="151"/>
                    </a:lnTo>
                    <a:lnTo>
                      <a:pt x="33" y="151"/>
                    </a:lnTo>
                    <a:lnTo>
                      <a:pt x="33" y="1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6" name="Freeform 142"/>
              <p:cNvSpPr/>
              <p:nvPr/>
            </p:nvSpPr>
            <p:spPr bwMode="auto">
              <a:xfrm>
                <a:off x="3125788" y="2405063"/>
                <a:ext cx="47625" cy="333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5" y="9"/>
                  </a:cxn>
                  <a:cxn ang="0">
                    <a:pos x="3" y="11"/>
                  </a:cxn>
                  <a:cxn ang="0">
                    <a:pos x="2" y="13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2" y="21"/>
                  </a:cxn>
                  <a:cxn ang="0">
                    <a:pos x="30" y="21"/>
                  </a:cxn>
                  <a:cxn ang="0">
                    <a:pos x="30" y="0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0" y="2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Freeform 143"/>
              <p:cNvSpPr/>
              <p:nvPr/>
            </p:nvSpPr>
            <p:spPr bwMode="auto">
              <a:xfrm>
                <a:off x="3170238" y="2713038"/>
                <a:ext cx="193675" cy="111125"/>
              </a:xfrm>
              <a:custGeom>
                <a:avLst/>
                <a:gdLst/>
                <a:ahLst/>
                <a:cxnLst>
                  <a:cxn ang="0">
                    <a:pos x="106" y="12"/>
                  </a:cxn>
                  <a:cxn ang="0">
                    <a:pos x="106" y="70"/>
                  </a:cxn>
                  <a:cxn ang="0">
                    <a:pos x="119" y="70"/>
                  </a:cxn>
                  <a:cxn ang="0">
                    <a:pos x="121" y="2"/>
                  </a:cxn>
                  <a:cxn ang="0">
                    <a:pos x="121" y="2"/>
                  </a:cxn>
                  <a:cxn ang="0">
                    <a:pos x="122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6" y="7"/>
                  </a:cxn>
                  <a:cxn ang="0">
                    <a:pos x="6" y="11"/>
                  </a:cxn>
                  <a:cxn ang="0">
                    <a:pos x="6" y="70"/>
                  </a:cxn>
                  <a:cxn ang="0">
                    <a:pos x="25" y="70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8" y="3"/>
                  </a:cxn>
                  <a:cxn ang="0">
                    <a:pos x="29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5" y="3"/>
                  </a:cxn>
                  <a:cxn ang="0">
                    <a:pos x="37" y="4"/>
                  </a:cxn>
                  <a:cxn ang="0">
                    <a:pos x="39" y="7"/>
                  </a:cxn>
                  <a:cxn ang="0">
                    <a:pos x="39" y="10"/>
                  </a:cxn>
                  <a:cxn ang="0">
                    <a:pos x="40" y="11"/>
                  </a:cxn>
                  <a:cxn ang="0">
                    <a:pos x="39" y="70"/>
                  </a:cxn>
                  <a:cxn ang="0">
                    <a:pos x="58" y="70"/>
                  </a:cxn>
                  <a:cxn ang="0">
                    <a:pos x="58" y="11"/>
                  </a:cxn>
                  <a:cxn ang="0">
                    <a:pos x="58" y="11"/>
                  </a:cxn>
                  <a:cxn ang="0">
                    <a:pos x="59" y="10"/>
                  </a:cxn>
                  <a:cxn ang="0">
                    <a:pos x="59" y="7"/>
                  </a:cxn>
                  <a:cxn ang="0">
                    <a:pos x="61" y="4"/>
                  </a:cxn>
                  <a:cxn ang="0">
                    <a:pos x="64" y="3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8" y="3"/>
                  </a:cxn>
                  <a:cxn ang="0">
                    <a:pos x="70" y="4"/>
                  </a:cxn>
                  <a:cxn ang="0">
                    <a:pos x="72" y="7"/>
                  </a:cxn>
                  <a:cxn ang="0">
                    <a:pos x="73" y="10"/>
                  </a:cxn>
                  <a:cxn ang="0">
                    <a:pos x="73" y="11"/>
                  </a:cxn>
                  <a:cxn ang="0">
                    <a:pos x="72" y="70"/>
                  </a:cxn>
                  <a:cxn ang="0">
                    <a:pos x="91" y="70"/>
                  </a:cxn>
                  <a:cxn ang="0">
                    <a:pos x="92" y="11"/>
                  </a:cxn>
                  <a:cxn ang="0">
                    <a:pos x="92" y="11"/>
                  </a:cxn>
                  <a:cxn ang="0">
                    <a:pos x="92" y="10"/>
                  </a:cxn>
                  <a:cxn ang="0">
                    <a:pos x="93" y="8"/>
                  </a:cxn>
                  <a:cxn ang="0">
                    <a:pos x="94" y="4"/>
                  </a:cxn>
                  <a:cxn ang="0">
                    <a:pos x="96" y="3"/>
                  </a:cxn>
                  <a:cxn ang="0">
                    <a:pos x="99" y="3"/>
                  </a:cxn>
                  <a:cxn ang="0">
                    <a:pos x="99" y="3"/>
                  </a:cxn>
                  <a:cxn ang="0">
                    <a:pos x="102" y="3"/>
                  </a:cxn>
                  <a:cxn ang="0">
                    <a:pos x="104" y="4"/>
                  </a:cxn>
                  <a:cxn ang="0">
                    <a:pos x="106" y="8"/>
                  </a:cxn>
                  <a:cxn ang="0">
                    <a:pos x="106" y="10"/>
                  </a:cxn>
                  <a:cxn ang="0">
                    <a:pos x="106" y="12"/>
                  </a:cxn>
                  <a:cxn ang="0">
                    <a:pos x="106" y="12"/>
                  </a:cxn>
                </a:cxnLst>
                <a:rect l="0" t="0" r="r" b="b"/>
                <a:pathLst>
                  <a:path w="122" h="70">
                    <a:moveTo>
                      <a:pt x="106" y="12"/>
                    </a:moveTo>
                    <a:lnTo>
                      <a:pt x="106" y="70"/>
                    </a:lnTo>
                    <a:lnTo>
                      <a:pt x="119" y="70"/>
                    </a:lnTo>
                    <a:lnTo>
                      <a:pt x="121" y="2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6" y="70"/>
                    </a:lnTo>
                    <a:lnTo>
                      <a:pt x="25" y="7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9" y="7"/>
                    </a:lnTo>
                    <a:lnTo>
                      <a:pt x="39" y="10"/>
                    </a:lnTo>
                    <a:lnTo>
                      <a:pt x="40" y="11"/>
                    </a:lnTo>
                    <a:lnTo>
                      <a:pt x="39" y="70"/>
                    </a:lnTo>
                    <a:lnTo>
                      <a:pt x="58" y="70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0"/>
                    </a:lnTo>
                    <a:lnTo>
                      <a:pt x="59" y="7"/>
                    </a:lnTo>
                    <a:lnTo>
                      <a:pt x="61" y="4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70" y="4"/>
                    </a:lnTo>
                    <a:lnTo>
                      <a:pt x="72" y="7"/>
                    </a:lnTo>
                    <a:lnTo>
                      <a:pt x="73" y="10"/>
                    </a:lnTo>
                    <a:lnTo>
                      <a:pt x="73" y="11"/>
                    </a:lnTo>
                    <a:lnTo>
                      <a:pt x="72" y="70"/>
                    </a:lnTo>
                    <a:lnTo>
                      <a:pt x="91" y="70"/>
                    </a:lnTo>
                    <a:lnTo>
                      <a:pt x="92" y="11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4"/>
                    </a:lnTo>
                    <a:lnTo>
                      <a:pt x="96" y="3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2" y="3"/>
                    </a:lnTo>
                    <a:lnTo>
                      <a:pt x="104" y="4"/>
                    </a:lnTo>
                    <a:lnTo>
                      <a:pt x="106" y="8"/>
                    </a:lnTo>
                    <a:lnTo>
                      <a:pt x="106" y="10"/>
                    </a:lnTo>
                    <a:lnTo>
                      <a:pt x="106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8" name="Freeform 144"/>
              <p:cNvSpPr/>
              <p:nvPr/>
            </p:nvSpPr>
            <p:spPr bwMode="auto">
              <a:xfrm>
                <a:off x="3173413" y="2224088"/>
                <a:ext cx="31750" cy="180975"/>
              </a:xfrm>
              <a:custGeom>
                <a:avLst/>
                <a:gdLst/>
                <a:ahLst/>
                <a:cxnLst>
                  <a:cxn ang="0">
                    <a:pos x="15" y="114"/>
                  </a:cxn>
                  <a:cxn ang="0">
                    <a:pos x="17" y="78"/>
                  </a:cxn>
                  <a:cxn ang="0">
                    <a:pos x="17" y="78"/>
                  </a:cxn>
                  <a:cxn ang="0">
                    <a:pos x="19" y="75"/>
                  </a:cxn>
                  <a:cxn ang="0">
                    <a:pos x="20" y="72"/>
                  </a:cxn>
                  <a:cxn ang="0">
                    <a:pos x="20" y="72"/>
                  </a:cxn>
                  <a:cxn ang="0">
                    <a:pos x="19" y="70"/>
                  </a:cxn>
                  <a:cxn ang="0">
                    <a:pos x="18" y="68"/>
                  </a:cxn>
                  <a:cxn ang="0">
                    <a:pos x="15" y="67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2" y="67"/>
                  </a:cxn>
                  <a:cxn ang="0">
                    <a:pos x="9" y="62"/>
                  </a:cxn>
                  <a:cxn ang="0">
                    <a:pos x="3" y="60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14"/>
                  </a:cxn>
                  <a:cxn ang="0">
                    <a:pos x="15" y="114"/>
                  </a:cxn>
                </a:cxnLst>
                <a:rect l="0" t="0" r="r" b="b"/>
                <a:pathLst>
                  <a:path w="20" h="114">
                    <a:moveTo>
                      <a:pt x="15" y="114"/>
                    </a:moveTo>
                    <a:lnTo>
                      <a:pt x="17" y="78"/>
                    </a:lnTo>
                    <a:lnTo>
                      <a:pt x="17" y="78"/>
                    </a:lnTo>
                    <a:lnTo>
                      <a:pt x="19" y="75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9" y="70"/>
                    </a:lnTo>
                    <a:lnTo>
                      <a:pt x="18" y="68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9" y="62"/>
                    </a:lnTo>
                    <a:lnTo>
                      <a:pt x="3" y="6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Freeform 145"/>
              <p:cNvSpPr/>
              <p:nvPr/>
            </p:nvSpPr>
            <p:spPr bwMode="auto">
              <a:xfrm>
                <a:off x="3173413" y="2405063"/>
                <a:ext cx="42863" cy="33338"/>
              </a:xfrm>
              <a:custGeom>
                <a:avLst/>
                <a:gdLst/>
                <a:ahLst/>
                <a:cxnLst>
                  <a:cxn ang="0">
                    <a:pos x="27" y="16"/>
                  </a:cxn>
                  <a:cxn ang="0">
                    <a:pos x="27" y="16"/>
                  </a:cxn>
                  <a:cxn ang="0">
                    <a:pos x="27" y="14"/>
                  </a:cxn>
                  <a:cxn ang="0">
                    <a:pos x="26" y="11"/>
                  </a:cxn>
                  <a:cxn ang="0">
                    <a:pos x="24" y="10"/>
                  </a:cxn>
                  <a:cxn ang="0">
                    <a:pos x="22" y="9"/>
                  </a:cxn>
                  <a:cxn ang="0">
                    <a:pos x="22" y="1"/>
                  </a:cxn>
                  <a:cxn ang="0">
                    <a:pos x="15" y="1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26" y="21"/>
                  </a:cxn>
                  <a:cxn ang="0">
                    <a:pos x="26" y="21"/>
                  </a:cxn>
                  <a:cxn ang="0">
                    <a:pos x="27" y="18"/>
                  </a:cxn>
                  <a:cxn ang="0">
                    <a:pos x="27" y="16"/>
                  </a:cxn>
                  <a:cxn ang="0">
                    <a:pos x="27" y="16"/>
                  </a:cxn>
                </a:cxnLst>
                <a:rect l="0" t="0" r="r" b="b"/>
                <a:pathLst>
                  <a:path w="27" h="21">
                    <a:moveTo>
                      <a:pt x="27" y="16"/>
                    </a:moveTo>
                    <a:lnTo>
                      <a:pt x="27" y="16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2" y="9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Freeform 146"/>
              <p:cNvSpPr>
                <a:spLocks noEditPoints="1"/>
              </p:cNvSpPr>
              <p:nvPr/>
            </p:nvSpPr>
            <p:spPr bwMode="auto">
              <a:xfrm>
                <a:off x="3171825" y="2438401"/>
                <a:ext cx="168275" cy="242888"/>
              </a:xfrm>
              <a:custGeom>
                <a:avLst/>
                <a:gdLst/>
                <a:ahLst/>
                <a:cxnLst>
                  <a:cxn ang="0">
                    <a:pos x="87" y="152"/>
                  </a:cxn>
                  <a:cxn ang="0">
                    <a:pos x="103" y="108"/>
                  </a:cxn>
                  <a:cxn ang="0">
                    <a:pos x="105" y="105"/>
                  </a:cxn>
                  <a:cxn ang="0">
                    <a:pos x="106" y="101"/>
                  </a:cxn>
                  <a:cxn ang="0">
                    <a:pos x="104" y="94"/>
                  </a:cxn>
                  <a:cxn ang="0">
                    <a:pos x="98" y="92"/>
                  </a:cxn>
                  <a:cxn ang="0">
                    <a:pos x="87" y="92"/>
                  </a:cxn>
                  <a:cxn ang="0">
                    <a:pos x="82" y="65"/>
                  </a:cxn>
                  <a:cxn ang="0">
                    <a:pos x="73" y="42"/>
                  </a:cxn>
                  <a:cxn ang="0">
                    <a:pos x="70" y="36"/>
                  </a:cxn>
                  <a:cxn ang="0">
                    <a:pos x="49" y="14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103"/>
                  </a:cxn>
                  <a:cxn ang="0">
                    <a:pos x="3" y="104"/>
                  </a:cxn>
                  <a:cxn ang="0">
                    <a:pos x="5" y="109"/>
                  </a:cxn>
                  <a:cxn ang="0">
                    <a:pos x="0" y="152"/>
                  </a:cxn>
                  <a:cxn ang="0">
                    <a:pos x="47" y="152"/>
                  </a:cxn>
                  <a:cxn ang="0">
                    <a:pos x="47" y="109"/>
                  </a:cxn>
                  <a:cxn ang="0">
                    <a:pos x="50" y="104"/>
                  </a:cxn>
                  <a:cxn ang="0">
                    <a:pos x="54" y="104"/>
                  </a:cxn>
                  <a:cxn ang="0">
                    <a:pos x="59" y="106"/>
                  </a:cxn>
                  <a:cxn ang="0">
                    <a:pos x="59" y="152"/>
                  </a:cxn>
                  <a:cxn ang="0">
                    <a:pos x="75" y="109"/>
                  </a:cxn>
                  <a:cxn ang="0">
                    <a:pos x="76" y="107"/>
                  </a:cxn>
                  <a:cxn ang="0">
                    <a:pos x="81" y="104"/>
                  </a:cxn>
                  <a:cxn ang="0">
                    <a:pos x="84" y="105"/>
                  </a:cxn>
                  <a:cxn ang="0">
                    <a:pos x="87" y="109"/>
                  </a:cxn>
                  <a:cxn ang="0">
                    <a:pos x="32" y="152"/>
                  </a:cxn>
                  <a:cxn ang="0">
                    <a:pos x="21" y="109"/>
                  </a:cxn>
                  <a:cxn ang="0">
                    <a:pos x="21" y="106"/>
                  </a:cxn>
                  <a:cxn ang="0">
                    <a:pos x="26" y="103"/>
                  </a:cxn>
                  <a:cxn ang="0">
                    <a:pos x="30" y="104"/>
                  </a:cxn>
                  <a:cxn ang="0">
                    <a:pos x="33" y="109"/>
                  </a:cxn>
                </a:cxnLst>
                <a:rect l="0" t="0" r="r" b="b"/>
                <a:pathLst>
                  <a:path w="105" h="153">
                    <a:moveTo>
                      <a:pt x="87" y="109"/>
                    </a:moveTo>
                    <a:lnTo>
                      <a:pt x="87" y="152"/>
                    </a:lnTo>
                    <a:lnTo>
                      <a:pt x="102" y="153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105" y="105"/>
                    </a:lnTo>
                    <a:lnTo>
                      <a:pt x="106" y="101"/>
                    </a:lnTo>
                    <a:lnTo>
                      <a:pt x="106" y="101"/>
                    </a:lnTo>
                    <a:lnTo>
                      <a:pt x="106" y="97"/>
                    </a:lnTo>
                    <a:lnTo>
                      <a:pt x="104" y="94"/>
                    </a:lnTo>
                    <a:lnTo>
                      <a:pt x="101" y="93"/>
                    </a:lnTo>
                    <a:lnTo>
                      <a:pt x="98" y="92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4" y="80"/>
                    </a:lnTo>
                    <a:lnTo>
                      <a:pt x="82" y="65"/>
                    </a:lnTo>
                    <a:lnTo>
                      <a:pt x="77" y="50"/>
                    </a:lnTo>
                    <a:lnTo>
                      <a:pt x="73" y="42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60" y="24"/>
                    </a:lnTo>
                    <a:lnTo>
                      <a:pt x="49" y="14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3" y="104"/>
                    </a:lnTo>
                    <a:lnTo>
                      <a:pt x="4" y="106"/>
                    </a:lnTo>
                    <a:lnTo>
                      <a:pt x="5" y="109"/>
                    </a:lnTo>
                    <a:lnTo>
                      <a:pt x="4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47" y="152"/>
                    </a:lnTo>
                    <a:lnTo>
                      <a:pt x="47" y="109"/>
                    </a:lnTo>
                    <a:lnTo>
                      <a:pt x="47" y="109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7" y="105"/>
                    </a:lnTo>
                    <a:lnTo>
                      <a:pt x="59" y="106"/>
                    </a:lnTo>
                    <a:lnTo>
                      <a:pt x="59" y="109"/>
                    </a:lnTo>
                    <a:lnTo>
                      <a:pt x="59" y="152"/>
                    </a:lnTo>
                    <a:lnTo>
                      <a:pt x="75" y="152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76" y="107"/>
                    </a:lnTo>
                    <a:lnTo>
                      <a:pt x="77" y="105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4" y="105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09"/>
                    </a:lnTo>
                    <a:close/>
                    <a:moveTo>
                      <a:pt x="32" y="152"/>
                    </a:moveTo>
                    <a:lnTo>
                      <a:pt x="20" y="152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21" y="106"/>
                    </a:lnTo>
                    <a:lnTo>
                      <a:pt x="23" y="104"/>
                    </a:lnTo>
                    <a:lnTo>
                      <a:pt x="26" y="103"/>
                    </a:lnTo>
                    <a:lnTo>
                      <a:pt x="26" y="103"/>
                    </a:lnTo>
                    <a:lnTo>
                      <a:pt x="30" y="104"/>
                    </a:lnTo>
                    <a:lnTo>
                      <a:pt x="32" y="106"/>
                    </a:lnTo>
                    <a:lnTo>
                      <a:pt x="33" y="109"/>
                    </a:lnTo>
                    <a:lnTo>
                      <a:pt x="32" y="15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1" name="Freeform 147"/>
              <p:cNvSpPr>
                <a:spLocks noEditPoints="1"/>
              </p:cNvSpPr>
              <p:nvPr/>
            </p:nvSpPr>
            <p:spPr bwMode="auto">
              <a:xfrm>
                <a:off x="3167063" y="2900363"/>
                <a:ext cx="558800" cy="244475"/>
              </a:xfrm>
              <a:custGeom>
                <a:avLst/>
                <a:gdLst/>
                <a:ahLst/>
                <a:cxnLst>
                  <a:cxn ang="0">
                    <a:pos x="352" y="5"/>
                  </a:cxn>
                  <a:cxn ang="0">
                    <a:pos x="1" y="0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4" y="42"/>
                  </a:cxn>
                  <a:cxn ang="0">
                    <a:pos x="6" y="43"/>
                  </a:cxn>
                  <a:cxn ang="0">
                    <a:pos x="10" y="45"/>
                  </a:cxn>
                  <a:cxn ang="0">
                    <a:pos x="12" y="49"/>
                  </a:cxn>
                  <a:cxn ang="0">
                    <a:pos x="12" y="50"/>
                  </a:cxn>
                  <a:cxn ang="0">
                    <a:pos x="12" y="94"/>
                  </a:cxn>
                  <a:cxn ang="0">
                    <a:pos x="1" y="94"/>
                  </a:cxn>
                  <a:cxn ang="0">
                    <a:pos x="0" y="154"/>
                  </a:cxn>
                  <a:cxn ang="0">
                    <a:pos x="350" y="154"/>
                  </a:cxn>
                  <a:cxn ang="0">
                    <a:pos x="352" y="5"/>
                  </a:cxn>
                  <a:cxn ang="0">
                    <a:pos x="50" y="95"/>
                  </a:cxn>
                  <a:cxn ang="0">
                    <a:pos x="27" y="94"/>
                  </a:cxn>
                  <a:cxn ang="0">
                    <a:pos x="28" y="10"/>
                  </a:cxn>
                  <a:cxn ang="0">
                    <a:pos x="51" y="10"/>
                  </a:cxn>
                  <a:cxn ang="0">
                    <a:pos x="50" y="95"/>
                  </a:cxn>
                  <a:cxn ang="0">
                    <a:pos x="95" y="95"/>
                  </a:cxn>
                  <a:cxn ang="0">
                    <a:pos x="72" y="95"/>
                  </a:cxn>
                  <a:cxn ang="0">
                    <a:pos x="72" y="11"/>
                  </a:cxn>
                  <a:cxn ang="0">
                    <a:pos x="96" y="11"/>
                  </a:cxn>
                  <a:cxn ang="0">
                    <a:pos x="95" y="95"/>
                  </a:cxn>
                  <a:cxn ang="0">
                    <a:pos x="139" y="96"/>
                  </a:cxn>
                  <a:cxn ang="0">
                    <a:pos x="116" y="95"/>
                  </a:cxn>
                  <a:cxn ang="0">
                    <a:pos x="117" y="11"/>
                  </a:cxn>
                  <a:cxn ang="0">
                    <a:pos x="140" y="11"/>
                  </a:cxn>
                  <a:cxn ang="0">
                    <a:pos x="139" y="96"/>
                  </a:cxn>
                  <a:cxn ang="0">
                    <a:pos x="184" y="96"/>
                  </a:cxn>
                  <a:cxn ang="0">
                    <a:pos x="161" y="96"/>
                  </a:cxn>
                  <a:cxn ang="0">
                    <a:pos x="161" y="12"/>
                  </a:cxn>
                  <a:cxn ang="0">
                    <a:pos x="185" y="12"/>
                  </a:cxn>
                  <a:cxn ang="0">
                    <a:pos x="184" y="96"/>
                  </a:cxn>
                  <a:cxn ang="0">
                    <a:pos x="260" y="120"/>
                  </a:cxn>
                  <a:cxn ang="0">
                    <a:pos x="236" y="120"/>
                  </a:cxn>
                  <a:cxn ang="0">
                    <a:pos x="236" y="85"/>
                  </a:cxn>
                  <a:cxn ang="0">
                    <a:pos x="261" y="85"/>
                  </a:cxn>
                  <a:cxn ang="0">
                    <a:pos x="260" y="120"/>
                  </a:cxn>
                  <a:cxn ang="0">
                    <a:pos x="261" y="65"/>
                  </a:cxn>
                  <a:cxn ang="0">
                    <a:pos x="237" y="64"/>
                  </a:cxn>
                  <a:cxn ang="0">
                    <a:pos x="237" y="30"/>
                  </a:cxn>
                  <a:cxn ang="0">
                    <a:pos x="261" y="30"/>
                  </a:cxn>
                  <a:cxn ang="0">
                    <a:pos x="261" y="65"/>
                  </a:cxn>
                  <a:cxn ang="0">
                    <a:pos x="314" y="120"/>
                  </a:cxn>
                  <a:cxn ang="0">
                    <a:pos x="288" y="120"/>
                  </a:cxn>
                  <a:cxn ang="0">
                    <a:pos x="289" y="85"/>
                  </a:cxn>
                  <a:cxn ang="0">
                    <a:pos x="314" y="86"/>
                  </a:cxn>
                  <a:cxn ang="0">
                    <a:pos x="314" y="120"/>
                  </a:cxn>
                  <a:cxn ang="0">
                    <a:pos x="289" y="65"/>
                  </a:cxn>
                  <a:cxn ang="0">
                    <a:pos x="289" y="30"/>
                  </a:cxn>
                  <a:cxn ang="0">
                    <a:pos x="314" y="30"/>
                  </a:cxn>
                  <a:cxn ang="0">
                    <a:pos x="314" y="65"/>
                  </a:cxn>
                  <a:cxn ang="0">
                    <a:pos x="289" y="65"/>
                  </a:cxn>
                </a:cxnLst>
                <a:rect l="0" t="0" r="r" b="b"/>
                <a:pathLst>
                  <a:path w="352" h="154">
                    <a:moveTo>
                      <a:pt x="352" y="5"/>
                    </a:moveTo>
                    <a:lnTo>
                      <a:pt x="1" y="0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5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94"/>
                    </a:lnTo>
                    <a:lnTo>
                      <a:pt x="1" y="94"/>
                    </a:lnTo>
                    <a:lnTo>
                      <a:pt x="0" y="154"/>
                    </a:lnTo>
                    <a:lnTo>
                      <a:pt x="350" y="154"/>
                    </a:lnTo>
                    <a:lnTo>
                      <a:pt x="352" y="5"/>
                    </a:lnTo>
                    <a:close/>
                    <a:moveTo>
                      <a:pt x="50" y="95"/>
                    </a:moveTo>
                    <a:lnTo>
                      <a:pt x="27" y="94"/>
                    </a:lnTo>
                    <a:lnTo>
                      <a:pt x="28" y="10"/>
                    </a:lnTo>
                    <a:lnTo>
                      <a:pt x="51" y="10"/>
                    </a:lnTo>
                    <a:lnTo>
                      <a:pt x="50" y="95"/>
                    </a:lnTo>
                    <a:close/>
                    <a:moveTo>
                      <a:pt x="95" y="95"/>
                    </a:moveTo>
                    <a:lnTo>
                      <a:pt x="72" y="95"/>
                    </a:lnTo>
                    <a:lnTo>
                      <a:pt x="72" y="11"/>
                    </a:lnTo>
                    <a:lnTo>
                      <a:pt x="96" y="11"/>
                    </a:lnTo>
                    <a:lnTo>
                      <a:pt x="95" y="95"/>
                    </a:lnTo>
                    <a:close/>
                    <a:moveTo>
                      <a:pt x="139" y="96"/>
                    </a:moveTo>
                    <a:lnTo>
                      <a:pt x="116" y="95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39" y="96"/>
                    </a:lnTo>
                    <a:close/>
                    <a:moveTo>
                      <a:pt x="184" y="96"/>
                    </a:moveTo>
                    <a:lnTo>
                      <a:pt x="161" y="96"/>
                    </a:lnTo>
                    <a:lnTo>
                      <a:pt x="161" y="12"/>
                    </a:lnTo>
                    <a:lnTo>
                      <a:pt x="185" y="12"/>
                    </a:lnTo>
                    <a:lnTo>
                      <a:pt x="184" y="96"/>
                    </a:lnTo>
                    <a:close/>
                    <a:moveTo>
                      <a:pt x="260" y="120"/>
                    </a:moveTo>
                    <a:lnTo>
                      <a:pt x="236" y="120"/>
                    </a:lnTo>
                    <a:lnTo>
                      <a:pt x="236" y="85"/>
                    </a:lnTo>
                    <a:lnTo>
                      <a:pt x="261" y="85"/>
                    </a:lnTo>
                    <a:lnTo>
                      <a:pt x="260" y="120"/>
                    </a:lnTo>
                    <a:close/>
                    <a:moveTo>
                      <a:pt x="261" y="65"/>
                    </a:moveTo>
                    <a:lnTo>
                      <a:pt x="237" y="64"/>
                    </a:lnTo>
                    <a:lnTo>
                      <a:pt x="237" y="30"/>
                    </a:lnTo>
                    <a:lnTo>
                      <a:pt x="261" y="30"/>
                    </a:lnTo>
                    <a:lnTo>
                      <a:pt x="261" y="65"/>
                    </a:lnTo>
                    <a:close/>
                    <a:moveTo>
                      <a:pt x="314" y="120"/>
                    </a:moveTo>
                    <a:lnTo>
                      <a:pt x="288" y="120"/>
                    </a:lnTo>
                    <a:lnTo>
                      <a:pt x="289" y="85"/>
                    </a:lnTo>
                    <a:lnTo>
                      <a:pt x="314" y="86"/>
                    </a:lnTo>
                    <a:lnTo>
                      <a:pt x="314" y="120"/>
                    </a:lnTo>
                    <a:close/>
                    <a:moveTo>
                      <a:pt x="289" y="65"/>
                    </a:moveTo>
                    <a:lnTo>
                      <a:pt x="289" y="30"/>
                    </a:lnTo>
                    <a:lnTo>
                      <a:pt x="314" y="30"/>
                    </a:lnTo>
                    <a:lnTo>
                      <a:pt x="314" y="65"/>
                    </a:lnTo>
                    <a:lnTo>
                      <a:pt x="289" y="6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2" name="Freeform 148"/>
              <p:cNvSpPr/>
              <p:nvPr/>
            </p:nvSpPr>
            <p:spPr bwMode="auto">
              <a:xfrm>
                <a:off x="3168650" y="2824163"/>
                <a:ext cx="557213" cy="84138"/>
              </a:xfrm>
              <a:custGeom>
                <a:avLst/>
                <a:gdLst/>
                <a:ahLst/>
                <a:cxnLst>
                  <a:cxn ang="0">
                    <a:pos x="351" y="52"/>
                  </a:cxn>
                  <a:cxn ang="0">
                    <a:pos x="208" y="51"/>
                  </a:cxn>
                  <a:cxn ang="0">
                    <a:pos x="209" y="21"/>
                  </a:cxn>
                  <a:cxn ang="0">
                    <a:pos x="142" y="20"/>
                  </a:cxn>
                  <a:cxn ang="0">
                    <a:pos x="144" y="1"/>
                  </a:cxn>
                  <a:cxn ang="0">
                    <a:pos x="120" y="1"/>
                  </a:cxn>
                  <a:cxn ang="0">
                    <a:pos x="120" y="0"/>
                  </a:cxn>
                  <a:cxn ang="0">
                    <a:pos x="107" y="0"/>
                  </a:cxn>
                  <a:cxn ang="0">
                    <a:pos x="107" y="1"/>
                  </a:cxn>
                  <a:cxn ang="0">
                    <a:pos x="92" y="0"/>
                  </a:cxn>
                  <a:cxn ang="0">
                    <a:pos x="92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" y="0"/>
                  </a:cxn>
                  <a:cxn ang="0">
                    <a:pos x="0" y="48"/>
                  </a:cxn>
                  <a:cxn ang="0">
                    <a:pos x="351" y="53"/>
                  </a:cxn>
                  <a:cxn ang="0">
                    <a:pos x="351" y="52"/>
                  </a:cxn>
                </a:cxnLst>
                <a:rect l="0" t="0" r="r" b="b"/>
                <a:pathLst>
                  <a:path w="351" h="52">
                    <a:moveTo>
                      <a:pt x="351" y="52"/>
                    </a:moveTo>
                    <a:lnTo>
                      <a:pt x="208" y="51"/>
                    </a:lnTo>
                    <a:lnTo>
                      <a:pt x="209" y="21"/>
                    </a:lnTo>
                    <a:lnTo>
                      <a:pt x="142" y="20"/>
                    </a:lnTo>
                    <a:lnTo>
                      <a:pt x="144" y="1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107" y="1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48"/>
                    </a:lnTo>
                    <a:lnTo>
                      <a:pt x="351" y="53"/>
                    </a:lnTo>
                    <a:lnTo>
                      <a:pt x="351" y="52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3" name="Freeform 149"/>
              <p:cNvSpPr/>
              <p:nvPr/>
            </p:nvSpPr>
            <p:spPr bwMode="auto">
              <a:xfrm>
                <a:off x="2835275" y="2820988"/>
                <a:ext cx="334963" cy="79375"/>
              </a:xfrm>
              <a:custGeom>
                <a:avLst/>
                <a:gdLst/>
                <a:ahLst/>
                <a:cxnLst>
                  <a:cxn ang="0">
                    <a:pos x="211" y="1"/>
                  </a:cxn>
                  <a:cxn ang="0">
                    <a:pos x="143" y="1"/>
                  </a:cxn>
                  <a:cxn ang="0">
                    <a:pos x="136" y="1"/>
                  </a:cxn>
                  <a:cxn ang="0">
                    <a:pos x="136" y="1"/>
                  </a:cxn>
                  <a:cxn ang="0">
                    <a:pos x="118" y="0"/>
                  </a:cxn>
                  <a:cxn ang="0">
                    <a:pos x="118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0"/>
                  </a:cxn>
                  <a:cxn ang="0">
                    <a:pos x="89" y="1"/>
                  </a:cxn>
                  <a:cxn ang="0">
                    <a:pos x="66" y="0"/>
                  </a:cxn>
                  <a:cxn ang="0">
                    <a:pos x="66" y="19"/>
                  </a:cxn>
                  <a:cxn ang="0">
                    <a:pos x="0" y="19"/>
                  </a:cxn>
                  <a:cxn ang="0">
                    <a:pos x="0" y="47"/>
                  </a:cxn>
                  <a:cxn ang="0">
                    <a:pos x="211" y="50"/>
                  </a:cxn>
                  <a:cxn ang="0">
                    <a:pos x="211" y="1"/>
                  </a:cxn>
                </a:cxnLst>
                <a:rect l="0" t="0" r="r" b="b"/>
                <a:pathLst>
                  <a:path w="211" h="50">
                    <a:moveTo>
                      <a:pt x="211" y="1"/>
                    </a:moveTo>
                    <a:lnTo>
                      <a:pt x="143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89" y="0"/>
                    </a:lnTo>
                    <a:lnTo>
                      <a:pt x="89" y="1"/>
                    </a:lnTo>
                    <a:lnTo>
                      <a:pt x="66" y="0"/>
                    </a:lnTo>
                    <a:lnTo>
                      <a:pt x="66" y="19"/>
                    </a:lnTo>
                    <a:lnTo>
                      <a:pt x="0" y="19"/>
                    </a:lnTo>
                    <a:lnTo>
                      <a:pt x="0" y="47"/>
                    </a:lnTo>
                    <a:lnTo>
                      <a:pt x="211" y="50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4" name="Freeform 150"/>
              <p:cNvSpPr/>
              <p:nvPr/>
            </p:nvSpPr>
            <p:spPr bwMode="auto">
              <a:xfrm>
                <a:off x="2963863" y="2676526"/>
                <a:ext cx="207963" cy="36513"/>
              </a:xfrm>
              <a:custGeom>
                <a:avLst/>
                <a:gdLst/>
                <a:ahLst/>
                <a:cxnLst>
                  <a:cxn ang="0">
                    <a:pos x="131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3" y="17"/>
                  </a:cxn>
                  <a:cxn ang="0">
                    <a:pos x="5" y="21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30" y="23"/>
                  </a:cxn>
                  <a:cxn ang="0">
                    <a:pos x="131" y="1"/>
                  </a:cxn>
                </a:cxnLst>
                <a:rect l="0" t="0" r="r" b="b"/>
                <a:pathLst>
                  <a:path w="131" h="23">
                    <a:moveTo>
                      <a:pt x="131" y="1"/>
                    </a:moveTo>
                    <a:lnTo>
                      <a:pt x="9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5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30" y="23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5" name="Freeform 151"/>
              <p:cNvSpPr/>
              <p:nvPr/>
            </p:nvSpPr>
            <p:spPr bwMode="auto">
              <a:xfrm>
                <a:off x="3170238" y="2678113"/>
                <a:ext cx="203200" cy="36513"/>
              </a:xfrm>
              <a:custGeom>
                <a:avLst/>
                <a:gdLst/>
                <a:ahLst/>
                <a:cxnLst>
                  <a:cxn ang="0">
                    <a:pos x="128" y="13"/>
                  </a:cxn>
                  <a:cxn ang="0">
                    <a:pos x="128" y="13"/>
                  </a:cxn>
                  <a:cxn ang="0">
                    <a:pos x="128" y="9"/>
                  </a:cxn>
                  <a:cxn ang="0">
                    <a:pos x="126" y="5"/>
                  </a:cxn>
                  <a:cxn ang="0">
                    <a:pos x="122" y="3"/>
                  </a:cxn>
                  <a:cxn ang="0">
                    <a:pos x="118" y="2"/>
                  </a:cxn>
                  <a:cxn ang="0">
                    <a:pos x="103" y="2"/>
                  </a:cxn>
                  <a:cxn ang="0">
                    <a:pos x="103" y="2"/>
                  </a:cxn>
                  <a:cxn ang="0">
                    <a:pos x="88" y="1"/>
                  </a:cxn>
                  <a:cxn ang="0">
                    <a:pos x="88" y="2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60" y="1"/>
                  </a:cxn>
                  <a:cxn ang="0">
                    <a:pos x="60" y="1"/>
                  </a:cxn>
                  <a:cxn ang="0">
                    <a:pos x="48" y="1"/>
                  </a:cxn>
                  <a:cxn ang="0">
                    <a:pos x="48" y="1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122" y="23"/>
                  </a:cxn>
                  <a:cxn ang="0">
                    <a:pos x="122" y="23"/>
                  </a:cxn>
                  <a:cxn ang="0">
                    <a:pos x="124" y="22"/>
                  </a:cxn>
                  <a:cxn ang="0">
                    <a:pos x="127" y="20"/>
                  </a:cxn>
                  <a:cxn ang="0">
                    <a:pos x="128" y="16"/>
                  </a:cxn>
                  <a:cxn ang="0">
                    <a:pos x="128" y="13"/>
                  </a:cxn>
                  <a:cxn ang="0">
                    <a:pos x="128" y="13"/>
                  </a:cxn>
                </a:cxnLst>
                <a:rect l="0" t="0" r="r" b="b"/>
                <a:pathLst>
                  <a:path w="128" h="23">
                    <a:moveTo>
                      <a:pt x="128" y="13"/>
                    </a:moveTo>
                    <a:lnTo>
                      <a:pt x="128" y="13"/>
                    </a:lnTo>
                    <a:lnTo>
                      <a:pt x="128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8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88" y="1"/>
                    </a:lnTo>
                    <a:lnTo>
                      <a:pt x="88" y="2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7" y="20"/>
                    </a:lnTo>
                    <a:lnTo>
                      <a:pt x="128" y="16"/>
                    </a:lnTo>
                    <a:lnTo>
                      <a:pt x="128" y="13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6" name="Freeform 316"/>
              <p:cNvSpPr/>
              <p:nvPr/>
            </p:nvSpPr>
            <p:spPr bwMode="auto">
              <a:xfrm>
                <a:off x="2654300" y="2501901"/>
                <a:ext cx="141288" cy="68263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89" y="30"/>
                  </a:cxn>
                  <a:cxn ang="0">
                    <a:pos x="88" y="25"/>
                  </a:cxn>
                  <a:cxn ang="0">
                    <a:pos x="85" y="21"/>
                  </a:cxn>
                  <a:cxn ang="0">
                    <a:pos x="80" y="18"/>
                  </a:cxn>
                  <a:cxn ang="0">
                    <a:pos x="75" y="17"/>
                  </a:cxn>
                  <a:cxn ang="0">
                    <a:pos x="75" y="17"/>
                  </a:cxn>
                  <a:cxn ang="0">
                    <a:pos x="72" y="12"/>
                  </a:cxn>
                  <a:cxn ang="0">
                    <a:pos x="69" y="8"/>
                  </a:cxn>
                  <a:cxn ang="0">
                    <a:pos x="64" y="6"/>
                  </a:cxn>
                  <a:cxn ang="0">
                    <a:pos x="57" y="5"/>
                  </a:cxn>
                  <a:cxn ang="0">
                    <a:pos x="57" y="5"/>
                  </a:cxn>
                  <a:cxn ang="0">
                    <a:pos x="52" y="6"/>
                  </a:cxn>
                  <a:cxn ang="0">
                    <a:pos x="46" y="8"/>
                  </a:cxn>
                  <a:cxn ang="0">
                    <a:pos x="46" y="8"/>
                  </a:cxn>
                  <a:cxn ang="0">
                    <a:pos x="44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5" y="1"/>
                  </a:cxn>
                  <a:cxn ang="0">
                    <a:pos x="20" y="5"/>
                  </a:cxn>
                  <a:cxn ang="0">
                    <a:pos x="15" y="8"/>
                  </a:cxn>
                  <a:cxn ang="0">
                    <a:pos x="14" y="11"/>
                  </a:cxn>
                  <a:cxn ang="0">
                    <a:pos x="14" y="13"/>
                  </a:cxn>
                  <a:cxn ang="0">
                    <a:pos x="14" y="13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9" y="18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39"/>
                  </a:cxn>
                  <a:cxn ang="0">
                    <a:pos x="9" y="42"/>
                  </a:cxn>
                  <a:cxn ang="0">
                    <a:pos x="14" y="43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5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8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80" y="42"/>
                  </a:cxn>
                  <a:cxn ang="0">
                    <a:pos x="85" y="39"/>
                  </a:cxn>
                  <a:cxn ang="0">
                    <a:pos x="88" y="35"/>
                  </a:cxn>
                  <a:cxn ang="0">
                    <a:pos x="89" y="30"/>
                  </a:cxn>
                  <a:cxn ang="0">
                    <a:pos x="89" y="30"/>
                  </a:cxn>
                </a:cxnLst>
                <a:rect l="0" t="0" r="r" b="b"/>
                <a:pathLst>
                  <a:path w="89" h="43">
                    <a:moveTo>
                      <a:pt x="89" y="30"/>
                    </a:moveTo>
                    <a:lnTo>
                      <a:pt x="89" y="30"/>
                    </a:lnTo>
                    <a:lnTo>
                      <a:pt x="88" y="25"/>
                    </a:lnTo>
                    <a:lnTo>
                      <a:pt x="85" y="21"/>
                    </a:lnTo>
                    <a:lnTo>
                      <a:pt x="80" y="18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2" y="12"/>
                    </a:lnTo>
                    <a:lnTo>
                      <a:pt x="69" y="8"/>
                    </a:lnTo>
                    <a:lnTo>
                      <a:pt x="64" y="6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2" y="6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1"/>
                    </a:lnTo>
                    <a:lnTo>
                      <a:pt x="20" y="5"/>
                    </a:lnTo>
                    <a:lnTo>
                      <a:pt x="15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9" y="18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39"/>
                    </a:lnTo>
                    <a:lnTo>
                      <a:pt x="9" y="42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8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80" y="42"/>
                    </a:lnTo>
                    <a:lnTo>
                      <a:pt x="85" y="39"/>
                    </a:lnTo>
                    <a:lnTo>
                      <a:pt x="88" y="35"/>
                    </a:lnTo>
                    <a:lnTo>
                      <a:pt x="89" y="30"/>
                    </a:lnTo>
                    <a:lnTo>
                      <a:pt x="89" y="3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7" name="Freeform 317"/>
              <p:cNvSpPr/>
              <p:nvPr/>
            </p:nvSpPr>
            <p:spPr bwMode="auto">
              <a:xfrm>
                <a:off x="3459163" y="2374901"/>
                <a:ext cx="284163" cy="136525"/>
              </a:xfrm>
              <a:custGeom>
                <a:avLst/>
                <a:gdLst/>
                <a:ahLst/>
                <a:cxnLst>
                  <a:cxn ang="0">
                    <a:pos x="179" y="59"/>
                  </a:cxn>
                  <a:cxn ang="0">
                    <a:pos x="177" y="49"/>
                  </a:cxn>
                  <a:cxn ang="0">
                    <a:pos x="170" y="42"/>
                  </a:cxn>
                  <a:cxn ang="0">
                    <a:pos x="160" y="36"/>
                  </a:cxn>
                  <a:cxn ang="0">
                    <a:pos x="148" y="33"/>
                  </a:cxn>
                  <a:cxn ang="0">
                    <a:pos x="147" y="29"/>
                  </a:cxn>
                  <a:cxn ang="0">
                    <a:pos x="143" y="20"/>
                  </a:cxn>
                  <a:cxn ang="0">
                    <a:pos x="133" y="13"/>
                  </a:cxn>
                  <a:cxn ang="0">
                    <a:pos x="122" y="9"/>
                  </a:cxn>
                  <a:cxn ang="0">
                    <a:pos x="115" y="9"/>
                  </a:cxn>
                  <a:cxn ang="0">
                    <a:pos x="103" y="10"/>
                  </a:cxn>
                  <a:cxn ang="0">
                    <a:pos x="93" y="14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1" y="2"/>
                  </a:cxn>
                  <a:cxn ang="0">
                    <a:pos x="40" y="8"/>
                  </a:cxn>
                  <a:cxn ang="0">
                    <a:pos x="33" y="17"/>
                  </a:cxn>
                  <a:cxn ang="0">
                    <a:pos x="30" y="26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6" y="45"/>
                  </a:cxn>
                  <a:cxn ang="0">
                    <a:pos x="1" y="54"/>
                  </a:cxn>
                  <a:cxn ang="0">
                    <a:pos x="0" y="59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9" y="82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5"/>
                  </a:cxn>
                  <a:cxn ang="0">
                    <a:pos x="179" y="59"/>
                  </a:cxn>
                </a:cxnLst>
                <a:rect l="0" t="0" r="r" b="b"/>
                <a:pathLst>
                  <a:path w="179" h="86">
                    <a:moveTo>
                      <a:pt x="179" y="59"/>
                    </a:moveTo>
                    <a:lnTo>
                      <a:pt x="179" y="59"/>
                    </a:lnTo>
                    <a:lnTo>
                      <a:pt x="178" y="54"/>
                    </a:lnTo>
                    <a:lnTo>
                      <a:pt x="177" y="49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6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5" y="23"/>
                    </a:lnTo>
                    <a:lnTo>
                      <a:pt x="143" y="20"/>
                    </a:lnTo>
                    <a:lnTo>
                      <a:pt x="138" y="15"/>
                    </a:lnTo>
                    <a:lnTo>
                      <a:pt x="133" y="13"/>
                    </a:lnTo>
                    <a:lnTo>
                      <a:pt x="127" y="10"/>
                    </a:lnTo>
                    <a:lnTo>
                      <a:pt x="122" y="9"/>
                    </a:lnTo>
                    <a:lnTo>
                      <a:pt x="115" y="9"/>
                    </a:lnTo>
                    <a:lnTo>
                      <a:pt x="115" y="9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7" y="1"/>
                    </a:lnTo>
                    <a:lnTo>
                      <a:pt x="51" y="2"/>
                    </a:lnTo>
                    <a:lnTo>
                      <a:pt x="45" y="5"/>
                    </a:lnTo>
                    <a:lnTo>
                      <a:pt x="40" y="8"/>
                    </a:lnTo>
                    <a:lnTo>
                      <a:pt x="35" y="12"/>
                    </a:lnTo>
                    <a:lnTo>
                      <a:pt x="33" y="17"/>
                    </a:lnTo>
                    <a:lnTo>
                      <a:pt x="31" y="21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6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6" y="45"/>
                    </a:lnTo>
                    <a:lnTo>
                      <a:pt x="2" y="49"/>
                    </a:lnTo>
                    <a:lnTo>
                      <a:pt x="1" y="54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" y="65"/>
                    </a:lnTo>
                    <a:lnTo>
                      <a:pt x="2" y="69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9" y="82"/>
                    </a:lnTo>
                    <a:lnTo>
                      <a:pt x="24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60" y="82"/>
                    </a:lnTo>
                    <a:lnTo>
                      <a:pt x="165" y="80"/>
                    </a:lnTo>
                    <a:lnTo>
                      <a:pt x="170" y="77"/>
                    </a:lnTo>
                    <a:lnTo>
                      <a:pt x="173" y="74"/>
                    </a:lnTo>
                    <a:lnTo>
                      <a:pt x="177" y="69"/>
                    </a:lnTo>
                    <a:lnTo>
                      <a:pt x="178" y="65"/>
                    </a:lnTo>
                    <a:lnTo>
                      <a:pt x="179" y="59"/>
                    </a:lnTo>
                    <a:lnTo>
                      <a:pt x="179" y="5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8" name="Freeform 318"/>
              <p:cNvSpPr/>
              <p:nvPr/>
            </p:nvSpPr>
            <p:spPr bwMode="auto">
              <a:xfrm>
                <a:off x="3227388" y="2208213"/>
                <a:ext cx="157163" cy="74613"/>
              </a:xfrm>
              <a:custGeom>
                <a:avLst/>
                <a:gdLst/>
                <a:ahLst/>
                <a:cxnLst>
                  <a:cxn ang="0">
                    <a:pos x="99" y="33"/>
                  </a:cxn>
                  <a:cxn ang="0">
                    <a:pos x="99" y="33"/>
                  </a:cxn>
                  <a:cxn ang="0">
                    <a:pos x="99" y="29"/>
                  </a:cxn>
                  <a:cxn ang="0">
                    <a:pos x="98" y="27"/>
                  </a:cxn>
                  <a:cxn ang="0">
                    <a:pos x="93" y="23"/>
                  </a:cxn>
                  <a:cxn ang="0">
                    <a:pos x="89" y="20"/>
                  </a:cxn>
                  <a:cxn ang="0">
                    <a:pos x="82" y="18"/>
                  </a:cxn>
                  <a:cxn ang="0">
                    <a:pos x="82" y="18"/>
                  </a:cxn>
                  <a:cxn ang="0">
                    <a:pos x="81" y="15"/>
                  </a:cxn>
                  <a:cxn ang="0">
                    <a:pos x="80" y="13"/>
                  </a:cxn>
                  <a:cxn ang="0">
                    <a:pos x="76" y="9"/>
                  </a:cxn>
                  <a:cxn ang="0">
                    <a:pos x="70" y="5"/>
                  </a:cxn>
                  <a:cxn ang="0">
                    <a:pos x="64" y="4"/>
                  </a:cxn>
                  <a:cxn ang="0">
                    <a:pos x="64" y="4"/>
                  </a:cxn>
                  <a:cxn ang="0">
                    <a:pos x="57" y="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48" y="4"/>
                  </a:cxn>
                  <a:cxn ang="0">
                    <a:pos x="45" y="2"/>
                  </a:cxn>
                  <a:cxn ang="0">
                    <a:pos x="40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4"/>
                  </a:cxn>
                  <a:cxn ang="0">
                    <a:pos x="17" y="18"/>
                  </a:cxn>
                  <a:cxn ang="0">
                    <a:pos x="17" y="18"/>
                  </a:cxn>
                  <a:cxn ang="0">
                    <a:pos x="10" y="20"/>
                  </a:cxn>
                  <a:cxn ang="0">
                    <a:pos x="4" y="23"/>
                  </a:cxn>
                  <a:cxn ang="0">
                    <a:pos x="1" y="27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" y="43"/>
                  </a:cxn>
                  <a:cxn ang="0">
                    <a:pos x="10" y="46"/>
                  </a:cxn>
                  <a:cxn ang="0">
                    <a:pos x="17" y="47"/>
                  </a:cxn>
                  <a:cxn ang="0">
                    <a:pos x="17" y="47"/>
                  </a:cxn>
                  <a:cxn ang="0">
                    <a:pos x="18" y="47"/>
                  </a:cxn>
                  <a:cxn ang="0">
                    <a:pos x="18" y="47"/>
                  </a:cxn>
                  <a:cxn ang="0">
                    <a:pos x="19" y="47"/>
                  </a:cxn>
                  <a:cxn ang="0">
                    <a:pos x="19" y="47"/>
                  </a:cxn>
                  <a:cxn ang="0">
                    <a:pos x="20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8" y="46"/>
                  </a:cxn>
                  <a:cxn ang="0">
                    <a:pos x="93" y="43"/>
                  </a:cxn>
                  <a:cxn ang="0">
                    <a:pos x="98" y="38"/>
                  </a:cxn>
                  <a:cxn ang="0">
                    <a:pos x="98" y="35"/>
                  </a:cxn>
                  <a:cxn ang="0">
                    <a:pos x="99" y="33"/>
                  </a:cxn>
                  <a:cxn ang="0">
                    <a:pos x="99" y="33"/>
                  </a:cxn>
                </a:cxnLst>
                <a:rect l="0" t="0" r="r" b="b"/>
                <a:pathLst>
                  <a:path w="99" h="47">
                    <a:moveTo>
                      <a:pt x="99" y="33"/>
                    </a:moveTo>
                    <a:lnTo>
                      <a:pt x="99" y="33"/>
                    </a:lnTo>
                    <a:lnTo>
                      <a:pt x="99" y="29"/>
                    </a:lnTo>
                    <a:lnTo>
                      <a:pt x="98" y="27"/>
                    </a:lnTo>
                    <a:lnTo>
                      <a:pt x="93" y="23"/>
                    </a:lnTo>
                    <a:lnTo>
                      <a:pt x="89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1" y="15"/>
                    </a:lnTo>
                    <a:lnTo>
                      <a:pt x="80" y="13"/>
                    </a:lnTo>
                    <a:lnTo>
                      <a:pt x="76" y="9"/>
                    </a:lnTo>
                    <a:lnTo>
                      <a:pt x="70" y="5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7" y="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0" y="20"/>
                    </a:lnTo>
                    <a:lnTo>
                      <a:pt x="4" y="23"/>
                    </a:lnTo>
                    <a:lnTo>
                      <a:pt x="1" y="27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" y="43"/>
                    </a:lnTo>
                    <a:lnTo>
                      <a:pt x="10" y="46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8" y="46"/>
                    </a:lnTo>
                    <a:lnTo>
                      <a:pt x="93" y="43"/>
                    </a:lnTo>
                    <a:lnTo>
                      <a:pt x="98" y="38"/>
                    </a:lnTo>
                    <a:lnTo>
                      <a:pt x="98" y="35"/>
                    </a:lnTo>
                    <a:lnTo>
                      <a:pt x="99" y="33"/>
                    </a:lnTo>
                    <a:lnTo>
                      <a:pt x="99" y="3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8" name="Group 97"/>
            <p:cNvGrpSpPr/>
            <p:nvPr/>
          </p:nvGrpSpPr>
          <p:grpSpPr>
            <a:xfrm>
              <a:off x="2857488" y="1285866"/>
              <a:ext cx="1500188" cy="439738"/>
              <a:chOff x="3000364" y="1000114"/>
              <a:chExt cx="1500188" cy="439738"/>
            </a:xfrm>
            <a:solidFill>
              <a:schemeClr val="accent4"/>
            </a:solidFill>
          </p:grpSpPr>
          <p:sp>
            <p:nvSpPr>
              <p:cNvPr id="9" name="Freeform 298"/>
              <p:cNvSpPr/>
              <p:nvPr/>
            </p:nvSpPr>
            <p:spPr bwMode="auto">
              <a:xfrm>
                <a:off x="4200514" y="1000114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0" name="Freeform 299"/>
              <p:cNvSpPr/>
              <p:nvPr/>
            </p:nvSpPr>
            <p:spPr bwMode="auto">
              <a:xfrm>
                <a:off x="3376602" y="1177914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1" name="Freeform 300"/>
              <p:cNvSpPr/>
              <p:nvPr/>
            </p:nvSpPr>
            <p:spPr bwMode="auto">
              <a:xfrm>
                <a:off x="3276589" y="1220776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2" name="Freeform 301"/>
              <p:cNvSpPr/>
              <p:nvPr/>
            </p:nvSpPr>
            <p:spPr bwMode="auto">
              <a:xfrm>
                <a:off x="3178164" y="1269989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3" name="Freeform 302"/>
              <p:cNvSpPr/>
              <p:nvPr/>
            </p:nvSpPr>
            <p:spPr bwMode="auto">
              <a:xfrm>
                <a:off x="3000364" y="1393814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8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4" name="Freeform 303"/>
              <p:cNvSpPr/>
              <p:nvPr/>
            </p:nvSpPr>
            <p:spPr bwMode="auto">
              <a:xfrm>
                <a:off x="3086089" y="1328726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5" name="Freeform 304"/>
              <p:cNvSpPr/>
              <p:nvPr/>
            </p:nvSpPr>
            <p:spPr bwMode="auto">
              <a:xfrm>
                <a:off x="3805227" y="1087426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6" name="Freeform 305"/>
              <p:cNvSpPr/>
              <p:nvPr/>
            </p:nvSpPr>
            <p:spPr bwMode="auto">
              <a:xfrm>
                <a:off x="4027477" y="1084251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7" name="Freeform 306"/>
              <p:cNvSpPr/>
              <p:nvPr/>
            </p:nvSpPr>
            <p:spPr bwMode="auto">
              <a:xfrm>
                <a:off x="3914764" y="1084251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8" name="Freeform 307"/>
              <p:cNvSpPr/>
              <p:nvPr/>
            </p:nvSpPr>
            <p:spPr bwMode="auto">
              <a:xfrm>
                <a:off x="4137014" y="1092189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9" name="Freeform 308"/>
              <p:cNvSpPr/>
              <p:nvPr/>
            </p:nvSpPr>
            <p:spPr bwMode="auto">
              <a:xfrm>
                <a:off x="3695689" y="1098539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0" name="Freeform 309"/>
              <p:cNvSpPr/>
              <p:nvPr/>
            </p:nvSpPr>
            <p:spPr bwMode="auto">
              <a:xfrm>
                <a:off x="3587739" y="1117589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Freeform 310"/>
              <p:cNvSpPr/>
              <p:nvPr/>
            </p:nvSpPr>
            <p:spPr bwMode="auto">
              <a:xfrm>
                <a:off x="3479789" y="1142989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39" name="Rectangle 32"/>
          <p:cNvSpPr/>
          <p:nvPr/>
        </p:nvSpPr>
        <p:spPr>
          <a:xfrm>
            <a:off x="0" y="4095755"/>
            <a:ext cx="12192000" cy="2762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4085" y="1589405"/>
            <a:ext cx="3822065" cy="1692910"/>
          </a:xfrm>
          <a:prstGeom prst="rect">
            <a:avLst/>
          </a:prstGeom>
          <a:noFill/>
        </p:spPr>
        <p:txBody>
          <a:bodyPr wrap="square" lIns="179705" tIns="107950" rIns="179705" bIns="107950" rtlCol="0">
            <a:spAutoFit/>
          </a:bodyPr>
          <a:p>
            <a:pPr algn="dist"/>
            <a:r>
              <a:rPr lang="zh-CN" altLang="en-US" sz="9600" b="1" kern="8000" spc="100" dirty="0">
                <a:solidFill>
                  <a:srgbClr val="DE002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物理</a:t>
            </a:r>
            <a:endParaRPr lang="zh-CN" altLang="en-US" sz="9600" b="1" kern="8000" spc="100" dirty="0">
              <a:solidFill>
                <a:srgbClr val="DE0023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9818" y="5431268"/>
            <a:ext cx="50501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人教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˙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八年级（上册）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10002"/>
          <p:cNvPicPr>
            <a:picLocks noChangeAspect="1"/>
          </p:cNvPicPr>
          <p:nvPr/>
        </p:nvPicPr>
        <p:blipFill>
          <a:blip r:embed="rId1"/>
          <a:srcRect l="58553" r="523" b="23051"/>
          <a:stretch>
            <a:fillRect/>
          </a:stretch>
        </p:blipFill>
        <p:spPr>
          <a:xfrm>
            <a:off x="6069965" y="1689735"/>
            <a:ext cx="476059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4"/>
          <p:cNvSpPr txBox="1"/>
          <p:nvPr/>
        </p:nvSpPr>
        <p:spPr>
          <a:xfrm>
            <a:off x="1453515" y="1104265"/>
            <a:ext cx="2965450" cy="4921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</a:pPr>
            <a:r>
              <a:rPr lang="zh-CN" altLang="en-US" sz="3200" b="0" cap="small" dirty="0">
                <a:solidFill>
                  <a:schemeClr val="tx1"/>
                </a:solidFill>
                <a:uFillTx/>
                <a:latin typeface="黑体" panose="02010609060101010101" pitchFamily="49" charset="-122"/>
                <a:cs typeface="宋体" panose="02010600030101010101" pitchFamily="2" charset="-122"/>
              </a:rPr>
              <a:t>看近处物体</a:t>
            </a:r>
            <a:endParaRPr lang="zh-CN" altLang="en-US" sz="3200" b="0" cap="small" dirty="0">
              <a:solidFill>
                <a:schemeClr val="tx1"/>
              </a:solidFill>
              <a:uFillTx/>
              <a:latin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3195" y="1557020"/>
            <a:ext cx="50203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36905" fontAlgn="auto"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当睫状体收缩时，晶状体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变厚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，对光的偏折能力变大，近处物体射来的光会聚在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视网膜上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，眼睛就可以看清近处的物体。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5840" y="1654175"/>
            <a:ext cx="7727315" cy="3634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73100" fontAlgn="auto">
              <a:lnSpc>
                <a:spcPct val="12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依靠眼睛调节所能看清最远最近的两个极限点分别叫做远点和近点。远点是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无限远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，近点是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10cm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，正常眼睛看物体的最清晰而又不疲劳的距离是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25cm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，这个距离叫做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明视距离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。预防近视眼的措施就是保持在</a:t>
            </a:r>
            <a:r>
              <a:rPr lang="en-US" altLang="zh-CN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25cm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左右。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97785" y="631190"/>
            <a:ext cx="7019290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知识点二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近视眼及其矫正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Picture 22" descr="1010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0" r="67061" b="26549"/>
          <a:stretch>
            <a:fillRect/>
          </a:stretch>
        </p:blipFill>
        <p:spPr>
          <a:xfrm>
            <a:off x="7914640" y="1631950"/>
            <a:ext cx="2893695" cy="1536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 descr="10101"/>
          <p:cNvPicPr>
            <a:picLocks noChangeAspect="1"/>
          </p:cNvPicPr>
          <p:nvPr/>
        </p:nvPicPr>
        <p:blipFill>
          <a:blip r:embed="rId2"/>
          <a:srcRect l="67632" t="2637" b="26549"/>
          <a:stretch>
            <a:fillRect/>
          </a:stretch>
        </p:blipFill>
        <p:spPr>
          <a:xfrm>
            <a:off x="7914640" y="3429000"/>
            <a:ext cx="2834005" cy="13360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1945005" y="1682115"/>
            <a:ext cx="2913380" cy="1485900"/>
            <a:chOff x="1628" y="2927"/>
            <a:chExt cx="4588" cy="2340"/>
          </a:xfrm>
        </p:grpSpPr>
        <p:sp>
          <p:nvSpPr>
            <p:cNvPr id="16" name="流程图: 显示 15"/>
            <p:cNvSpPr/>
            <p:nvPr/>
          </p:nvSpPr>
          <p:spPr>
            <a:xfrm rot="10800000">
              <a:off x="1628" y="2927"/>
              <a:ext cx="4589" cy="2340"/>
            </a:xfrm>
            <a:prstGeom prst="flowChartDisplay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23" y="3337"/>
              <a:ext cx="3133" cy="1520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远处物体的</a:t>
              </a:r>
              <a:endParaRPr lang="en-US" altLang="zh-CN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成像位置</a:t>
              </a:r>
              <a:endParaRPr lang="zh-CN" altLang="en-US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45005" y="3429000"/>
            <a:ext cx="2913380" cy="1485900"/>
            <a:chOff x="1495" y="5875"/>
            <a:chExt cx="4588" cy="2340"/>
          </a:xfrm>
        </p:grpSpPr>
        <p:sp>
          <p:nvSpPr>
            <p:cNvPr id="11" name="流程图: 显示 10"/>
            <p:cNvSpPr/>
            <p:nvPr/>
          </p:nvSpPr>
          <p:spPr>
            <a:xfrm rot="10800000">
              <a:off x="1495" y="5875"/>
              <a:ext cx="4589" cy="2340"/>
            </a:xfrm>
            <a:prstGeom prst="flowChartDisplay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57" y="6622"/>
              <a:ext cx="1865" cy="847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矫正</a:t>
              </a:r>
              <a:endParaRPr lang="zh-CN" altLang="en-US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831840" y="2002790"/>
            <a:ext cx="2004060" cy="778510"/>
            <a:chOff x="6918" y="3484"/>
            <a:chExt cx="3156" cy="1226"/>
          </a:xfrm>
        </p:grpSpPr>
        <p:sp>
          <p:nvSpPr>
            <p:cNvPr id="4" name="流程图: 显示 3"/>
            <p:cNvSpPr/>
            <p:nvPr/>
          </p:nvSpPr>
          <p:spPr>
            <a:xfrm rot="10800000">
              <a:off x="7022" y="3484"/>
              <a:ext cx="3052" cy="1226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Text Box 3"/>
            <p:cNvSpPr txBox="1"/>
            <p:nvPr/>
          </p:nvSpPr>
          <p:spPr>
            <a:xfrm>
              <a:off x="6918" y="3673"/>
              <a:ext cx="2700" cy="847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dirty="0">
                  <a:solidFill>
                    <a:srgbClr val="0D0D0D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视网膜前</a:t>
              </a:r>
              <a:endParaRPr lang="zh-CN" altLang="en-US" dirty="0">
                <a:solidFill>
                  <a:srgbClr val="0D0D0D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831840" y="3730625"/>
            <a:ext cx="1938020" cy="778510"/>
            <a:chOff x="7159" y="6550"/>
            <a:chExt cx="3052" cy="1226"/>
          </a:xfrm>
        </p:grpSpPr>
        <p:sp>
          <p:nvSpPr>
            <p:cNvPr id="15" name="流程图: 显示 14"/>
            <p:cNvSpPr/>
            <p:nvPr/>
          </p:nvSpPr>
          <p:spPr>
            <a:xfrm rot="10800000">
              <a:off x="7159" y="6550"/>
              <a:ext cx="3052" cy="1226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8" name="Text Box 3"/>
            <p:cNvSpPr txBox="1"/>
            <p:nvPr/>
          </p:nvSpPr>
          <p:spPr>
            <a:xfrm>
              <a:off x="7478" y="6775"/>
              <a:ext cx="2140" cy="847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dirty="0">
                  <a:solidFill>
                    <a:srgbClr val="0D0D0D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凹透镜</a:t>
              </a:r>
              <a:endParaRPr lang="zh-CN" altLang="en-US" dirty="0">
                <a:solidFill>
                  <a:srgbClr val="0D0D0D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542540" y="5000625"/>
            <a:ext cx="75787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近视原因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晶状体太厚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眼球前后方向上太长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97785" y="631190"/>
            <a:ext cx="7019290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知识点三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视眼及其矫正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Picture 22" descr="1010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0" r="67061" b="26549"/>
          <a:stretch>
            <a:fillRect/>
          </a:stretch>
        </p:blipFill>
        <p:spPr>
          <a:xfrm>
            <a:off x="7914640" y="1631950"/>
            <a:ext cx="2893695" cy="1536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 descr="10101"/>
          <p:cNvPicPr>
            <a:picLocks noChangeAspect="1"/>
          </p:cNvPicPr>
          <p:nvPr/>
        </p:nvPicPr>
        <p:blipFill>
          <a:blip r:embed="rId2"/>
          <a:srcRect l="67632" t="2637" b="26549"/>
          <a:stretch>
            <a:fillRect/>
          </a:stretch>
        </p:blipFill>
        <p:spPr>
          <a:xfrm>
            <a:off x="7914640" y="3429000"/>
            <a:ext cx="2834005" cy="13360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1945005" y="1682115"/>
            <a:ext cx="2914015" cy="1485900"/>
            <a:chOff x="1628" y="2927"/>
            <a:chExt cx="4589" cy="2340"/>
          </a:xfrm>
        </p:grpSpPr>
        <p:sp>
          <p:nvSpPr>
            <p:cNvPr id="16" name="流程图: 显示 15"/>
            <p:cNvSpPr/>
            <p:nvPr/>
          </p:nvSpPr>
          <p:spPr>
            <a:xfrm rot="10800000">
              <a:off x="1628" y="2927"/>
              <a:ext cx="4589" cy="2340"/>
            </a:xfrm>
            <a:prstGeom prst="flowChartDisplay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39" y="3337"/>
              <a:ext cx="3103" cy="1501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近处物体的</a:t>
              </a:r>
              <a:endParaRPr lang="zh-CN" altLang="en-US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成像位置</a:t>
              </a:r>
              <a:endParaRPr lang="zh-CN" altLang="en-US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45005" y="3429000"/>
            <a:ext cx="2913380" cy="1485900"/>
            <a:chOff x="1495" y="5875"/>
            <a:chExt cx="4588" cy="2340"/>
          </a:xfrm>
        </p:grpSpPr>
        <p:sp>
          <p:nvSpPr>
            <p:cNvPr id="11" name="流程图: 显示 10"/>
            <p:cNvSpPr/>
            <p:nvPr/>
          </p:nvSpPr>
          <p:spPr>
            <a:xfrm rot="10800000">
              <a:off x="1495" y="5875"/>
              <a:ext cx="4589" cy="2340"/>
            </a:xfrm>
            <a:prstGeom prst="flowChartDisplay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57" y="6622"/>
              <a:ext cx="1865" cy="847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066CC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矫正</a:t>
              </a:r>
              <a:endParaRPr lang="zh-CN" altLang="en-US" dirty="0">
                <a:solidFill>
                  <a:srgbClr val="0066CC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831840" y="2002790"/>
            <a:ext cx="2004060" cy="778510"/>
            <a:chOff x="6918" y="3484"/>
            <a:chExt cx="3156" cy="1226"/>
          </a:xfrm>
        </p:grpSpPr>
        <p:sp>
          <p:nvSpPr>
            <p:cNvPr id="4" name="流程图: 显示 3"/>
            <p:cNvSpPr/>
            <p:nvPr/>
          </p:nvSpPr>
          <p:spPr>
            <a:xfrm rot="10800000">
              <a:off x="7022" y="3484"/>
              <a:ext cx="3052" cy="1226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Text Box 3"/>
            <p:cNvSpPr txBox="1"/>
            <p:nvPr/>
          </p:nvSpPr>
          <p:spPr>
            <a:xfrm>
              <a:off x="6918" y="3673"/>
              <a:ext cx="2700" cy="822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dirty="0">
                  <a:solidFill>
                    <a:srgbClr val="0D0D0D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视网膜后</a:t>
              </a:r>
              <a:endParaRPr lang="zh-CN" altLang="en-US" dirty="0">
                <a:solidFill>
                  <a:srgbClr val="0D0D0D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831840" y="3730625"/>
            <a:ext cx="1938020" cy="778510"/>
            <a:chOff x="7159" y="6550"/>
            <a:chExt cx="3052" cy="1226"/>
          </a:xfrm>
        </p:grpSpPr>
        <p:sp>
          <p:nvSpPr>
            <p:cNvPr id="15" name="流程图: 显示 14"/>
            <p:cNvSpPr/>
            <p:nvPr/>
          </p:nvSpPr>
          <p:spPr>
            <a:xfrm rot="10800000">
              <a:off x="7159" y="6550"/>
              <a:ext cx="3052" cy="1226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8" name="Text Box 3"/>
            <p:cNvSpPr txBox="1"/>
            <p:nvPr/>
          </p:nvSpPr>
          <p:spPr>
            <a:xfrm>
              <a:off x="7478" y="6775"/>
              <a:ext cx="2140" cy="822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dirty="0">
                  <a:solidFill>
                    <a:srgbClr val="0D0D0D"/>
                  </a:solidFill>
                  <a:latin typeface="黑体" panose="02010609060101010101" pitchFamily="49" charset="-122"/>
                  <a:cs typeface="宋体" panose="02010600030101010101" pitchFamily="2" charset="-122"/>
                </a:rPr>
                <a:t>凸透镜</a:t>
              </a:r>
              <a:endParaRPr lang="zh-CN" altLang="en-US" dirty="0">
                <a:solidFill>
                  <a:srgbClr val="0D0D0D"/>
                </a:solidFill>
                <a:latin typeface="黑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597785" y="4978400"/>
            <a:ext cx="75787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近视原因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晶状体太薄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眼球前后方向上太短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4"/>
          <p:cNvSpPr txBox="1"/>
          <p:nvPr/>
        </p:nvSpPr>
        <p:spPr>
          <a:xfrm>
            <a:off x="4851718" y="1619250"/>
            <a:ext cx="2487612" cy="527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0">
              <a:lnSpc>
                <a:spcPct val="110000"/>
              </a:lnSpc>
            </a:pPr>
            <a:r>
              <a:rPr lang="zh-CN" altLang="en-US" sz="3200" dirty="0">
                <a:latin typeface="宋体" panose="02010600030101010101" pitchFamily="2" charset="-122"/>
                <a:cs typeface="宋体" panose="02010600030101010101" pitchFamily="2" charset="-122"/>
              </a:rPr>
              <a:t>眼镜的度数</a:t>
            </a:r>
            <a:endParaRPr lang="en-US" altLang="zh-CN" sz="32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副标题 4"/>
          <p:cNvSpPr txBox="1"/>
          <p:nvPr/>
        </p:nvSpPr>
        <p:spPr>
          <a:xfrm>
            <a:off x="2111375" y="2473325"/>
            <a:ext cx="7991475" cy="2305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719455">
              <a:lnSpc>
                <a:spcPct val="150000"/>
              </a:lnSpc>
            </a:pPr>
            <a:r>
              <a:rPr lang="zh-CN" altLang="en-US" dirty="0">
                <a:solidFill>
                  <a:srgbClr val="1F497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透镜</a:t>
            </a:r>
            <a:r>
              <a:rPr lang="zh-CN" altLang="en-US" dirty="0">
                <a:latin typeface="宋体" panose="02010600030101010101" pitchFamily="2" charset="-122"/>
                <a:cs typeface="宋体" panose="02010600030101010101" pitchFamily="2" charset="-122"/>
              </a:rPr>
              <a:t>焦距 </a:t>
            </a:r>
            <a:r>
              <a:rPr lang="en-US" altLang="zh-CN" i="1" dirty="0">
                <a:latin typeface="宋体" panose="02010600030101010101" pitchFamily="2" charset="-122"/>
                <a:cs typeface="宋体" panose="02010600030101010101" pitchFamily="2" charset="-122"/>
              </a:rPr>
              <a:t>f </a:t>
            </a:r>
            <a:r>
              <a:rPr lang="zh-CN" altLang="en-US" dirty="0">
                <a:latin typeface="宋体" panose="02010600030101010101" pitchFamily="2" charset="-122"/>
                <a:cs typeface="宋体" panose="02010600030101010101" pitchFamily="2" charset="-122"/>
              </a:rPr>
              <a:t>的长短标志着折光本领的大小</a:t>
            </a:r>
            <a:r>
              <a:rPr lang="en-US" altLang="zh-CN" dirty="0">
                <a:solidFill>
                  <a:srgbClr val="1F497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  </a:t>
            </a:r>
            <a:r>
              <a:rPr lang="zh-CN" altLang="en-US" dirty="0">
                <a:solidFill>
                  <a:srgbClr val="1F497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焦距越短，折光本领越大，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通常把透镜焦距的倒数叫做透镜焦度</a:t>
            </a:r>
            <a:r>
              <a:rPr lang="en-US" altLang="zh-CN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  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用 </a:t>
            </a:r>
            <a:r>
              <a:rPr lang="en-US" altLang="zh-CN" i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Φ 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表示，即</a:t>
            </a:r>
            <a:r>
              <a:rPr lang="en-US" altLang="zh-CN" i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en-US" i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i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509" name="标题 3"/>
          <p:cNvSpPr txBox="1"/>
          <p:nvPr/>
        </p:nvSpPr>
        <p:spPr>
          <a:xfrm>
            <a:off x="1411288" y="847090"/>
            <a:ext cx="3081337" cy="77152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0">
              <a:lnSpc>
                <a:spcPct val="100000"/>
              </a:lnSpc>
            </a:pPr>
            <a:r>
              <a:rPr lang="zh-CN" altLang="en-US" sz="3200" dirty="0">
                <a:solidFill>
                  <a:srgbClr val="0066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“科学世界”</a:t>
            </a:r>
            <a:endParaRPr lang="zh-CN" altLang="en-US" sz="3200" dirty="0">
              <a:solidFill>
                <a:srgbClr val="0066CC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7855585" y="3692049"/>
          <a:ext cx="1089025" cy="1002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469900" imgH="431800" progId="Equation.DSMT4">
                  <p:embed/>
                </p:oleObj>
              </mc:Choice>
              <mc:Fallback>
                <p:oleObj name="" r:id="rId1" imgW="469900" imgH="431800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855585" y="3692049"/>
                        <a:ext cx="1089025" cy="10026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2150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46885" y="1744345"/>
            <a:ext cx="876236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如果远视很严重，所戴老花镜（凸透镜）的折光本领应该大一些，透镜焦度就要大一些，平时说的眼镜片的度数，就是镜片的透镜焦度乘100的值.  例如：100度远视镜片的透镜焦度是1m-1，它的焦距是1 m。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46885" y="3745865"/>
            <a:ext cx="8762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/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（远视镜片）的度数是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凹透镜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（近视镜片）的度数是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负数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61135" y="1686560"/>
            <a:ext cx="9584055" cy="33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1pPr>
            <a:lvl2pPr marL="742950" indent="-285750" eaLnBrk="0" hangingPunct="0"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2pPr>
            <a:lvl3pPr marL="1143000" indent="-228600" eaLnBrk="0" hangingPunct="0"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3pPr>
            <a:lvl4pPr marL="1600200" indent="-228600" eaLnBrk="0" hangingPunct="0"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4pPr>
            <a:lvl5pPr marL="2057400" indent="-228600" eaLnBrk="0" hangingPunct="0"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ysClr val="windowText" lastClr="000000"/>
                </a:solidFill>
                <a:latin typeface="Times New Roman" panose="02020603050405020304" charset="0"/>
                <a:ea typeface="楷体_GB2312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．近视眼只能看清近处物体，看不清远处物体。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．近视眼成因是晶状体太厚，或眼球前后方向上太长。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．来自远处物体某点的光还未会聚已到达近视眼的视网膜。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D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．近视眼的矫正方法是在眼睛前面放一个凸透镜。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1130" y="924560"/>
            <a:ext cx="8399780" cy="6940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1</a:t>
            </a:r>
            <a:r>
              <a:rPr kumimoji="1" lang="zh-CN" altLang="en-US" sz="2800" b="1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．关于近视眼及其矫正,下列说法正确的是（        ）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17330" y="1010920"/>
            <a:ext cx="676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base">
              <a:buClrTx/>
              <a:buSzTx/>
              <a:buFontTx/>
              <a:defRPr/>
            </a:pPr>
            <a:r>
              <a:rPr kumimoji="1"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AB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89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452880" y="2146935"/>
            <a:ext cx="9660890" cy="302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marR="0" defTabSz="914400" eaLnBrk="1" hangingPunct="1">
              <a:lnSpc>
                <a:spcPct val="17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kumimoji="0" lang="zh-CN" altLang="en-US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．远视眼只能看清近处物体，看不清远处物体。</a:t>
            </a:r>
            <a:endParaRPr kumimoji="0" lang="zh-CN" altLang="en-US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R="0" defTabSz="914400" eaLnBrk="1" hangingPunct="1">
              <a:lnSpc>
                <a:spcPct val="17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kumimoji="0" lang="zh-CN" altLang="en-US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．远视眼成因是晶状体太薄，或眼球前后方向上太短。</a:t>
            </a:r>
            <a:endParaRPr kumimoji="0" lang="zh-CN" altLang="en-US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R="0" defTabSz="914400" eaLnBrk="1" hangingPunct="1">
              <a:lnSpc>
                <a:spcPct val="17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kumimoji="0" lang="zh-CN" altLang="en-US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．来自近处物体某点的光还未会聚已到达远视眼的视网膜。</a:t>
            </a:r>
            <a:endParaRPr kumimoji="0" lang="zh-CN" altLang="en-US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R="0" defTabSz="914400" eaLnBrk="1" hangingPunct="1">
              <a:lnSpc>
                <a:spcPct val="17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D</a:t>
            </a:r>
            <a:r>
              <a:rPr kumimoji="0" lang="zh-CN" altLang="en-US" sz="2800" b="1" kern="1200" cap="none" spc="0" normalizeH="0" baseline="0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．远视眼的矫正方法是在眼睛前面放一个凸透镜。</a:t>
            </a:r>
            <a:endParaRPr kumimoji="0" lang="en-US" altLang="zh-CN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3553" y="1608455"/>
            <a:ext cx="113823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</a:pPr>
            <a:r>
              <a:rPr lang="en-US" altLang="zh-CN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BCD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2880" y="1622425"/>
            <a:ext cx="884618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 noProof="0" dirty="0">
                <a:solidFill>
                  <a:srgbClr val="1F497D"/>
                </a:solidFill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．关于远视眼及其矫正，下列说法正确的是（           ）</a:t>
            </a:r>
            <a:endParaRPr kumimoji="0" lang="zh-CN" altLang="en-US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l"/>
            <a:endParaRPr kumimoji="0" lang="zh-CN" altLang="en-US" sz="2800" b="1" kern="1200" cap="none" spc="0" normalizeH="0" baseline="0" noProof="0" dirty="0">
              <a:solidFill>
                <a:srgbClr val="1F497D"/>
              </a:solidFill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89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11605" y="1571625"/>
            <a:ext cx="2540000" cy="521970"/>
          </a:xfrm>
          <a:prstGeom prst="rect">
            <a:avLst/>
          </a:prstGeom>
          <a:solidFill>
            <a:srgbClr val="A7EA65"/>
          </a:solidFill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（一）眼睛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8665" y="2257425"/>
            <a:ext cx="7432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人的眼睛是一架能改变焦距的“神奇”照相机。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1605" y="2907030"/>
            <a:ext cx="4644390" cy="521970"/>
          </a:xfrm>
          <a:prstGeom prst="rect">
            <a:avLst/>
          </a:prstGeom>
          <a:solidFill>
            <a:srgbClr val="A7EA65"/>
          </a:solidFill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（二）近视、远视及其矫正。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18665" y="3674745"/>
            <a:ext cx="8518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近视眼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晶状体变厚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，折光能力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强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，用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凹透镜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矫正。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8665" y="4591685"/>
            <a:ext cx="84302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远视眼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晶状体变薄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，折光能力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弱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，用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矫正。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课堂小结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9652" y="59913"/>
            <a:ext cx="10213326" cy="6825439"/>
            <a:chOff x="989337" y="45308"/>
            <a:chExt cx="10213326" cy="682543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89337" y="45308"/>
              <a:ext cx="10213326" cy="682543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61729" y="2785626"/>
              <a:ext cx="77714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7200" b="1" spc="-150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谢谢</a:t>
              </a:r>
              <a:r>
                <a:rPr lang="zh-CN" altLang="en-US" sz="7200" b="1" spc="-15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观看</a:t>
              </a:r>
              <a:endParaRPr lang="zh-CN" altLang="en-US" sz="7200" b="1" spc="-15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68375" y="93980"/>
            <a:ext cx="10213340" cy="6825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980" y="2400300"/>
            <a:ext cx="5247640" cy="2057400"/>
          </a:xfrm>
          <a:prstGeom prst="rect">
            <a:avLst/>
          </a:prstGeom>
          <a:noFill/>
        </p:spPr>
        <p:txBody>
          <a:bodyPr vert="horz" wrap="square" lIns="107950" tIns="323850" rIns="107950" bIns="71755" rtlCol="0" anchor="ctr" anchorCtr="1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第五章  </a:t>
            </a:r>
            <a:r>
              <a:rPr 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透镜及其应用</a:t>
            </a:r>
            <a:endParaRPr lang="zh-CN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节 眼睛和眼镜</a:t>
            </a:r>
            <a:endParaRPr lang="zh-CN" altLang="en-US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944506" y="2071797"/>
            <a:ext cx="652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72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2332632" y="1652905"/>
            <a:ext cx="86093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1.了解眼睛的构造，知道眼睛是怎样看见物体的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32632" y="2734945"/>
            <a:ext cx="96958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2.了解近视眼、远视眼的成因及矫正方法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32632" y="3878580"/>
            <a:ext cx="92008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3.了解用眼卫生及眼睛保健的知识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2885" y="1017905"/>
            <a:ext cx="2430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学习目标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581925" y="2071797"/>
            <a:ext cx="702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24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909320" y="1358900"/>
            <a:ext cx="10547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学习重点：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培养学生用前面所学的凸透镜成像规律的知识，加深对眼睛的了解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9320" y="2128520"/>
            <a:ext cx="9439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难点 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近视眼、远视眼的成因及矫正方法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9320" y="2898140"/>
            <a:ext cx="105479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学习方法：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运用模型法引导学生分析无法直接观察到的眼睛内部结构、看远近不同物体时晶状体变化、近视眼和远视眼观察物体时晶状体的变化，学会正确的用眼方式。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9320" y="4775835"/>
            <a:ext cx="10547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学具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准备：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多媒体课件、眼球模型、凸透镜、凹透镜、光具座、蜡烛、光屏。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8827" y="406299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教学内容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520657" y="2389430"/>
            <a:ext cx="1250951" cy="1155700"/>
            <a:chOff x="990159" y="1862891"/>
            <a:chExt cx="1250951" cy="1155700"/>
          </a:xfrm>
        </p:grpSpPr>
        <p:sp>
          <p:nvSpPr>
            <p:cNvPr id="77" name="Freeform 6"/>
            <p:cNvSpPr/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79" name="Freeform 7"/>
              <p:cNvSpPr/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0" name="TextBox 50"/>
              <p:cNvSpPr txBox="1"/>
              <p:nvPr/>
            </p:nvSpPr>
            <p:spPr>
              <a:xfrm>
                <a:off x="1337363" y="195767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01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2" name="TextBox 43"/>
          <p:cNvSpPr txBox="1"/>
          <p:nvPr/>
        </p:nvSpPr>
        <p:spPr>
          <a:xfrm>
            <a:off x="3029604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1" action="ppaction://hlinksldjump"/>
              </a:rPr>
              <a:t>情景引入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542692" y="3956973"/>
            <a:ext cx="1250951" cy="1155700"/>
            <a:chOff x="990159" y="3430434"/>
            <a:chExt cx="1250951" cy="1155700"/>
          </a:xfrm>
        </p:grpSpPr>
        <p:sp>
          <p:nvSpPr>
            <p:cNvPr id="84" name="Freeform 6"/>
            <p:cNvSpPr/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86" name="Freeform 7"/>
              <p:cNvSpPr/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7" name="TextBox 50"/>
              <p:cNvSpPr txBox="1"/>
              <p:nvPr/>
            </p:nvSpPr>
            <p:spPr>
              <a:xfrm>
                <a:off x="1337363" y="352999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02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9" name="TextBox 43"/>
          <p:cNvSpPr txBox="1"/>
          <p:nvPr/>
        </p:nvSpPr>
        <p:spPr>
          <a:xfrm>
            <a:off x="3051639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2" action="ppaction://hlinksldjump"/>
              </a:rPr>
              <a:t>互动新授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499783" y="2389430"/>
            <a:ext cx="1250951" cy="1155700"/>
            <a:chOff x="6485268" y="1862891"/>
            <a:chExt cx="1250951" cy="1155700"/>
          </a:xfrm>
        </p:grpSpPr>
        <p:sp>
          <p:nvSpPr>
            <p:cNvPr id="91" name="Freeform 6"/>
            <p:cNvSpPr/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3" name="TextBox 50"/>
            <p:cNvSpPr txBox="1"/>
            <p:nvPr/>
          </p:nvSpPr>
          <p:spPr>
            <a:xfrm>
              <a:off x="6828326" y="1949984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03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95" name="TextBox 43"/>
          <p:cNvSpPr txBox="1"/>
          <p:nvPr/>
        </p:nvSpPr>
        <p:spPr>
          <a:xfrm>
            <a:off x="7961921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3" action="ppaction://hlinksldjump"/>
              </a:rPr>
              <a:t>巩固扩展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6499783" y="3956973"/>
            <a:ext cx="1250951" cy="1155700"/>
            <a:chOff x="6485268" y="3430434"/>
            <a:chExt cx="1250951" cy="1155700"/>
          </a:xfrm>
        </p:grpSpPr>
        <p:sp>
          <p:nvSpPr>
            <p:cNvPr id="97" name="Freeform 6"/>
            <p:cNvSpPr/>
            <p:nvPr/>
          </p:nvSpPr>
          <p:spPr bwMode="auto">
            <a:xfrm rot="1800000">
              <a:off x="6485268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 rot="1800000">
              <a:off x="6580609" y="3517686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9" name="TextBox 50"/>
            <p:cNvSpPr txBox="1"/>
            <p:nvPr/>
          </p:nvSpPr>
          <p:spPr>
            <a:xfrm>
              <a:off x="6832471" y="3519459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04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01" name="TextBox 43"/>
          <p:cNvSpPr txBox="1"/>
          <p:nvPr/>
        </p:nvSpPr>
        <p:spPr>
          <a:xfrm>
            <a:off x="7961921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4" action="ppaction://hlinksldjump"/>
              </a:rPr>
              <a:t>课堂小结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405654" y="2129013"/>
            <a:ext cx="1285461" cy="5758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3484" y="2224335"/>
            <a:ext cx="9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点我喔</a:t>
            </a:r>
            <a:endParaRPr lang="zh-CN" altLang="en-US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9" grpId="0"/>
      <p:bldP spid="95" grpId="0"/>
      <p:bldP spid="101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情景引入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  <p:pic>
        <p:nvPicPr>
          <p:cNvPr id="6" name="假如给我三天光明  hanweijia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000.000000" end="446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045" y="5238750"/>
            <a:ext cx="619125" cy="619125"/>
          </a:xfrm>
          <a:prstGeom prst="rect">
            <a:avLst/>
          </a:prstGeom>
        </p:spPr>
      </p:pic>
      <p:pic>
        <p:nvPicPr>
          <p:cNvPr id="7" name="彭丽媛 - 二泉映月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045" y="5238750"/>
            <a:ext cx="619125" cy="6191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38425" y="1973580"/>
            <a:ext cx="6786880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听完了这篇散文，你有什么样的感受？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02790" y="2590165"/>
            <a:ext cx="7946390" cy="2453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>
              <a:lnSpc>
                <a:spcPct val="16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眼睛对于我们非常地重要，我们应该爱护自己的眼睛，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那么我们今天这节课就来探究与眼睛和眼镜有关的知识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13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416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showWhenStopped="0">
                <p:cTn id="21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22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7730" y="911225"/>
            <a:ext cx="5337175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知识点一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眼睛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6405" y="2042160"/>
            <a:ext cx="3827145" cy="27330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52550" y="1714500"/>
            <a:ext cx="50806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（1）眼睛的主要结构是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眼球，眼球近似球体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.此外，还有一些附属结构。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52550" y="3177540"/>
            <a:ext cx="46342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（2）眼球由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角膜、晶状体、瞳孔、虹膜、睫状体、玻璃体、视网膜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等组成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52550" y="4581525"/>
            <a:ext cx="4727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（3）晶状体和角膜的共同作用相当于一个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0" y="3247390"/>
            <a:ext cx="82251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（5）视网膜上的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视神经细胞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受到光的刺激，把这个信号传输给大脑，我们就看到了物体。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10800000" flipV="1">
            <a:off x="1987550" y="1870075"/>
            <a:ext cx="81375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（4）外界物体反射来的光线，经过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角膜、房水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，由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瞳孔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进入眼球内部，再经过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晶状体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玻璃体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的折射作用，会聚在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视网膜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上，形成物体的像。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10002"/>
          <p:cNvPicPr>
            <a:picLocks noChangeAspect="1"/>
          </p:cNvPicPr>
          <p:nvPr/>
        </p:nvPicPr>
        <p:blipFill>
          <a:blip r:embed="rId1"/>
          <a:srcRect l="2597" r="55408" b="18304"/>
          <a:stretch>
            <a:fillRect/>
          </a:stretch>
        </p:blipFill>
        <p:spPr>
          <a:xfrm>
            <a:off x="6330950" y="1760855"/>
            <a:ext cx="4185920" cy="3310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24"/>
          <p:cNvSpPr txBox="1"/>
          <p:nvPr/>
        </p:nvSpPr>
        <p:spPr>
          <a:xfrm>
            <a:off x="1411605" y="1104265"/>
            <a:ext cx="2255838" cy="4921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</a:pPr>
            <a:r>
              <a:rPr lang="zh-CN" altLang="en-US" sz="3200" b="0" cap="small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看远处物体</a:t>
            </a:r>
            <a:endParaRPr lang="zh-CN" altLang="en-US" sz="3200" b="0" cap="small" dirty="0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3815" y="1615440"/>
            <a:ext cx="4287520" cy="4028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1345" fontAlgn="auto">
              <a:lnSpc>
                <a:spcPct val="16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当瞳孔体放松时，晶状体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比较薄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，远处物体射来的光刚好会聚在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视网膜上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，眼睛可以看清远处的物体。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89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000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1516</Words>
  <Application>WPS 演示</Application>
  <PresentationFormat>宽屏</PresentationFormat>
  <Paragraphs>173</Paragraphs>
  <Slides>19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黑体</vt:lpstr>
      <vt:lpstr>微软雅黑</vt:lpstr>
      <vt:lpstr>Times New Roman</vt:lpstr>
      <vt:lpstr>楷体_GB2312</vt:lpstr>
      <vt:lpstr>Arial Unicode MS</vt:lpstr>
      <vt:lpstr>Calibri</vt:lpstr>
      <vt:lpstr>新宋体</vt:lpstr>
      <vt:lpstr>Office 主题​​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2018-01-10T07:31:00Z</dcterms:created>
  <dcterms:modified xsi:type="dcterms:W3CDTF">2019-09-03T04:32:45Z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