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1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10" r:id="rId12"/>
    <p:sldId id="313" r:id="rId13"/>
    <p:sldId id="332" r:id="rId14"/>
    <p:sldId id="314" r:id="rId15"/>
    <p:sldId id="331" r:id="rId16"/>
    <p:sldId id="333" r:id="rId17"/>
    <p:sldId id="334" r:id="rId18"/>
    <p:sldId id="335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howGuides="1">
      <p:cViewPr varScale="1">
        <p:scale>
          <a:sx n="83" d="100"/>
          <a:sy n="83" d="100"/>
        </p:scale>
        <p:origin x="282" y="72"/>
      </p:cViewPr>
      <p:guideLst>
        <p:guide orient="horz" pos="2120"/>
        <p:guide pos="3877"/>
        <p:guide pos="5"/>
        <p:guide pos="6888"/>
        <p:guide pos="1934"/>
        <p:guide pos="887"/>
        <p:guide orient="horz" pos="3124"/>
        <p:guide orient="horz" pos="1064"/>
        <p:guide pos="56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9880" cy="11988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6.xml"/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4.pn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2010" y="1127760"/>
            <a:ext cx="2453005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实验结论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9865" y="1749425"/>
            <a:ext cx="96132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光从空气斜射入水中时，传播方向发生了偏折，这种现象叫做光的折射。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59865" y="2806700"/>
            <a:ext cx="950722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光从空气斜射入水中或其他介质中，折射光线向法线方向偏折，折射角小于入射角。当入射角增大时，折射角也增大。当光从空气垂直射入水中或其他介质时，传播方线不变。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1455" y="4967605"/>
            <a:ext cx="51263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在折射现象中，光路可逆。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3b0a355fffd4b1a090124980bc236ead_t01e5250d792174fe61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6444615" y="1915795"/>
            <a:ext cx="4623435" cy="34143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8410" y="1015365"/>
            <a:ext cx="752348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生活中的折射现象”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505" y="1988185"/>
            <a:ext cx="5833110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65150" fontAlgn="auto">
              <a:lnSpc>
                <a:spcPct val="13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池底某点发出的光从水中斜射向空气时会发生偏折，逆着折射光看去，就会感觉这点的位置升高了，即池水看起来比实际的浅。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11680" y="1962150"/>
            <a:ext cx="8140065" cy="3794760"/>
            <a:chOff x="3192" y="3410"/>
            <a:chExt cx="12819" cy="5976"/>
          </a:xfrm>
        </p:grpSpPr>
        <p:sp>
          <p:nvSpPr>
            <p:cNvPr id="15" name="文本框 14"/>
            <p:cNvSpPr txBox="1"/>
            <p:nvPr/>
          </p:nvSpPr>
          <p:spPr>
            <a:xfrm>
              <a:off x="4905" y="8450"/>
              <a:ext cx="334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</a:rPr>
                <a:t>空碗时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478" y="8468"/>
              <a:ext cx="292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 b="1">
                  <a:latin typeface="宋体" panose="02010600030101010101" pitchFamily="2" charset="-122"/>
                  <a:ea typeface="宋体" panose="02010600030101010101" pitchFamily="2" charset="-122"/>
                </a:rPr>
                <a:t>盛水时</a:t>
              </a:r>
              <a:endParaRPr lang="zh-CN" altLang="en-US" sz="32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92" y="3410"/>
              <a:ext cx="5796" cy="423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15" y="3410"/>
              <a:ext cx="5796" cy="4093"/>
            </a:xfrm>
            <a:prstGeom prst="rect">
              <a:avLst/>
            </a:prstGeom>
          </p:spPr>
        </p:pic>
      </p:grpSp>
      <p:sp>
        <p:nvSpPr>
          <p:cNvPr id="29" name="矩形 28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5" name="Picture 1" descr="E:\罗梦\人八物上\resource\8s44\jpg\082040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0" y="1786255"/>
            <a:ext cx="5382260" cy="359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612255" y="1603375"/>
            <a:ext cx="4578985" cy="3879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565150" fontAlgn="auto">
              <a:lnSpc>
                <a:spcPct val="11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鱼儿在清澈的水中游动，可以看的很清楚。然而，沿着你看见鱼的方向去叉它，却又叉不到，有经验的渔民都知道，只有瞄准鱼的下方才能叉到鱼。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73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179195" y="788035"/>
            <a:ext cx="9989185" cy="11988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    1.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如图所示各光路图能反映光从玻璃斜射入空气中的是（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endParaRPr kumimoji="0" lang="zh-CN" altLang="zh-CN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8435" name="Picture 3" descr="E:\罗梦\人八物上\人八物导学案\5.11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025" y="2342515"/>
            <a:ext cx="9406890" cy="2172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2532380" y="4749800"/>
            <a:ext cx="7790180" cy="95440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       解析：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当光线从玻璃中斜射入空气中时，折射角大于入射角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471160" y="1366520"/>
            <a:ext cx="603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715" y="41757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90320" y="963930"/>
            <a:ext cx="9719310" cy="26511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）实验的折射光路如图所示，可以判定折射角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______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（填“大于”“小于”或“等于”）入射角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增大入射角时，折射角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_______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（填“增大”或“减小”）。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1509" name="Picture 2" descr="E:\罗梦\人八物上\人八物导学案\KO34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660" y="3505200"/>
            <a:ext cx="6238240" cy="1644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530985" y="1688465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zh-CN" sz="32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</a:rPr>
              <a:t>大于</a:t>
            </a:r>
            <a:endParaRPr lang="zh-CN" altLang="zh-CN" sz="32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0055" y="2272030"/>
            <a:ext cx="1473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algn="l" eaLnBrk="1" fontAlgn="base" hangingPunct="1">
              <a:lnSpc>
                <a:spcPct val="100000"/>
              </a:lnSpc>
              <a:buClrTx/>
              <a:buSzTx/>
              <a:buFontTx/>
            </a:pP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sym typeface="+mn-ea"/>
              </a:rPr>
              <a:t>增大</a:t>
            </a:r>
            <a:endParaRPr lang="zh-CN" altLang="zh-CN" sz="3200" b="1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715" y="41757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490210" y="2900680"/>
            <a:ext cx="2152650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5" name="文本框 104"/>
          <p:cNvSpPr txBox="1"/>
          <p:nvPr/>
        </p:nvSpPr>
        <p:spPr>
          <a:xfrm>
            <a:off x="1101090" y="4265295"/>
            <a:ext cx="9869805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ctr"/>
            <a:r>
              <a:rPr lang="en-US" sz="1050" b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5385" y="3920490"/>
            <a:ext cx="4674235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（二）生活中的折射现象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5385" y="718820"/>
            <a:ext cx="3857625" cy="5835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（一）光的折射现象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60170" y="1371600"/>
            <a:ext cx="9591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1.</a:t>
            </a:r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光的折射规律：三线共一面、入射光线和折射光线分居法线及界面两侧、发生折射时空气中的角要比水中或玻璃中的角要大。</a:t>
            </a:r>
            <a:endParaRPr lang="zh-CN" altLang="en-US" sz="2800" b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0170" y="3074035"/>
            <a:ext cx="34201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</a:rPr>
              <a:t>2.光的折射作图：</a:t>
            </a:r>
            <a:endParaRPr 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5090" y="4529455"/>
            <a:ext cx="95300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光的折射的应用：海市蜃楼、筷子弯折、池水变浅。</a:t>
            </a:r>
            <a:endParaRPr lang="en-US" sz="105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3" grpId="0" bldLvl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光现象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节 光的折射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896870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584325" y="1378585"/>
            <a:ext cx="67424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1.了解光的折射现象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4325" y="2693670"/>
            <a:ext cx="91268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2.了解光从空气射入水或其他介质中时的偏折规律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4325" y="3900170"/>
            <a:ext cx="92011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3.了解光在发生折射时，光路是可逆的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060442" y="132189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学习重点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光的折射规律。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0442" y="195308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利用光的折射规律解释生活中现象。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442" y="2584277"/>
            <a:ext cx="101434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学习方法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根据本节课的教学任务，采用教师演示、引导下的学生小组合作探究式的教学,让学生在动手实验中获得知识，在小组讨论中总结出学习的规律和方法。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0442" y="4323542"/>
            <a:ext cx="1013206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准备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激光笔、水槽、白塑料光屏、激光小手电、玻璃砖、水、牛奶、量角器。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pic>
        <p:nvPicPr>
          <p:cNvPr id="9" name="0001.中国网络电视台-[早安山东]青岛：灵山湾海域现“海市蜃楼”">
            <a:hlinkClick r:id="" action="ppaction://media"/>
          </p:cNvPr>
          <p:cNvPicPr>
            <a:picLocks noChangeAspect="1"/>
          </p:cNvPicPr>
          <p:nvPr>
            <p:ph idx="4294967295"/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5705" y="1640840"/>
            <a:ext cx="7193280" cy="43014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817495" y="777240"/>
            <a:ext cx="6255385" cy="6451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观察视频，认识光的折射现象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67405" y="709930"/>
            <a:ext cx="6473190" cy="706755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光的折射”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2450" y="1840230"/>
            <a:ext cx="8547100" cy="324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base">
              <a:lnSpc>
                <a:spcPct val="160000"/>
              </a:lnSpc>
            </a:pPr>
            <a:r>
              <a:rPr lang="zh-CN" altLang="en-US" sz="3200" b="1" dirty="0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   我们说光沿直线传播，是指光在同一种均匀介质中传播的情形。如果光从一种介质介入另一种介质，例如从空气进入水或玻璃时，情况又会怎样呢？</a:t>
            </a:r>
            <a:endParaRPr lang="zh-CN" altLang="en-US" sz="3200" b="1" dirty="0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2845" y="483870"/>
            <a:ext cx="48768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探究光折射时的特点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6580" y="1415415"/>
            <a:ext cx="824674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让一束光从空气以不同的角度射入水中，观察光束在空气中和水中的径迹。光束进入水中以后传播方向是否发生了偏折？向哪个方向偏折？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64020" y="3195320"/>
            <a:ext cx="3105150" cy="2534285"/>
          </a:xfrm>
          <a:prstGeom prst="rect">
            <a:avLst/>
          </a:prstGeom>
        </p:spPr>
      </p:pic>
      <p:pic>
        <p:nvPicPr>
          <p:cNvPr id="12" name="内容占位符 11" descr="QQ图片20190318142701"/>
          <p:cNvPicPr>
            <a:picLocks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2212340" y="2998470"/>
            <a:ext cx="2559685" cy="308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875" y="1998345"/>
            <a:ext cx="3710940" cy="32404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972810" y="2008505"/>
            <a:ext cx="49199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入射角：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入射光线与法线的夹角i。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62015" y="3788410"/>
            <a:ext cx="47764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折射角：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折射光线与法线的夹角r。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宽屏</PresentationFormat>
  <Paragraphs>133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黑体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