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7"/>
  </p:handoutMasterIdLst>
  <p:sldIdLst>
    <p:sldId id="329" r:id="rId3"/>
    <p:sldId id="330" r:id="rId4"/>
    <p:sldId id="293" r:id="rId6"/>
    <p:sldId id="315" r:id="rId7"/>
    <p:sldId id="263" r:id="rId8"/>
    <p:sldId id="295" r:id="rId9"/>
    <p:sldId id="296" r:id="rId10"/>
    <p:sldId id="308" r:id="rId11"/>
    <p:sldId id="310" r:id="rId12"/>
    <p:sldId id="313" r:id="rId13"/>
    <p:sldId id="314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29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2159"/>
        <p:guide pos="3749"/>
        <p:guide pos="887"/>
        <p:guide pos="6888"/>
        <p:guide orient="horz" pos="3304"/>
        <p:guide orient="horz" pos="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22.xml"/><Relationship Id="rId3" Type="http://schemas.openxmlformats.org/officeDocument/2006/relationships/slide" Target="slide20.xml"/><Relationship Id="rId2" Type="http://schemas.openxmlformats.org/officeDocument/2006/relationships/slide" Target="slide7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1370" y="1360805"/>
            <a:ext cx="612140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（3）另拿一支相同的蜡烛在玻璃板后面移动，使它与前面蜡烛的像重合（左右移动，直到从不同位置看上去它们都重合在一起），这时后一支蜡烛的位置就是前一支蜡烛的像的位置. 改变玻璃前蜡烛的位置，把实验再做两次，每次都记下两支蜡烛的位置。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363" name="图片 7" descr="07704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2135" y="1417320"/>
            <a:ext cx="4013835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5130" y="1876425"/>
            <a:ext cx="6986905" cy="3338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（4）在白纸上画出玻璃板的位置，移开玻璃板，用刻度尺画直线把每次实验中两支蜡烛的位置连接起来，量出两支蜡烛到玻璃板的距离，记录下来并比较它们的大小，再用量角器测量看它们是否与镜面垂直。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363" name="图片 7" descr="07704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1085" y="1724660"/>
            <a:ext cx="4013835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99"/>
          <p:cNvSpPr txBox="1"/>
          <p:nvPr/>
        </p:nvSpPr>
        <p:spPr>
          <a:xfrm>
            <a:off x="596265" y="1261745"/>
            <a:ext cx="59601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32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3200" dirty="0">
                <a:latin typeface="宋体" panose="02010600030101010101" pitchFamily="2" charset="-122"/>
                <a:cs typeface="宋体" panose="02010600030101010101" pitchFamily="2" charset="-122"/>
              </a:rPr>
              <a:t>）把测量结果填写到下表中</a:t>
            </a:r>
            <a:r>
              <a:rPr lang="en-US" altLang="zh-CN" sz="3200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en-US" altLang="zh-CN" sz="32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2299970" y="2082165"/>
          <a:ext cx="7534276" cy="3017838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88318"/>
                <a:gridCol w="2161432"/>
                <a:gridCol w="2292784"/>
                <a:gridCol w="2191742"/>
              </a:tblGrid>
              <a:tr h="1188882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400" b="1" dirty="0">
                          <a:solidFill>
                            <a:sysClr val="windowText" lastClr="000000"/>
                          </a:solidFill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次数</a:t>
                      </a:r>
                      <a:endParaRPr lang="zh-CN" sz="2400" b="1" dirty="0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400" b="1" dirty="0">
                          <a:solidFill>
                            <a:sysClr val="windowText" lastClr="000000"/>
                          </a:solidFill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蜡烛到平面镜的距离</a:t>
                      </a: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/cm</a:t>
                      </a:r>
                      <a:endParaRPr lang="zh-CN" altLang="en-US" sz="2400" b="1" dirty="0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400" b="1" dirty="0">
                          <a:solidFill>
                            <a:sysClr val="windowText" lastClr="000000"/>
                          </a:solidFill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蜡烛的像到平面镜的距离</a:t>
                      </a:r>
                      <a:r>
                        <a:rPr lang="en-US" altLang="zh-CN" sz="2400" b="1" dirty="0">
                          <a:solidFill>
                            <a:sysClr val="windowText" lastClr="000000"/>
                          </a:solidFill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/cm</a:t>
                      </a:r>
                      <a:endParaRPr lang="zh-CN" altLang="zh-CN" sz="2400" b="1" dirty="0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sz="2400" b="1" dirty="0">
                          <a:solidFill>
                            <a:sysClr val="windowText" lastClr="000000"/>
                          </a:solidFill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蜡烛的像与蜡烛的大小关系</a:t>
                      </a:r>
                      <a:endParaRPr lang="zh-CN" sz="2400" b="1" dirty="0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</a:tr>
              <a:tr h="457239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sz="2400" b="1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sz="2400" b="1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sz="2400" b="1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457239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sz="2400" b="1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sz="2400" b="1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sz="2400" b="1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  <a:tr h="457239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sz="2400" b="1" dirty="0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sz="2400" b="1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4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sz="2400" b="1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40000"/>
                      </a:srgbClr>
                    </a:solidFill>
                  </a:tcPr>
                </a:tc>
              </a:tr>
              <a:tr h="457239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ysClr val="windowText" lastClr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…</a:t>
                      </a:r>
                      <a:endParaRPr lang="en-US" sz="2400" b="1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sz="2400" b="1" dirty="0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sz="2400" b="1" dirty="0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sz="2400" b="1" dirty="0">
                        <a:solidFill>
                          <a:sysClr val="windowText" lastClr="000000"/>
                        </a:solidFill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91435" marR="91435" marT="45709" marB="45709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42010" y="1127760"/>
            <a:ext cx="2453005" cy="6451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实验结论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6030" y="2063750"/>
            <a:ext cx="935545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平面镜成像特点：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像与物体大小相等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、像与物体对应点到镜面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距离相等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对应点的连线与镜面垂直。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39720" y="709930"/>
            <a:ext cx="6885305" cy="70675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知识点二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平面镜成虚像”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5975" y="1715135"/>
            <a:ext cx="584835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光源S向四处发光，一些光经平面镜反射后进入了人的眼睛，引起视觉。由于有光沿直线传播的经验，人会感觉这些光好像是从进入人眼光线的反向延长线的交点S'处发出的。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5975" y="4196080"/>
            <a:ext cx="56769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l" fontAlgn="auto">
              <a:buClrTx/>
              <a:buSzTx/>
              <a:buFontTx/>
            </a:pP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但镜子后并不存在S'，所以把S'叫做虚像。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64325" y="1786890"/>
            <a:ext cx="4348480" cy="3284220"/>
            <a:chOff x="10019" y="3105"/>
            <a:chExt cx="8203" cy="5172"/>
          </a:xfrm>
        </p:grpSpPr>
        <p:grpSp>
          <p:nvGrpSpPr>
            <p:cNvPr id="5" name="组合 4"/>
            <p:cNvGrpSpPr/>
            <p:nvPr/>
          </p:nvGrpSpPr>
          <p:grpSpPr>
            <a:xfrm>
              <a:off x="10019" y="3105"/>
              <a:ext cx="7066" cy="5172"/>
              <a:chOff x="6775" y="1040"/>
              <a:chExt cx="5668" cy="5928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6775" y="1040"/>
                <a:ext cx="5668" cy="5929"/>
                <a:chOff x="6775" y="1040"/>
                <a:chExt cx="5668" cy="5929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6775" y="1153"/>
                  <a:ext cx="5669" cy="5817"/>
                  <a:chOff x="6775" y="1153"/>
                  <a:chExt cx="5669" cy="5817"/>
                </a:xfrm>
              </p:grpSpPr>
              <p:grpSp>
                <p:nvGrpSpPr>
                  <p:cNvPr id="28800" name="组合 28799"/>
                  <p:cNvGrpSpPr/>
                  <p:nvPr/>
                </p:nvGrpSpPr>
                <p:grpSpPr>
                  <a:xfrm>
                    <a:off x="8860" y="3518"/>
                    <a:ext cx="1743" cy="1732"/>
                    <a:chOff x="3532" y="1842"/>
                    <a:chExt cx="697" cy="693"/>
                  </a:xfrm>
                </p:grpSpPr>
                <p:sp>
                  <p:nvSpPr>
                    <p:cNvPr id="22594" name="直接连接符 28800"/>
                    <p:cNvSpPr/>
                    <p:nvPr/>
                  </p:nvSpPr>
                  <p:spPr>
                    <a:xfrm flipV="1">
                      <a:off x="3532" y="1842"/>
                      <a:ext cx="697" cy="693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595" name="直接连接符 28801"/>
                    <p:cNvSpPr/>
                    <p:nvPr/>
                  </p:nvSpPr>
                  <p:spPr>
                    <a:xfrm flipV="1">
                      <a:off x="3567" y="2177"/>
                      <a:ext cx="651" cy="335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22596" name="组合 28802"/>
                    <p:cNvGrpSpPr/>
                    <p:nvPr/>
                  </p:nvGrpSpPr>
                  <p:grpSpPr>
                    <a:xfrm>
                      <a:off x="3764" y="2198"/>
                      <a:ext cx="108" cy="110"/>
                      <a:chOff x="0" y="0"/>
                      <a:chExt cx="108" cy="110"/>
                    </a:xfrm>
                  </p:grpSpPr>
                  <p:sp>
                    <p:nvSpPr>
                      <p:cNvPr id="22599" name="直接连接符 28803"/>
                      <p:cNvSpPr/>
                      <p:nvPr/>
                    </p:nvSpPr>
                    <p:spPr>
                      <a:xfrm flipV="1">
                        <a:off x="0" y="0"/>
                        <a:ext cx="108" cy="36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22600" name="直接连接符 28804"/>
                      <p:cNvSpPr/>
                      <p:nvPr/>
                    </p:nvSpPr>
                    <p:spPr>
                      <a:xfrm flipH="1">
                        <a:off x="78" y="36"/>
                        <a:ext cx="6" cy="74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rgbClr val="FF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22597" name="直接连接符 28805"/>
                    <p:cNvSpPr/>
                    <p:nvPr/>
                  </p:nvSpPr>
                  <p:spPr>
                    <a:xfrm>
                      <a:off x="3901" y="2285"/>
                      <a:ext cx="82" cy="0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598" name="直接连接符 28806"/>
                    <p:cNvSpPr/>
                    <p:nvPr/>
                  </p:nvSpPr>
                  <p:spPr>
                    <a:xfrm flipH="1">
                      <a:off x="3963" y="2296"/>
                      <a:ext cx="6" cy="82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8808" name="组合 28807"/>
                  <p:cNvGrpSpPr/>
                  <p:nvPr/>
                </p:nvGrpSpPr>
                <p:grpSpPr>
                  <a:xfrm>
                    <a:off x="10560" y="3548"/>
                    <a:ext cx="1615" cy="1767"/>
                    <a:chOff x="4212" y="1842"/>
                    <a:chExt cx="646" cy="707"/>
                  </a:xfrm>
                </p:grpSpPr>
                <p:sp>
                  <p:nvSpPr>
                    <p:cNvPr id="22592" name="直接连接符 28808"/>
                    <p:cNvSpPr/>
                    <p:nvPr/>
                  </p:nvSpPr>
                  <p:spPr>
                    <a:xfrm flipH="1" flipV="1">
                      <a:off x="4212" y="1842"/>
                      <a:ext cx="645" cy="707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FF0000"/>
                      </a:solidFill>
                      <a:prstDash val="dash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593" name="直接连接符 28809"/>
                    <p:cNvSpPr/>
                    <p:nvPr/>
                  </p:nvSpPr>
                  <p:spPr>
                    <a:xfrm flipH="1" flipV="1">
                      <a:off x="4258" y="2205"/>
                      <a:ext cx="600" cy="344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FF0000"/>
                      </a:solidFill>
                      <a:prstDash val="dash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8811" name="组合 28810"/>
                  <p:cNvGrpSpPr/>
                  <p:nvPr/>
                </p:nvGrpSpPr>
                <p:grpSpPr>
                  <a:xfrm>
                    <a:off x="7725" y="2188"/>
                    <a:ext cx="2940" cy="2232"/>
                    <a:chOff x="3078" y="1298"/>
                    <a:chExt cx="1176" cy="893"/>
                  </a:xfrm>
                </p:grpSpPr>
                <p:sp>
                  <p:nvSpPr>
                    <p:cNvPr id="22586" name="直接连接符 28811"/>
                    <p:cNvSpPr/>
                    <p:nvPr/>
                  </p:nvSpPr>
                  <p:spPr>
                    <a:xfrm flipH="1" flipV="1">
                      <a:off x="3671" y="1298"/>
                      <a:ext cx="560" cy="566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587" name="直接连接符 28812"/>
                    <p:cNvSpPr/>
                    <p:nvPr/>
                  </p:nvSpPr>
                  <p:spPr>
                    <a:xfrm flipH="1" flipV="1">
                      <a:off x="3078" y="1550"/>
                      <a:ext cx="1176" cy="641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588" name="直接连接符 28813"/>
                    <p:cNvSpPr/>
                    <p:nvPr/>
                  </p:nvSpPr>
                  <p:spPr>
                    <a:xfrm rot="5976151" flipV="1">
                      <a:off x="3945" y="1453"/>
                      <a:ext cx="4" cy="136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589" name="直接连接符 28814"/>
                    <p:cNvSpPr/>
                    <p:nvPr/>
                  </p:nvSpPr>
                  <p:spPr>
                    <a:xfrm rot="-5461481" flipV="1">
                      <a:off x="3821" y="1579"/>
                      <a:ext cx="122" cy="11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590" name="直接连接符 28815"/>
                    <p:cNvSpPr/>
                    <p:nvPr/>
                  </p:nvSpPr>
                  <p:spPr>
                    <a:xfrm rot="-5461481" flipV="1">
                      <a:off x="3511" y="1843"/>
                      <a:ext cx="131" cy="36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22591" name="直接连接符 28816"/>
                    <p:cNvSpPr/>
                    <p:nvPr/>
                  </p:nvSpPr>
                  <p:spPr>
                    <a:xfrm rot="5976151">
                      <a:off x="3621" y="1738"/>
                      <a:ext cx="15" cy="131"/>
                    </a:xfrm>
                    <a:prstGeom prst="line">
                      <a:avLst/>
                    </a:prstGeom>
                    <a:ln w="28575" cap="flat" cmpd="sng">
                      <a:solidFill>
                        <a:srgbClr val="FF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22535" name="组合 28819"/>
                  <p:cNvGrpSpPr/>
                  <p:nvPr/>
                </p:nvGrpSpPr>
                <p:grpSpPr>
                  <a:xfrm>
                    <a:off x="8758" y="5170"/>
                    <a:ext cx="400" cy="1780"/>
                    <a:chOff x="3488" y="2523"/>
                    <a:chExt cx="134" cy="806"/>
                  </a:xfrm>
                </p:grpSpPr>
                <p:sp>
                  <p:nvSpPr>
                    <p:cNvPr id="22581" name="矩形 28820"/>
                    <p:cNvSpPr/>
                    <p:nvPr/>
                  </p:nvSpPr>
                  <p:spPr>
                    <a:xfrm>
                      <a:off x="3488" y="2766"/>
                      <a:ext cx="134" cy="563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rgbClr val="765E5E"/>
                        </a:gs>
                      </a:gsLst>
                      <a:lin ang="5400000" scaled="1"/>
                      <a:tileRect/>
                    </a:gradFill>
                    <a:ln w="2857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>
                      <a:lvl1pPr marL="342900" indent="-342900" algn="l" rtl="0" eaLnBrk="0" fontAlgn="base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 b="1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2582" name="椭圆 28821"/>
                    <p:cNvSpPr/>
                    <p:nvPr/>
                  </p:nvSpPr>
                  <p:spPr>
                    <a:xfrm>
                      <a:off x="3515" y="2523"/>
                      <a:ext cx="85" cy="24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>
                      <a:lvl1pPr marL="342900" indent="-342900" algn="l" rtl="0" eaLnBrk="0" fontAlgn="base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 b="1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2583" name="椭圆 28822"/>
                    <p:cNvSpPr/>
                    <p:nvPr/>
                  </p:nvSpPr>
                  <p:spPr>
                    <a:xfrm>
                      <a:off x="3544" y="2531"/>
                      <a:ext cx="45" cy="46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>
                      <a:lvl1pPr marL="342900" indent="-342900" algn="l" rtl="0" eaLnBrk="0" fontAlgn="base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 b="1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2584" name="椭圆 28823"/>
                    <p:cNvSpPr/>
                    <p:nvPr/>
                  </p:nvSpPr>
                  <p:spPr>
                    <a:xfrm>
                      <a:off x="3561" y="2630"/>
                      <a:ext cx="45" cy="46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>
                      <a:lvl1pPr marL="342900" indent="-342900" algn="l" rtl="0" eaLnBrk="0" fontAlgn="base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 b="1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2585" name="椭圆 28824"/>
                    <p:cNvSpPr/>
                    <p:nvPr/>
                  </p:nvSpPr>
                  <p:spPr>
                    <a:xfrm>
                      <a:off x="3523" y="2704"/>
                      <a:ext cx="45" cy="46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>
                      <a:lvl1pPr marL="342900" indent="-342900" algn="l" rtl="0" eaLnBrk="0" fontAlgn="base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 b="1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8826" name="组合 28825"/>
                  <p:cNvGrpSpPr/>
                  <p:nvPr/>
                </p:nvGrpSpPr>
                <p:grpSpPr>
                  <a:xfrm>
                    <a:off x="12050" y="5310"/>
                    <a:ext cx="395" cy="1660"/>
                    <a:chOff x="4808" y="2539"/>
                    <a:chExt cx="137" cy="798"/>
                  </a:xfrm>
                </p:grpSpPr>
                <p:grpSp>
                  <p:nvGrpSpPr>
                    <p:cNvPr id="22575" name="组合 28826"/>
                    <p:cNvGrpSpPr/>
                    <p:nvPr/>
                  </p:nvGrpSpPr>
                  <p:grpSpPr>
                    <a:xfrm>
                      <a:off x="4808" y="2539"/>
                      <a:ext cx="137" cy="798"/>
                      <a:chOff x="0" y="0"/>
                      <a:chExt cx="144" cy="767"/>
                    </a:xfrm>
                  </p:grpSpPr>
                  <p:sp>
                    <p:nvSpPr>
                      <p:cNvPr id="22579" name="椭圆 28827"/>
                      <p:cNvSpPr/>
                      <p:nvPr/>
                    </p:nvSpPr>
                    <p:spPr>
                      <a:xfrm>
                        <a:off x="36" y="0"/>
                        <a:ext cx="85" cy="24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28575" cap="flat" cmpd="sng">
                        <a:solidFill>
                          <a:srgbClr val="000000"/>
                        </a:solidFill>
                        <a:prstDash val="sysDot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2580" name="矩形 28828"/>
                      <p:cNvSpPr/>
                      <p:nvPr/>
                    </p:nvSpPr>
                    <p:spPr>
                      <a:xfrm>
                        <a:off x="0" y="204"/>
                        <a:ext cx="144" cy="56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CCCC"/>
                          </a:gs>
                          <a:gs pos="100000">
                            <a:srgbClr val="765E5E"/>
                          </a:gs>
                        </a:gsLst>
                        <a:lin ang="5400000" scaled="1"/>
                        <a:tileRect/>
                      </a:gradFill>
                      <a:ln w="28575" cap="flat" cmpd="sng">
                        <a:solidFill>
                          <a:srgbClr val="000000"/>
                        </a:solidFill>
                        <a:prstDash val="dash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  <p:sp>
                  <p:nvSpPr>
                    <p:cNvPr id="22576" name="椭圆 28829"/>
                    <p:cNvSpPr/>
                    <p:nvPr/>
                  </p:nvSpPr>
                  <p:spPr>
                    <a:xfrm>
                      <a:off x="4863" y="2547"/>
                      <a:ext cx="44" cy="48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8575" cap="rnd" cmpd="sng">
                      <a:solidFill>
                        <a:srgbClr val="1F497D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>
                      <a:lvl1pPr marL="342900" indent="-342900" algn="l" rtl="0" eaLnBrk="0" fontAlgn="base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 b="1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2577" name="椭圆 28830"/>
                    <p:cNvSpPr/>
                    <p:nvPr/>
                  </p:nvSpPr>
                  <p:spPr>
                    <a:xfrm>
                      <a:off x="4863" y="2699"/>
                      <a:ext cx="44" cy="48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8575" cap="rnd" cmpd="sng">
                      <a:solidFill>
                        <a:srgbClr val="1F497D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>
                      <a:lvl1pPr marL="342900" indent="-342900" algn="l" rtl="0" eaLnBrk="0" fontAlgn="base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 b="1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2578" name="椭圆 28831"/>
                    <p:cNvSpPr/>
                    <p:nvPr/>
                  </p:nvSpPr>
                  <p:spPr>
                    <a:xfrm>
                      <a:off x="4845" y="2627"/>
                      <a:ext cx="44" cy="48"/>
                    </a:xfrm>
                    <a:prstGeom prst="ellipse">
                      <a:avLst/>
                    </a:prstGeom>
                    <a:solidFill>
                      <a:srgbClr val="4F81BD"/>
                    </a:solidFill>
                    <a:ln w="28575" cap="rnd" cmpd="sng">
                      <a:solidFill>
                        <a:srgbClr val="1F497D"/>
                      </a:solidFill>
                      <a:prstDash val="sysDot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>
                      <a:lvl1pPr marL="342900" indent="-342900" algn="l" rtl="0" eaLnBrk="0" fontAlgn="base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 b="1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endParaRPr lang="zh-CN" altLang="en-US" sz="1800" b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22537" name="组合 28832"/>
                  <p:cNvGrpSpPr/>
                  <p:nvPr/>
                </p:nvGrpSpPr>
                <p:grpSpPr>
                  <a:xfrm>
                    <a:off x="6775" y="1153"/>
                    <a:ext cx="1473" cy="1192"/>
                    <a:chOff x="2698" y="890"/>
                    <a:chExt cx="589" cy="477"/>
                  </a:xfrm>
                </p:grpSpPr>
                <p:grpSp>
                  <p:nvGrpSpPr>
                    <p:cNvPr id="22567" name="组合 28833"/>
                    <p:cNvGrpSpPr/>
                    <p:nvPr/>
                  </p:nvGrpSpPr>
                  <p:grpSpPr>
                    <a:xfrm rot="1062425" flipH="1">
                      <a:off x="2869" y="1057"/>
                      <a:ext cx="418" cy="310"/>
                      <a:chOff x="1672" y="960"/>
                      <a:chExt cx="1496" cy="1749"/>
                    </a:xfrm>
                  </p:grpSpPr>
                  <p:sp>
                    <p:nvSpPr>
                      <p:cNvPr id="22569" name="任意多边形 28834"/>
                      <p:cNvSpPr/>
                      <p:nvPr/>
                    </p:nvSpPr>
                    <p:spPr>
                      <a:xfrm rot="1749268">
                        <a:off x="1968" y="1488"/>
                        <a:ext cx="1104" cy="4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480" y="336"/>
                          </a:cxn>
                          <a:cxn ang="0">
                            <a:pos x="1104" y="384"/>
                          </a:cxn>
                        </a:cxnLst>
                        <a:pathLst>
                          <a:path w="1104" h="400">
                            <a:moveTo>
                              <a:pt x="0" y="0"/>
                            </a:moveTo>
                            <a:cubicBezTo>
                              <a:pt x="148" y="136"/>
                              <a:pt x="296" y="272"/>
                              <a:pt x="480" y="336"/>
                            </a:cubicBezTo>
                            <a:cubicBezTo>
                              <a:pt x="664" y="400"/>
                              <a:pt x="884" y="392"/>
                              <a:pt x="1104" y="384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2570" name="任意多边形 28835"/>
                      <p:cNvSpPr/>
                      <p:nvPr/>
                    </p:nvSpPr>
                    <p:spPr>
                      <a:xfrm rot="-884874" flipV="1">
                        <a:off x="1872" y="2256"/>
                        <a:ext cx="1104" cy="4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480" y="336"/>
                          </a:cxn>
                          <a:cxn ang="0">
                            <a:pos x="1104" y="384"/>
                          </a:cxn>
                        </a:cxnLst>
                        <a:pathLst>
                          <a:path w="1104" h="400">
                            <a:moveTo>
                              <a:pt x="0" y="0"/>
                            </a:moveTo>
                            <a:cubicBezTo>
                              <a:pt x="148" y="136"/>
                              <a:pt x="296" y="272"/>
                              <a:pt x="480" y="336"/>
                            </a:cubicBezTo>
                            <a:cubicBezTo>
                              <a:pt x="664" y="400"/>
                              <a:pt x="884" y="392"/>
                              <a:pt x="1104" y="384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2571" name="任意多边形 28836"/>
                      <p:cNvSpPr/>
                      <p:nvPr/>
                    </p:nvSpPr>
                    <p:spPr>
                      <a:xfrm rot="-3488137" flipV="1">
                        <a:off x="1328" y="1705"/>
                        <a:ext cx="1345" cy="6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4218" y="82830"/>
                          </a:cxn>
                          <a:cxn ang="0">
                            <a:pos x="9690" y="94817"/>
                          </a:cxn>
                        </a:cxnLst>
                        <a:pathLst>
                          <a:path w="1104" h="400">
                            <a:moveTo>
                              <a:pt x="0" y="0"/>
                            </a:moveTo>
                            <a:cubicBezTo>
                              <a:pt x="148" y="136"/>
                              <a:pt x="296" y="272"/>
                              <a:pt x="480" y="336"/>
                            </a:cubicBezTo>
                            <a:cubicBezTo>
                              <a:pt x="664" y="400"/>
                              <a:pt x="884" y="392"/>
                              <a:pt x="1104" y="384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2572" name="任意多边形 28837"/>
                      <p:cNvSpPr/>
                      <p:nvPr/>
                    </p:nvSpPr>
                    <p:spPr>
                      <a:xfrm rot="1749268">
                        <a:off x="2064" y="1440"/>
                        <a:ext cx="1104" cy="4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480" y="336"/>
                          </a:cxn>
                          <a:cxn ang="0">
                            <a:pos x="1104" y="384"/>
                          </a:cxn>
                        </a:cxnLst>
                        <a:pathLst>
                          <a:path w="1104" h="400">
                            <a:moveTo>
                              <a:pt x="0" y="0"/>
                            </a:moveTo>
                            <a:cubicBezTo>
                              <a:pt x="148" y="136"/>
                              <a:pt x="296" y="272"/>
                              <a:pt x="480" y="336"/>
                            </a:cubicBezTo>
                            <a:cubicBezTo>
                              <a:pt x="664" y="400"/>
                              <a:pt x="884" y="392"/>
                              <a:pt x="1104" y="384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2573" name="椭圆 28838"/>
                      <p:cNvSpPr/>
                      <p:nvPr/>
                    </p:nvSpPr>
                    <p:spPr>
                      <a:xfrm rot="812068">
                        <a:off x="1719" y="1350"/>
                        <a:ext cx="480" cy="124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sz="1800" b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22574" name="任意多边形 28839"/>
                      <p:cNvSpPr/>
                      <p:nvPr/>
                    </p:nvSpPr>
                    <p:spPr>
                      <a:xfrm>
                        <a:off x="2064" y="960"/>
                        <a:ext cx="144" cy="3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" y="0"/>
                          </a:cxn>
                          <a:cxn ang="0">
                            <a:pos x="0" y="144"/>
                          </a:cxn>
                          <a:cxn ang="0">
                            <a:pos x="48" y="288"/>
                          </a:cxn>
                          <a:cxn ang="0">
                            <a:pos x="144" y="288"/>
                          </a:cxn>
                        </a:cxnLst>
                        <a:pathLst>
                          <a:path w="144" h="312">
                            <a:moveTo>
                              <a:pt x="48" y="0"/>
                            </a:moveTo>
                            <a:cubicBezTo>
                              <a:pt x="24" y="48"/>
                              <a:pt x="0" y="96"/>
                              <a:pt x="0" y="144"/>
                            </a:cubicBezTo>
                            <a:cubicBezTo>
                              <a:pt x="0" y="192"/>
                              <a:pt x="24" y="264"/>
                              <a:pt x="48" y="288"/>
                            </a:cubicBezTo>
                            <a:cubicBezTo>
                              <a:pt x="72" y="312"/>
                              <a:pt x="108" y="300"/>
                              <a:pt x="144" y="288"/>
                            </a:cubicBez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000000">
                            <a:alpha val="10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  <p:sp>
                  <p:nvSpPr>
                    <p:cNvPr id="22568" name="任意多边形 28840"/>
                    <p:cNvSpPr/>
                    <p:nvPr/>
                  </p:nvSpPr>
                  <p:spPr>
                    <a:xfrm flipH="1">
                      <a:off x="2698" y="890"/>
                      <a:ext cx="540" cy="18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" y="0"/>
                        </a:cxn>
                        <a:cxn ang="0">
                          <a:pos x="18" y="0"/>
                        </a:cxn>
                        <a:cxn ang="0">
                          <a:pos x="39" y="0"/>
                        </a:cxn>
                        <a:cxn ang="0">
                          <a:pos x="61" y="0"/>
                        </a:cxn>
                        <a:cxn ang="0">
                          <a:pos x="39" y="0"/>
                        </a:cxn>
                        <a:cxn ang="0">
                          <a:pos x="18" y="0"/>
                        </a:cxn>
                        <a:cxn ang="0">
                          <a:pos x="9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pathLst>
                        <a:path w="672" h="432">
                          <a:moveTo>
                            <a:pt x="0" y="96"/>
                          </a:moveTo>
                          <a:lnTo>
                            <a:pt x="48" y="192"/>
                          </a:lnTo>
                          <a:lnTo>
                            <a:pt x="192" y="288"/>
                          </a:lnTo>
                          <a:lnTo>
                            <a:pt x="432" y="384"/>
                          </a:lnTo>
                          <a:lnTo>
                            <a:pt x="672" y="432"/>
                          </a:lnTo>
                          <a:lnTo>
                            <a:pt x="432" y="240"/>
                          </a:lnTo>
                          <a:lnTo>
                            <a:pt x="192" y="144"/>
                          </a:lnTo>
                          <a:lnTo>
                            <a:pt x="96" y="48"/>
                          </a:lnTo>
                          <a:lnTo>
                            <a:pt x="0" y="0"/>
                          </a:lnTo>
                          <a:lnTo>
                            <a:pt x="0" y="96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00000"/>
                      </a:srgbClr>
                    </a:solidFill>
                    <a:ln w="9525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</p:grpSp>
            </p:grpSp>
            <p:grpSp>
              <p:nvGrpSpPr>
                <p:cNvPr id="28842" name="组合 28841"/>
                <p:cNvGrpSpPr/>
                <p:nvPr/>
              </p:nvGrpSpPr>
              <p:grpSpPr>
                <a:xfrm>
                  <a:off x="10615" y="1040"/>
                  <a:ext cx="298" cy="5695"/>
                  <a:chOff x="4234" y="839"/>
                  <a:chExt cx="119" cy="2278"/>
                </a:xfrm>
              </p:grpSpPr>
              <p:sp>
                <p:nvSpPr>
                  <p:cNvPr id="22545" name="直接连接符 28842"/>
                  <p:cNvSpPr/>
                  <p:nvPr/>
                </p:nvSpPr>
                <p:spPr>
                  <a:xfrm>
                    <a:off x="4234" y="839"/>
                    <a:ext cx="1" cy="2278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46" name="直接连接符 28843"/>
                  <p:cNvSpPr/>
                  <p:nvPr/>
                </p:nvSpPr>
                <p:spPr>
                  <a:xfrm flipV="1">
                    <a:off x="4247" y="1163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47" name="直接连接符 28844"/>
                  <p:cNvSpPr/>
                  <p:nvPr/>
                </p:nvSpPr>
                <p:spPr>
                  <a:xfrm flipV="1">
                    <a:off x="4234" y="1247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48" name="直接连接符 28845"/>
                  <p:cNvSpPr/>
                  <p:nvPr/>
                </p:nvSpPr>
                <p:spPr>
                  <a:xfrm flipV="1">
                    <a:off x="4234" y="1337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49" name="直接连接符 28846"/>
                  <p:cNvSpPr/>
                  <p:nvPr/>
                </p:nvSpPr>
                <p:spPr>
                  <a:xfrm flipV="1">
                    <a:off x="4234" y="1972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50" name="直接连接符 28847"/>
                  <p:cNvSpPr/>
                  <p:nvPr/>
                </p:nvSpPr>
                <p:spPr>
                  <a:xfrm flipV="1">
                    <a:off x="4234" y="1428"/>
                    <a:ext cx="9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51" name="直接连接符 28848"/>
                  <p:cNvSpPr/>
                  <p:nvPr/>
                </p:nvSpPr>
                <p:spPr>
                  <a:xfrm flipV="1">
                    <a:off x="4234" y="1519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52" name="直接连接符 28849"/>
                  <p:cNvSpPr/>
                  <p:nvPr/>
                </p:nvSpPr>
                <p:spPr>
                  <a:xfrm flipV="1">
                    <a:off x="4234" y="1610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53" name="直接连接符 28850"/>
                  <p:cNvSpPr/>
                  <p:nvPr/>
                </p:nvSpPr>
                <p:spPr>
                  <a:xfrm flipV="1">
                    <a:off x="4234" y="2245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54" name="直接连接符 28851"/>
                  <p:cNvSpPr/>
                  <p:nvPr/>
                </p:nvSpPr>
                <p:spPr>
                  <a:xfrm flipV="1">
                    <a:off x="4234" y="2154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55" name="直接连接符 28852"/>
                  <p:cNvSpPr/>
                  <p:nvPr/>
                </p:nvSpPr>
                <p:spPr>
                  <a:xfrm flipV="1">
                    <a:off x="4234" y="1700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56" name="直接连接符 28853"/>
                  <p:cNvSpPr/>
                  <p:nvPr/>
                </p:nvSpPr>
                <p:spPr>
                  <a:xfrm flipV="1">
                    <a:off x="4234" y="2335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57" name="直接连接符 28854"/>
                  <p:cNvSpPr/>
                  <p:nvPr/>
                </p:nvSpPr>
                <p:spPr>
                  <a:xfrm flipV="1">
                    <a:off x="4234" y="2426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58" name="直接连接符 28855"/>
                  <p:cNvSpPr/>
                  <p:nvPr/>
                </p:nvSpPr>
                <p:spPr>
                  <a:xfrm flipV="1">
                    <a:off x="4234" y="2517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59" name="直接连接符 28856"/>
                  <p:cNvSpPr/>
                  <p:nvPr/>
                </p:nvSpPr>
                <p:spPr>
                  <a:xfrm flipV="1">
                    <a:off x="4234" y="2608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60" name="直接连接符 28857"/>
                  <p:cNvSpPr/>
                  <p:nvPr/>
                </p:nvSpPr>
                <p:spPr>
                  <a:xfrm flipV="1">
                    <a:off x="4234" y="2698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61" name="直接连接符 28858"/>
                  <p:cNvSpPr/>
                  <p:nvPr/>
                </p:nvSpPr>
                <p:spPr>
                  <a:xfrm flipV="1">
                    <a:off x="4246" y="2859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62" name="直接连接符 28859"/>
                  <p:cNvSpPr/>
                  <p:nvPr/>
                </p:nvSpPr>
                <p:spPr>
                  <a:xfrm flipV="1">
                    <a:off x="4234" y="1882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63" name="直接连接符 28860"/>
                  <p:cNvSpPr/>
                  <p:nvPr/>
                </p:nvSpPr>
                <p:spPr>
                  <a:xfrm flipV="1">
                    <a:off x="4234" y="1791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64" name="直接连接符 28861"/>
                  <p:cNvSpPr/>
                  <p:nvPr/>
                </p:nvSpPr>
                <p:spPr>
                  <a:xfrm flipV="1">
                    <a:off x="4234" y="2063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65" name="直接连接符 28862"/>
                  <p:cNvSpPr/>
                  <p:nvPr/>
                </p:nvSpPr>
                <p:spPr>
                  <a:xfrm flipV="1">
                    <a:off x="4234" y="2789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2566" name="直接连接符 28863"/>
                  <p:cNvSpPr/>
                  <p:nvPr/>
                </p:nvSpPr>
                <p:spPr>
                  <a:xfrm flipV="1">
                    <a:off x="4234" y="2970"/>
                    <a:ext cx="106" cy="50"/>
                  </a:xfrm>
                  <a:prstGeom prst="line">
                    <a:avLst/>
                  </a:prstGeom>
                  <a:ln w="28575" cap="flat" cmpd="sng">
                    <a:solidFill>
                      <a:sysClr val="windowText" lastClr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28865" name="组合 28864"/>
              <p:cNvGrpSpPr/>
              <p:nvPr/>
            </p:nvGrpSpPr>
            <p:grpSpPr>
              <a:xfrm>
                <a:off x="9610" y="3548"/>
                <a:ext cx="930" cy="850"/>
                <a:chOff x="3832" y="1842"/>
                <a:chExt cx="372" cy="340"/>
              </a:xfrm>
            </p:grpSpPr>
            <p:sp>
              <p:nvSpPr>
                <p:cNvPr id="22543" name="直接连接符 28865"/>
                <p:cNvSpPr/>
                <p:nvPr/>
              </p:nvSpPr>
              <p:spPr>
                <a:xfrm flipH="1" flipV="1">
                  <a:off x="3832" y="1842"/>
                  <a:ext cx="364" cy="0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22544" name="直接连接符 28866"/>
                <p:cNvSpPr/>
                <p:nvPr/>
              </p:nvSpPr>
              <p:spPr>
                <a:xfrm flipH="1" flipV="1">
                  <a:off x="3947" y="2181"/>
                  <a:ext cx="257" cy="1"/>
                </a:xfrm>
                <a:prstGeom prst="line">
                  <a:avLst/>
                </a:prstGeom>
                <a:ln w="28575" cap="flat" cmpd="sng">
                  <a:solidFill>
                    <a:srgbClr val="0000FF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28818" name="文本框 28817"/>
            <p:cNvSpPr txBox="1"/>
            <p:nvPr/>
          </p:nvSpPr>
          <p:spPr>
            <a:xfrm>
              <a:off x="11446" y="6033"/>
              <a:ext cx="602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4000" b="0" i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s</a:t>
              </a:r>
              <a:endParaRPr lang="en-US" altLang="zh-CN" sz="4000" b="0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8819" name="文本框 28818"/>
            <p:cNvSpPr txBox="1"/>
            <p:nvPr/>
          </p:nvSpPr>
          <p:spPr>
            <a:xfrm>
              <a:off x="17259" y="6033"/>
              <a:ext cx="963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3600" b="0" i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s</a:t>
              </a:r>
              <a:r>
                <a:rPr lang="en-US" altLang="zh-CN" sz="2400" b="0" i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'</a:t>
              </a:r>
              <a:endParaRPr lang="en-US" altLang="zh-CN" sz="2400" b="0" i="1" baseline="30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30195" y="681990"/>
            <a:ext cx="6984365" cy="70675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知识点三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平面镜的应用”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1" descr="07804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373" y="2045969"/>
            <a:ext cx="3476625" cy="230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 descr="E:\R八物上\上课课件校对\第四章 光现象\第3节 平面镜成像\第2课时 平面镜、凹面镜和凸面镜\平面镜看牙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815" y="2006916"/>
            <a:ext cx="3469005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455" y="1977071"/>
            <a:ext cx="3477260" cy="22955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69875" y="4757420"/>
            <a:ext cx="3870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演员对着镜子画脸谱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04740" y="4758055"/>
            <a:ext cx="2670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医生检查牙齿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39455" y="4758690"/>
            <a:ext cx="3477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早期军事的潜望镜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2" descr="07904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6015" y="1504315"/>
            <a:ext cx="4883785" cy="3734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06145" y="1504315"/>
            <a:ext cx="517398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如果把许多平面镜按照一定的规律排列起来，就可以把太阳光反射后汇聚到同一位置，从而利用太阳能来发电。这就是塔式太阳能电站的原理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30195" y="681990"/>
            <a:ext cx="6856730" cy="70675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知识点四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平面镜的应用”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30195" y="681990"/>
            <a:ext cx="6992620" cy="70675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知识点五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凸面镜和凹面镜”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5350" y="2131060"/>
            <a:ext cx="5829935" cy="2915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球面镜：除了平面镜外，生活中也常见到凸面镜和凹面镜，它们统称球面镜。</a:t>
            </a:r>
            <a:endParaRPr lang="en-US" altLang="zh-CN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9105" y="1978660"/>
            <a:ext cx="4126865" cy="32277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97455" y="1383030"/>
            <a:ext cx="7225665" cy="64516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凸面镜：用球面的外表面作反射面。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5602" name="Picture 2" descr="E:\罗梦\人八物上\resource\8s43\jpg\07904006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4335" y="2098040"/>
            <a:ext cx="2892425" cy="2640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E:\罗梦\人八物上\图片\后视镜.jpg"/>
          <p:cNvPicPr>
            <a:picLocks noChangeAspect="1"/>
          </p:cNvPicPr>
          <p:nvPr/>
        </p:nvPicPr>
        <p:blipFill>
          <a:blip r:embed="rId2"/>
          <a:srcRect b="6160"/>
          <a:stretch>
            <a:fillRect/>
          </a:stretch>
        </p:blipFill>
        <p:spPr>
          <a:xfrm>
            <a:off x="2497455" y="2098040"/>
            <a:ext cx="2892425" cy="2640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626995" y="4987290"/>
            <a:ext cx="2928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汽车的后视镜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6720" y="4987290"/>
            <a:ext cx="2985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路口的反光镜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447925" y="1355090"/>
            <a:ext cx="7644130" cy="64516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凹面镜.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：用球面的内表面作反射面。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5605" name="Picture 5" descr="E:\罗梦\人八物上\resource\8s43\jpg\07904009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AFD"/>
              </a:clrFrom>
              <a:clrTo>
                <a:srgbClr val="F6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9970" y="2096770"/>
            <a:ext cx="3982085" cy="2707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2353310"/>
            <a:ext cx="3106420" cy="22174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14980" y="4538980"/>
            <a:ext cx="1515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太阳灶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13195" y="4615180"/>
            <a:ext cx="4083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汽车前灯的反光装置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45061"/>
            <a:ext cx="1269841" cy="3809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第四章  </a:t>
            </a:r>
            <a:r>
              <a:rPr 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光现象</a:t>
            </a:r>
            <a:endParaRPr 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平面镜成像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9295" y="1399540"/>
            <a:ext cx="1106614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2009年7月22日（农历六月初一）上午，在我省北部观察到日全食.观测日全食不能用肉眼直接对着太阳，如果没有专用的太阳滤镜，可准备一盆黑墨水置于阳光下，在脸盆中能观察到太阳的像，这是利用了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　　　　　　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成像原理。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89065" y="4037330"/>
            <a:ext cx="1684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平面镜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350" y="41757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280795" y="1534160"/>
            <a:ext cx="10105390" cy="3192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1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光学器件在生活实际中有很多应用：盘山公路拐弯处反光镜使用的是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　　　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镜，人们梳妆打扮时使用的是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　　　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镜。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40250" y="2919095"/>
            <a:ext cx="1569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凸面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7570" y="3815080"/>
            <a:ext cx="1442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平面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45061"/>
            <a:ext cx="1269841" cy="38095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2350" y="41757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87725" y="4982210"/>
            <a:ext cx="5128895" cy="583565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t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三）平面镜的应用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88360" y="399415"/>
            <a:ext cx="5128895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（一）平面镜成像的特点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4025" y="982980"/>
            <a:ext cx="9399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 器材：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平面镜、玻璃板、蜡烛、刻度尺、白纸等。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24025" y="1539240"/>
            <a:ext cx="28378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 注意事项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24025" y="2095500"/>
            <a:ext cx="96335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 平面镜成像特点：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像与物体大小相等、像与物体对应点到镜面距离相等、对应点的连线与镜面垂直。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24025" y="3136900"/>
            <a:ext cx="60966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 平面镜成像原理：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光的反射。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88360" y="3815080"/>
            <a:ext cx="5128895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（二）平面镜成虚像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23160" y="4398645"/>
            <a:ext cx="79159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虚像与实像：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看是不是实际光线会聚而成。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图片 1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45061"/>
            <a:ext cx="1269841" cy="3809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  <p:bldP spid="7" grpId="0"/>
      <p:bldP spid="8" grpId="0" bldLvl="0" animBg="1"/>
      <p:bldP spid="9" grpId="0"/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18970" y="1398270"/>
            <a:ext cx="679450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6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1.了解平面镜成像的特点。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18970" y="2586990"/>
            <a:ext cx="87534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2.了解平面镜成虚像和虚像是怎样形成的。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18970" y="3443605"/>
            <a:ext cx="78390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3.理解日常生活中平面镜成像的现象。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18970" y="4300220"/>
            <a:ext cx="78200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4.初步了解凸面镜和凹面镜及其应用。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470150" y="2156460"/>
            <a:ext cx="7023100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970280" y="1632585"/>
            <a:ext cx="5197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平面镜成像的特点及应用。 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0280" y="2354580"/>
            <a:ext cx="4503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平面镜成像的原理。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0280" y="3076575"/>
            <a:ext cx="10347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采用演示实验和学生实验相结合的方法，通过演示，指导学生掌握平面镜成像的特点来教学，学生通过合作、交流、实验演示来学习本课内容。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0280" y="4352290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蜡烛两支、平面镜、镀膜玻璃板、刻度尺、粉笔、纸板。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45061"/>
            <a:ext cx="1269841" cy="380952"/>
          </a:xfrm>
          <a:prstGeom prst="rect">
            <a:avLst/>
          </a:prstGeom>
        </p:spPr>
      </p:pic>
      <p:pic>
        <p:nvPicPr>
          <p:cNvPr id="2" name="图片 1" descr="07704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05" y="1044575"/>
            <a:ext cx="5020945" cy="4013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089650" y="898525"/>
            <a:ext cx="5572760" cy="4078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当你照镜子的时候可以在镜子里看到另一个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，镜子里的这个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就是你的像。在平静的水面，国家大剧院和它的倒影相映成趣，宛如一个巨大的蛋壳。这个倒影实际上就是大剧院在水中的像。探究平面镜成像的特点后，你就会知道其中的道理了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390" y="41820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1745" y="709930"/>
            <a:ext cx="7956550" cy="70675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平面镜成像的特点”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7435" y="1720850"/>
            <a:ext cx="56984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探究平面镜成像的规律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3510" y="2695575"/>
            <a:ext cx="9286875" cy="1764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实验目的：平面镜成像时，像的位置、大小跟物体的位置、大小有什么关系？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40910" y="584200"/>
            <a:ext cx="3013710" cy="76835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实验过程</a:t>
            </a:r>
            <a:endParaRPr lang="zh-CN" altLang="en-US" sz="4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研究平面镜成像">
            <a:hlinkClick r:id="" action="ppaction://media"/>
          </p:cNvPr>
          <p:cNvPicPr>
            <a:picLocks noChangeAspect="1"/>
          </p:cNvPicPr>
          <p:nvPr>
            <p:ph idx="4294967295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18130" y="1478280"/>
            <a:ext cx="6597015" cy="400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7860" y="1906270"/>
            <a:ext cx="82003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（1）照图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4.3-2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那样，将一张白纸用图钉或透明胶条固定在水平桌面上，用两个夹子夹住一玻璃板，竖立在白纸上。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1675" y="3663950"/>
            <a:ext cx="80956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（2）把一支点燃的蜡烛放在玻璃板前面，观察到玻璃板后面出现了蜡烛的像。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363" name="图片 7" descr="07704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5660" y="1906270"/>
            <a:ext cx="3366770" cy="3068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</Words>
  <Application>WPS 演示</Application>
  <PresentationFormat>宽屏</PresentationFormat>
  <Paragraphs>191</Paragraphs>
  <Slides>23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黑体</vt:lpstr>
      <vt:lpstr>微软雅黑</vt:lpstr>
      <vt:lpstr>Arial Unicode MS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