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357" r:id="rId3"/>
    <p:sldId id="358" r:id="rId4"/>
    <p:sldId id="293" r:id="rId6"/>
    <p:sldId id="315" r:id="rId7"/>
    <p:sldId id="263" r:id="rId8"/>
    <p:sldId id="295" r:id="rId9"/>
    <p:sldId id="296" r:id="rId10"/>
    <p:sldId id="308" r:id="rId11"/>
    <p:sldId id="329" r:id="rId12"/>
    <p:sldId id="310" r:id="rId13"/>
    <p:sldId id="313" r:id="rId14"/>
    <p:sldId id="360" r:id="rId15"/>
    <p:sldId id="361" r:id="rId16"/>
    <p:sldId id="378" r:id="rId17"/>
    <p:sldId id="379" r:id="rId18"/>
    <p:sldId id="331" r:id="rId19"/>
    <p:sldId id="332" r:id="rId20"/>
    <p:sldId id="333" r:id="rId21"/>
    <p:sldId id="380" r:id="rId22"/>
    <p:sldId id="381" r:id="rId23"/>
    <p:sldId id="382" r:id="rId24"/>
    <p:sldId id="29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3314"/>
        <p:guide pos="3840"/>
        <p:guide pos="887"/>
        <p:guide pos="6796"/>
        <p:guide orient="horz" pos="2178"/>
        <p:guide orient="horz" pos="1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21.xml"/><Relationship Id="rId3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38935" y="2309495"/>
            <a:ext cx="889635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1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结合生活中冰的熔化过程，想一想，冰的熔化需要什么条件，不同的物质熔化时温度是如何变化？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88820" y="1395095"/>
            <a:ext cx="1832610" cy="706120"/>
            <a:chOff x="3132" y="2197"/>
            <a:chExt cx="2886" cy="1112"/>
          </a:xfrm>
        </p:grpSpPr>
        <p:sp>
          <p:nvSpPr>
            <p:cNvPr id="2" name="文本框 1"/>
            <p:cNvSpPr txBox="1"/>
            <p:nvPr/>
          </p:nvSpPr>
          <p:spPr>
            <a:xfrm>
              <a:off x="3132" y="2197"/>
              <a:ext cx="1888" cy="1113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t">
              <a:spAutoFit/>
            </a:bodyPr>
            <a:p>
              <a:pPr algn="l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4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时尚中黑简体" pitchFamily="2" charset="-122"/>
                </a:rPr>
                <a:t>思考</a:t>
              </a:r>
              <a:endParaRPr lang="zh-CN" altLang="en-US"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时尚中黑简体" pitchFamily="2" charset="-122"/>
              </a:endParaRPr>
            </a:p>
          </p:txBody>
        </p:sp>
        <p:sp>
          <p:nvSpPr>
            <p:cNvPr id="18441" name=" 27"/>
            <p:cNvSpPr/>
            <p:nvPr/>
          </p:nvSpPr>
          <p:spPr>
            <a:xfrm>
              <a:off x="5020" y="2379"/>
              <a:ext cx="999" cy="749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9" y="0"/>
                </a:cxn>
                <a:cxn ang="0">
                  <a:pos x="18" y="3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10" y="1"/>
                </a:cxn>
              </a:cxnLst>
              <a:pathLst>
                <a:path w="3841" h="3861">
                  <a:moveTo>
                    <a:pt x="2021" y="3639"/>
                  </a:moveTo>
                  <a:cubicBezTo>
                    <a:pt x="1770" y="3639"/>
                    <a:pt x="1531" y="3588"/>
                    <a:pt x="1313" y="3496"/>
                  </a:cubicBezTo>
                  <a:cubicBezTo>
                    <a:pt x="830" y="3861"/>
                    <a:pt x="0" y="3855"/>
                    <a:pt x="0" y="3855"/>
                  </a:cubicBezTo>
                  <a:cubicBezTo>
                    <a:pt x="0" y="3855"/>
                    <a:pt x="417" y="3566"/>
                    <a:pt x="605" y="2961"/>
                  </a:cubicBezTo>
                  <a:cubicBezTo>
                    <a:pt x="352" y="2648"/>
                    <a:pt x="201" y="2252"/>
                    <a:pt x="201" y="1819"/>
                  </a:cubicBezTo>
                  <a:cubicBezTo>
                    <a:pt x="201" y="814"/>
                    <a:pt x="1016" y="0"/>
                    <a:pt x="2021" y="0"/>
                  </a:cubicBezTo>
                  <a:cubicBezTo>
                    <a:pt x="3026" y="0"/>
                    <a:pt x="3841" y="814"/>
                    <a:pt x="3841" y="1819"/>
                  </a:cubicBezTo>
                  <a:cubicBezTo>
                    <a:pt x="3841" y="2824"/>
                    <a:pt x="3026" y="3639"/>
                    <a:pt x="2021" y="3639"/>
                  </a:cubicBezTo>
                  <a:close/>
                  <a:moveTo>
                    <a:pt x="1463" y="2671"/>
                  </a:moveTo>
                  <a:cubicBezTo>
                    <a:pt x="1463" y="2826"/>
                    <a:pt x="1568" y="2941"/>
                    <a:pt x="1723" y="2941"/>
                  </a:cubicBezTo>
                  <a:cubicBezTo>
                    <a:pt x="1917" y="2941"/>
                    <a:pt x="2052" y="2806"/>
                    <a:pt x="2052" y="2619"/>
                  </a:cubicBezTo>
                  <a:cubicBezTo>
                    <a:pt x="2052" y="2457"/>
                    <a:pt x="1940" y="2342"/>
                    <a:pt x="1782" y="2342"/>
                  </a:cubicBezTo>
                  <a:cubicBezTo>
                    <a:pt x="1595" y="2342"/>
                    <a:pt x="1463" y="2497"/>
                    <a:pt x="1463" y="2671"/>
                  </a:cubicBezTo>
                  <a:close/>
                  <a:moveTo>
                    <a:pt x="2121" y="647"/>
                  </a:moveTo>
                  <a:cubicBezTo>
                    <a:pt x="1874" y="647"/>
                    <a:pt x="1687" y="716"/>
                    <a:pt x="1565" y="789"/>
                  </a:cubicBezTo>
                  <a:cubicBezTo>
                    <a:pt x="1627" y="1121"/>
                    <a:pt x="1627" y="1121"/>
                    <a:pt x="1627" y="1121"/>
                  </a:cubicBezTo>
                  <a:cubicBezTo>
                    <a:pt x="1720" y="1065"/>
                    <a:pt x="1838" y="1029"/>
                    <a:pt x="1986" y="1029"/>
                  </a:cubicBezTo>
                  <a:cubicBezTo>
                    <a:pt x="2134" y="1032"/>
                    <a:pt x="2177" y="1101"/>
                    <a:pt x="2177" y="1187"/>
                  </a:cubicBezTo>
                  <a:cubicBezTo>
                    <a:pt x="2177" y="1302"/>
                    <a:pt x="2042" y="1414"/>
                    <a:pt x="1914" y="1552"/>
                  </a:cubicBezTo>
                  <a:cubicBezTo>
                    <a:pt x="1729" y="1747"/>
                    <a:pt x="1641" y="1921"/>
                    <a:pt x="1614" y="2099"/>
                  </a:cubicBezTo>
                  <a:cubicBezTo>
                    <a:pt x="1611" y="2125"/>
                    <a:pt x="1608" y="2155"/>
                    <a:pt x="1604" y="2184"/>
                  </a:cubicBezTo>
                  <a:cubicBezTo>
                    <a:pt x="2065" y="2184"/>
                    <a:pt x="2065" y="2184"/>
                    <a:pt x="2065" y="2184"/>
                  </a:cubicBezTo>
                  <a:cubicBezTo>
                    <a:pt x="2072" y="2155"/>
                    <a:pt x="2075" y="2128"/>
                    <a:pt x="2081" y="2105"/>
                  </a:cubicBezTo>
                  <a:cubicBezTo>
                    <a:pt x="2111" y="1957"/>
                    <a:pt x="2177" y="1845"/>
                    <a:pt x="2305" y="1717"/>
                  </a:cubicBezTo>
                  <a:cubicBezTo>
                    <a:pt x="2490" y="1526"/>
                    <a:pt x="2664" y="1358"/>
                    <a:pt x="2664" y="1095"/>
                  </a:cubicBezTo>
                  <a:cubicBezTo>
                    <a:pt x="2664" y="825"/>
                    <a:pt x="2437" y="647"/>
                    <a:pt x="2121" y="647"/>
                  </a:cubicBezTo>
                  <a:close/>
                </a:path>
              </a:pathLst>
            </a:custGeom>
            <a:solidFill>
              <a:srgbClr val="F2A0C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53515" y="1407795"/>
            <a:ext cx="2214880" cy="706755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t">
            <a:spAutoFit/>
          </a:bodyPr>
          <a:p>
            <a:pPr algn="l" fontAlgn="base"/>
            <a:r>
              <a:rPr lang="zh-CN" altLang="en-US" sz="400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设计实验</a:t>
            </a:r>
            <a:endParaRPr lang="zh-CN" altLang="en-US" sz="400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05404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2205" y="1916430"/>
            <a:ext cx="3165475" cy="305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605280" y="2273618"/>
            <a:ext cx="5264150" cy="1210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利用如图所示的装置，探究海波和石蜡的熔化规律。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1310" y="3703003"/>
            <a:ext cx="5264150" cy="1210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分别对海波和石蜡两类不同的物质加热，并记录相关数据。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5735" y="1097915"/>
            <a:ext cx="2320290" cy="706755"/>
          </a:xfrm>
          <a:prstGeom prst="rect">
            <a:avLst/>
          </a:prstGeom>
          <a:solidFill>
            <a:srgbClr val="7030A0"/>
          </a:solidFill>
        </p:spPr>
        <p:txBody>
          <a:bodyPr wrap="none" rtlCol="0" anchor="t">
            <a:spAutoFit/>
          </a:bodyPr>
          <a:p>
            <a:pPr algn="l" fontAlgn="base"/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zh-CN" altLang="en-US" sz="400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实验结果</a:t>
            </a:r>
            <a:endParaRPr lang="zh-CN" altLang="en-US" sz="400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1507" name="组合 14"/>
          <p:cNvGrpSpPr/>
          <p:nvPr/>
        </p:nvGrpSpPr>
        <p:grpSpPr>
          <a:xfrm>
            <a:off x="1157605" y="1986280"/>
            <a:ext cx="9904730" cy="3396615"/>
            <a:chOff x="1892" y="1706"/>
            <a:chExt cx="10709" cy="5838"/>
          </a:xfrm>
        </p:grpSpPr>
        <p:pic>
          <p:nvPicPr>
            <p:cNvPr id="21508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92" y="1706"/>
              <a:ext cx="10435" cy="49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9" name="文本框 10"/>
            <p:cNvSpPr txBox="1"/>
            <p:nvPr/>
          </p:nvSpPr>
          <p:spPr>
            <a:xfrm>
              <a:off x="2263" y="6461"/>
              <a:ext cx="4528" cy="1083"/>
            </a:xfrm>
            <a:prstGeom prst="rect">
              <a:avLst/>
            </a:prstGeom>
            <a:noFill/>
            <a:ln w="38100">
              <a:noFill/>
            </a:ln>
            <a:effectLst>
              <a:outerShdw dist="563970" dir="14049733" sx="125000" sy="125000" algn="tl" rotWithShape="0">
                <a:srgbClr val="EEECE1">
                  <a:alpha val="79999"/>
                </a:srgbClr>
              </a:outerShdw>
            </a:effectLst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342900" lvl="0" indent="-342900" eaLnBrk="1" hangingPunct="1">
                <a:lnSpc>
                  <a:spcPct val="125000"/>
                </a:lnSpc>
              </a:pPr>
              <a:r>
                <a:rPr lang="zh-CN" altLang="en-US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海波的熔化图像</a:t>
              </a:r>
              <a:endPara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1510" name="文本框 13"/>
            <p:cNvSpPr txBox="1"/>
            <p:nvPr/>
          </p:nvSpPr>
          <p:spPr>
            <a:xfrm>
              <a:off x="8073" y="6443"/>
              <a:ext cx="4528" cy="1083"/>
            </a:xfrm>
            <a:prstGeom prst="rect">
              <a:avLst/>
            </a:prstGeom>
            <a:noFill/>
            <a:ln w="38100">
              <a:noFill/>
            </a:ln>
            <a:effectLst>
              <a:outerShdw dist="563970" dir="14049733" sx="125000" sy="125000" algn="tl" rotWithShape="0">
                <a:srgbClr val="EEECE1">
                  <a:alpha val="79999"/>
                </a:srgbClr>
              </a:outerShdw>
            </a:effectLst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342900" lvl="0" indent="-342900" eaLnBrk="1" hangingPunct="1">
                <a:lnSpc>
                  <a:spcPct val="125000"/>
                </a:lnSpc>
              </a:pPr>
              <a:r>
                <a:rPr lang="zh-CN" altLang="en-US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石蜡的熔化图像</a:t>
              </a:r>
              <a:endPara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4125" y="1181735"/>
            <a:ext cx="2320290" cy="706755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t">
            <a:spAutoFit/>
          </a:bodyPr>
          <a:p>
            <a:pPr algn="l" fontAlgn="base"/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zh-CN" altLang="en-US" sz="4000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实验结论</a:t>
            </a:r>
            <a:endParaRPr lang="zh-CN" altLang="en-US" sz="4000" dirty="0">
              <a:solidFill>
                <a:sysClr val="windowText" lastClr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5705" y="2466975"/>
            <a:ext cx="704278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14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海波熔化时温度不变，石蜡熔化时温度不断上升。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82595" y="838200"/>
            <a:ext cx="6659880" cy="706755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t">
            <a:spAutoFit/>
          </a:bodyPr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熔点和凝固点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8695" y="1680210"/>
            <a:ext cx="104209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在熔化过程中尽管不断吸热，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温度却保持不变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有固定的熔化温度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，例如冰海波、各种金属，这类固体叫做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晶体。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2030" y="2842895"/>
            <a:ext cx="101466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有些固体在熔化过程中只要不断吸热，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温度就不断上升，没有固定的熔化温度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，例如蜡、松香、玻璃、沥青。这类固体叫做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非晶体。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7590" y="4507230"/>
            <a:ext cx="10097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晶体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熔化时的温度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叫做熔点。非晶体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没有确定的熔点。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0550400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698"/>
          <a:stretch>
            <a:fillRect/>
          </a:stretch>
        </p:blipFill>
        <p:spPr>
          <a:xfrm>
            <a:off x="69850" y="1748790"/>
            <a:ext cx="4780280" cy="3123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0550400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49"/>
          <a:stretch>
            <a:fillRect/>
          </a:stretch>
        </p:blipFill>
        <p:spPr>
          <a:xfrm>
            <a:off x="5507990" y="1704975"/>
            <a:ext cx="5673725" cy="3117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442335" y="417195"/>
            <a:ext cx="5643245" cy="11988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晶体和非晶体熔化时温度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变化曲线图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42335" y="417195"/>
            <a:ext cx="5643245" cy="119888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晶体和非晶体凝固时温度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变化曲线图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图片 1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795" y="1931035"/>
            <a:ext cx="4828540" cy="3511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08725" y="1931035"/>
            <a:ext cx="4814570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140000"/>
              </a:lnSpc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液体凝固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形成晶体时也有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确定的温度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，这个温度叫做凝固点。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同一种物质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凝固点和它的熔点相同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。非晶体没有确定的凝固点。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4540" y="1557655"/>
            <a:ext cx="67030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晶体在熔化过程中虽然温度不会升高，但必须继续加热，熔化过程才能完成，说明了什么？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2825" y="3987165"/>
            <a:ext cx="603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熔化吸热。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425690" y="1557655"/>
            <a:ext cx="3583305" cy="3663975"/>
            <a:chOff x="11694" y="1661"/>
            <a:chExt cx="6188" cy="723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694" y="1661"/>
              <a:ext cx="6188" cy="58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459" y="7625"/>
              <a:ext cx="5124" cy="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夏天喝冰饮料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84605" y="1856105"/>
            <a:ext cx="4384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可以推论出什么结论？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7985" y="3385185"/>
            <a:ext cx="3450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凝固放热。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5250" y="1842135"/>
            <a:ext cx="4189095" cy="31451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" name="图片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5" y="5226050"/>
            <a:ext cx="1270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115" y="1573530"/>
            <a:ext cx="11965305" cy="35375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例</a:t>
            </a:r>
            <a:r>
              <a:rPr kumimoji="0" lang="en-US" altLang="zh-CN" sz="2800" b="0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kumimoji="0" lang="zh-CN" altLang="en-US" sz="2800" b="0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夏天用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0℃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的冰或质量相等的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0℃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的水来冷却汽水，结果是  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( 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　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 )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　　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A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．用冰的效果好，因为冰的温度低。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　　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B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．用水的效果好，因为水比冰更容易吸热。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　　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C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．用冰的效果好，因为冰吸热温度不变。                  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　　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D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．两者效果相同。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64888" y="1763395"/>
            <a:ext cx="7413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第三章  物态变化</a:t>
            </a:r>
            <a:endParaRPr lang="en-US" alt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熔化和凝固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04290" y="1547495"/>
            <a:ext cx="10266680" cy="35375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例</a:t>
            </a:r>
            <a:r>
              <a:rPr kumimoji="0" lang="en-US" altLang="zh-CN" sz="3200" b="0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 </a:t>
            </a:r>
            <a:r>
              <a:rPr kumimoji="0" lang="zh-CN" altLang="en-US" sz="3200" b="0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俗话说“下雪不冷，化雪冷”，这是因为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(     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A.下雪时雪的温度比较高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B.化雪时要吸收热量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C.化雪时要放出热量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D.雪容易传热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25735" y="1597660"/>
            <a:ext cx="857250" cy="681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/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71235" y="3084195"/>
            <a:ext cx="5041900" cy="189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40000"/>
              </a:lnSpc>
            </a:pP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解析：</a:t>
            </a: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固态的雪变成水是一个熔化过程，此过程需要向外界吸收热量。</a:t>
            </a:r>
            <a:endParaRPr lang="en-US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7910" y="973455"/>
            <a:ext cx="389064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熔化和凝固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23060" y="1581150"/>
            <a:ext cx="6126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熔化：物质由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固态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变成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液态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23060" y="2152015"/>
            <a:ext cx="6126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eaLnBrk="1" hangingPunct="1"/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凝固：物质由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液态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变成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固态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4265" y="2729865"/>
            <a:ext cx="4116070" cy="645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2.熔点和凝固点</a:t>
            </a:r>
            <a:endParaRPr lang="en-US" altLang="zh-CN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23060" y="3348355"/>
            <a:ext cx="7049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晶体与非晶体的区别是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有无熔点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4265" y="3909695"/>
            <a:ext cx="5254625" cy="6451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3.熔化吸热，凝固放热</a:t>
            </a:r>
            <a:endParaRPr lang="en-US" altLang="zh-CN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3060" y="4675505"/>
            <a:ext cx="9110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晶体的熔化条件：温度达到熔点，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继续吸热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图片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5" y="5226050"/>
            <a:ext cx="1270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7" grpId="0"/>
      <p:bldP spid="8" grpId="0" bldLvl="0" animBg="1"/>
      <p:bldP spid="9" grpId="0"/>
      <p:bldP spid="10" grpId="0" bldLvl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944495" y="2072005"/>
            <a:ext cx="652335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39850" y="2059305"/>
            <a:ext cx="9148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理解气态、固态和液态是物质存在的三种形态。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9850" y="2794635"/>
            <a:ext cx="8754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了解物质的固态和液态之间是可以转化的。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9850" y="3529965"/>
            <a:ext cx="9900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了解熔化、凝固的含义，了解晶体和非晶体的区别。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9850" y="4265295"/>
            <a:ext cx="8181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了解熔化曲线和凝固曲线的物理含义。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402205" y="1939925"/>
            <a:ext cx="7023100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2028190" y="1645920"/>
            <a:ext cx="8568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通过实验探究晶体和非晶体的熔化、凝固的规律。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8190" y="2307590"/>
            <a:ext cx="10132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正确理解晶体和非晶体的熔化，凝固的规律。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28190" y="3150870"/>
            <a:ext cx="8082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经历观察熔化和凝固的过程，简单描述熔化和凝固的主要特征。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28190" y="4137025"/>
            <a:ext cx="8232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酒精灯、铁架台、石棉网、温度计、海波、石腊水、火柴、坐标纸。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c56ace74f5041fa9af355d365efea8f"/>
          <p:cNvPicPr>
            <a:picLocks noChangeAspect="1"/>
          </p:cNvPicPr>
          <p:nvPr/>
        </p:nvPicPr>
        <p:blipFill>
          <a:blip r:embed="rId1"/>
          <a:srcRect r="22293"/>
          <a:stretch>
            <a:fillRect/>
          </a:stretch>
        </p:blipFill>
        <p:spPr>
          <a:xfrm>
            <a:off x="996315" y="2050415"/>
            <a:ext cx="2656205" cy="213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001KPoT8gy6GpjpjTZZb7&amp;690"/>
          <p:cNvPicPr>
            <a:picLocks noChangeAspect="1"/>
          </p:cNvPicPr>
          <p:nvPr/>
        </p:nvPicPr>
        <p:blipFill>
          <a:blip r:embed="rId2"/>
          <a:srcRect l="17038"/>
          <a:stretch>
            <a:fillRect/>
          </a:stretch>
        </p:blipFill>
        <p:spPr>
          <a:xfrm>
            <a:off x="8985885" y="2050415"/>
            <a:ext cx="2643505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43-130G0151533a0"/>
          <p:cNvPicPr>
            <a:picLocks noChangeAspect="1"/>
          </p:cNvPicPr>
          <p:nvPr/>
        </p:nvPicPr>
        <p:blipFill>
          <a:blip r:embed="rId3"/>
          <a:srcRect r="24281"/>
          <a:stretch>
            <a:fillRect/>
          </a:stretch>
        </p:blipFill>
        <p:spPr>
          <a:xfrm>
            <a:off x="4929505" y="2050415"/>
            <a:ext cx="2555875" cy="213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480435" y="1341120"/>
            <a:ext cx="5638165" cy="645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物质常见的三种状态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38935" y="4494530"/>
            <a:ext cx="1273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固态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07355" y="4494530"/>
            <a:ext cx="1159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液态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947910" y="4522470"/>
            <a:ext cx="1188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气态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36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Redocn_2012032804062551"/>
          <p:cNvPicPr>
            <a:picLocks noChangeAspect="1"/>
          </p:cNvPicPr>
          <p:nvPr/>
        </p:nvPicPr>
        <p:blipFill>
          <a:blip r:embed="rId1"/>
          <a:srcRect l="22032" t="11069" r="21237" b="13844"/>
          <a:stretch>
            <a:fillRect/>
          </a:stretch>
        </p:blipFill>
        <p:spPr>
          <a:xfrm>
            <a:off x="6330950" y="2032635"/>
            <a:ext cx="4080510" cy="27920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731010" y="2100580"/>
            <a:ext cx="4117975" cy="2655570"/>
            <a:chOff x="1633" y="1785"/>
            <a:chExt cx="6152" cy="3861"/>
          </a:xfrm>
        </p:grpSpPr>
        <p:sp>
          <p:nvSpPr>
            <p:cNvPr id="13" name="文本框 12"/>
            <p:cNvSpPr txBox="1"/>
            <p:nvPr/>
          </p:nvSpPr>
          <p:spPr>
            <a:xfrm>
              <a:off x="3425" y="1785"/>
              <a:ext cx="3403" cy="13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    </a:t>
              </a: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水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（液态）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3" y="4260"/>
              <a:ext cx="2627" cy="13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    </a:t>
              </a: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冰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（固态）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715" y="4258"/>
              <a:ext cx="3070" cy="13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 </a:t>
              </a: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水蒸气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（气态）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60" name=" 160"/>
            <p:cNvSpPr/>
            <p:nvPr/>
          </p:nvSpPr>
          <p:spPr>
            <a:xfrm>
              <a:off x="3058" y="3458"/>
              <a:ext cx="745" cy="71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F2A0C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9" name=" 160"/>
            <p:cNvSpPr/>
            <p:nvPr/>
          </p:nvSpPr>
          <p:spPr>
            <a:xfrm rot="5400000">
              <a:off x="5451" y="3406"/>
              <a:ext cx="745" cy="708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F2A0C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0" name=" 160"/>
            <p:cNvSpPr/>
            <p:nvPr/>
          </p:nvSpPr>
          <p:spPr>
            <a:xfrm rot="13740000">
              <a:off x="4056" y="4614"/>
              <a:ext cx="745" cy="708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F2A0C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52350" y="37439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64205" y="2048510"/>
            <a:ext cx="6116320" cy="1438275"/>
            <a:chOff x="2248" y="4018"/>
            <a:chExt cx="10320" cy="2265"/>
          </a:xfrm>
        </p:grpSpPr>
        <p:sp>
          <p:nvSpPr>
            <p:cNvPr id="36867" name="矩形 36866"/>
            <p:cNvSpPr/>
            <p:nvPr/>
          </p:nvSpPr>
          <p:spPr>
            <a:xfrm>
              <a:off x="2248" y="4698"/>
              <a:ext cx="10320" cy="822"/>
            </a:xfrm>
            <a:prstGeom prst="rect">
              <a:avLst/>
            </a:prstGeom>
            <a:noFill/>
            <a:ln w="9525">
              <a:noFill/>
            </a:ln>
            <a:effectLst>
              <a:outerShdw dist="563970" dir="14049733" sx="125000" sy="125000" algn="tl" rotWithShape="0">
                <a:srgbClr val="EEECE1">
                  <a:alpha val="79999"/>
                </a:srgbClr>
              </a:outerShdw>
            </a:effectLst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固态                液态                  气态</a:t>
              </a:r>
              <a:endPara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6880" name="左中括号 36879"/>
            <p:cNvSpPr/>
            <p:nvPr/>
          </p:nvSpPr>
          <p:spPr>
            <a:xfrm rot="5400000" flipH="1" flipV="1">
              <a:off x="6668" y="2088"/>
              <a:ext cx="680" cy="7710"/>
            </a:xfrm>
            <a:prstGeom prst="leftBracket">
              <a:avLst>
                <a:gd name="adj" fmla="val 73803"/>
              </a:avLst>
            </a:prstGeom>
            <a:noFill/>
            <a:ln w="28575" cap="flat" cmpd="sng">
              <a:solidFill>
                <a:srgbClr val="FE866F"/>
              </a:solidFill>
              <a:prstDash val="solid"/>
              <a:headEnd type="stealth" w="lg" len="lg"/>
              <a:tailEnd type="none" w="med" len="lg"/>
            </a:ln>
          </p:spPr>
          <p:txBody>
            <a:bodyPr/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" name="直接连接符 6"/>
            <p:cNvSpPr/>
            <p:nvPr/>
          </p:nvSpPr>
          <p:spPr>
            <a:xfrm>
              <a:off x="3948" y="5038"/>
              <a:ext cx="1927" cy="0"/>
            </a:xfrm>
            <a:prstGeom prst="line">
              <a:avLst/>
            </a:prstGeom>
            <a:ln w="28575" cap="flat" cmpd="sng">
              <a:solidFill>
                <a:srgbClr val="FE866F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8" name="直接连接符 7"/>
            <p:cNvSpPr/>
            <p:nvPr/>
          </p:nvSpPr>
          <p:spPr>
            <a:xfrm flipH="1">
              <a:off x="3833" y="5378"/>
              <a:ext cx="1927" cy="0"/>
            </a:xfrm>
            <a:prstGeom prst="line">
              <a:avLst/>
            </a:prstGeom>
            <a:ln w="28575" cap="flat" cmpd="sng">
              <a:solidFill>
                <a:srgbClr val="FE866F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11" name="左中括号 10"/>
            <p:cNvSpPr/>
            <p:nvPr/>
          </p:nvSpPr>
          <p:spPr>
            <a:xfrm rot="5400000">
              <a:off x="6668" y="503"/>
              <a:ext cx="680" cy="7710"/>
            </a:xfrm>
            <a:prstGeom prst="leftBracket">
              <a:avLst>
                <a:gd name="adj" fmla="val 64932"/>
              </a:avLst>
            </a:prstGeom>
            <a:noFill/>
            <a:ln w="28575" cap="flat" cmpd="sng">
              <a:solidFill>
                <a:srgbClr val="FE866F"/>
              </a:solidFill>
              <a:prstDash val="solid"/>
              <a:headEnd type="stealth" w="lg" len="lg"/>
              <a:tailEnd type="none" w="med" len="lg"/>
            </a:ln>
          </p:spPr>
          <p:txBody>
            <a:bodyPr/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" name="直接连接符 11"/>
            <p:cNvSpPr/>
            <p:nvPr/>
          </p:nvSpPr>
          <p:spPr>
            <a:xfrm flipV="1">
              <a:off x="7713" y="4928"/>
              <a:ext cx="2371" cy="21"/>
            </a:xfrm>
            <a:prstGeom prst="line">
              <a:avLst/>
            </a:prstGeom>
            <a:ln w="28575" cap="flat" cmpd="sng">
              <a:solidFill>
                <a:srgbClr val="FE866F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13" name="直接连接符 12"/>
            <p:cNvSpPr/>
            <p:nvPr/>
          </p:nvSpPr>
          <p:spPr>
            <a:xfrm flipH="1" flipV="1">
              <a:off x="7598" y="5263"/>
              <a:ext cx="2486" cy="26"/>
            </a:xfrm>
            <a:prstGeom prst="line">
              <a:avLst/>
            </a:prstGeom>
            <a:ln w="28575" cap="flat" cmpd="sng">
              <a:solidFill>
                <a:srgbClr val="FE866F"/>
              </a:solidFill>
              <a:prstDash val="solid"/>
              <a:headEnd type="none" w="med" len="med"/>
              <a:tailEnd type="stealth" w="lg" len="lg"/>
            </a:ln>
          </p:spPr>
        </p:sp>
      </p:grpSp>
      <p:sp>
        <p:nvSpPr>
          <p:cNvPr id="14" name="文本框 13"/>
          <p:cNvSpPr txBox="1"/>
          <p:nvPr/>
        </p:nvSpPr>
        <p:spPr>
          <a:xfrm>
            <a:off x="2576830" y="4217035"/>
            <a:ext cx="7038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物质各种状态间的变化叫做物态变化。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350" y="37439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图片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5" y="5226050"/>
            <a:ext cx="1270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36265" y="1341120"/>
            <a:ext cx="6151245" cy="706755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t">
            <a:spAutoFit/>
          </a:bodyPr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熔化和凝固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76755" y="2343150"/>
            <a:ext cx="8726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熔化：物质由</a:t>
            </a:r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固态变成液态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的过程。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76755" y="3665220"/>
            <a:ext cx="81032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凝固：物质由</a:t>
            </a:r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液态变成固态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的过程。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WPS 演示</Application>
  <PresentationFormat>宽屏</PresentationFormat>
  <Paragraphs>192</Paragraphs>
  <Slides>22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微软雅黑</vt:lpstr>
      <vt:lpstr>Times New Roman</vt:lpstr>
      <vt:lpstr>时尚中黑简体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