
<file path=[Content_Types].xml><?xml version="1.0" encoding="utf-8"?>
<Types xmlns="http://schemas.openxmlformats.org/package/2006/content-types">
  <Default Extension="jpeg" ContentType="image/jpeg"/>
  <Default Extension="png" ContentType="image/png"/>
  <Default Extension="wmv" ContentType="video/x-ms-wmv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1"/>
  </p:handoutMasterIdLst>
  <p:sldIdLst>
    <p:sldId id="317" r:id="rId3"/>
    <p:sldId id="258" r:id="rId4"/>
    <p:sldId id="293" r:id="rId6"/>
    <p:sldId id="315" r:id="rId7"/>
    <p:sldId id="263" r:id="rId8"/>
    <p:sldId id="295" r:id="rId9"/>
    <p:sldId id="330" r:id="rId10"/>
    <p:sldId id="296" r:id="rId11"/>
    <p:sldId id="329" r:id="rId12"/>
    <p:sldId id="308" r:id="rId13"/>
    <p:sldId id="332" r:id="rId14"/>
    <p:sldId id="310" r:id="rId15"/>
    <p:sldId id="333" r:id="rId16"/>
    <p:sldId id="334" r:id="rId17"/>
    <p:sldId id="313" r:id="rId18"/>
    <p:sldId id="314" r:id="rId19"/>
    <p:sldId id="292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23"/>
    <a:srgbClr val="FF9B01"/>
    <a:srgbClr val="177743"/>
    <a:srgbClr val="1A804A"/>
    <a:srgbClr val="A7EA65"/>
    <a:srgbClr val="6DC01A"/>
    <a:srgbClr val="529013"/>
    <a:srgbClr val="14703D"/>
    <a:srgbClr val="98CB00"/>
    <a:srgbClr val="1C8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14" autoAdjust="0"/>
  </p:normalViewPr>
  <p:slideViewPr>
    <p:cSldViewPr snapToGrid="0" showGuides="1">
      <p:cViewPr varScale="1">
        <p:scale>
          <a:sx n="83" d="100"/>
          <a:sy n="83" d="100"/>
        </p:scale>
        <p:origin x="282" y="72"/>
      </p:cViewPr>
      <p:guideLst>
        <p:guide orient="horz" pos="3314"/>
        <p:guide pos="3845"/>
        <p:guide orient="horz" pos="1005"/>
        <p:guide orient="horz" pos="2160"/>
        <p:guide pos="889"/>
        <p:guide pos="67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CC37E846-C89D-4742-8455-2264ABF165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35642"/>
            <a:ext cx="449943" cy="75600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screen"/>
          <a:srcRect l="-1" r="-801"/>
          <a:stretch>
            <a:fillRect/>
          </a:stretch>
        </p:blipFill>
        <p:spPr>
          <a:xfrm>
            <a:off x="-540774" y="5527839"/>
            <a:ext cx="12965003" cy="133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7.png"/><Relationship Id="rId2" Type="http://schemas.microsoft.com/office/2007/relationships/media" Target="../media/media1.wmv"/><Relationship Id="rId1" Type="http://schemas.openxmlformats.org/officeDocument/2006/relationships/video" Target="../media/media1.wm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slide" Target="slide16.xml"/><Relationship Id="rId3" Type="http://schemas.openxmlformats.org/officeDocument/2006/relationships/slide" Target="slide15.xml"/><Relationship Id="rId2" Type="http://schemas.openxmlformats.org/officeDocument/2006/relationships/slide" Target="slide8.xml"/><Relationship Id="rId1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6"/>
          <p:cNvGrpSpPr/>
          <p:nvPr/>
        </p:nvGrpSpPr>
        <p:grpSpPr>
          <a:xfrm>
            <a:off x="285710" y="1523987"/>
            <a:ext cx="5524525" cy="5022768"/>
            <a:chOff x="214282" y="1142990"/>
            <a:chExt cx="4143394" cy="3767076"/>
          </a:xfrm>
        </p:grpSpPr>
        <p:sp>
          <p:nvSpPr>
            <p:cNvPr id="6" name="Oval 33"/>
            <p:cNvSpPr/>
            <p:nvPr/>
          </p:nvSpPr>
          <p:spPr>
            <a:xfrm>
              <a:off x="214282" y="1142990"/>
              <a:ext cx="3767076" cy="37670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" name="Group 14"/>
            <p:cNvGrpSpPr/>
            <p:nvPr/>
          </p:nvGrpSpPr>
          <p:grpSpPr>
            <a:xfrm>
              <a:off x="1050011" y="1411003"/>
              <a:ext cx="2015686" cy="1660970"/>
              <a:chOff x="2606675" y="2208213"/>
              <a:chExt cx="1136651" cy="936626"/>
            </a:xfrm>
          </p:grpSpPr>
          <p:sp>
            <p:nvSpPr>
              <p:cNvPr id="22" name="Freeform 138"/>
              <p:cNvSpPr>
                <a:spLocks noEditPoints="1"/>
              </p:cNvSpPr>
              <p:nvPr/>
            </p:nvSpPr>
            <p:spPr bwMode="auto">
              <a:xfrm>
                <a:off x="2606675" y="2895601"/>
                <a:ext cx="561975" cy="249238"/>
              </a:xfrm>
              <a:custGeom>
                <a:avLst/>
                <a:gdLst/>
                <a:ahLst/>
                <a:cxnLst>
                  <a:cxn ang="0">
                    <a:pos x="354" y="97"/>
                  </a:cxn>
                  <a:cxn ang="0">
                    <a:pos x="353" y="97"/>
                  </a:cxn>
                  <a:cxn ang="0">
                    <a:pos x="339" y="97"/>
                  </a:cxn>
                  <a:cxn ang="0">
                    <a:pos x="341" y="53"/>
                  </a:cxn>
                  <a:cxn ang="0">
                    <a:pos x="341" y="53"/>
                  </a:cxn>
                  <a:cxn ang="0">
                    <a:pos x="341" y="52"/>
                  </a:cxn>
                  <a:cxn ang="0">
                    <a:pos x="343" y="48"/>
                  </a:cxn>
                  <a:cxn ang="0">
                    <a:pos x="347" y="45"/>
                  </a:cxn>
                  <a:cxn ang="0">
                    <a:pos x="349" y="45"/>
                  </a:cxn>
                  <a:cxn ang="0">
                    <a:pos x="353" y="44"/>
                  </a:cxn>
                  <a:cxn ang="0">
                    <a:pos x="353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3"/>
                  </a:cxn>
                  <a:cxn ang="0">
                    <a:pos x="144" y="1"/>
                  </a:cxn>
                  <a:cxn ang="0">
                    <a:pos x="144" y="1"/>
                  </a:cxn>
                  <a:cxn ang="0">
                    <a:pos x="2" y="0"/>
                  </a:cxn>
                  <a:cxn ang="0">
                    <a:pos x="0" y="157"/>
                  </a:cxn>
                  <a:cxn ang="0">
                    <a:pos x="353" y="157"/>
                  </a:cxn>
                  <a:cxn ang="0">
                    <a:pos x="354" y="97"/>
                  </a:cxn>
                  <a:cxn ang="0">
                    <a:pos x="59" y="117"/>
                  </a:cxn>
                  <a:cxn ang="0">
                    <a:pos x="34" y="116"/>
                  </a:cxn>
                  <a:cxn ang="0">
                    <a:pos x="34" y="82"/>
                  </a:cxn>
                  <a:cxn ang="0">
                    <a:pos x="60" y="82"/>
                  </a:cxn>
                  <a:cxn ang="0">
                    <a:pos x="59" y="117"/>
                  </a:cxn>
                  <a:cxn ang="0">
                    <a:pos x="60" y="62"/>
                  </a:cxn>
                  <a:cxn ang="0">
                    <a:pos x="34" y="62"/>
                  </a:cxn>
                  <a:cxn ang="0">
                    <a:pos x="36" y="28"/>
                  </a:cxn>
                  <a:cxn ang="0">
                    <a:pos x="60" y="28"/>
                  </a:cxn>
                  <a:cxn ang="0">
                    <a:pos x="60" y="62"/>
                  </a:cxn>
                  <a:cxn ang="0">
                    <a:pos x="111" y="117"/>
                  </a:cxn>
                  <a:cxn ang="0">
                    <a:pos x="87" y="117"/>
                  </a:cxn>
                  <a:cxn ang="0">
                    <a:pos x="87" y="82"/>
                  </a:cxn>
                  <a:cxn ang="0">
                    <a:pos x="112" y="82"/>
                  </a:cxn>
                  <a:cxn ang="0">
                    <a:pos x="111" y="117"/>
                  </a:cxn>
                  <a:cxn ang="0">
                    <a:pos x="112" y="63"/>
                  </a:cxn>
                  <a:cxn ang="0">
                    <a:pos x="87" y="63"/>
                  </a:cxn>
                  <a:cxn ang="0">
                    <a:pos x="88" y="28"/>
                  </a:cxn>
                  <a:cxn ang="0">
                    <a:pos x="112" y="28"/>
                  </a:cxn>
                  <a:cxn ang="0">
                    <a:pos x="112" y="63"/>
                  </a:cxn>
                  <a:cxn ang="0">
                    <a:pos x="191" y="96"/>
                  </a:cxn>
                  <a:cxn ang="0">
                    <a:pos x="167" y="94"/>
                  </a:cxn>
                  <a:cxn ang="0">
                    <a:pos x="168" y="11"/>
                  </a:cxn>
                  <a:cxn ang="0">
                    <a:pos x="191" y="11"/>
                  </a:cxn>
                  <a:cxn ang="0">
                    <a:pos x="191" y="96"/>
                  </a:cxn>
                  <a:cxn ang="0">
                    <a:pos x="235" y="96"/>
                  </a:cxn>
                  <a:cxn ang="0">
                    <a:pos x="212" y="96"/>
                  </a:cxn>
                  <a:cxn ang="0">
                    <a:pos x="213" y="12"/>
                  </a:cxn>
                  <a:cxn ang="0">
                    <a:pos x="236" y="12"/>
                  </a:cxn>
                  <a:cxn ang="0">
                    <a:pos x="235" y="96"/>
                  </a:cxn>
                  <a:cxn ang="0">
                    <a:pos x="280" y="97"/>
                  </a:cxn>
                  <a:cxn ang="0">
                    <a:pos x="256" y="96"/>
                  </a:cxn>
                  <a:cxn ang="0">
                    <a:pos x="257" y="12"/>
                  </a:cxn>
                  <a:cxn ang="0">
                    <a:pos x="280" y="12"/>
                  </a:cxn>
                  <a:cxn ang="0">
                    <a:pos x="280" y="97"/>
                  </a:cxn>
                  <a:cxn ang="0">
                    <a:pos x="324" y="97"/>
                  </a:cxn>
                  <a:cxn ang="0">
                    <a:pos x="301" y="97"/>
                  </a:cxn>
                  <a:cxn ang="0">
                    <a:pos x="302" y="13"/>
                  </a:cxn>
                  <a:cxn ang="0">
                    <a:pos x="325" y="13"/>
                  </a:cxn>
                  <a:cxn ang="0">
                    <a:pos x="324" y="97"/>
                  </a:cxn>
                </a:cxnLst>
                <a:rect l="0" t="0" r="r" b="b"/>
                <a:pathLst>
                  <a:path w="354" h="157">
                    <a:moveTo>
                      <a:pt x="354" y="97"/>
                    </a:moveTo>
                    <a:lnTo>
                      <a:pt x="353" y="97"/>
                    </a:lnTo>
                    <a:lnTo>
                      <a:pt x="339" y="97"/>
                    </a:lnTo>
                    <a:lnTo>
                      <a:pt x="341" y="53"/>
                    </a:lnTo>
                    <a:lnTo>
                      <a:pt x="341" y="53"/>
                    </a:lnTo>
                    <a:lnTo>
                      <a:pt x="341" y="52"/>
                    </a:lnTo>
                    <a:lnTo>
                      <a:pt x="343" y="48"/>
                    </a:lnTo>
                    <a:lnTo>
                      <a:pt x="347" y="45"/>
                    </a:lnTo>
                    <a:lnTo>
                      <a:pt x="349" y="45"/>
                    </a:lnTo>
                    <a:lnTo>
                      <a:pt x="353" y="44"/>
                    </a:lnTo>
                    <a:lnTo>
                      <a:pt x="353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3"/>
                    </a:lnTo>
                    <a:lnTo>
                      <a:pt x="144" y="1"/>
                    </a:lnTo>
                    <a:lnTo>
                      <a:pt x="144" y="1"/>
                    </a:lnTo>
                    <a:lnTo>
                      <a:pt x="2" y="0"/>
                    </a:lnTo>
                    <a:lnTo>
                      <a:pt x="0" y="157"/>
                    </a:lnTo>
                    <a:lnTo>
                      <a:pt x="353" y="157"/>
                    </a:lnTo>
                    <a:lnTo>
                      <a:pt x="354" y="97"/>
                    </a:lnTo>
                    <a:close/>
                    <a:moveTo>
                      <a:pt x="59" y="117"/>
                    </a:moveTo>
                    <a:lnTo>
                      <a:pt x="34" y="116"/>
                    </a:lnTo>
                    <a:lnTo>
                      <a:pt x="34" y="82"/>
                    </a:lnTo>
                    <a:lnTo>
                      <a:pt x="60" y="82"/>
                    </a:lnTo>
                    <a:lnTo>
                      <a:pt x="59" y="117"/>
                    </a:lnTo>
                    <a:close/>
                    <a:moveTo>
                      <a:pt x="60" y="62"/>
                    </a:moveTo>
                    <a:lnTo>
                      <a:pt x="34" y="62"/>
                    </a:lnTo>
                    <a:lnTo>
                      <a:pt x="36" y="28"/>
                    </a:lnTo>
                    <a:lnTo>
                      <a:pt x="60" y="28"/>
                    </a:lnTo>
                    <a:lnTo>
                      <a:pt x="60" y="62"/>
                    </a:lnTo>
                    <a:close/>
                    <a:moveTo>
                      <a:pt x="111" y="117"/>
                    </a:moveTo>
                    <a:lnTo>
                      <a:pt x="87" y="117"/>
                    </a:lnTo>
                    <a:lnTo>
                      <a:pt x="87" y="82"/>
                    </a:lnTo>
                    <a:lnTo>
                      <a:pt x="112" y="82"/>
                    </a:lnTo>
                    <a:lnTo>
                      <a:pt x="111" y="117"/>
                    </a:lnTo>
                    <a:close/>
                    <a:moveTo>
                      <a:pt x="112" y="63"/>
                    </a:moveTo>
                    <a:lnTo>
                      <a:pt x="87" y="63"/>
                    </a:lnTo>
                    <a:lnTo>
                      <a:pt x="88" y="28"/>
                    </a:lnTo>
                    <a:lnTo>
                      <a:pt x="112" y="28"/>
                    </a:lnTo>
                    <a:lnTo>
                      <a:pt x="112" y="63"/>
                    </a:lnTo>
                    <a:close/>
                    <a:moveTo>
                      <a:pt x="191" y="96"/>
                    </a:moveTo>
                    <a:lnTo>
                      <a:pt x="167" y="94"/>
                    </a:lnTo>
                    <a:lnTo>
                      <a:pt x="168" y="11"/>
                    </a:lnTo>
                    <a:lnTo>
                      <a:pt x="191" y="11"/>
                    </a:lnTo>
                    <a:lnTo>
                      <a:pt x="191" y="96"/>
                    </a:lnTo>
                    <a:close/>
                    <a:moveTo>
                      <a:pt x="235" y="96"/>
                    </a:moveTo>
                    <a:lnTo>
                      <a:pt x="212" y="96"/>
                    </a:lnTo>
                    <a:lnTo>
                      <a:pt x="213" y="12"/>
                    </a:lnTo>
                    <a:lnTo>
                      <a:pt x="236" y="12"/>
                    </a:lnTo>
                    <a:lnTo>
                      <a:pt x="235" y="96"/>
                    </a:lnTo>
                    <a:close/>
                    <a:moveTo>
                      <a:pt x="280" y="97"/>
                    </a:moveTo>
                    <a:lnTo>
                      <a:pt x="256" y="96"/>
                    </a:lnTo>
                    <a:lnTo>
                      <a:pt x="257" y="12"/>
                    </a:lnTo>
                    <a:lnTo>
                      <a:pt x="280" y="12"/>
                    </a:lnTo>
                    <a:lnTo>
                      <a:pt x="280" y="97"/>
                    </a:lnTo>
                    <a:close/>
                    <a:moveTo>
                      <a:pt x="324" y="97"/>
                    </a:moveTo>
                    <a:lnTo>
                      <a:pt x="301" y="97"/>
                    </a:lnTo>
                    <a:lnTo>
                      <a:pt x="302" y="13"/>
                    </a:lnTo>
                    <a:lnTo>
                      <a:pt x="325" y="13"/>
                    </a:lnTo>
                    <a:lnTo>
                      <a:pt x="324" y="9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3" name="Freeform 139"/>
              <p:cNvSpPr>
                <a:spLocks noEditPoints="1"/>
              </p:cNvSpPr>
              <p:nvPr/>
            </p:nvSpPr>
            <p:spPr bwMode="auto">
              <a:xfrm>
                <a:off x="2976563" y="2711451"/>
                <a:ext cx="193675" cy="112713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14" y="11"/>
                  </a:cxn>
                  <a:cxn ang="0">
                    <a:pos x="114" y="8"/>
                  </a:cxn>
                  <a:cxn ang="0">
                    <a:pos x="119" y="3"/>
                  </a:cxn>
                  <a:cxn ang="0">
                    <a:pos x="121" y="3"/>
                  </a:cxn>
                  <a:cxn ang="0">
                    <a:pos x="122" y="3"/>
                  </a:cxn>
                  <a:cxn ang="0">
                    <a:pos x="122" y="1"/>
                  </a:cxn>
                  <a:cxn ang="0">
                    <a:pos x="0" y="69"/>
                  </a:cxn>
                  <a:cxn ang="0">
                    <a:pos x="14" y="11"/>
                  </a:cxn>
                  <a:cxn ang="0">
                    <a:pos x="14" y="9"/>
                  </a:cxn>
                  <a:cxn ang="0">
                    <a:pos x="17" y="3"/>
                  </a:cxn>
                  <a:cxn ang="0">
                    <a:pos x="21" y="2"/>
                  </a:cxn>
                  <a:cxn ang="0">
                    <a:pos x="24" y="2"/>
                  </a:cxn>
                  <a:cxn ang="0">
                    <a:pos x="27" y="6"/>
                  </a:cxn>
                  <a:cxn ang="0">
                    <a:pos x="29" y="11"/>
                  </a:cxn>
                  <a:cxn ang="0">
                    <a:pos x="46" y="70"/>
                  </a:cxn>
                  <a:cxn ang="0">
                    <a:pos x="47" y="11"/>
                  </a:cxn>
                  <a:cxn ang="0">
                    <a:pos x="48" y="6"/>
                  </a:cxn>
                  <a:cxn ang="0">
                    <a:pos x="52" y="3"/>
                  </a:cxn>
                  <a:cxn ang="0">
                    <a:pos x="55" y="2"/>
                  </a:cxn>
                  <a:cxn ang="0">
                    <a:pos x="59" y="4"/>
                  </a:cxn>
                  <a:cxn ang="0">
                    <a:pos x="62" y="10"/>
                  </a:cxn>
                  <a:cxn ang="0">
                    <a:pos x="62" y="70"/>
                  </a:cxn>
                  <a:cxn ang="0">
                    <a:pos x="122" y="71"/>
                  </a:cxn>
                  <a:cxn ang="0">
                    <a:pos x="122" y="71"/>
                  </a:cxn>
                  <a:cxn ang="0">
                    <a:pos x="80" y="11"/>
                  </a:cxn>
                  <a:cxn ang="0">
                    <a:pos x="80" y="10"/>
                  </a:cxn>
                  <a:cxn ang="0">
                    <a:pos x="83" y="4"/>
                  </a:cxn>
                  <a:cxn ang="0">
                    <a:pos x="88" y="3"/>
                  </a:cxn>
                  <a:cxn ang="0">
                    <a:pos x="90" y="3"/>
                  </a:cxn>
                  <a:cxn ang="0">
                    <a:pos x="94" y="8"/>
                  </a:cxn>
                  <a:cxn ang="0">
                    <a:pos x="96" y="11"/>
                  </a:cxn>
                  <a:cxn ang="0">
                    <a:pos x="80" y="70"/>
                  </a:cxn>
                </a:cxnLst>
                <a:rect l="0" t="0" r="r" b="b"/>
                <a:pathLst>
                  <a:path w="122" h="71">
                    <a:moveTo>
                      <a:pt x="122" y="71"/>
                    </a:moveTo>
                    <a:lnTo>
                      <a:pt x="113" y="70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14" y="10"/>
                    </a:lnTo>
                    <a:lnTo>
                      <a:pt x="114" y="8"/>
                    </a:lnTo>
                    <a:lnTo>
                      <a:pt x="116" y="4"/>
                    </a:lnTo>
                    <a:lnTo>
                      <a:pt x="119" y="3"/>
                    </a:lnTo>
                    <a:lnTo>
                      <a:pt x="121" y="3"/>
                    </a:lnTo>
                    <a:lnTo>
                      <a:pt x="121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69"/>
                    </a:lnTo>
                    <a:lnTo>
                      <a:pt x="13" y="69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29" y="70"/>
                    </a:lnTo>
                    <a:lnTo>
                      <a:pt x="46" y="70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0"/>
                    </a:lnTo>
                    <a:lnTo>
                      <a:pt x="48" y="6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7" y="3"/>
                    </a:lnTo>
                    <a:lnTo>
                      <a:pt x="59" y="4"/>
                    </a:lnTo>
                    <a:lnTo>
                      <a:pt x="62" y="6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2" y="70"/>
                    </a:lnTo>
                    <a:lnTo>
                      <a:pt x="54" y="70"/>
                    </a:lnTo>
                    <a:lnTo>
                      <a:pt x="122" y="71"/>
                    </a:lnTo>
                    <a:lnTo>
                      <a:pt x="122" y="71"/>
                    </a:lnTo>
                    <a:lnTo>
                      <a:pt x="122" y="71"/>
                    </a:lnTo>
                    <a:close/>
                    <a:moveTo>
                      <a:pt x="80" y="70"/>
                    </a:moveTo>
                    <a:lnTo>
                      <a:pt x="80" y="11"/>
                    </a:lnTo>
                    <a:lnTo>
                      <a:pt x="80" y="11"/>
                    </a:lnTo>
                    <a:lnTo>
                      <a:pt x="80" y="10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6" y="3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90" y="3"/>
                    </a:lnTo>
                    <a:lnTo>
                      <a:pt x="92" y="4"/>
                    </a:lnTo>
                    <a:lnTo>
                      <a:pt x="94" y="8"/>
                    </a:lnTo>
                    <a:lnTo>
                      <a:pt x="96" y="10"/>
                    </a:lnTo>
                    <a:lnTo>
                      <a:pt x="96" y="11"/>
                    </a:lnTo>
                    <a:lnTo>
                      <a:pt x="94" y="70"/>
                    </a:lnTo>
                    <a:lnTo>
                      <a:pt x="80" y="7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4" name="Freeform 140"/>
              <p:cNvSpPr/>
              <p:nvPr/>
            </p:nvSpPr>
            <p:spPr bwMode="auto">
              <a:xfrm>
                <a:off x="3141663" y="2224088"/>
                <a:ext cx="33338" cy="180975"/>
              </a:xfrm>
              <a:custGeom>
                <a:avLst/>
                <a:gdLst/>
                <a:ahLst/>
                <a:cxnLst>
                  <a:cxn ang="0">
                    <a:pos x="20" y="114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7" y="60"/>
                  </a:cxn>
                  <a:cxn ang="0">
                    <a:pos x="17" y="60"/>
                  </a:cxn>
                  <a:cxn ang="0">
                    <a:pos x="11" y="62"/>
                  </a:cxn>
                  <a:cxn ang="0">
                    <a:pos x="8" y="66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74"/>
                  </a:cxn>
                  <a:cxn ang="0">
                    <a:pos x="4" y="76"/>
                  </a:cxn>
                  <a:cxn ang="0">
                    <a:pos x="2" y="114"/>
                  </a:cxn>
                  <a:cxn ang="0">
                    <a:pos x="20" y="114"/>
                  </a:cxn>
                </a:cxnLst>
                <a:rect l="0" t="0" r="r" b="b"/>
                <a:pathLst>
                  <a:path w="21" h="114">
                    <a:moveTo>
                      <a:pt x="20" y="114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7" y="60"/>
                    </a:lnTo>
                    <a:lnTo>
                      <a:pt x="17" y="60"/>
                    </a:lnTo>
                    <a:lnTo>
                      <a:pt x="11" y="62"/>
                    </a:lnTo>
                    <a:lnTo>
                      <a:pt x="8" y="66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74"/>
                    </a:lnTo>
                    <a:lnTo>
                      <a:pt x="4" y="76"/>
                    </a:lnTo>
                    <a:lnTo>
                      <a:pt x="2" y="114"/>
                    </a:lnTo>
                    <a:lnTo>
                      <a:pt x="20" y="11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5" name="Freeform 141"/>
              <p:cNvSpPr>
                <a:spLocks noEditPoints="1"/>
              </p:cNvSpPr>
              <p:nvPr/>
            </p:nvSpPr>
            <p:spPr bwMode="auto">
              <a:xfrm>
                <a:off x="2978150" y="2438401"/>
                <a:ext cx="195263" cy="241300"/>
              </a:xfrm>
              <a:custGeom>
                <a:avLst/>
                <a:gdLst/>
                <a:ahLst/>
                <a:cxnLst>
                  <a:cxn ang="0">
                    <a:pos x="122" y="152"/>
                  </a:cxn>
                  <a:cxn ang="0">
                    <a:pos x="121" y="152"/>
                  </a:cxn>
                  <a:cxn ang="0">
                    <a:pos x="115" y="109"/>
                  </a:cxn>
                  <a:cxn ang="0">
                    <a:pos x="115" y="106"/>
                  </a:cxn>
                  <a:cxn ang="0">
                    <a:pos x="121" y="103"/>
                  </a:cxn>
                  <a:cxn ang="0">
                    <a:pos x="122" y="103"/>
                  </a:cxn>
                  <a:cxn ang="0">
                    <a:pos x="122" y="103"/>
                  </a:cxn>
                  <a:cxn ang="0">
                    <a:pos x="95" y="0"/>
                  </a:cxn>
                  <a:cxn ang="0">
                    <a:pos x="96" y="0"/>
                  </a:cxn>
                  <a:cxn ang="0">
                    <a:pos x="85" y="5"/>
                  </a:cxn>
                  <a:cxn ang="0">
                    <a:pos x="62" y="23"/>
                  </a:cxn>
                  <a:cxn ang="0">
                    <a:pos x="52" y="35"/>
                  </a:cxn>
                  <a:cxn ang="0">
                    <a:pos x="44" y="49"/>
                  </a:cxn>
                  <a:cxn ang="0">
                    <a:pos x="35" y="79"/>
                  </a:cxn>
                  <a:cxn ang="0">
                    <a:pos x="23" y="90"/>
                  </a:cxn>
                  <a:cxn ang="0">
                    <a:pos x="19" y="91"/>
                  </a:cxn>
                  <a:cxn ang="0">
                    <a:pos x="14" y="95"/>
                  </a:cxn>
                  <a:cxn ang="0">
                    <a:pos x="13" y="98"/>
                  </a:cxn>
                  <a:cxn ang="0">
                    <a:pos x="18" y="106"/>
                  </a:cxn>
                  <a:cxn ang="0">
                    <a:pos x="2" y="151"/>
                  </a:cxn>
                  <a:cxn ang="0">
                    <a:pos x="0" y="151"/>
                  </a:cxn>
                  <a:cxn ang="0">
                    <a:pos x="93" y="103"/>
                  </a:cxn>
                  <a:cxn ang="0">
                    <a:pos x="97" y="104"/>
                  </a:cxn>
                  <a:cxn ang="0">
                    <a:pos x="100" y="108"/>
                  </a:cxn>
                  <a:cxn ang="0">
                    <a:pos x="87" y="151"/>
                  </a:cxn>
                  <a:cxn ang="0">
                    <a:pos x="88" y="108"/>
                  </a:cxn>
                  <a:cxn ang="0">
                    <a:pos x="90" y="104"/>
                  </a:cxn>
                  <a:cxn ang="0">
                    <a:pos x="93" y="103"/>
                  </a:cxn>
                  <a:cxn ang="0">
                    <a:pos x="66" y="103"/>
                  </a:cxn>
                  <a:cxn ang="0">
                    <a:pos x="71" y="105"/>
                  </a:cxn>
                  <a:cxn ang="0">
                    <a:pos x="73" y="151"/>
                  </a:cxn>
                  <a:cxn ang="0">
                    <a:pos x="61" y="108"/>
                  </a:cxn>
                  <a:cxn ang="0">
                    <a:pos x="61" y="105"/>
                  </a:cxn>
                  <a:cxn ang="0">
                    <a:pos x="66" y="103"/>
                  </a:cxn>
                  <a:cxn ang="0">
                    <a:pos x="33" y="108"/>
                  </a:cxn>
                  <a:cxn ang="0">
                    <a:pos x="34" y="105"/>
                  </a:cxn>
                  <a:cxn ang="0">
                    <a:pos x="39" y="102"/>
                  </a:cxn>
                  <a:cxn ang="0">
                    <a:pos x="43" y="103"/>
                  </a:cxn>
                  <a:cxn ang="0">
                    <a:pos x="45" y="108"/>
                  </a:cxn>
                  <a:cxn ang="0">
                    <a:pos x="33" y="151"/>
                  </a:cxn>
                </a:cxnLst>
                <a:rect l="0" t="0" r="r" b="b"/>
                <a:pathLst>
                  <a:path w="123" h="152">
                    <a:moveTo>
                      <a:pt x="0" y="151"/>
                    </a:moveTo>
                    <a:lnTo>
                      <a:pt x="122" y="152"/>
                    </a:lnTo>
                    <a:lnTo>
                      <a:pt x="122" y="152"/>
                    </a:lnTo>
                    <a:lnTo>
                      <a:pt x="121" y="152"/>
                    </a:lnTo>
                    <a:lnTo>
                      <a:pt x="114" y="152"/>
                    </a:lnTo>
                    <a:lnTo>
                      <a:pt x="115" y="109"/>
                    </a:lnTo>
                    <a:lnTo>
                      <a:pt x="115" y="109"/>
                    </a:lnTo>
                    <a:lnTo>
                      <a:pt x="115" y="106"/>
                    </a:lnTo>
                    <a:lnTo>
                      <a:pt x="118" y="104"/>
                    </a:lnTo>
                    <a:lnTo>
                      <a:pt x="121" y="103"/>
                    </a:lnTo>
                    <a:lnTo>
                      <a:pt x="121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3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85" y="5"/>
                    </a:lnTo>
                    <a:lnTo>
                      <a:pt x="73" y="13"/>
                    </a:lnTo>
                    <a:lnTo>
                      <a:pt x="62" y="23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47" y="41"/>
                    </a:lnTo>
                    <a:lnTo>
                      <a:pt x="44" y="49"/>
                    </a:lnTo>
                    <a:lnTo>
                      <a:pt x="39" y="64"/>
                    </a:lnTo>
                    <a:lnTo>
                      <a:pt x="35" y="79"/>
                    </a:lnTo>
                    <a:lnTo>
                      <a:pt x="34" y="90"/>
                    </a:lnTo>
                    <a:lnTo>
                      <a:pt x="23" y="90"/>
                    </a:lnTo>
                    <a:lnTo>
                      <a:pt x="23" y="90"/>
                    </a:lnTo>
                    <a:lnTo>
                      <a:pt x="19" y="91"/>
                    </a:lnTo>
                    <a:lnTo>
                      <a:pt x="17" y="92"/>
                    </a:lnTo>
                    <a:lnTo>
                      <a:pt x="14" y="9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4" y="103"/>
                    </a:lnTo>
                    <a:lnTo>
                      <a:pt x="18" y="106"/>
                    </a:lnTo>
                    <a:lnTo>
                      <a:pt x="17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0" y="151"/>
                    </a:lnTo>
                    <a:lnTo>
                      <a:pt x="0" y="151"/>
                    </a:lnTo>
                    <a:close/>
                    <a:moveTo>
                      <a:pt x="93" y="103"/>
                    </a:moveTo>
                    <a:lnTo>
                      <a:pt x="93" y="103"/>
                    </a:lnTo>
                    <a:lnTo>
                      <a:pt x="97" y="104"/>
                    </a:lnTo>
                    <a:lnTo>
                      <a:pt x="99" y="106"/>
                    </a:lnTo>
                    <a:lnTo>
                      <a:pt x="100" y="108"/>
                    </a:lnTo>
                    <a:lnTo>
                      <a:pt x="99" y="152"/>
                    </a:lnTo>
                    <a:lnTo>
                      <a:pt x="87" y="151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88" y="106"/>
                    </a:lnTo>
                    <a:lnTo>
                      <a:pt x="90" y="104"/>
                    </a:lnTo>
                    <a:lnTo>
                      <a:pt x="93" y="103"/>
                    </a:lnTo>
                    <a:lnTo>
                      <a:pt x="93" y="103"/>
                    </a:lnTo>
                    <a:close/>
                    <a:moveTo>
                      <a:pt x="66" y="103"/>
                    </a:moveTo>
                    <a:lnTo>
                      <a:pt x="66" y="103"/>
                    </a:lnTo>
                    <a:lnTo>
                      <a:pt x="70" y="104"/>
                    </a:lnTo>
                    <a:lnTo>
                      <a:pt x="71" y="105"/>
                    </a:lnTo>
                    <a:lnTo>
                      <a:pt x="73" y="108"/>
                    </a:lnTo>
                    <a:lnTo>
                      <a:pt x="73" y="151"/>
                    </a:lnTo>
                    <a:lnTo>
                      <a:pt x="61" y="151"/>
                    </a:lnTo>
                    <a:lnTo>
                      <a:pt x="61" y="108"/>
                    </a:lnTo>
                    <a:lnTo>
                      <a:pt x="61" y="108"/>
                    </a:lnTo>
                    <a:lnTo>
                      <a:pt x="61" y="105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6" y="103"/>
                    </a:lnTo>
                    <a:close/>
                    <a:moveTo>
                      <a:pt x="33" y="108"/>
                    </a:moveTo>
                    <a:lnTo>
                      <a:pt x="33" y="108"/>
                    </a:lnTo>
                    <a:lnTo>
                      <a:pt x="34" y="105"/>
                    </a:lnTo>
                    <a:lnTo>
                      <a:pt x="35" y="103"/>
                    </a:lnTo>
                    <a:lnTo>
                      <a:pt x="39" y="102"/>
                    </a:lnTo>
                    <a:lnTo>
                      <a:pt x="39" y="102"/>
                    </a:lnTo>
                    <a:lnTo>
                      <a:pt x="43" y="103"/>
                    </a:lnTo>
                    <a:lnTo>
                      <a:pt x="44" y="105"/>
                    </a:lnTo>
                    <a:lnTo>
                      <a:pt x="45" y="108"/>
                    </a:lnTo>
                    <a:lnTo>
                      <a:pt x="45" y="151"/>
                    </a:lnTo>
                    <a:lnTo>
                      <a:pt x="33" y="151"/>
                    </a:lnTo>
                    <a:lnTo>
                      <a:pt x="33" y="10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" name="Freeform 142"/>
              <p:cNvSpPr/>
              <p:nvPr/>
            </p:nvSpPr>
            <p:spPr bwMode="auto">
              <a:xfrm>
                <a:off x="3125788" y="2405063"/>
                <a:ext cx="47625" cy="3333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5" y="9"/>
                  </a:cxn>
                  <a:cxn ang="0">
                    <a:pos x="3" y="11"/>
                  </a:cxn>
                  <a:cxn ang="0">
                    <a:pos x="2" y="13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21"/>
                  </a:cxn>
                  <a:cxn ang="0">
                    <a:pos x="30" y="21"/>
                  </a:cxn>
                  <a:cxn ang="0">
                    <a:pos x="30" y="0"/>
                  </a:cxn>
                </a:cxnLst>
                <a:rect l="0" t="0" r="r" b="b"/>
                <a:pathLst>
                  <a:path w="30" h="21">
                    <a:moveTo>
                      <a:pt x="30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30" y="2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7" name="Freeform 143"/>
              <p:cNvSpPr/>
              <p:nvPr/>
            </p:nvSpPr>
            <p:spPr bwMode="auto">
              <a:xfrm>
                <a:off x="3170238" y="2713038"/>
                <a:ext cx="193675" cy="111125"/>
              </a:xfrm>
              <a:custGeom>
                <a:avLst/>
                <a:gdLst/>
                <a:ahLst/>
                <a:cxnLst>
                  <a:cxn ang="0">
                    <a:pos x="106" y="12"/>
                  </a:cxn>
                  <a:cxn ang="0">
                    <a:pos x="106" y="70"/>
                  </a:cxn>
                  <a:cxn ang="0">
                    <a:pos x="119" y="70"/>
                  </a:cxn>
                  <a:cxn ang="0">
                    <a:pos x="121" y="2"/>
                  </a:cxn>
                  <a:cxn ang="0">
                    <a:pos x="121" y="2"/>
                  </a:cxn>
                  <a:cxn ang="0">
                    <a:pos x="122" y="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4" y="4"/>
                  </a:cxn>
                  <a:cxn ang="0">
                    <a:pos x="6" y="7"/>
                  </a:cxn>
                  <a:cxn ang="0">
                    <a:pos x="6" y="11"/>
                  </a:cxn>
                  <a:cxn ang="0">
                    <a:pos x="6" y="70"/>
                  </a:cxn>
                  <a:cxn ang="0">
                    <a:pos x="25" y="70"/>
                  </a:cxn>
                  <a:cxn ang="0">
                    <a:pos x="25" y="11"/>
                  </a:cxn>
                  <a:cxn ang="0">
                    <a:pos x="25" y="11"/>
                  </a:cxn>
                  <a:cxn ang="0">
                    <a:pos x="25" y="10"/>
                  </a:cxn>
                  <a:cxn ang="0">
                    <a:pos x="26" y="7"/>
                  </a:cxn>
                  <a:cxn ang="0">
                    <a:pos x="28" y="3"/>
                  </a:cxn>
                  <a:cxn ang="0">
                    <a:pos x="29" y="3"/>
                  </a:cxn>
                  <a:cxn ang="0">
                    <a:pos x="33" y="2"/>
                  </a:cxn>
                  <a:cxn ang="0">
                    <a:pos x="33" y="2"/>
                  </a:cxn>
                  <a:cxn ang="0">
                    <a:pos x="35" y="3"/>
                  </a:cxn>
                  <a:cxn ang="0">
                    <a:pos x="37" y="4"/>
                  </a:cxn>
                  <a:cxn ang="0">
                    <a:pos x="39" y="7"/>
                  </a:cxn>
                  <a:cxn ang="0">
                    <a:pos x="39" y="10"/>
                  </a:cxn>
                  <a:cxn ang="0">
                    <a:pos x="40" y="11"/>
                  </a:cxn>
                  <a:cxn ang="0">
                    <a:pos x="39" y="70"/>
                  </a:cxn>
                  <a:cxn ang="0">
                    <a:pos x="58" y="70"/>
                  </a:cxn>
                  <a:cxn ang="0">
                    <a:pos x="58" y="11"/>
                  </a:cxn>
                  <a:cxn ang="0">
                    <a:pos x="58" y="11"/>
                  </a:cxn>
                  <a:cxn ang="0">
                    <a:pos x="59" y="10"/>
                  </a:cxn>
                  <a:cxn ang="0">
                    <a:pos x="59" y="7"/>
                  </a:cxn>
                  <a:cxn ang="0">
                    <a:pos x="61" y="4"/>
                  </a:cxn>
                  <a:cxn ang="0">
                    <a:pos x="64" y="3"/>
                  </a:cxn>
                  <a:cxn ang="0">
                    <a:pos x="66" y="3"/>
                  </a:cxn>
                  <a:cxn ang="0">
                    <a:pos x="66" y="3"/>
                  </a:cxn>
                  <a:cxn ang="0">
                    <a:pos x="68" y="3"/>
                  </a:cxn>
                  <a:cxn ang="0">
                    <a:pos x="70" y="4"/>
                  </a:cxn>
                  <a:cxn ang="0">
                    <a:pos x="72" y="7"/>
                  </a:cxn>
                  <a:cxn ang="0">
                    <a:pos x="73" y="10"/>
                  </a:cxn>
                  <a:cxn ang="0">
                    <a:pos x="73" y="11"/>
                  </a:cxn>
                  <a:cxn ang="0">
                    <a:pos x="72" y="70"/>
                  </a:cxn>
                  <a:cxn ang="0">
                    <a:pos x="91" y="70"/>
                  </a:cxn>
                  <a:cxn ang="0">
                    <a:pos x="92" y="11"/>
                  </a:cxn>
                  <a:cxn ang="0">
                    <a:pos x="92" y="11"/>
                  </a:cxn>
                  <a:cxn ang="0">
                    <a:pos x="92" y="10"/>
                  </a:cxn>
                  <a:cxn ang="0">
                    <a:pos x="93" y="8"/>
                  </a:cxn>
                  <a:cxn ang="0">
                    <a:pos x="94" y="4"/>
                  </a:cxn>
                  <a:cxn ang="0">
                    <a:pos x="96" y="3"/>
                  </a:cxn>
                  <a:cxn ang="0">
                    <a:pos x="99" y="3"/>
                  </a:cxn>
                  <a:cxn ang="0">
                    <a:pos x="99" y="3"/>
                  </a:cxn>
                  <a:cxn ang="0">
                    <a:pos x="102" y="3"/>
                  </a:cxn>
                  <a:cxn ang="0">
                    <a:pos x="104" y="4"/>
                  </a:cxn>
                  <a:cxn ang="0">
                    <a:pos x="106" y="8"/>
                  </a:cxn>
                  <a:cxn ang="0">
                    <a:pos x="106" y="10"/>
                  </a:cxn>
                  <a:cxn ang="0">
                    <a:pos x="106" y="12"/>
                  </a:cxn>
                  <a:cxn ang="0">
                    <a:pos x="106" y="12"/>
                  </a:cxn>
                </a:cxnLst>
                <a:rect l="0" t="0" r="r" b="b"/>
                <a:pathLst>
                  <a:path w="122" h="70">
                    <a:moveTo>
                      <a:pt x="106" y="12"/>
                    </a:moveTo>
                    <a:lnTo>
                      <a:pt x="106" y="70"/>
                    </a:lnTo>
                    <a:lnTo>
                      <a:pt x="119" y="70"/>
                    </a:lnTo>
                    <a:lnTo>
                      <a:pt x="121" y="2"/>
                    </a:lnTo>
                    <a:lnTo>
                      <a:pt x="121" y="2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70"/>
                    </a:lnTo>
                    <a:lnTo>
                      <a:pt x="25" y="70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6" y="7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5" y="3"/>
                    </a:lnTo>
                    <a:lnTo>
                      <a:pt x="37" y="4"/>
                    </a:lnTo>
                    <a:lnTo>
                      <a:pt x="39" y="7"/>
                    </a:lnTo>
                    <a:lnTo>
                      <a:pt x="39" y="10"/>
                    </a:lnTo>
                    <a:lnTo>
                      <a:pt x="40" y="11"/>
                    </a:lnTo>
                    <a:lnTo>
                      <a:pt x="39" y="70"/>
                    </a:lnTo>
                    <a:lnTo>
                      <a:pt x="58" y="70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9" y="10"/>
                    </a:lnTo>
                    <a:lnTo>
                      <a:pt x="59" y="7"/>
                    </a:lnTo>
                    <a:lnTo>
                      <a:pt x="61" y="4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70" y="4"/>
                    </a:lnTo>
                    <a:lnTo>
                      <a:pt x="72" y="7"/>
                    </a:lnTo>
                    <a:lnTo>
                      <a:pt x="73" y="10"/>
                    </a:lnTo>
                    <a:lnTo>
                      <a:pt x="73" y="11"/>
                    </a:lnTo>
                    <a:lnTo>
                      <a:pt x="72" y="70"/>
                    </a:lnTo>
                    <a:lnTo>
                      <a:pt x="91" y="70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2" y="10"/>
                    </a:lnTo>
                    <a:lnTo>
                      <a:pt x="93" y="8"/>
                    </a:lnTo>
                    <a:lnTo>
                      <a:pt x="94" y="4"/>
                    </a:lnTo>
                    <a:lnTo>
                      <a:pt x="96" y="3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2" y="3"/>
                    </a:lnTo>
                    <a:lnTo>
                      <a:pt x="104" y="4"/>
                    </a:lnTo>
                    <a:lnTo>
                      <a:pt x="106" y="8"/>
                    </a:lnTo>
                    <a:lnTo>
                      <a:pt x="106" y="10"/>
                    </a:lnTo>
                    <a:lnTo>
                      <a:pt x="106" y="12"/>
                    </a:lnTo>
                    <a:lnTo>
                      <a:pt x="106" y="1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8" name="Freeform 144"/>
              <p:cNvSpPr/>
              <p:nvPr/>
            </p:nvSpPr>
            <p:spPr bwMode="auto">
              <a:xfrm>
                <a:off x="3173413" y="2224088"/>
                <a:ext cx="31750" cy="180975"/>
              </a:xfrm>
              <a:custGeom>
                <a:avLst/>
                <a:gdLst/>
                <a:ahLst/>
                <a:cxnLst>
                  <a:cxn ang="0">
                    <a:pos x="15" y="114"/>
                  </a:cxn>
                  <a:cxn ang="0">
                    <a:pos x="17" y="78"/>
                  </a:cxn>
                  <a:cxn ang="0">
                    <a:pos x="17" y="78"/>
                  </a:cxn>
                  <a:cxn ang="0">
                    <a:pos x="19" y="75"/>
                  </a:cxn>
                  <a:cxn ang="0">
                    <a:pos x="20" y="72"/>
                  </a:cxn>
                  <a:cxn ang="0">
                    <a:pos x="20" y="72"/>
                  </a:cxn>
                  <a:cxn ang="0">
                    <a:pos x="19" y="70"/>
                  </a:cxn>
                  <a:cxn ang="0">
                    <a:pos x="18" y="68"/>
                  </a:cxn>
                  <a:cxn ang="0">
                    <a:pos x="15" y="67"/>
                  </a:cxn>
                  <a:cxn ang="0">
                    <a:pos x="13" y="67"/>
                  </a:cxn>
                  <a:cxn ang="0">
                    <a:pos x="12" y="67"/>
                  </a:cxn>
                  <a:cxn ang="0">
                    <a:pos x="12" y="67"/>
                  </a:cxn>
                  <a:cxn ang="0">
                    <a:pos x="9" y="62"/>
                  </a:cxn>
                  <a:cxn ang="0">
                    <a:pos x="3" y="6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14"/>
                  </a:cxn>
                  <a:cxn ang="0">
                    <a:pos x="15" y="114"/>
                  </a:cxn>
                </a:cxnLst>
                <a:rect l="0" t="0" r="r" b="b"/>
                <a:pathLst>
                  <a:path w="20" h="114">
                    <a:moveTo>
                      <a:pt x="15" y="114"/>
                    </a:moveTo>
                    <a:lnTo>
                      <a:pt x="17" y="78"/>
                    </a:lnTo>
                    <a:lnTo>
                      <a:pt x="17" y="78"/>
                    </a:lnTo>
                    <a:lnTo>
                      <a:pt x="19" y="75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19" y="70"/>
                    </a:lnTo>
                    <a:lnTo>
                      <a:pt x="18" y="68"/>
                    </a:lnTo>
                    <a:lnTo>
                      <a:pt x="15" y="67"/>
                    </a:lnTo>
                    <a:lnTo>
                      <a:pt x="13" y="67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9" y="62"/>
                    </a:lnTo>
                    <a:lnTo>
                      <a:pt x="3" y="6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14"/>
                    </a:lnTo>
                    <a:lnTo>
                      <a:pt x="15" y="114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9" name="Freeform 145"/>
              <p:cNvSpPr/>
              <p:nvPr/>
            </p:nvSpPr>
            <p:spPr bwMode="auto">
              <a:xfrm>
                <a:off x="3173413" y="2405063"/>
                <a:ext cx="42863" cy="33338"/>
              </a:xfrm>
              <a:custGeom>
                <a:avLst/>
                <a:gdLst/>
                <a:ahLst/>
                <a:cxnLst>
                  <a:cxn ang="0">
                    <a:pos x="27" y="16"/>
                  </a:cxn>
                  <a:cxn ang="0">
                    <a:pos x="27" y="16"/>
                  </a:cxn>
                  <a:cxn ang="0">
                    <a:pos x="27" y="14"/>
                  </a:cxn>
                  <a:cxn ang="0">
                    <a:pos x="26" y="11"/>
                  </a:cxn>
                  <a:cxn ang="0">
                    <a:pos x="24" y="10"/>
                  </a:cxn>
                  <a:cxn ang="0">
                    <a:pos x="22" y="9"/>
                  </a:cxn>
                  <a:cxn ang="0">
                    <a:pos x="22" y="1"/>
                  </a:cxn>
                  <a:cxn ang="0">
                    <a:pos x="15" y="1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26" y="21"/>
                  </a:cxn>
                  <a:cxn ang="0">
                    <a:pos x="26" y="21"/>
                  </a:cxn>
                  <a:cxn ang="0">
                    <a:pos x="27" y="18"/>
                  </a:cxn>
                  <a:cxn ang="0">
                    <a:pos x="27" y="16"/>
                  </a:cxn>
                  <a:cxn ang="0">
                    <a:pos x="27" y="16"/>
                  </a:cxn>
                </a:cxnLst>
                <a:rect l="0" t="0" r="r" b="b"/>
                <a:pathLst>
                  <a:path w="27" h="21">
                    <a:moveTo>
                      <a:pt x="27" y="16"/>
                    </a:moveTo>
                    <a:lnTo>
                      <a:pt x="27" y="16"/>
                    </a:lnTo>
                    <a:lnTo>
                      <a:pt x="27" y="14"/>
                    </a:lnTo>
                    <a:lnTo>
                      <a:pt x="26" y="11"/>
                    </a:lnTo>
                    <a:lnTo>
                      <a:pt x="24" y="10"/>
                    </a:lnTo>
                    <a:lnTo>
                      <a:pt x="22" y="9"/>
                    </a:lnTo>
                    <a:lnTo>
                      <a:pt x="22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0" name="Freeform 146"/>
              <p:cNvSpPr>
                <a:spLocks noEditPoints="1"/>
              </p:cNvSpPr>
              <p:nvPr/>
            </p:nvSpPr>
            <p:spPr bwMode="auto">
              <a:xfrm>
                <a:off x="3171825" y="2438401"/>
                <a:ext cx="168275" cy="242888"/>
              </a:xfrm>
              <a:custGeom>
                <a:avLst/>
                <a:gdLst/>
                <a:ahLst/>
                <a:cxnLst>
                  <a:cxn ang="0">
                    <a:pos x="87" y="152"/>
                  </a:cxn>
                  <a:cxn ang="0">
                    <a:pos x="103" y="108"/>
                  </a:cxn>
                  <a:cxn ang="0">
                    <a:pos x="105" y="105"/>
                  </a:cxn>
                  <a:cxn ang="0">
                    <a:pos x="106" y="101"/>
                  </a:cxn>
                  <a:cxn ang="0">
                    <a:pos x="104" y="94"/>
                  </a:cxn>
                  <a:cxn ang="0">
                    <a:pos x="98" y="92"/>
                  </a:cxn>
                  <a:cxn ang="0">
                    <a:pos x="87" y="92"/>
                  </a:cxn>
                  <a:cxn ang="0">
                    <a:pos x="82" y="65"/>
                  </a:cxn>
                  <a:cxn ang="0">
                    <a:pos x="73" y="42"/>
                  </a:cxn>
                  <a:cxn ang="0">
                    <a:pos x="70" y="36"/>
                  </a:cxn>
                  <a:cxn ang="0">
                    <a:pos x="49" y="14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103"/>
                  </a:cxn>
                  <a:cxn ang="0">
                    <a:pos x="3" y="104"/>
                  </a:cxn>
                  <a:cxn ang="0">
                    <a:pos x="5" y="109"/>
                  </a:cxn>
                  <a:cxn ang="0">
                    <a:pos x="0" y="152"/>
                  </a:cxn>
                  <a:cxn ang="0">
                    <a:pos x="47" y="152"/>
                  </a:cxn>
                  <a:cxn ang="0">
                    <a:pos x="47" y="109"/>
                  </a:cxn>
                  <a:cxn ang="0">
                    <a:pos x="50" y="104"/>
                  </a:cxn>
                  <a:cxn ang="0">
                    <a:pos x="54" y="104"/>
                  </a:cxn>
                  <a:cxn ang="0">
                    <a:pos x="59" y="106"/>
                  </a:cxn>
                  <a:cxn ang="0">
                    <a:pos x="59" y="152"/>
                  </a:cxn>
                  <a:cxn ang="0">
                    <a:pos x="75" y="109"/>
                  </a:cxn>
                  <a:cxn ang="0">
                    <a:pos x="76" y="107"/>
                  </a:cxn>
                  <a:cxn ang="0">
                    <a:pos x="81" y="104"/>
                  </a:cxn>
                  <a:cxn ang="0">
                    <a:pos x="84" y="105"/>
                  </a:cxn>
                  <a:cxn ang="0">
                    <a:pos x="87" y="109"/>
                  </a:cxn>
                  <a:cxn ang="0">
                    <a:pos x="32" y="152"/>
                  </a:cxn>
                  <a:cxn ang="0">
                    <a:pos x="21" y="109"/>
                  </a:cxn>
                  <a:cxn ang="0">
                    <a:pos x="21" y="106"/>
                  </a:cxn>
                  <a:cxn ang="0">
                    <a:pos x="26" y="103"/>
                  </a:cxn>
                  <a:cxn ang="0">
                    <a:pos x="30" y="104"/>
                  </a:cxn>
                  <a:cxn ang="0">
                    <a:pos x="33" y="109"/>
                  </a:cxn>
                </a:cxnLst>
                <a:rect l="0" t="0" r="r" b="b"/>
                <a:pathLst>
                  <a:path w="105" h="153">
                    <a:moveTo>
                      <a:pt x="87" y="109"/>
                    </a:moveTo>
                    <a:lnTo>
                      <a:pt x="87" y="152"/>
                    </a:lnTo>
                    <a:lnTo>
                      <a:pt x="102" y="153"/>
                    </a:lnTo>
                    <a:lnTo>
                      <a:pt x="103" y="108"/>
                    </a:lnTo>
                    <a:lnTo>
                      <a:pt x="103" y="108"/>
                    </a:lnTo>
                    <a:lnTo>
                      <a:pt x="105" y="105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97"/>
                    </a:lnTo>
                    <a:lnTo>
                      <a:pt x="104" y="94"/>
                    </a:lnTo>
                    <a:lnTo>
                      <a:pt x="101" y="93"/>
                    </a:lnTo>
                    <a:lnTo>
                      <a:pt x="98" y="92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4" y="80"/>
                    </a:lnTo>
                    <a:lnTo>
                      <a:pt x="82" y="65"/>
                    </a:lnTo>
                    <a:lnTo>
                      <a:pt x="77" y="50"/>
                    </a:lnTo>
                    <a:lnTo>
                      <a:pt x="73" y="42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60" y="24"/>
                    </a:lnTo>
                    <a:lnTo>
                      <a:pt x="49" y="14"/>
                    </a:lnTo>
                    <a:lnTo>
                      <a:pt x="38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1" y="0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3" y="104"/>
                    </a:lnTo>
                    <a:lnTo>
                      <a:pt x="4" y="106"/>
                    </a:lnTo>
                    <a:lnTo>
                      <a:pt x="5" y="109"/>
                    </a:lnTo>
                    <a:lnTo>
                      <a:pt x="4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47" y="152"/>
                    </a:lnTo>
                    <a:lnTo>
                      <a:pt x="47" y="109"/>
                    </a:lnTo>
                    <a:lnTo>
                      <a:pt x="47" y="109"/>
                    </a:lnTo>
                    <a:lnTo>
                      <a:pt x="48" y="106"/>
                    </a:lnTo>
                    <a:lnTo>
                      <a:pt x="50" y="104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7" y="105"/>
                    </a:lnTo>
                    <a:lnTo>
                      <a:pt x="59" y="106"/>
                    </a:lnTo>
                    <a:lnTo>
                      <a:pt x="59" y="109"/>
                    </a:lnTo>
                    <a:lnTo>
                      <a:pt x="59" y="152"/>
                    </a:lnTo>
                    <a:lnTo>
                      <a:pt x="75" y="152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76" y="107"/>
                    </a:lnTo>
                    <a:lnTo>
                      <a:pt x="77" y="105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4" y="105"/>
                    </a:lnTo>
                    <a:lnTo>
                      <a:pt x="87" y="107"/>
                    </a:lnTo>
                    <a:lnTo>
                      <a:pt x="87" y="109"/>
                    </a:lnTo>
                    <a:lnTo>
                      <a:pt x="87" y="109"/>
                    </a:lnTo>
                    <a:close/>
                    <a:moveTo>
                      <a:pt x="32" y="152"/>
                    </a:moveTo>
                    <a:lnTo>
                      <a:pt x="20" y="152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6"/>
                    </a:lnTo>
                    <a:lnTo>
                      <a:pt x="23" y="104"/>
                    </a:lnTo>
                    <a:lnTo>
                      <a:pt x="26" y="103"/>
                    </a:lnTo>
                    <a:lnTo>
                      <a:pt x="26" y="103"/>
                    </a:lnTo>
                    <a:lnTo>
                      <a:pt x="30" y="104"/>
                    </a:lnTo>
                    <a:lnTo>
                      <a:pt x="32" y="106"/>
                    </a:lnTo>
                    <a:lnTo>
                      <a:pt x="33" y="109"/>
                    </a:lnTo>
                    <a:lnTo>
                      <a:pt x="32" y="15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1" name="Freeform 147"/>
              <p:cNvSpPr>
                <a:spLocks noEditPoints="1"/>
              </p:cNvSpPr>
              <p:nvPr/>
            </p:nvSpPr>
            <p:spPr bwMode="auto">
              <a:xfrm>
                <a:off x="3167063" y="2900363"/>
                <a:ext cx="558800" cy="244475"/>
              </a:xfrm>
              <a:custGeom>
                <a:avLst/>
                <a:gdLst/>
                <a:ahLst/>
                <a:cxnLst>
                  <a:cxn ang="0">
                    <a:pos x="352" y="5"/>
                  </a:cxn>
                  <a:cxn ang="0">
                    <a:pos x="1" y="0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4" y="42"/>
                  </a:cxn>
                  <a:cxn ang="0">
                    <a:pos x="6" y="43"/>
                  </a:cxn>
                  <a:cxn ang="0">
                    <a:pos x="10" y="45"/>
                  </a:cxn>
                  <a:cxn ang="0">
                    <a:pos x="12" y="49"/>
                  </a:cxn>
                  <a:cxn ang="0">
                    <a:pos x="12" y="50"/>
                  </a:cxn>
                  <a:cxn ang="0">
                    <a:pos x="12" y="94"/>
                  </a:cxn>
                  <a:cxn ang="0">
                    <a:pos x="1" y="94"/>
                  </a:cxn>
                  <a:cxn ang="0">
                    <a:pos x="0" y="154"/>
                  </a:cxn>
                  <a:cxn ang="0">
                    <a:pos x="350" y="154"/>
                  </a:cxn>
                  <a:cxn ang="0">
                    <a:pos x="352" y="5"/>
                  </a:cxn>
                  <a:cxn ang="0">
                    <a:pos x="50" y="95"/>
                  </a:cxn>
                  <a:cxn ang="0">
                    <a:pos x="27" y="94"/>
                  </a:cxn>
                  <a:cxn ang="0">
                    <a:pos x="28" y="10"/>
                  </a:cxn>
                  <a:cxn ang="0">
                    <a:pos x="51" y="10"/>
                  </a:cxn>
                  <a:cxn ang="0">
                    <a:pos x="50" y="95"/>
                  </a:cxn>
                  <a:cxn ang="0">
                    <a:pos x="95" y="95"/>
                  </a:cxn>
                  <a:cxn ang="0">
                    <a:pos x="72" y="95"/>
                  </a:cxn>
                  <a:cxn ang="0">
                    <a:pos x="72" y="11"/>
                  </a:cxn>
                  <a:cxn ang="0">
                    <a:pos x="96" y="11"/>
                  </a:cxn>
                  <a:cxn ang="0">
                    <a:pos x="95" y="95"/>
                  </a:cxn>
                  <a:cxn ang="0">
                    <a:pos x="139" y="96"/>
                  </a:cxn>
                  <a:cxn ang="0">
                    <a:pos x="116" y="95"/>
                  </a:cxn>
                  <a:cxn ang="0">
                    <a:pos x="117" y="11"/>
                  </a:cxn>
                  <a:cxn ang="0">
                    <a:pos x="140" y="11"/>
                  </a:cxn>
                  <a:cxn ang="0">
                    <a:pos x="139" y="96"/>
                  </a:cxn>
                  <a:cxn ang="0">
                    <a:pos x="184" y="96"/>
                  </a:cxn>
                  <a:cxn ang="0">
                    <a:pos x="161" y="96"/>
                  </a:cxn>
                  <a:cxn ang="0">
                    <a:pos x="161" y="12"/>
                  </a:cxn>
                  <a:cxn ang="0">
                    <a:pos x="185" y="12"/>
                  </a:cxn>
                  <a:cxn ang="0">
                    <a:pos x="184" y="96"/>
                  </a:cxn>
                  <a:cxn ang="0">
                    <a:pos x="260" y="120"/>
                  </a:cxn>
                  <a:cxn ang="0">
                    <a:pos x="236" y="120"/>
                  </a:cxn>
                  <a:cxn ang="0">
                    <a:pos x="236" y="85"/>
                  </a:cxn>
                  <a:cxn ang="0">
                    <a:pos x="261" y="85"/>
                  </a:cxn>
                  <a:cxn ang="0">
                    <a:pos x="260" y="120"/>
                  </a:cxn>
                  <a:cxn ang="0">
                    <a:pos x="261" y="65"/>
                  </a:cxn>
                  <a:cxn ang="0">
                    <a:pos x="237" y="64"/>
                  </a:cxn>
                  <a:cxn ang="0">
                    <a:pos x="237" y="30"/>
                  </a:cxn>
                  <a:cxn ang="0">
                    <a:pos x="261" y="30"/>
                  </a:cxn>
                  <a:cxn ang="0">
                    <a:pos x="261" y="65"/>
                  </a:cxn>
                  <a:cxn ang="0">
                    <a:pos x="314" y="120"/>
                  </a:cxn>
                  <a:cxn ang="0">
                    <a:pos x="288" y="120"/>
                  </a:cxn>
                  <a:cxn ang="0">
                    <a:pos x="289" y="85"/>
                  </a:cxn>
                  <a:cxn ang="0">
                    <a:pos x="314" y="86"/>
                  </a:cxn>
                  <a:cxn ang="0">
                    <a:pos x="314" y="120"/>
                  </a:cxn>
                  <a:cxn ang="0">
                    <a:pos x="289" y="65"/>
                  </a:cxn>
                  <a:cxn ang="0">
                    <a:pos x="289" y="30"/>
                  </a:cxn>
                  <a:cxn ang="0">
                    <a:pos x="314" y="30"/>
                  </a:cxn>
                  <a:cxn ang="0">
                    <a:pos x="314" y="65"/>
                  </a:cxn>
                  <a:cxn ang="0">
                    <a:pos x="289" y="65"/>
                  </a:cxn>
                </a:cxnLst>
                <a:rect l="0" t="0" r="r" b="b"/>
                <a:pathLst>
                  <a:path w="352" h="154">
                    <a:moveTo>
                      <a:pt x="352" y="5"/>
                    </a:moveTo>
                    <a:lnTo>
                      <a:pt x="1" y="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4" y="42"/>
                    </a:lnTo>
                    <a:lnTo>
                      <a:pt x="6" y="43"/>
                    </a:lnTo>
                    <a:lnTo>
                      <a:pt x="10" y="45"/>
                    </a:lnTo>
                    <a:lnTo>
                      <a:pt x="12" y="49"/>
                    </a:lnTo>
                    <a:lnTo>
                      <a:pt x="12" y="50"/>
                    </a:lnTo>
                    <a:lnTo>
                      <a:pt x="12" y="94"/>
                    </a:lnTo>
                    <a:lnTo>
                      <a:pt x="1" y="94"/>
                    </a:lnTo>
                    <a:lnTo>
                      <a:pt x="0" y="154"/>
                    </a:lnTo>
                    <a:lnTo>
                      <a:pt x="350" y="154"/>
                    </a:lnTo>
                    <a:lnTo>
                      <a:pt x="352" y="5"/>
                    </a:lnTo>
                    <a:close/>
                    <a:moveTo>
                      <a:pt x="50" y="95"/>
                    </a:moveTo>
                    <a:lnTo>
                      <a:pt x="27" y="94"/>
                    </a:lnTo>
                    <a:lnTo>
                      <a:pt x="28" y="10"/>
                    </a:lnTo>
                    <a:lnTo>
                      <a:pt x="51" y="10"/>
                    </a:lnTo>
                    <a:lnTo>
                      <a:pt x="50" y="95"/>
                    </a:lnTo>
                    <a:close/>
                    <a:moveTo>
                      <a:pt x="95" y="95"/>
                    </a:moveTo>
                    <a:lnTo>
                      <a:pt x="72" y="95"/>
                    </a:lnTo>
                    <a:lnTo>
                      <a:pt x="72" y="11"/>
                    </a:lnTo>
                    <a:lnTo>
                      <a:pt x="96" y="11"/>
                    </a:lnTo>
                    <a:lnTo>
                      <a:pt x="95" y="95"/>
                    </a:lnTo>
                    <a:close/>
                    <a:moveTo>
                      <a:pt x="139" y="96"/>
                    </a:moveTo>
                    <a:lnTo>
                      <a:pt x="116" y="95"/>
                    </a:lnTo>
                    <a:lnTo>
                      <a:pt x="117" y="11"/>
                    </a:lnTo>
                    <a:lnTo>
                      <a:pt x="140" y="11"/>
                    </a:lnTo>
                    <a:lnTo>
                      <a:pt x="139" y="96"/>
                    </a:lnTo>
                    <a:close/>
                    <a:moveTo>
                      <a:pt x="184" y="96"/>
                    </a:moveTo>
                    <a:lnTo>
                      <a:pt x="161" y="96"/>
                    </a:lnTo>
                    <a:lnTo>
                      <a:pt x="161" y="12"/>
                    </a:lnTo>
                    <a:lnTo>
                      <a:pt x="185" y="12"/>
                    </a:lnTo>
                    <a:lnTo>
                      <a:pt x="184" y="96"/>
                    </a:lnTo>
                    <a:close/>
                    <a:moveTo>
                      <a:pt x="260" y="120"/>
                    </a:moveTo>
                    <a:lnTo>
                      <a:pt x="236" y="120"/>
                    </a:lnTo>
                    <a:lnTo>
                      <a:pt x="236" y="85"/>
                    </a:lnTo>
                    <a:lnTo>
                      <a:pt x="261" y="85"/>
                    </a:lnTo>
                    <a:lnTo>
                      <a:pt x="260" y="120"/>
                    </a:lnTo>
                    <a:close/>
                    <a:moveTo>
                      <a:pt x="261" y="65"/>
                    </a:moveTo>
                    <a:lnTo>
                      <a:pt x="237" y="64"/>
                    </a:lnTo>
                    <a:lnTo>
                      <a:pt x="237" y="30"/>
                    </a:lnTo>
                    <a:lnTo>
                      <a:pt x="261" y="30"/>
                    </a:lnTo>
                    <a:lnTo>
                      <a:pt x="261" y="65"/>
                    </a:lnTo>
                    <a:close/>
                    <a:moveTo>
                      <a:pt x="314" y="120"/>
                    </a:moveTo>
                    <a:lnTo>
                      <a:pt x="288" y="120"/>
                    </a:lnTo>
                    <a:lnTo>
                      <a:pt x="289" y="85"/>
                    </a:lnTo>
                    <a:lnTo>
                      <a:pt x="314" y="86"/>
                    </a:lnTo>
                    <a:lnTo>
                      <a:pt x="314" y="120"/>
                    </a:lnTo>
                    <a:close/>
                    <a:moveTo>
                      <a:pt x="289" y="65"/>
                    </a:moveTo>
                    <a:lnTo>
                      <a:pt x="289" y="30"/>
                    </a:lnTo>
                    <a:lnTo>
                      <a:pt x="314" y="30"/>
                    </a:lnTo>
                    <a:lnTo>
                      <a:pt x="314" y="65"/>
                    </a:lnTo>
                    <a:lnTo>
                      <a:pt x="289" y="6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2" name="Freeform 148"/>
              <p:cNvSpPr/>
              <p:nvPr/>
            </p:nvSpPr>
            <p:spPr bwMode="auto">
              <a:xfrm>
                <a:off x="3168650" y="2824163"/>
                <a:ext cx="557213" cy="84138"/>
              </a:xfrm>
              <a:custGeom>
                <a:avLst/>
                <a:gdLst/>
                <a:ahLst/>
                <a:cxnLst>
                  <a:cxn ang="0">
                    <a:pos x="351" y="52"/>
                  </a:cxn>
                  <a:cxn ang="0">
                    <a:pos x="208" y="51"/>
                  </a:cxn>
                  <a:cxn ang="0">
                    <a:pos x="209" y="21"/>
                  </a:cxn>
                  <a:cxn ang="0">
                    <a:pos x="142" y="20"/>
                  </a:cxn>
                  <a:cxn ang="0">
                    <a:pos x="144" y="1"/>
                  </a:cxn>
                  <a:cxn ang="0">
                    <a:pos x="120" y="1"/>
                  </a:cxn>
                  <a:cxn ang="0">
                    <a:pos x="120" y="0"/>
                  </a:cxn>
                  <a:cxn ang="0">
                    <a:pos x="107" y="0"/>
                  </a:cxn>
                  <a:cxn ang="0">
                    <a:pos x="107" y="1"/>
                  </a:cxn>
                  <a:cxn ang="0">
                    <a:pos x="92" y="0"/>
                  </a:cxn>
                  <a:cxn ang="0">
                    <a:pos x="92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59" y="0"/>
                  </a:cxn>
                  <a:cxn ang="0">
                    <a:pos x="59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" y="0"/>
                  </a:cxn>
                  <a:cxn ang="0">
                    <a:pos x="0" y="48"/>
                  </a:cxn>
                  <a:cxn ang="0">
                    <a:pos x="351" y="53"/>
                  </a:cxn>
                  <a:cxn ang="0">
                    <a:pos x="351" y="52"/>
                  </a:cxn>
                </a:cxnLst>
                <a:rect l="0" t="0" r="r" b="b"/>
                <a:pathLst>
                  <a:path w="351" h="52">
                    <a:moveTo>
                      <a:pt x="351" y="52"/>
                    </a:moveTo>
                    <a:lnTo>
                      <a:pt x="208" y="51"/>
                    </a:lnTo>
                    <a:lnTo>
                      <a:pt x="209" y="21"/>
                    </a:lnTo>
                    <a:lnTo>
                      <a:pt x="142" y="20"/>
                    </a:lnTo>
                    <a:lnTo>
                      <a:pt x="144" y="1"/>
                    </a:lnTo>
                    <a:lnTo>
                      <a:pt x="120" y="1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107" y="1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48"/>
                    </a:lnTo>
                    <a:lnTo>
                      <a:pt x="351" y="53"/>
                    </a:lnTo>
                    <a:lnTo>
                      <a:pt x="351" y="5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3" name="Freeform 149"/>
              <p:cNvSpPr/>
              <p:nvPr/>
            </p:nvSpPr>
            <p:spPr bwMode="auto">
              <a:xfrm>
                <a:off x="2835275" y="2820988"/>
                <a:ext cx="334963" cy="79375"/>
              </a:xfrm>
              <a:custGeom>
                <a:avLst/>
                <a:gdLst/>
                <a:ahLst/>
                <a:cxnLst>
                  <a:cxn ang="0">
                    <a:pos x="211" y="1"/>
                  </a:cxn>
                  <a:cxn ang="0">
                    <a:pos x="143" y="1"/>
                  </a:cxn>
                  <a:cxn ang="0">
                    <a:pos x="136" y="1"/>
                  </a:cxn>
                  <a:cxn ang="0">
                    <a:pos x="136" y="1"/>
                  </a:cxn>
                  <a:cxn ang="0">
                    <a:pos x="118" y="0"/>
                  </a:cxn>
                  <a:cxn ang="0">
                    <a:pos x="118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0"/>
                  </a:cxn>
                  <a:cxn ang="0">
                    <a:pos x="89" y="1"/>
                  </a:cxn>
                  <a:cxn ang="0">
                    <a:pos x="66" y="0"/>
                  </a:cxn>
                  <a:cxn ang="0">
                    <a:pos x="66" y="19"/>
                  </a:cxn>
                  <a:cxn ang="0">
                    <a:pos x="0" y="19"/>
                  </a:cxn>
                  <a:cxn ang="0">
                    <a:pos x="0" y="47"/>
                  </a:cxn>
                  <a:cxn ang="0">
                    <a:pos x="211" y="50"/>
                  </a:cxn>
                  <a:cxn ang="0">
                    <a:pos x="211" y="1"/>
                  </a:cxn>
                </a:cxnLst>
                <a:rect l="0" t="0" r="r" b="b"/>
                <a:pathLst>
                  <a:path w="211" h="50">
                    <a:moveTo>
                      <a:pt x="211" y="1"/>
                    </a:moveTo>
                    <a:lnTo>
                      <a:pt x="143" y="1"/>
                    </a:lnTo>
                    <a:lnTo>
                      <a:pt x="136" y="1"/>
                    </a:lnTo>
                    <a:lnTo>
                      <a:pt x="136" y="1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9" y="0"/>
                    </a:lnTo>
                    <a:lnTo>
                      <a:pt x="89" y="1"/>
                    </a:lnTo>
                    <a:lnTo>
                      <a:pt x="66" y="0"/>
                    </a:lnTo>
                    <a:lnTo>
                      <a:pt x="66" y="19"/>
                    </a:lnTo>
                    <a:lnTo>
                      <a:pt x="0" y="19"/>
                    </a:lnTo>
                    <a:lnTo>
                      <a:pt x="0" y="47"/>
                    </a:lnTo>
                    <a:lnTo>
                      <a:pt x="211" y="50"/>
                    </a:lnTo>
                    <a:lnTo>
                      <a:pt x="21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4" name="Freeform 150"/>
              <p:cNvSpPr/>
              <p:nvPr/>
            </p:nvSpPr>
            <p:spPr bwMode="auto">
              <a:xfrm>
                <a:off x="2963863" y="2676526"/>
                <a:ext cx="207963" cy="36513"/>
              </a:xfrm>
              <a:custGeom>
                <a:avLst/>
                <a:gdLst/>
                <a:ahLst/>
                <a:cxnLst>
                  <a:cxn ang="0">
                    <a:pos x="131" y="1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3" y="4"/>
                  </a:cxn>
                  <a:cxn ang="0">
                    <a:pos x="1" y="8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3" y="17"/>
                  </a:cxn>
                  <a:cxn ang="0">
                    <a:pos x="5" y="21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130" y="23"/>
                  </a:cxn>
                  <a:cxn ang="0">
                    <a:pos x="131" y="1"/>
                  </a:cxn>
                </a:cxnLst>
                <a:rect l="0" t="0" r="r" b="b"/>
                <a:pathLst>
                  <a:path w="131" h="23">
                    <a:moveTo>
                      <a:pt x="131" y="1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3" y="17"/>
                    </a:lnTo>
                    <a:lnTo>
                      <a:pt x="5" y="21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30" y="23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5" name="Freeform 151"/>
              <p:cNvSpPr/>
              <p:nvPr/>
            </p:nvSpPr>
            <p:spPr bwMode="auto">
              <a:xfrm>
                <a:off x="3170238" y="2678113"/>
                <a:ext cx="203200" cy="36513"/>
              </a:xfrm>
              <a:custGeom>
                <a:avLst/>
                <a:gdLst/>
                <a:ahLst/>
                <a:cxnLst>
                  <a:cxn ang="0">
                    <a:pos x="128" y="13"/>
                  </a:cxn>
                  <a:cxn ang="0">
                    <a:pos x="128" y="13"/>
                  </a:cxn>
                  <a:cxn ang="0">
                    <a:pos x="128" y="9"/>
                  </a:cxn>
                  <a:cxn ang="0">
                    <a:pos x="126" y="5"/>
                  </a:cxn>
                  <a:cxn ang="0">
                    <a:pos x="122" y="3"/>
                  </a:cxn>
                  <a:cxn ang="0">
                    <a:pos x="118" y="2"/>
                  </a:cxn>
                  <a:cxn ang="0">
                    <a:pos x="103" y="2"/>
                  </a:cxn>
                  <a:cxn ang="0">
                    <a:pos x="103" y="2"/>
                  </a:cxn>
                  <a:cxn ang="0">
                    <a:pos x="88" y="1"/>
                  </a:cxn>
                  <a:cxn ang="0">
                    <a:pos x="88" y="2"/>
                  </a:cxn>
                  <a:cxn ang="0">
                    <a:pos x="76" y="1"/>
                  </a:cxn>
                  <a:cxn ang="0">
                    <a:pos x="76" y="1"/>
                  </a:cxn>
                  <a:cxn ang="0">
                    <a:pos x="60" y="1"/>
                  </a:cxn>
                  <a:cxn ang="0">
                    <a:pos x="60" y="1"/>
                  </a:cxn>
                  <a:cxn ang="0">
                    <a:pos x="48" y="1"/>
                  </a:cxn>
                  <a:cxn ang="0">
                    <a:pos x="48" y="1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122" y="23"/>
                  </a:cxn>
                  <a:cxn ang="0">
                    <a:pos x="122" y="23"/>
                  </a:cxn>
                  <a:cxn ang="0">
                    <a:pos x="124" y="22"/>
                  </a:cxn>
                  <a:cxn ang="0">
                    <a:pos x="127" y="20"/>
                  </a:cxn>
                  <a:cxn ang="0">
                    <a:pos x="128" y="16"/>
                  </a:cxn>
                  <a:cxn ang="0">
                    <a:pos x="128" y="13"/>
                  </a:cxn>
                  <a:cxn ang="0">
                    <a:pos x="128" y="13"/>
                  </a:cxn>
                </a:cxnLst>
                <a:rect l="0" t="0" r="r" b="b"/>
                <a:pathLst>
                  <a:path w="128" h="23">
                    <a:moveTo>
                      <a:pt x="128" y="13"/>
                    </a:moveTo>
                    <a:lnTo>
                      <a:pt x="128" y="13"/>
                    </a:lnTo>
                    <a:lnTo>
                      <a:pt x="128" y="9"/>
                    </a:lnTo>
                    <a:lnTo>
                      <a:pt x="126" y="5"/>
                    </a:lnTo>
                    <a:lnTo>
                      <a:pt x="122" y="3"/>
                    </a:lnTo>
                    <a:lnTo>
                      <a:pt x="118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22" y="23"/>
                    </a:lnTo>
                    <a:lnTo>
                      <a:pt x="122" y="23"/>
                    </a:lnTo>
                    <a:lnTo>
                      <a:pt x="124" y="22"/>
                    </a:lnTo>
                    <a:lnTo>
                      <a:pt x="127" y="20"/>
                    </a:lnTo>
                    <a:lnTo>
                      <a:pt x="128" y="16"/>
                    </a:lnTo>
                    <a:lnTo>
                      <a:pt x="128" y="13"/>
                    </a:lnTo>
                    <a:lnTo>
                      <a:pt x="128" y="13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6" name="Freeform 316"/>
              <p:cNvSpPr/>
              <p:nvPr/>
            </p:nvSpPr>
            <p:spPr bwMode="auto">
              <a:xfrm>
                <a:off x="2654300" y="2501901"/>
                <a:ext cx="141288" cy="68263"/>
              </a:xfrm>
              <a:custGeom>
                <a:avLst/>
                <a:gdLst/>
                <a:ahLst/>
                <a:cxnLst>
                  <a:cxn ang="0">
                    <a:pos x="89" y="30"/>
                  </a:cxn>
                  <a:cxn ang="0">
                    <a:pos x="89" y="30"/>
                  </a:cxn>
                  <a:cxn ang="0">
                    <a:pos x="88" y="25"/>
                  </a:cxn>
                  <a:cxn ang="0">
                    <a:pos x="85" y="21"/>
                  </a:cxn>
                  <a:cxn ang="0">
                    <a:pos x="80" y="18"/>
                  </a:cxn>
                  <a:cxn ang="0">
                    <a:pos x="75" y="17"/>
                  </a:cxn>
                  <a:cxn ang="0">
                    <a:pos x="75" y="17"/>
                  </a:cxn>
                  <a:cxn ang="0">
                    <a:pos x="72" y="12"/>
                  </a:cxn>
                  <a:cxn ang="0">
                    <a:pos x="69" y="8"/>
                  </a:cxn>
                  <a:cxn ang="0">
                    <a:pos x="64" y="6"/>
                  </a:cxn>
                  <a:cxn ang="0">
                    <a:pos x="57" y="5"/>
                  </a:cxn>
                  <a:cxn ang="0">
                    <a:pos x="57" y="5"/>
                  </a:cxn>
                  <a:cxn ang="0">
                    <a:pos x="52" y="6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4" y="5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25" y="1"/>
                  </a:cxn>
                  <a:cxn ang="0">
                    <a:pos x="20" y="5"/>
                  </a:cxn>
                  <a:cxn ang="0">
                    <a:pos x="15" y="8"/>
                  </a:cxn>
                  <a:cxn ang="0">
                    <a:pos x="14" y="11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9" y="18"/>
                  </a:cxn>
                  <a:cxn ang="0">
                    <a:pos x="4" y="21"/>
                  </a:cxn>
                  <a:cxn ang="0">
                    <a:pos x="1" y="25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39"/>
                  </a:cxn>
                  <a:cxn ang="0">
                    <a:pos x="9" y="42"/>
                  </a:cxn>
                  <a:cxn ang="0">
                    <a:pos x="14" y="43"/>
                  </a:cxn>
                  <a:cxn ang="0">
                    <a:pos x="14" y="43"/>
                  </a:cxn>
                  <a:cxn ang="0">
                    <a:pos x="15" y="43"/>
                  </a:cxn>
                  <a:cxn ang="0">
                    <a:pos x="15" y="43"/>
                  </a:cxn>
                  <a:cxn ang="0">
                    <a:pos x="17" y="43"/>
                  </a:cxn>
                  <a:cxn ang="0">
                    <a:pos x="17" y="43"/>
                  </a:cxn>
                  <a:cxn ang="0">
                    <a:pos x="18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80" y="42"/>
                  </a:cxn>
                  <a:cxn ang="0">
                    <a:pos x="85" y="39"/>
                  </a:cxn>
                  <a:cxn ang="0">
                    <a:pos x="88" y="35"/>
                  </a:cxn>
                  <a:cxn ang="0">
                    <a:pos x="89" y="30"/>
                  </a:cxn>
                  <a:cxn ang="0">
                    <a:pos x="89" y="30"/>
                  </a:cxn>
                </a:cxnLst>
                <a:rect l="0" t="0" r="r" b="b"/>
                <a:pathLst>
                  <a:path w="89" h="43">
                    <a:moveTo>
                      <a:pt x="89" y="30"/>
                    </a:moveTo>
                    <a:lnTo>
                      <a:pt x="89" y="30"/>
                    </a:lnTo>
                    <a:lnTo>
                      <a:pt x="88" y="25"/>
                    </a:lnTo>
                    <a:lnTo>
                      <a:pt x="85" y="21"/>
                    </a:lnTo>
                    <a:lnTo>
                      <a:pt x="80" y="18"/>
                    </a:lnTo>
                    <a:lnTo>
                      <a:pt x="75" y="17"/>
                    </a:lnTo>
                    <a:lnTo>
                      <a:pt x="75" y="17"/>
                    </a:lnTo>
                    <a:lnTo>
                      <a:pt x="72" y="12"/>
                    </a:lnTo>
                    <a:lnTo>
                      <a:pt x="69" y="8"/>
                    </a:lnTo>
                    <a:lnTo>
                      <a:pt x="64" y="6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2" y="6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4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20" y="5"/>
                    </a:lnTo>
                    <a:lnTo>
                      <a:pt x="15" y="8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9" y="18"/>
                    </a:lnTo>
                    <a:lnTo>
                      <a:pt x="4" y="21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39"/>
                    </a:lnTo>
                    <a:lnTo>
                      <a:pt x="9" y="42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5" y="43"/>
                    </a:lnTo>
                    <a:lnTo>
                      <a:pt x="15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8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80" y="42"/>
                    </a:lnTo>
                    <a:lnTo>
                      <a:pt x="85" y="39"/>
                    </a:lnTo>
                    <a:lnTo>
                      <a:pt x="88" y="35"/>
                    </a:lnTo>
                    <a:lnTo>
                      <a:pt x="89" y="30"/>
                    </a:lnTo>
                    <a:lnTo>
                      <a:pt x="89" y="3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7" name="Freeform 317"/>
              <p:cNvSpPr/>
              <p:nvPr/>
            </p:nvSpPr>
            <p:spPr bwMode="auto">
              <a:xfrm>
                <a:off x="3459163" y="2374901"/>
                <a:ext cx="284163" cy="136525"/>
              </a:xfrm>
              <a:custGeom>
                <a:avLst/>
                <a:gdLst/>
                <a:ahLst/>
                <a:cxnLst>
                  <a:cxn ang="0">
                    <a:pos x="179" y="59"/>
                  </a:cxn>
                  <a:cxn ang="0">
                    <a:pos x="177" y="49"/>
                  </a:cxn>
                  <a:cxn ang="0">
                    <a:pos x="170" y="42"/>
                  </a:cxn>
                  <a:cxn ang="0">
                    <a:pos x="160" y="36"/>
                  </a:cxn>
                  <a:cxn ang="0">
                    <a:pos x="148" y="33"/>
                  </a:cxn>
                  <a:cxn ang="0">
                    <a:pos x="147" y="29"/>
                  </a:cxn>
                  <a:cxn ang="0">
                    <a:pos x="143" y="20"/>
                  </a:cxn>
                  <a:cxn ang="0">
                    <a:pos x="133" y="13"/>
                  </a:cxn>
                  <a:cxn ang="0">
                    <a:pos x="122" y="9"/>
                  </a:cxn>
                  <a:cxn ang="0">
                    <a:pos x="115" y="9"/>
                  </a:cxn>
                  <a:cxn ang="0">
                    <a:pos x="103" y="10"/>
                  </a:cxn>
                  <a:cxn ang="0">
                    <a:pos x="93" y="14"/>
                  </a:cxn>
                  <a:cxn ang="0">
                    <a:pos x="88" y="9"/>
                  </a:cxn>
                  <a:cxn ang="0">
                    <a:pos x="72" y="1"/>
                  </a:cxn>
                  <a:cxn ang="0">
                    <a:pos x="64" y="0"/>
                  </a:cxn>
                  <a:cxn ang="0">
                    <a:pos x="51" y="2"/>
                  </a:cxn>
                  <a:cxn ang="0">
                    <a:pos x="40" y="8"/>
                  </a:cxn>
                  <a:cxn ang="0">
                    <a:pos x="33" y="17"/>
                  </a:cxn>
                  <a:cxn ang="0">
                    <a:pos x="30" y="26"/>
                  </a:cxn>
                  <a:cxn ang="0">
                    <a:pos x="31" y="33"/>
                  </a:cxn>
                  <a:cxn ang="0">
                    <a:pos x="24" y="34"/>
                  </a:cxn>
                  <a:cxn ang="0">
                    <a:pos x="13" y="39"/>
                  </a:cxn>
                  <a:cxn ang="0">
                    <a:pos x="6" y="45"/>
                  </a:cxn>
                  <a:cxn ang="0">
                    <a:pos x="1" y="54"/>
                  </a:cxn>
                  <a:cxn ang="0">
                    <a:pos x="0" y="59"/>
                  </a:cxn>
                  <a:cxn ang="0">
                    <a:pos x="2" y="69"/>
                  </a:cxn>
                  <a:cxn ang="0">
                    <a:pos x="9" y="77"/>
                  </a:cxn>
                  <a:cxn ang="0">
                    <a:pos x="19" y="82"/>
                  </a:cxn>
                  <a:cxn ang="0">
                    <a:pos x="30" y="86"/>
                  </a:cxn>
                  <a:cxn ang="0">
                    <a:pos x="32" y="86"/>
                  </a:cxn>
                  <a:cxn ang="0">
                    <a:pos x="34" y="86"/>
                  </a:cxn>
                  <a:cxn ang="0">
                    <a:pos x="35" y="86"/>
                  </a:cxn>
                  <a:cxn ang="0">
                    <a:pos x="147" y="86"/>
                  </a:cxn>
                  <a:cxn ang="0">
                    <a:pos x="154" y="85"/>
                  </a:cxn>
                  <a:cxn ang="0">
                    <a:pos x="165" y="80"/>
                  </a:cxn>
                  <a:cxn ang="0">
                    <a:pos x="173" y="74"/>
                  </a:cxn>
                  <a:cxn ang="0">
                    <a:pos x="178" y="65"/>
                  </a:cxn>
                  <a:cxn ang="0">
                    <a:pos x="179" y="59"/>
                  </a:cxn>
                </a:cxnLst>
                <a:rect l="0" t="0" r="r" b="b"/>
                <a:pathLst>
                  <a:path w="179" h="86">
                    <a:moveTo>
                      <a:pt x="179" y="59"/>
                    </a:moveTo>
                    <a:lnTo>
                      <a:pt x="179" y="59"/>
                    </a:lnTo>
                    <a:lnTo>
                      <a:pt x="178" y="54"/>
                    </a:lnTo>
                    <a:lnTo>
                      <a:pt x="177" y="49"/>
                    </a:lnTo>
                    <a:lnTo>
                      <a:pt x="173" y="45"/>
                    </a:lnTo>
                    <a:lnTo>
                      <a:pt x="170" y="42"/>
                    </a:lnTo>
                    <a:lnTo>
                      <a:pt x="166" y="39"/>
                    </a:lnTo>
                    <a:lnTo>
                      <a:pt x="160" y="36"/>
                    </a:lnTo>
                    <a:lnTo>
                      <a:pt x="155" y="34"/>
                    </a:lnTo>
                    <a:lnTo>
                      <a:pt x="148" y="33"/>
                    </a:lnTo>
                    <a:lnTo>
                      <a:pt x="148" y="33"/>
                    </a:lnTo>
                    <a:lnTo>
                      <a:pt x="147" y="29"/>
                    </a:lnTo>
                    <a:lnTo>
                      <a:pt x="145" y="23"/>
                    </a:lnTo>
                    <a:lnTo>
                      <a:pt x="143" y="20"/>
                    </a:lnTo>
                    <a:lnTo>
                      <a:pt x="138" y="15"/>
                    </a:lnTo>
                    <a:lnTo>
                      <a:pt x="133" y="13"/>
                    </a:lnTo>
                    <a:lnTo>
                      <a:pt x="127" y="10"/>
                    </a:lnTo>
                    <a:lnTo>
                      <a:pt x="122" y="9"/>
                    </a:lnTo>
                    <a:lnTo>
                      <a:pt x="115" y="9"/>
                    </a:lnTo>
                    <a:lnTo>
                      <a:pt x="115" y="9"/>
                    </a:lnTo>
                    <a:lnTo>
                      <a:pt x="109" y="9"/>
                    </a:lnTo>
                    <a:lnTo>
                      <a:pt x="103" y="10"/>
                    </a:lnTo>
                    <a:lnTo>
                      <a:pt x="98" y="12"/>
                    </a:lnTo>
                    <a:lnTo>
                      <a:pt x="93" y="14"/>
                    </a:lnTo>
                    <a:lnTo>
                      <a:pt x="93" y="14"/>
                    </a:lnTo>
                    <a:lnTo>
                      <a:pt x="88" y="9"/>
                    </a:lnTo>
                    <a:lnTo>
                      <a:pt x="81" y="5"/>
                    </a:lnTo>
                    <a:lnTo>
                      <a:pt x="72" y="1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57" y="1"/>
                    </a:lnTo>
                    <a:lnTo>
                      <a:pt x="51" y="2"/>
                    </a:lnTo>
                    <a:lnTo>
                      <a:pt x="45" y="5"/>
                    </a:lnTo>
                    <a:lnTo>
                      <a:pt x="40" y="8"/>
                    </a:lnTo>
                    <a:lnTo>
                      <a:pt x="35" y="12"/>
                    </a:lnTo>
                    <a:lnTo>
                      <a:pt x="33" y="17"/>
                    </a:lnTo>
                    <a:lnTo>
                      <a:pt x="31" y="21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24" y="34"/>
                    </a:lnTo>
                    <a:lnTo>
                      <a:pt x="19" y="36"/>
                    </a:lnTo>
                    <a:lnTo>
                      <a:pt x="13" y="39"/>
                    </a:lnTo>
                    <a:lnTo>
                      <a:pt x="9" y="42"/>
                    </a:lnTo>
                    <a:lnTo>
                      <a:pt x="6" y="45"/>
                    </a:lnTo>
                    <a:lnTo>
                      <a:pt x="2" y="49"/>
                    </a:lnTo>
                    <a:lnTo>
                      <a:pt x="1" y="54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" y="65"/>
                    </a:lnTo>
                    <a:lnTo>
                      <a:pt x="2" y="69"/>
                    </a:lnTo>
                    <a:lnTo>
                      <a:pt x="6" y="74"/>
                    </a:lnTo>
                    <a:lnTo>
                      <a:pt x="9" y="77"/>
                    </a:lnTo>
                    <a:lnTo>
                      <a:pt x="13" y="80"/>
                    </a:lnTo>
                    <a:lnTo>
                      <a:pt x="19" y="82"/>
                    </a:lnTo>
                    <a:lnTo>
                      <a:pt x="24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2" y="86"/>
                    </a:lnTo>
                    <a:lnTo>
                      <a:pt x="32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54" y="85"/>
                    </a:lnTo>
                    <a:lnTo>
                      <a:pt x="160" y="82"/>
                    </a:lnTo>
                    <a:lnTo>
                      <a:pt x="165" y="80"/>
                    </a:lnTo>
                    <a:lnTo>
                      <a:pt x="170" y="77"/>
                    </a:lnTo>
                    <a:lnTo>
                      <a:pt x="173" y="74"/>
                    </a:lnTo>
                    <a:lnTo>
                      <a:pt x="177" y="69"/>
                    </a:lnTo>
                    <a:lnTo>
                      <a:pt x="178" y="65"/>
                    </a:lnTo>
                    <a:lnTo>
                      <a:pt x="179" y="59"/>
                    </a:lnTo>
                    <a:lnTo>
                      <a:pt x="179" y="5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8" name="Freeform 318"/>
              <p:cNvSpPr/>
              <p:nvPr/>
            </p:nvSpPr>
            <p:spPr bwMode="auto">
              <a:xfrm>
                <a:off x="3227388" y="2208213"/>
                <a:ext cx="157163" cy="74613"/>
              </a:xfrm>
              <a:custGeom>
                <a:avLst/>
                <a:gdLst/>
                <a:ahLst/>
                <a:cxnLst>
                  <a:cxn ang="0">
                    <a:pos x="99" y="33"/>
                  </a:cxn>
                  <a:cxn ang="0">
                    <a:pos x="99" y="33"/>
                  </a:cxn>
                  <a:cxn ang="0">
                    <a:pos x="99" y="29"/>
                  </a:cxn>
                  <a:cxn ang="0">
                    <a:pos x="98" y="27"/>
                  </a:cxn>
                  <a:cxn ang="0">
                    <a:pos x="93" y="23"/>
                  </a:cxn>
                  <a:cxn ang="0">
                    <a:pos x="89" y="20"/>
                  </a:cxn>
                  <a:cxn ang="0">
                    <a:pos x="82" y="18"/>
                  </a:cxn>
                  <a:cxn ang="0">
                    <a:pos x="82" y="18"/>
                  </a:cxn>
                  <a:cxn ang="0">
                    <a:pos x="81" y="15"/>
                  </a:cxn>
                  <a:cxn ang="0">
                    <a:pos x="80" y="13"/>
                  </a:cxn>
                  <a:cxn ang="0">
                    <a:pos x="76" y="9"/>
                  </a:cxn>
                  <a:cxn ang="0">
                    <a:pos x="70" y="5"/>
                  </a:cxn>
                  <a:cxn ang="0">
                    <a:pos x="64" y="4"/>
                  </a:cxn>
                  <a:cxn ang="0">
                    <a:pos x="64" y="4"/>
                  </a:cxn>
                  <a:cxn ang="0">
                    <a:pos x="57" y="5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8" y="4"/>
                  </a:cxn>
                  <a:cxn ang="0">
                    <a:pos x="45" y="2"/>
                  </a:cxn>
                  <a:cxn ang="0">
                    <a:pos x="40" y="1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28" y="1"/>
                  </a:cxn>
                  <a:cxn ang="0">
                    <a:pos x="22" y="4"/>
                  </a:cxn>
                  <a:cxn ang="0">
                    <a:pos x="18" y="9"/>
                  </a:cxn>
                  <a:cxn ang="0">
                    <a:pos x="17" y="12"/>
                  </a:cxn>
                  <a:cxn ang="0">
                    <a:pos x="17" y="14"/>
                  </a:cxn>
                  <a:cxn ang="0">
                    <a:pos x="17" y="14"/>
                  </a:cxn>
                  <a:cxn ang="0">
                    <a:pos x="17" y="18"/>
                  </a:cxn>
                  <a:cxn ang="0">
                    <a:pos x="17" y="18"/>
                  </a:cxn>
                  <a:cxn ang="0">
                    <a:pos x="10" y="20"/>
                  </a:cxn>
                  <a:cxn ang="0">
                    <a:pos x="4" y="23"/>
                  </a:cxn>
                  <a:cxn ang="0">
                    <a:pos x="1" y="27"/>
                  </a:cxn>
                  <a:cxn ang="0">
                    <a:pos x="0" y="29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4" y="43"/>
                  </a:cxn>
                  <a:cxn ang="0">
                    <a:pos x="10" y="46"/>
                  </a:cxn>
                  <a:cxn ang="0">
                    <a:pos x="17" y="47"/>
                  </a:cxn>
                  <a:cxn ang="0">
                    <a:pos x="17" y="47"/>
                  </a:cxn>
                  <a:cxn ang="0">
                    <a:pos x="18" y="47"/>
                  </a:cxn>
                  <a:cxn ang="0">
                    <a:pos x="18" y="47"/>
                  </a:cxn>
                  <a:cxn ang="0">
                    <a:pos x="19" y="47"/>
                  </a:cxn>
                  <a:cxn ang="0">
                    <a:pos x="19" y="47"/>
                  </a:cxn>
                  <a:cxn ang="0">
                    <a:pos x="20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8" y="46"/>
                  </a:cxn>
                  <a:cxn ang="0">
                    <a:pos x="93" y="43"/>
                  </a:cxn>
                  <a:cxn ang="0">
                    <a:pos x="98" y="38"/>
                  </a:cxn>
                  <a:cxn ang="0">
                    <a:pos x="98" y="35"/>
                  </a:cxn>
                  <a:cxn ang="0">
                    <a:pos x="99" y="33"/>
                  </a:cxn>
                  <a:cxn ang="0">
                    <a:pos x="99" y="33"/>
                  </a:cxn>
                </a:cxnLst>
                <a:rect l="0" t="0" r="r" b="b"/>
                <a:pathLst>
                  <a:path w="99" h="47">
                    <a:moveTo>
                      <a:pt x="99" y="33"/>
                    </a:moveTo>
                    <a:lnTo>
                      <a:pt x="99" y="33"/>
                    </a:lnTo>
                    <a:lnTo>
                      <a:pt x="99" y="29"/>
                    </a:lnTo>
                    <a:lnTo>
                      <a:pt x="98" y="27"/>
                    </a:lnTo>
                    <a:lnTo>
                      <a:pt x="93" y="23"/>
                    </a:lnTo>
                    <a:lnTo>
                      <a:pt x="89" y="20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1" y="15"/>
                    </a:lnTo>
                    <a:lnTo>
                      <a:pt x="80" y="13"/>
                    </a:lnTo>
                    <a:lnTo>
                      <a:pt x="76" y="9"/>
                    </a:lnTo>
                    <a:lnTo>
                      <a:pt x="70" y="5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8" y="4"/>
                    </a:lnTo>
                    <a:lnTo>
                      <a:pt x="45" y="2"/>
                    </a:lnTo>
                    <a:lnTo>
                      <a:pt x="40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8" y="1"/>
                    </a:lnTo>
                    <a:lnTo>
                      <a:pt x="22" y="4"/>
                    </a:lnTo>
                    <a:lnTo>
                      <a:pt x="18" y="9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0" y="20"/>
                    </a:lnTo>
                    <a:lnTo>
                      <a:pt x="4" y="23"/>
                    </a:lnTo>
                    <a:lnTo>
                      <a:pt x="1" y="27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4" y="43"/>
                    </a:lnTo>
                    <a:lnTo>
                      <a:pt x="10" y="46"/>
                    </a:lnTo>
                    <a:lnTo>
                      <a:pt x="17" y="47"/>
                    </a:lnTo>
                    <a:lnTo>
                      <a:pt x="17" y="47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0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8" y="46"/>
                    </a:lnTo>
                    <a:lnTo>
                      <a:pt x="93" y="43"/>
                    </a:lnTo>
                    <a:lnTo>
                      <a:pt x="98" y="38"/>
                    </a:lnTo>
                    <a:lnTo>
                      <a:pt x="98" y="35"/>
                    </a:lnTo>
                    <a:lnTo>
                      <a:pt x="99" y="33"/>
                    </a:lnTo>
                    <a:lnTo>
                      <a:pt x="99" y="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8" name="Group 97"/>
            <p:cNvGrpSpPr/>
            <p:nvPr/>
          </p:nvGrpSpPr>
          <p:grpSpPr>
            <a:xfrm>
              <a:off x="2857488" y="1285866"/>
              <a:ext cx="1500188" cy="439738"/>
              <a:chOff x="3000364" y="1000114"/>
              <a:chExt cx="1500188" cy="439738"/>
            </a:xfrm>
            <a:solidFill>
              <a:schemeClr val="accent4"/>
            </a:solidFill>
          </p:grpSpPr>
          <p:sp>
            <p:nvSpPr>
              <p:cNvPr id="9" name="Freeform 298"/>
              <p:cNvSpPr/>
              <p:nvPr/>
            </p:nvSpPr>
            <p:spPr bwMode="auto">
              <a:xfrm>
                <a:off x="4200514" y="1000114"/>
                <a:ext cx="300038" cy="266700"/>
              </a:xfrm>
              <a:custGeom>
                <a:avLst/>
                <a:gdLst/>
                <a:ahLst/>
                <a:cxnLst>
                  <a:cxn ang="0">
                    <a:pos x="186" y="97"/>
                  </a:cxn>
                  <a:cxn ang="0">
                    <a:pos x="186" y="97"/>
                  </a:cxn>
                  <a:cxn ang="0">
                    <a:pos x="183" y="94"/>
                  </a:cxn>
                  <a:cxn ang="0">
                    <a:pos x="178" y="92"/>
                  </a:cxn>
                  <a:cxn ang="0">
                    <a:pos x="161" y="88"/>
                  </a:cxn>
                  <a:cxn ang="0">
                    <a:pos x="130" y="81"/>
                  </a:cxn>
                  <a:cxn ang="0">
                    <a:pos x="90" y="4"/>
                  </a:cxn>
                  <a:cxn ang="0">
                    <a:pos x="75" y="0"/>
                  </a:cxn>
                  <a:cxn ang="0">
                    <a:pos x="83" y="72"/>
                  </a:cxn>
                  <a:cxn ang="0">
                    <a:pos x="43" y="64"/>
                  </a:cxn>
                  <a:cxn ang="0">
                    <a:pos x="26" y="32"/>
                  </a:cxn>
                  <a:cxn ang="0">
                    <a:pos x="18" y="31"/>
                  </a:cxn>
                  <a:cxn ang="0">
                    <a:pos x="18" y="34"/>
                  </a:cxn>
                  <a:cxn ang="0">
                    <a:pos x="16" y="33"/>
                  </a:cxn>
                  <a:cxn ang="0">
                    <a:pos x="19" y="69"/>
                  </a:cxn>
                  <a:cxn ang="0">
                    <a:pos x="19" y="75"/>
                  </a:cxn>
                  <a:cxn ang="0">
                    <a:pos x="17" y="80"/>
                  </a:cxn>
                  <a:cxn ang="0">
                    <a:pos x="0" y="111"/>
                  </a:cxn>
                  <a:cxn ang="0">
                    <a:pos x="2" y="112"/>
                  </a:cxn>
                  <a:cxn ang="0">
                    <a:pos x="0" y="114"/>
                  </a:cxn>
                  <a:cxn ang="0">
                    <a:pos x="9" y="117"/>
                  </a:cxn>
                  <a:cxn ang="0">
                    <a:pos x="38" y="95"/>
                  </a:cxn>
                  <a:cxn ang="0">
                    <a:pos x="77" y="102"/>
                  </a:cxn>
                  <a:cxn ang="0">
                    <a:pos x="41" y="165"/>
                  </a:cxn>
                  <a:cxn ang="0">
                    <a:pos x="57" y="168"/>
                  </a:cxn>
                  <a:cxn ang="0">
                    <a:pos x="124" y="111"/>
                  </a:cxn>
                  <a:cxn ang="0">
                    <a:pos x="155" y="118"/>
                  </a:cxn>
                  <a:cxn ang="0">
                    <a:pos x="173" y="121"/>
                  </a:cxn>
                  <a:cxn ang="0">
                    <a:pos x="173" y="121"/>
                  </a:cxn>
                  <a:cxn ang="0">
                    <a:pos x="177" y="121"/>
                  </a:cxn>
                  <a:cxn ang="0">
                    <a:pos x="181" y="119"/>
                  </a:cxn>
                  <a:cxn ang="0">
                    <a:pos x="181" y="119"/>
                  </a:cxn>
                  <a:cxn ang="0">
                    <a:pos x="186" y="115"/>
                  </a:cxn>
                  <a:cxn ang="0">
                    <a:pos x="188" y="112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6"/>
                  </a:cxn>
                  <a:cxn ang="0">
                    <a:pos x="189" y="102"/>
                  </a:cxn>
                  <a:cxn ang="0">
                    <a:pos x="186" y="97"/>
                  </a:cxn>
                  <a:cxn ang="0">
                    <a:pos x="186" y="97"/>
                  </a:cxn>
                </a:cxnLst>
                <a:rect l="0" t="0" r="r" b="b"/>
                <a:pathLst>
                  <a:path w="189" h="168">
                    <a:moveTo>
                      <a:pt x="186" y="97"/>
                    </a:moveTo>
                    <a:lnTo>
                      <a:pt x="186" y="97"/>
                    </a:lnTo>
                    <a:lnTo>
                      <a:pt x="183" y="94"/>
                    </a:lnTo>
                    <a:lnTo>
                      <a:pt x="178" y="92"/>
                    </a:lnTo>
                    <a:lnTo>
                      <a:pt x="161" y="88"/>
                    </a:lnTo>
                    <a:lnTo>
                      <a:pt x="130" y="81"/>
                    </a:lnTo>
                    <a:lnTo>
                      <a:pt x="90" y="4"/>
                    </a:lnTo>
                    <a:lnTo>
                      <a:pt x="75" y="0"/>
                    </a:lnTo>
                    <a:lnTo>
                      <a:pt x="83" y="72"/>
                    </a:lnTo>
                    <a:lnTo>
                      <a:pt x="43" y="64"/>
                    </a:lnTo>
                    <a:lnTo>
                      <a:pt x="26" y="32"/>
                    </a:lnTo>
                    <a:lnTo>
                      <a:pt x="18" y="31"/>
                    </a:lnTo>
                    <a:lnTo>
                      <a:pt x="18" y="34"/>
                    </a:lnTo>
                    <a:lnTo>
                      <a:pt x="16" y="33"/>
                    </a:lnTo>
                    <a:lnTo>
                      <a:pt x="19" y="69"/>
                    </a:lnTo>
                    <a:lnTo>
                      <a:pt x="19" y="75"/>
                    </a:lnTo>
                    <a:lnTo>
                      <a:pt x="17" y="80"/>
                    </a:lnTo>
                    <a:lnTo>
                      <a:pt x="0" y="111"/>
                    </a:lnTo>
                    <a:lnTo>
                      <a:pt x="2" y="112"/>
                    </a:lnTo>
                    <a:lnTo>
                      <a:pt x="0" y="114"/>
                    </a:lnTo>
                    <a:lnTo>
                      <a:pt x="9" y="117"/>
                    </a:lnTo>
                    <a:lnTo>
                      <a:pt x="38" y="95"/>
                    </a:lnTo>
                    <a:lnTo>
                      <a:pt x="77" y="102"/>
                    </a:lnTo>
                    <a:lnTo>
                      <a:pt x="41" y="165"/>
                    </a:lnTo>
                    <a:lnTo>
                      <a:pt x="57" y="168"/>
                    </a:lnTo>
                    <a:lnTo>
                      <a:pt x="124" y="111"/>
                    </a:lnTo>
                    <a:lnTo>
                      <a:pt x="155" y="118"/>
                    </a:lnTo>
                    <a:lnTo>
                      <a:pt x="173" y="121"/>
                    </a:lnTo>
                    <a:lnTo>
                      <a:pt x="173" y="121"/>
                    </a:lnTo>
                    <a:lnTo>
                      <a:pt x="177" y="121"/>
                    </a:lnTo>
                    <a:lnTo>
                      <a:pt x="181" y="119"/>
                    </a:lnTo>
                    <a:lnTo>
                      <a:pt x="181" y="119"/>
                    </a:lnTo>
                    <a:lnTo>
                      <a:pt x="186" y="115"/>
                    </a:lnTo>
                    <a:lnTo>
                      <a:pt x="188" y="112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6"/>
                    </a:lnTo>
                    <a:lnTo>
                      <a:pt x="189" y="102"/>
                    </a:lnTo>
                    <a:lnTo>
                      <a:pt x="186" y="97"/>
                    </a:lnTo>
                    <a:lnTo>
                      <a:pt x="186" y="9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0" name="Freeform 299"/>
              <p:cNvSpPr/>
              <p:nvPr/>
            </p:nvSpPr>
            <p:spPr bwMode="auto">
              <a:xfrm>
                <a:off x="3376602" y="1177914"/>
                <a:ext cx="53975" cy="3016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34" y="7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34" h="19">
                    <a:moveTo>
                      <a:pt x="0" y="12"/>
                    </a:moveTo>
                    <a:lnTo>
                      <a:pt x="3" y="19"/>
                    </a:lnTo>
                    <a:lnTo>
                      <a:pt x="3" y="19"/>
                    </a:lnTo>
                    <a:lnTo>
                      <a:pt x="34" y="7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1" name="Freeform 300"/>
              <p:cNvSpPr/>
              <p:nvPr/>
            </p:nvSpPr>
            <p:spPr bwMode="auto">
              <a:xfrm>
                <a:off x="3276589" y="1220776"/>
                <a:ext cx="53975" cy="317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20"/>
                  </a:cxn>
                  <a:cxn ang="0">
                    <a:pos x="3" y="20"/>
                  </a:cxn>
                  <a:cxn ang="0">
                    <a:pos x="34" y="6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34" h="20">
                    <a:moveTo>
                      <a:pt x="0" y="15"/>
                    </a:moveTo>
                    <a:lnTo>
                      <a:pt x="3" y="20"/>
                    </a:lnTo>
                    <a:lnTo>
                      <a:pt x="3" y="20"/>
                    </a:lnTo>
                    <a:lnTo>
                      <a:pt x="34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2" name="Freeform 301"/>
              <p:cNvSpPr/>
              <p:nvPr/>
            </p:nvSpPr>
            <p:spPr bwMode="auto">
              <a:xfrm>
                <a:off x="3178164" y="1269989"/>
                <a:ext cx="53975" cy="38100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5" y="24"/>
                  </a:cxn>
                  <a:cxn ang="0">
                    <a:pos x="5" y="24"/>
                  </a:cxn>
                  <a:cxn ang="0">
                    <a:pos x="34" y="6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4" h="24">
                    <a:moveTo>
                      <a:pt x="0" y="18"/>
                    </a:moveTo>
                    <a:lnTo>
                      <a:pt x="5" y="24"/>
                    </a:lnTo>
                    <a:lnTo>
                      <a:pt x="5" y="24"/>
                    </a:lnTo>
                    <a:lnTo>
                      <a:pt x="34" y="6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3" name="Freeform 302"/>
              <p:cNvSpPr/>
              <p:nvPr/>
            </p:nvSpPr>
            <p:spPr bwMode="auto">
              <a:xfrm>
                <a:off x="3000364" y="1393814"/>
                <a:ext cx="49213" cy="4603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5" y="29"/>
                  </a:cxn>
                  <a:cxn ang="0">
                    <a:pos x="5" y="29"/>
                  </a:cxn>
                  <a:cxn ang="0">
                    <a:pos x="31" y="6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23"/>
                  </a:cxn>
                  <a:cxn ang="0">
                    <a:pos x="0" y="23"/>
                  </a:cxn>
                </a:cxnLst>
                <a:rect l="0" t="0" r="r" b="b"/>
                <a:pathLst>
                  <a:path w="31" h="28">
                    <a:moveTo>
                      <a:pt x="0" y="23"/>
                    </a:moveTo>
                    <a:lnTo>
                      <a:pt x="5" y="29"/>
                    </a:lnTo>
                    <a:lnTo>
                      <a:pt x="5" y="29"/>
                    </a:lnTo>
                    <a:lnTo>
                      <a:pt x="31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4" name="Freeform 303"/>
              <p:cNvSpPr/>
              <p:nvPr/>
            </p:nvSpPr>
            <p:spPr bwMode="auto">
              <a:xfrm>
                <a:off x="3086089" y="1328726"/>
                <a:ext cx="50800" cy="39688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" y="25"/>
                  </a:cxn>
                  <a:cxn ang="0">
                    <a:pos x="4" y="25"/>
                  </a:cxn>
                  <a:cxn ang="0">
                    <a:pos x="32" y="5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32" h="25">
                    <a:moveTo>
                      <a:pt x="0" y="19"/>
                    </a:moveTo>
                    <a:lnTo>
                      <a:pt x="4" y="25"/>
                    </a:lnTo>
                    <a:lnTo>
                      <a:pt x="4" y="25"/>
                    </a:lnTo>
                    <a:lnTo>
                      <a:pt x="32" y="5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5" name="Freeform 304"/>
              <p:cNvSpPr/>
              <p:nvPr/>
            </p:nvSpPr>
            <p:spPr bwMode="auto">
              <a:xfrm>
                <a:off x="3805227" y="1087426"/>
                <a:ext cx="55563" cy="15875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35" y="7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0" y="3"/>
                  </a:cxn>
                  <a:cxn ang="0">
                    <a:pos x="1" y="10"/>
                  </a:cxn>
                </a:cxnLst>
                <a:rect l="0" t="0" r="r" b="b"/>
                <a:pathLst>
                  <a:path w="35" h="10">
                    <a:moveTo>
                      <a:pt x="1" y="10"/>
                    </a:moveTo>
                    <a:lnTo>
                      <a:pt x="1" y="10"/>
                    </a:lnTo>
                    <a:lnTo>
                      <a:pt x="35" y="7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0" y="3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6" name="Freeform 305"/>
              <p:cNvSpPr/>
              <p:nvPr/>
            </p:nvSpPr>
            <p:spPr bwMode="auto">
              <a:xfrm>
                <a:off x="4027477" y="1084251"/>
                <a:ext cx="55563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35" y="9"/>
                  </a:cxn>
                  <a:cxn ang="0">
                    <a:pos x="35" y="2"/>
                  </a:cxn>
                  <a:cxn ang="0">
                    <a:pos x="35" y="2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w="35" h="9">
                    <a:moveTo>
                      <a:pt x="0" y="8"/>
                    </a:moveTo>
                    <a:lnTo>
                      <a:pt x="0" y="8"/>
                    </a:lnTo>
                    <a:lnTo>
                      <a:pt x="35" y="9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7" name="Freeform 306"/>
              <p:cNvSpPr/>
              <p:nvPr/>
            </p:nvSpPr>
            <p:spPr bwMode="auto">
              <a:xfrm>
                <a:off x="3914764" y="1084251"/>
                <a:ext cx="57150" cy="12700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8"/>
                  </a:cxn>
                  <a:cxn ang="0">
                    <a:pos x="36" y="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0"/>
                  </a:cxn>
                  <a:cxn ang="0">
                    <a:pos x="2" y="8"/>
                  </a:cxn>
                </a:cxnLst>
                <a:rect l="0" t="0" r="r" b="b"/>
                <a:pathLst>
                  <a:path w="36" h="8">
                    <a:moveTo>
                      <a:pt x="2" y="8"/>
                    </a:moveTo>
                    <a:lnTo>
                      <a:pt x="2" y="8"/>
                    </a:lnTo>
                    <a:lnTo>
                      <a:pt x="36" y="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8" name="Freeform 307"/>
              <p:cNvSpPr/>
              <p:nvPr/>
            </p:nvSpPr>
            <p:spPr bwMode="auto">
              <a:xfrm>
                <a:off x="4137014" y="1092189"/>
                <a:ext cx="55563" cy="20638"/>
              </a:xfrm>
              <a:custGeom>
                <a:avLst/>
                <a:gdLst/>
                <a:ahLst/>
                <a:cxnLst>
                  <a:cxn ang="0">
                    <a:pos x="35" y="5"/>
                  </a:cxn>
                  <a:cxn ang="0">
                    <a:pos x="35" y="5"/>
                  </a:cxn>
                  <a:cxn ang="0">
                    <a:pos x="26" y="4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5" y="10"/>
                  </a:cxn>
                  <a:cxn ang="0">
                    <a:pos x="34" y="13"/>
                  </a:cxn>
                  <a:cxn ang="0">
                    <a:pos x="35" y="5"/>
                  </a:cxn>
                </a:cxnLst>
                <a:rect l="0" t="0" r="r" b="b"/>
                <a:pathLst>
                  <a:path w="35" h="13">
                    <a:moveTo>
                      <a:pt x="35" y="5"/>
                    </a:moveTo>
                    <a:lnTo>
                      <a:pt x="35" y="5"/>
                    </a:lnTo>
                    <a:lnTo>
                      <a:pt x="26" y="4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5" y="10"/>
                    </a:lnTo>
                    <a:lnTo>
                      <a:pt x="34" y="13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9" name="Freeform 308"/>
              <p:cNvSpPr/>
              <p:nvPr/>
            </p:nvSpPr>
            <p:spPr bwMode="auto">
              <a:xfrm>
                <a:off x="3695689" y="1098539"/>
                <a:ext cx="55563" cy="19050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1" y="12"/>
                  </a:cxn>
                  <a:cxn ang="0">
                    <a:pos x="35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5"/>
                  </a:cxn>
                  <a:cxn ang="0">
                    <a:pos x="1" y="12"/>
                  </a:cxn>
                </a:cxnLst>
                <a:rect l="0" t="0" r="r" b="b"/>
                <a:pathLst>
                  <a:path w="35" h="12">
                    <a:moveTo>
                      <a:pt x="1" y="12"/>
                    </a:moveTo>
                    <a:lnTo>
                      <a:pt x="1" y="12"/>
                    </a:lnTo>
                    <a:lnTo>
                      <a:pt x="35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5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0" name="Freeform 309"/>
              <p:cNvSpPr/>
              <p:nvPr/>
            </p:nvSpPr>
            <p:spPr bwMode="auto">
              <a:xfrm>
                <a:off x="3587739" y="1117589"/>
                <a:ext cx="55563" cy="222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35" y="6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35" h="14">
                    <a:moveTo>
                      <a:pt x="0" y="7"/>
                    </a:moveTo>
                    <a:lnTo>
                      <a:pt x="1" y="14"/>
                    </a:lnTo>
                    <a:lnTo>
                      <a:pt x="1" y="14"/>
                    </a:lnTo>
                    <a:lnTo>
                      <a:pt x="35" y="6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1" name="Freeform 310"/>
              <p:cNvSpPr/>
              <p:nvPr/>
            </p:nvSpPr>
            <p:spPr bwMode="auto">
              <a:xfrm>
                <a:off x="3479789" y="1142989"/>
                <a:ext cx="57150" cy="2698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36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36" h="17">
                    <a:moveTo>
                      <a:pt x="0" y="10"/>
                    </a:moveTo>
                    <a:lnTo>
                      <a:pt x="2" y="17"/>
                    </a:lnTo>
                    <a:lnTo>
                      <a:pt x="2" y="17"/>
                    </a:lnTo>
                    <a:lnTo>
                      <a:pt x="36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39" name="Rectangle 32"/>
          <p:cNvSpPr/>
          <p:nvPr/>
        </p:nvSpPr>
        <p:spPr>
          <a:xfrm>
            <a:off x="0" y="4095755"/>
            <a:ext cx="12192000" cy="2762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84085" y="1589405"/>
            <a:ext cx="3822065" cy="1692910"/>
          </a:xfrm>
          <a:prstGeom prst="rect">
            <a:avLst/>
          </a:prstGeom>
          <a:noFill/>
        </p:spPr>
        <p:txBody>
          <a:bodyPr wrap="square" lIns="179705" tIns="107950" rIns="179705" bIns="107950" rtlCol="0">
            <a:spAutoFit/>
          </a:bodyPr>
          <a:p>
            <a:pPr algn="dist"/>
            <a:r>
              <a:rPr lang="zh-CN" altLang="en-US" sz="9600" b="1" kern="8000" spc="100" dirty="0">
                <a:solidFill>
                  <a:srgbClr val="DE002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物理</a:t>
            </a:r>
            <a:endParaRPr lang="zh-CN" altLang="en-US" sz="9600" b="1" kern="8000" spc="100" dirty="0">
              <a:solidFill>
                <a:srgbClr val="DE002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69818" y="5431268"/>
            <a:ext cx="505013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人教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˙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八年级（上册）</a:t>
            </a:r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8438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05980" y="1621155"/>
            <a:ext cx="3585845" cy="3641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256030" y="1682115"/>
            <a:ext cx="5705475" cy="17703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实验</a:t>
            </a:r>
            <a:r>
              <a:rPr lang="en-US" altLang="zh-CN" sz="2800" b="1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800" b="1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通过示波器观察两个频率不同的音叉发出声音的波形，比较不同频率的声音的波形有什么差别。</a:t>
            </a:r>
            <a:endParaRPr lang="en-US" altLang="zh-CN" sz="2800" b="1" noProof="0" dirty="0">
              <a:ln>
                <a:noFill/>
              </a:ln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56030" y="3455670"/>
            <a:ext cx="6031865" cy="17703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 eaLnBrk="1" hangingPunct="1">
              <a:lnSpc>
                <a:spcPct val="130000"/>
              </a:lnSpc>
            </a:pPr>
            <a:r>
              <a:rPr lang="zh-CN" altLang="en-US" sz="2800" b="1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实验2：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通过示波器观察不同的男女学生发出声音的波形，比较男女学生声音的波形有什么不同。</a:t>
            </a:r>
            <a:endParaRPr lang="zh-CN" altLang="en-US" sz="2800" b="1" noProof="0" dirty="0">
              <a:ln>
                <a:noFill/>
              </a:ln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3" name="不同频率声音的波形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25525" y="1264285"/>
            <a:ext cx="10116185" cy="4227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410970" y="875665"/>
            <a:ext cx="2786380" cy="805180"/>
            <a:chOff x="2222" y="1379"/>
            <a:chExt cx="4388" cy="1268"/>
          </a:xfrm>
        </p:grpSpPr>
        <p:sp>
          <p:nvSpPr>
            <p:cNvPr id="5" name="矩形 4"/>
            <p:cNvSpPr/>
            <p:nvPr/>
          </p:nvSpPr>
          <p:spPr>
            <a:xfrm>
              <a:off x="2223" y="1379"/>
              <a:ext cx="4387" cy="1134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222" y="1437"/>
              <a:ext cx="4388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4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实验结论</a:t>
              </a:r>
              <a:endParaRPr lang="zh-CN" altLang="en-US" sz="4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107565" y="2410460"/>
            <a:ext cx="829818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/>
            <a:r>
              <a:rPr lang="en-US" altLang="zh-CN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通过屏幕上的波形，我们可以清楚地看到，高音调的波形更密集一些，声音的频率较高：低音调的波形比较稀疏，声音的频率较低。</a:t>
            </a:r>
            <a:endParaRPr lang="zh-CN" altLang="en-US"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45005" y="1489710"/>
            <a:ext cx="812990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sz="3200" b="1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（1）大多数人能够听到的频率范围是多少？</a:t>
            </a:r>
            <a:endParaRPr sz="3200" b="1" noProof="0" dirty="0">
              <a:ln>
                <a:noFill/>
              </a:ln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42005" y="2237105"/>
            <a:ext cx="35934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32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20Hz</a:t>
            </a:r>
            <a:r>
              <a:rPr lang="en-US" sz="3200" b="1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~</a:t>
            </a:r>
            <a:r>
              <a:rPr sz="32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20000Hz</a:t>
            </a:r>
            <a:r>
              <a:rPr lang="zh-CN" sz="32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sz="32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45005" y="2985135"/>
            <a:ext cx="68052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3200" b="1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（2）什么叫超声波？什么叫次声波？</a:t>
            </a:r>
            <a:endParaRPr sz="3200" b="1" noProof="0" dirty="0">
              <a:ln>
                <a:noFill/>
              </a:ln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42005" y="3725545"/>
            <a:ext cx="57003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sz="3200" b="1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高于</a:t>
            </a:r>
            <a:r>
              <a:rPr sz="32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20000Hz</a:t>
            </a:r>
            <a:r>
              <a:rPr sz="3200" b="1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的声叫超声波</a:t>
            </a:r>
            <a:r>
              <a:rPr lang="zh-CN" sz="3200" b="1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sz="3200" b="1" noProof="0" dirty="0">
              <a:ln>
                <a:noFill/>
              </a:ln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42005" y="4465955"/>
            <a:ext cx="44615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sz="3200" b="1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低于</a:t>
            </a:r>
            <a:r>
              <a:rPr sz="32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20Hz</a:t>
            </a:r>
            <a:r>
              <a:rPr sz="3200" b="1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的声叫次声波</a:t>
            </a:r>
            <a:r>
              <a:rPr lang="zh-CN" sz="3200" b="1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sz="3200" b="1" noProof="0" dirty="0">
              <a:ln>
                <a:noFill/>
              </a:ln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00400" y="2136775"/>
            <a:ext cx="757682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猫的频率范围是</a:t>
            </a:r>
            <a:r>
              <a:rPr lang="en-US" altLang="zh-CN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60</a:t>
            </a:r>
            <a:r>
              <a:rPr lang="en-US" altLang="zh-CN" sz="3600" baseline="-2500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~</a:t>
            </a:r>
            <a:r>
              <a:rPr lang="en-US" altLang="zh-CN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65000hz</a:t>
            </a:r>
            <a:r>
              <a:rPr lang="zh-CN" altLang="en-US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狗的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频率范围</a:t>
            </a:r>
            <a:r>
              <a:rPr lang="en-US" altLang="zh-CN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15</a:t>
            </a:r>
            <a:r>
              <a:rPr lang="en-US" altLang="zh-CN" sz="3600" baseline="-2500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~</a:t>
            </a:r>
            <a:r>
              <a:rPr lang="en-US" altLang="zh-CN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50000hz</a:t>
            </a:r>
            <a:r>
              <a:rPr lang="zh-CN" altLang="en-US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36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海豚的上限是</a:t>
            </a:r>
            <a:r>
              <a:rPr lang="en-US" altLang="zh-CN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150000hz</a:t>
            </a:r>
            <a:r>
              <a:rPr lang="zh-CN" altLang="en-US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36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7" name="图片 6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999105" y="765175"/>
            <a:ext cx="5904230" cy="733425"/>
            <a:chOff x="4723" y="1205"/>
            <a:chExt cx="9298" cy="1155"/>
          </a:xfrm>
        </p:grpSpPr>
        <p:sp>
          <p:nvSpPr>
            <p:cNvPr id="4" name="矩形 3"/>
            <p:cNvSpPr/>
            <p:nvPr/>
          </p:nvSpPr>
          <p:spPr>
            <a:xfrm>
              <a:off x="4723" y="1205"/>
              <a:ext cx="9298" cy="1134"/>
            </a:xfrm>
            <a:prstGeom prst="rect">
              <a:avLst/>
            </a:prstGeom>
            <a:solidFill>
              <a:schemeClr val="accent1">
                <a:alpha val="7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611" y="1247"/>
              <a:ext cx="7523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40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动物的一些听觉范围</a:t>
              </a:r>
              <a:endPara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0" name="图片 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253490" y="2058035"/>
            <a:ext cx="10017125" cy="2633345"/>
            <a:chOff x="1974" y="2625"/>
            <a:chExt cx="15775" cy="4147"/>
          </a:xfrm>
        </p:grpSpPr>
        <p:sp>
          <p:nvSpPr>
            <p:cNvPr id="2" name="文本框 1"/>
            <p:cNvSpPr txBox="1"/>
            <p:nvPr/>
          </p:nvSpPr>
          <p:spPr>
            <a:xfrm>
              <a:off x="1974" y="2625"/>
              <a:ext cx="15014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正常人的心脏每分钟跳动</a:t>
              </a:r>
              <a:r>
                <a:rPr lang="en-US" altLang="zh-CN" sz="3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72</a:t>
              </a:r>
              <a:r>
                <a:rPr lang="zh-CN" altLang="en-US" sz="3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次左右，则心脏跳动的频率大约为（      ）</a:t>
              </a:r>
              <a:endPara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242" y="5950"/>
              <a:ext cx="213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A.72Hz</a:t>
              </a:r>
              <a:endPara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610" y="5949"/>
              <a:ext cx="274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buClrTx/>
                <a:buSzTx/>
                <a:buFontTx/>
              </a:pPr>
              <a:r>
                <a:rPr lang="en-US" altLang="zh-CN" sz="28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B.1.2Hz</a:t>
              </a:r>
              <a:endPara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947" y="5947"/>
              <a:ext cx="184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C.1Hz</a:t>
              </a:r>
              <a:endPara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4205" y="5948"/>
              <a:ext cx="354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D.无法计算</a:t>
              </a:r>
              <a:endPara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5358130" y="2531745"/>
            <a:ext cx="4622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endParaRPr lang="en-US" altLang="zh-CN" sz="4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课堂小结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69085" y="1609090"/>
            <a:ext cx="4646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charset="0"/>
              <a:buNone/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声音的高低叫音调。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69085" y="2307590"/>
            <a:ext cx="93649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charset="0"/>
              <a:buNone/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音调的高低取决于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发声体振动的频率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频率越高，音调越高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频率越低，音调越低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69085" y="3559810"/>
            <a:ext cx="920115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charset="0"/>
              <a:buNone/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高音调的波形更密集一些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，声音的频率较高：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低音调的波形比较稀疏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，声音的频率较低。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69085" y="4751070"/>
            <a:ext cx="5960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charset="0"/>
              <a:buNone/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什么叫超声波？什么叫次声波？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2" name="图片 11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89337" y="45308"/>
            <a:ext cx="10213326" cy="6825439"/>
            <a:chOff x="989337" y="45308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989337" y="45308"/>
              <a:ext cx="10213326" cy="682543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461729" y="2785626"/>
              <a:ext cx="77714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7200" b="1" spc="-150" dirty="0" smtClean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谢谢</a:t>
              </a:r>
              <a:r>
                <a:rPr lang="zh-CN" altLang="en-US" sz="7200" b="1" spc="-15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观看</a:t>
              </a:r>
              <a:endParaRPr lang="zh-CN" altLang="en-US" sz="7200" b="1" spc="-15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989330" y="30480"/>
            <a:ext cx="10213340" cy="68256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02252" y="2543649"/>
            <a:ext cx="5247640" cy="2057400"/>
          </a:xfrm>
          <a:prstGeom prst="rect">
            <a:avLst/>
          </a:prstGeom>
          <a:noFill/>
        </p:spPr>
        <p:txBody>
          <a:bodyPr vert="horz" wrap="square" lIns="107950" tIns="323850" rIns="107950" bIns="71755" rtlCol="0" anchor="ctr" anchorCtr="1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第二章  声现象</a:t>
            </a:r>
            <a:endParaRPr lang="en-US" altLang="zh-CN" sz="36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第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节 声音的特性</a:t>
            </a:r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17"/>
          <p:cNvSpPr txBox="1"/>
          <p:nvPr/>
        </p:nvSpPr>
        <p:spPr>
          <a:xfrm>
            <a:off x="2944506" y="2071797"/>
            <a:ext cx="6523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1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sz="7200" b="1" spc="1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4" name="文本框 153"/>
          <p:cNvSpPr txBox="1"/>
          <p:nvPr/>
        </p:nvSpPr>
        <p:spPr>
          <a:xfrm>
            <a:off x="1950085" y="2072005"/>
            <a:ext cx="67424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1.</a:t>
            </a:r>
            <a:r>
              <a:rPr lang="zh-CN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了解</a:t>
            </a:r>
            <a:r>
              <a:rPr lang="zh-CN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声音的特性。</a:t>
            </a:r>
            <a:endParaRPr lang="zh-CN" altLang="zh-CN" sz="36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50085" y="3394075"/>
            <a:ext cx="94691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2.知道声音的音调与发声体的频率有关。</a:t>
            </a:r>
            <a:endParaRPr lang="zh-CN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90675" y="1017905"/>
            <a:ext cx="2430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学习目标</a:t>
            </a:r>
            <a:endParaRPr lang="zh-CN" altLang="en-US" sz="3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51" name="TextBox 17"/>
          <p:cNvSpPr txBox="1"/>
          <p:nvPr/>
        </p:nvSpPr>
        <p:spPr>
          <a:xfrm>
            <a:off x="2581925" y="2071797"/>
            <a:ext cx="702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1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sz="2400" b="1" spc="1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1320799" y="1582247"/>
            <a:ext cx="1013206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学习重点 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音调与频率的关系，响度与振幅的关系。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20799" y="2278842"/>
            <a:ext cx="101320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难点 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如何正确区分音调、响度、音声 。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20799" y="2905760"/>
            <a:ext cx="969645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学习方法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通过做“音调与频率有关的实验”，进一步了解物理学研究问题的方法。</a:t>
            </a:r>
            <a:endParaRPr kumimoji="0" lang="zh-CN" altLang="en-US" sz="2400" kern="1200" cap="none" spc="0" normalizeH="0" baseline="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20799" y="4023360"/>
            <a:ext cx="97307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学具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准备：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钢尺、示波器、音叉、铁架台、乒乓球、细线、口琴、笛子、录音机。 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8827" y="406299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教学内容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1520657" y="2389430"/>
            <a:ext cx="1250951" cy="1155700"/>
            <a:chOff x="990159" y="1862891"/>
            <a:chExt cx="1250951" cy="1155700"/>
          </a:xfrm>
        </p:grpSpPr>
        <p:sp>
          <p:nvSpPr>
            <p:cNvPr id="77" name="Freeform 6"/>
            <p:cNvSpPr/>
            <p:nvPr/>
          </p:nvSpPr>
          <p:spPr bwMode="auto">
            <a:xfrm rot="1800000">
              <a:off x="990159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85500" y="1950144"/>
              <a:ext cx="1060270" cy="981196"/>
              <a:chOff x="1085500" y="1950144"/>
              <a:chExt cx="1060270" cy="981196"/>
            </a:xfrm>
          </p:grpSpPr>
          <p:sp>
            <p:nvSpPr>
              <p:cNvPr id="79" name="Freeform 7"/>
              <p:cNvSpPr/>
              <p:nvPr/>
            </p:nvSpPr>
            <p:spPr bwMode="auto">
              <a:xfrm rot="1800000">
                <a:off x="1085500" y="1950144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0" name="TextBox 50"/>
              <p:cNvSpPr txBox="1"/>
              <p:nvPr/>
            </p:nvSpPr>
            <p:spPr>
              <a:xfrm>
                <a:off x="1337363" y="195767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01</a:t>
                </a:r>
                <a:endPara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82" name="TextBox 43"/>
          <p:cNvSpPr txBox="1"/>
          <p:nvPr/>
        </p:nvSpPr>
        <p:spPr>
          <a:xfrm>
            <a:off x="3029604" y="2416933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1" action="ppaction://hlinksldjump"/>
              </a:rPr>
              <a:t>情景引入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542692" y="3956973"/>
            <a:ext cx="1250951" cy="1155700"/>
            <a:chOff x="990159" y="3430434"/>
            <a:chExt cx="1250951" cy="1155700"/>
          </a:xfrm>
        </p:grpSpPr>
        <p:sp>
          <p:nvSpPr>
            <p:cNvPr id="84" name="Freeform 6"/>
            <p:cNvSpPr/>
            <p:nvPr/>
          </p:nvSpPr>
          <p:spPr bwMode="auto">
            <a:xfrm rot="1800000">
              <a:off x="990159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085500" y="3517686"/>
              <a:ext cx="1060270" cy="981196"/>
              <a:chOff x="1085500" y="3517686"/>
              <a:chExt cx="1060270" cy="981196"/>
            </a:xfrm>
          </p:grpSpPr>
          <p:sp>
            <p:nvSpPr>
              <p:cNvPr id="86" name="Freeform 7"/>
              <p:cNvSpPr/>
              <p:nvPr/>
            </p:nvSpPr>
            <p:spPr bwMode="auto">
              <a:xfrm rot="1800000">
                <a:off x="1085500" y="3517686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7" name="TextBox 50"/>
              <p:cNvSpPr txBox="1"/>
              <p:nvPr/>
            </p:nvSpPr>
            <p:spPr>
              <a:xfrm>
                <a:off x="1337363" y="352999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02</a:t>
                </a:r>
                <a:endPara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89" name="TextBox 43"/>
          <p:cNvSpPr txBox="1"/>
          <p:nvPr/>
        </p:nvSpPr>
        <p:spPr>
          <a:xfrm>
            <a:off x="3051639" y="4033249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2" action="ppaction://hlinksldjump"/>
              </a:rPr>
              <a:t>互动新授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6499783" y="2389430"/>
            <a:ext cx="1250951" cy="1155700"/>
            <a:chOff x="6485268" y="1862891"/>
            <a:chExt cx="1250951" cy="1155700"/>
          </a:xfrm>
        </p:grpSpPr>
        <p:sp>
          <p:nvSpPr>
            <p:cNvPr id="91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3" name="TextBox 50"/>
            <p:cNvSpPr txBox="1"/>
            <p:nvPr/>
          </p:nvSpPr>
          <p:spPr>
            <a:xfrm>
              <a:off x="6828326" y="1949984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03</a:t>
              </a:r>
              <a:endParaRPr lang="en-US" altLang="zh-CN" sz="4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95" name="TextBox 43"/>
          <p:cNvSpPr txBox="1"/>
          <p:nvPr/>
        </p:nvSpPr>
        <p:spPr>
          <a:xfrm>
            <a:off x="7961921" y="2416933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3" action="ppaction://hlinksldjump"/>
              </a:rPr>
              <a:t>巩固扩展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6499783" y="3956973"/>
            <a:ext cx="1250951" cy="1155700"/>
            <a:chOff x="6485268" y="3430434"/>
            <a:chExt cx="1250951" cy="1155700"/>
          </a:xfrm>
        </p:grpSpPr>
        <p:sp>
          <p:nvSpPr>
            <p:cNvPr id="97" name="Freeform 6"/>
            <p:cNvSpPr/>
            <p:nvPr/>
          </p:nvSpPr>
          <p:spPr bwMode="auto">
            <a:xfrm rot="1800000">
              <a:off x="6485268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 rot="1800000">
              <a:off x="6580609" y="3517686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9" name="TextBox 50"/>
            <p:cNvSpPr txBox="1"/>
            <p:nvPr/>
          </p:nvSpPr>
          <p:spPr>
            <a:xfrm>
              <a:off x="6832471" y="3519459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04</a:t>
              </a:r>
              <a:endParaRPr lang="en-US" altLang="zh-CN" sz="4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01" name="TextBox 43"/>
          <p:cNvSpPr txBox="1"/>
          <p:nvPr/>
        </p:nvSpPr>
        <p:spPr>
          <a:xfrm>
            <a:off x="7961921" y="4033249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4" action="ppaction://hlinksldjump"/>
              </a:rPr>
              <a:t>课堂小结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4405654" y="2129013"/>
            <a:ext cx="1285461" cy="57583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03484" y="2224335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点我喔</a:t>
            </a:r>
            <a:endParaRPr lang="zh-CN" altLang="en-US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9" grpId="0"/>
      <p:bldP spid="95" grpId="0"/>
      <p:bldP spid="101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0247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96785" y="1604645"/>
            <a:ext cx="3480435" cy="36849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1318260" y="1558290"/>
            <a:ext cx="426593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cap="all" noProof="0" dirty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探究音调和频率的关系</a:t>
            </a:r>
            <a:endParaRPr lang="zh-CN" altLang="en-US" sz="3200" b="1" cap="all" noProof="0" dirty="0">
              <a:ln w="9000" cmpd="sng">
                <a:solidFill>
                  <a:sysClr val="windowText" lastClr="000000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32230" y="2211705"/>
            <a:ext cx="523430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将一把钢尺紧按在桌面上，一端伸出桌边，拨动钢尺，听它振动发出的声音，同时注意钢尺振动的快慢。改变钢尺伸出桌边的长度，再次拨动钢尺，比较这两种情况下钢尺振动的快慢和发声的音调。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43885" y="708025"/>
            <a:ext cx="5904230" cy="720090"/>
            <a:chOff x="4951" y="1206"/>
            <a:chExt cx="9298" cy="1134"/>
          </a:xfrm>
        </p:grpSpPr>
        <p:sp>
          <p:nvSpPr>
            <p:cNvPr id="4" name="矩形 3"/>
            <p:cNvSpPr/>
            <p:nvPr/>
          </p:nvSpPr>
          <p:spPr>
            <a:xfrm>
              <a:off x="4951" y="1206"/>
              <a:ext cx="9298" cy="1134"/>
            </a:xfrm>
            <a:prstGeom prst="rect">
              <a:avLst/>
            </a:prstGeom>
            <a:solidFill>
              <a:schemeClr val="accent1">
                <a:alpha val="7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6292" y="1206"/>
              <a:ext cx="7235" cy="11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zh-CN" altLang="en-US" sz="40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知识点一 </a:t>
              </a:r>
              <a:r>
                <a:rPr lang="en-US" altLang="zh-CN" sz="40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“</a:t>
              </a:r>
              <a:r>
                <a:rPr lang="zh-CN" altLang="en-US" sz="40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音调”</a:t>
              </a:r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8" name="图片 7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695" y="5226050"/>
            <a:ext cx="1270000" cy="381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28520" y="2413635"/>
            <a:ext cx="809307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当钢尺伸出桌边的长度较短时，钢尺振动较快，发出的声音尖而细；当钢尺伸出桌边的长度较长时，钢尺振动较慢，发出的声音低而粗。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74775" y="1014095"/>
            <a:ext cx="2877820" cy="720090"/>
            <a:chOff x="2165" y="1597"/>
            <a:chExt cx="4532" cy="1134"/>
          </a:xfrm>
        </p:grpSpPr>
        <p:sp>
          <p:nvSpPr>
            <p:cNvPr id="2" name="矩形 1"/>
            <p:cNvSpPr/>
            <p:nvPr/>
          </p:nvSpPr>
          <p:spPr>
            <a:xfrm>
              <a:off x="2165" y="1597"/>
              <a:ext cx="4532" cy="1134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165" y="1618"/>
              <a:ext cx="4113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40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实验结论</a:t>
              </a:r>
              <a:endPara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50010" y="1490980"/>
            <a:ext cx="1012444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fontAlgn="auto"/>
            <a:r>
              <a:rPr lang="en-US" altLang="zh-CN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同学们刚刚说的声音尖而细和低而粗就是指声音的音调， 那么，音调的高低与什么因素有关呢？</a:t>
            </a:r>
            <a:endParaRPr lang="zh-CN" altLang="en-US"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50010" y="3451225"/>
            <a:ext cx="983615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音调的高低与</a:t>
            </a:r>
            <a:r>
              <a:rPr lang="zh-CN" altLang="en-US" sz="4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物体振动的快慢</a:t>
            </a:r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有关，刚才的实验中，钢尺</a:t>
            </a:r>
            <a:r>
              <a:rPr lang="zh-CN" altLang="en-US" sz="4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振动得快，音调就高</a:t>
            </a:r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en-US" sz="4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振动得慢，音调就低。</a:t>
            </a:r>
            <a:endParaRPr lang="zh-CN" altLang="en-US" sz="40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03985" y="1964690"/>
            <a:ext cx="932942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物理学中用每秒内振动的次数叫做</a:t>
            </a:r>
            <a:r>
              <a:rPr lang="zh-CN" altLang="en-US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频率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，频率的单位为</a:t>
            </a:r>
            <a:r>
              <a:rPr lang="zh-CN" altLang="en-US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赫兹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，符号为</a:t>
            </a:r>
            <a:r>
              <a:rPr lang="zh-CN" altLang="en-US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Hz。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03985" y="3559175"/>
            <a:ext cx="94081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2.音调的高低取决于</a:t>
            </a:r>
            <a:r>
              <a:rPr lang="zh-CN" altLang="en-US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发声体振动的频率，频率越高，音调越高；频率越低，音调越低。</a:t>
            </a:r>
            <a:endParaRPr lang="zh-CN" altLang="en-US" sz="36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lang="zh-CN" altLang="en-US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1085</Words>
  <Application>WPS 演示</Application>
  <PresentationFormat>宽屏</PresentationFormat>
  <Paragraphs>137</Paragraphs>
  <Slides>17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Arial</vt:lpstr>
      <vt:lpstr>宋体</vt:lpstr>
      <vt:lpstr>Wingdings</vt:lpstr>
      <vt:lpstr>黑体</vt:lpstr>
      <vt:lpstr>微软雅黑</vt:lpstr>
      <vt:lpstr>Wingdings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2018-01-10T07:31:00Z</dcterms:created>
  <dcterms:modified xsi:type="dcterms:W3CDTF">2019-09-03T04:29:15Z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