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2"/>
  </p:handoutMasterIdLst>
  <p:sldIdLst>
    <p:sldId id="317" r:id="rId3"/>
    <p:sldId id="258" r:id="rId4"/>
    <p:sldId id="293" r:id="rId6"/>
    <p:sldId id="315" r:id="rId7"/>
    <p:sldId id="263" r:id="rId8"/>
    <p:sldId id="330" r:id="rId9"/>
    <p:sldId id="339" r:id="rId10"/>
    <p:sldId id="340" r:id="rId11"/>
    <p:sldId id="295" r:id="rId12"/>
    <p:sldId id="296" r:id="rId13"/>
    <p:sldId id="308" r:id="rId14"/>
    <p:sldId id="310" r:id="rId15"/>
    <p:sldId id="313" r:id="rId16"/>
    <p:sldId id="342" r:id="rId17"/>
    <p:sldId id="341" r:id="rId18"/>
    <p:sldId id="314" r:id="rId19"/>
    <p:sldId id="344" r:id="rId20"/>
    <p:sldId id="29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23"/>
    <a:srgbClr val="FF9B01"/>
    <a:srgbClr val="177743"/>
    <a:srgbClr val="1A804A"/>
    <a:srgbClr val="A7EA65"/>
    <a:srgbClr val="6DC01A"/>
    <a:srgbClr val="529013"/>
    <a:srgbClr val="14703D"/>
    <a:srgbClr val="98CB00"/>
    <a:srgbClr val="1C8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14" autoAdjust="0"/>
  </p:normalViewPr>
  <p:slideViewPr>
    <p:cSldViewPr snapToGrid="0" showGuides="1">
      <p:cViewPr varScale="1">
        <p:scale>
          <a:sx n="83" d="100"/>
          <a:sy n="83" d="100"/>
        </p:scale>
        <p:origin x="282" y="72"/>
      </p:cViewPr>
      <p:guideLst>
        <p:guide orient="horz" pos="2210"/>
        <p:guide pos="3843"/>
        <p:guide pos="868"/>
        <p:guide pos="6819"/>
        <p:guide orient="horz" pos="1062"/>
        <p:guide orient="horz" pos="31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CC37E846-C89D-4742-8455-2264ABF1651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F3B7977C-932D-4410-8CF1-A9FC3AAB8F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B7977C-932D-4410-8CF1-A9FC3AAB8FD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B7977C-932D-4410-8CF1-A9FC3AAB8FD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0" name="图片 79"/>
          <p:cNvPicPr>
            <a:picLocks noChangeAspect="1"/>
          </p:cNvPicPr>
          <p:nvPr userDrawn="1"/>
        </p:nvPicPr>
        <p:blipFill rotWithShape="1">
          <a:blip r:embed="rId2" cstate="screen"/>
          <a:srcRect/>
          <a:stretch>
            <a:fillRect/>
          </a:stretch>
        </p:blipFill>
        <p:spPr>
          <a:xfrm>
            <a:off x="0" y="235642"/>
            <a:ext cx="449943" cy="756005"/>
          </a:xfrm>
          <a:prstGeom prst="rect">
            <a:avLst/>
          </a:prstGeom>
        </p:spPr>
      </p:pic>
      <p:pic>
        <p:nvPicPr>
          <p:cNvPr id="81" name="图片 80"/>
          <p:cNvPicPr>
            <a:picLocks noChangeAspect="1"/>
          </p:cNvPicPr>
          <p:nvPr userDrawn="1"/>
        </p:nvPicPr>
        <p:blipFill rotWithShape="1">
          <a:blip r:embed="rId3" cstate="screen"/>
          <a:srcRect l="-1" r="-801"/>
          <a:stretch>
            <a:fillRect/>
          </a:stretch>
        </p:blipFill>
        <p:spPr>
          <a:xfrm>
            <a:off x="-540774" y="5527839"/>
            <a:ext cx="12965003" cy="13301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7A4AF5AE-2E0F-409A-8E23-AB5175A1EB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6BEB4C5C-6577-4D17-874D-74C56C5016A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slide" Target="slide5.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slide" Target="slide17.xml"/><Relationship Id="rId3" Type="http://schemas.openxmlformats.org/officeDocument/2006/relationships/slide" Target="slide16.xml"/><Relationship Id="rId2" Type="http://schemas.openxmlformats.org/officeDocument/2006/relationships/slide" Target="slide8.xml"/><Relationship Id="rId1"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6"/>
          <p:cNvGrpSpPr/>
          <p:nvPr/>
        </p:nvGrpSpPr>
        <p:grpSpPr>
          <a:xfrm>
            <a:off x="285710" y="1523987"/>
            <a:ext cx="5524525" cy="5022768"/>
            <a:chOff x="214282" y="1142990"/>
            <a:chExt cx="4143394" cy="3767076"/>
          </a:xfrm>
        </p:grpSpPr>
        <p:sp>
          <p:nvSpPr>
            <p:cNvPr id="6" name="Oval 33"/>
            <p:cNvSpPr/>
            <p:nvPr/>
          </p:nvSpPr>
          <p:spPr>
            <a:xfrm>
              <a:off x="214282" y="1142990"/>
              <a:ext cx="3767076" cy="3767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宋体" panose="02010600030101010101" pitchFamily="2" charset="-122"/>
                <a:ea typeface="宋体" panose="02010600030101010101" pitchFamily="2" charset="-122"/>
                <a:cs typeface="宋体" panose="02010600030101010101" pitchFamily="2" charset="-122"/>
              </a:endParaRPr>
            </a:p>
          </p:txBody>
        </p:sp>
        <p:grpSp>
          <p:nvGrpSpPr>
            <p:cNvPr id="7" name="Group 14"/>
            <p:cNvGrpSpPr/>
            <p:nvPr/>
          </p:nvGrpSpPr>
          <p:grpSpPr>
            <a:xfrm>
              <a:off x="1050011" y="1411003"/>
              <a:ext cx="2015686" cy="1660970"/>
              <a:chOff x="2606675" y="2208213"/>
              <a:chExt cx="1136651" cy="936626"/>
            </a:xfrm>
          </p:grpSpPr>
          <p:sp>
            <p:nvSpPr>
              <p:cNvPr id="22" name="Freeform 138"/>
              <p:cNvSpPr>
                <a:spLocks noEditPoints="1"/>
              </p:cNvSpPr>
              <p:nvPr/>
            </p:nvSpPr>
            <p:spPr bwMode="auto">
              <a:xfrm>
                <a:off x="2606675" y="2895601"/>
                <a:ext cx="561975" cy="249238"/>
              </a:xfrm>
              <a:custGeom>
                <a:avLst/>
                <a:gdLst/>
                <a:ahLst/>
                <a:cxnLst>
                  <a:cxn ang="0">
                    <a:pos x="354" y="97"/>
                  </a:cxn>
                  <a:cxn ang="0">
                    <a:pos x="353" y="97"/>
                  </a:cxn>
                  <a:cxn ang="0">
                    <a:pos x="339" y="97"/>
                  </a:cxn>
                  <a:cxn ang="0">
                    <a:pos x="341" y="53"/>
                  </a:cxn>
                  <a:cxn ang="0">
                    <a:pos x="341" y="53"/>
                  </a:cxn>
                  <a:cxn ang="0">
                    <a:pos x="341" y="52"/>
                  </a:cxn>
                  <a:cxn ang="0">
                    <a:pos x="343" y="48"/>
                  </a:cxn>
                  <a:cxn ang="0">
                    <a:pos x="347" y="45"/>
                  </a:cxn>
                  <a:cxn ang="0">
                    <a:pos x="349" y="45"/>
                  </a:cxn>
                  <a:cxn ang="0">
                    <a:pos x="353" y="44"/>
                  </a:cxn>
                  <a:cxn ang="0">
                    <a:pos x="353" y="44"/>
                  </a:cxn>
                  <a:cxn ang="0">
                    <a:pos x="354" y="44"/>
                  </a:cxn>
                  <a:cxn ang="0">
                    <a:pos x="354" y="44"/>
                  </a:cxn>
                  <a:cxn ang="0">
                    <a:pos x="354" y="44"/>
                  </a:cxn>
                  <a:cxn ang="0">
                    <a:pos x="354" y="3"/>
                  </a:cxn>
                  <a:cxn ang="0">
                    <a:pos x="144" y="1"/>
                  </a:cxn>
                  <a:cxn ang="0">
                    <a:pos x="144" y="1"/>
                  </a:cxn>
                  <a:cxn ang="0">
                    <a:pos x="2" y="0"/>
                  </a:cxn>
                  <a:cxn ang="0">
                    <a:pos x="0" y="157"/>
                  </a:cxn>
                  <a:cxn ang="0">
                    <a:pos x="353" y="157"/>
                  </a:cxn>
                  <a:cxn ang="0">
                    <a:pos x="354" y="97"/>
                  </a:cxn>
                  <a:cxn ang="0">
                    <a:pos x="59" y="117"/>
                  </a:cxn>
                  <a:cxn ang="0">
                    <a:pos x="34" y="116"/>
                  </a:cxn>
                  <a:cxn ang="0">
                    <a:pos x="34" y="82"/>
                  </a:cxn>
                  <a:cxn ang="0">
                    <a:pos x="60" y="82"/>
                  </a:cxn>
                  <a:cxn ang="0">
                    <a:pos x="59" y="117"/>
                  </a:cxn>
                  <a:cxn ang="0">
                    <a:pos x="60" y="62"/>
                  </a:cxn>
                  <a:cxn ang="0">
                    <a:pos x="34" y="62"/>
                  </a:cxn>
                  <a:cxn ang="0">
                    <a:pos x="36" y="28"/>
                  </a:cxn>
                  <a:cxn ang="0">
                    <a:pos x="60" y="28"/>
                  </a:cxn>
                  <a:cxn ang="0">
                    <a:pos x="60" y="62"/>
                  </a:cxn>
                  <a:cxn ang="0">
                    <a:pos x="111" y="117"/>
                  </a:cxn>
                  <a:cxn ang="0">
                    <a:pos x="87" y="117"/>
                  </a:cxn>
                  <a:cxn ang="0">
                    <a:pos x="87" y="82"/>
                  </a:cxn>
                  <a:cxn ang="0">
                    <a:pos x="112" y="82"/>
                  </a:cxn>
                  <a:cxn ang="0">
                    <a:pos x="111" y="117"/>
                  </a:cxn>
                  <a:cxn ang="0">
                    <a:pos x="112" y="63"/>
                  </a:cxn>
                  <a:cxn ang="0">
                    <a:pos x="87" y="63"/>
                  </a:cxn>
                  <a:cxn ang="0">
                    <a:pos x="88" y="28"/>
                  </a:cxn>
                  <a:cxn ang="0">
                    <a:pos x="112" y="28"/>
                  </a:cxn>
                  <a:cxn ang="0">
                    <a:pos x="112" y="63"/>
                  </a:cxn>
                  <a:cxn ang="0">
                    <a:pos x="191" y="96"/>
                  </a:cxn>
                  <a:cxn ang="0">
                    <a:pos x="167" y="94"/>
                  </a:cxn>
                  <a:cxn ang="0">
                    <a:pos x="168" y="11"/>
                  </a:cxn>
                  <a:cxn ang="0">
                    <a:pos x="191" y="11"/>
                  </a:cxn>
                  <a:cxn ang="0">
                    <a:pos x="191" y="96"/>
                  </a:cxn>
                  <a:cxn ang="0">
                    <a:pos x="235" y="96"/>
                  </a:cxn>
                  <a:cxn ang="0">
                    <a:pos x="212" y="96"/>
                  </a:cxn>
                  <a:cxn ang="0">
                    <a:pos x="213" y="12"/>
                  </a:cxn>
                  <a:cxn ang="0">
                    <a:pos x="236" y="12"/>
                  </a:cxn>
                  <a:cxn ang="0">
                    <a:pos x="235" y="96"/>
                  </a:cxn>
                  <a:cxn ang="0">
                    <a:pos x="280" y="97"/>
                  </a:cxn>
                  <a:cxn ang="0">
                    <a:pos x="256" y="96"/>
                  </a:cxn>
                  <a:cxn ang="0">
                    <a:pos x="257" y="12"/>
                  </a:cxn>
                  <a:cxn ang="0">
                    <a:pos x="280" y="12"/>
                  </a:cxn>
                  <a:cxn ang="0">
                    <a:pos x="280" y="97"/>
                  </a:cxn>
                  <a:cxn ang="0">
                    <a:pos x="324" y="97"/>
                  </a:cxn>
                  <a:cxn ang="0">
                    <a:pos x="301" y="97"/>
                  </a:cxn>
                  <a:cxn ang="0">
                    <a:pos x="302" y="13"/>
                  </a:cxn>
                  <a:cxn ang="0">
                    <a:pos x="325" y="13"/>
                  </a:cxn>
                  <a:cxn ang="0">
                    <a:pos x="324" y="97"/>
                  </a:cxn>
                </a:cxnLst>
                <a:rect l="0" t="0" r="r" b="b"/>
                <a:pathLst>
                  <a:path w="354" h="157">
                    <a:moveTo>
                      <a:pt x="354" y="97"/>
                    </a:moveTo>
                    <a:lnTo>
                      <a:pt x="353" y="97"/>
                    </a:lnTo>
                    <a:lnTo>
                      <a:pt x="339" y="97"/>
                    </a:lnTo>
                    <a:lnTo>
                      <a:pt x="341" y="53"/>
                    </a:lnTo>
                    <a:lnTo>
                      <a:pt x="341" y="53"/>
                    </a:lnTo>
                    <a:lnTo>
                      <a:pt x="341" y="52"/>
                    </a:lnTo>
                    <a:lnTo>
                      <a:pt x="343" y="48"/>
                    </a:lnTo>
                    <a:lnTo>
                      <a:pt x="347" y="45"/>
                    </a:lnTo>
                    <a:lnTo>
                      <a:pt x="349" y="45"/>
                    </a:lnTo>
                    <a:lnTo>
                      <a:pt x="353" y="44"/>
                    </a:lnTo>
                    <a:lnTo>
                      <a:pt x="353" y="44"/>
                    </a:lnTo>
                    <a:lnTo>
                      <a:pt x="354" y="44"/>
                    </a:lnTo>
                    <a:lnTo>
                      <a:pt x="354" y="44"/>
                    </a:lnTo>
                    <a:lnTo>
                      <a:pt x="354" y="44"/>
                    </a:lnTo>
                    <a:lnTo>
                      <a:pt x="354" y="3"/>
                    </a:lnTo>
                    <a:lnTo>
                      <a:pt x="144" y="1"/>
                    </a:lnTo>
                    <a:lnTo>
                      <a:pt x="144" y="1"/>
                    </a:lnTo>
                    <a:lnTo>
                      <a:pt x="2" y="0"/>
                    </a:lnTo>
                    <a:lnTo>
                      <a:pt x="0" y="157"/>
                    </a:lnTo>
                    <a:lnTo>
                      <a:pt x="353" y="157"/>
                    </a:lnTo>
                    <a:lnTo>
                      <a:pt x="354" y="97"/>
                    </a:lnTo>
                    <a:close/>
                    <a:moveTo>
                      <a:pt x="59" y="117"/>
                    </a:moveTo>
                    <a:lnTo>
                      <a:pt x="34" y="116"/>
                    </a:lnTo>
                    <a:lnTo>
                      <a:pt x="34" y="82"/>
                    </a:lnTo>
                    <a:lnTo>
                      <a:pt x="60" y="82"/>
                    </a:lnTo>
                    <a:lnTo>
                      <a:pt x="59" y="117"/>
                    </a:lnTo>
                    <a:close/>
                    <a:moveTo>
                      <a:pt x="60" y="62"/>
                    </a:moveTo>
                    <a:lnTo>
                      <a:pt x="34" y="62"/>
                    </a:lnTo>
                    <a:lnTo>
                      <a:pt x="36" y="28"/>
                    </a:lnTo>
                    <a:lnTo>
                      <a:pt x="60" y="28"/>
                    </a:lnTo>
                    <a:lnTo>
                      <a:pt x="60" y="62"/>
                    </a:lnTo>
                    <a:close/>
                    <a:moveTo>
                      <a:pt x="111" y="117"/>
                    </a:moveTo>
                    <a:lnTo>
                      <a:pt x="87" y="117"/>
                    </a:lnTo>
                    <a:lnTo>
                      <a:pt x="87" y="82"/>
                    </a:lnTo>
                    <a:lnTo>
                      <a:pt x="112" y="82"/>
                    </a:lnTo>
                    <a:lnTo>
                      <a:pt x="111" y="117"/>
                    </a:lnTo>
                    <a:close/>
                    <a:moveTo>
                      <a:pt x="112" y="63"/>
                    </a:moveTo>
                    <a:lnTo>
                      <a:pt x="87" y="63"/>
                    </a:lnTo>
                    <a:lnTo>
                      <a:pt x="88" y="28"/>
                    </a:lnTo>
                    <a:lnTo>
                      <a:pt x="112" y="28"/>
                    </a:lnTo>
                    <a:lnTo>
                      <a:pt x="112" y="63"/>
                    </a:lnTo>
                    <a:close/>
                    <a:moveTo>
                      <a:pt x="191" y="96"/>
                    </a:moveTo>
                    <a:lnTo>
                      <a:pt x="167" y="94"/>
                    </a:lnTo>
                    <a:lnTo>
                      <a:pt x="168" y="11"/>
                    </a:lnTo>
                    <a:lnTo>
                      <a:pt x="191" y="11"/>
                    </a:lnTo>
                    <a:lnTo>
                      <a:pt x="191" y="96"/>
                    </a:lnTo>
                    <a:close/>
                    <a:moveTo>
                      <a:pt x="235" y="96"/>
                    </a:moveTo>
                    <a:lnTo>
                      <a:pt x="212" y="96"/>
                    </a:lnTo>
                    <a:lnTo>
                      <a:pt x="213" y="12"/>
                    </a:lnTo>
                    <a:lnTo>
                      <a:pt x="236" y="12"/>
                    </a:lnTo>
                    <a:lnTo>
                      <a:pt x="235" y="96"/>
                    </a:lnTo>
                    <a:close/>
                    <a:moveTo>
                      <a:pt x="280" y="97"/>
                    </a:moveTo>
                    <a:lnTo>
                      <a:pt x="256" y="96"/>
                    </a:lnTo>
                    <a:lnTo>
                      <a:pt x="257" y="12"/>
                    </a:lnTo>
                    <a:lnTo>
                      <a:pt x="280" y="12"/>
                    </a:lnTo>
                    <a:lnTo>
                      <a:pt x="280" y="97"/>
                    </a:lnTo>
                    <a:close/>
                    <a:moveTo>
                      <a:pt x="324" y="97"/>
                    </a:moveTo>
                    <a:lnTo>
                      <a:pt x="301" y="97"/>
                    </a:lnTo>
                    <a:lnTo>
                      <a:pt x="302" y="13"/>
                    </a:lnTo>
                    <a:lnTo>
                      <a:pt x="325" y="13"/>
                    </a:lnTo>
                    <a:lnTo>
                      <a:pt x="324" y="97"/>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3" name="Freeform 139"/>
              <p:cNvSpPr>
                <a:spLocks noEditPoints="1"/>
              </p:cNvSpPr>
              <p:nvPr/>
            </p:nvSpPr>
            <p:spPr bwMode="auto">
              <a:xfrm>
                <a:off x="2976563" y="2711451"/>
                <a:ext cx="193675" cy="112713"/>
              </a:xfrm>
              <a:custGeom>
                <a:avLst/>
                <a:gdLst/>
                <a:ahLst/>
                <a:cxnLst>
                  <a:cxn ang="0">
                    <a:pos x="113" y="70"/>
                  </a:cxn>
                  <a:cxn ang="0">
                    <a:pos x="114" y="11"/>
                  </a:cxn>
                  <a:cxn ang="0">
                    <a:pos x="114" y="8"/>
                  </a:cxn>
                  <a:cxn ang="0">
                    <a:pos x="119" y="3"/>
                  </a:cxn>
                  <a:cxn ang="0">
                    <a:pos x="121" y="3"/>
                  </a:cxn>
                  <a:cxn ang="0">
                    <a:pos x="122" y="3"/>
                  </a:cxn>
                  <a:cxn ang="0">
                    <a:pos x="122" y="1"/>
                  </a:cxn>
                  <a:cxn ang="0">
                    <a:pos x="0" y="69"/>
                  </a:cxn>
                  <a:cxn ang="0">
                    <a:pos x="14" y="11"/>
                  </a:cxn>
                  <a:cxn ang="0">
                    <a:pos x="14" y="9"/>
                  </a:cxn>
                  <a:cxn ang="0">
                    <a:pos x="17" y="3"/>
                  </a:cxn>
                  <a:cxn ang="0">
                    <a:pos x="21" y="2"/>
                  </a:cxn>
                  <a:cxn ang="0">
                    <a:pos x="24" y="2"/>
                  </a:cxn>
                  <a:cxn ang="0">
                    <a:pos x="27" y="6"/>
                  </a:cxn>
                  <a:cxn ang="0">
                    <a:pos x="29" y="11"/>
                  </a:cxn>
                  <a:cxn ang="0">
                    <a:pos x="46" y="70"/>
                  </a:cxn>
                  <a:cxn ang="0">
                    <a:pos x="47" y="11"/>
                  </a:cxn>
                  <a:cxn ang="0">
                    <a:pos x="48" y="6"/>
                  </a:cxn>
                  <a:cxn ang="0">
                    <a:pos x="52" y="3"/>
                  </a:cxn>
                  <a:cxn ang="0">
                    <a:pos x="55" y="2"/>
                  </a:cxn>
                  <a:cxn ang="0">
                    <a:pos x="59" y="4"/>
                  </a:cxn>
                  <a:cxn ang="0">
                    <a:pos x="62" y="10"/>
                  </a:cxn>
                  <a:cxn ang="0">
                    <a:pos x="62" y="70"/>
                  </a:cxn>
                  <a:cxn ang="0">
                    <a:pos x="122" y="71"/>
                  </a:cxn>
                  <a:cxn ang="0">
                    <a:pos x="122" y="71"/>
                  </a:cxn>
                  <a:cxn ang="0">
                    <a:pos x="80" y="11"/>
                  </a:cxn>
                  <a:cxn ang="0">
                    <a:pos x="80" y="10"/>
                  </a:cxn>
                  <a:cxn ang="0">
                    <a:pos x="83" y="4"/>
                  </a:cxn>
                  <a:cxn ang="0">
                    <a:pos x="88" y="3"/>
                  </a:cxn>
                  <a:cxn ang="0">
                    <a:pos x="90" y="3"/>
                  </a:cxn>
                  <a:cxn ang="0">
                    <a:pos x="94" y="8"/>
                  </a:cxn>
                  <a:cxn ang="0">
                    <a:pos x="96" y="11"/>
                  </a:cxn>
                  <a:cxn ang="0">
                    <a:pos x="80" y="70"/>
                  </a:cxn>
                </a:cxnLst>
                <a:rect l="0" t="0" r="r" b="b"/>
                <a:pathLst>
                  <a:path w="122" h="71">
                    <a:moveTo>
                      <a:pt x="122" y="71"/>
                    </a:moveTo>
                    <a:lnTo>
                      <a:pt x="113" y="70"/>
                    </a:lnTo>
                    <a:lnTo>
                      <a:pt x="114" y="11"/>
                    </a:lnTo>
                    <a:lnTo>
                      <a:pt x="114" y="11"/>
                    </a:lnTo>
                    <a:lnTo>
                      <a:pt x="114" y="10"/>
                    </a:lnTo>
                    <a:lnTo>
                      <a:pt x="114" y="8"/>
                    </a:lnTo>
                    <a:lnTo>
                      <a:pt x="116" y="4"/>
                    </a:lnTo>
                    <a:lnTo>
                      <a:pt x="119" y="3"/>
                    </a:lnTo>
                    <a:lnTo>
                      <a:pt x="121" y="3"/>
                    </a:lnTo>
                    <a:lnTo>
                      <a:pt x="121" y="3"/>
                    </a:lnTo>
                    <a:lnTo>
                      <a:pt x="122" y="3"/>
                    </a:lnTo>
                    <a:lnTo>
                      <a:pt x="122" y="3"/>
                    </a:lnTo>
                    <a:lnTo>
                      <a:pt x="122" y="3"/>
                    </a:lnTo>
                    <a:lnTo>
                      <a:pt x="122" y="1"/>
                    </a:lnTo>
                    <a:lnTo>
                      <a:pt x="0" y="0"/>
                    </a:lnTo>
                    <a:lnTo>
                      <a:pt x="0" y="69"/>
                    </a:lnTo>
                    <a:lnTo>
                      <a:pt x="13" y="69"/>
                    </a:lnTo>
                    <a:lnTo>
                      <a:pt x="14" y="11"/>
                    </a:lnTo>
                    <a:lnTo>
                      <a:pt x="14" y="11"/>
                    </a:lnTo>
                    <a:lnTo>
                      <a:pt x="14" y="9"/>
                    </a:lnTo>
                    <a:lnTo>
                      <a:pt x="14" y="6"/>
                    </a:lnTo>
                    <a:lnTo>
                      <a:pt x="17" y="3"/>
                    </a:lnTo>
                    <a:lnTo>
                      <a:pt x="19" y="2"/>
                    </a:lnTo>
                    <a:lnTo>
                      <a:pt x="21" y="2"/>
                    </a:lnTo>
                    <a:lnTo>
                      <a:pt x="21" y="2"/>
                    </a:lnTo>
                    <a:lnTo>
                      <a:pt x="24" y="2"/>
                    </a:lnTo>
                    <a:lnTo>
                      <a:pt x="25" y="3"/>
                    </a:lnTo>
                    <a:lnTo>
                      <a:pt x="27" y="6"/>
                    </a:lnTo>
                    <a:lnTo>
                      <a:pt x="29" y="9"/>
                    </a:lnTo>
                    <a:lnTo>
                      <a:pt x="29" y="11"/>
                    </a:lnTo>
                    <a:lnTo>
                      <a:pt x="29" y="70"/>
                    </a:lnTo>
                    <a:lnTo>
                      <a:pt x="46" y="70"/>
                    </a:lnTo>
                    <a:lnTo>
                      <a:pt x="47" y="11"/>
                    </a:lnTo>
                    <a:lnTo>
                      <a:pt x="47" y="11"/>
                    </a:lnTo>
                    <a:lnTo>
                      <a:pt x="47" y="10"/>
                    </a:lnTo>
                    <a:lnTo>
                      <a:pt x="48" y="6"/>
                    </a:lnTo>
                    <a:lnTo>
                      <a:pt x="51" y="3"/>
                    </a:lnTo>
                    <a:lnTo>
                      <a:pt x="52" y="3"/>
                    </a:lnTo>
                    <a:lnTo>
                      <a:pt x="55" y="2"/>
                    </a:lnTo>
                    <a:lnTo>
                      <a:pt x="55" y="2"/>
                    </a:lnTo>
                    <a:lnTo>
                      <a:pt x="57" y="3"/>
                    </a:lnTo>
                    <a:lnTo>
                      <a:pt x="59" y="4"/>
                    </a:lnTo>
                    <a:lnTo>
                      <a:pt x="62" y="6"/>
                    </a:lnTo>
                    <a:lnTo>
                      <a:pt x="62" y="10"/>
                    </a:lnTo>
                    <a:lnTo>
                      <a:pt x="62" y="11"/>
                    </a:lnTo>
                    <a:lnTo>
                      <a:pt x="62" y="70"/>
                    </a:lnTo>
                    <a:lnTo>
                      <a:pt x="54" y="70"/>
                    </a:lnTo>
                    <a:lnTo>
                      <a:pt x="122" y="71"/>
                    </a:lnTo>
                    <a:lnTo>
                      <a:pt x="122" y="71"/>
                    </a:lnTo>
                    <a:lnTo>
                      <a:pt x="122" y="71"/>
                    </a:lnTo>
                    <a:close/>
                    <a:moveTo>
                      <a:pt x="80" y="70"/>
                    </a:moveTo>
                    <a:lnTo>
                      <a:pt x="80" y="11"/>
                    </a:lnTo>
                    <a:lnTo>
                      <a:pt x="80" y="11"/>
                    </a:lnTo>
                    <a:lnTo>
                      <a:pt x="80" y="10"/>
                    </a:lnTo>
                    <a:lnTo>
                      <a:pt x="81" y="6"/>
                    </a:lnTo>
                    <a:lnTo>
                      <a:pt x="83" y="4"/>
                    </a:lnTo>
                    <a:lnTo>
                      <a:pt x="86" y="3"/>
                    </a:lnTo>
                    <a:lnTo>
                      <a:pt x="88" y="3"/>
                    </a:lnTo>
                    <a:lnTo>
                      <a:pt x="88" y="3"/>
                    </a:lnTo>
                    <a:lnTo>
                      <a:pt x="90" y="3"/>
                    </a:lnTo>
                    <a:lnTo>
                      <a:pt x="92" y="4"/>
                    </a:lnTo>
                    <a:lnTo>
                      <a:pt x="94" y="8"/>
                    </a:lnTo>
                    <a:lnTo>
                      <a:pt x="96" y="10"/>
                    </a:lnTo>
                    <a:lnTo>
                      <a:pt x="96" y="11"/>
                    </a:lnTo>
                    <a:lnTo>
                      <a:pt x="94" y="70"/>
                    </a:lnTo>
                    <a:lnTo>
                      <a:pt x="80" y="7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4" name="Freeform 140"/>
              <p:cNvSpPr/>
              <p:nvPr/>
            </p:nvSpPr>
            <p:spPr bwMode="auto">
              <a:xfrm>
                <a:off x="3141663" y="2224088"/>
                <a:ext cx="33338" cy="180975"/>
              </a:xfrm>
              <a:custGeom>
                <a:avLst/>
                <a:gdLst/>
                <a:ahLst/>
                <a:cxnLst>
                  <a:cxn ang="0">
                    <a:pos x="20" y="114"/>
                  </a:cxn>
                  <a:cxn ang="0">
                    <a:pos x="21" y="0"/>
                  </a:cxn>
                  <a:cxn ang="0">
                    <a:pos x="17" y="0"/>
                  </a:cxn>
                  <a:cxn ang="0">
                    <a:pos x="17" y="60"/>
                  </a:cxn>
                  <a:cxn ang="0">
                    <a:pos x="17" y="60"/>
                  </a:cxn>
                  <a:cxn ang="0">
                    <a:pos x="11" y="62"/>
                  </a:cxn>
                  <a:cxn ang="0">
                    <a:pos x="8" y="66"/>
                  </a:cxn>
                  <a:cxn ang="0">
                    <a:pos x="6" y="66"/>
                  </a:cxn>
                  <a:cxn ang="0">
                    <a:pos x="6" y="66"/>
                  </a:cxn>
                  <a:cxn ang="0">
                    <a:pos x="4" y="67"/>
                  </a:cxn>
                  <a:cxn ang="0">
                    <a:pos x="2" y="68"/>
                  </a:cxn>
                  <a:cxn ang="0">
                    <a:pos x="0" y="70"/>
                  </a:cxn>
                  <a:cxn ang="0">
                    <a:pos x="0" y="72"/>
                  </a:cxn>
                  <a:cxn ang="0">
                    <a:pos x="0" y="72"/>
                  </a:cxn>
                  <a:cxn ang="0">
                    <a:pos x="1" y="74"/>
                  </a:cxn>
                  <a:cxn ang="0">
                    <a:pos x="4" y="76"/>
                  </a:cxn>
                  <a:cxn ang="0">
                    <a:pos x="2" y="114"/>
                  </a:cxn>
                  <a:cxn ang="0">
                    <a:pos x="20" y="114"/>
                  </a:cxn>
                </a:cxnLst>
                <a:rect l="0" t="0" r="r" b="b"/>
                <a:pathLst>
                  <a:path w="21" h="114">
                    <a:moveTo>
                      <a:pt x="20" y="114"/>
                    </a:moveTo>
                    <a:lnTo>
                      <a:pt x="21" y="0"/>
                    </a:lnTo>
                    <a:lnTo>
                      <a:pt x="17" y="0"/>
                    </a:lnTo>
                    <a:lnTo>
                      <a:pt x="17" y="60"/>
                    </a:lnTo>
                    <a:lnTo>
                      <a:pt x="17" y="60"/>
                    </a:lnTo>
                    <a:lnTo>
                      <a:pt x="11" y="62"/>
                    </a:lnTo>
                    <a:lnTo>
                      <a:pt x="8" y="66"/>
                    </a:lnTo>
                    <a:lnTo>
                      <a:pt x="6" y="66"/>
                    </a:lnTo>
                    <a:lnTo>
                      <a:pt x="6" y="66"/>
                    </a:lnTo>
                    <a:lnTo>
                      <a:pt x="4" y="67"/>
                    </a:lnTo>
                    <a:lnTo>
                      <a:pt x="2" y="68"/>
                    </a:lnTo>
                    <a:lnTo>
                      <a:pt x="0" y="70"/>
                    </a:lnTo>
                    <a:lnTo>
                      <a:pt x="0" y="72"/>
                    </a:lnTo>
                    <a:lnTo>
                      <a:pt x="0" y="72"/>
                    </a:lnTo>
                    <a:lnTo>
                      <a:pt x="1" y="74"/>
                    </a:lnTo>
                    <a:lnTo>
                      <a:pt x="4" y="76"/>
                    </a:lnTo>
                    <a:lnTo>
                      <a:pt x="2" y="114"/>
                    </a:lnTo>
                    <a:lnTo>
                      <a:pt x="20" y="114"/>
                    </a:lnTo>
                    <a:close/>
                  </a:path>
                </a:pathLst>
              </a:custGeom>
              <a:solidFill>
                <a:schemeClr val="tx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5" name="Freeform 141"/>
              <p:cNvSpPr>
                <a:spLocks noEditPoints="1"/>
              </p:cNvSpPr>
              <p:nvPr/>
            </p:nvSpPr>
            <p:spPr bwMode="auto">
              <a:xfrm>
                <a:off x="2978150" y="2438401"/>
                <a:ext cx="195263" cy="241300"/>
              </a:xfrm>
              <a:custGeom>
                <a:avLst/>
                <a:gdLst/>
                <a:ahLst/>
                <a:cxnLst>
                  <a:cxn ang="0">
                    <a:pos x="122" y="152"/>
                  </a:cxn>
                  <a:cxn ang="0">
                    <a:pos x="121" y="152"/>
                  </a:cxn>
                  <a:cxn ang="0">
                    <a:pos x="115" y="109"/>
                  </a:cxn>
                  <a:cxn ang="0">
                    <a:pos x="115" y="106"/>
                  </a:cxn>
                  <a:cxn ang="0">
                    <a:pos x="121" y="103"/>
                  </a:cxn>
                  <a:cxn ang="0">
                    <a:pos x="122" y="103"/>
                  </a:cxn>
                  <a:cxn ang="0">
                    <a:pos x="122" y="103"/>
                  </a:cxn>
                  <a:cxn ang="0">
                    <a:pos x="95" y="0"/>
                  </a:cxn>
                  <a:cxn ang="0">
                    <a:pos x="96" y="0"/>
                  </a:cxn>
                  <a:cxn ang="0">
                    <a:pos x="85" y="5"/>
                  </a:cxn>
                  <a:cxn ang="0">
                    <a:pos x="62" y="23"/>
                  </a:cxn>
                  <a:cxn ang="0">
                    <a:pos x="52" y="35"/>
                  </a:cxn>
                  <a:cxn ang="0">
                    <a:pos x="44" y="49"/>
                  </a:cxn>
                  <a:cxn ang="0">
                    <a:pos x="35" y="79"/>
                  </a:cxn>
                  <a:cxn ang="0">
                    <a:pos x="23" y="90"/>
                  </a:cxn>
                  <a:cxn ang="0">
                    <a:pos x="19" y="91"/>
                  </a:cxn>
                  <a:cxn ang="0">
                    <a:pos x="14" y="95"/>
                  </a:cxn>
                  <a:cxn ang="0">
                    <a:pos x="13" y="98"/>
                  </a:cxn>
                  <a:cxn ang="0">
                    <a:pos x="18" y="106"/>
                  </a:cxn>
                  <a:cxn ang="0">
                    <a:pos x="2" y="151"/>
                  </a:cxn>
                  <a:cxn ang="0">
                    <a:pos x="0" y="151"/>
                  </a:cxn>
                  <a:cxn ang="0">
                    <a:pos x="93" y="103"/>
                  </a:cxn>
                  <a:cxn ang="0">
                    <a:pos x="97" y="104"/>
                  </a:cxn>
                  <a:cxn ang="0">
                    <a:pos x="100" y="108"/>
                  </a:cxn>
                  <a:cxn ang="0">
                    <a:pos x="87" y="151"/>
                  </a:cxn>
                  <a:cxn ang="0">
                    <a:pos x="88" y="108"/>
                  </a:cxn>
                  <a:cxn ang="0">
                    <a:pos x="90" y="104"/>
                  </a:cxn>
                  <a:cxn ang="0">
                    <a:pos x="93" y="103"/>
                  </a:cxn>
                  <a:cxn ang="0">
                    <a:pos x="66" y="103"/>
                  </a:cxn>
                  <a:cxn ang="0">
                    <a:pos x="71" y="105"/>
                  </a:cxn>
                  <a:cxn ang="0">
                    <a:pos x="73" y="151"/>
                  </a:cxn>
                  <a:cxn ang="0">
                    <a:pos x="61" y="108"/>
                  </a:cxn>
                  <a:cxn ang="0">
                    <a:pos x="61" y="105"/>
                  </a:cxn>
                  <a:cxn ang="0">
                    <a:pos x="66" y="103"/>
                  </a:cxn>
                  <a:cxn ang="0">
                    <a:pos x="33" y="108"/>
                  </a:cxn>
                  <a:cxn ang="0">
                    <a:pos x="34" y="105"/>
                  </a:cxn>
                  <a:cxn ang="0">
                    <a:pos x="39" y="102"/>
                  </a:cxn>
                  <a:cxn ang="0">
                    <a:pos x="43" y="103"/>
                  </a:cxn>
                  <a:cxn ang="0">
                    <a:pos x="45" y="108"/>
                  </a:cxn>
                  <a:cxn ang="0">
                    <a:pos x="33" y="151"/>
                  </a:cxn>
                </a:cxnLst>
                <a:rect l="0" t="0" r="r" b="b"/>
                <a:pathLst>
                  <a:path w="123" h="152">
                    <a:moveTo>
                      <a:pt x="0" y="151"/>
                    </a:moveTo>
                    <a:lnTo>
                      <a:pt x="122" y="152"/>
                    </a:lnTo>
                    <a:lnTo>
                      <a:pt x="122" y="152"/>
                    </a:lnTo>
                    <a:lnTo>
                      <a:pt x="121" y="152"/>
                    </a:lnTo>
                    <a:lnTo>
                      <a:pt x="114" y="152"/>
                    </a:lnTo>
                    <a:lnTo>
                      <a:pt x="115" y="109"/>
                    </a:lnTo>
                    <a:lnTo>
                      <a:pt x="115" y="109"/>
                    </a:lnTo>
                    <a:lnTo>
                      <a:pt x="115" y="106"/>
                    </a:lnTo>
                    <a:lnTo>
                      <a:pt x="118" y="104"/>
                    </a:lnTo>
                    <a:lnTo>
                      <a:pt x="121" y="103"/>
                    </a:lnTo>
                    <a:lnTo>
                      <a:pt x="121" y="103"/>
                    </a:lnTo>
                    <a:lnTo>
                      <a:pt x="122" y="103"/>
                    </a:lnTo>
                    <a:lnTo>
                      <a:pt x="122" y="103"/>
                    </a:lnTo>
                    <a:lnTo>
                      <a:pt x="122" y="103"/>
                    </a:lnTo>
                    <a:lnTo>
                      <a:pt x="123" y="0"/>
                    </a:lnTo>
                    <a:lnTo>
                      <a:pt x="95" y="0"/>
                    </a:lnTo>
                    <a:lnTo>
                      <a:pt x="95" y="0"/>
                    </a:lnTo>
                    <a:lnTo>
                      <a:pt x="96" y="0"/>
                    </a:lnTo>
                    <a:lnTo>
                      <a:pt x="96" y="0"/>
                    </a:lnTo>
                    <a:lnTo>
                      <a:pt x="85" y="5"/>
                    </a:lnTo>
                    <a:lnTo>
                      <a:pt x="73" y="13"/>
                    </a:lnTo>
                    <a:lnTo>
                      <a:pt x="62" y="23"/>
                    </a:lnTo>
                    <a:lnTo>
                      <a:pt x="52" y="35"/>
                    </a:lnTo>
                    <a:lnTo>
                      <a:pt x="52" y="35"/>
                    </a:lnTo>
                    <a:lnTo>
                      <a:pt x="47" y="41"/>
                    </a:lnTo>
                    <a:lnTo>
                      <a:pt x="44" y="49"/>
                    </a:lnTo>
                    <a:lnTo>
                      <a:pt x="39" y="64"/>
                    </a:lnTo>
                    <a:lnTo>
                      <a:pt x="35" y="79"/>
                    </a:lnTo>
                    <a:lnTo>
                      <a:pt x="34" y="90"/>
                    </a:lnTo>
                    <a:lnTo>
                      <a:pt x="23" y="90"/>
                    </a:lnTo>
                    <a:lnTo>
                      <a:pt x="23" y="90"/>
                    </a:lnTo>
                    <a:lnTo>
                      <a:pt x="19" y="91"/>
                    </a:lnTo>
                    <a:lnTo>
                      <a:pt x="17" y="92"/>
                    </a:lnTo>
                    <a:lnTo>
                      <a:pt x="14" y="95"/>
                    </a:lnTo>
                    <a:lnTo>
                      <a:pt x="13" y="98"/>
                    </a:lnTo>
                    <a:lnTo>
                      <a:pt x="13" y="98"/>
                    </a:lnTo>
                    <a:lnTo>
                      <a:pt x="14" y="103"/>
                    </a:lnTo>
                    <a:lnTo>
                      <a:pt x="18" y="106"/>
                    </a:lnTo>
                    <a:lnTo>
                      <a:pt x="17" y="151"/>
                    </a:lnTo>
                    <a:lnTo>
                      <a:pt x="2" y="151"/>
                    </a:lnTo>
                    <a:lnTo>
                      <a:pt x="2" y="151"/>
                    </a:lnTo>
                    <a:lnTo>
                      <a:pt x="0" y="151"/>
                    </a:lnTo>
                    <a:lnTo>
                      <a:pt x="0" y="151"/>
                    </a:lnTo>
                    <a:close/>
                    <a:moveTo>
                      <a:pt x="93" y="103"/>
                    </a:moveTo>
                    <a:lnTo>
                      <a:pt x="93" y="103"/>
                    </a:lnTo>
                    <a:lnTo>
                      <a:pt x="97" y="104"/>
                    </a:lnTo>
                    <a:lnTo>
                      <a:pt x="99" y="106"/>
                    </a:lnTo>
                    <a:lnTo>
                      <a:pt x="100" y="108"/>
                    </a:lnTo>
                    <a:lnTo>
                      <a:pt x="99" y="152"/>
                    </a:lnTo>
                    <a:lnTo>
                      <a:pt x="87" y="151"/>
                    </a:lnTo>
                    <a:lnTo>
                      <a:pt x="88" y="108"/>
                    </a:lnTo>
                    <a:lnTo>
                      <a:pt x="88" y="108"/>
                    </a:lnTo>
                    <a:lnTo>
                      <a:pt x="88" y="106"/>
                    </a:lnTo>
                    <a:lnTo>
                      <a:pt x="90" y="104"/>
                    </a:lnTo>
                    <a:lnTo>
                      <a:pt x="93" y="103"/>
                    </a:lnTo>
                    <a:lnTo>
                      <a:pt x="93" y="103"/>
                    </a:lnTo>
                    <a:close/>
                    <a:moveTo>
                      <a:pt x="66" y="103"/>
                    </a:moveTo>
                    <a:lnTo>
                      <a:pt x="66" y="103"/>
                    </a:lnTo>
                    <a:lnTo>
                      <a:pt x="70" y="104"/>
                    </a:lnTo>
                    <a:lnTo>
                      <a:pt x="71" y="105"/>
                    </a:lnTo>
                    <a:lnTo>
                      <a:pt x="73" y="108"/>
                    </a:lnTo>
                    <a:lnTo>
                      <a:pt x="73" y="151"/>
                    </a:lnTo>
                    <a:lnTo>
                      <a:pt x="61" y="151"/>
                    </a:lnTo>
                    <a:lnTo>
                      <a:pt x="61" y="108"/>
                    </a:lnTo>
                    <a:lnTo>
                      <a:pt x="61" y="108"/>
                    </a:lnTo>
                    <a:lnTo>
                      <a:pt x="61" y="105"/>
                    </a:lnTo>
                    <a:lnTo>
                      <a:pt x="63" y="103"/>
                    </a:lnTo>
                    <a:lnTo>
                      <a:pt x="66" y="103"/>
                    </a:lnTo>
                    <a:lnTo>
                      <a:pt x="66" y="103"/>
                    </a:lnTo>
                    <a:close/>
                    <a:moveTo>
                      <a:pt x="33" y="108"/>
                    </a:moveTo>
                    <a:lnTo>
                      <a:pt x="33" y="108"/>
                    </a:lnTo>
                    <a:lnTo>
                      <a:pt x="34" y="105"/>
                    </a:lnTo>
                    <a:lnTo>
                      <a:pt x="35" y="103"/>
                    </a:lnTo>
                    <a:lnTo>
                      <a:pt x="39" y="102"/>
                    </a:lnTo>
                    <a:lnTo>
                      <a:pt x="39" y="102"/>
                    </a:lnTo>
                    <a:lnTo>
                      <a:pt x="43" y="103"/>
                    </a:lnTo>
                    <a:lnTo>
                      <a:pt x="44" y="105"/>
                    </a:lnTo>
                    <a:lnTo>
                      <a:pt x="45" y="108"/>
                    </a:lnTo>
                    <a:lnTo>
                      <a:pt x="45" y="151"/>
                    </a:lnTo>
                    <a:lnTo>
                      <a:pt x="33" y="151"/>
                    </a:lnTo>
                    <a:lnTo>
                      <a:pt x="33" y="108"/>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6" name="Freeform 142"/>
              <p:cNvSpPr/>
              <p:nvPr/>
            </p:nvSpPr>
            <p:spPr bwMode="auto">
              <a:xfrm>
                <a:off x="3125788" y="2405063"/>
                <a:ext cx="47625" cy="33338"/>
              </a:xfrm>
              <a:custGeom>
                <a:avLst/>
                <a:gdLst/>
                <a:ahLst/>
                <a:cxnLst>
                  <a:cxn ang="0">
                    <a:pos x="30" y="0"/>
                  </a:cxn>
                  <a:cxn ang="0">
                    <a:pos x="12" y="0"/>
                  </a:cxn>
                  <a:cxn ang="0">
                    <a:pos x="12" y="0"/>
                  </a:cxn>
                  <a:cxn ang="0">
                    <a:pos x="7" y="0"/>
                  </a:cxn>
                  <a:cxn ang="0">
                    <a:pos x="7" y="7"/>
                  </a:cxn>
                  <a:cxn ang="0">
                    <a:pos x="7" y="7"/>
                  </a:cxn>
                  <a:cxn ang="0">
                    <a:pos x="5" y="9"/>
                  </a:cxn>
                  <a:cxn ang="0">
                    <a:pos x="3" y="11"/>
                  </a:cxn>
                  <a:cxn ang="0">
                    <a:pos x="2" y="13"/>
                  </a:cxn>
                  <a:cxn ang="0">
                    <a:pos x="0" y="16"/>
                  </a:cxn>
                  <a:cxn ang="0">
                    <a:pos x="0" y="16"/>
                  </a:cxn>
                  <a:cxn ang="0">
                    <a:pos x="0" y="18"/>
                  </a:cxn>
                  <a:cxn ang="0">
                    <a:pos x="2" y="21"/>
                  </a:cxn>
                  <a:cxn ang="0">
                    <a:pos x="30" y="21"/>
                  </a:cxn>
                  <a:cxn ang="0">
                    <a:pos x="30" y="0"/>
                  </a:cxn>
                </a:cxnLst>
                <a:rect l="0" t="0" r="r" b="b"/>
                <a:pathLst>
                  <a:path w="30" h="21">
                    <a:moveTo>
                      <a:pt x="30" y="0"/>
                    </a:moveTo>
                    <a:lnTo>
                      <a:pt x="12" y="0"/>
                    </a:lnTo>
                    <a:lnTo>
                      <a:pt x="12" y="0"/>
                    </a:lnTo>
                    <a:lnTo>
                      <a:pt x="7" y="0"/>
                    </a:lnTo>
                    <a:lnTo>
                      <a:pt x="7" y="7"/>
                    </a:lnTo>
                    <a:lnTo>
                      <a:pt x="7" y="7"/>
                    </a:lnTo>
                    <a:lnTo>
                      <a:pt x="5" y="9"/>
                    </a:lnTo>
                    <a:lnTo>
                      <a:pt x="3" y="11"/>
                    </a:lnTo>
                    <a:lnTo>
                      <a:pt x="2" y="13"/>
                    </a:lnTo>
                    <a:lnTo>
                      <a:pt x="0" y="16"/>
                    </a:lnTo>
                    <a:lnTo>
                      <a:pt x="0" y="16"/>
                    </a:lnTo>
                    <a:lnTo>
                      <a:pt x="0" y="18"/>
                    </a:lnTo>
                    <a:lnTo>
                      <a:pt x="2" y="21"/>
                    </a:lnTo>
                    <a:lnTo>
                      <a:pt x="30" y="21"/>
                    </a:lnTo>
                    <a:lnTo>
                      <a:pt x="30" y="0"/>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7" name="Freeform 143"/>
              <p:cNvSpPr/>
              <p:nvPr/>
            </p:nvSpPr>
            <p:spPr bwMode="auto">
              <a:xfrm>
                <a:off x="3170238" y="2713038"/>
                <a:ext cx="193675" cy="111125"/>
              </a:xfrm>
              <a:custGeom>
                <a:avLst/>
                <a:gdLst/>
                <a:ahLst/>
                <a:cxnLst>
                  <a:cxn ang="0">
                    <a:pos x="106" y="12"/>
                  </a:cxn>
                  <a:cxn ang="0">
                    <a:pos x="106" y="70"/>
                  </a:cxn>
                  <a:cxn ang="0">
                    <a:pos x="119" y="70"/>
                  </a:cxn>
                  <a:cxn ang="0">
                    <a:pos x="121" y="2"/>
                  </a:cxn>
                  <a:cxn ang="0">
                    <a:pos x="121" y="2"/>
                  </a:cxn>
                  <a:cxn ang="0">
                    <a:pos x="122" y="1"/>
                  </a:cxn>
                  <a:cxn ang="0">
                    <a:pos x="0" y="0"/>
                  </a:cxn>
                  <a:cxn ang="0">
                    <a:pos x="0" y="2"/>
                  </a:cxn>
                  <a:cxn ang="0">
                    <a:pos x="0" y="2"/>
                  </a:cxn>
                  <a:cxn ang="0">
                    <a:pos x="2" y="3"/>
                  </a:cxn>
                  <a:cxn ang="0">
                    <a:pos x="4" y="4"/>
                  </a:cxn>
                  <a:cxn ang="0">
                    <a:pos x="6" y="7"/>
                  </a:cxn>
                  <a:cxn ang="0">
                    <a:pos x="6" y="11"/>
                  </a:cxn>
                  <a:cxn ang="0">
                    <a:pos x="6" y="70"/>
                  </a:cxn>
                  <a:cxn ang="0">
                    <a:pos x="25" y="70"/>
                  </a:cxn>
                  <a:cxn ang="0">
                    <a:pos x="25" y="11"/>
                  </a:cxn>
                  <a:cxn ang="0">
                    <a:pos x="25" y="11"/>
                  </a:cxn>
                  <a:cxn ang="0">
                    <a:pos x="25" y="10"/>
                  </a:cxn>
                  <a:cxn ang="0">
                    <a:pos x="26" y="7"/>
                  </a:cxn>
                  <a:cxn ang="0">
                    <a:pos x="28" y="3"/>
                  </a:cxn>
                  <a:cxn ang="0">
                    <a:pos x="29" y="3"/>
                  </a:cxn>
                  <a:cxn ang="0">
                    <a:pos x="33" y="2"/>
                  </a:cxn>
                  <a:cxn ang="0">
                    <a:pos x="33" y="2"/>
                  </a:cxn>
                  <a:cxn ang="0">
                    <a:pos x="35" y="3"/>
                  </a:cxn>
                  <a:cxn ang="0">
                    <a:pos x="37" y="4"/>
                  </a:cxn>
                  <a:cxn ang="0">
                    <a:pos x="39" y="7"/>
                  </a:cxn>
                  <a:cxn ang="0">
                    <a:pos x="39" y="10"/>
                  </a:cxn>
                  <a:cxn ang="0">
                    <a:pos x="40" y="11"/>
                  </a:cxn>
                  <a:cxn ang="0">
                    <a:pos x="39" y="70"/>
                  </a:cxn>
                  <a:cxn ang="0">
                    <a:pos x="58" y="70"/>
                  </a:cxn>
                  <a:cxn ang="0">
                    <a:pos x="58" y="11"/>
                  </a:cxn>
                  <a:cxn ang="0">
                    <a:pos x="58" y="11"/>
                  </a:cxn>
                  <a:cxn ang="0">
                    <a:pos x="59" y="10"/>
                  </a:cxn>
                  <a:cxn ang="0">
                    <a:pos x="59" y="7"/>
                  </a:cxn>
                  <a:cxn ang="0">
                    <a:pos x="61" y="4"/>
                  </a:cxn>
                  <a:cxn ang="0">
                    <a:pos x="64" y="3"/>
                  </a:cxn>
                  <a:cxn ang="0">
                    <a:pos x="66" y="3"/>
                  </a:cxn>
                  <a:cxn ang="0">
                    <a:pos x="66" y="3"/>
                  </a:cxn>
                  <a:cxn ang="0">
                    <a:pos x="68" y="3"/>
                  </a:cxn>
                  <a:cxn ang="0">
                    <a:pos x="70" y="4"/>
                  </a:cxn>
                  <a:cxn ang="0">
                    <a:pos x="72" y="7"/>
                  </a:cxn>
                  <a:cxn ang="0">
                    <a:pos x="73" y="10"/>
                  </a:cxn>
                  <a:cxn ang="0">
                    <a:pos x="73" y="11"/>
                  </a:cxn>
                  <a:cxn ang="0">
                    <a:pos x="72" y="70"/>
                  </a:cxn>
                  <a:cxn ang="0">
                    <a:pos x="91" y="70"/>
                  </a:cxn>
                  <a:cxn ang="0">
                    <a:pos x="92" y="11"/>
                  </a:cxn>
                  <a:cxn ang="0">
                    <a:pos x="92" y="11"/>
                  </a:cxn>
                  <a:cxn ang="0">
                    <a:pos x="92" y="10"/>
                  </a:cxn>
                  <a:cxn ang="0">
                    <a:pos x="93" y="8"/>
                  </a:cxn>
                  <a:cxn ang="0">
                    <a:pos x="94" y="4"/>
                  </a:cxn>
                  <a:cxn ang="0">
                    <a:pos x="96" y="3"/>
                  </a:cxn>
                  <a:cxn ang="0">
                    <a:pos x="99" y="3"/>
                  </a:cxn>
                  <a:cxn ang="0">
                    <a:pos x="99" y="3"/>
                  </a:cxn>
                  <a:cxn ang="0">
                    <a:pos x="102" y="3"/>
                  </a:cxn>
                  <a:cxn ang="0">
                    <a:pos x="104" y="4"/>
                  </a:cxn>
                  <a:cxn ang="0">
                    <a:pos x="106" y="8"/>
                  </a:cxn>
                  <a:cxn ang="0">
                    <a:pos x="106" y="10"/>
                  </a:cxn>
                  <a:cxn ang="0">
                    <a:pos x="106" y="12"/>
                  </a:cxn>
                  <a:cxn ang="0">
                    <a:pos x="106" y="12"/>
                  </a:cxn>
                </a:cxnLst>
                <a:rect l="0" t="0" r="r" b="b"/>
                <a:pathLst>
                  <a:path w="122" h="70">
                    <a:moveTo>
                      <a:pt x="106" y="12"/>
                    </a:moveTo>
                    <a:lnTo>
                      <a:pt x="106" y="70"/>
                    </a:lnTo>
                    <a:lnTo>
                      <a:pt x="119" y="70"/>
                    </a:lnTo>
                    <a:lnTo>
                      <a:pt x="121" y="2"/>
                    </a:lnTo>
                    <a:lnTo>
                      <a:pt x="121" y="2"/>
                    </a:lnTo>
                    <a:lnTo>
                      <a:pt x="122" y="1"/>
                    </a:lnTo>
                    <a:lnTo>
                      <a:pt x="0" y="0"/>
                    </a:lnTo>
                    <a:lnTo>
                      <a:pt x="0" y="2"/>
                    </a:lnTo>
                    <a:lnTo>
                      <a:pt x="0" y="2"/>
                    </a:lnTo>
                    <a:lnTo>
                      <a:pt x="2" y="3"/>
                    </a:lnTo>
                    <a:lnTo>
                      <a:pt x="4" y="4"/>
                    </a:lnTo>
                    <a:lnTo>
                      <a:pt x="6" y="7"/>
                    </a:lnTo>
                    <a:lnTo>
                      <a:pt x="6" y="11"/>
                    </a:lnTo>
                    <a:lnTo>
                      <a:pt x="6" y="70"/>
                    </a:lnTo>
                    <a:lnTo>
                      <a:pt x="25" y="70"/>
                    </a:lnTo>
                    <a:lnTo>
                      <a:pt x="25" y="11"/>
                    </a:lnTo>
                    <a:lnTo>
                      <a:pt x="25" y="11"/>
                    </a:lnTo>
                    <a:lnTo>
                      <a:pt x="25" y="10"/>
                    </a:lnTo>
                    <a:lnTo>
                      <a:pt x="26" y="7"/>
                    </a:lnTo>
                    <a:lnTo>
                      <a:pt x="28" y="3"/>
                    </a:lnTo>
                    <a:lnTo>
                      <a:pt x="29" y="3"/>
                    </a:lnTo>
                    <a:lnTo>
                      <a:pt x="33" y="2"/>
                    </a:lnTo>
                    <a:lnTo>
                      <a:pt x="33" y="2"/>
                    </a:lnTo>
                    <a:lnTo>
                      <a:pt x="35" y="3"/>
                    </a:lnTo>
                    <a:lnTo>
                      <a:pt x="37" y="4"/>
                    </a:lnTo>
                    <a:lnTo>
                      <a:pt x="39" y="7"/>
                    </a:lnTo>
                    <a:lnTo>
                      <a:pt x="39" y="10"/>
                    </a:lnTo>
                    <a:lnTo>
                      <a:pt x="40" y="11"/>
                    </a:lnTo>
                    <a:lnTo>
                      <a:pt x="39" y="70"/>
                    </a:lnTo>
                    <a:lnTo>
                      <a:pt x="58" y="70"/>
                    </a:lnTo>
                    <a:lnTo>
                      <a:pt x="58" y="11"/>
                    </a:lnTo>
                    <a:lnTo>
                      <a:pt x="58" y="11"/>
                    </a:lnTo>
                    <a:lnTo>
                      <a:pt x="59" y="10"/>
                    </a:lnTo>
                    <a:lnTo>
                      <a:pt x="59" y="7"/>
                    </a:lnTo>
                    <a:lnTo>
                      <a:pt x="61" y="4"/>
                    </a:lnTo>
                    <a:lnTo>
                      <a:pt x="64" y="3"/>
                    </a:lnTo>
                    <a:lnTo>
                      <a:pt x="66" y="3"/>
                    </a:lnTo>
                    <a:lnTo>
                      <a:pt x="66" y="3"/>
                    </a:lnTo>
                    <a:lnTo>
                      <a:pt x="68" y="3"/>
                    </a:lnTo>
                    <a:lnTo>
                      <a:pt x="70" y="4"/>
                    </a:lnTo>
                    <a:lnTo>
                      <a:pt x="72" y="7"/>
                    </a:lnTo>
                    <a:lnTo>
                      <a:pt x="73" y="10"/>
                    </a:lnTo>
                    <a:lnTo>
                      <a:pt x="73" y="11"/>
                    </a:lnTo>
                    <a:lnTo>
                      <a:pt x="72" y="70"/>
                    </a:lnTo>
                    <a:lnTo>
                      <a:pt x="91" y="70"/>
                    </a:lnTo>
                    <a:lnTo>
                      <a:pt x="92" y="11"/>
                    </a:lnTo>
                    <a:lnTo>
                      <a:pt x="92" y="11"/>
                    </a:lnTo>
                    <a:lnTo>
                      <a:pt x="92" y="10"/>
                    </a:lnTo>
                    <a:lnTo>
                      <a:pt x="93" y="8"/>
                    </a:lnTo>
                    <a:lnTo>
                      <a:pt x="94" y="4"/>
                    </a:lnTo>
                    <a:lnTo>
                      <a:pt x="96" y="3"/>
                    </a:lnTo>
                    <a:lnTo>
                      <a:pt x="99" y="3"/>
                    </a:lnTo>
                    <a:lnTo>
                      <a:pt x="99" y="3"/>
                    </a:lnTo>
                    <a:lnTo>
                      <a:pt x="102" y="3"/>
                    </a:lnTo>
                    <a:lnTo>
                      <a:pt x="104" y="4"/>
                    </a:lnTo>
                    <a:lnTo>
                      <a:pt x="106" y="8"/>
                    </a:lnTo>
                    <a:lnTo>
                      <a:pt x="106" y="10"/>
                    </a:lnTo>
                    <a:lnTo>
                      <a:pt x="106" y="12"/>
                    </a:lnTo>
                    <a:lnTo>
                      <a:pt x="106" y="12"/>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8" name="Freeform 144"/>
              <p:cNvSpPr/>
              <p:nvPr/>
            </p:nvSpPr>
            <p:spPr bwMode="auto">
              <a:xfrm>
                <a:off x="3173413" y="2224088"/>
                <a:ext cx="31750" cy="180975"/>
              </a:xfrm>
              <a:custGeom>
                <a:avLst/>
                <a:gdLst/>
                <a:ahLst/>
                <a:cxnLst>
                  <a:cxn ang="0">
                    <a:pos x="15" y="114"/>
                  </a:cxn>
                  <a:cxn ang="0">
                    <a:pos x="17" y="78"/>
                  </a:cxn>
                  <a:cxn ang="0">
                    <a:pos x="17" y="78"/>
                  </a:cxn>
                  <a:cxn ang="0">
                    <a:pos x="19" y="75"/>
                  </a:cxn>
                  <a:cxn ang="0">
                    <a:pos x="20" y="72"/>
                  </a:cxn>
                  <a:cxn ang="0">
                    <a:pos x="20" y="72"/>
                  </a:cxn>
                  <a:cxn ang="0">
                    <a:pos x="19" y="70"/>
                  </a:cxn>
                  <a:cxn ang="0">
                    <a:pos x="18" y="68"/>
                  </a:cxn>
                  <a:cxn ang="0">
                    <a:pos x="15" y="67"/>
                  </a:cxn>
                  <a:cxn ang="0">
                    <a:pos x="13" y="67"/>
                  </a:cxn>
                  <a:cxn ang="0">
                    <a:pos x="12" y="67"/>
                  </a:cxn>
                  <a:cxn ang="0">
                    <a:pos x="12" y="67"/>
                  </a:cxn>
                  <a:cxn ang="0">
                    <a:pos x="9" y="62"/>
                  </a:cxn>
                  <a:cxn ang="0">
                    <a:pos x="3" y="60"/>
                  </a:cxn>
                  <a:cxn ang="0">
                    <a:pos x="4" y="0"/>
                  </a:cxn>
                  <a:cxn ang="0">
                    <a:pos x="1" y="0"/>
                  </a:cxn>
                  <a:cxn ang="0">
                    <a:pos x="0" y="0"/>
                  </a:cxn>
                  <a:cxn ang="0">
                    <a:pos x="0" y="114"/>
                  </a:cxn>
                  <a:cxn ang="0">
                    <a:pos x="15" y="114"/>
                  </a:cxn>
                </a:cxnLst>
                <a:rect l="0" t="0" r="r" b="b"/>
                <a:pathLst>
                  <a:path w="20" h="114">
                    <a:moveTo>
                      <a:pt x="15" y="114"/>
                    </a:moveTo>
                    <a:lnTo>
                      <a:pt x="17" y="78"/>
                    </a:lnTo>
                    <a:lnTo>
                      <a:pt x="17" y="78"/>
                    </a:lnTo>
                    <a:lnTo>
                      <a:pt x="19" y="75"/>
                    </a:lnTo>
                    <a:lnTo>
                      <a:pt x="20" y="72"/>
                    </a:lnTo>
                    <a:lnTo>
                      <a:pt x="20" y="72"/>
                    </a:lnTo>
                    <a:lnTo>
                      <a:pt x="19" y="70"/>
                    </a:lnTo>
                    <a:lnTo>
                      <a:pt x="18" y="68"/>
                    </a:lnTo>
                    <a:lnTo>
                      <a:pt x="15" y="67"/>
                    </a:lnTo>
                    <a:lnTo>
                      <a:pt x="13" y="67"/>
                    </a:lnTo>
                    <a:lnTo>
                      <a:pt x="12" y="67"/>
                    </a:lnTo>
                    <a:lnTo>
                      <a:pt x="12" y="67"/>
                    </a:lnTo>
                    <a:lnTo>
                      <a:pt x="9" y="62"/>
                    </a:lnTo>
                    <a:lnTo>
                      <a:pt x="3" y="60"/>
                    </a:lnTo>
                    <a:lnTo>
                      <a:pt x="4" y="0"/>
                    </a:lnTo>
                    <a:lnTo>
                      <a:pt x="1" y="0"/>
                    </a:lnTo>
                    <a:lnTo>
                      <a:pt x="0" y="0"/>
                    </a:lnTo>
                    <a:lnTo>
                      <a:pt x="0" y="114"/>
                    </a:lnTo>
                    <a:lnTo>
                      <a:pt x="15" y="114"/>
                    </a:lnTo>
                    <a:close/>
                  </a:path>
                </a:pathLst>
              </a:custGeom>
              <a:solidFill>
                <a:schemeClr val="tx2">
                  <a:lumMod val="75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9" name="Freeform 145"/>
              <p:cNvSpPr/>
              <p:nvPr/>
            </p:nvSpPr>
            <p:spPr bwMode="auto">
              <a:xfrm>
                <a:off x="3173413" y="2405063"/>
                <a:ext cx="42863" cy="33338"/>
              </a:xfrm>
              <a:custGeom>
                <a:avLst/>
                <a:gdLst/>
                <a:ahLst/>
                <a:cxnLst>
                  <a:cxn ang="0">
                    <a:pos x="27" y="16"/>
                  </a:cxn>
                  <a:cxn ang="0">
                    <a:pos x="27" y="16"/>
                  </a:cxn>
                  <a:cxn ang="0">
                    <a:pos x="27" y="14"/>
                  </a:cxn>
                  <a:cxn ang="0">
                    <a:pos x="26" y="11"/>
                  </a:cxn>
                  <a:cxn ang="0">
                    <a:pos x="24" y="10"/>
                  </a:cxn>
                  <a:cxn ang="0">
                    <a:pos x="22" y="9"/>
                  </a:cxn>
                  <a:cxn ang="0">
                    <a:pos x="22" y="1"/>
                  </a:cxn>
                  <a:cxn ang="0">
                    <a:pos x="15" y="1"/>
                  </a:cxn>
                  <a:cxn ang="0">
                    <a:pos x="15" y="0"/>
                  </a:cxn>
                  <a:cxn ang="0">
                    <a:pos x="0" y="0"/>
                  </a:cxn>
                  <a:cxn ang="0">
                    <a:pos x="0" y="21"/>
                  </a:cxn>
                  <a:cxn ang="0">
                    <a:pos x="26" y="21"/>
                  </a:cxn>
                  <a:cxn ang="0">
                    <a:pos x="26" y="21"/>
                  </a:cxn>
                  <a:cxn ang="0">
                    <a:pos x="27" y="18"/>
                  </a:cxn>
                  <a:cxn ang="0">
                    <a:pos x="27" y="16"/>
                  </a:cxn>
                  <a:cxn ang="0">
                    <a:pos x="27" y="16"/>
                  </a:cxn>
                </a:cxnLst>
                <a:rect l="0" t="0" r="r" b="b"/>
                <a:pathLst>
                  <a:path w="27" h="21">
                    <a:moveTo>
                      <a:pt x="27" y="16"/>
                    </a:moveTo>
                    <a:lnTo>
                      <a:pt x="27" y="16"/>
                    </a:lnTo>
                    <a:lnTo>
                      <a:pt x="27" y="14"/>
                    </a:lnTo>
                    <a:lnTo>
                      <a:pt x="26" y="11"/>
                    </a:lnTo>
                    <a:lnTo>
                      <a:pt x="24" y="10"/>
                    </a:lnTo>
                    <a:lnTo>
                      <a:pt x="22" y="9"/>
                    </a:lnTo>
                    <a:lnTo>
                      <a:pt x="22" y="1"/>
                    </a:lnTo>
                    <a:lnTo>
                      <a:pt x="15" y="1"/>
                    </a:lnTo>
                    <a:lnTo>
                      <a:pt x="15" y="0"/>
                    </a:lnTo>
                    <a:lnTo>
                      <a:pt x="0" y="0"/>
                    </a:lnTo>
                    <a:lnTo>
                      <a:pt x="0" y="21"/>
                    </a:lnTo>
                    <a:lnTo>
                      <a:pt x="26" y="21"/>
                    </a:lnTo>
                    <a:lnTo>
                      <a:pt x="26" y="21"/>
                    </a:lnTo>
                    <a:lnTo>
                      <a:pt x="27" y="18"/>
                    </a:lnTo>
                    <a:lnTo>
                      <a:pt x="27" y="16"/>
                    </a:lnTo>
                    <a:lnTo>
                      <a:pt x="27" y="16"/>
                    </a:lnTo>
                    <a:close/>
                  </a:path>
                </a:pathLst>
              </a:cu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30" name="Freeform 146"/>
              <p:cNvSpPr>
                <a:spLocks noEditPoints="1"/>
              </p:cNvSpPr>
              <p:nvPr/>
            </p:nvSpPr>
            <p:spPr bwMode="auto">
              <a:xfrm>
                <a:off x="3171825" y="2438401"/>
                <a:ext cx="168275" cy="242888"/>
              </a:xfrm>
              <a:custGeom>
                <a:avLst/>
                <a:gdLst/>
                <a:ahLst/>
                <a:cxnLst>
                  <a:cxn ang="0">
                    <a:pos x="87" y="152"/>
                  </a:cxn>
                  <a:cxn ang="0">
                    <a:pos x="103" y="108"/>
                  </a:cxn>
                  <a:cxn ang="0">
                    <a:pos x="105" y="105"/>
                  </a:cxn>
                  <a:cxn ang="0">
                    <a:pos x="106" y="101"/>
                  </a:cxn>
                  <a:cxn ang="0">
                    <a:pos x="104" y="94"/>
                  </a:cxn>
                  <a:cxn ang="0">
                    <a:pos x="98" y="92"/>
                  </a:cxn>
                  <a:cxn ang="0">
                    <a:pos x="87" y="92"/>
                  </a:cxn>
                  <a:cxn ang="0">
                    <a:pos x="82" y="65"/>
                  </a:cxn>
                  <a:cxn ang="0">
                    <a:pos x="73" y="42"/>
                  </a:cxn>
                  <a:cxn ang="0">
                    <a:pos x="70" y="36"/>
                  </a:cxn>
                  <a:cxn ang="0">
                    <a:pos x="49" y="14"/>
                  </a:cxn>
                  <a:cxn ang="0">
                    <a:pos x="27" y="0"/>
                  </a:cxn>
                  <a:cxn ang="0">
                    <a:pos x="27" y="0"/>
                  </a:cxn>
                  <a:cxn ang="0">
                    <a:pos x="0" y="103"/>
                  </a:cxn>
                  <a:cxn ang="0">
                    <a:pos x="3" y="104"/>
                  </a:cxn>
                  <a:cxn ang="0">
                    <a:pos x="5" y="109"/>
                  </a:cxn>
                  <a:cxn ang="0">
                    <a:pos x="0" y="152"/>
                  </a:cxn>
                  <a:cxn ang="0">
                    <a:pos x="47" y="152"/>
                  </a:cxn>
                  <a:cxn ang="0">
                    <a:pos x="47" y="109"/>
                  </a:cxn>
                  <a:cxn ang="0">
                    <a:pos x="50" y="104"/>
                  </a:cxn>
                  <a:cxn ang="0">
                    <a:pos x="54" y="104"/>
                  </a:cxn>
                  <a:cxn ang="0">
                    <a:pos x="59" y="106"/>
                  </a:cxn>
                  <a:cxn ang="0">
                    <a:pos x="59" y="152"/>
                  </a:cxn>
                  <a:cxn ang="0">
                    <a:pos x="75" y="109"/>
                  </a:cxn>
                  <a:cxn ang="0">
                    <a:pos x="76" y="107"/>
                  </a:cxn>
                  <a:cxn ang="0">
                    <a:pos x="81" y="104"/>
                  </a:cxn>
                  <a:cxn ang="0">
                    <a:pos x="84" y="105"/>
                  </a:cxn>
                  <a:cxn ang="0">
                    <a:pos x="87" y="109"/>
                  </a:cxn>
                  <a:cxn ang="0">
                    <a:pos x="32" y="152"/>
                  </a:cxn>
                  <a:cxn ang="0">
                    <a:pos x="21" y="109"/>
                  </a:cxn>
                  <a:cxn ang="0">
                    <a:pos x="21" y="106"/>
                  </a:cxn>
                  <a:cxn ang="0">
                    <a:pos x="26" y="103"/>
                  </a:cxn>
                  <a:cxn ang="0">
                    <a:pos x="30" y="104"/>
                  </a:cxn>
                  <a:cxn ang="0">
                    <a:pos x="33" y="109"/>
                  </a:cxn>
                </a:cxnLst>
                <a:rect l="0" t="0" r="r" b="b"/>
                <a:pathLst>
                  <a:path w="105" h="153">
                    <a:moveTo>
                      <a:pt x="87" y="109"/>
                    </a:moveTo>
                    <a:lnTo>
                      <a:pt x="87" y="152"/>
                    </a:lnTo>
                    <a:lnTo>
                      <a:pt x="102" y="153"/>
                    </a:lnTo>
                    <a:lnTo>
                      <a:pt x="103" y="108"/>
                    </a:lnTo>
                    <a:lnTo>
                      <a:pt x="103" y="108"/>
                    </a:lnTo>
                    <a:lnTo>
                      <a:pt x="105" y="105"/>
                    </a:lnTo>
                    <a:lnTo>
                      <a:pt x="106" y="101"/>
                    </a:lnTo>
                    <a:lnTo>
                      <a:pt x="106" y="101"/>
                    </a:lnTo>
                    <a:lnTo>
                      <a:pt x="106" y="97"/>
                    </a:lnTo>
                    <a:lnTo>
                      <a:pt x="104" y="94"/>
                    </a:lnTo>
                    <a:lnTo>
                      <a:pt x="101" y="93"/>
                    </a:lnTo>
                    <a:lnTo>
                      <a:pt x="98" y="92"/>
                    </a:lnTo>
                    <a:lnTo>
                      <a:pt x="87" y="92"/>
                    </a:lnTo>
                    <a:lnTo>
                      <a:pt x="87" y="92"/>
                    </a:lnTo>
                    <a:lnTo>
                      <a:pt x="84" y="80"/>
                    </a:lnTo>
                    <a:lnTo>
                      <a:pt x="82" y="65"/>
                    </a:lnTo>
                    <a:lnTo>
                      <a:pt x="77" y="50"/>
                    </a:lnTo>
                    <a:lnTo>
                      <a:pt x="73" y="42"/>
                    </a:lnTo>
                    <a:lnTo>
                      <a:pt x="70" y="36"/>
                    </a:lnTo>
                    <a:lnTo>
                      <a:pt x="70" y="36"/>
                    </a:lnTo>
                    <a:lnTo>
                      <a:pt x="60" y="24"/>
                    </a:lnTo>
                    <a:lnTo>
                      <a:pt x="49" y="14"/>
                    </a:lnTo>
                    <a:lnTo>
                      <a:pt x="38" y="6"/>
                    </a:lnTo>
                    <a:lnTo>
                      <a:pt x="27" y="0"/>
                    </a:lnTo>
                    <a:lnTo>
                      <a:pt x="27" y="0"/>
                    </a:lnTo>
                    <a:lnTo>
                      <a:pt x="27" y="0"/>
                    </a:lnTo>
                    <a:lnTo>
                      <a:pt x="1" y="0"/>
                    </a:lnTo>
                    <a:lnTo>
                      <a:pt x="0" y="103"/>
                    </a:lnTo>
                    <a:lnTo>
                      <a:pt x="0" y="103"/>
                    </a:lnTo>
                    <a:lnTo>
                      <a:pt x="3" y="104"/>
                    </a:lnTo>
                    <a:lnTo>
                      <a:pt x="4" y="106"/>
                    </a:lnTo>
                    <a:lnTo>
                      <a:pt x="5" y="109"/>
                    </a:lnTo>
                    <a:lnTo>
                      <a:pt x="4" y="152"/>
                    </a:lnTo>
                    <a:lnTo>
                      <a:pt x="0" y="152"/>
                    </a:lnTo>
                    <a:lnTo>
                      <a:pt x="0" y="152"/>
                    </a:lnTo>
                    <a:lnTo>
                      <a:pt x="47" y="152"/>
                    </a:lnTo>
                    <a:lnTo>
                      <a:pt x="47" y="109"/>
                    </a:lnTo>
                    <a:lnTo>
                      <a:pt x="47" y="109"/>
                    </a:lnTo>
                    <a:lnTo>
                      <a:pt x="48" y="106"/>
                    </a:lnTo>
                    <a:lnTo>
                      <a:pt x="50" y="104"/>
                    </a:lnTo>
                    <a:lnTo>
                      <a:pt x="54" y="104"/>
                    </a:lnTo>
                    <a:lnTo>
                      <a:pt x="54" y="104"/>
                    </a:lnTo>
                    <a:lnTo>
                      <a:pt x="57" y="105"/>
                    </a:lnTo>
                    <a:lnTo>
                      <a:pt x="59" y="106"/>
                    </a:lnTo>
                    <a:lnTo>
                      <a:pt x="59" y="109"/>
                    </a:lnTo>
                    <a:lnTo>
                      <a:pt x="59" y="152"/>
                    </a:lnTo>
                    <a:lnTo>
                      <a:pt x="75" y="152"/>
                    </a:lnTo>
                    <a:lnTo>
                      <a:pt x="75" y="109"/>
                    </a:lnTo>
                    <a:lnTo>
                      <a:pt x="75" y="109"/>
                    </a:lnTo>
                    <a:lnTo>
                      <a:pt x="76" y="107"/>
                    </a:lnTo>
                    <a:lnTo>
                      <a:pt x="77" y="105"/>
                    </a:lnTo>
                    <a:lnTo>
                      <a:pt x="81" y="104"/>
                    </a:lnTo>
                    <a:lnTo>
                      <a:pt x="81" y="104"/>
                    </a:lnTo>
                    <a:lnTo>
                      <a:pt x="84" y="105"/>
                    </a:lnTo>
                    <a:lnTo>
                      <a:pt x="87" y="107"/>
                    </a:lnTo>
                    <a:lnTo>
                      <a:pt x="87" y="109"/>
                    </a:lnTo>
                    <a:lnTo>
                      <a:pt x="87" y="109"/>
                    </a:lnTo>
                    <a:close/>
                    <a:moveTo>
                      <a:pt x="32" y="152"/>
                    </a:moveTo>
                    <a:lnTo>
                      <a:pt x="20" y="152"/>
                    </a:lnTo>
                    <a:lnTo>
                      <a:pt x="21" y="109"/>
                    </a:lnTo>
                    <a:lnTo>
                      <a:pt x="21" y="109"/>
                    </a:lnTo>
                    <a:lnTo>
                      <a:pt x="21" y="106"/>
                    </a:lnTo>
                    <a:lnTo>
                      <a:pt x="23" y="104"/>
                    </a:lnTo>
                    <a:lnTo>
                      <a:pt x="26" y="103"/>
                    </a:lnTo>
                    <a:lnTo>
                      <a:pt x="26" y="103"/>
                    </a:lnTo>
                    <a:lnTo>
                      <a:pt x="30" y="104"/>
                    </a:lnTo>
                    <a:lnTo>
                      <a:pt x="32" y="106"/>
                    </a:lnTo>
                    <a:lnTo>
                      <a:pt x="33" y="109"/>
                    </a:lnTo>
                    <a:lnTo>
                      <a:pt x="32" y="152"/>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31" name="Freeform 147"/>
              <p:cNvSpPr>
                <a:spLocks noEditPoints="1"/>
              </p:cNvSpPr>
              <p:nvPr/>
            </p:nvSpPr>
            <p:spPr bwMode="auto">
              <a:xfrm>
                <a:off x="3167063" y="2900363"/>
                <a:ext cx="558800" cy="244475"/>
              </a:xfrm>
              <a:custGeom>
                <a:avLst/>
                <a:gdLst/>
                <a:ahLst/>
                <a:cxnLst>
                  <a:cxn ang="0">
                    <a:pos x="352" y="5"/>
                  </a:cxn>
                  <a:cxn ang="0">
                    <a:pos x="1" y="0"/>
                  </a:cxn>
                  <a:cxn ang="0">
                    <a:pos x="1" y="41"/>
                  </a:cxn>
                  <a:cxn ang="0">
                    <a:pos x="1" y="41"/>
                  </a:cxn>
                  <a:cxn ang="0">
                    <a:pos x="4" y="42"/>
                  </a:cxn>
                  <a:cxn ang="0">
                    <a:pos x="6" y="43"/>
                  </a:cxn>
                  <a:cxn ang="0">
                    <a:pos x="10" y="45"/>
                  </a:cxn>
                  <a:cxn ang="0">
                    <a:pos x="12" y="49"/>
                  </a:cxn>
                  <a:cxn ang="0">
                    <a:pos x="12" y="50"/>
                  </a:cxn>
                  <a:cxn ang="0">
                    <a:pos x="12" y="94"/>
                  </a:cxn>
                  <a:cxn ang="0">
                    <a:pos x="1" y="94"/>
                  </a:cxn>
                  <a:cxn ang="0">
                    <a:pos x="0" y="154"/>
                  </a:cxn>
                  <a:cxn ang="0">
                    <a:pos x="350" y="154"/>
                  </a:cxn>
                  <a:cxn ang="0">
                    <a:pos x="352" y="5"/>
                  </a:cxn>
                  <a:cxn ang="0">
                    <a:pos x="50" y="95"/>
                  </a:cxn>
                  <a:cxn ang="0">
                    <a:pos x="27" y="94"/>
                  </a:cxn>
                  <a:cxn ang="0">
                    <a:pos x="28" y="10"/>
                  </a:cxn>
                  <a:cxn ang="0">
                    <a:pos x="51" y="10"/>
                  </a:cxn>
                  <a:cxn ang="0">
                    <a:pos x="50" y="95"/>
                  </a:cxn>
                  <a:cxn ang="0">
                    <a:pos x="95" y="95"/>
                  </a:cxn>
                  <a:cxn ang="0">
                    <a:pos x="72" y="95"/>
                  </a:cxn>
                  <a:cxn ang="0">
                    <a:pos x="72" y="11"/>
                  </a:cxn>
                  <a:cxn ang="0">
                    <a:pos x="96" y="11"/>
                  </a:cxn>
                  <a:cxn ang="0">
                    <a:pos x="95" y="95"/>
                  </a:cxn>
                  <a:cxn ang="0">
                    <a:pos x="139" y="96"/>
                  </a:cxn>
                  <a:cxn ang="0">
                    <a:pos x="116" y="95"/>
                  </a:cxn>
                  <a:cxn ang="0">
                    <a:pos x="117" y="11"/>
                  </a:cxn>
                  <a:cxn ang="0">
                    <a:pos x="140" y="11"/>
                  </a:cxn>
                  <a:cxn ang="0">
                    <a:pos x="139" y="96"/>
                  </a:cxn>
                  <a:cxn ang="0">
                    <a:pos x="184" y="96"/>
                  </a:cxn>
                  <a:cxn ang="0">
                    <a:pos x="161" y="96"/>
                  </a:cxn>
                  <a:cxn ang="0">
                    <a:pos x="161" y="12"/>
                  </a:cxn>
                  <a:cxn ang="0">
                    <a:pos x="185" y="12"/>
                  </a:cxn>
                  <a:cxn ang="0">
                    <a:pos x="184" y="96"/>
                  </a:cxn>
                  <a:cxn ang="0">
                    <a:pos x="260" y="120"/>
                  </a:cxn>
                  <a:cxn ang="0">
                    <a:pos x="236" y="120"/>
                  </a:cxn>
                  <a:cxn ang="0">
                    <a:pos x="236" y="85"/>
                  </a:cxn>
                  <a:cxn ang="0">
                    <a:pos x="261" y="85"/>
                  </a:cxn>
                  <a:cxn ang="0">
                    <a:pos x="260" y="120"/>
                  </a:cxn>
                  <a:cxn ang="0">
                    <a:pos x="261" y="65"/>
                  </a:cxn>
                  <a:cxn ang="0">
                    <a:pos x="237" y="64"/>
                  </a:cxn>
                  <a:cxn ang="0">
                    <a:pos x="237" y="30"/>
                  </a:cxn>
                  <a:cxn ang="0">
                    <a:pos x="261" y="30"/>
                  </a:cxn>
                  <a:cxn ang="0">
                    <a:pos x="261" y="65"/>
                  </a:cxn>
                  <a:cxn ang="0">
                    <a:pos x="314" y="120"/>
                  </a:cxn>
                  <a:cxn ang="0">
                    <a:pos x="288" y="120"/>
                  </a:cxn>
                  <a:cxn ang="0">
                    <a:pos x="289" y="85"/>
                  </a:cxn>
                  <a:cxn ang="0">
                    <a:pos x="314" y="86"/>
                  </a:cxn>
                  <a:cxn ang="0">
                    <a:pos x="314" y="120"/>
                  </a:cxn>
                  <a:cxn ang="0">
                    <a:pos x="289" y="65"/>
                  </a:cxn>
                  <a:cxn ang="0">
                    <a:pos x="289" y="30"/>
                  </a:cxn>
                  <a:cxn ang="0">
                    <a:pos x="314" y="30"/>
                  </a:cxn>
                  <a:cxn ang="0">
                    <a:pos x="314" y="65"/>
                  </a:cxn>
                  <a:cxn ang="0">
                    <a:pos x="289" y="65"/>
                  </a:cxn>
                </a:cxnLst>
                <a:rect l="0" t="0" r="r" b="b"/>
                <a:pathLst>
                  <a:path w="352" h="154">
                    <a:moveTo>
                      <a:pt x="352" y="5"/>
                    </a:moveTo>
                    <a:lnTo>
                      <a:pt x="1" y="0"/>
                    </a:lnTo>
                    <a:lnTo>
                      <a:pt x="1" y="41"/>
                    </a:lnTo>
                    <a:lnTo>
                      <a:pt x="1" y="41"/>
                    </a:lnTo>
                    <a:lnTo>
                      <a:pt x="4" y="42"/>
                    </a:lnTo>
                    <a:lnTo>
                      <a:pt x="6" y="43"/>
                    </a:lnTo>
                    <a:lnTo>
                      <a:pt x="10" y="45"/>
                    </a:lnTo>
                    <a:lnTo>
                      <a:pt x="12" y="49"/>
                    </a:lnTo>
                    <a:lnTo>
                      <a:pt x="12" y="50"/>
                    </a:lnTo>
                    <a:lnTo>
                      <a:pt x="12" y="94"/>
                    </a:lnTo>
                    <a:lnTo>
                      <a:pt x="1" y="94"/>
                    </a:lnTo>
                    <a:lnTo>
                      <a:pt x="0" y="154"/>
                    </a:lnTo>
                    <a:lnTo>
                      <a:pt x="350" y="154"/>
                    </a:lnTo>
                    <a:lnTo>
                      <a:pt x="352" y="5"/>
                    </a:lnTo>
                    <a:close/>
                    <a:moveTo>
                      <a:pt x="50" y="95"/>
                    </a:moveTo>
                    <a:lnTo>
                      <a:pt x="27" y="94"/>
                    </a:lnTo>
                    <a:lnTo>
                      <a:pt x="28" y="10"/>
                    </a:lnTo>
                    <a:lnTo>
                      <a:pt x="51" y="10"/>
                    </a:lnTo>
                    <a:lnTo>
                      <a:pt x="50" y="95"/>
                    </a:lnTo>
                    <a:close/>
                    <a:moveTo>
                      <a:pt x="95" y="95"/>
                    </a:moveTo>
                    <a:lnTo>
                      <a:pt x="72" y="95"/>
                    </a:lnTo>
                    <a:lnTo>
                      <a:pt x="72" y="11"/>
                    </a:lnTo>
                    <a:lnTo>
                      <a:pt x="96" y="11"/>
                    </a:lnTo>
                    <a:lnTo>
                      <a:pt x="95" y="95"/>
                    </a:lnTo>
                    <a:close/>
                    <a:moveTo>
                      <a:pt x="139" y="96"/>
                    </a:moveTo>
                    <a:lnTo>
                      <a:pt x="116" y="95"/>
                    </a:lnTo>
                    <a:lnTo>
                      <a:pt x="117" y="11"/>
                    </a:lnTo>
                    <a:lnTo>
                      <a:pt x="140" y="11"/>
                    </a:lnTo>
                    <a:lnTo>
                      <a:pt x="139" y="96"/>
                    </a:lnTo>
                    <a:close/>
                    <a:moveTo>
                      <a:pt x="184" y="96"/>
                    </a:moveTo>
                    <a:lnTo>
                      <a:pt x="161" y="96"/>
                    </a:lnTo>
                    <a:lnTo>
                      <a:pt x="161" y="12"/>
                    </a:lnTo>
                    <a:lnTo>
                      <a:pt x="185" y="12"/>
                    </a:lnTo>
                    <a:lnTo>
                      <a:pt x="184" y="96"/>
                    </a:lnTo>
                    <a:close/>
                    <a:moveTo>
                      <a:pt x="260" y="120"/>
                    </a:moveTo>
                    <a:lnTo>
                      <a:pt x="236" y="120"/>
                    </a:lnTo>
                    <a:lnTo>
                      <a:pt x="236" y="85"/>
                    </a:lnTo>
                    <a:lnTo>
                      <a:pt x="261" y="85"/>
                    </a:lnTo>
                    <a:lnTo>
                      <a:pt x="260" y="120"/>
                    </a:lnTo>
                    <a:close/>
                    <a:moveTo>
                      <a:pt x="261" y="65"/>
                    </a:moveTo>
                    <a:lnTo>
                      <a:pt x="237" y="64"/>
                    </a:lnTo>
                    <a:lnTo>
                      <a:pt x="237" y="30"/>
                    </a:lnTo>
                    <a:lnTo>
                      <a:pt x="261" y="30"/>
                    </a:lnTo>
                    <a:lnTo>
                      <a:pt x="261" y="65"/>
                    </a:lnTo>
                    <a:close/>
                    <a:moveTo>
                      <a:pt x="314" y="120"/>
                    </a:moveTo>
                    <a:lnTo>
                      <a:pt x="288" y="120"/>
                    </a:lnTo>
                    <a:lnTo>
                      <a:pt x="289" y="85"/>
                    </a:lnTo>
                    <a:lnTo>
                      <a:pt x="314" y="86"/>
                    </a:lnTo>
                    <a:lnTo>
                      <a:pt x="314" y="120"/>
                    </a:lnTo>
                    <a:close/>
                    <a:moveTo>
                      <a:pt x="289" y="65"/>
                    </a:moveTo>
                    <a:lnTo>
                      <a:pt x="289" y="30"/>
                    </a:lnTo>
                    <a:lnTo>
                      <a:pt x="314" y="30"/>
                    </a:lnTo>
                    <a:lnTo>
                      <a:pt x="314" y="65"/>
                    </a:lnTo>
                    <a:lnTo>
                      <a:pt x="289" y="65"/>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32" name="Freeform 148"/>
              <p:cNvSpPr/>
              <p:nvPr/>
            </p:nvSpPr>
            <p:spPr bwMode="auto">
              <a:xfrm>
                <a:off x="3168650" y="2824163"/>
                <a:ext cx="557213" cy="84138"/>
              </a:xfrm>
              <a:custGeom>
                <a:avLst/>
                <a:gdLst/>
                <a:ahLst/>
                <a:cxnLst>
                  <a:cxn ang="0">
                    <a:pos x="351" y="52"/>
                  </a:cxn>
                  <a:cxn ang="0">
                    <a:pos x="208" y="51"/>
                  </a:cxn>
                  <a:cxn ang="0">
                    <a:pos x="209" y="21"/>
                  </a:cxn>
                  <a:cxn ang="0">
                    <a:pos x="142" y="20"/>
                  </a:cxn>
                  <a:cxn ang="0">
                    <a:pos x="144" y="1"/>
                  </a:cxn>
                  <a:cxn ang="0">
                    <a:pos x="120" y="1"/>
                  </a:cxn>
                  <a:cxn ang="0">
                    <a:pos x="120" y="0"/>
                  </a:cxn>
                  <a:cxn ang="0">
                    <a:pos x="107" y="0"/>
                  </a:cxn>
                  <a:cxn ang="0">
                    <a:pos x="107" y="1"/>
                  </a:cxn>
                  <a:cxn ang="0">
                    <a:pos x="92" y="0"/>
                  </a:cxn>
                  <a:cxn ang="0">
                    <a:pos x="92" y="0"/>
                  </a:cxn>
                  <a:cxn ang="0">
                    <a:pos x="73" y="0"/>
                  </a:cxn>
                  <a:cxn ang="0">
                    <a:pos x="73" y="0"/>
                  </a:cxn>
                  <a:cxn ang="0">
                    <a:pos x="59" y="0"/>
                  </a:cxn>
                  <a:cxn ang="0">
                    <a:pos x="59" y="0"/>
                  </a:cxn>
                  <a:cxn ang="0">
                    <a:pos x="40" y="0"/>
                  </a:cxn>
                  <a:cxn ang="0">
                    <a:pos x="40" y="0"/>
                  </a:cxn>
                  <a:cxn ang="0">
                    <a:pos x="26" y="0"/>
                  </a:cxn>
                  <a:cxn ang="0">
                    <a:pos x="26" y="0"/>
                  </a:cxn>
                  <a:cxn ang="0">
                    <a:pos x="7" y="0"/>
                  </a:cxn>
                  <a:cxn ang="0">
                    <a:pos x="7" y="0"/>
                  </a:cxn>
                  <a:cxn ang="0">
                    <a:pos x="1" y="0"/>
                  </a:cxn>
                  <a:cxn ang="0">
                    <a:pos x="0" y="48"/>
                  </a:cxn>
                  <a:cxn ang="0">
                    <a:pos x="351" y="53"/>
                  </a:cxn>
                  <a:cxn ang="0">
                    <a:pos x="351" y="52"/>
                  </a:cxn>
                </a:cxnLst>
                <a:rect l="0" t="0" r="r" b="b"/>
                <a:pathLst>
                  <a:path w="351" h="52">
                    <a:moveTo>
                      <a:pt x="351" y="52"/>
                    </a:moveTo>
                    <a:lnTo>
                      <a:pt x="208" y="51"/>
                    </a:lnTo>
                    <a:lnTo>
                      <a:pt x="209" y="21"/>
                    </a:lnTo>
                    <a:lnTo>
                      <a:pt x="142" y="20"/>
                    </a:lnTo>
                    <a:lnTo>
                      <a:pt x="144" y="1"/>
                    </a:lnTo>
                    <a:lnTo>
                      <a:pt x="120" y="1"/>
                    </a:lnTo>
                    <a:lnTo>
                      <a:pt x="120" y="0"/>
                    </a:lnTo>
                    <a:lnTo>
                      <a:pt x="107" y="0"/>
                    </a:lnTo>
                    <a:lnTo>
                      <a:pt x="107" y="1"/>
                    </a:lnTo>
                    <a:lnTo>
                      <a:pt x="92" y="0"/>
                    </a:lnTo>
                    <a:lnTo>
                      <a:pt x="92" y="0"/>
                    </a:lnTo>
                    <a:lnTo>
                      <a:pt x="73" y="0"/>
                    </a:lnTo>
                    <a:lnTo>
                      <a:pt x="73" y="0"/>
                    </a:lnTo>
                    <a:lnTo>
                      <a:pt x="59" y="0"/>
                    </a:lnTo>
                    <a:lnTo>
                      <a:pt x="59" y="0"/>
                    </a:lnTo>
                    <a:lnTo>
                      <a:pt x="40" y="0"/>
                    </a:lnTo>
                    <a:lnTo>
                      <a:pt x="40" y="0"/>
                    </a:lnTo>
                    <a:lnTo>
                      <a:pt x="26" y="0"/>
                    </a:lnTo>
                    <a:lnTo>
                      <a:pt x="26" y="0"/>
                    </a:lnTo>
                    <a:lnTo>
                      <a:pt x="7" y="0"/>
                    </a:lnTo>
                    <a:lnTo>
                      <a:pt x="7" y="0"/>
                    </a:lnTo>
                    <a:lnTo>
                      <a:pt x="1" y="0"/>
                    </a:lnTo>
                    <a:lnTo>
                      <a:pt x="0" y="48"/>
                    </a:lnTo>
                    <a:lnTo>
                      <a:pt x="351" y="53"/>
                    </a:lnTo>
                    <a:lnTo>
                      <a:pt x="351" y="52"/>
                    </a:lnTo>
                    <a:close/>
                  </a:path>
                </a:pathLst>
              </a:cu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33" name="Freeform 149"/>
              <p:cNvSpPr/>
              <p:nvPr/>
            </p:nvSpPr>
            <p:spPr bwMode="auto">
              <a:xfrm>
                <a:off x="2835275" y="2820988"/>
                <a:ext cx="334963" cy="79375"/>
              </a:xfrm>
              <a:custGeom>
                <a:avLst/>
                <a:gdLst/>
                <a:ahLst/>
                <a:cxnLst>
                  <a:cxn ang="0">
                    <a:pos x="211" y="1"/>
                  </a:cxn>
                  <a:cxn ang="0">
                    <a:pos x="143" y="1"/>
                  </a:cxn>
                  <a:cxn ang="0">
                    <a:pos x="136" y="1"/>
                  </a:cxn>
                  <a:cxn ang="0">
                    <a:pos x="136" y="1"/>
                  </a:cxn>
                  <a:cxn ang="0">
                    <a:pos x="118" y="0"/>
                  </a:cxn>
                  <a:cxn ang="0">
                    <a:pos x="118" y="0"/>
                  </a:cxn>
                  <a:cxn ang="0">
                    <a:pos x="102" y="0"/>
                  </a:cxn>
                  <a:cxn ang="0">
                    <a:pos x="102" y="0"/>
                  </a:cxn>
                  <a:cxn ang="0">
                    <a:pos x="89" y="0"/>
                  </a:cxn>
                  <a:cxn ang="0">
                    <a:pos x="89" y="1"/>
                  </a:cxn>
                  <a:cxn ang="0">
                    <a:pos x="66" y="0"/>
                  </a:cxn>
                  <a:cxn ang="0">
                    <a:pos x="66" y="19"/>
                  </a:cxn>
                  <a:cxn ang="0">
                    <a:pos x="0" y="19"/>
                  </a:cxn>
                  <a:cxn ang="0">
                    <a:pos x="0" y="47"/>
                  </a:cxn>
                  <a:cxn ang="0">
                    <a:pos x="211" y="50"/>
                  </a:cxn>
                  <a:cxn ang="0">
                    <a:pos x="211" y="1"/>
                  </a:cxn>
                </a:cxnLst>
                <a:rect l="0" t="0" r="r" b="b"/>
                <a:pathLst>
                  <a:path w="211" h="50">
                    <a:moveTo>
                      <a:pt x="211" y="1"/>
                    </a:moveTo>
                    <a:lnTo>
                      <a:pt x="143" y="1"/>
                    </a:lnTo>
                    <a:lnTo>
                      <a:pt x="136" y="1"/>
                    </a:lnTo>
                    <a:lnTo>
                      <a:pt x="136" y="1"/>
                    </a:lnTo>
                    <a:lnTo>
                      <a:pt x="118" y="0"/>
                    </a:lnTo>
                    <a:lnTo>
                      <a:pt x="118" y="0"/>
                    </a:lnTo>
                    <a:lnTo>
                      <a:pt x="102" y="0"/>
                    </a:lnTo>
                    <a:lnTo>
                      <a:pt x="102" y="0"/>
                    </a:lnTo>
                    <a:lnTo>
                      <a:pt x="89" y="0"/>
                    </a:lnTo>
                    <a:lnTo>
                      <a:pt x="89" y="1"/>
                    </a:lnTo>
                    <a:lnTo>
                      <a:pt x="66" y="0"/>
                    </a:lnTo>
                    <a:lnTo>
                      <a:pt x="66" y="19"/>
                    </a:lnTo>
                    <a:lnTo>
                      <a:pt x="0" y="19"/>
                    </a:lnTo>
                    <a:lnTo>
                      <a:pt x="0" y="47"/>
                    </a:lnTo>
                    <a:lnTo>
                      <a:pt x="211" y="50"/>
                    </a:lnTo>
                    <a:lnTo>
                      <a:pt x="211" y="1"/>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34" name="Freeform 150"/>
              <p:cNvSpPr/>
              <p:nvPr/>
            </p:nvSpPr>
            <p:spPr bwMode="auto">
              <a:xfrm>
                <a:off x="2963863" y="2676526"/>
                <a:ext cx="207963" cy="36513"/>
              </a:xfrm>
              <a:custGeom>
                <a:avLst/>
                <a:gdLst/>
                <a:ahLst/>
                <a:cxnLst>
                  <a:cxn ang="0">
                    <a:pos x="131" y="1"/>
                  </a:cxn>
                  <a:cxn ang="0">
                    <a:pos x="9" y="0"/>
                  </a:cxn>
                  <a:cxn ang="0">
                    <a:pos x="9" y="0"/>
                  </a:cxn>
                  <a:cxn ang="0">
                    <a:pos x="6" y="1"/>
                  </a:cxn>
                  <a:cxn ang="0">
                    <a:pos x="3" y="4"/>
                  </a:cxn>
                  <a:cxn ang="0">
                    <a:pos x="1" y="8"/>
                  </a:cxn>
                  <a:cxn ang="0">
                    <a:pos x="0" y="11"/>
                  </a:cxn>
                  <a:cxn ang="0">
                    <a:pos x="0" y="11"/>
                  </a:cxn>
                  <a:cxn ang="0">
                    <a:pos x="0" y="15"/>
                  </a:cxn>
                  <a:cxn ang="0">
                    <a:pos x="3" y="17"/>
                  </a:cxn>
                  <a:cxn ang="0">
                    <a:pos x="5" y="21"/>
                  </a:cxn>
                  <a:cxn ang="0">
                    <a:pos x="8" y="22"/>
                  </a:cxn>
                  <a:cxn ang="0">
                    <a:pos x="8" y="22"/>
                  </a:cxn>
                  <a:cxn ang="0">
                    <a:pos x="130" y="23"/>
                  </a:cxn>
                  <a:cxn ang="0">
                    <a:pos x="131" y="1"/>
                  </a:cxn>
                </a:cxnLst>
                <a:rect l="0" t="0" r="r" b="b"/>
                <a:pathLst>
                  <a:path w="131" h="23">
                    <a:moveTo>
                      <a:pt x="131" y="1"/>
                    </a:moveTo>
                    <a:lnTo>
                      <a:pt x="9" y="0"/>
                    </a:lnTo>
                    <a:lnTo>
                      <a:pt x="9" y="0"/>
                    </a:lnTo>
                    <a:lnTo>
                      <a:pt x="6" y="1"/>
                    </a:lnTo>
                    <a:lnTo>
                      <a:pt x="3" y="4"/>
                    </a:lnTo>
                    <a:lnTo>
                      <a:pt x="1" y="8"/>
                    </a:lnTo>
                    <a:lnTo>
                      <a:pt x="0" y="11"/>
                    </a:lnTo>
                    <a:lnTo>
                      <a:pt x="0" y="11"/>
                    </a:lnTo>
                    <a:lnTo>
                      <a:pt x="0" y="15"/>
                    </a:lnTo>
                    <a:lnTo>
                      <a:pt x="3" y="17"/>
                    </a:lnTo>
                    <a:lnTo>
                      <a:pt x="5" y="21"/>
                    </a:lnTo>
                    <a:lnTo>
                      <a:pt x="8" y="22"/>
                    </a:lnTo>
                    <a:lnTo>
                      <a:pt x="8" y="22"/>
                    </a:lnTo>
                    <a:lnTo>
                      <a:pt x="130" y="23"/>
                    </a:lnTo>
                    <a:lnTo>
                      <a:pt x="131" y="1"/>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35" name="Freeform 151"/>
              <p:cNvSpPr/>
              <p:nvPr/>
            </p:nvSpPr>
            <p:spPr bwMode="auto">
              <a:xfrm>
                <a:off x="3170238" y="2678113"/>
                <a:ext cx="203200" cy="36513"/>
              </a:xfrm>
              <a:custGeom>
                <a:avLst/>
                <a:gdLst/>
                <a:ahLst/>
                <a:cxnLst>
                  <a:cxn ang="0">
                    <a:pos x="128" y="13"/>
                  </a:cxn>
                  <a:cxn ang="0">
                    <a:pos x="128" y="13"/>
                  </a:cxn>
                  <a:cxn ang="0">
                    <a:pos x="128" y="9"/>
                  </a:cxn>
                  <a:cxn ang="0">
                    <a:pos x="126" y="5"/>
                  </a:cxn>
                  <a:cxn ang="0">
                    <a:pos x="122" y="3"/>
                  </a:cxn>
                  <a:cxn ang="0">
                    <a:pos x="118" y="2"/>
                  </a:cxn>
                  <a:cxn ang="0">
                    <a:pos x="103" y="2"/>
                  </a:cxn>
                  <a:cxn ang="0">
                    <a:pos x="103" y="2"/>
                  </a:cxn>
                  <a:cxn ang="0">
                    <a:pos x="88" y="1"/>
                  </a:cxn>
                  <a:cxn ang="0">
                    <a:pos x="88" y="2"/>
                  </a:cxn>
                  <a:cxn ang="0">
                    <a:pos x="76" y="1"/>
                  </a:cxn>
                  <a:cxn ang="0">
                    <a:pos x="76" y="1"/>
                  </a:cxn>
                  <a:cxn ang="0">
                    <a:pos x="60" y="1"/>
                  </a:cxn>
                  <a:cxn ang="0">
                    <a:pos x="60" y="1"/>
                  </a:cxn>
                  <a:cxn ang="0">
                    <a:pos x="48" y="1"/>
                  </a:cxn>
                  <a:cxn ang="0">
                    <a:pos x="48" y="1"/>
                  </a:cxn>
                  <a:cxn ang="0">
                    <a:pos x="0" y="0"/>
                  </a:cxn>
                  <a:cxn ang="0">
                    <a:pos x="0" y="22"/>
                  </a:cxn>
                  <a:cxn ang="0">
                    <a:pos x="122" y="23"/>
                  </a:cxn>
                  <a:cxn ang="0">
                    <a:pos x="122" y="23"/>
                  </a:cxn>
                  <a:cxn ang="0">
                    <a:pos x="124" y="22"/>
                  </a:cxn>
                  <a:cxn ang="0">
                    <a:pos x="127" y="20"/>
                  </a:cxn>
                  <a:cxn ang="0">
                    <a:pos x="128" y="16"/>
                  </a:cxn>
                  <a:cxn ang="0">
                    <a:pos x="128" y="13"/>
                  </a:cxn>
                  <a:cxn ang="0">
                    <a:pos x="128" y="13"/>
                  </a:cxn>
                </a:cxnLst>
                <a:rect l="0" t="0" r="r" b="b"/>
                <a:pathLst>
                  <a:path w="128" h="23">
                    <a:moveTo>
                      <a:pt x="128" y="13"/>
                    </a:moveTo>
                    <a:lnTo>
                      <a:pt x="128" y="13"/>
                    </a:lnTo>
                    <a:lnTo>
                      <a:pt x="128" y="9"/>
                    </a:lnTo>
                    <a:lnTo>
                      <a:pt x="126" y="5"/>
                    </a:lnTo>
                    <a:lnTo>
                      <a:pt x="122" y="3"/>
                    </a:lnTo>
                    <a:lnTo>
                      <a:pt x="118" y="2"/>
                    </a:lnTo>
                    <a:lnTo>
                      <a:pt x="103" y="2"/>
                    </a:lnTo>
                    <a:lnTo>
                      <a:pt x="103" y="2"/>
                    </a:lnTo>
                    <a:lnTo>
                      <a:pt x="88" y="1"/>
                    </a:lnTo>
                    <a:lnTo>
                      <a:pt x="88" y="2"/>
                    </a:lnTo>
                    <a:lnTo>
                      <a:pt x="76" y="1"/>
                    </a:lnTo>
                    <a:lnTo>
                      <a:pt x="76" y="1"/>
                    </a:lnTo>
                    <a:lnTo>
                      <a:pt x="60" y="1"/>
                    </a:lnTo>
                    <a:lnTo>
                      <a:pt x="60" y="1"/>
                    </a:lnTo>
                    <a:lnTo>
                      <a:pt x="48" y="1"/>
                    </a:lnTo>
                    <a:lnTo>
                      <a:pt x="48" y="1"/>
                    </a:lnTo>
                    <a:lnTo>
                      <a:pt x="0" y="0"/>
                    </a:lnTo>
                    <a:lnTo>
                      <a:pt x="0" y="22"/>
                    </a:lnTo>
                    <a:lnTo>
                      <a:pt x="122" y="23"/>
                    </a:lnTo>
                    <a:lnTo>
                      <a:pt x="122" y="23"/>
                    </a:lnTo>
                    <a:lnTo>
                      <a:pt x="124" y="22"/>
                    </a:lnTo>
                    <a:lnTo>
                      <a:pt x="127" y="20"/>
                    </a:lnTo>
                    <a:lnTo>
                      <a:pt x="128" y="16"/>
                    </a:lnTo>
                    <a:lnTo>
                      <a:pt x="128" y="13"/>
                    </a:lnTo>
                    <a:lnTo>
                      <a:pt x="128" y="13"/>
                    </a:lnTo>
                    <a:close/>
                  </a:path>
                </a:pathLst>
              </a:cu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36" name="Freeform 316"/>
              <p:cNvSpPr/>
              <p:nvPr/>
            </p:nvSpPr>
            <p:spPr bwMode="auto">
              <a:xfrm>
                <a:off x="2654300" y="2501901"/>
                <a:ext cx="141288" cy="68263"/>
              </a:xfrm>
              <a:custGeom>
                <a:avLst/>
                <a:gdLst/>
                <a:ahLst/>
                <a:cxnLst>
                  <a:cxn ang="0">
                    <a:pos x="89" y="30"/>
                  </a:cxn>
                  <a:cxn ang="0">
                    <a:pos x="89" y="30"/>
                  </a:cxn>
                  <a:cxn ang="0">
                    <a:pos x="88" y="25"/>
                  </a:cxn>
                  <a:cxn ang="0">
                    <a:pos x="85" y="21"/>
                  </a:cxn>
                  <a:cxn ang="0">
                    <a:pos x="80" y="18"/>
                  </a:cxn>
                  <a:cxn ang="0">
                    <a:pos x="75" y="17"/>
                  </a:cxn>
                  <a:cxn ang="0">
                    <a:pos x="75" y="17"/>
                  </a:cxn>
                  <a:cxn ang="0">
                    <a:pos x="72" y="12"/>
                  </a:cxn>
                  <a:cxn ang="0">
                    <a:pos x="69" y="8"/>
                  </a:cxn>
                  <a:cxn ang="0">
                    <a:pos x="64" y="6"/>
                  </a:cxn>
                  <a:cxn ang="0">
                    <a:pos x="57" y="5"/>
                  </a:cxn>
                  <a:cxn ang="0">
                    <a:pos x="57" y="5"/>
                  </a:cxn>
                  <a:cxn ang="0">
                    <a:pos x="52" y="6"/>
                  </a:cxn>
                  <a:cxn ang="0">
                    <a:pos x="46" y="8"/>
                  </a:cxn>
                  <a:cxn ang="0">
                    <a:pos x="46" y="8"/>
                  </a:cxn>
                  <a:cxn ang="0">
                    <a:pos x="44" y="5"/>
                  </a:cxn>
                  <a:cxn ang="0">
                    <a:pos x="41" y="2"/>
                  </a:cxn>
                  <a:cxn ang="0">
                    <a:pos x="36" y="1"/>
                  </a:cxn>
                  <a:cxn ang="0">
                    <a:pos x="32" y="0"/>
                  </a:cxn>
                  <a:cxn ang="0">
                    <a:pos x="32" y="0"/>
                  </a:cxn>
                  <a:cxn ang="0">
                    <a:pos x="25" y="1"/>
                  </a:cxn>
                  <a:cxn ang="0">
                    <a:pos x="20" y="5"/>
                  </a:cxn>
                  <a:cxn ang="0">
                    <a:pos x="15" y="8"/>
                  </a:cxn>
                  <a:cxn ang="0">
                    <a:pos x="14" y="11"/>
                  </a:cxn>
                  <a:cxn ang="0">
                    <a:pos x="14" y="13"/>
                  </a:cxn>
                  <a:cxn ang="0">
                    <a:pos x="14" y="13"/>
                  </a:cxn>
                  <a:cxn ang="0">
                    <a:pos x="15" y="17"/>
                  </a:cxn>
                  <a:cxn ang="0">
                    <a:pos x="15" y="17"/>
                  </a:cxn>
                  <a:cxn ang="0">
                    <a:pos x="9" y="18"/>
                  </a:cxn>
                  <a:cxn ang="0">
                    <a:pos x="4" y="21"/>
                  </a:cxn>
                  <a:cxn ang="0">
                    <a:pos x="1" y="25"/>
                  </a:cxn>
                  <a:cxn ang="0">
                    <a:pos x="0" y="30"/>
                  </a:cxn>
                  <a:cxn ang="0">
                    <a:pos x="0" y="30"/>
                  </a:cxn>
                  <a:cxn ang="0">
                    <a:pos x="1" y="35"/>
                  </a:cxn>
                  <a:cxn ang="0">
                    <a:pos x="3" y="39"/>
                  </a:cxn>
                  <a:cxn ang="0">
                    <a:pos x="9" y="42"/>
                  </a:cxn>
                  <a:cxn ang="0">
                    <a:pos x="14" y="43"/>
                  </a:cxn>
                  <a:cxn ang="0">
                    <a:pos x="14" y="43"/>
                  </a:cxn>
                  <a:cxn ang="0">
                    <a:pos x="15" y="43"/>
                  </a:cxn>
                  <a:cxn ang="0">
                    <a:pos x="15" y="43"/>
                  </a:cxn>
                  <a:cxn ang="0">
                    <a:pos x="17" y="43"/>
                  </a:cxn>
                  <a:cxn ang="0">
                    <a:pos x="17" y="43"/>
                  </a:cxn>
                  <a:cxn ang="0">
                    <a:pos x="18" y="43"/>
                  </a:cxn>
                  <a:cxn ang="0">
                    <a:pos x="74" y="43"/>
                  </a:cxn>
                  <a:cxn ang="0">
                    <a:pos x="74" y="43"/>
                  </a:cxn>
                  <a:cxn ang="0">
                    <a:pos x="74" y="43"/>
                  </a:cxn>
                  <a:cxn ang="0">
                    <a:pos x="80" y="42"/>
                  </a:cxn>
                  <a:cxn ang="0">
                    <a:pos x="85" y="39"/>
                  </a:cxn>
                  <a:cxn ang="0">
                    <a:pos x="88" y="35"/>
                  </a:cxn>
                  <a:cxn ang="0">
                    <a:pos x="89" y="30"/>
                  </a:cxn>
                  <a:cxn ang="0">
                    <a:pos x="89" y="30"/>
                  </a:cxn>
                </a:cxnLst>
                <a:rect l="0" t="0" r="r" b="b"/>
                <a:pathLst>
                  <a:path w="89" h="43">
                    <a:moveTo>
                      <a:pt x="89" y="30"/>
                    </a:moveTo>
                    <a:lnTo>
                      <a:pt x="89" y="30"/>
                    </a:lnTo>
                    <a:lnTo>
                      <a:pt x="88" y="25"/>
                    </a:lnTo>
                    <a:lnTo>
                      <a:pt x="85" y="21"/>
                    </a:lnTo>
                    <a:lnTo>
                      <a:pt x="80" y="18"/>
                    </a:lnTo>
                    <a:lnTo>
                      <a:pt x="75" y="17"/>
                    </a:lnTo>
                    <a:lnTo>
                      <a:pt x="75" y="17"/>
                    </a:lnTo>
                    <a:lnTo>
                      <a:pt x="72" y="12"/>
                    </a:lnTo>
                    <a:lnTo>
                      <a:pt x="69" y="8"/>
                    </a:lnTo>
                    <a:lnTo>
                      <a:pt x="64" y="6"/>
                    </a:lnTo>
                    <a:lnTo>
                      <a:pt x="57" y="5"/>
                    </a:lnTo>
                    <a:lnTo>
                      <a:pt x="57" y="5"/>
                    </a:lnTo>
                    <a:lnTo>
                      <a:pt x="52" y="6"/>
                    </a:lnTo>
                    <a:lnTo>
                      <a:pt x="46" y="8"/>
                    </a:lnTo>
                    <a:lnTo>
                      <a:pt x="46" y="8"/>
                    </a:lnTo>
                    <a:lnTo>
                      <a:pt x="44" y="5"/>
                    </a:lnTo>
                    <a:lnTo>
                      <a:pt x="41" y="2"/>
                    </a:lnTo>
                    <a:lnTo>
                      <a:pt x="36" y="1"/>
                    </a:lnTo>
                    <a:lnTo>
                      <a:pt x="32" y="0"/>
                    </a:lnTo>
                    <a:lnTo>
                      <a:pt x="32" y="0"/>
                    </a:lnTo>
                    <a:lnTo>
                      <a:pt x="25" y="1"/>
                    </a:lnTo>
                    <a:lnTo>
                      <a:pt x="20" y="5"/>
                    </a:lnTo>
                    <a:lnTo>
                      <a:pt x="15" y="8"/>
                    </a:lnTo>
                    <a:lnTo>
                      <a:pt x="14" y="11"/>
                    </a:lnTo>
                    <a:lnTo>
                      <a:pt x="14" y="13"/>
                    </a:lnTo>
                    <a:lnTo>
                      <a:pt x="14" y="13"/>
                    </a:lnTo>
                    <a:lnTo>
                      <a:pt x="15" y="17"/>
                    </a:lnTo>
                    <a:lnTo>
                      <a:pt x="15" y="17"/>
                    </a:lnTo>
                    <a:lnTo>
                      <a:pt x="9" y="18"/>
                    </a:lnTo>
                    <a:lnTo>
                      <a:pt x="4" y="21"/>
                    </a:lnTo>
                    <a:lnTo>
                      <a:pt x="1" y="25"/>
                    </a:lnTo>
                    <a:lnTo>
                      <a:pt x="0" y="30"/>
                    </a:lnTo>
                    <a:lnTo>
                      <a:pt x="0" y="30"/>
                    </a:lnTo>
                    <a:lnTo>
                      <a:pt x="1" y="35"/>
                    </a:lnTo>
                    <a:lnTo>
                      <a:pt x="3" y="39"/>
                    </a:lnTo>
                    <a:lnTo>
                      <a:pt x="9" y="42"/>
                    </a:lnTo>
                    <a:lnTo>
                      <a:pt x="14" y="43"/>
                    </a:lnTo>
                    <a:lnTo>
                      <a:pt x="14" y="43"/>
                    </a:lnTo>
                    <a:lnTo>
                      <a:pt x="15" y="43"/>
                    </a:lnTo>
                    <a:lnTo>
                      <a:pt x="15" y="43"/>
                    </a:lnTo>
                    <a:lnTo>
                      <a:pt x="17" y="43"/>
                    </a:lnTo>
                    <a:lnTo>
                      <a:pt x="17" y="43"/>
                    </a:lnTo>
                    <a:lnTo>
                      <a:pt x="18" y="43"/>
                    </a:lnTo>
                    <a:lnTo>
                      <a:pt x="74" y="43"/>
                    </a:lnTo>
                    <a:lnTo>
                      <a:pt x="74" y="43"/>
                    </a:lnTo>
                    <a:lnTo>
                      <a:pt x="74" y="43"/>
                    </a:lnTo>
                    <a:lnTo>
                      <a:pt x="80" y="42"/>
                    </a:lnTo>
                    <a:lnTo>
                      <a:pt x="85" y="39"/>
                    </a:lnTo>
                    <a:lnTo>
                      <a:pt x="88" y="35"/>
                    </a:lnTo>
                    <a:lnTo>
                      <a:pt x="89" y="30"/>
                    </a:lnTo>
                    <a:lnTo>
                      <a:pt x="89" y="30"/>
                    </a:lnTo>
                    <a:close/>
                  </a:path>
                </a:pathLst>
              </a:cu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37" name="Freeform 317"/>
              <p:cNvSpPr/>
              <p:nvPr/>
            </p:nvSpPr>
            <p:spPr bwMode="auto">
              <a:xfrm>
                <a:off x="3459163" y="2374901"/>
                <a:ext cx="284163" cy="136525"/>
              </a:xfrm>
              <a:custGeom>
                <a:avLst/>
                <a:gdLst/>
                <a:ahLst/>
                <a:cxnLst>
                  <a:cxn ang="0">
                    <a:pos x="179" y="59"/>
                  </a:cxn>
                  <a:cxn ang="0">
                    <a:pos x="177" y="49"/>
                  </a:cxn>
                  <a:cxn ang="0">
                    <a:pos x="170" y="42"/>
                  </a:cxn>
                  <a:cxn ang="0">
                    <a:pos x="160" y="36"/>
                  </a:cxn>
                  <a:cxn ang="0">
                    <a:pos x="148" y="33"/>
                  </a:cxn>
                  <a:cxn ang="0">
                    <a:pos x="147" y="29"/>
                  </a:cxn>
                  <a:cxn ang="0">
                    <a:pos x="143" y="20"/>
                  </a:cxn>
                  <a:cxn ang="0">
                    <a:pos x="133" y="13"/>
                  </a:cxn>
                  <a:cxn ang="0">
                    <a:pos x="122" y="9"/>
                  </a:cxn>
                  <a:cxn ang="0">
                    <a:pos x="115" y="9"/>
                  </a:cxn>
                  <a:cxn ang="0">
                    <a:pos x="103" y="10"/>
                  </a:cxn>
                  <a:cxn ang="0">
                    <a:pos x="93" y="14"/>
                  </a:cxn>
                  <a:cxn ang="0">
                    <a:pos x="88" y="9"/>
                  </a:cxn>
                  <a:cxn ang="0">
                    <a:pos x="72" y="1"/>
                  </a:cxn>
                  <a:cxn ang="0">
                    <a:pos x="64" y="0"/>
                  </a:cxn>
                  <a:cxn ang="0">
                    <a:pos x="51" y="2"/>
                  </a:cxn>
                  <a:cxn ang="0">
                    <a:pos x="40" y="8"/>
                  </a:cxn>
                  <a:cxn ang="0">
                    <a:pos x="33" y="17"/>
                  </a:cxn>
                  <a:cxn ang="0">
                    <a:pos x="30" y="26"/>
                  </a:cxn>
                  <a:cxn ang="0">
                    <a:pos x="31" y="33"/>
                  </a:cxn>
                  <a:cxn ang="0">
                    <a:pos x="24" y="34"/>
                  </a:cxn>
                  <a:cxn ang="0">
                    <a:pos x="13" y="39"/>
                  </a:cxn>
                  <a:cxn ang="0">
                    <a:pos x="6" y="45"/>
                  </a:cxn>
                  <a:cxn ang="0">
                    <a:pos x="1" y="54"/>
                  </a:cxn>
                  <a:cxn ang="0">
                    <a:pos x="0" y="59"/>
                  </a:cxn>
                  <a:cxn ang="0">
                    <a:pos x="2" y="69"/>
                  </a:cxn>
                  <a:cxn ang="0">
                    <a:pos x="9" y="77"/>
                  </a:cxn>
                  <a:cxn ang="0">
                    <a:pos x="19" y="82"/>
                  </a:cxn>
                  <a:cxn ang="0">
                    <a:pos x="30" y="86"/>
                  </a:cxn>
                  <a:cxn ang="0">
                    <a:pos x="32" y="86"/>
                  </a:cxn>
                  <a:cxn ang="0">
                    <a:pos x="34" y="86"/>
                  </a:cxn>
                  <a:cxn ang="0">
                    <a:pos x="35" y="86"/>
                  </a:cxn>
                  <a:cxn ang="0">
                    <a:pos x="147" y="86"/>
                  </a:cxn>
                  <a:cxn ang="0">
                    <a:pos x="154" y="85"/>
                  </a:cxn>
                  <a:cxn ang="0">
                    <a:pos x="165" y="80"/>
                  </a:cxn>
                  <a:cxn ang="0">
                    <a:pos x="173" y="74"/>
                  </a:cxn>
                  <a:cxn ang="0">
                    <a:pos x="178" y="65"/>
                  </a:cxn>
                  <a:cxn ang="0">
                    <a:pos x="179" y="59"/>
                  </a:cxn>
                </a:cxnLst>
                <a:rect l="0" t="0" r="r" b="b"/>
                <a:pathLst>
                  <a:path w="179" h="86">
                    <a:moveTo>
                      <a:pt x="179" y="59"/>
                    </a:moveTo>
                    <a:lnTo>
                      <a:pt x="179" y="59"/>
                    </a:lnTo>
                    <a:lnTo>
                      <a:pt x="178" y="54"/>
                    </a:lnTo>
                    <a:lnTo>
                      <a:pt x="177" y="49"/>
                    </a:lnTo>
                    <a:lnTo>
                      <a:pt x="173" y="45"/>
                    </a:lnTo>
                    <a:lnTo>
                      <a:pt x="170" y="42"/>
                    </a:lnTo>
                    <a:lnTo>
                      <a:pt x="166" y="39"/>
                    </a:lnTo>
                    <a:lnTo>
                      <a:pt x="160" y="36"/>
                    </a:lnTo>
                    <a:lnTo>
                      <a:pt x="155" y="34"/>
                    </a:lnTo>
                    <a:lnTo>
                      <a:pt x="148" y="33"/>
                    </a:lnTo>
                    <a:lnTo>
                      <a:pt x="148" y="33"/>
                    </a:lnTo>
                    <a:lnTo>
                      <a:pt x="147" y="29"/>
                    </a:lnTo>
                    <a:lnTo>
                      <a:pt x="145" y="23"/>
                    </a:lnTo>
                    <a:lnTo>
                      <a:pt x="143" y="20"/>
                    </a:lnTo>
                    <a:lnTo>
                      <a:pt x="138" y="15"/>
                    </a:lnTo>
                    <a:lnTo>
                      <a:pt x="133" y="13"/>
                    </a:lnTo>
                    <a:lnTo>
                      <a:pt x="127" y="10"/>
                    </a:lnTo>
                    <a:lnTo>
                      <a:pt x="122" y="9"/>
                    </a:lnTo>
                    <a:lnTo>
                      <a:pt x="115" y="9"/>
                    </a:lnTo>
                    <a:lnTo>
                      <a:pt x="115" y="9"/>
                    </a:lnTo>
                    <a:lnTo>
                      <a:pt x="109" y="9"/>
                    </a:lnTo>
                    <a:lnTo>
                      <a:pt x="103" y="10"/>
                    </a:lnTo>
                    <a:lnTo>
                      <a:pt x="98" y="12"/>
                    </a:lnTo>
                    <a:lnTo>
                      <a:pt x="93" y="14"/>
                    </a:lnTo>
                    <a:lnTo>
                      <a:pt x="93" y="14"/>
                    </a:lnTo>
                    <a:lnTo>
                      <a:pt x="88" y="9"/>
                    </a:lnTo>
                    <a:lnTo>
                      <a:pt x="81" y="5"/>
                    </a:lnTo>
                    <a:lnTo>
                      <a:pt x="72" y="1"/>
                    </a:lnTo>
                    <a:lnTo>
                      <a:pt x="64" y="0"/>
                    </a:lnTo>
                    <a:lnTo>
                      <a:pt x="64" y="0"/>
                    </a:lnTo>
                    <a:lnTo>
                      <a:pt x="57" y="1"/>
                    </a:lnTo>
                    <a:lnTo>
                      <a:pt x="51" y="2"/>
                    </a:lnTo>
                    <a:lnTo>
                      <a:pt x="45" y="5"/>
                    </a:lnTo>
                    <a:lnTo>
                      <a:pt x="40" y="8"/>
                    </a:lnTo>
                    <a:lnTo>
                      <a:pt x="35" y="12"/>
                    </a:lnTo>
                    <a:lnTo>
                      <a:pt x="33" y="17"/>
                    </a:lnTo>
                    <a:lnTo>
                      <a:pt x="31" y="21"/>
                    </a:lnTo>
                    <a:lnTo>
                      <a:pt x="30" y="26"/>
                    </a:lnTo>
                    <a:lnTo>
                      <a:pt x="30" y="26"/>
                    </a:lnTo>
                    <a:lnTo>
                      <a:pt x="31" y="33"/>
                    </a:lnTo>
                    <a:lnTo>
                      <a:pt x="31" y="33"/>
                    </a:lnTo>
                    <a:lnTo>
                      <a:pt x="24" y="34"/>
                    </a:lnTo>
                    <a:lnTo>
                      <a:pt x="19" y="36"/>
                    </a:lnTo>
                    <a:lnTo>
                      <a:pt x="13" y="39"/>
                    </a:lnTo>
                    <a:lnTo>
                      <a:pt x="9" y="42"/>
                    </a:lnTo>
                    <a:lnTo>
                      <a:pt x="6" y="45"/>
                    </a:lnTo>
                    <a:lnTo>
                      <a:pt x="2" y="49"/>
                    </a:lnTo>
                    <a:lnTo>
                      <a:pt x="1" y="54"/>
                    </a:lnTo>
                    <a:lnTo>
                      <a:pt x="0" y="59"/>
                    </a:lnTo>
                    <a:lnTo>
                      <a:pt x="0" y="59"/>
                    </a:lnTo>
                    <a:lnTo>
                      <a:pt x="1" y="65"/>
                    </a:lnTo>
                    <a:lnTo>
                      <a:pt x="2" y="69"/>
                    </a:lnTo>
                    <a:lnTo>
                      <a:pt x="6" y="74"/>
                    </a:lnTo>
                    <a:lnTo>
                      <a:pt x="9" y="77"/>
                    </a:lnTo>
                    <a:lnTo>
                      <a:pt x="13" y="80"/>
                    </a:lnTo>
                    <a:lnTo>
                      <a:pt x="19" y="82"/>
                    </a:lnTo>
                    <a:lnTo>
                      <a:pt x="24"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60" y="82"/>
                    </a:lnTo>
                    <a:lnTo>
                      <a:pt x="165" y="80"/>
                    </a:lnTo>
                    <a:lnTo>
                      <a:pt x="170" y="77"/>
                    </a:lnTo>
                    <a:lnTo>
                      <a:pt x="173" y="74"/>
                    </a:lnTo>
                    <a:lnTo>
                      <a:pt x="177" y="69"/>
                    </a:lnTo>
                    <a:lnTo>
                      <a:pt x="178" y="65"/>
                    </a:lnTo>
                    <a:lnTo>
                      <a:pt x="179" y="59"/>
                    </a:lnTo>
                    <a:lnTo>
                      <a:pt x="179" y="59"/>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38" name="Freeform 318"/>
              <p:cNvSpPr/>
              <p:nvPr/>
            </p:nvSpPr>
            <p:spPr bwMode="auto">
              <a:xfrm>
                <a:off x="3227388" y="2208213"/>
                <a:ext cx="157163" cy="74613"/>
              </a:xfrm>
              <a:custGeom>
                <a:avLst/>
                <a:gdLst/>
                <a:ahLst/>
                <a:cxnLst>
                  <a:cxn ang="0">
                    <a:pos x="99" y="33"/>
                  </a:cxn>
                  <a:cxn ang="0">
                    <a:pos x="99" y="33"/>
                  </a:cxn>
                  <a:cxn ang="0">
                    <a:pos x="99" y="29"/>
                  </a:cxn>
                  <a:cxn ang="0">
                    <a:pos x="98" y="27"/>
                  </a:cxn>
                  <a:cxn ang="0">
                    <a:pos x="93" y="23"/>
                  </a:cxn>
                  <a:cxn ang="0">
                    <a:pos x="89" y="20"/>
                  </a:cxn>
                  <a:cxn ang="0">
                    <a:pos x="82" y="18"/>
                  </a:cxn>
                  <a:cxn ang="0">
                    <a:pos x="82" y="18"/>
                  </a:cxn>
                  <a:cxn ang="0">
                    <a:pos x="81" y="15"/>
                  </a:cxn>
                  <a:cxn ang="0">
                    <a:pos x="80" y="13"/>
                  </a:cxn>
                  <a:cxn ang="0">
                    <a:pos x="76" y="9"/>
                  </a:cxn>
                  <a:cxn ang="0">
                    <a:pos x="70" y="5"/>
                  </a:cxn>
                  <a:cxn ang="0">
                    <a:pos x="64" y="4"/>
                  </a:cxn>
                  <a:cxn ang="0">
                    <a:pos x="64" y="4"/>
                  </a:cxn>
                  <a:cxn ang="0">
                    <a:pos x="57" y="5"/>
                  </a:cxn>
                  <a:cxn ang="0">
                    <a:pos x="52" y="7"/>
                  </a:cxn>
                  <a:cxn ang="0">
                    <a:pos x="52" y="7"/>
                  </a:cxn>
                  <a:cxn ang="0">
                    <a:pos x="48" y="4"/>
                  </a:cxn>
                  <a:cxn ang="0">
                    <a:pos x="45" y="2"/>
                  </a:cxn>
                  <a:cxn ang="0">
                    <a:pos x="40" y="1"/>
                  </a:cxn>
                  <a:cxn ang="0">
                    <a:pos x="35" y="0"/>
                  </a:cxn>
                  <a:cxn ang="0">
                    <a:pos x="35" y="0"/>
                  </a:cxn>
                  <a:cxn ang="0">
                    <a:pos x="28" y="1"/>
                  </a:cxn>
                  <a:cxn ang="0">
                    <a:pos x="22" y="4"/>
                  </a:cxn>
                  <a:cxn ang="0">
                    <a:pos x="18" y="9"/>
                  </a:cxn>
                  <a:cxn ang="0">
                    <a:pos x="17" y="12"/>
                  </a:cxn>
                  <a:cxn ang="0">
                    <a:pos x="17" y="14"/>
                  </a:cxn>
                  <a:cxn ang="0">
                    <a:pos x="17" y="14"/>
                  </a:cxn>
                  <a:cxn ang="0">
                    <a:pos x="17" y="18"/>
                  </a:cxn>
                  <a:cxn ang="0">
                    <a:pos x="17" y="18"/>
                  </a:cxn>
                  <a:cxn ang="0">
                    <a:pos x="10" y="20"/>
                  </a:cxn>
                  <a:cxn ang="0">
                    <a:pos x="4" y="23"/>
                  </a:cxn>
                  <a:cxn ang="0">
                    <a:pos x="1" y="27"/>
                  </a:cxn>
                  <a:cxn ang="0">
                    <a:pos x="0" y="29"/>
                  </a:cxn>
                  <a:cxn ang="0">
                    <a:pos x="0" y="33"/>
                  </a:cxn>
                  <a:cxn ang="0">
                    <a:pos x="0" y="33"/>
                  </a:cxn>
                  <a:cxn ang="0">
                    <a:pos x="1" y="38"/>
                  </a:cxn>
                  <a:cxn ang="0">
                    <a:pos x="4" y="43"/>
                  </a:cxn>
                  <a:cxn ang="0">
                    <a:pos x="10" y="46"/>
                  </a:cxn>
                  <a:cxn ang="0">
                    <a:pos x="17" y="47"/>
                  </a:cxn>
                  <a:cxn ang="0">
                    <a:pos x="17" y="47"/>
                  </a:cxn>
                  <a:cxn ang="0">
                    <a:pos x="18" y="47"/>
                  </a:cxn>
                  <a:cxn ang="0">
                    <a:pos x="18" y="47"/>
                  </a:cxn>
                  <a:cxn ang="0">
                    <a:pos x="19" y="47"/>
                  </a:cxn>
                  <a:cxn ang="0">
                    <a:pos x="19" y="47"/>
                  </a:cxn>
                  <a:cxn ang="0">
                    <a:pos x="20" y="47"/>
                  </a:cxn>
                  <a:cxn ang="0">
                    <a:pos x="81" y="47"/>
                  </a:cxn>
                  <a:cxn ang="0">
                    <a:pos x="81" y="47"/>
                  </a:cxn>
                  <a:cxn ang="0">
                    <a:pos x="81" y="47"/>
                  </a:cxn>
                  <a:cxn ang="0">
                    <a:pos x="88" y="46"/>
                  </a:cxn>
                  <a:cxn ang="0">
                    <a:pos x="93" y="43"/>
                  </a:cxn>
                  <a:cxn ang="0">
                    <a:pos x="98" y="38"/>
                  </a:cxn>
                  <a:cxn ang="0">
                    <a:pos x="98" y="35"/>
                  </a:cxn>
                  <a:cxn ang="0">
                    <a:pos x="99" y="33"/>
                  </a:cxn>
                  <a:cxn ang="0">
                    <a:pos x="99" y="33"/>
                  </a:cxn>
                </a:cxnLst>
                <a:rect l="0" t="0" r="r" b="b"/>
                <a:pathLst>
                  <a:path w="99" h="47">
                    <a:moveTo>
                      <a:pt x="99" y="33"/>
                    </a:moveTo>
                    <a:lnTo>
                      <a:pt x="99" y="33"/>
                    </a:lnTo>
                    <a:lnTo>
                      <a:pt x="99" y="29"/>
                    </a:lnTo>
                    <a:lnTo>
                      <a:pt x="98" y="27"/>
                    </a:lnTo>
                    <a:lnTo>
                      <a:pt x="93" y="23"/>
                    </a:lnTo>
                    <a:lnTo>
                      <a:pt x="89" y="20"/>
                    </a:lnTo>
                    <a:lnTo>
                      <a:pt x="82" y="18"/>
                    </a:lnTo>
                    <a:lnTo>
                      <a:pt x="82" y="18"/>
                    </a:lnTo>
                    <a:lnTo>
                      <a:pt x="81" y="15"/>
                    </a:lnTo>
                    <a:lnTo>
                      <a:pt x="80" y="13"/>
                    </a:lnTo>
                    <a:lnTo>
                      <a:pt x="76" y="9"/>
                    </a:lnTo>
                    <a:lnTo>
                      <a:pt x="70" y="5"/>
                    </a:lnTo>
                    <a:lnTo>
                      <a:pt x="64" y="4"/>
                    </a:lnTo>
                    <a:lnTo>
                      <a:pt x="64" y="4"/>
                    </a:lnTo>
                    <a:lnTo>
                      <a:pt x="57" y="5"/>
                    </a:lnTo>
                    <a:lnTo>
                      <a:pt x="52" y="7"/>
                    </a:lnTo>
                    <a:lnTo>
                      <a:pt x="52" y="7"/>
                    </a:lnTo>
                    <a:lnTo>
                      <a:pt x="48" y="4"/>
                    </a:lnTo>
                    <a:lnTo>
                      <a:pt x="45" y="2"/>
                    </a:lnTo>
                    <a:lnTo>
                      <a:pt x="40" y="1"/>
                    </a:lnTo>
                    <a:lnTo>
                      <a:pt x="35" y="0"/>
                    </a:lnTo>
                    <a:lnTo>
                      <a:pt x="35" y="0"/>
                    </a:lnTo>
                    <a:lnTo>
                      <a:pt x="28" y="1"/>
                    </a:lnTo>
                    <a:lnTo>
                      <a:pt x="22" y="4"/>
                    </a:lnTo>
                    <a:lnTo>
                      <a:pt x="18" y="9"/>
                    </a:lnTo>
                    <a:lnTo>
                      <a:pt x="17" y="12"/>
                    </a:lnTo>
                    <a:lnTo>
                      <a:pt x="17" y="14"/>
                    </a:lnTo>
                    <a:lnTo>
                      <a:pt x="17" y="14"/>
                    </a:lnTo>
                    <a:lnTo>
                      <a:pt x="17" y="18"/>
                    </a:lnTo>
                    <a:lnTo>
                      <a:pt x="17" y="18"/>
                    </a:lnTo>
                    <a:lnTo>
                      <a:pt x="10" y="20"/>
                    </a:lnTo>
                    <a:lnTo>
                      <a:pt x="4" y="23"/>
                    </a:lnTo>
                    <a:lnTo>
                      <a:pt x="1" y="27"/>
                    </a:lnTo>
                    <a:lnTo>
                      <a:pt x="0" y="29"/>
                    </a:lnTo>
                    <a:lnTo>
                      <a:pt x="0" y="33"/>
                    </a:lnTo>
                    <a:lnTo>
                      <a:pt x="0" y="33"/>
                    </a:lnTo>
                    <a:lnTo>
                      <a:pt x="1" y="38"/>
                    </a:lnTo>
                    <a:lnTo>
                      <a:pt x="4" y="43"/>
                    </a:lnTo>
                    <a:lnTo>
                      <a:pt x="10" y="46"/>
                    </a:lnTo>
                    <a:lnTo>
                      <a:pt x="17" y="47"/>
                    </a:lnTo>
                    <a:lnTo>
                      <a:pt x="17" y="47"/>
                    </a:lnTo>
                    <a:lnTo>
                      <a:pt x="18" y="47"/>
                    </a:lnTo>
                    <a:lnTo>
                      <a:pt x="18" y="47"/>
                    </a:lnTo>
                    <a:lnTo>
                      <a:pt x="19" y="47"/>
                    </a:lnTo>
                    <a:lnTo>
                      <a:pt x="19" y="47"/>
                    </a:lnTo>
                    <a:lnTo>
                      <a:pt x="20" y="47"/>
                    </a:lnTo>
                    <a:lnTo>
                      <a:pt x="81" y="47"/>
                    </a:lnTo>
                    <a:lnTo>
                      <a:pt x="81" y="47"/>
                    </a:lnTo>
                    <a:lnTo>
                      <a:pt x="81" y="47"/>
                    </a:lnTo>
                    <a:lnTo>
                      <a:pt x="88" y="46"/>
                    </a:lnTo>
                    <a:lnTo>
                      <a:pt x="93" y="43"/>
                    </a:lnTo>
                    <a:lnTo>
                      <a:pt x="98" y="38"/>
                    </a:lnTo>
                    <a:lnTo>
                      <a:pt x="98" y="35"/>
                    </a:lnTo>
                    <a:lnTo>
                      <a:pt x="99" y="33"/>
                    </a:lnTo>
                    <a:lnTo>
                      <a:pt x="99" y="33"/>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grpSp>
        <p:grpSp>
          <p:nvGrpSpPr>
            <p:cNvPr id="8" name="Group 97"/>
            <p:cNvGrpSpPr/>
            <p:nvPr/>
          </p:nvGrpSpPr>
          <p:grpSpPr>
            <a:xfrm>
              <a:off x="2857488" y="1285866"/>
              <a:ext cx="1500188" cy="439738"/>
              <a:chOff x="3000364" y="1000114"/>
              <a:chExt cx="1500188" cy="439738"/>
            </a:xfrm>
            <a:solidFill>
              <a:schemeClr val="accent4"/>
            </a:solidFill>
          </p:grpSpPr>
          <p:sp>
            <p:nvSpPr>
              <p:cNvPr id="9" name="Freeform 298"/>
              <p:cNvSpPr/>
              <p:nvPr/>
            </p:nvSpPr>
            <p:spPr bwMode="auto">
              <a:xfrm>
                <a:off x="4200514" y="1000114"/>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Freeform 299"/>
              <p:cNvSpPr/>
              <p:nvPr/>
            </p:nvSpPr>
            <p:spPr bwMode="auto">
              <a:xfrm>
                <a:off x="3376602" y="1177914"/>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1" name="Freeform 300"/>
              <p:cNvSpPr/>
              <p:nvPr/>
            </p:nvSpPr>
            <p:spPr bwMode="auto">
              <a:xfrm>
                <a:off x="3276589" y="1220776"/>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2" name="Freeform 301"/>
              <p:cNvSpPr/>
              <p:nvPr/>
            </p:nvSpPr>
            <p:spPr bwMode="auto">
              <a:xfrm>
                <a:off x="3178164" y="1269989"/>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3" name="Freeform 302"/>
              <p:cNvSpPr/>
              <p:nvPr/>
            </p:nvSpPr>
            <p:spPr bwMode="auto">
              <a:xfrm>
                <a:off x="3000364" y="1393814"/>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8">
                    <a:moveTo>
                      <a:pt x="0" y="23"/>
                    </a:moveTo>
                    <a:lnTo>
                      <a:pt x="5" y="29"/>
                    </a:lnTo>
                    <a:lnTo>
                      <a:pt x="5" y="29"/>
                    </a:lnTo>
                    <a:lnTo>
                      <a:pt x="31" y="6"/>
                    </a:lnTo>
                    <a:lnTo>
                      <a:pt x="27" y="0"/>
                    </a:lnTo>
                    <a:lnTo>
                      <a:pt x="27" y="0"/>
                    </a:lnTo>
                    <a:lnTo>
                      <a:pt x="0" y="23"/>
                    </a:lnTo>
                    <a:lnTo>
                      <a:pt x="0" y="23"/>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4" name="Freeform 303"/>
              <p:cNvSpPr/>
              <p:nvPr/>
            </p:nvSpPr>
            <p:spPr bwMode="auto">
              <a:xfrm>
                <a:off x="3086089" y="1328726"/>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5" name="Freeform 304"/>
              <p:cNvSpPr/>
              <p:nvPr/>
            </p:nvSpPr>
            <p:spPr bwMode="auto">
              <a:xfrm>
                <a:off x="3805227" y="1087426"/>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6" name="Freeform 305"/>
              <p:cNvSpPr/>
              <p:nvPr/>
            </p:nvSpPr>
            <p:spPr bwMode="auto">
              <a:xfrm>
                <a:off x="4027477" y="1084251"/>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7" name="Freeform 306"/>
              <p:cNvSpPr/>
              <p:nvPr/>
            </p:nvSpPr>
            <p:spPr bwMode="auto">
              <a:xfrm>
                <a:off x="3914764" y="1084251"/>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8" name="Freeform 307"/>
              <p:cNvSpPr/>
              <p:nvPr/>
            </p:nvSpPr>
            <p:spPr bwMode="auto">
              <a:xfrm>
                <a:off x="4137014" y="1092189"/>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19" name="Freeform 308"/>
              <p:cNvSpPr/>
              <p:nvPr/>
            </p:nvSpPr>
            <p:spPr bwMode="auto">
              <a:xfrm>
                <a:off x="3695689" y="1098539"/>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0" name="Freeform 309"/>
              <p:cNvSpPr/>
              <p:nvPr/>
            </p:nvSpPr>
            <p:spPr bwMode="auto">
              <a:xfrm>
                <a:off x="3587739" y="1117589"/>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1" name="Freeform 310"/>
              <p:cNvSpPr/>
              <p:nvPr/>
            </p:nvSpPr>
            <p:spPr bwMode="auto">
              <a:xfrm>
                <a:off x="3479789" y="1142989"/>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宋体" panose="02010600030101010101" pitchFamily="2" charset="-122"/>
                  <a:ea typeface="宋体" panose="02010600030101010101" pitchFamily="2" charset="-122"/>
                  <a:cs typeface="宋体" panose="02010600030101010101" pitchFamily="2" charset="-122"/>
                </a:endParaRPr>
              </a:p>
            </p:txBody>
          </p:sp>
        </p:grpSp>
      </p:grpSp>
      <p:sp>
        <p:nvSpPr>
          <p:cNvPr id="39" name="Rectangle 32"/>
          <p:cNvSpPr/>
          <p:nvPr/>
        </p:nvSpPr>
        <p:spPr>
          <a:xfrm>
            <a:off x="0" y="4095755"/>
            <a:ext cx="12192000" cy="2762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7284085" y="1589405"/>
            <a:ext cx="3822065" cy="1692910"/>
          </a:xfrm>
          <a:prstGeom prst="rect">
            <a:avLst/>
          </a:prstGeom>
          <a:noFill/>
        </p:spPr>
        <p:txBody>
          <a:bodyPr wrap="square" lIns="179705" tIns="107950" rIns="179705" bIns="107950" rtlCol="0">
            <a:spAutoFit/>
          </a:bodyPr>
          <a:p>
            <a:pPr algn="dist"/>
            <a:r>
              <a:rPr lang="zh-CN" altLang="en-US" sz="9600" b="1" kern="8000" spc="100" dirty="0">
                <a:solidFill>
                  <a:srgbClr val="DE0023"/>
                </a:solidFill>
                <a:latin typeface="宋体" panose="02010600030101010101" pitchFamily="2" charset="-122"/>
                <a:ea typeface="宋体" panose="02010600030101010101" pitchFamily="2" charset="-122"/>
                <a:cs typeface="宋体" panose="02010600030101010101" pitchFamily="2" charset="-122"/>
              </a:rPr>
              <a:t>物理</a:t>
            </a:r>
            <a:endParaRPr lang="zh-CN" altLang="en-US" sz="9600" b="1" kern="8000" spc="100" dirty="0">
              <a:solidFill>
                <a:srgbClr val="DE0023"/>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669818" y="5431268"/>
            <a:ext cx="5050138" cy="645160"/>
          </a:xfrm>
          <a:prstGeom prst="rect">
            <a:avLst/>
          </a:prstGeom>
          <a:noFill/>
        </p:spPr>
        <p:txBody>
          <a:bodyPr wrap="square" rtlCol="0">
            <a:spAutoFit/>
          </a:bodyPr>
          <a:p>
            <a:pPr algn="ctr"/>
            <a:r>
              <a:rPr lang="zh-CN" altLang="en-US" sz="3600" dirty="0" smtClean="0">
                <a:solidFill>
                  <a:schemeClr val="bg1"/>
                </a:solidFill>
                <a:latin typeface="黑体" panose="02010609060101010101" pitchFamily="49" charset="-122"/>
                <a:ea typeface="黑体" panose="02010609060101010101" pitchFamily="49" charset="-122"/>
                <a:cs typeface="宋体" panose="02010600030101010101" pitchFamily="2" charset="-122"/>
              </a:rPr>
              <a:t>人教</a:t>
            </a:r>
            <a:r>
              <a:rPr lang="en-US" altLang="zh-CN" sz="3600" dirty="0" smtClean="0">
                <a:solidFill>
                  <a:schemeClr val="bg1"/>
                </a:solidFill>
                <a:latin typeface="黑体" panose="02010609060101010101" pitchFamily="49" charset="-122"/>
                <a:ea typeface="黑体" panose="02010609060101010101" pitchFamily="49" charset="-122"/>
                <a:cs typeface="宋体" panose="02010600030101010101" pitchFamily="2" charset="-122"/>
              </a:rPr>
              <a:t>˙</a:t>
            </a:r>
            <a:r>
              <a:rPr lang="zh-CN" altLang="en-US" sz="3600" dirty="0" smtClean="0">
                <a:solidFill>
                  <a:schemeClr val="bg1"/>
                </a:solidFill>
                <a:latin typeface="黑体" panose="02010609060101010101" pitchFamily="49" charset="-122"/>
                <a:ea typeface="黑体" panose="02010609060101010101" pitchFamily="49" charset="-122"/>
                <a:cs typeface="宋体" panose="02010600030101010101" pitchFamily="2" charset="-122"/>
              </a:rPr>
              <a:t>八年级（上册）</a:t>
            </a:r>
            <a:endParaRPr lang="zh-CN" altLang="en-US" sz="3600" dirty="0">
              <a:solidFill>
                <a:schemeClr val="bg1"/>
              </a:solidFill>
              <a:latin typeface="黑体" panose="02010609060101010101" pitchFamily="49" charset="-122"/>
              <a:ea typeface="黑体" panose="02010609060101010101" pitchFamily="49" charset="-122"/>
              <a:cs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互动新授</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矩形 2"/>
          <p:cNvSpPr>
            <a:spLocks noChangeArrowheads="1"/>
          </p:cNvSpPr>
          <p:nvPr/>
        </p:nvSpPr>
        <p:spPr bwMode="auto">
          <a:xfrm>
            <a:off x="1294765" y="1040765"/>
            <a:ext cx="2919730" cy="645160"/>
          </a:xfrm>
          <a:prstGeom prst="rect">
            <a:avLst/>
          </a:prstGeom>
          <a:noFill/>
          <a:ln w="9525">
            <a:noFill/>
            <a:miter lim="800000"/>
          </a:ln>
          <a:effectLst/>
        </p:spPr>
        <p:txBody>
          <a:bodyPr wrap="square">
            <a:spAutoFit/>
          </a:bodyPr>
          <a:lstStyle>
            <a:lvl1pPr eaLnBrk="0" hangingPunct="0">
              <a:spcBef>
                <a:spcPct val="20000"/>
              </a:spcBef>
              <a:defRPr sz="2400" b="1">
                <a:solidFill>
                  <a:sysClr val="windowText" lastClr="000000"/>
                </a:solidFill>
                <a:latin typeface="Arial" panose="020B060402020202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ysClr val="windowText" lastClr="000000"/>
                </a:solidFill>
                <a:latin typeface="Arial" panose="020B060402020202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ysClr val="windowText" lastClr="000000"/>
                </a:solidFill>
                <a:latin typeface="Arial" panose="020B060402020202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B0F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宋体" panose="02010600030101010101" pitchFamily="2" charset="-122"/>
              </a:rPr>
              <a:t>结论：</a:t>
            </a:r>
            <a:endParaRPr kumimoji="0" lang="zh-CN" altLang="en-US" sz="3600" b="1" i="0" u="none" strike="noStrike" kern="1200" cap="none" spc="0" normalizeH="0" baseline="0" noProof="0" dirty="0">
              <a:ln>
                <a:noFill/>
              </a:ln>
              <a:solidFill>
                <a:srgbClr val="00B0F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宋体" panose="02010600030101010101" pitchFamily="2" charset="-122"/>
            </a:endParaRPr>
          </a:p>
        </p:txBody>
      </p:sp>
      <p:sp>
        <p:nvSpPr>
          <p:cNvPr id="4" name="文本框 3"/>
          <p:cNvSpPr txBox="1"/>
          <p:nvPr/>
        </p:nvSpPr>
        <p:spPr>
          <a:xfrm>
            <a:off x="1379220" y="1942465"/>
            <a:ext cx="9319260" cy="1272540"/>
          </a:xfrm>
          <a:prstGeom prst="rect">
            <a:avLst/>
          </a:prstGeom>
          <a:noFill/>
        </p:spPr>
        <p:txBody>
          <a:bodyPr wrap="square" rtlCol="0" anchor="t">
            <a:spAutoFit/>
          </a:bodyPr>
          <a:p>
            <a:pPr marL="0" marR="0" lvl="0" indent="0" algn="l" defTabSz="914400" rtl="0" eaLnBrk="1" fontAlgn="base" latinLnBrk="0" hangingPunct="1">
              <a:lnSpc>
                <a:spcPct val="120000"/>
              </a:lnSpc>
              <a:spcBef>
                <a:spcPct val="0"/>
              </a:spcBef>
              <a:spcAft>
                <a:spcPct val="0"/>
              </a:spcAft>
              <a:buClrTx/>
              <a:buSzTx/>
              <a:buFontTx/>
              <a:buNone/>
              <a:defRPr/>
            </a:pPr>
            <a:r>
              <a:rPr lang="en-US" altLang="zh-CN" sz="32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物理学中用</a:t>
            </a:r>
            <a:r>
              <a:rPr lang="zh-CN" altLang="en-US" sz="3200" b="1"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振幅</a:t>
            </a:r>
            <a:r>
              <a:rPr lang="zh-CN" altLang="en-US" sz="32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来描述物体振动的幅度。物体的</a:t>
            </a:r>
            <a:r>
              <a:rPr lang="zh-CN" altLang="en-US" sz="3200" b="1"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振幅越大</a:t>
            </a:r>
            <a:r>
              <a:rPr lang="zh-CN" altLang="en-US" sz="32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，产生声音的</a:t>
            </a:r>
            <a:r>
              <a:rPr lang="zh-CN" altLang="en-US" sz="3200" b="1"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响度越大</a:t>
            </a:r>
            <a:r>
              <a:rPr lang="zh-CN" altLang="en-US" sz="32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379220" y="3508375"/>
            <a:ext cx="9445625" cy="1568450"/>
          </a:xfrm>
          <a:prstGeom prst="rect">
            <a:avLst/>
          </a:prstGeom>
          <a:noFill/>
        </p:spPr>
        <p:txBody>
          <a:bodyPr wrap="square" rtlCol="0" anchor="t">
            <a:spAutoFit/>
          </a:bodyPr>
          <a:p>
            <a:pPr algn="l" fontAlgn="base">
              <a:lnSpc>
                <a:spcPct val="150000"/>
              </a:lnSpc>
              <a:buClrTx/>
              <a:buSzTx/>
              <a:buFontTx/>
              <a:defRPr/>
            </a:pPr>
            <a:r>
              <a:rPr lang="en-US" altLang="zh-CN" sz="32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响度除跟物体的</a:t>
            </a:r>
            <a:r>
              <a:rPr lang="zh-CN" altLang="en-US" sz="3200" b="1"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振幅</a:t>
            </a:r>
            <a:r>
              <a:rPr lang="zh-CN" altLang="en-US" sz="32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有关,还与距离</a:t>
            </a:r>
            <a:r>
              <a:rPr lang="zh-CN" sz="3200" b="1"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发声体的远近</a:t>
            </a:r>
            <a:r>
              <a:rPr lang="zh-CN" altLang="en-US" sz="3200" b="1"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有关系。距离发声体越远，听到的声音越小。</a:t>
            </a:r>
            <a:endParaRPr lang="zh-CN" altLang="en-US" sz="3200" b="1"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500"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7" presetClass="entr" presetSubtype="4" fill="hold" grpId="0" nodeType="afterEffect">
                                  <p:stCondLst>
                                    <p:cond delay="0"/>
                                  </p:stCondLst>
                                  <p:childTnLst>
                                    <p:set>
                                      <p:cBhvr>
                                        <p:cTn id="17" dur="500"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互动新授</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文本框 2"/>
          <p:cNvSpPr txBox="1"/>
          <p:nvPr/>
        </p:nvSpPr>
        <p:spPr>
          <a:xfrm>
            <a:off x="1435735" y="1717040"/>
            <a:ext cx="9392285" cy="3136900"/>
          </a:xfrm>
          <a:prstGeom prst="rect">
            <a:avLst/>
          </a:prstGeom>
          <a:noFill/>
        </p:spPr>
        <p:txBody>
          <a:bodyPr wrap="square" rtlCol="0">
            <a:spAutoFit/>
          </a:bodyPr>
          <a:p>
            <a:pPr indent="457200" fontAlgn="auto">
              <a:lnSpc>
                <a:spcPct val="110000"/>
              </a:lnSpc>
            </a:pPr>
            <a:r>
              <a:rPr lang="en-US" altLang="zh-CN" sz="3600">
                <a:latin typeface="宋体" panose="02010600030101010101" pitchFamily="2" charset="-122"/>
                <a:ea typeface="宋体" panose="02010600030101010101" pitchFamily="2" charset="-122"/>
                <a:cs typeface="宋体" panose="02010600030101010101" pitchFamily="2" charset="-122"/>
              </a:rPr>
              <a:t> </a:t>
            </a:r>
            <a:r>
              <a:rPr lang="zh-CN" altLang="en-US" sz="3600">
                <a:solidFill>
                  <a:srgbClr val="FF0000"/>
                </a:solidFill>
                <a:latin typeface="宋体" panose="02010600030101010101" pitchFamily="2" charset="-122"/>
                <a:ea typeface="宋体" panose="02010600030101010101" pitchFamily="2" charset="-122"/>
                <a:cs typeface="宋体" panose="02010600030101010101" pitchFamily="2" charset="-122"/>
              </a:rPr>
              <a:t>频率的高低</a:t>
            </a:r>
            <a:r>
              <a:rPr lang="zh-CN" altLang="en-US" sz="3600">
                <a:latin typeface="宋体" panose="02010600030101010101" pitchFamily="2" charset="-122"/>
                <a:ea typeface="宋体" panose="02010600030101010101" pitchFamily="2" charset="-122"/>
                <a:cs typeface="宋体" panose="02010600030101010101" pitchFamily="2" charset="-122"/>
              </a:rPr>
              <a:t>决定声音的音调，</a:t>
            </a:r>
            <a:r>
              <a:rPr lang="zh-CN" altLang="en-US" sz="3600">
                <a:solidFill>
                  <a:srgbClr val="FF0000"/>
                </a:solidFill>
                <a:latin typeface="宋体" panose="02010600030101010101" pitchFamily="2" charset="-122"/>
                <a:ea typeface="宋体" panose="02010600030101010101" pitchFamily="2" charset="-122"/>
                <a:cs typeface="宋体" panose="02010600030101010101" pitchFamily="2" charset="-122"/>
              </a:rPr>
              <a:t>振幅的大小</a:t>
            </a:r>
            <a:r>
              <a:rPr lang="zh-CN" altLang="en-US" sz="3600">
                <a:latin typeface="宋体" panose="02010600030101010101" pitchFamily="2" charset="-122"/>
                <a:ea typeface="宋体" panose="02010600030101010101" pitchFamily="2" charset="-122"/>
                <a:cs typeface="宋体" panose="02010600030101010101" pitchFamily="2" charset="-122"/>
              </a:rPr>
              <a:t>影响声音的响度。但是，不同的物体发出的声音，即便音调和响度相同，我们还是能够分辨出它们的不同。这表明在声音的特性中还有一个特性是十分重要的，它就是</a:t>
            </a:r>
            <a:r>
              <a:rPr lang="zh-CN" altLang="en-US" sz="3600">
                <a:solidFill>
                  <a:srgbClr val="FF0000"/>
                </a:solidFill>
                <a:latin typeface="宋体" panose="02010600030101010101" pitchFamily="2" charset="-122"/>
                <a:ea typeface="宋体" panose="02010600030101010101" pitchFamily="2" charset="-122"/>
                <a:cs typeface="宋体" panose="02010600030101010101" pitchFamily="2" charset="-122"/>
              </a:rPr>
              <a:t>音色。</a:t>
            </a:r>
            <a:endParaRPr lang="zh-CN" altLang="en-US" sz="36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nvGrpSpPr>
          <p:cNvPr id="6" name="组合 5"/>
          <p:cNvGrpSpPr/>
          <p:nvPr/>
        </p:nvGrpSpPr>
        <p:grpSpPr>
          <a:xfrm>
            <a:off x="3143885" y="751840"/>
            <a:ext cx="5904230" cy="720090"/>
            <a:chOff x="4951" y="1184"/>
            <a:chExt cx="9298" cy="1134"/>
          </a:xfrm>
        </p:grpSpPr>
        <p:sp>
          <p:nvSpPr>
            <p:cNvPr id="2" name="矩形 1"/>
            <p:cNvSpPr/>
            <p:nvPr/>
          </p:nvSpPr>
          <p:spPr>
            <a:xfrm>
              <a:off x="4951" y="1184"/>
              <a:ext cx="9298" cy="1134"/>
            </a:xfrm>
            <a:prstGeom prst="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5984" y="1184"/>
              <a:ext cx="6983" cy="1113"/>
            </a:xfrm>
            <a:prstGeom prst="rect">
              <a:avLst/>
            </a:prstGeom>
            <a:noFill/>
          </p:spPr>
          <p:txBody>
            <a:bodyPr wrap="square" rtlCol="0" anchor="t">
              <a:spAutoFit/>
            </a:bodyPr>
            <a:p>
              <a:pPr algn="l"/>
              <a:r>
                <a:rPr lang="zh-CN" altLang="en-US" sz="4000" b="1">
                  <a:latin typeface="宋体" panose="02010600030101010101" pitchFamily="2" charset="-122"/>
                  <a:ea typeface="宋体" panose="02010600030101010101" pitchFamily="2" charset="-122"/>
                  <a:cs typeface="宋体" panose="02010600030101010101" pitchFamily="2" charset="-122"/>
                  <a:sym typeface="+mn-ea"/>
                </a:rPr>
                <a:t>知识点二 </a:t>
              </a:r>
              <a:r>
                <a:rPr lang="en-US" altLang="zh-CN" sz="4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4000" b="1">
                  <a:latin typeface="宋体" panose="02010600030101010101" pitchFamily="2" charset="-122"/>
                  <a:ea typeface="宋体" panose="02010600030101010101" pitchFamily="2" charset="-122"/>
                  <a:cs typeface="宋体" panose="02010600030101010101" pitchFamily="2" charset="-122"/>
                  <a:sym typeface="+mn-ea"/>
                </a:rPr>
                <a:t>音色”</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500" fill="hold">
                                          <p:stCondLst>
                                            <p:cond delay="0"/>
                                          </p:stCondLst>
                                        </p:cTn>
                                        <p:tgtEl>
                                          <p:spTgt spid="3">
                                            <p:txEl>
                                              <p:pRg st="0" end="0"/>
                                            </p:txEl>
                                          </p:spTgt>
                                        </p:tgtEl>
                                        <p:attrNameLst>
                                          <p:attrName>style.visibility</p:attrName>
                                        </p:attrNameLst>
                                      </p:cBhvr>
                                      <p:to>
                                        <p:strVal val="visible"/>
                                      </p:to>
                                    </p:set>
                                    <p:animEffect transition="in" filter="wheel(1)">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8005" y="2277745"/>
            <a:ext cx="8985885" cy="1753235"/>
          </a:xfrm>
          <a:prstGeom prst="rect">
            <a:avLst/>
          </a:prstGeom>
          <a:noFill/>
        </p:spPr>
        <p:txBody>
          <a:bodyPr wrap="square" rtlCol="0">
            <a:spAutoFit/>
          </a:bodyPr>
          <a:p>
            <a:pPr indent="636905" fontAlgn="auto">
              <a:lnSpc>
                <a:spcPct val="150000"/>
              </a:lnSpc>
            </a:pPr>
            <a:r>
              <a:rPr lang="zh-CN" altLang="en-US" sz="3600">
                <a:latin typeface="宋体" panose="02010600030101010101" pitchFamily="2" charset="-122"/>
                <a:ea typeface="宋体" panose="02010600030101010101" pitchFamily="2" charset="-122"/>
                <a:cs typeface="宋体" panose="02010600030101010101" pitchFamily="2" charset="-122"/>
              </a:rPr>
              <a:t>不同发声体的</a:t>
            </a:r>
            <a:r>
              <a:rPr lang="zh-CN" altLang="en-US" sz="3600">
                <a:solidFill>
                  <a:srgbClr val="FF0000"/>
                </a:solidFill>
                <a:latin typeface="宋体" panose="02010600030101010101" pitchFamily="2" charset="-122"/>
                <a:ea typeface="宋体" panose="02010600030101010101" pitchFamily="2" charset="-122"/>
                <a:cs typeface="宋体" panose="02010600030101010101" pitchFamily="2" charset="-122"/>
              </a:rPr>
              <a:t>材料、结构</a:t>
            </a:r>
            <a:r>
              <a:rPr lang="zh-CN" altLang="en-US" sz="3600">
                <a:latin typeface="宋体" panose="02010600030101010101" pitchFamily="2" charset="-122"/>
                <a:ea typeface="宋体" panose="02010600030101010101" pitchFamily="2" charset="-122"/>
                <a:cs typeface="宋体" panose="02010600030101010101" pitchFamily="2" charset="-122"/>
              </a:rPr>
              <a:t>不同，发出声音的音色也就不同。</a:t>
            </a:r>
            <a:endParaRPr lang="zh-CN" altLang="en-US" sz="3600">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352350" y="388997"/>
            <a:ext cx="2113079" cy="523220"/>
          </a:xfrm>
          <a:prstGeom prst="rect">
            <a:avLst/>
          </a:prstGeom>
        </p:spPr>
        <p:txBody>
          <a:bodyPr wrap="square">
            <a:spAutoFit/>
          </a:bodyPr>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互动新授</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13180" y="3415665"/>
            <a:ext cx="9440545" cy="1855470"/>
            <a:chOff x="845" y="3962"/>
            <a:chExt cx="13167" cy="2923"/>
          </a:xfrm>
        </p:grpSpPr>
        <p:pic>
          <p:nvPicPr>
            <p:cNvPr id="25606" name="Picture 2" descr="KO12"/>
            <p:cNvPicPr>
              <a:picLocks noChangeAspect="1"/>
            </p:cNvPicPr>
            <p:nvPr/>
          </p:nvPicPr>
          <p:blipFill>
            <a:blip r:embed="rId1">
              <a:clrChange>
                <a:clrFrom>
                  <a:srgbClr val="FFFFFF"/>
                </a:clrFrom>
                <a:clrTo>
                  <a:srgbClr val="FFFFFF">
                    <a:alpha val="0"/>
                  </a:srgbClr>
                </a:clrTo>
              </a:clrChange>
            </a:blip>
            <a:stretch>
              <a:fillRect/>
            </a:stretch>
          </p:blipFill>
          <p:spPr>
            <a:xfrm>
              <a:off x="845" y="3962"/>
              <a:ext cx="12695" cy="2690"/>
            </a:xfrm>
            <a:prstGeom prst="rect">
              <a:avLst/>
            </a:prstGeom>
            <a:noFill/>
            <a:ln w="9525">
              <a:noFill/>
            </a:ln>
          </p:spPr>
        </p:pic>
        <p:sp>
          <p:nvSpPr>
            <p:cNvPr id="3" name="TextBox 4"/>
            <p:cNvSpPr txBox="1"/>
            <p:nvPr/>
          </p:nvSpPr>
          <p:spPr>
            <a:xfrm>
              <a:off x="2387" y="6066"/>
              <a:ext cx="1945" cy="774"/>
            </a:xfrm>
            <a:prstGeom prst="rect">
              <a:avLst/>
            </a:prstGeom>
            <a:noFill/>
            <a:ln>
              <a:noFill/>
            </a:ln>
            <a:effectLst/>
          </p:spPr>
          <p:style>
            <a:lnRef idx="1">
              <a:schemeClr val="accent4"/>
            </a:lnRef>
            <a:fillRef idx="3">
              <a:schemeClr val="accent4"/>
            </a:fillRef>
            <a:effectRef idx="2">
              <a:schemeClr val="accent4"/>
            </a:effectRef>
            <a:fontRef idx="minor">
              <a:schemeClr val="lt1"/>
            </a:fontRef>
          </p:style>
          <p:txBody>
            <a:bodyPr>
              <a:spAutoFit/>
            </a:bodyPr>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音叉</a:t>
              </a:r>
              <a:r>
                <a:rPr kumimoji="0" lang="en-US"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7" name="TextBox 6"/>
            <p:cNvSpPr txBox="1"/>
            <p:nvPr/>
          </p:nvSpPr>
          <p:spPr>
            <a:xfrm>
              <a:off x="7172" y="6036"/>
              <a:ext cx="1947" cy="774"/>
            </a:xfrm>
            <a:prstGeom prst="rect">
              <a:avLst/>
            </a:prstGeom>
            <a:noFill/>
            <a:ln>
              <a:noFill/>
            </a:ln>
            <a:effectLst/>
          </p:spPr>
          <p:style>
            <a:lnRef idx="1">
              <a:schemeClr val="accent4"/>
            </a:lnRef>
            <a:fillRef idx="3">
              <a:schemeClr val="accent4"/>
            </a:fillRef>
            <a:effectRef idx="2">
              <a:schemeClr val="accent4"/>
            </a:effectRef>
            <a:fontRef idx="minor">
              <a:schemeClr val="lt1"/>
            </a:fontRef>
          </p:style>
          <p:txBody>
            <a:bodyPr>
              <a:spAutoFit/>
            </a:bodyPr>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钢琴</a:t>
              </a:r>
              <a:r>
                <a:rPr kumimoji="0" lang="en-US"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8" name="TextBox 7"/>
            <p:cNvSpPr txBox="1"/>
            <p:nvPr/>
          </p:nvSpPr>
          <p:spPr>
            <a:xfrm>
              <a:off x="12067" y="6111"/>
              <a:ext cx="1945" cy="774"/>
            </a:xfrm>
            <a:prstGeom prst="rect">
              <a:avLst/>
            </a:prstGeom>
            <a:noFill/>
            <a:ln>
              <a:noFill/>
            </a:ln>
            <a:effectLst/>
          </p:spPr>
          <p:style>
            <a:lnRef idx="1">
              <a:schemeClr val="accent4"/>
            </a:lnRef>
            <a:fillRef idx="3">
              <a:schemeClr val="accent4"/>
            </a:fillRef>
            <a:effectRef idx="2">
              <a:schemeClr val="accent4"/>
            </a:effectRef>
            <a:fontRef idx="minor">
              <a:schemeClr val="lt1"/>
            </a:fontRef>
          </p:style>
          <p:txBody>
            <a:bodyPr>
              <a:spAutoFit/>
            </a:bodyPr>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长笛</a:t>
              </a:r>
              <a:r>
                <a:rPr kumimoji="0" lang="en-US"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grpSp>
      <p:sp>
        <p:nvSpPr>
          <p:cNvPr id="4" name="文本框 3"/>
          <p:cNvSpPr txBox="1"/>
          <p:nvPr/>
        </p:nvSpPr>
        <p:spPr>
          <a:xfrm>
            <a:off x="1313815" y="1424940"/>
            <a:ext cx="9454515" cy="1753235"/>
          </a:xfrm>
          <a:prstGeom prst="rect">
            <a:avLst/>
          </a:prstGeom>
          <a:noFill/>
        </p:spPr>
        <p:txBody>
          <a:bodyPr wrap="square" rtlCol="0">
            <a:spAutoFit/>
          </a:bodyPr>
          <a:p>
            <a:r>
              <a:rPr lang="zh-CN" altLang="en-US" sz="3600">
                <a:latin typeface="宋体" panose="02010600030101010101" pitchFamily="2" charset="-122"/>
                <a:ea typeface="宋体" panose="02010600030101010101" pitchFamily="2" charset="-122"/>
                <a:cs typeface="宋体" panose="02010600030101010101" pitchFamily="2" charset="-122"/>
              </a:rPr>
              <a:t>下面分别是音叉、钢琴、与长笛发出的波形图，用计算机播放这几个声音的片段，边听边比较它们的波形有何异同？</a:t>
            </a:r>
            <a:endParaRPr lang="zh-CN" altLang="en-US" sz="3600">
              <a:latin typeface="宋体" panose="02010600030101010101" pitchFamily="2" charset="-122"/>
              <a:ea typeface="宋体" panose="02010600030101010101" pitchFamily="2" charset="-122"/>
              <a:cs typeface="宋体" panose="02010600030101010101" pitchFamily="2" charset="-122"/>
            </a:endParaRPr>
          </a:p>
        </p:txBody>
      </p:sp>
      <p:sp>
        <p:nvSpPr>
          <p:cNvPr id="9" name="矩形 8"/>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互动新授</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7" presetClass="entr" presetSubtype="4" fill="hold" grpId="0" nodeType="withEffect">
                                  <p:stCondLst>
                                    <p:cond delay="0"/>
                                  </p:stCondLst>
                                  <p:childTnLst>
                                    <p:set>
                                      <p:cBhvr>
                                        <p:cTn id="9" dur="500"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2350" y="388997"/>
            <a:ext cx="2113079" cy="523220"/>
          </a:xfrm>
          <a:prstGeom prst="rect">
            <a:avLst/>
          </a:prstGeom>
        </p:spPr>
        <p:txBody>
          <a:bodyPr wrap="square">
            <a:spAutoFit/>
          </a:bodyPr>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互动新授</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矩形 3"/>
          <p:cNvSpPr>
            <a:spLocks noChangeArrowheads="1"/>
          </p:cNvSpPr>
          <p:nvPr/>
        </p:nvSpPr>
        <p:spPr bwMode="auto">
          <a:xfrm>
            <a:off x="1414145" y="1034415"/>
            <a:ext cx="1851025" cy="583565"/>
          </a:xfrm>
          <a:prstGeom prst="rect">
            <a:avLst/>
          </a:prstGeom>
          <a:noFill/>
          <a:ln w="9525">
            <a:noFill/>
            <a:miter lim="800000"/>
          </a:ln>
          <a:effectLst/>
        </p:spPr>
        <p:txBody>
          <a:bodyPr wrap="square">
            <a:spAutoFit/>
          </a:bodyPr>
          <a:lstStyle>
            <a:lvl1pPr eaLnBrk="0" hangingPunct="0">
              <a:spcBef>
                <a:spcPct val="20000"/>
              </a:spcBef>
              <a:defRPr sz="2400" b="1">
                <a:solidFill>
                  <a:sysClr val="windowText" lastClr="000000"/>
                </a:solidFill>
                <a:latin typeface="Arial" panose="020B060402020202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ysClr val="windowText" lastClr="000000"/>
                </a:solidFill>
                <a:latin typeface="Arial" panose="020B060402020202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ysClr val="windowText" lastClr="000000"/>
                </a:solidFill>
                <a:latin typeface="Arial" panose="020B060402020202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B0F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宋体" panose="02010600030101010101" pitchFamily="2" charset="-122"/>
              </a:rPr>
              <a:t>结论：</a:t>
            </a:r>
            <a:endParaRPr kumimoji="0" lang="zh-CN" altLang="en-US" sz="3200" b="1" i="0" u="none" strike="noStrike" kern="1200" cap="none" spc="0" normalizeH="0" baseline="0" noProof="0" dirty="0">
              <a:ln>
                <a:noFill/>
              </a:ln>
              <a:solidFill>
                <a:srgbClr val="00B0F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宋体" panose="02010600030101010101" pitchFamily="2" charset="-122"/>
            </a:endParaRPr>
          </a:p>
        </p:txBody>
      </p:sp>
      <p:sp>
        <p:nvSpPr>
          <p:cNvPr id="6" name="文本框 5"/>
          <p:cNvSpPr txBox="1"/>
          <p:nvPr/>
        </p:nvSpPr>
        <p:spPr>
          <a:xfrm>
            <a:off x="1968500" y="1922145"/>
            <a:ext cx="8275320" cy="3046095"/>
          </a:xfrm>
          <a:prstGeom prst="rect">
            <a:avLst/>
          </a:prstGeom>
          <a:noFill/>
        </p:spPr>
        <p:txBody>
          <a:bodyPr wrap="square" rtlCol="0">
            <a:spAutoFit/>
          </a:bodyPr>
          <a:p>
            <a:pPr indent="673100" fontAlgn="auto">
              <a:lnSpc>
                <a:spcPct val="150000"/>
              </a:lnSpc>
            </a:pPr>
            <a:r>
              <a:rPr lang="zh-CN" altLang="en-US" sz="3200">
                <a:latin typeface="宋体" panose="02010600030101010101" pitchFamily="2" charset="-122"/>
                <a:ea typeface="宋体" panose="02010600030101010101" pitchFamily="2" charset="-122"/>
                <a:cs typeface="宋体" panose="02010600030101010101" pitchFamily="2" charset="-122"/>
              </a:rPr>
              <a:t>观察上面的声音波形可以知道，音调相同的不同乐器发出的波形总体上的</a:t>
            </a:r>
            <a:r>
              <a:rPr lang="zh-CN" altLang="en-US" sz="3200">
                <a:solidFill>
                  <a:srgbClr val="FF0000"/>
                </a:solidFill>
                <a:latin typeface="宋体" panose="02010600030101010101" pitchFamily="2" charset="-122"/>
                <a:ea typeface="宋体" panose="02010600030101010101" pitchFamily="2" charset="-122"/>
                <a:cs typeface="宋体" panose="02010600030101010101" pitchFamily="2" charset="-122"/>
              </a:rPr>
              <a:t>疏密程度是相同的</a:t>
            </a:r>
            <a:r>
              <a:rPr lang="zh-CN" altLang="en-US" sz="3200">
                <a:latin typeface="宋体" panose="02010600030101010101" pitchFamily="2" charset="-122"/>
                <a:ea typeface="宋体" panose="02010600030101010101" pitchFamily="2" charset="-122"/>
                <a:cs typeface="宋体" panose="02010600030101010101" pitchFamily="2" charset="-122"/>
              </a:rPr>
              <a:t>，即</a:t>
            </a:r>
            <a:r>
              <a:rPr lang="zh-CN" altLang="en-US" sz="3200">
                <a:solidFill>
                  <a:srgbClr val="FF0000"/>
                </a:solidFill>
                <a:latin typeface="宋体" panose="02010600030101010101" pitchFamily="2" charset="-122"/>
                <a:ea typeface="宋体" panose="02010600030101010101" pitchFamily="2" charset="-122"/>
                <a:cs typeface="宋体" panose="02010600030101010101" pitchFamily="2" charset="-122"/>
              </a:rPr>
              <a:t>频率相同</a:t>
            </a:r>
            <a:r>
              <a:rPr lang="zh-CN" altLang="en-US" sz="3200">
                <a:latin typeface="宋体" panose="02010600030101010101" pitchFamily="2" charset="-122"/>
                <a:ea typeface="宋体" panose="02010600030101010101" pitchFamily="2" charset="-122"/>
                <a:cs typeface="宋体" panose="02010600030101010101" pitchFamily="2" charset="-122"/>
              </a:rPr>
              <a:t>；但是</a:t>
            </a:r>
            <a:r>
              <a:rPr lang="zh-CN" altLang="en-US" sz="3200">
                <a:solidFill>
                  <a:srgbClr val="FF0000"/>
                </a:solidFill>
                <a:latin typeface="宋体" panose="02010600030101010101" pitchFamily="2" charset="-122"/>
                <a:ea typeface="宋体" panose="02010600030101010101" pitchFamily="2" charset="-122"/>
                <a:cs typeface="宋体" panose="02010600030101010101" pitchFamily="2" charset="-122"/>
              </a:rPr>
              <a:t>波的形状不同</a:t>
            </a:r>
            <a:r>
              <a:rPr lang="zh-CN" altLang="en-US" sz="3200">
                <a:latin typeface="宋体" panose="02010600030101010101" pitchFamily="2" charset="-122"/>
                <a:ea typeface="宋体" panose="02010600030101010101" pitchFamily="2" charset="-122"/>
                <a:cs typeface="宋体" panose="02010600030101010101" pitchFamily="2" charset="-122"/>
              </a:rPr>
              <a:t>，即</a:t>
            </a:r>
            <a:r>
              <a:rPr lang="zh-CN" altLang="en-US" sz="3200">
                <a:solidFill>
                  <a:srgbClr val="FF0000"/>
                </a:solidFill>
                <a:latin typeface="宋体" panose="02010600030101010101" pitchFamily="2" charset="-122"/>
                <a:ea typeface="宋体" panose="02010600030101010101" pitchFamily="2" charset="-122"/>
                <a:cs typeface="宋体" panose="02010600030101010101" pitchFamily="2" charset="-122"/>
              </a:rPr>
              <a:t>音色不同</a:t>
            </a:r>
            <a:r>
              <a:rPr lang="zh-CN" altLang="en-US" sz="3200">
                <a:latin typeface="宋体" panose="02010600030101010101" pitchFamily="2" charset="-122"/>
                <a:ea typeface="宋体" panose="02010600030101010101" pitchFamily="2" charset="-122"/>
                <a:cs typeface="宋体" panose="02010600030101010101" pitchFamily="2" charset="-122"/>
              </a:rPr>
              <a:t>。</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wheel(1)">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52350" y="388997"/>
            <a:ext cx="2113079" cy="523220"/>
          </a:xfrm>
          <a:prstGeom prst="rect">
            <a:avLst/>
          </a:prstGeom>
        </p:spPr>
        <p:txBody>
          <a:bodyPr wrap="square">
            <a:spAutoFit/>
          </a:bodyPr>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互动新授</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29698" name="Picture 4"/>
          <p:cNvPicPr>
            <a:picLocks noChangeAspect="1"/>
          </p:cNvPicPr>
          <p:nvPr/>
        </p:nvPicPr>
        <p:blipFill>
          <a:blip r:embed="rId1"/>
          <a:stretch>
            <a:fillRect/>
          </a:stretch>
        </p:blipFill>
        <p:spPr>
          <a:xfrm>
            <a:off x="1107440" y="991870"/>
            <a:ext cx="9944100" cy="4404360"/>
          </a:xfrm>
          <a:prstGeom prst="rect">
            <a:avLst/>
          </a:prstGeom>
          <a:noFill/>
          <a:ln w="9525">
            <a:noFill/>
          </a:ln>
        </p:spPr>
      </p:pic>
      <p:pic>
        <p:nvPicPr>
          <p:cNvPr id="8" name="图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798" y="5396191"/>
            <a:ext cx="1269841" cy="380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2350" y="388997"/>
            <a:ext cx="2113079" cy="523220"/>
          </a:xfrm>
          <a:prstGeom prst="rect">
            <a:avLst/>
          </a:prstGeom>
        </p:spPr>
        <p:txBody>
          <a:bodyPr wrap="square">
            <a:spAutoFit/>
          </a:bodyPr>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巩固扩展</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TextBox 1"/>
          <p:cNvSpPr txBox="1"/>
          <p:nvPr/>
        </p:nvSpPr>
        <p:spPr>
          <a:xfrm>
            <a:off x="1818640" y="1410970"/>
            <a:ext cx="8756650" cy="4009390"/>
          </a:xfrm>
          <a:prstGeom prst="rect">
            <a:avLst/>
          </a:prstGeom>
          <a:noFill/>
          <a:ln w="9525" cap="flat" cmpd="sng" algn="ctr">
            <a:solidFill>
              <a:sysClr val="window" lastClr="FFFFFF"/>
            </a:solidFill>
            <a:prstDash val="solid"/>
          </a:ln>
          <a:effectLst/>
        </p:spPr>
        <p:txBody>
          <a:bodyPr wrap="square">
            <a:spAutoFit/>
          </a:bodyPr>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B0F0"/>
                </a:solidFill>
                <a:effectLst/>
                <a:uLnTx/>
                <a:uFillTx/>
                <a:latin typeface="宋体" panose="02010600030101010101" pitchFamily="2" charset="-122"/>
                <a:ea typeface="黑体" panose="02010609060101010101" pitchFamily="49" charset="-122"/>
                <a:cs typeface="宋体" panose="02010600030101010101" pitchFamily="2" charset="-122"/>
              </a:rPr>
              <a:t>【</a:t>
            </a:r>
            <a:r>
              <a:rPr kumimoji="0" lang="zh-CN" altLang="en-US" sz="2800" b="1" i="0" u="none" strike="noStrike" kern="1200" cap="none" spc="0" normalizeH="0" baseline="0" noProof="0" dirty="0">
                <a:ln>
                  <a:noFill/>
                </a:ln>
                <a:solidFill>
                  <a:srgbClr val="00B0F0"/>
                </a:solidFill>
                <a:effectLst/>
                <a:uLnTx/>
                <a:uFillTx/>
                <a:latin typeface="宋体" panose="02010600030101010101" pitchFamily="2" charset="-122"/>
                <a:ea typeface="黑体" panose="02010609060101010101" pitchFamily="49" charset="-122"/>
                <a:cs typeface="宋体" panose="02010600030101010101" pitchFamily="2" charset="-122"/>
              </a:rPr>
              <a:t>例</a:t>
            </a:r>
            <a:r>
              <a:rPr kumimoji="0" lang="en-US" altLang="zh-CN" sz="2800" b="1" i="0" u="none" strike="noStrike" kern="1200" cap="none" spc="0" normalizeH="0" baseline="0" noProof="0" dirty="0">
                <a:ln>
                  <a:noFill/>
                </a:ln>
                <a:solidFill>
                  <a:srgbClr val="00B0F0"/>
                </a:solidFill>
                <a:effectLst/>
                <a:uLnTx/>
                <a:uFillTx/>
                <a:latin typeface="宋体" panose="02010600030101010101" pitchFamily="2" charset="-122"/>
                <a:ea typeface="黑体" panose="02010609060101010101" pitchFamily="49" charset="-122"/>
                <a:cs typeface="宋体" panose="02010600030101010101" pitchFamily="2" charset="-122"/>
              </a:rPr>
              <a:t>1</a:t>
            </a:r>
            <a:r>
              <a:rPr kumimoji="0" lang="en-US" altLang="zh-CN" sz="2800" b="1" i="0" u="none" strike="noStrike" kern="1200" cap="none" spc="0" normalizeH="0" baseline="0" noProof="0" dirty="0">
                <a:ln>
                  <a:noFill/>
                </a:ln>
                <a:solidFill>
                  <a:srgbClr val="00B0F0"/>
                </a:solidFill>
                <a:effectLst/>
                <a:uLnTx/>
                <a:uFillTx/>
                <a:latin typeface="宋体" panose="02010600030101010101" pitchFamily="2" charset="-122"/>
                <a:ea typeface="黑体" panose="02010609060101010101" pitchFamily="49" charset="-122"/>
                <a:cs typeface="宋体" panose="02010600030101010101" pitchFamily="2" charset="-122"/>
              </a:rPr>
              <a:t>】</a:t>
            </a:r>
            <a:r>
              <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有经验的铁路维修工人只需要用一个铁锤敲打铁轨就可以判断铁轨是否有故障，这是因为工人听到的声音的哪个要素不同</a:t>
            </a:r>
            <a:r>
              <a:rPr kumimoji="0" lang="en-US" altLang="zh-CN"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      )</a:t>
            </a:r>
            <a:endParaRPr kumimoji="0" lang="en-US" altLang="zh-CN"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A.</a:t>
            </a:r>
            <a:r>
              <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音色</a:t>
            </a:r>
            <a:endPar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B.</a:t>
            </a:r>
            <a:r>
              <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音调</a:t>
            </a:r>
            <a:endPar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C.</a:t>
            </a:r>
            <a:r>
              <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响度</a:t>
            </a:r>
            <a:endPar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D.</a:t>
            </a:r>
            <a:r>
              <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rPr>
              <a:t>三个要素都有</a:t>
            </a:r>
            <a:endPar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黑体" panose="02010609060101010101" pitchFamily="49" charset="-122"/>
              <a:cs typeface="宋体" panose="02010600030101010101" pitchFamily="2" charset="-122"/>
            </a:endParaRPr>
          </a:p>
        </p:txBody>
      </p:sp>
      <p:sp>
        <p:nvSpPr>
          <p:cNvPr id="6" name="文本框 5"/>
          <p:cNvSpPr txBox="1"/>
          <p:nvPr/>
        </p:nvSpPr>
        <p:spPr>
          <a:xfrm>
            <a:off x="5969000" y="2447925"/>
            <a:ext cx="413385" cy="811530"/>
          </a:xfrm>
          <a:prstGeom prst="rect">
            <a:avLst/>
          </a:prstGeom>
          <a:noFill/>
        </p:spPr>
        <p:txBody>
          <a:bodyPr wrap="none" rtlCol="0">
            <a:spAutoFit/>
          </a:bodyPr>
          <a:p>
            <a:pPr marL="0" lvl="0" indent="0" algn="l" eaLnBrk="1" hangingPunct="1">
              <a:lnSpc>
                <a:spcPct val="130000"/>
              </a:lnSpc>
            </a:pPr>
            <a:r>
              <a:rPr lang="en-US" altLang="zh-CN" sz="3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a:t>
            </a:r>
            <a:endParaRPr lang="en-US" altLang="zh-CN" sz="3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矩形 7"/>
          <p:cNvSpPr/>
          <p:nvPr/>
        </p:nvSpPr>
        <p:spPr>
          <a:xfrm>
            <a:off x="4586605" y="3178810"/>
            <a:ext cx="5794375" cy="2120900"/>
          </a:xfrm>
          <a:prstGeom prst="rect">
            <a:avLst/>
          </a:prstGeom>
          <a:noFill/>
          <a:ln w="9525">
            <a:noFill/>
          </a:ln>
        </p:spPr>
        <p:txBody>
          <a:bodyPr wrap="square">
            <a:spAutoFit/>
          </a:bodyPr>
          <a:lstStyle>
            <a:lvl1pPr marL="342900" indent="-342900" algn="l" rtl="0" eaLnBrk="0" fontAlgn="base" hangingPunct="0">
              <a:lnSpc>
                <a:spcPct val="120000"/>
              </a:lnSpc>
              <a:spcBef>
                <a:spcPct val="0"/>
              </a:spcBef>
              <a:spcAft>
                <a:spcPct val="0"/>
              </a:spcAft>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10000"/>
              </a:lnSpc>
            </a:pPr>
            <a:r>
              <a:rPr lang="zh-CN" altLang="en-US" sz="2400" dirty="0">
                <a:solidFill>
                  <a:srgbClr val="FF00FF"/>
                </a:solidFill>
                <a:latin typeface="宋体" panose="02010600030101010101" pitchFamily="2" charset="-122"/>
                <a:ea typeface="宋体" panose="02010600030101010101" pitchFamily="2" charset="-122"/>
                <a:cs typeface="宋体" panose="02010600030101010101" pitchFamily="2" charset="-122"/>
              </a:rPr>
              <a:t>解析：工人用锤子敲打铁轨，利用了声音靠介质传播的原理，如果铁轨不与地面相连或螺丝松动或有裂缝，那么声音的音调和音色会发生变化，但工人对声音的变化更注重音色方面。</a:t>
            </a:r>
            <a:endParaRPr lang="zh-CN" altLang="en-US" sz="2400" dirty="0">
              <a:solidFill>
                <a:srgbClr val="FF00FF"/>
              </a:solidFill>
              <a:latin typeface="宋体" panose="02010600030101010101" pitchFamily="2" charset="-122"/>
              <a:ea typeface="宋体" panose="02010600030101010101" pitchFamily="2" charset="-122"/>
              <a:cs typeface="宋体" panose="02010600030101010101" pitchFamily="2" charset="-122"/>
            </a:endParaRPr>
          </a:p>
        </p:txBody>
      </p:sp>
      <p:pic>
        <p:nvPicPr>
          <p:cNvPr id="9" name="图片 8">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708" y="5226011"/>
            <a:ext cx="1269841" cy="3809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500"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776095" y="4099560"/>
            <a:ext cx="7690485" cy="720090"/>
            <a:chOff x="2797" y="6038"/>
            <a:chExt cx="12111" cy="1134"/>
          </a:xfrm>
        </p:grpSpPr>
        <p:sp>
          <p:nvSpPr>
            <p:cNvPr id="10" name="矩形 9"/>
            <p:cNvSpPr/>
            <p:nvPr/>
          </p:nvSpPr>
          <p:spPr>
            <a:xfrm>
              <a:off x="2797" y="6038"/>
              <a:ext cx="2551" cy="1134"/>
            </a:xfrm>
            <a:prstGeom prst="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2846" y="6168"/>
              <a:ext cx="12062" cy="919"/>
            </a:xfrm>
            <a:prstGeom prst="rect">
              <a:avLst/>
            </a:prstGeom>
            <a:noFill/>
          </p:spPr>
          <p:txBody>
            <a:bodyPr wrap="square" rtlCol="0">
              <a:spAutoFit/>
            </a:bodyPr>
            <a:p>
              <a:r>
                <a:rPr lang="en-US" altLang="zh-CN" sz="3200" dirty="0">
                  <a:latin typeface="宋体" panose="02010600030101010101" pitchFamily="2" charset="-122"/>
                  <a:ea typeface="宋体" panose="02010600030101010101" pitchFamily="2" charset="-122"/>
                  <a:cs typeface="宋体" panose="02010600030101010101" pitchFamily="2" charset="-122"/>
                </a:rPr>
                <a:t>3.</a:t>
              </a:r>
              <a:r>
                <a:rPr lang="zh-CN" altLang="en-US" sz="3200" dirty="0">
                  <a:latin typeface="宋体" panose="02010600030101010101" pitchFamily="2" charset="-122"/>
                  <a:ea typeface="宋体" panose="02010600030101010101" pitchFamily="2" charset="-122"/>
                  <a:cs typeface="宋体" panose="02010600030101010101" pitchFamily="2" charset="-122"/>
                </a:rPr>
                <a:t>音色：决定于发声体的</a:t>
              </a:r>
              <a:r>
                <a:rPr lang="zh-CN" altLang="en-US" sz="3200" dirty="0">
                  <a:solidFill>
                    <a:srgbClr val="FF0000"/>
                  </a:solidFill>
                  <a:latin typeface="宋体" panose="02010600030101010101" pitchFamily="2" charset="-122"/>
                  <a:ea typeface="宋体" panose="02010600030101010101" pitchFamily="2" charset="-122"/>
                  <a:cs typeface="宋体" panose="02010600030101010101" pitchFamily="2" charset="-122"/>
                </a:rPr>
                <a:t>材料、结构。</a:t>
              </a:r>
              <a:endParaRPr lang="zh-CN" altLang="en-US" sz="3200"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grpSp>
        <p:nvGrpSpPr>
          <p:cNvPr id="12" name="组合 11"/>
          <p:cNvGrpSpPr/>
          <p:nvPr/>
        </p:nvGrpSpPr>
        <p:grpSpPr>
          <a:xfrm>
            <a:off x="1807210" y="3042920"/>
            <a:ext cx="9097010" cy="720090"/>
            <a:chOff x="2846" y="4638"/>
            <a:chExt cx="14326" cy="1134"/>
          </a:xfrm>
        </p:grpSpPr>
        <p:sp>
          <p:nvSpPr>
            <p:cNvPr id="8" name="矩形 7"/>
            <p:cNvSpPr/>
            <p:nvPr/>
          </p:nvSpPr>
          <p:spPr>
            <a:xfrm>
              <a:off x="2873" y="4638"/>
              <a:ext cx="2551" cy="1134"/>
            </a:xfrm>
            <a:prstGeom prst="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2846" y="4745"/>
              <a:ext cx="14326" cy="919"/>
            </a:xfrm>
            <a:prstGeom prst="rect">
              <a:avLst/>
            </a:prstGeom>
            <a:noFill/>
          </p:spPr>
          <p:txBody>
            <a:bodyPr wrap="square" rtlCol="0">
              <a:spAutoFit/>
            </a:bodyPr>
            <a:p>
              <a:r>
                <a:rPr lang="zh-CN" altLang="en-US" sz="3200" dirty="0">
                  <a:latin typeface="宋体" panose="02010600030101010101" pitchFamily="2" charset="-122"/>
                  <a:ea typeface="宋体" panose="02010600030101010101" pitchFamily="2" charset="-122"/>
                  <a:cs typeface="宋体" panose="02010600030101010101" pitchFamily="2" charset="-122"/>
                </a:rPr>
                <a:t>2.响度：声音的大小，决定于</a:t>
              </a:r>
              <a:r>
                <a:rPr lang="zh-CN" altLang="en-US" sz="3200" dirty="0">
                  <a:solidFill>
                    <a:srgbClr val="FF0000"/>
                  </a:solidFill>
                  <a:latin typeface="宋体" panose="02010600030101010101" pitchFamily="2" charset="-122"/>
                  <a:ea typeface="宋体" panose="02010600030101010101" pitchFamily="2" charset="-122"/>
                  <a:cs typeface="宋体" panose="02010600030101010101" pitchFamily="2" charset="-122"/>
                </a:rPr>
                <a:t>发声体振动的振幅。</a:t>
              </a:r>
              <a:endParaRPr lang="zh-CN" altLang="en-US" sz="3200"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sp>
        <p:nvSpPr>
          <p:cNvPr id="5" name="矩形 4"/>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课堂小结</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 name="组合 12"/>
          <p:cNvGrpSpPr/>
          <p:nvPr/>
        </p:nvGrpSpPr>
        <p:grpSpPr>
          <a:xfrm>
            <a:off x="1807210" y="1703070"/>
            <a:ext cx="8821737" cy="1076325"/>
            <a:chOff x="2846" y="2586"/>
            <a:chExt cx="13892" cy="1695"/>
          </a:xfrm>
        </p:grpSpPr>
        <p:sp>
          <p:nvSpPr>
            <p:cNvPr id="6" name="矩形 5"/>
            <p:cNvSpPr/>
            <p:nvPr/>
          </p:nvSpPr>
          <p:spPr>
            <a:xfrm>
              <a:off x="2846" y="3107"/>
              <a:ext cx="2551" cy="1134"/>
            </a:xfrm>
            <a:prstGeom prst="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846" y="2586"/>
              <a:ext cx="13892" cy="1695"/>
            </a:xfrm>
            <a:prstGeom prst="rect">
              <a:avLst/>
            </a:prstGeom>
            <a:noFill/>
          </p:spPr>
          <p:txBody>
            <a:bodyPr wrap="square" rtlCol="0">
              <a:spAutoFit/>
            </a:bodyPr>
            <a:lstStyle/>
            <a:p>
              <a:pPr lvl="0" indent="0">
                <a:lnSpc>
                  <a:spcPct val="200000"/>
                </a:lnSpc>
                <a:buFont typeface="+mj-lt"/>
                <a:buNone/>
              </a:pPr>
              <a:r>
                <a:rPr lang="en-US" altLang="zh-CN" sz="3200" dirty="0">
                  <a:latin typeface="宋体" panose="02010600030101010101" pitchFamily="2" charset="-122"/>
                  <a:ea typeface="宋体" panose="02010600030101010101" pitchFamily="2" charset="-122"/>
                  <a:cs typeface="宋体" panose="02010600030101010101" pitchFamily="2" charset="-122"/>
                </a:rPr>
                <a:t>1.</a:t>
              </a:r>
              <a:r>
                <a:rPr lang="zh-CN" altLang="en-US" sz="3200" dirty="0">
                  <a:latin typeface="宋体" panose="02010600030101010101" pitchFamily="2" charset="-122"/>
                  <a:ea typeface="宋体" panose="02010600030101010101" pitchFamily="2" charset="-122"/>
                  <a:cs typeface="宋体" panose="02010600030101010101" pitchFamily="2" charset="-122"/>
                </a:rPr>
                <a:t>音调：声音的高低，决定于</a:t>
              </a:r>
              <a:r>
                <a:rPr lang="zh-CN" altLang="en-US" sz="3200" dirty="0">
                  <a:solidFill>
                    <a:srgbClr val="FF0000"/>
                  </a:solidFill>
                  <a:latin typeface="宋体" panose="02010600030101010101" pitchFamily="2" charset="-122"/>
                  <a:ea typeface="宋体" panose="02010600030101010101" pitchFamily="2" charset="-122"/>
                  <a:cs typeface="宋体" panose="02010600030101010101" pitchFamily="2" charset="-122"/>
                </a:rPr>
                <a:t>发声体振动的频率。</a:t>
              </a:r>
              <a:endParaRPr lang="zh-CN" altLang="en-US" sz="3200"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pic>
        <p:nvPicPr>
          <p:cNvPr id="9" name="图片 8">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708" y="5226011"/>
            <a:ext cx="1269841" cy="3809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500"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500"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9337" y="45308"/>
            <a:ext cx="10213326" cy="6825439"/>
            <a:chOff x="989337" y="45308"/>
            <a:chExt cx="10213326" cy="6825439"/>
          </a:xfrm>
        </p:grpSpPr>
        <p:pic>
          <p:nvPicPr>
            <p:cNvPr id="30" name="图片 29"/>
            <p:cNvPicPr>
              <a:picLocks noChangeAspect="1"/>
            </p:cNvPicPr>
            <p:nvPr/>
          </p:nvPicPr>
          <p:blipFill rotWithShape="1">
            <a:blip r:embed="rId1" cstate="screen"/>
            <a:srcRect/>
            <a:stretch>
              <a:fillRect/>
            </a:stretch>
          </p:blipFill>
          <p:spPr>
            <a:xfrm>
              <a:off x="989337" y="45308"/>
              <a:ext cx="10213326" cy="6825439"/>
            </a:xfrm>
            <a:prstGeom prst="rect">
              <a:avLst/>
            </a:prstGeom>
          </p:spPr>
        </p:pic>
        <p:sp>
          <p:nvSpPr>
            <p:cNvPr id="6" name="矩形 5"/>
            <p:cNvSpPr/>
            <p:nvPr/>
          </p:nvSpPr>
          <p:spPr>
            <a:xfrm>
              <a:off x="2461729" y="2785626"/>
              <a:ext cx="7771460" cy="1200329"/>
            </a:xfrm>
            <a:prstGeom prst="rect">
              <a:avLst/>
            </a:prstGeom>
          </p:spPr>
          <p:txBody>
            <a:bodyPr wrap="square">
              <a:spAutoFit/>
            </a:bodyPr>
            <a:lstStyle/>
            <a:p>
              <a:pPr algn="ctr"/>
              <a:r>
                <a:rPr lang="zh-CN" altLang="en-US" sz="7200" b="1" spc="-150" dirty="0" smtClean="0">
                  <a:solidFill>
                    <a:schemeClr val="bg1"/>
                  </a:solidFill>
                  <a:latin typeface="宋体" panose="02010600030101010101" pitchFamily="2" charset="-122"/>
                  <a:ea typeface="宋体" panose="02010600030101010101" pitchFamily="2" charset="-122"/>
                  <a:cs typeface="宋体" panose="02010600030101010101" pitchFamily="2" charset="-122"/>
                </a:rPr>
                <a:t>谢谢</a:t>
              </a:r>
              <a:r>
                <a:rPr lang="zh-CN" altLang="en-US" sz="7200" b="1" spc="-150" dirty="0">
                  <a:solidFill>
                    <a:schemeClr val="bg1"/>
                  </a:solidFill>
                  <a:latin typeface="宋体" panose="02010600030101010101" pitchFamily="2" charset="-122"/>
                  <a:ea typeface="宋体" panose="02010600030101010101" pitchFamily="2" charset="-122"/>
                  <a:cs typeface="宋体" panose="02010600030101010101" pitchFamily="2" charset="-122"/>
                </a:rPr>
                <a:t>观看</a:t>
              </a:r>
              <a:endParaRPr lang="zh-CN" altLang="en-US" sz="7200" b="1" spc="-15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screen"/>
          <a:srcRect/>
          <a:stretch>
            <a:fillRect/>
          </a:stretch>
        </p:blipFill>
        <p:spPr>
          <a:xfrm>
            <a:off x="989330" y="32385"/>
            <a:ext cx="10213340" cy="6825615"/>
          </a:xfrm>
          <a:prstGeom prst="rect">
            <a:avLst/>
          </a:prstGeom>
        </p:spPr>
      </p:pic>
      <p:sp>
        <p:nvSpPr>
          <p:cNvPr id="3" name="文本框 2"/>
          <p:cNvSpPr txBox="1"/>
          <p:nvPr/>
        </p:nvSpPr>
        <p:spPr>
          <a:xfrm>
            <a:off x="3802252" y="2543649"/>
            <a:ext cx="5247640" cy="2057400"/>
          </a:xfrm>
          <a:prstGeom prst="rect">
            <a:avLst/>
          </a:prstGeom>
          <a:noFill/>
        </p:spPr>
        <p:txBody>
          <a:bodyPr vert="horz" wrap="square" lIns="107950" tIns="323850" rIns="107950" bIns="71755" rtlCol="0" anchor="ctr" anchorCtr="1">
            <a:spAutoFit/>
          </a:bodyPr>
          <a:p>
            <a:pPr algn="ctr">
              <a:lnSpc>
                <a:spcPct val="150000"/>
              </a:lnSpc>
            </a:pPr>
            <a:r>
              <a:rPr lang="zh-CN" altLang="en-US" sz="3600" dirty="0" smtClean="0">
                <a:solidFill>
                  <a:schemeClr val="bg1"/>
                </a:solidFill>
                <a:latin typeface="黑体" panose="02010609060101010101" pitchFamily="49" charset="-122"/>
                <a:ea typeface="黑体" panose="02010609060101010101" pitchFamily="49" charset="-122"/>
                <a:cs typeface="宋体" panose="02010600030101010101" pitchFamily="2" charset="-122"/>
              </a:rPr>
              <a:t>第二章  声现象</a:t>
            </a:r>
            <a:endParaRPr lang="en-US" altLang="zh-CN" sz="3600" dirty="0" smtClean="0">
              <a:solidFill>
                <a:schemeClr val="bg1"/>
              </a:solidFill>
              <a:latin typeface="黑体" panose="02010609060101010101" pitchFamily="49" charset="-122"/>
              <a:ea typeface="黑体" panose="02010609060101010101" pitchFamily="49" charset="-122"/>
              <a:cs typeface="宋体" panose="02010600030101010101" pitchFamily="2" charset="-122"/>
            </a:endParaRPr>
          </a:p>
          <a:p>
            <a:pPr algn="ctr">
              <a:lnSpc>
                <a:spcPct val="150000"/>
              </a:lnSpc>
            </a:pPr>
            <a:r>
              <a:rPr lang="zh-CN" altLang="en-US" sz="3600" dirty="0" smtClean="0">
                <a:solidFill>
                  <a:schemeClr val="bg1"/>
                </a:solidFill>
                <a:latin typeface="黑体" panose="02010609060101010101" pitchFamily="49" charset="-122"/>
                <a:ea typeface="黑体" panose="02010609060101010101" pitchFamily="49" charset="-122"/>
                <a:cs typeface="宋体" panose="02010600030101010101" pitchFamily="2" charset="-122"/>
                <a:sym typeface="+mn-ea"/>
              </a:rPr>
              <a:t>第</a:t>
            </a:r>
            <a:r>
              <a:rPr lang="en-US" altLang="zh-CN" sz="3600" dirty="0" smtClean="0">
                <a:solidFill>
                  <a:schemeClr val="bg1"/>
                </a:solidFill>
                <a:latin typeface="黑体" panose="02010609060101010101" pitchFamily="49" charset="-122"/>
                <a:ea typeface="黑体" panose="02010609060101010101" pitchFamily="49" charset="-122"/>
                <a:cs typeface="宋体" panose="02010600030101010101" pitchFamily="2" charset="-122"/>
                <a:sym typeface="+mn-ea"/>
              </a:rPr>
              <a:t>2</a:t>
            </a:r>
            <a:r>
              <a:rPr lang="zh-CN" altLang="en-US" sz="3600" dirty="0" smtClean="0">
                <a:solidFill>
                  <a:schemeClr val="bg1"/>
                </a:solidFill>
                <a:latin typeface="黑体" panose="02010609060101010101" pitchFamily="49" charset="-122"/>
                <a:ea typeface="黑体" panose="02010609060101010101" pitchFamily="49" charset="-122"/>
                <a:cs typeface="宋体" panose="02010600030101010101" pitchFamily="2" charset="-122"/>
                <a:sym typeface="+mn-ea"/>
              </a:rPr>
              <a:t>节 声音的特性</a:t>
            </a:r>
            <a:endParaRPr lang="zh-CN" altLang="en-US" sz="3600" dirty="0">
              <a:solidFill>
                <a:schemeClr val="bg1"/>
              </a:solidFill>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课前准备</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4" name="文本框 153"/>
          <p:cNvSpPr txBox="1"/>
          <p:nvPr/>
        </p:nvSpPr>
        <p:spPr>
          <a:xfrm>
            <a:off x="1450975" y="1891030"/>
            <a:ext cx="10227310" cy="1076325"/>
          </a:xfrm>
          <a:prstGeom prst="rect">
            <a:avLst/>
          </a:prstGeom>
          <a:noFill/>
        </p:spPr>
        <p:txBody>
          <a:bodyPr wrap="square" rtlCol="0">
            <a:spAutoFit/>
          </a:bodyPr>
          <a:lstStyle/>
          <a:p>
            <a:pPr lvl="0">
              <a:lnSpc>
                <a:spcPct val="200000"/>
              </a:lnSpc>
            </a:pPr>
            <a:r>
              <a:rPr lang="en-US" altLang="zh-CN" sz="3200" dirty="0" smtClean="0">
                <a:latin typeface="微软雅黑" panose="020B0503020204020204" pitchFamily="34" charset="-122"/>
                <a:ea typeface="微软雅黑" panose="020B0503020204020204" pitchFamily="34" charset="-122"/>
                <a:cs typeface="宋体" panose="02010600030101010101" pitchFamily="2" charset="-122"/>
              </a:rPr>
              <a:t>1.响度与发声体的振幅有关，不同发声体的音声不同</a:t>
            </a:r>
            <a:r>
              <a:rPr lang="zh-CN" altLang="en-US" sz="3200"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3200" dirty="0" smtClean="0">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文本框 2"/>
          <p:cNvSpPr txBox="1"/>
          <p:nvPr/>
        </p:nvSpPr>
        <p:spPr>
          <a:xfrm>
            <a:off x="1450975" y="3470275"/>
            <a:ext cx="8538210" cy="583565"/>
          </a:xfrm>
          <a:prstGeom prst="rect">
            <a:avLst/>
          </a:prstGeom>
          <a:noFill/>
        </p:spPr>
        <p:txBody>
          <a:bodyPr wrap="square" rtlCol="0">
            <a:spAutoFit/>
          </a:bodyPr>
          <a:p>
            <a:r>
              <a:rPr lang="en-US" altLang="zh-CN" sz="3200" dirty="0" smtClean="0">
                <a:latin typeface="微软雅黑" panose="020B0503020204020204" pitchFamily="34" charset="-122"/>
                <a:ea typeface="微软雅黑" panose="020B0503020204020204" pitchFamily="34" charset="-122"/>
                <a:cs typeface="宋体" panose="02010600030101010101" pitchFamily="2" charset="-122"/>
              </a:rPr>
              <a:t>2.响度与振幅的关系区分音调，响度、音声。</a:t>
            </a:r>
            <a:endParaRPr lang="zh-CN" altLang="en-US" sz="2400" dirty="0" smtClean="0">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nvSpPr>
        <p:spPr>
          <a:xfrm>
            <a:off x="1590675" y="1017905"/>
            <a:ext cx="2430145" cy="645160"/>
          </a:xfrm>
          <a:prstGeom prst="rect">
            <a:avLst/>
          </a:prstGeom>
          <a:noFill/>
        </p:spPr>
        <p:txBody>
          <a:bodyPr wrap="square" rtlCol="0">
            <a:spAutoFit/>
          </a:bodyPr>
          <a:p>
            <a:r>
              <a:rPr lang="zh-CN" altLang="en-US" sz="3600" b="1" dirty="0" smtClean="0">
                <a:latin typeface="微软雅黑" panose="020B0503020204020204" pitchFamily="34" charset="-122"/>
                <a:ea typeface="微软雅黑" panose="020B0503020204020204" pitchFamily="34" charset="-122"/>
                <a:cs typeface="宋体" panose="02010600030101010101" pitchFamily="2" charset="-122"/>
              </a:rPr>
              <a:t>学习目标</a:t>
            </a:r>
            <a:endParaRPr lang="zh-CN" altLang="en-US" sz="3600" b="1" dirty="0" smtClean="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54"/>
                                        </p:tgtEl>
                                        <p:attrNameLst>
                                          <p:attrName>style.visibility</p:attrName>
                                        </p:attrNameLst>
                                      </p:cBhvr>
                                      <p:to>
                                        <p:strVal val="visible"/>
                                      </p:to>
                                    </p:set>
                                    <p:anim calcmode="lin" valueType="num">
                                      <p:cBhvr additive="base">
                                        <p:cTn id="7" dur="500" fill="hold"/>
                                        <p:tgtEl>
                                          <p:spTgt spid="154"/>
                                        </p:tgtEl>
                                        <p:attrNameLst>
                                          <p:attrName>ppt_x</p:attrName>
                                        </p:attrNameLst>
                                      </p:cBhvr>
                                      <p:tavLst>
                                        <p:tav tm="0">
                                          <p:val>
                                            <p:strVal val="#ppt_x"/>
                                          </p:val>
                                        </p:tav>
                                        <p:tav tm="100000">
                                          <p:val>
                                            <p:strVal val="#ppt_x"/>
                                          </p:val>
                                        </p:tav>
                                      </p:tavLst>
                                    </p:anim>
                                    <p:anim calcmode="lin" valueType="num">
                                      <p:cBhvr additive="base">
                                        <p:cTn id="8"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500"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课前准备</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1" name="TextBox 17"/>
          <p:cNvSpPr txBox="1"/>
          <p:nvPr/>
        </p:nvSpPr>
        <p:spPr>
          <a:xfrm>
            <a:off x="2472055" y="2072005"/>
            <a:ext cx="7023100" cy="646430"/>
          </a:xfrm>
          <a:prstGeom prst="rect">
            <a:avLst/>
          </a:prstGeom>
          <a:noFill/>
        </p:spPr>
        <p:txBody>
          <a:bodyPr wrap="square" rtlCol="0">
            <a:spAutoFit/>
          </a:bodyPr>
          <a:lstStyle/>
          <a:p>
            <a:pPr algn="ctr">
              <a:lnSpc>
                <a:spcPct val="150000"/>
              </a:lnSpc>
            </a:pPr>
            <a:r>
              <a:rPr lang="zh-CN" altLang="en-US" sz="2400" b="1" spc="1000" dirty="0">
                <a:solidFill>
                  <a:schemeClr val="bg1"/>
                </a:solidFill>
                <a:latin typeface="宋体" panose="02010600030101010101" pitchFamily="2" charset="-122"/>
                <a:ea typeface="宋体" panose="02010600030101010101" pitchFamily="2" charset="-122"/>
                <a:cs typeface="宋体" panose="02010600030101010101" pitchFamily="2" charset="-122"/>
              </a:rPr>
              <a:t>教学分析</a:t>
            </a:r>
            <a:endParaRPr lang="id-ID" sz="2400" b="1" spc="10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155" name="文本框 154"/>
          <p:cNvSpPr txBox="1"/>
          <p:nvPr/>
        </p:nvSpPr>
        <p:spPr>
          <a:xfrm>
            <a:off x="1438275" y="1680210"/>
            <a:ext cx="10132060" cy="645160"/>
          </a:xfrm>
          <a:prstGeom prst="rect">
            <a:avLst/>
          </a:prstGeom>
          <a:noFill/>
        </p:spPr>
        <p:txBody>
          <a:bodyPr wrap="square" rtlCol="0">
            <a:spAutoFit/>
          </a:bodyPr>
          <a:lstStyle/>
          <a:p>
            <a:pPr>
              <a:lnSpc>
                <a:spcPct val="150000"/>
              </a:lnSpc>
            </a:pPr>
            <a:r>
              <a:rPr lang="zh-CN" altLang="zh-CN" sz="2400" b="1" dirty="0">
                <a:latin typeface="微软雅黑" panose="020B0503020204020204" pitchFamily="34" charset="-122"/>
                <a:ea typeface="微软雅黑" panose="020B0503020204020204" pitchFamily="34" charset="-122"/>
                <a:cs typeface="宋体" panose="02010600030101010101" pitchFamily="2" charset="-122"/>
              </a:rPr>
              <a:t>学习重点：</a:t>
            </a:r>
            <a:r>
              <a:rPr lang="zh-CN" altLang="en-US" sz="2400" dirty="0" smtClean="0">
                <a:latin typeface="微软雅黑" panose="020B0503020204020204" pitchFamily="34" charset="-122"/>
                <a:ea typeface="微软雅黑" panose="020B0503020204020204" pitchFamily="34" charset="-122"/>
                <a:cs typeface="宋体" panose="02010600030101010101" pitchFamily="2" charset="-122"/>
              </a:rPr>
              <a:t>响度与振幅的关系。 </a:t>
            </a:r>
            <a:endParaRPr lang="zh-CN" altLang="en-US" sz="2400" dirty="0" smtClean="0">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文本框 5"/>
          <p:cNvSpPr txBox="1"/>
          <p:nvPr/>
        </p:nvSpPr>
        <p:spPr>
          <a:xfrm>
            <a:off x="1438275" y="2353945"/>
            <a:ext cx="10132060" cy="645160"/>
          </a:xfrm>
          <a:prstGeom prst="rect">
            <a:avLst/>
          </a:prstGeom>
          <a:noFill/>
        </p:spPr>
        <p:txBody>
          <a:bodyPr wrap="square" rtlCol="0">
            <a:spAutoFit/>
          </a:bodyPr>
          <a:lstStyle/>
          <a:p>
            <a:pPr>
              <a:lnSpc>
                <a:spcPct val="150000"/>
              </a:lnSpc>
            </a:pPr>
            <a:r>
              <a:rPr lang="zh-CN" altLang="zh-CN" sz="2400" b="1" dirty="0" smtClean="0">
                <a:latin typeface="微软雅黑" panose="020B0503020204020204" pitchFamily="34" charset="-122"/>
                <a:ea typeface="微软雅黑" panose="020B0503020204020204" pitchFamily="34" charset="-122"/>
                <a:cs typeface="宋体" panose="02010600030101010101" pitchFamily="2" charset="-122"/>
              </a:rPr>
              <a:t>学习</a:t>
            </a:r>
            <a:r>
              <a:rPr lang="zh-CN" altLang="zh-CN" sz="2400" b="1" dirty="0">
                <a:latin typeface="微软雅黑" panose="020B0503020204020204" pitchFamily="34" charset="-122"/>
                <a:ea typeface="微软雅黑" panose="020B0503020204020204" pitchFamily="34" charset="-122"/>
                <a:cs typeface="宋体" panose="02010600030101010101" pitchFamily="2" charset="-122"/>
              </a:rPr>
              <a:t>难点：</a:t>
            </a:r>
            <a:r>
              <a:rPr lang="zh-CN" altLang="en-US" sz="2400" dirty="0" smtClean="0">
                <a:latin typeface="微软雅黑" panose="020B0503020204020204" pitchFamily="34" charset="-122"/>
                <a:ea typeface="微软雅黑" panose="020B0503020204020204" pitchFamily="34" charset="-122"/>
                <a:cs typeface="宋体" panose="02010600030101010101" pitchFamily="2" charset="-122"/>
              </a:rPr>
              <a:t>如何区分音调、响度、音声。</a:t>
            </a:r>
            <a:endParaRPr lang="zh-CN" altLang="en-US" sz="2400" dirty="0" smtClean="0">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文本框 6"/>
          <p:cNvSpPr txBox="1"/>
          <p:nvPr/>
        </p:nvSpPr>
        <p:spPr>
          <a:xfrm>
            <a:off x="1452245" y="3086735"/>
            <a:ext cx="9503410" cy="1198880"/>
          </a:xfrm>
          <a:prstGeom prst="rect">
            <a:avLst/>
          </a:prstGeom>
          <a:noFill/>
        </p:spPr>
        <p:txBody>
          <a:bodyPr wrap="square" rtlCol="0">
            <a:spAutoFit/>
          </a:bodyPr>
          <a:lstStyle/>
          <a:p>
            <a:pPr>
              <a:lnSpc>
                <a:spcPct val="150000"/>
              </a:lnSpc>
            </a:pPr>
            <a:r>
              <a:rPr lang="zh-CN" altLang="zh-CN" sz="2400" b="1" dirty="0" smtClean="0">
                <a:latin typeface="微软雅黑" panose="020B0503020204020204" pitchFamily="34" charset="-122"/>
                <a:ea typeface="微软雅黑" panose="020B0503020204020204" pitchFamily="34" charset="-122"/>
                <a:cs typeface="宋体" panose="02010600030101010101" pitchFamily="2" charset="-122"/>
              </a:rPr>
              <a:t>学习方法</a:t>
            </a:r>
            <a:r>
              <a:rPr lang="zh-CN" altLang="zh-CN" sz="2400" b="1" dirty="0">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400" dirty="0" smtClean="0">
                <a:latin typeface="微软雅黑" panose="020B0503020204020204" pitchFamily="34" charset="-122"/>
                <a:ea typeface="微软雅黑" panose="020B0503020204020204" pitchFamily="34" charset="-122"/>
                <a:cs typeface="宋体" panose="02010600030101010101" pitchFamily="2" charset="-122"/>
              </a:rPr>
              <a:t>通过做 “响度与振幅有关的实验”了解物理学探究问题的方法，培养学生科学探究的能力。</a:t>
            </a:r>
            <a:endParaRPr lang="zh-CN" altLang="zh-CN" sz="24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文本框 7"/>
          <p:cNvSpPr txBox="1"/>
          <p:nvPr/>
        </p:nvSpPr>
        <p:spPr>
          <a:xfrm>
            <a:off x="1438275" y="4368800"/>
            <a:ext cx="10132060" cy="645160"/>
          </a:xfrm>
          <a:prstGeom prst="rect">
            <a:avLst/>
          </a:prstGeom>
          <a:noFill/>
        </p:spPr>
        <p:txBody>
          <a:bodyPr wrap="square" rtlCol="0">
            <a:spAutoFit/>
          </a:bodyPr>
          <a:lstStyle/>
          <a:p>
            <a:pPr>
              <a:lnSpc>
                <a:spcPct val="150000"/>
              </a:lnSpc>
            </a:pPr>
            <a:r>
              <a:rPr lang="zh-CN" altLang="zh-CN" sz="2400" b="1" dirty="0" smtClean="0">
                <a:latin typeface="微软雅黑" panose="020B0503020204020204" pitchFamily="34" charset="-122"/>
                <a:ea typeface="微软雅黑" panose="020B0503020204020204" pitchFamily="34" charset="-122"/>
                <a:cs typeface="宋体" panose="02010600030101010101" pitchFamily="2" charset="-122"/>
              </a:rPr>
              <a:t>学具</a:t>
            </a:r>
            <a:r>
              <a:rPr lang="zh-CN" altLang="zh-CN" sz="2400" b="1" dirty="0">
                <a:latin typeface="微软雅黑" panose="020B0503020204020204" pitchFamily="34" charset="-122"/>
                <a:ea typeface="微软雅黑" panose="020B0503020204020204" pitchFamily="34" charset="-122"/>
                <a:cs typeface="宋体" panose="02010600030101010101" pitchFamily="2" charset="-122"/>
              </a:rPr>
              <a:t>准备：</a:t>
            </a:r>
            <a:r>
              <a:rPr lang="zh-CN" altLang="en-US" sz="2400" dirty="0" smtClean="0">
                <a:latin typeface="微软雅黑" panose="020B0503020204020204" pitchFamily="34" charset="-122"/>
                <a:ea typeface="微软雅黑" panose="020B0503020204020204" pitchFamily="34" charset="-122"/>
                <a:cs typeface="宋体" panose="02010600030101010101" pitchFamily="2" charset="-122"/>
              </a:rPr>
              <a:t>音叉、乒乓球、录音机、钢琴、长笛。 </a:t>
            </a:r>
            <a:endParaRPr lang="zh-CN" altLang="en-US" sz="2400" dirty="0" smtClean="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0-#ppt_w/2"/>
                                          </p:val>
                                        </p:tav>
                                        <p:tav tm="100000">
                                          <p:val>
                                            <p:strVal val="#ppt_x"/>
                                          </p:val>
                                        </p:tav>
                                      </p:tavLst>
                                    </p:anim>
                                    <p:anim calcmode="lin" valueType="num">
                                      <p:cBhvr additive="base">
                                        <p:cTn id="8"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8827" y="406299"/>
            <a:ext cx="2113079" cy="523220"/>
          </a:xfrm>
          <a:prstGeom prst="rect">
            <a:avLst/>
          </a:prstGeom>
        </p:spPr>
        <p:txBody>
          <a:bodyPr wrap="square">
            <a:spAutoFit/>
          </a:bodyPr>
          <a:lstStyle/>
          <a:p>
            <a:pPr algn="ctr"/>
            <a:r>
              <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教学内容</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76" name="组合 75"/>
          <p:cNvGrpSpPr/>
          <p:nvPr/>
        </p:nvGrpSpPr>
        <p:grpSpPr>
          <a:xfrm>
            <a:off x="1520657" y="2389430"/>
            <a:ext cx="1250951" cy="1155700"/>
            <a:chOff x="990159" y="1862891"/>
            <a:chExt cx="1250951" cy="1155700"/>
          </a:xfrm>
        </p:grpSpPr>
        <p:sp>
          <p:nvSpPr>
            <p:cNvPr id="77"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宋体" panose="02010600030101010101" pitchFamily="2" charset="-122"/>
                <a:ea typeface="宋体" panose="02010600030101010101" pitchFamily="2" charset="-122"/>
                <a:cs typeface="宋体" panose="02010600030101010101" pitchFamily="2" charset="-122"/>
              </a:endParaRPr>
            </a:p>
          </p:txBody>
        </p:sp>
        <p:grpSp>
          <p:nvGrpSpPr>
            <p:cNvPr id="78" name="组合 77"/>
            <p:cNvGrpSpPr/>
            <p:nvPr/>
          </p:nvGrpSpPr>
          <p:grpSpPr>
            <a:xfrm>
              <a:off x="1085500" y="1950144"/>
              <a:ext cx="1060270" cy="981196"/>
              <a:chOff x="1085500" y="1950144"/>
              <a:chExt cx="1060270" cy="981196"/>
            </a:xfrm>
          </p:grpSpPr>
          <p:sp>
            <p:nvSpPr>
              <p:cNvPr id="79"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80" name="TextBox 50"/>
              <p:cNvSpPr txBox="1"/>
              <p:nvPr/>
            </p:nvSpPr>
            <p:spPr>
              <a:xfrm>
                <a:off x="1337363" y="1957671"/>
                <a:ext cx="556544" cy="923330"/>
              </a:xfrm>
              <a:prstGeom prst="rect">
                <a:avLst/>
              </a:prstGeom>
              <a:noFill/>
            </p:spPr>
            <p:txBody>
              <a:bodyPr wrap="square" lIns="0" tIns="0" rIns="0" bIns="0" rtlCol="0">
                <a:spAutoFit/>
              </a:bodyPr>
              <a:lstStyle/>
              <a:p>
                <a:pPr algn="ctr">
                  <a:lnSpc>
                    <a:spcPct val="150000"/>
                  </a:lnSpc>
                </a:pPr>
                <a:r>
                  <a:rPr lang="en-US" altLang="zh-CN" sz="4000" dirty="0">
                    <a:solidFill>
                      <a:schemeClr val="bg1"/>
                    </a:solidFill>
                    <a:latin typeface="宋体" panose="02010600030101010101" pitchFamily="2" charset="-122"/>
                    <a:ea typeface="微软雅黑" panose="020B0503020204020204" pitchFamily="34" charset="-122"/>
                    <a:cs typeface="宋体" panose="02010600030101010101" pitchFamily="2" charset="-122"/>
                  </a:rPr>
                  <a:t>01</a:t>
                </a:r>
                <a:endParaRPr lang="en-US" altLang="zh-CN" sz="4000" dirty="0">
                  <a:solidFill>
                    <a:schemeClr val="bg1"/>
                  </a:solidFill>
                  <a:latin typeface="宋体" panose="02010600030101010101" pitchFamily="2" charset="-122"/>
                  <a:ea typeface="微软雅黑" panose="020B0503020204020204" pitchFamily="34" charset="-122"/>
                  <a:cs typeface="宋体" panose="02010600030101010101" pitchFamily="2" charset="-122"/>
                </a:endParaRPr>
              </a:p>
            </p:txBody>
          </p:sp>
        </p:grpSp>
      </p:grpSp>
      <p:sp>
        <p:nvSpPr>
          <p:cNvPr id="82" name="TextBox 43"/>
          <p:cNvSpPr txBox="1"/>
          <p:nvPr/>
        </p:nvSpPr>
        <p:spPr>
          <a:xfrm>
            <a:off x="3029604" y="2416933"/>
            <a:ext cx="2239519" cy="488724"/>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nSpc>
                <a:spcPct val="150000"/>
              </a:lnSpc>
              <a:buClr>
                <a:schemeClr val="accent1"/>
              </a:buClr>
            </a:pPr>
            <a:r>
              <a:rPr lang="zh-CN" altLang="en-US" sz="2400" spc="300" dirty="0" smtClean="0">
                <a:solidFill>
                  <a:schemeClr val="tx1">
                    <a:lumMod val="95000"/>
                    <a:lumOff val="5000"/>
                  </a:schemeClr>
                </a:solidFill>
                <a:cs typeface="宋体" panose="02010600030101010101" pitchFamily="2" charset="-122"/>
                <a:sym typeface="Arial" panose="020B0604020202020204" pitchFamily="34" charset="0"/>
                <a:hlinkClick r:id="rId1" action="ppaction://hlinksldjump"/>
              </a:rPr>
              <a:t>情景引入</a:t>
            </a:r>
            <a:endParaRPr lang="zh-CN" altLang="en-US" sz="2400" spc="300" dirty="0">
              <a:solidFill>
                <a:schemeClr val="tx1">
                  <a:lumMod val="95000"/>
                  <a:lumOff val="5000"/>
                </a:schemeClr>
              </a:solidFill>
              <a:cs typeface="宋体" panose="02010600030101010101" pitchFamily="2" charset="-122"/>
              <a:sym typeface="Arial" panose="020B0604020202020204" pitchFamily="34" charset="0"/>
            </a:endParaRPr>
          </a:p>
        </p:txBody>
      </p:sp>
      <p:grpSp>
        <p:nvGrpSpPr>
          <p:cNvPr id="83" name="组合 82"/>
          <p:cNvGrpSpPr/>
          <p:nvPr/>
        </p:nvGrpSpPr>
        <p:grpSpPr>
          <a:xfrm>
            <a:off x="1542692" y="3956973"/>
            <a:ext cx="1250951" cy="1155700"/>
            <a:chOff x="990159" y="3430434"/>
            <a:chExt cx="1250951" cy="1155700"/>
          </a:xfrm>
        </p:grpSpPr>
        <p:sp>
          <p:nvSpPr>
            <p:cNvPr id="84" name="Freeform 6"/>
            <p:cNvSpPr/>
            <p:nvPr/>
          </p:nvSpPr>
          <p:spPr bwMode="auto">
            <a:xfrm rot="1800000">
              <a:off x="990159" y="3430434"/>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宋体" panose="02010600030101010101" pitchFamily="2" charset="-122"/>
                <a:ea typeface="宋体" panose="02010600030101010101" pitchFamily="2" charset="-122"/>
                <a:cs typeface="宋体" panose="02010600030101010101" pitchFamily="2" charset="-122"/>
              </a:endParaRPr>
            </a:p>
          </p:txBody>
        </p:sp>
        <p:grpSp>
          <p:nvGrpSpPr>
            <p:cNvPr id="85" name="组合 84"/>
            <p:cNvGrpSpPr/>
            <p:nvPr/>
          </p:nvGrpSpPr>
          <p:grpSpPr>
            <a:xfrm>
              <a:off x="1085500" y="3517686"/>
              <a:ext cx="1060270" cy="981196"/>
              <a:chOff x="1085500" y="3517686"/>
              <a:chExt cx="1060270" cy="981196"/>
            </a:xfrm>
          </p:grpSpPr>
          <p:sp>
            <p:nvSpPr>
              <p:cNvPr id="86" name="Freeform 7"/>
              <p:cNvSpPr/>
              <p:nvPr/>
            </p:nvSpPr>
            <p:spPr bwMode="auto">
              <a:xfrm rot="1800000">
                <a:off x="1085500" y="3517686"/>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87" name="TextBox 50"/>
              <p:cNvSpPr txBox="1"/>
              <p:nvPr/>
            </p:nvSpPr>
            <p:spPr>
              <a:xfrm>
                <a:off x="1337363" y="3529991"/>
                <a:ext cx="556544" cy="923330"/>
              </a:xfrm>
              <a:prstGeom prst="rect">
                <a:avLst/>
              </a:prstGeom>
              <a:noFill/>
            </p:spPr>
            <p:txBody>
              <a:bodyPr wrap="square" lIns="0" tIns="0" rIns="0" bIns="0" rtlCol="0">
                <a:spAutoFit/>
              </a:bodyPr>
              <a:lstStyle/>
              <a:p>
                <a:pPr algn="ctr">
                  <a:lnSpc>
                    <a:spcPct val="150000"/>
                  </a:lnSpc>
                </a:pPr>
                <a:r>
                  <a:rPr lang="en-US" altLang="zh-CN" sz="4000" dirty="0">
                    <a:solidFill>
                      <a:schemeClr val="bg1"/>
                    </a:solidFill>
                    <a:latin typeface="宋体" panose="02010600030101010101" pitchFamily="2" charset="-122"/>
                    <a:ea typeface="微软雅黑" panose="020B0503020204020204" pitchFamily="34" charset="-122"/>
                    <a:cs typeface="宋体" panose="02010600030101010101" pitchFamily="2" charset="-122"/>
                  </a:rPr>
                  <a:t>02</a:t>
                </a:r>
                <a:endParaRPr lang="en-US" altLang="zh-CN" sz="4000" dirty="0">
                  <a:solidFill>
                    <a:schemeClr val="bg1"/>
                  </a:solidFill>
                  <a:latin typeface="宋体" panose="02010600030101010101" pitchFamily="2" charset="-122"/>
                  <a:ea typeface="微软雅黑" panose="020B0503020204020204" pitchFamily="34" charset="-122"/>
                  <a:cs typeface="宋体" panose="02010600030101010101" pitchFamily="2" charset="-122"/>
                </a:endParaRPr>
              </a:p>
            </p:txBody>
          </p:sp>
        </p:grpSp>
      </p:grpSp>
      <p:sp>
        <p:nvSpPr>
          <p:cNvPr id="89" name="TextBox 43"/>
          <p:cNvSpPr txBox="1"/>
          <p:nvPr/>
        </p:nvSpPr>
        <p:spPr>
          <a:xfrm>
            <a:off x="3051639" y="4033249"/>
            <a:ext cx="2239519" cy="488724"/>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nSpc>
                <a:spcPct val="150000"/>
              </a:lnSpc>
              <a:buClr>
                <a:schemeClr val="accent1"/>
              </a:buClr>
            </a:pPr>
            <a:r>
              <a:rPr lang="zh-CN" altLang="en-US" sz="2400" spc="300" dirty="0" smtClean="0">
                <a:solidFill>
                  <a:schemeClr val="tx1">
                    <a:lumMod val="95000"/>
                    <a:lumOff val="5000"/>
                  </a:schemeClr>
                </a:solidFill>
                <a:cs typeface="宋体" panose="02010600030101010101" pitchFamily="2" charset="-122"/>
                <a:sym typeface="Arial" panose="020B0604020202020204" pitchFamily="34" charset="0"/>
                <a:hlinkClick r:id="rId2" action="ppaction://hlinksldjump"/>
              </a:rPr>
              <a:t>互动新授</a:t>
            </a:r>
            <a:endParaRPr lang="zh-CN" altLang="en-US" sz="2400" spc="300" dirty="0">
              <a:solidFill>
                <a:schemeClr val="tx1">
                  <a:lumMod val="95000"/>
                  <a:lumOff val="5000"/>
                </a:schemeClr>
              </a:solidFill>
              <a:cs typeface="宋体" panose="02010600030101010101" pitchFamily="2" charset="-122"/>
              <a:sym typeface="Arial" panose="020B0604020202020204" pitchFamily="34" charset="0"/>
            </a:endParaRPr>
          </a:p>
        </p:txBody>
      </p:sp>
      <p:grpSp>
        <p:nvGrpSpPr>
          <p:cNvPr id="90" name="组合 89"/>
          <p:cNvGrpSpPr/>
          <p:nvPr/>
        </p:nvGrpSpPr>
        <p:grpSpPr>
          <a:xfrm>
            <a:off x="6499783" y="2389430"/>
            <a:ext cx="1250951" cy="1155700"/>
            <a:chOff x="6485268" y="1862891"/>
            <a:chExt cx="1250951" cy="1155700"/>
          </a:xfrm>
        </p:grpSpPr>
        <p:sp>
          <p:nvSpPr>
            <p:cNvPr id="91" name="Freeform 6"/>
            <p:cNvSpPr/>
            <p:nvPr/>
          </p:nvSpPr>
          <p:spPr bwMode="auto">
            <a:xfrm rot="1800000">
              <a:off x="6485268"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宋体" panose="02010600030101010101" pitchFamily="2" charset="-122"/>
                <a:ea typeface="宋体" panose="02010600030101010101" pitchFamily="2" charset="-122"/>
                <a:cs typeface="宋体" panose="02010600030101010101" pitchFamily="2" charset="-122"/>
              </a:endParaRPr>
            </a:p>
          </p:txBody>
        </p:sp>
        <p:sp>
          <p:nvSpPr>
            <p:cNvPr id="92" name="Freeform 7"/>
            <p:cNvSpPr/>
            <p:nvPr/>
          </p:nvSpPr>
          <p:spPr bwMode="auto">
            <a:xfrm rot="1800000">
              <a:off x="6580609"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93" name="TextBox 50"/>
            <p:cNvSpPr txBox="1"/>
            <p:nvPr/>
          </p:nvSpPr>
          <p:spPr>
            <a:xfrm>
              <a:off x="6828326" y="1949984"/>
              <a:ext cx="556544" cy="802271"/>
            </a:xfrm>
            <a:prstGeom prst="rect">
              <a:avLst/>
            </a:prstGeom>
            <a:noFill/>
          </p:spPr>
          <p:txBody>
            <a:bodyPr wrap="square" lIns="0" tIns="0" rIns="0" bIns="0" rtlCol="0">
              <a:spAutoFit/>
            </a:bodyPr>
            <a:lstStyle/>
            <a:p>
              <a:pPr algn="ctr">
                <a:lnSpc>
                  <a:spcPct val="150000"/>
                </a:lnSpc>
              </a:pPr>
              <a:r>
                <a:rPr lang="en-US" altLang="zh-CN" sz="4000">
                  <a:solidFill>
                    <a:schemeClr val="bg1"/>
                  </a:solidFill>
                  <a:latin typeface="宋体" panose="02010600030101010101" pitchFamily="2" charset="-122"/>
                  <a:ea typeface="微软雅黑" panose="020B0503020204020204" pitchFamily="34" charset="-122"/>
                  <a:cs typeface="宋体" panose="02010600030101010101" pitchFamily="2" charset="-122"/>
                </a:rPr>
                <a:t>03</a:t>
              </a:r>
              <a:endParaRPr lang="en-US" altLang="zh-CN" sz="4000" dirty="0">
                <a:solidFill>
                  <a:schemeClr val="bg1"/>
                </a:solidFill>
                <a:latin typeface="宋体" panose="02010600030101010101" pitchFamily="2" charset="-122"/>
                <a:ea typeface="微软雅黑" panose="020B0503020204020204" pitchFamily="34" charset="-122"/>
                <a:cs typeface="宋体" panose="02010600030101010101" pitchFamily="2" charset="-122"/>
              </a:endParaRPr>
            </a:p>
          </p:txBody>
        </p:sp>
      </p:grpSp>
      <p:sp>
        <p:nvSpPr>
          <p:cNvPr id="95" name="TextBox 43"/>
          <p:cNvSpPr txBox="1"/>
          <p:nvPr/>
        </p:nvSpPr>
        <p:spPr>
          <a:xfrm>
            <a:off x="7961921" y="2416933"/>
            <a:ext cx="2239519" cy="488724"/>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nSpc>
                <a:spcPct val="150000"/>
              </a:lnSpc>
              <a:buClr>
                <a:schemeClr val="accent1"/>
              </a:buClr>
            </a:pPr>
            <a:r>
              <a:rPr lang="zh-CN" altLang="en-US" sz="2400" spc="300" dirty="0" smtClean="0">
                <a:solidFill>
                  <a:schemeClr val="tx1">
                    <a:lumMod val="95000"/>
                    <a:lumOff val="5000"/>
                  </a:schemeClr>
                </a:solidFill>
                <a:cs typeface="宋体" panose="02010600030101010101" pitchFamily="2" charset="-122"/>
                <a:sym typeface="Arial" panose="020B0604020202020204" pitchFamily="34" charset="0"/>
                <a:hlinkClick r:id="rId3" action="ppaction://hlinksldjump"/>
              </a:rPr>
              <a:t>巩固扩展</a:t>
            </a:r>
            <a:endParaRPr lang="zh-CN" altLang="en-US" sz="2400" spc="300" dirty="0">
              <a:solidFill>
                <a:schemeClr val="tx1">
                  <a:lumMod val="95000"/>
                  <a:lumOff val="5000"/>
                </a:schemeClr>
              </a:solidFill>
              <a:cs typeface="宋体" panose="02010600030101010101" pitchFamily="2" charset="-122"/>
              <a:sym typeface="Arial" panose="020B0604020202020204" pitchFamily="34" charset="0"/>
            </a:endParaRPr>
          </a:p>
        </p:txBody>
      </p:sp>
      <p:grpSp>
        <p:nvGrpSpPr>
          <p:cNvPr id="96" name="组合 95"/>
          <p:cNvGrpSpPr/>
          <p:nvPr/>
        </p:nvGrpSpPr>
        <p:grpSpPr>
          <a:xfrm>
            <a:off x="6499783" y="3956973"/>
            <a:ext cx="1250951" cy="1155700"/>
            <a:chOff x="6485268" y="3430434"/>
            <a:chExt cx="1250951" cy="1155700"/>
          </a:xfrm>
        </p:grpSpPr>
        <p:sp>
          <p:nvSpPr>
            <p:cNvPr id="97" name="Freeform 6"/>
            <p:cNvSpPr/>
            <p:nvPr/>
          </p:nvSpPr>
          <p:spPr bwMode="auto">
            <a:xfrm rot="1800000">
              <a:off x="6485268" y="3430434"/>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宋体" panose="02010600030101010101" pitchFamily="2" charset="-122"/>
                <a:ea typeface="宋体" panose="02010600030101010101" pitchFamily="2" charset="-122"/>
                <a:cs typeface="宋体" panose="02010600030101010101" pitchFamily="2" charset="-122"/>
              </a:endParaRPr>
            </a:p>
          </p:txBody>
        </p:sp>
        <p:sp>
          <p:nvSpPr>
            <p:cNvPr id="98" name="Freeform 7"/>
            <p:cNvSpPr/>
            <p:nvPr/>
          </p:nvSpPr>
          <p:spPr bwMode="auto">
            <a:xfrm rot="1800000">
              <a:off x="6580609" y="3517686"/>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99" name="TextBox 50"/>
            <p:cNvSpPr txBox="1"/>
            <p:nvPr/>
          </p:nvSpPr>
          <p:spPr>
            <a:xfrm>
              <a:off x="6832471" y="3519459"/>
              <a:ext cx="556544" cy="802271"/>
            </a:xfrm>
            <a:prstGeom prst="rect">
              <a:avLst/>
            </a:prstGeom>
            <a:noFill/>
          </p:spPr>
          <p:txBody>
            <a:bodyPr wrap="square" lIns="0" tIns="0" rIns="0" bIns="0" rtlCol="0">
              <a:spAutoFit/>
            </a:bodyPr>
            <a:lstStyle/>
            <a:p>
              <a:pPr algn="ctr">
                <a:lnSpc>
                  <a:spcPct val="150000"/>
                </a:lnSpc>
              </a:pPr>
              <a:r>
                <a:rPr lang="en-US" altLang="zh-CN" sz="4000" dirty="0">
                  <a:solidFill>
                    <a:schemeClr val="bg1"/>
                  </a:solidFill>
                  <a:latin typeface="宋体" panose="02010600030101010101" pitchFamily="2" charset="-122"/>
                  <a:ea typeface="微软雅黑" panose="020B0503020204020204" pitchFamily="34" charset="-122"/>
                  <a:cs typeface="宋体" panose="02010600030101010101" pitchFamily="2" charset="-122"/>
                </a:rPr>
                <a:t>04</a:t>
              </a:r>
              <a:endParaRPr lang="en-US" altLang="zh-CN" sz="4000" dirty="0">
                <a:solidFill>
                  <a:schemeClr val="bg1"/>
                </a:solidFill>
                <a:latin typeface="宋体" panose="02010600030101010101" pitchFamily="2" charset="-122"/>
                <a:ea typeface="微软雅黑" panose="020B0503020204020204" pitchFamily="34" charset="-122"/>
                <a:cs typeface="宋体" panose="02010600030101010101" pitchFamily="2" charset="-122"/>
              </a:endParaRPr>
            </a:p>
          </p:txBody>
        </p:sp>
      </p:grpSp>
      <p:sp>
        <p:nvSpPr>
          <p:cNvPr id="101" name="TextBox 43"/>
          <p:cNvSpPr txBox="1"/>
          <p:nvPr/>
        </p:nvSpPr>
        <p:spPr>
          <a:xfrm>
            <a:off x="7961921" y="4033249"/>
            <a:ext cx="2239519" cy="488724"/>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nSpc>
                <a:spcPct val="150000"/>
              </a:lnSpc>
              <a:buClr>
                <a:schemeClr val="accent1"/>
              </a:buClr>
            </a:pPr>
            <a:r>
              <a:rPr lang="zh-CN" altLang="en-US" sz="2400" spc="300" dirty="0" smtClean="0">
                <a:solidFill>
                  <a:schemeClr val="tx1">
                    <a:lumMod val="95000"/>
                    <a:lumOff val="5000"/>
                  </a:schemeClr>
                </a:solidFill>
                <a:cs typeface="宋体" panose="02010600030101010101" pitchFamily="2" charset="-122"/>
                <a:sym typeface="Arial" panose="020B0604020202020204" pitchFamily="34" charset="0"/>
                <a:hlinkClick r:id="rId4" action="ppaction://hlinksldjump"/>
              </a:rPr>
              <a:t>课堂小结</a:t>
            </a:r>
            <a:endParaRPr lang="zh-CN" altLang="en-US" sz="2400" spc="300" dirty="0">
              <a:solidFill>
                <a:schemeClr val="tx1">
                  <a:lumMod val="95000"/>
                  <a:lumOff val="5000"/>
                </a:schemeClr>
              </a:solidFill>
              <a:cs typeface="宋体" panose="02010600030101010101" pitchFamily="2" charset="-122"/>
              <a:sym typeface="Arial" panose="020B0604020202020204" pitchFamily="34" charset="0"/>
            </a:endParaRPr>
          </a:p>
        </p:txBody>
      </p:sp>
      <p:sp>
        <p:nvSpPr>
          <p:cNvPr id="6" name="椭圆形标注 5"/>
          <p:cNvSpPr/>
          <p:nvPr/>
        </p:nvSpPr>
        <p:spPr>
          <a:xfrm>
            <a:off x="4405654" y="2129013"/>
            <a:ext cx="1285461" cy="57583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4603484" y="2224335"/>
            <a:ext cx="967409" cy="369332"/>
          </a:xfrm>
          <a:prstGeom prst="rect">
            <a:avLst/>
          </a:prstGeom>
          <a:noFill/>
        </p:spPr>
        <p:txBody>
          <a:bodyPr wrap="square" rtlCol="0">
            <a:spAutoFit/>
          </a:bodyPr>
          <a:lstStyle/>
          <a:p>
            <a:r>
              <a:rPr lang="zh-CN" altLang="en-US" b="1" dirty="0" smtClean="0">
                <a:solidFill>
                  <a:schemeClr val="bg1"/>
                </a:solidFill>
                <a:latin typeface="宋体" panose="02010600030101010101" pitchFamily="2" charset="-122"/>
                <a:ea typeface="宋体" panose="02010600030101010101" pitchFamily="2" charset="-122"/>
                <a:cs typeface="宋体" panose="02010600030101010101" pitchFamily="2" charset="-122"/>
              </a:rPr>
              <a:t>点我喔</a:t>
            </a:r>
            <a:endPar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down)">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wipe(down)">
                                      <p:cBhvr>
                                        <p:cTn id="21" dur="500"/>
                                        <p:tgtEl>
                                          <p:spTgt spid="8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down)">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down)">
                                      <p:cBhvr>
                                        <p:cTn id="29" dur="500"/>
                                        <p:tgtEl>
                                          <p:spTgt spid="9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wipe(down)">
                                      <p:cBhvr>
                                        <p:cTn id="32" dur="500"/>
                                        <p:tgtEl>
                                          <p:spTgt spid="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down)">
                                      <p:cBhvr>
                                        <p:cTn id="37" dur="500"/>
                                        <p:tgtEl>
                                          <p:spTgt spid="9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wipe(down)">
                                      <p:cBhvr>
                                        <p:cTn id="4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9" grpId="0"/>
      <p:bldP spid="95" grpId="0"/>
      <p:bldP spid="101"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2350" y="388997"/>
            <a:ext cx="2113079" cy="523220"/>
          </a:xfrm>
          <a:prstGeom prst="rect">
            <a:avLst/>
          </a:prstGeom>
        </p:spPr>
        <p:txBody>
          <a:bodyPr wrap="square">
            <a:spAutoFit/>
          </a:bodyPr>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情景引入</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nvSpPr>
        <p:spPr>
          <a:xfrm>
            <a:off x="1280160" y="1821180"/>
            <a:ext cx="4864100" cy="3322955"/>
          </a:xfrm>
          <a:prstGeom prst="rect">
            <a:avLst/>
          </a:prstGeom>
          <a:noFill/>
        </p:spPr>
        <p:txBody>
          <a:bodyPr wrap="square" rtlCol="0" anchor="t">
            <a:spAutoFit/>
          </a:bodyPr>
          <a:p>
            <a:pPr marL="0" marR="0" lvl="0" indent="565150" algn="l" defTabSz="914400" rtl="0" fontAlgn="base">
              <a:lnSpc>
                <a:spcPct val="150000"/>
              </a:lnSpc>
              <a:spcBef>
                <a:spcPct val="0"/>
              </a:spcBef>
              <a:spcAft>
                <a:spcPct val="0"/>
              </a:spcAft>
              <a:buClrTx/>
              <a:buSzTx/>
              <a:buFontTx/>
              <a:buNone/>
              <a:defRPr/>
            </a:pPr>
            <a:r>
              <a:rPr lang="zh-CN" altLang="en-US" sz="28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电子琴是一种现代乐器。用它既可以演奏不同的曲调，又可以发出强弱不同的声音，还可以模仿二胡、笛子、钢琴、锣鼓等不同乐器的声音。</a:t>
            </a:r>
            <a:r>
              <a:rPr lang="en-US" altLang="zh-CN" sz="28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p:cNvPicPr>
            <a:picLocks noChangeAspect="1"/>
          </p:cNvPicPr>
          <p:nvPr/>
        </p:nvPicPr>
        <p:blipFill>
          <a:blip r:embed="rId1"/>
          <a:stretch>
            <a:fillRect/>
          </a:stretch>
        </p:blipFill>
        <p:spPr>
          <a:xfrm>
            <a:off x="6631305" y="1681480"/>
            <a:ext cx="4151630" cy="34632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2350" y="388997"/>
            <a:ext cx="2113079" cy="523220"/>
          </a:xfrm>
          <a:prstGeom prst="rect">
            <a:avLst/>
          </a:prstGeom>
        </p:spPr>
        <p:txBody>
          <a:bodyPr wrap="square">
            <a:spAutoFit/>
          </a:bodyPr>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情景引入</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nvSpPr>
        <p:spPr>
          <a:xfrm>
            <a:off x="2136140" y="2201545"/>
            <a:ext cx="8277225" cy="2553335"/>
          </a:xfrm>
          <a:prstGeom prst="rect">
            <a:avLst/>
          </a:prstGeom>
          <a:noFill/>
        </p:spPr>
        <p:txBody>
          <a:bodyPr wrap="square" rtlCol="0" anchor="t">
            <a:spAutoFit/>
          </a:bodyPr>
          <a:p>
            <a:pPr indent="636905" algn="l" fontAlgn="auto"/>
            <a:r>
              <a:rPr lang="zh-CN" altLang="en-US" sz="4000">
                <a:latin typeface="宋体" panose="02010600030101010101" pitchFamily="2" charset="-122"/>
                <a:ea typeface="宋体" panose="02010600030101010101" pitchFamily="2" charset="-122"/>
                <a:cs typeface="宋体" panose="02010600030101010101" pitchFamily="2" charset="-122"/>
              </a:rPr>
              <a:t>有时声音听起来洪亮，有时声音听起来微弱，为什么声音会有强弱之分呢？声音的强弱又由什么因素决定呢？</a:t>
            </a:r>
            <a:endParaRPr lang="zh-CN" altLang="en-US" sz="4000">
              <a:latin typeface="宋体" panose="02010600030101010101" pitchFamily="2" charset="-122"/>
              <a:ea typeface="宋体" panose="02010600030101010101" pitchFamily="2" charset="-122"/>
              <a:cs typeface="宋体" panose="02010600030101010101" pitchFamily="2" charset="-122"/>
            </a:endParaRPr>
          </a:p>
        </p:txBody>
      </p:sp>
      <p:pic>
        <p:nvPicPr>
          <p:cNvPr id="8" name="图片 7">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708" y="5226011"/>
            <a:ext cx="1269841" cy="3809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52350" y="388997"/>
            <a:ext cx="2113079" cy="523220"/>
          </a:xfrm>
          <a:prstGeom prst="rect">
            <a:avLst/>
          </a:prstGeom>
        </p:spPr>
        <p:txBody>
          <a:bodyPr wrap="square">
            <a:spAutoFit/>
          </a:bodyPr>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互动新授</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文本框 1"/>
          <p:cNvSpPr txBox="1"/>
          <p:nvPr/>
        </p:nvSpPr>
        <p:spPr>
          <a:xfrm>
            <a:off x="1383030" y="1626235"/>
            <a:ext cx="1816100" cy="583565"/>
          </a:xfrm>
          <a:prstGeom prst="rect">
            <a:avLst/>
          </a:prstGeom>
          <a:noFill/>
        </p:spPr>
        <p:txBody>
          <a:bodyPr wrap="none" rtlCol="0" anchor="t">
            <a:spAutoFit/>
          </a:bodyPr>
          <a:p>
            <a:pPr algn="l" fontAlgn="base">
              <a:buClrTx/>
              <a:buSzTx/>
              <a:buFontTx/>
              <a:defRPr/>
            </a:pPr>
            <a:r>
              <a:rPr lang="zh-CN" altLang="en-US" sz="3200" b="1" cap="all" noProof="0"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uLnTx/>
                <a:uFillTx/>
                <a:latin typeface="宋体" panose="02010600030101010101" pitchFamily="2" charset="-122"/>
                <a:ea typeface="黑体" panose="02010609060101010101" pitchFamily="49" charset="-122"/>
                <a:cs typeface="宋体" panose="02010600030101010101" pitchFamily="2" charset="-122"/>
                <a:sym typeface="+mn-ea"/>
              </a:rPr>
              <a:t>认识响度</a:t>
            </a:r>
            <a:endParaRPr lang="zh-CN" altLang="en-US" sz="3200" b="1" cap="all" noProof="0"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uLnTx/>
              <a:uFillTx/>
              <a:latin typeface="宋体" panose="02010600030101010101" pitchFamily="2" charset="-122"/>
              <a:ea typeface="黑体" panose="02010609060101010101" pitchFamily="49" charset="-122"/>
              <a:cs typeface="宋体" panose="02010600030101010101" pitchFamily="2" charset="-122"/>
              <a:sym typeface="+mn-ea"/>
            </a:endParaRPr>
          </a:p>
        </p:txBody>
      </p:sp>
      <p:sp>
        <p:nvSpPr>
          <p:cNvPr id="3" name="文本框 2"/>
          <p:cNvSpPr txBox="1"/>
          <p:nvPr/>
        </p:nvSpPr>
        <p:spPr>
          <a:xfrm>
            <a:off x="1445260" y="2348865"/>
            <a:ext cx="9419590" cy="2584450"/>
          </a:xfrm>
          <a:prstGeom prst="rect">
            <a:avLst/>
          </a:prstGeom>
          <a:noFill/>
        </p:spPr>
        <p:txBody>
          <a:bodyPr wrap="square" rtlCol="0" anchor="t">
            <a:spAutoFit/>
          </a:bodyPr>
          <a:p>
            <a:pPr indent="601345" fontAlgn="auto">
              <a:lnSpc>
                <a:spcPct val="150000"/>
              </a:lnSpc>
            </a:pPr>
            <a:r>
              <a:rPr lang="zh-CN" altLang="en-US" sz="3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声音有音调的不同，也有强弱的不同</a:t>
            </a:r>
            <a:r>
              <a:rPr lang="en-US" altLang="zh-CN" sz="3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例如，用力击鼓比轻轻击鼓产生的声音大。物理学中把</a:t>
            </a:r>
            <a:r>
              <a:rPr lang="zh-CN" altLang="en-US" sz="3600" b="1"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声音的强弱</a:t>
            </a:r>
            <a:r>
              <a:rPr lang="zh-CN" altLang="en-US" sz="3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叫做</a:t>
            </a:r>
            <a:r>
              <a:rPr lang="zh-CN" altLang="en-US" sz="3600" b="1"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响度。</a:t>
            </a:r>
            <a:endParaRPr lang="en-US" altLang="zh-CN" sz="3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7" name="组合 6"/>
          <p:cNvGrpSpPr/>
          <p:nvPr/>
        </p:nvGrpSpPr>
        <p:grpSpPr>
          <a:xfrm>
            <a:off x="2938145" y="751840"/>
            <a:ext cx="5904230" cy="733425"/>
            <a:chOff x="4627" y="1184"/>
            <a:chExt cx="9298" cy="1155"/>
          </a:xfrm>
        </p:grpSpPr>
        <p:sp>
          <p:nvSpPr>
            <p:cNvPr id="6" name="矩形 5"/>
            <p:cNvSpPr/>
            <p:nvPr/>
          </p:nvSpPr>
          <p:spPr>
            <a:xfrm>
              <a:off x="4627" y="1205"/>
              <a:ext cx="9298" cy="1134"/>
            </a:xfrm>
            <a:prstGeom prst="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5984" y="1184"/>
              <a:ext cx="6983" cy="1113"/>
            </a:xfrm>
            <a:prstGeom prst="rect">
              <a:avLst/>
            </a:prstGeom>
            <a:noFill/>
          </p:spPr>
          <p:txBody>
            <a:bodyPr wrap="square" rtlCol="0" anchor="t">
              <a:spAutoFit/>
            </a:bodyPr>
            <a:p>
              <a:pPr algn="l"/>
              <a:r>
                <a:rPr lang="zh-CN" altLang="en-US" sz="4000" b="1">
                  <a:latin typeface="宋体" panose="02010600030101010101" pitchFamily="2" charset="-122"/>
                  <a:ea typeface="宋体" panose="02010600030101010101" pitchFamily="2" charset="-122"/>
                  <a:cs typeface="宋体" panose="02010600030101010101" pitchFamily="2" charset="-122"/>
                  <a:sym typeface="+mn-ea"/>
                </a:rPr>
                <a:t>知识点一 </a:t>
              </a:r>
              <a:r>
                <a:rPr lang="en-US" altLang="zh-CN" sz="4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4000" b="1">
                  <a:latin typeface="宋体" panose="02010600030101010101" pitchFamily="2" charset="-122"/>
                  <a:ea typeface="宋体" panose="02010600030101010101" pitchFamily="2" charset="-122"/>
                  <a:cs typeface="宋体" panose="02010600030101010101" pitchFamily="2" charset="-122"/>
                  <a:sym typeface="+mn-ea"/>
                </a:rPr>
                <a:t>响度”</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500"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fmla="">
                                          <p:val>
                                            <p:strVal val="0-#ppt_w/2"/>
                                          </p:val>
                                        </p:tav>
                                        <p:tav tm="100000" fmla="">
                                          <p:val>
                                            <p:strVal val="#ppt_x"/>
                                          </p:val>
                                        </p:tav>
                                      </p:tavLst>
                                    </p:anim>
                                    <p:anim calcmode="lin" valueType="num">
                                      <p:cBhvr additive="base">
                                        <p:cTn id="14" dur="500" fill="hold"/>
                                        <p:tgtEl>
                                          <p:spTgt spid="2"/>
                                        </p:tgtEl>
                                        <p:attrNameLst>
                                          <p:attrName>ppt_y</p:attrName>
                                        </p:attrNameLst>
                                      </p:cBhvr>
                                      <p:tavLst>
                                        <p:tav tm="0" fmla="">
                                          <p:val>
                                            <p:strVal val="#ppt_y"/>
                                          </p:val>
                                        </p:tav>
                                        <p:tav tm="100000" fmla="">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500"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ile0002"/>
          <p:cNvPicPr>
            <a:picLocks noChangeAspect="1"/>
          </p:cNvPicPr>
          <p:nvPr/>
        </p:nvPicPr>
        <p:blipFill>
          <a:blip r:embed="rId1"/>
          <a:stretch>
            <a:fillRect/>
          </a:stretch>
        </p:blipFill>
        <p:spPr>
          <a:xfrm>
            <a:off x="7273925" y="1350645"/>
            <a:ext cx="3524250" cy="3797935"/>
          </a:xfrm>
          <a:prstGeom prst="rect">
            <a:avLst/>
          </a:prstGeom>
        </p:spPr>
      </p:pic>
      <p:sp>
        <p:nvSpPr>
          <p:cNvPr id="3" name="文本框 2"/>
          <p:cNvSpPr txBox="1"/>
          <p:nvPr/>
        </p:nvSpPr>
        <p:spPr>
          <a:xfrm>
            <a:off x="1384300" y="1900555"/>
            <a:ext cx="3408680" cy="368300"/>
          </a:xfrm>
          <a:prstGeom prst="rect">
            <a:avLst/>
          </a:prstGeom>
          <a:noFill/>
        </p:spPr>
        <p:txBody>
          <a:bodyPr wrap="square" rtlCol="0">
            <a:spAutoFit/>
          </a:bodyPr>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352350" y="388997"/>
            <a:ext cx="2113079" cy="523220"/>
          </a:xfrm>
          <a:prstGeom prst="rect">
            <a:avLst/>
          </a:prstGeom>
        </p:spPr>
        <p:txBody>
          <a:bodyPr wrap="square">
            <a:spAutoFit/>
          </a:bodyPr>
          <a:p>
            <a:pPr algn="ctr"/>
            <a:r>
              <a:rPr lang="zh-CN" altLang="en-US" sz="2800" b="1" spc="600" dirty="0" smtClean="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互动新授</a:t>
            </a:r>
            <a:endParaRPr lang="zh-CN" altLang="en-US" sz="2800" b="1" spc="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文本框 5"/>
          <p:cNvSpPr txBox="1"/>
          <p:nvPr/>
        </p:nvSpPr>
        <p:spPr>
          <a:xfrm>
            <a:off x="1073150" y="1700530"/>
            <a:ext cx="5403215" cy="1568450"/>
          </a:xfrm>
          <a:prstGeom prst="rect">
            <a:avLst/>
          </a:prstGeom>
          <a:noFill/>
        </p:spPr>
        <p:txBody>
          <a:bodyPr wrap="square" rtlCol="0">
            <a:spAutoFit/>
          </a:bodyPr>
          <a:p>
            <a:r>
              <a:rPr lang="en-US" altLang="zh-CN" sz="3200">
                <a:latin typeface="宋体" panose="02010600030101010101" pitchFamily="2" charset="-122"/>
                <a:ea typeface="宋体" panose="02010600030101010101" pitchFamily="2" charset="-122"/>
                <a:cs typeface="宋体" panose="02010600030101010101" pitchFamily="2" charset="-122"/>
              </a:rPr>
              <a:t>1.</a:t>
            </a:r>
            <a:r>
              <a:rPr lang="zh-CN" altLang="en-US" sz="3200">
                <a:latin typeface="宋体" panose="02010600030101010101" pitchFamily="2" charset="-122"/>
                <a:ea typeface="宋体" panose="02010600030101010101" pitchFamily="2" charset="-122"/>
                <a:cs typeface="宋体" panose="02010600030101010101" pitchFamily="2" charset="-122"/>
              </a:rPr>
              <a:t>将正在发声的音叉轻触系在细绳上的乒乓球，观察乒乓球被弹开的幅度</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073150" y="3372485"/>
            <a:ext cx="5029200" cy="1076325"/>
          </a:xfrm>
          <a:prstGeom prst="rect">
            <a:avLst/>
          </a:prstGeom>
          <a:noFill/>
        </p:spPr>
        <p:txBody>
          <a:bodyPr wrap="square" rtlCol="0">
            <a:spAutoFit/>
          </a:bodyPr>
          <a:p>
            <a:r>
              <a:rPr lang="en-US" altLang="zh-CN" sz="3200">
                <a:latin typeface="宋体" panose="02010600030101010101" pitchFamily="2" charset="-122"/>
                <a:ea typeface="宋体" panose="02010600030101010101" pitchFamily="2" charset="-122"/>
                <a:cs typeface="宋体" panose="02010600030101010101" pitchFamily="2" charset="-122"/>
              </a:rPr>
              <a:t>2.</a:t>
            </a:r>
            <a:r>
              <a:rPr lang="zh-CN" altLang="en-US" sz="3200">
                <a:latin typeface="宋体" panose="02010600030101010101" pitchFamily="2" charset="-122"/>
                <a:ea typeface="宋体" panose="02010600030101010101" pitchFamily="2" charset="-122"/>
                <a:cs typeface="宋体" panose="02010600030101010101" pitchFamily="2" charset="-122"/>
              </a:rPr>
              <a:t>使音叉发出不同响度的声音，重做上面的实验。</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1073150" y="4552315"/>
            <a:ext cx="4708525" cy="583565"/>
          </a:xfrm>
          <a:prstGeom prst="rect">
            <a:avLst/>
          </a:prstGeom>
          <a:noFill/>
        </p:spPr>
        <p:txBody>
          <a:bodyPr wrap="square" rtlCol="0">
            <a:spAutoFit/>
          </a:bodyPr>
          <a:p>
            <a:r>
              <a:rPr lang="en-US" altLang="zh-CN" sz="3200">
                <a:latin typeface="宋体" panose="02010600030101010101" pitchFamily="2" charset="-122"/>
                <a:ea typeface="宋体" panose="02010600030101010101" pitchFamily="2" charset="-122"/>
                <a:cs typeface="宋体" panose="02010600030101010101" pitchFamily="2" charset="-122"/>
              </a:rPr>
              <a:t>3.</a:t>
            </a:r>
            <a:r>
              <a:rPr lang="zh-CN" altLang="en-US" sz="3200">
                <a:latin typeface="宋体" panose="02010600030101010101" pitchFamily="2" charset="-122"/>
                <a:ea typeface="宋体" panose="02010600030101010101" pitchFamily="2" charset="-122"/>
                <a:cs typeface="宋体" panose="02010600030101010101" pitchFamily="2" charset="-122"/>
              </a:rPr>
              <a:t>响度与什么因素有关？</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500"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500"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自定义 3">
      <a:dk1>
        <a:srgbClr val="000000"/>
      </a:dk1>
      <a:lt1>
        <a:srgbClr val="FFFFFF"/>
      </a:lt1>
      <a:dk2>
        <a:srgbClr val="778495"/>
      </a:dk2>
      <a:lt2>
        <a:srgbClr val="F0F0F0"/>
      </a:lt2>
      <a:accent1>
        <a:srgbClr val="159F18"/>
      </a:accent1>
      <a:accent2>
        <a:srgbClr val="6DC01A"/>
      </a:accent2>
      <a:accent3>
        <a:srgbClr val="5EB408"/>
      </a:accent3>
      <a:accent4>
        <a:srgbClr val="8BBD1D"/>
      </a:accent4>
      <a:accent5>
        <a:srgbClr val="8ABF13"/>
      </a:accent5>
      <a:accent6>
        <a:srgbClr val="ACEB0F"/>
      </a:accent6>
      <a:hlink>
        <a:srgbClr val="000000"/>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1093</Words>
  <Application>WPS 演示</Application>
  <PresentationFormat>宽屏</PresentationFormat>
  <Paragraphs>129</Paragraphs>
  <Slides>18</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Arial</vt:lpstr>
      <vt:lpstr>宋体</vt:lpstr>
      <vt:lpstr>Wingdings</vt:lpstr>
      <vt:lpstr>黑体</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2018-01-10T07:31:00Z</dcterms:created>
  <dcterms:modified xsi:type="dcterms:W3CDTF">2019-09-03T04:29:20Z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