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329" r:id="rId3"/>
    <p:sldId id="344" r:id="rId4"/>
    <p:sldId id="293" r:id="rId6"/>
    <p:sldId id="315" r:id="rId7"/>
    <p:sldId id="263" r:id="rId8"/>
    <p:sldId id="295" r:id="rId9"/>
    <p:sldId id="296" r:id="rId10"/>
    <p:sldId id="332" r:id="rId11"/>
    <p:sldId id="333" r:id="rId12"/>
    <p:sldId id="335" r:id="rId13"/>
    <p:sldId id="334" r:id="rId14"/>
    <p:sldId id="331" r:id="rId15"/>
    <p:sldId id="310" r:id="rId16"/>
    <p:sldId id="314" r:id="rId17"/>
    <p:sldId id="29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268"/>
        <p:guide pos="3839"/>
        <p:guide pos="6888"/>
        <p:guide pos="1035"/>
        <p:guide orient="horz" pos="3292"/>
        <p:guide orient="horz" pos="9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slide" Target="slide5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4.xml"/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183475" y="1053452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1120" y="2446655"/>
            <a:ext cx="9449435" cy="2491105"/>
            <a:chOff x="2112" y="3853"/>
            <a:chExt cx="14881" cy="3923"/>
          </a:xfrm>
        </p:grpSpPr>
        <p:sp>
          <p:nvSpPr>
            <p:cNvPr id="6" name="文本框 5"/>
            <p:cNvSpPr txBox="1"/>
            <p:nvPr/>
          </p:nvSpPr>
          <p:spPr>
            <a:xfrm>
              <a:off x="2112" y="3853"/>
              <a:ext cx="14881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用刻度尺量出</a:t>
              </a:r>
              <a:r>
                <a:rPr lang="zh-CN" altLang="en-US" sz="360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路程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，用秒表测出</a:t>
              </a:r>
              <a:r>
                <a:rPr lang="zh-CN" altLang="en-US" sz="360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时间，</a:t>
              </a:r>
              <a:r>
                <a:rPr lang="zh-CN" altLang="en-US" sz="3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再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利用，</a:t>
              </a:r>
              <a:r>
                <a:rPr lang="en-US" altLang="zh-CN" sz="3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V=       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求出平均速度。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7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381" y="5669"/>
            <a:ext cx="883" cy="2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165100" imgH="393700" progId="Equation.KSEE3">
                    <p:embed/>
                  </p:oleObj>
                </mc:Choice>
                <mc:Fallback>
                  <p:oleObj name="" r:id="rId1" imgW="1651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81" y="5669"/>
                          <a:ext cx="883" cy="21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341120" y="1552575"/>
            <a:ext cx="6513195" cy="768350"/>
            <a:chOff x="2112" y="1873"/>
            <a:chExt cx="10257" cy="1210"/>
          </a:xfrm>
        </p:grpSpPr>
        <p:sp>
          <p:nvSpPr>
            <p:cNvPr id="3" name="矩形 2"/>
            <p:cNvSpPr/>
            <p:nvPr/>
          </p:nvSpPr>
          <p:spPr>
            <a:xfrm>
              <a:off x="2112" y="1906"/>
              <a:ext cx="10257" cy="11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12" y="1873"/>
              <a:ext cx="1018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明确实验目的，实验原理</a:t>
              </a:r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？</a:t>
              </a:r>
              <a:endPara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7665" y="2463165"/>
            <a:ext cx="87128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观察秒表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观察秒表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的最小刻度、量程和零刻度线，明确秒表的最小刻度是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0.1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秒，知道秒表的启动、止动、回零等使用方法。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使用刻度尺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观察刻度尺的最小刻度、量程和零刻度线，使用的时候放对、读对、记对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90040" y="1178560"/>
            <a:ext cx="9018905" cy="1198880"/>
            <a:chOff x="2579" y="1849"/>
            <a:chExt cx="14203" cy="1888"/>
          </a:xfrm>
        </p:grpSpPr>
        <p:sp>
          <p:nvSpPr>
            <p:cNvPr id="6" name="矩形 5"/>
            <p:cNvSpPr/>
            <p:nvPr/>
          </p:nvSpPr>
          <p:spPr>
            <a:xfrm>
              <a:off x="2763" y="1968"/>
              <a:ext cx="13939" cy="167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79" y="1849"/>
              <a:ext cx="1420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了解实验仪器，学习使用秒表前应该观察什么、刻度尺时应该注意些什么？</a:t>
              </a:r>
              <a:endPara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1085" y="1264285"/>
            <a:ext cx="106616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你的数据和其他同学相同吗？为什么？如何得出小车在整段路程中，后半段的平均速度？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　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0" y="3429000"/>
            <a:ext cx="8789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答：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不相同。因为斜面的坡度、选取路程等不同。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803400" y="4081780"/>
            <a:ext cx="7155180" cy="1663700"/>
            <a:chOff x="2880" y="7028"/>
            <a:chExt cx="11268" cy="2620"/>
          </a:xfrm>
        </p:grpSpPr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205" y="7028"/>
            <a:ext cx="2789" cy="2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3" imgW="419100" imgH="393700" progId="Equation.KSEE3">
                    <p:embed/>
                  </p:oleObj>
                </mc:Choice>
                <mc:Fallback>
                  <p:oleObj name="" r:id="rId3" imgW="4191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05" y="7028"/>
                          <a:ext cx="2789" cy="2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组合 13"/>
            <p:cNvGrpSpPr/>
            <p:nvPr/>
          </p:nvGrpSpPr>
          <p:grpSpPr>
            <a:xfrm>
              <a:off x="2880" y="7874"/>
              <a:ext cx="11268" cy="1020"/>
              <a:chOff x="2880" y="7874"/>
              <a:chExt cx="11268" cy="102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880" y="7878"/>
                <a:ext cx="522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600" dirty="0">
                    <a:latin typeface="黑体" panose="02010609060101010101" pitchFamily="49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根据公式：V3</a:t>
                </a:r>
                <a:r>
                  <a:rPr lang="zh-CN" altLang="en-US" sz="3600" dirty="0">
                    <a:latin typeface="黑体" panose="02010609060101010101" pitchFamily="49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</a:t>
                </a:r>
                <a:endParaRPr lang="zh-CN" altLang="en-US" sz="3600" dirty="0">
                  <a:latin typeface="黑体" panose="02010609060101010101" pitchFamily="49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853" y="7874"/>
                <a:ext cx="2295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600" dirty="0">
                    <a:latin typeface="黑体" panose="02010609060101010101" pitchFamily="49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计算。</a:t>
                </a:r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pic>
        <p:nvPicPr>
          <p:cNvPr id="15" name="图片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294130"/>
            <a:ext cx="104889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Clr>
                <a:srgbClr val="000000"/>
              </a:buClr>
              <a:buFont typeface="Wingdings" panose="05000000000000000000" charset="0"/>
              <a:buChar char="u"/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某同学已经测出自己正常步行的平均速度为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1.2m/s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，他从教师走到实验室需要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5min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，那么从教室到实验室的路程长约</a:t>
            </a:r>
            <a:r>
              <a:rPr lang="zh-CN" altLang="en-US" sz="36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36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36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5365" y="2402205"/>
            <a:ext cx="1385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1085" y="3429000"/>
            <a:ext cx="75590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〖解析〗根据速度的公式可知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s=vt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=360m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18310" y="899795"/>
            <a:ext cx="9206230" cy="4707890"/>
            <a:chOff x="2112" y="1395"/>
            <a:chExt cx="14498" cy="7414"/>
          </a:xfrm>
        </p:grpSpPr>
        <p:sp>
          <p:nvSpPr>
            <p:cNvPr id="7" name="矩形 6"/>
            <p:cNvSpPr/>
            <p:nvPr/>
          </p:nvSpPr>
          <p:spPr>
            <a:xfrm>
              <a:off x="2112" y="4535"/>
              <a:ext cx="6581" cy="113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112" y="1901"/>
              <a:ext cx="4644" cy="113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588" y="1395"/>
              <a:ext cx="14023" cy="7414"/>
              <a:chOff x="2588" y="1329"/>
              <a:chExt cx="14023" cy="741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588" y="1329"/>
                <a:ext cx="14023" cy="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400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实验目的：</a:t>
                </a:r>
                <a:r>
                  <a:rPr lang="zh-CN" altLang="en-US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练习用刻度尺和秒表测量变速运动物体的平均速度。</a:t>
                </a:r>
                <a:endParaRPr lang="zh-CN" altLang="en-US" sz="4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400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实验依据的原理：</a:t>
                </a:r>
                <a:r>
                  <a:rPr lang="en-US" altLang="zh-CN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v=</a:t>
                </a:r>
                <a:endParaRPr lang="en-US" altLang="zh-CN" sz="4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需要测量的是小车通过的路程</a:t>
                </a:r>
                <a:r>
                  <a:rPr lang="en-US" altLang="zh-CN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s</a:t>
                </a:r>
                <a:r>
                  <a:rPr lang="zh-CN" altLang="en-US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和通过这段路程所用的时间</a:t>
                </a:r>
                <a:r>
                  <a:rPr lang="en-US" altLang="zh-CN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t</a:t>
                </a:r>
                <a:r>
                  <a:rPr lang="zh-CN" altLang="en-US" sz="40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。</a:t>
                </a:r>
                <a:endParaRPr lang="zh-CN" altLang="en-US" sz="4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aphicFrame>
            <p:nvGraphicFramePr>
              <p:cNvPr id="4" name="对象 3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0481" y="3945"/>
              <a:ext cx="2963" cy="2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" name="" r:id="rId1" imgW="127000" imgH="393700" progId="Equation.KSEE3">
                      <p:embed/>
                    </p:oleObj>
                  </mc:Choice>
                  <mc:Fallback>
                    <p:oleObj name="" r:id="rId1" imgW="127000" imgH="393700" progId="Equation.KSEE3">
                      <p:embed/>
                      <p:pic>
                        <p:nvPicPr>
                          <p:cNvPr id="0" name="图片 3072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0481" y="3945"/>
                            <a:ext cx="2963" cy="2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8" name="图片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3650" y="127635"/>
            <a:ext cx="9664700" cy="6406515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672045" y="2162008"/>
              <a:ext cx="5545527" cy="3077502"/>
            </a:xfrm>
            <a:prstGeom prst="rect">
              <a:avLst/>
            </a:prstGeom>
            <a:noFill/>
          </p:spPr>
          <p:txBody>
            <a:bodyPr vert="horz" wrap="square" lIns="107950" tIns="323850" rIns="107950" bIns="71755" rtlCol="0" anchor="ctr" anchorCtr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第一章  机械运动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第</a:t>
              </a:r>
              <a:r>
                <a:rPr lang="en-US" altLang="zh-CN" sz="3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4</a:t>
              </a:r>
              <a:r>
                <a:rPr lang="zh-CN" altLang="en-US" sz="3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节  测量平均速度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9390" y="2389505"/>
            <a:ext cx="93370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1.学会用停表和刻度尺正确地测量平均速度，加深对平均速度的理解。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9390" y="3802380"/>
            <a:ext cx="4946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2.正确测量物体的平均速度。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365250" y="1496695"/>
            <a:ext cx="9383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学会用停表和刻度尺正确地测量平均速度，加深对平均速度的理解。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5250" y="2495550"/>
            <a:ext cx="1013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准确计时对学生的试验技巧要求较高，正确记录测量结果。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5250" y="3304540"/>
            <a:ext cx="9419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使学生通过动手实验逐步掌握使用物理仪器的基本技能，使学生通过实验学会用简单方法估测时间、路程。 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65250" y="4545330"/>
            <a:ext cx="1013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刻度尺、停表、带滑轨木板、小球、金属片、小木块。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29414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67915" y="890905"/>
            <a:ext cx="8130540" cy="720090"/>
            <a:chOff x="3729" y="1403"/>
            <a:chExt cx="12804" cy="1134"/>
          </a:xfrm>
        </p:grpSpPr>
        <p:sp>
          <p:nvSpPr>
            <p:cNvPr id="3" name="矩形 2"/>
            <p:cNvSpPr/>
            <p:nvPr/>
          </p:nvSpPr>
          <p:spPr>
            <a:xfrm>
              <a:off x="3883" y="1403"/>
              <a:ext cx="11917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729" y="1405"/>
              <a:ext cx="12804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base">
                <a:buClrTx/>
                <a:buSzTx/>
                <a:buFontTx/>
                <a:defRPr/>
              </a:pPr>
              <a:r>
                <a:rPr lang="zh-CN" altLang="en-US" sz="40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实验：</a:t>
              </a:r>
              <a:r>
                <a:rPr lang="zh-CN" altLang="en-US" sz="4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测量物体运动的平均速度</a:t>
              </a:r>
              <a:endParaRPr lang="zh-CN" altLang="en-US" sz="4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28190" y="4702175"/>
            <a:ext cx="81349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2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准备实验器材：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小车、斜面、停表、刻度尺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173605" y="1884045"/>
            <a:ext cx="7860030" cy="2818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04645" y="3205480"/>
            <a:ext cx="3804920" cy="2893695"/>
            <a:chOff x="1263" y="3935"/>
            <a:chExt cx="5992" cy="4284"/>
          </a:xfrm>
        </p:grpSpPr>
        <p:pic>
          <p:nvPicPr>
            <p:cNvPr id="11271" name="图片 5" descr="IMG_1999.JPG"/>
            <p:cNvPicPr>
              <a:picLocks noChangeAspect="1"/>
            </p:cNvPicPr>
            <p:nvPr/>
          </p:nvPicPr>
          <p:blipFill>
            <a:blip r:embed="rId1"/>
            <a:srcRect b="36598"/>
            <a:stretch>
              <a:fillRect/>
            </a:stretch>
          </p:blipFill>
          <p:spPr>
            <a:xfrm>
              <a:off x="1263" y="4435"/>
              <a:ext cx="5992" cy="37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" name="组合 14"/>
            <p:cNvGrpSpPr/>
            <p:nvPr/>
          </p:nvGrpSpPr>
          <p:grpSpPr>
            <a:xfrm>
              <a:off x="2933" y="3935"/>
              <a:ext cx="3470" cy="1838"/>
              <a:chOff x="1861739" y="2498725"/>
              <a:chExt cx="2204358" cy="1166852"/>
            </a:xfrm>
          </p:grpSpPr>
          <p:cxnSp>
            <p:nvCxnSpPr>
              <p:cNvPr id="16" name="直接连接符 15"/>
              <p:cNvCxnSpPr/>
              <p:nvPr/>
            </p:nvCxnSpPr>
            <p:spPr bwMode="auto">
              <a:xfrm rot="5400000">
                <a:off x="1408505" y="2951959"/>
                <a:ext cx="971582" cy="6511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 rot="5400000">
                <a:off x="3546954" y="3146434"/>
                <a:ext cx="973171" cy="651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 bwMode="auto">
              <a:xfrm>
                <a:off x="1991968" y="2695582"/>
                <a:ext cx="2009015" cy="1920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2739988" y="2627317"/>
                <a:ext cx="732140" cy="664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s</a:t>
                </a:r>
                <a:r>
                  <a:rPr kumimoji="0" lang="en-US" altLang="zh-CN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2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</p:grpSp>
      <p:pic>
        <p:nvPicPr>
          <p:cNvPr id="20" name="图片 10" descr="IMG_2002.JPG"/>
          <p:cNvPicPr>
            <a:picLocks noChangeAspect="1"/>
          </p:cNvPicPr>
          <p:nvPr/>
        </p:nvPicPr>
        <p:blipFill>
          <a:blip r:embed="rId2"/>
          <a:srcRect b="40924"/>
          <a:stretch>
            <a:fillRect/>
          </a:stretch>
        </p:blipFill>
        <p:spPr>
          <a:xfrm>
            <a:off x="6677660" y="3429000"/>
            <a:ext cx="4093845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79015" y="1366520"/>
            <a:ext cx="9226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1．小车运动距离为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车头到车头的距离。        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9015" y="2345690"/>
            <a:ext cx="7711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3．测量过程中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不要改变斜面的坡度。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（同组的两名同学分别完成一次，并对比）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79015" y="1849120"/>
            <a:ext cx="648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2．小车从斜面顶端要从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静止释放。          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45515" y="679450"/>
            <a:ext cx="2983230" cy="890270"/>
            <a:chOff x="1555" y="1060"/>
            <a:chExt cx="4698" cy="1402"/>
          </a:xfrm>
        </p:grpSpPr>
        <p:sp>
          <p:nvSpPr>
            <p:cNvPr id="7" name="爆炸形 2 6"/>
            <p:cNvSpPr/>
            <p:nvPr/>
          </p:nvSpPr>
          <p:spPr>
            <a:xfrm>
              <a:off x="1555" y="1060"/>
              <a:ext cx="4698" cy="140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86" y="1368"/>
              <a:ext cx="3503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注意事项：</a:t>
              </a:r>
              <a:endPara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3475" y="905510"/>
            <a:ext cx="5645150" cy="720090"/>
            <a:chOff x="1785" y="1426"/>
            <a:chExt cx="8890" cy="1134"/>
          </a:xfrm>
        </p:grpSpPr>
        <p:sp>
          <p:nvSpPr>
            <p:cNvPr id="2" name="矩形 1"/>
            <p:cNvSpPr/>
            <p:nvPr/>
          </p:nvSpPr>
          <p:spPr>
            <a:xfrm>
              <a:off x="2235" y="1426"/>
              <a:ext cx="8251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85" y="1641"/>
              <a:ext cx="889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同学们将实验记录填入表格</a:t>
              </a:r>
              <a:endPara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aphicFrame>
        <p:nvGraphicFramePr>
          <p:cNvPr id="6" name="Group 84"/>
          <p:cNvGraphicFramePr>
            <a:graphicFrameLocks noGrp="1"/>
          </p:cNvGraphicFramePr>
          <p:nvPr/>
        </p:nvGraphicFramePr>
        <p:xfrm>
          <a:off x="2380933" y="2587308"/>
          <a:ext cx="7429500" cy="2025650"/>
        </p:xfrm>
        <a:graphic>
          <a:graphicData uri="http://schemas.openxmlformats.org/drawingml/2006/table">
            <a:tbl>
              <a:tblPr/>
              <a:tblGrid>
                <a:gridCol w="2390140"/>
                <a:gridCol w="2562860"/>
                <a:gridCol w="2476500"/>
              </a:tblGrid>
              <a:tr h="6604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路 程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运动时间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平均速度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667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850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=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91285" y="912495"/>
            <a:ext cx="5904230" cy="720090"/>
            <a:chOff x="2236" y="1426"/>
            <a:chExt cx="9298" cy="1134"/>
          </a:xfrm>
        </p:grpSpPr>
        <p:sp>
          <p:nvSpPr>
            <p:cNvPr id="2" name="矩形 1"/>
            <p:cNvSpPr/>
            <p:nvPr/>
          </p:nvSpPr>
          <p:spPr>
            <a:xfrm>
              <a:off x="2236" y="1426"/>
              <a:ext cx="9298" cy="11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36" y="1641"/>
              <a:ext cx="8647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同学之间相互讨论以下问题：</a:t>
              </a:r>
              <a:endPara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60450" y="1706245"/>
            <a:ext cx="11252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在物理学中，用什么物理量描述物体运动的快慢？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8390" y="2413000"/>
            <a:ext cx="10015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在匀速直线运动中，速度的大小等于什么？速度的计算公式和单位是什么？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8390" y="3603625"/>
            <a:ext cx="9321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做了这个实验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你的数据和其他同学相同吗？为什么？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8390" y="4696460"/>
            <a:ext cx="831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实验中你还有什么发现或疑问？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WPS 演示</Application>
  <PresentationFormat>宽屏</PresentationFormat>
  <Paragraphs>142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微软雅黑</vt:lpstr>
      <vt:lpstr>Wingdings</vt:lpstr>
      <vt:lpstr>Arial Unicode MS</vt:lpstr>
      <vt:lpstr>Calibri</vt:lpstr>
      <vt:lpstr>Office 主题​​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