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6"/>
  </p:notesMasterIdLst>
  <p:sldIdLst>
    <p:sldId id="256" r:id="rId2"/>
    <p:sldId id="321" r:id="rId3"/>
    <p:sldId id="383" r:id="rId4"/>
    <p:sldId id="450" r:id="rId5"/>
    <p:sldId id="344" r:id="rId6"/>
    <p:sldId id="366" r:id="rId7"/>
    <p:sldId id="393" r:id="rId8"/>
    <p:sldId id="404" r:id="rId9"/>
    <p:sldId id="405" r:id="rId10"/>
    <p:sldId id="489" r:id="rId11"/>
    <p:sldId id="490" r:id="rId12"/>
    <p:sldId id="491" r:id="rId13"/>
    <p:sldId id="418" r:id="rId14"/>
    <p:sldId id="394" r:id="rId15"/>
    <p:sldId id="395" r:id="rId16"/>
    <p:sldId id="398" r:id="rId17"/>
    <p:sldId id="399" r:id="rId18"/>
    <p:sldId id="400" r:id="rId19"/>
    <p:sldId id="419" r:id="rId20"/>
    <p:sldId id="420" r:id="rId21"/>
    <p:sldId id="421" r:id="rId22"/>
    <p:sldId id="492" r:id="rId23"/>
    <p:sldId id="493" r:id="rId24"/>
    <p:sldId id="494" r:id="rId25"/>
    <p:sldId id="495" r:id="rId26"/>
    <p:sldId id="496" r:id="rId27"/>
    <p:sldId id="401" r:id="rId28"/>
    <p:sldId id="403" r:id="rId29"/>
    <p:sldId id="406" r:id="rId30"/>
    <p:sldId id="407" r:id="rId31"/>
    <p:sldId id="408" r:id="rId32"/>
    <p:sldId id="409" r:id="rId33"/>
    <p:sldId id="410" r:id="rId34"/>
    <p:sldId id="411" r:id="rId35"/>
  </p:sldIdLst>
  <p:sldSz cx="9144000" cy="5130800"/>
  <p:notesSz cx="6858000" cy="9144000"/>
  <p:defaultTextStyle>
    <a:lvl1pPr>
      <a:defRPr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indent="457200">
      <a:defRPr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indent="914400">
      <a:defRPr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indent="1371600">
      <a:defRPr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indent="1828800">
      <a:defRPr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indent="2286000">
      <a:defRPr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indent="2743200">
      <a:defRPr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indent="3200400">
      <a:defRPr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indent="3657600">
      <a:defRPr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2F2F2"/>
    <a:srgbClr val="007E27"/>
    <a:srgbClr val="66FF33"/>
    <a:srgbClr val="01457D"/>
    <a:srgbClr val="025EAA"/>
    <a:srgbClr val="0039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41869" autoAdjust="0"/>
    <p:restoredTop sz="94660"/>
  </p:normalViewPr>
  <p:slideViewPr>
    <p:cSldViewPr snapToGrid="0">
      <p:cViewPr>
        <p:scale>
          <a:sx n="100" d="100"/>
          <a:sy n="100" d="100"/>
        </p:scale>
        <p:origin x="-1944" y="-948"/>
      </p:cViewPr>
      <p:guideLst>
        <p:guide orient="horz" pos="1552"/>
        <p:guide pos="275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36" name="Shape 3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4115479961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8000"/>
      </a:lnSpc>
      <a:defRPr sz="2200">
        <a:latin typeface="+mj-lt"/>
        <a:ea typeface="+mj-ea"/>
        <a:cs typeface="+mj-cs"/>
        <a:sym typeface="Helvetica Neue" panose="02000503000000020004"/>
      </a:defRPr>
    </a:lvl1pPr>
    <a:lvl2pPr indent="228600" defTabSz="457200">
      <a:lnSpc>
        <a:spcPct val="118000"/>
      </a:lnSpc>
      <a:defRPr sz="2200">
        <a:latin typeface="+mj-lt"/>
        <a:ea typeface="+mj-ea"/>
        <a:cs typeface="+mj-cs"/>
        <a:sym typeface="Helvetica Neue" panose="02000503000000020004"/>
      </a:defRPr>
    </a:lvl2pPr>
    <a:lvl3pPr indent="457200" defTabSz="457200">
      <a:lnSpc>
        <a:spcPct val="118000"/>
      </a:lnSpc>
      <a:defRPr sz="2200">
        <a:latin typeface="+mj-lt"/>
        <a:ea typeface="+mj-ea"/>
        <a:cs typeface="+mj-cs"/>
        <a:sym typeface="Helvetica Neue" panose="02000503000000020004"/>
      </a:defRPr>
    </a:lvl3pPr>
    <a:lvl4pPr indent="685800" defTabSz="457200">
      <a:lnSpc>
        <a:spcPct val="118000"/>
      </a:lnSpc>
      <a:defRPr sz="2200">
        <a:latin typeface="+mj-lt"/>
        <a:ea typeface="+mj-ea"/>
        <a:cs typeface="+mj-cs"/>
        <a:sym typeface="Helvetica Neue" panose="02000503000000020004"/>
      </a:defRPr>
    </a:lvl4pPr>
    <a:lvl5pPr indent="914400" defTabSz="457200">
      <a:lnSpc>
        <a:spcPct val="118000"/>
      </a:lnSpc>
      <a:defRPr sz="2200">
        <a:latin typeface="+mj-lt"/>
        <a:ea typeface="+mj-ea"/>
        <a:cs typeface="+mj-cs"/>
        <a:sym typeface="Helvetica Neue" panose="02000503000000020004"/>
      </a:defRPr>
    </a:lvl5pPr>
    <a:lvl6pPr indent="1143000" defTabSz="457200">
      <a:lnSpc>
        <a:spcPct val="118000"/>
      </a:lnSpc>
      <a:defRPr sz="2200">
        <a:latin typeface="+mj-lt"/>
        <a:ea typeface="+mj-ea"/>
        <a:cs typeface="+mj-cs"/>
        <a:sym typeface="Helvetica Neue" panose="02000503000000020004"/>
      </a:defRPr>
    </a:lvl6pPr>
    <a:lvl7pPr indent="1371600" defTabSz="457200">
      <a:lnSpc>
        <a:spcPct val="118000"/>
      </a:lnSpc>
      <a:defRPr sz="2200">
        <a:latin typeface="+mj-lt"/>
        <a:ea typeface="+mj-ea"/>
        <a:cs typeface="+mj-cs"/>
        <a:sym typeface="Helvetica Neue" panose="02000503000000020004"/>
      </a:defRPr>
    </a:lvl7pPr>
    <a:lvl8pPr indent="1600200" defTabSz="457200">
      <a:lnSpc>
        <a:spcPct val="118000"/>
      </a:lnSpc>
      <a:defRPr sz="2200">
        <a:latin typeface="+mj-lt"/>
        <a:ea typeface="+mj-ea"/>
        <a:cs typeface="+mj-cs"/>
        <a:sym typeface="Helvetica Neue" panose="02000503000000020004"/>
      </a:defRPr>
    </a:lvl8pPr>
    <a:lvl9pPr indent="1828800" defTabSz="457200">
      <a:lnSpc>
        <a:spcPct val="118000"/>
      </a:lnSpc>
      <a:defRPr sz="2200">
        <a:latin typeface="+mj-lt"/>
        <a:ea typeface="+mj-ea"/>
        <a:cs typeface="+mj-cs"/>
        <a:sym typeface="Helvetica Neue" panose="02000503000000020004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74650" y="685800"/>
            <a:ext cx="6108700" cy="3429000"/>
          </a:xfrm>
        </p:spPr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/>
          </p:cNvSpPr>
          <p:nvPr>
            <p:ph type="title" hasCustomPrompt="1"/>
          </p:nvPr>
        </p:nvSpPr>
        <p:spPr>
          <a:xfrm>
            <a:off x="628650" y="273050"/>
            <a:ext cx="7886700" cy="995363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标题文本</a:t>
            </a: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1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2020/8/24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470"/>
            <a:ext cx="8229600" cy="85513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197187"/>
            <a:ext cx="8229600" cy="3386091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672354"/>
            <a:ext cx="2133600" cy="356306"/>
          </a:xfrm>
        </p:spPr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672354"/>
            <a:ext cx="2895600" cy="356306"/>
          </a:xfrm>
        </p:spPr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672354"/>
            <a:ext cx="2133600" cy="356306"/>
          </a:xfrm>
        </p:spPr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  <a:pPr lvl="0"/>
              <a:t>‹#›</a:t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/>
        </p:nvGrpSpPr>
        <p:grpSpPr>
          <a:xfrm>
            <a:off x="7450969" y="126477"/>
            <a:ext cx="1433080" cy="430931"/>
            <a:chOff x="468128" y="370735"/>
            <a:chExt cx="1135204" cy="341359"/>
          </a:xfrm>
        </p:grpSpPr>
        <p:pic>
          <p:nvPicPr>
            <p:cNvPr id="8" name="图片 7"/>
            <p:cNvPicPr>
              <a:picLocks noChangeAspect="1"/>
            </p:cNvPicPr>
            <p:nvPr userDrawn="1"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9670" y="370735"/>
              <a:ext cx="490406" cy="177473"/>
            </a:xfrm>
            <a:prstGeom prst="rect">
              <a:avLst/>
            </a:prstGeom>
          </p:spPr>
        </p:pic>
        <p:pic>
          <p:nvPicPr>
            <p:cNvPr id="9" name="图片 8"/>
            <p:cNvPicPr>
              <a:picLocks noChangeAspect="1"/>
            </p:cNvPicPr>
            <p:nvPr userDrawn="1"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8128" y="558194"/>
              <a:ext cx="1135204" cy="153900"/>
            </a:xfrm>
            <a:prstGeom prst="rect">
              <a:avLst/>
            </a:prstGeom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ransition spd="med"/>
  <p:txStyles>
    <p:titleStyle>
      <a:lvl1pPr algn="ctr">
        <a:defRPr sz="4400"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algn="ctr">
        <a:defRPr sz="4400"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algn="ctr">
        <a:defRPr sz="4400"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algn="ctr">
        <a:defRPr sz="4400"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algn="ctr">
        <a:defRPr sz="4400"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indent="457200" algn="ctr">
        <a:defRPr sz="4400"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indent="914400" algn="ctr">
        <a:defRPr sz="4400"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indent="1371600" algn="ctr">
        <a:defRPr sz="4400"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indent="1828800" algn="ctr">
        <a:defRPr sz="4400"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titleStyle>
    <p:bodyStyle>
      <a:lvl1pPr marL="342900" indent="-342900">
        <a:spcBef>
          <a:spcPts val="700"/>
        </a:spcBef>
        <a:buSzPct val="100000"/>
        <a:buChar char="•"/>
        <a:defRPr sz="3200"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L="783590" indent="-326390">
        <a:spcBef>
          <a:spcPts val="700"/>
        </a:spcBef>
        <a:buSzPct val="100000"/>
        <a:buChar char="–"/>
        <a:defRPr sz="3200"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L="1219200" indent="-304800">
        <a:spcBef>
          <a:spcPts val="700"/>
        </a:spcBef>
        <a:buSzPct val="100000"/>
        <a:buChar char="•"/>
        <a:defRPr sz="3200"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L="1737360" indent="-365760">
        <a:spcBef>
          <a:spcPts val="700"/>
        </a:spcBef>
        <a:buSzPct val="100000"/>
        <a:buChar char="–"/>
        <a:defRPr sz="3200"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L="2194560" indent="-365760">
        <a:spcBef>
          <a:spcPts val="700"/>
        </a:spcBef>
        <a:buSzPct val="100000"/>
        <a:buChar char="»"/>
        <a:defRPr sz="3200"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L="2692400" indent="-406400">
        <a:spcBef>
          <a:spcPts val="700"/>
        </a:spcBef>
        <a:buSzPct val="100000"/>
        <a:buChar char="•"/>
        <a:defRPr sz="3200"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L="3149600" indent="-406400">
        <a:spcBef>
          <a:spcPts val="700"/>
        </a:spcBef>
        <a:buSzPct val="100000"/>
        <a:buChar char="•"/>
        <a:defRPr sz="3200"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L="3606800" indent="-406400">
        <a:spcBef>
          <a:spcPts val="700"/>
        </a:spcBef>
        <a:buSzPct val="100000"/>
        <a:buChar char="•"/>
        <a:defRPr sz="3200"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L="4064000" indent="-406400">
        <a:spcBef>
          <a:spcPts val="700"/>
        </a:spcBef>
        <a:buSzPct val="100000"/>
        <a:buChar char="•"/>
        <a:defRPr sz="3200"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bodyStyle>
    <p:otherStyle>
      <a:lvl1pPr algn="r">
        <a:defRPr sz="1200">
          <a:solidFill>
            <a:schemeClr val="tx1"/>
          </a:solidFill>
          <a:latin typeface="+mn-lt"/>
          <a:ea typeface="+mn-ea"/>
          <a:cs typeface="+mn-cs"/>
          <a:sym typeface="Arial" panose="020B0604020202020204"/>
        </a:defRPr>
      </a:lvl1pPr>
      <a:lvl2pPr indent="457200" algn="r">
        <a:defRPr sz="1200">
          <a:solidFill>
            <a:schemeClr val="tx1"/>
          </a:solidFill>
          <a:latin typeface="+mn-lt"/>
          <a:ea typeface="+mn-ea"/>
          <a:cs typeface="+mn-cs"/>
          <a:sym typeface="Arial" panose="020B0604020202020204"/>
        </a:defRPr>
      </a:lvl2pPr>
      <a:lvl3pPr indent="914400" algn="r">
        <a:defRPr sz="1200">
          <a:solidFill>
            <a:schemeClr val="tx1"/>
          </a:solidFill>
          <a:latin typeface="+mn-lt"/>
          <a:ea typeface="+mn-ea"/>
          <a:cs typeface="+mn-cs"/>
          <a:sym typeface="Arial" panose="020B0604020202020204"/>
        </a:defRPr>
      </a:lvl3pPr>
      <a:lvl4pPr indent="1371600" algn="r">
        <a:defRPr sz="1200">
          <a:solidFill>
            <a:schemeClr val="tx1"/>
          </a:solidFill>
          <a:latin typeface="+mn-lt"/>
          <a:ea typeface="+mn-ea"/>
          <a:cs typeface="+mn-cs"/>
          <a:sym typeface="Arial" panose="020B0604020202020204"/>
        </a:defRPr>
      </a:lvl4pPr>
      <a:lvl5pPr indent="1828800" algn="r">
        <a:defRPr sz="1200">
          <a:solidFill>
            <a:schemeClr val="tx1"/>
          </a:solidFill>
          <a:latin typeface="+mn-lt"/>
          <a:ea typeface="+mn-ea"/>
          <a:cs typeface="+mn-cs"/>
          <a:sym typeface="Arial" panose="020B0604020202020204"/>
        </a:defRPr>
      </a:lvl5pPr>
      <a:lvl6pPr indent="2286000" algn="r">
        <a:defRPr sz="1200">
          <a:solidFill>
            <a:schemeClr val="tx1"/>
          </a:solidFill>
          <a:latin typeface="+mn-lt"/>
          <a:ea typeface="+mn-ea"/>
          <a:cs typeface="+mn-cs"/>
          <a:sym typeface="Arial" panose="020B0604020202020204"/>
        </a:defRPr>
      </a:lvl6pPr>
      <a:lvl7pPr indent="2743200" algn="r">
        <a:defRPr sz="1200">
          <a:solidFill>
            <a:schemeClr val="tx1"/>
          </a:solidFill>
          <a:latin typeface="+mn-lt"/>
          <a:ea typeface="+mn-ea"/>
          <a:cs typeface="+mn-cs"/>
          <a:sym typeface="Arial" panose="020B0604020202020204"/>
        </a:defRPr>
      </a:lvl7pPr>
      <a:lvl8pPr indent="3200400" algn="r">
        <a:defRPr sz="1200">
          <a:solidFill>
            <a:schemeClr val="tx1"/>
          </a:solidFill>
          <a:latin typeface="+mn-lt"/>
          <a:ea typeface="+mn-ea"/>
          <a:cs typeface="+mn-cs"/>
          <a:sym typeface="Arial" panose="020B0604020202020204"/>
        </a:defRPr>
      </a:lvl8pPr>
      <a:lvl9pPr indent="3657600" algn="r">
        <a:defRPr sz="1200">
          <a:solidFill>
            <a:schemeClr val="tx1"/>
          </a:solidFill>
          <a:latin typeface="+mn-lt"/>
          <a:ea typeface="+mn-ea"/>
          <a:cs typeface="+mn-cs"/>
          <a:sym typeface="Arial" panose="020B0604020202020204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3.w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332747" y="1934396"/>
            <a:ext cx="1829733" cy="461663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中物理</a:t>
            </a:r>
            <a:endParaRPr kumimoji="0" lang="zh-CN" altLang="en-US" sz="2400" b="1" i="0" u="none" strike="noStrike" cap="none" spc="0" normalizeH="0" dirty="0">
              <a:ln>
                <a:noFill/>
              </a:ln>
              <a:solidFill>
                <a:schemeClr val="bg1"/>
              </a:solidFill>
              <a:effectLst/>
              <a:uFillTx/>
              <a:latin typeface="微软雅黑" panose="020B0503020204020204" charset="-122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40" name="Shape 40"/>
          <p:cNvSpPr/>
          <p:nvPr/>
        </p:nvSpPr>
        <p:spPr>
          <a:xfrm>
            <a:off x="4419600" y="2396059"/>
            <a:ext cx="4400550" cy="502702"/>
          </a:xfrm>
          <a:prstGeom prst="rect">
            <a:avLst/>
          </a:prstGeom>
          <a:ln w="12700">
            <a:miter lim="400000"/>
          </a:ln>
        </p:spPr>
        <p:txBody>
          <a:bodyPr wrap="square" lIns="45719" rIns="45719">
            <a:spAutoFit/>
          </a:bodyPr>
          <a:lstStyle>
            <a:lvl1pPr>
              <a:defRPr sz="3600">
                <a:solidFill>
                  <a:srgbClr val="B61C22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zh-CN" altLang="en-US" sz="4000" baseline="-25000" dirty="0">
                <a:solidFill>
                  <a:srgbClr val="FF0000"/>
                </a:solidFill>
                <a:latin typeface="汉真广标" pitchFamily="49" charset="-122"/>
                <a:ea typeface="汉真广标" pitchFamily="49" charset="-122"/>
              </a:rPr>
              <a:t>第十四</a:t>
            </a:r>
            <a:r>
              <a:rPr lang="zh-CN" altLang="en-US" sz="4000" baseline="-25000" dirty="0" smtClean="0">
                <a:solidFill>
                  <a:srgbClr val="FF0000"/>
                </a:solidFill>
                <a:latin typeface="汉真广标" pitchFamily="49" charset="-122"/>
                <a:ea typeface="汉真广标" pitchFamily="49" charset="-122"/>
              </a:rPr>
              <a:t>章 内能的利用 复习</a:t>
            </a:r>
            <a:endParaRPr lang="zh-CN" sz="4000" baseline="-25000" dirty="0">
              <a:solidFill>
                <a:srgbClr val="FF0000"/>
              </a:solidFill>
              <a:latin typeface="汉真广标" pitchFamily="49" charset="-122"/>
              <a:ea typeface="汉真广标" pitchFamily="49" charset="-122"/>
            </a:endParaRPr>
          </a:p>
        </p:txBody>
      </p:sp>
      <p:sp>
        <p:nvSpPr>
          <p:cNvPr id="5" name="Shape 40"/>
          <p:cNvSpPr/>
          <p:nvPr/>
        </p:nvSpPr>
        <p:spPr>
          <a:xfrm>
            <a:off x="4327290" y="1084984"/>
            <a:ext cx="4816710" cy="830997"/>
          </a:xfrm>
          <a:prstGeom prst="rect">
            <a:avLst/>
          </a:prstGeom>
          <a:ln w="12700">
            <a:miter lim="400000"/>
          </a:ln>
        </p:spPr>
        <p:txBody>
          <a:bodyPr wrap="square" lIns="45719" rIns="45719">
            <a:spAutoFit/>
          </a:bodyPr>
          <a:lstStyle>
            <a:lvl1pPr>
              <a:defRPr sz="3600">
                <a:solidFill>
                  <a:srgbClr val="B61C22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zh-CN" altLang="en-US" sz="7200" b="1" baseline="-25000" dirty="0">
                <a:solidFill>
                  <a:srgbClr val="007E27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人教版  物理</a:t>
            </a:r>
            <a:r>
              <a:rPr lang="zh-CN" altLang="en-US" sz="2400" b="1" baseline="-25000" dirty="0">
                <a:solidFill>
                  <a:srgbClr val="007E27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（初中）</a:t>
            </a:r>
            <a:endParaRPr lang="zh-CN" sz="2400" b="1" baseline="-25000" dirty="0">
              <a:solidFill>
                <a:srgbClr val="007E27"/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55" y="591184"/>
            <a:ext cx="4044315" cy="4044315"/>
          </a:xfrm>
          <a:prstGeom prst="rect">
            <a:avLst/>
          </a:prstGeom>
        </p:spPr>
      </p:pic>
    </p:spTree>
  </p:cSld>
  <p:clrMapOvr>
    <a:masterClrMapping/>
  </p:clrMapOvr>
  <p:transition spd="med" advClick="0" advTm="2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78435" y="652780"/>
            <a:ext cx="8786495" cy="55181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t" forceAA="0">
            <a:spAutoFit/>
          </a:bodyPr>
          <a:lstStyle/>
          <a:p>
            <a:pPr marL="0" marR="0" indent="0" algn="l" defTabSz="914400" rtl="0" eaLnBrk="1" fontAlgn="auto" latinLnBrk="1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altLang="zh-CN" sz="2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5.</a:t>
            </a:r>
            <a:r>
              <a:rPr kumimoji="0" lang="zh-CN" altLang="en-US" sz="2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如图所示是汽油机工作时各种冲程的示意图，其中表示做功冲程的是（ ）</a:t>
            </a:r>
          </a:p>
        </p:txBody>
      </p:sp>
      <p:pic>
        <p:nvPicPr>
          <p:cNvPr id="15" name="图片 -2147482577" descr="go题库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367973" y="3339148"/>
            <a:ext cx="1090295" cy="152971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6" name="Picture" descr="go题库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19468" y="1378268"/>
            <a:ext cx="1002665" cy="154368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7" name="Picture" descr="go题库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360353" y="1256348"/>
            <a:ext cx="1097915" cy="152590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8" name="Picture" descr="go题库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57555" y="3144203"/>
            <a:ext cx="1126490" cy="165925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9" name="文本框 18"/>
          <p:cNvSpPr txBox="1"/>
          <p:nvPr/>
        </p:nvSpPr>
        <p:spPr>
          <a:xfrm>
            <a:off x="179070" y="1477645"/>
            <a:ext cx="415290" cy="36703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t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altLang="zh-CN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A</a:t>
            </a:r>
          </a:p>
        </p:txBody>
      </p:sp>
      <p:sp>
        <p:nvSpPr>
          <p:cNvPr id="20" name="文本框 19"/>
          <p:cNvSpPr txBox="1"/>
          <p:nvPr/>
        </p:nvSpPr>
        <p:spPr>
          <a:xfrm>
            <a:off x="4968875" y="1378585"/>
            <a:ext cx="279400" cy="36703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t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altLang="zh-CN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B</a:t>
            </a:r>
          </a:p>
        </p:txBody>
      </p:sp>
      <p:sp>
        <p:nvSpPr>
          <p:cNvPr id="21" name="文本框 20"/>
          <p:cNvSpPr txBox="1"/>
          <p:nvPr/>
        </p:nvSpPr>
        <p:spPr>
          <a:xfrm>
            <a:off x="179070" y="3347720"/>
            <a:ext cx="313055" cy="36703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t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altLang="zh-CN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C</a:t>
            </a:r>
          </a:p>
        </p:txBody>
      </p:sp>
      <p:sp>
        <p:nvSpPr>
          <p:cNvPr id="22" name="文本框 21"/>
          <p:cNvSpPr txBox="1"/>
          <p:nvPr/>
        </p:nvSpPr>
        <p:spPr>
          <a:xfrm>
            <a:off x="4859655" y="3432175"/>
            <a:ext cx="304800" cy="36703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t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altLang="zh-CN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D</a:t>
            </a:r>
          </a:p>
        </p:txBody>
      </p:sp>
      <p:sp>
        <p:nvSpPr>
          <p:cNvPr id="23" name="文本框 22"/>
          <p:cNvSpPr txBox="1"/>
          <p:nvPr/>
        </p:nvSpPr>
        <p:spPr>
          <a:xfrm>
            <a:off x="8218805" y="652780"/>
            <a:ext cx="837565" cy="64389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t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altLang="zh-CN" sz="3600" b="1" i="0" u="none" strike="noStrike" cap="none" spc="0" normalizeH="0" baseline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Arial" panose="020B0604020202020204"/>
                <a:sym typeface="Arial" panose="020B0604020202020204"/>
              </a:rPr>
              <a:t>c</a:t>
            </a:r>
          </a:p>
        </p:txBody>
      </p:sp>
      <p:sp>
        <p:nvSpPr>
          <p:cNvPr id="24" name="流程图: 资料带 23"/>
          <p:cNvSpPr/>
          <p:nvPr/>
        </p:nvSpPr>
        <p:spPr>
          <a:xfrm>
            <a:off x="160020" y="5641"/>
            <a:ext cx="1204595" cy="629434"/>
          </a:xfrm>
          <a:prstGeom prst="flowChartPunchedTape">
            <a:avLst/>
          </a:prstGeom>
          <a:solidFill>
            <a:srgbClr val="0039AC"/>
          </a:solidFill>
          <a:ln w="12700" cap="flat">
            <a:solidFill>
              <a:srgbClr val="BBE0E3"/>
            </a:solidFill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ctr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altLang="zh-CN" sz="1800" b="0" i="0" u="none" strike="noStrike" cap="none" spc="0" normalizeH="0" baseline="0">
                <a:ln>
                  <a:noFill/>
                </a:ln>
                <a:solidFill>
                  <a:srgbClr val="FFFF00"/>
                </a:solidFill>
                <a:effectLst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rPr>
              <a:t> </a:t>
            </a:r>
            <a:r>
              <a:rPr kumimoji="0" lang="zh-CN" altLang="en-US" sz="1800" b="0" i="0" u="none" strike="noStrike" cap="none" spc="0" normalizeH="0" baseline="0">
                <a:ln>
                  <a:noFill/>
                </a:ln>
                <a:solidFill>
                  <a:srgbClr val="FFFF00"/>
                </a:solidFill>
                <a:effectLst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rPr>
              <a:t>典例剖析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19" grpId="0" bldLvl="0" animBg="1"/>
      <p:bldP spid="20" grpId="0" bldLvl="0" animBg="1"/>
      <p:bldP spid="21" grpId="0" bldLvl="0" animBg="1"/>
      <p:bldP spid="22" grpId="0" bldLvl="0" animBg="1"/>
      <p:bldP spid="2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264160" y="654050"/>
            <a:ext cx="8423275" cy="11988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0" indent="0" algn="l" eaLnBrk="1" fontAlgn="auto" latinLnBrk="0" hangingPunct="1">
              <a:lnSpc>
                <a:spcPct val="150000"/>
              </a:lnSpc>
            </a:pPr>
            <a:r>
              <a:rPr lang="en-US" sz="2400" b="1">
                <a:latin typeface="宋体" panose="02010600030101010101" pitchFamily="2" charset="-122"/>
              </a:rPr>
              <a:t>6.</a:t>
            </a:r>
            <a:r>
              <a:rPr lang="zh-CN" sz="2400" b="1">
                <a:ea typeface="宋体" panose="02010600030101010101" pitchFamily="2" charset="-122"/>
              </a:rPr>
              <a:t>如图所示是四冲程汽油机的其中一个冲程的剖面图，下列说法正确的是（</a:t>
            </a:r>
            <a:r>
              <a:rPr lang="en-US" sz="2400" b="1">
                <a:latin typeface="Times New Roman" panose="02020603050405020304" charset="0"/>
              </a:rPr>
              <a:t>        </a:t>
            </a:r>
            <a:r>
              <a:rPr lang="zh-CN" sz="2400" b="1">
                <a:ea typeface="宋体" panose="02010600030101010101" pitchFamily="2" charset="-122"/>
              </a:rPr>
              <a:t>）</a:t>
            </a:r>
            <a:endParaRPr lang="zh-CN" altLang="en-US" sz="2400" b="1">
              <a:ea typeface="宋体" panose="02010600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66395" y="1533525"/>
            <a:ext cx="8041640" cy="279209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0" indent="0" algn="l" eaLnBrk="1" fontAlgn="auto" latinLnBrk="0" hangingPunct="1">
              <a:lnSpc>
                <a:spcPct val="150000"/>
              </a:lnSpc>
            </a:pPr>
            <a:endParaRPr lang="en-US" sz="1050" b="0">
              <a:latin typeface="Times New Roman" panose="02020603050405020304" charset="0"/>
            </a:endParaRPr>
          </a:p>
          <a:p>
            <a:pPr marL="0" indent="0" algn="l" eaLnBrk="1" fontAlgn="auto" latinLnBrk="0" hangingPunct="1">
              <a:lnSpc>
                <a:spcPct val="150000"/>
              </a:lnSpc>
            </a:pPr>
            <a:r>
              <a:rPr lang="en-US" sz="1050" b="0">
                <a:latin typeface="Times New Roman" panose="02020603050405020304" charset="0"/>
              </a:rPr>
              <a:t> </a:t>
            </a:r>
          </a:p>
          <a:p>
            <a:pPr marL="0" indent="0" algn="l" eaLnBrk="1" fontAlgn="auto" latinLnBrk="0" hangingPunct="1">
              <a:lnSpc>
                <a:spcPct val="150000"/>
              </a:lnSpc>
            </a:pPr>
            <a:r>
              <a:rPr lang="en-US" sz="2400" b="1">
                <a:latin typeface="Times New Roman" panose="02020603050405020304" charset="0"/>
              </a:rPr>
              <a:t>A .</a:t>
            </a:r>
            <a:r>
              <a:rPr lang="zh-CN" sz="2400" b="1">
                <a:ea typeface="宋体" panose="02010600030101010101" pitchFamily="2" charset="-122"/>
              </a:rPr>
              <a:t>该冲程是压缩冲程</a:t>
            </a:r>
            <a:r>
              <a:rPr lang="en-US" sz="2400" b="1">
                <a:latin typeface="宋体" panose="02010600030101010101" pitchFamily="2" charset="-122"/>
              </a:rPr>
              <a:t>      </a:t>
            </a:r>
          </a:p>
          <a:p>
            <a:pPr marL="0" indent="0" algn="l" eaLnBrk="1" fontAlgn="auto" latinLnBrk="0" hangingPunct="1">
              <a:lnSpc>
                <a:spcPct val="150000"/>
              </a:lnSpc>
            </a:pPr>
            <a:r>
              <a:rPr lang="en-US" sz="2400" b="1">
                <a:latin typeface="Times New Roman" panose="02020603050405020304" charset="0"/>
              </a:rPr>
              <a:t>B .</a:t>
            </a:r>
            <a:r>
              <a:rPr lang="zh-CN" sz="2400" b="1">
                <a:ea typeface="宋体" panose="02010600030101010101" pitchFamily="2" charset="-122"/>
              </a:rPr>
              <a:t>该冲程中活塞向上运动</a:t>
            </a:r>
            <a:endParaRPr lang="en-US" sz="2400" b="1">
              <a:latin typeface="Times New Roman" panose="02020603050405020304" charset="0"/>
            </a:endParaRPr>
          </a:p>
          <a:p>
            <a:pPr marL="0" indent="0" algn="l" eaLnBrk="1" fontAlgn="auto" latinLnBrk="0" hangingPunct="1">
              <a:lnSpc>
                <a:spcPct val="150000"/>
              </a:lnSpc>
            </a:pPr>
            <a:r>
              <a:rPr lang="en-US" sz="2400" b="1">
                <a:latin typeface="Times New Roman" panose="02020603050405020304" charset="0"/>
              </a:rPr>
              <a:t>C .</a:t>
            </a:r>
            <a:r>
              <a:rPr lang="zh-CN" sz="2400" b="1">
                <a:ea typeface="宋体" panose="02010600030101010101" pitchFamily="2" charset="-122"/>
              </a:rPr>
              <a:t>该冲程是内能转化为机械能的过程</a:t>
            </a:r>
            <a:r>
              <a:rPr lang="en-US" sz="2400" b="1">
                <a:latin typeface="宋体" panose="02010600030101010101" pitchFamily="2" charset="-122"/>
              </a:rPr>
              <a:t>   </a:t>
            </a:r>
            <a:r>
              <a:rPr lang="en-US" sz="2400" b="1">
                <a:latin typeface="Times New Roman" panose="02020603050405020304" charset="0"/>
              </a:rPr>
              <a:t> </a:t>
            </a:r>
          </a:p>
          <a:p>
            <a:pPr marL="0" indent="0" algn="l" eaLnBrk="1" fontAlgn="auto" latinLnBrk="0" hangingPunct="1">
              <a:lnSpc>
                <a:spcPct val="150000"/>
              </a:lnSpc>
            </a:pPr>
            <a:r>
              <a:rPr lang="en-US" sz="2400" b="1">
                <a:latin typeface="Times New Roman" panose="02020603050405020304" charset="0"/>
              </a:rPr>
              <a:t>D .</a:t>
            </a:r>
            <a:r>
              <a:rPr lang="zh-CN" sz="2400" b="1">
                <a:ea typeface="宋体" panose="02010600030101010101" pitchFamily="2" charset="-122"/>
              </a:rPr>
              <a:t>该冲程是机械能转化为内能的过程</a:t>
            </a:r>
            <a:endParaRPr lang="zh-CN" altLang="en-US" sz="2400" b="1">
              <a:ea typeface="宋体" panose="02010600030101010101" pitchFamily="2" charset="-122"/>
            </a:endParaRPr>
          </a:p>
        </p:txBody>
      </p:sp>
      <p:pic>
        <p:nvPicPr>
          <p:cNvPr id="2" name="图片 -2147482576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965190" y="1440180"/>
            <a:ext cx="1785620" cy="225044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" name="文本框 6"/>
          <p:cNvSpPr txBox="1"/>
          <p:nvPr/>
        </p:nvSpPr>
        <p:spPr>
          <a:xfrm>
            <a:off x="2612390" y="1151890"/>
            <a:ext cx="585470" cy="64389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t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altLang="zh-CN" sz="3600" b="1" i="0" u="none" strike="noStrike" cap="none" spc="0" normalizeH="0" baseline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Arial" panose="020B0604020202020204"/>
                <a:sym typeface="Arial" panose="020B0604020202020204"/>
              </a:rPr>
              <a:t>c</a:t>
            </a:r>
          </a:p>
        </p:txBody>
      </p:sp>
      <p:sp>
        <p:nvSpPr>
          <p:cNvPr id="8" name="流程图: 资料带 7"/>
          <p:cNvSpPr/>
          <p:nvPr/>
        </p:nvSpPr>
        <p:spPr>
          <a:xfrm>
            <a:off x="160020" y="5641"/>
            <a:ext cx="1204595" cy="629434"/>
          </a:xfrm>
          <a:prstGeom prst="flowChartPunchedTape">
            <a:avLst/>
          </a:prstGeom>
          <a:solidFill>
            <a:srgbClr val="0039AC"/>
          </a:solidFill>
          <a:ln w="12700" cap="flat">
            <a:solidFill>
              <a:srgbClr val="BBE0E3"/>
            </a:solidFill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ctr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altLang="zh-CN" sz="1800" b="0" i="0" u="none" strike="noStrike" cap="none" spc="0" normalizeH="0" baseline="0">
                <a:ln>
                  <a:noFill/>
                </a:ln>
                <a:solidFill>
                  <a:srgbClr val="FFFF00"/>
                </a:solidFill>
                <a:effectLst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rPr>
              <a:t> </a:t>
            </a:r>
            <a:r>
              <a:rPr kumimoji="0" lang="zh-CN" altLang="en-US" sz="1800" b="0" i="0" u="none" strike="noStrike" cap="none" spc="0" normalizeH="0" baseline="0">
                <a:ln>
                  <a:noFill/>
                </a:ln>
                <a:solidFill>
                  <a:srgbClr val="FFFF00"/>
                </a:solidFill>
                <a:effectLst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rPr>
              <a:t>典例剖析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87020" y="508000"/>
            <a:ext cx="8643620" cy="147510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t" forceAA="0">
            <a:spAutoFit/>
          </a:bodyPr>
          <a:lstStyle/>
          <a:p>
            <a:pPr marL="0" marR="0" indent="0" algn="l" defTabSz="914400" rtl="0" eaLnBrk="1" fontAlgn="auto" latinLnBrk="1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altLang="zh-CN" sz="20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7.</a:t>
            </a:r>
            <a:r>
              <a:rPr kumimoji="0" lang="zh-CN" altLang="en-US" sz="20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汽车已经成为现代生活中不可缺少的一部分，现代汽车多数采用汽油机作为发动机，如图是四冲程汽油机的工作循环示意图，下列说法中正确的是（        ）</a:t>
            </a:r>
          </a:p>
        </p:txBody>
      </p:sp>
      <p:pic>
        <p:nvPicPr>
          <p:cNvPr id="5" name="图片 -2147482575" descr="go题库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617980" y="1640840"/>
            <a:ext cx="4544695" cy="179006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" name="文本框 2"/>
          <p:cNvSpPr txBox="1"/>
          <p:nvPr/>
        </p:nvSpPr>
        <p:spPr>
          <a:xfrm>
            <a:off x="346075" y="3576955"/>
            <a:ext cx="8712200" cy="101346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t" forceAA="0">
            <a:spAutoFit/>
          </a:bodyPr>
          <a:lstStyle/>
          <a:p>
            <a:pPr marL="0" marR="0" indent="0" algn="l" defTabSz="914400" rtl="0" eaLnBrk="1" fontAlgn="auto" latinLnBrk="1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zh-CN" altLang="en-US" sz="20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A .甲冲程是把机械能转化为内能      B .乙冲程是把内能转化为机械能</a:t>
            </a:r>
          </a:p>
          <a:p>
            <a:pPr marL="0" marR="0" indent="0" algn="l" defTabSz="914400" rtl="0" eaLnBrk="1" fontAlgn="auto" latinLnBrk="1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zh-CN" altLang="en-US" sz="20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C .丙冲程是把机械能转化为内能      D .丁冲程是把内能转化为机械能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782320" y="1524000"/>
            <a:ext cx="508000" cy="45910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t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altLang="zh-CN" sz="2400" b="1" i="0" u="none" strike="noStrike" cap="none" spc="0" normalizeH="0" baseline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Arial" panose="020B0604020202020204"/>
                <a:sym typeface="Arial" panose="020B0604020202020204"/>
              </a:rPr>
              <a:t>A</a:t>
            </a:r>
          </a:p>
        </p:txBody>
      </p:sp>
      <p:sp>
        <p:nvSpPr>
          <p:cNvPr id="6" name="流程图: 资料带 5"/>
          <p:cNvSpPr/>
          <p:nvPr/>
        </p:nvSpPr>
        <p:spPr>
          <a:xfrm>
            <a:off x="160020" y="5641"/>
            <a:ext cx="1204595" cy="629434"/>
          </a:xfrm>
          <a:prstGeom prst="flowChartPunchedTape">
            <a:avLst/>
          </a:prstGeom>
          <a:solidFill>
            <a:srgbClr val="0039AC"/>
          </a:solidFill>
          <a:ln w="12700" cap="flat">
            <a:solidFill>
              <a:srgbClr val="BBE0E3"/>
            </a:solidFill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ctr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altLang="zh-CN" sz="1800" b="0" i="0" u="none" strike="noStrike" cap="none" spc="0" normalizeH="0" baseline="0">
                <a:ln>
                  <a:noFill/>
                </a:ln>
                <a:solidFill>
                  <a:srgbClr val="FFFF00"/>
                </a:solidFill>
                <a:effectLst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rPr>
              <a:t> </a:t>
            </a:r>
            <a:r>
              <a:rPr kumimoji="0" lang="zh-CN" altLang="en-US" sz="1800" b="0" i="0" u="none" strike="noStrike" cap="none" spc="0" normalizeH="0" baseline="0">
                <a:ln>
                  <a:noFill/>
                </a:ln>
                <a:solidFill>
                  <a:srgbClr val="FFFF00"/>
                </a:solidFill>
                <a:effectLst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rPr>
              <a:t>典例剖析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261620" y="858520"/>
            <a:ext cx="8295005" cy="138239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t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altLang="zh-CN" sz="28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8.热机是将内能转化成________能的机器；热机工作中造成的环境污染主要是________。</a:t>
            </a:r>
            <a:r>
              <a:rPr kumimoji="0" lang="en-US" altLang="zh-CN" sz="2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 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3894455" y="807720"/>
            <a:ext cx="1354455" cy="58229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t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zh-CN" altLang="en-US" sz="32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Arial" panose="020B0604020202020204"/>
                <a:sym typeface="Arial" panose="020B0604020202020204"/>
              </a:rPr>
              <a:t> </a:t>
            </a:r>
            <a:r>
              <a:rPr kumimoji="0" lang="zh-CN" altLang="en-US" sz="28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Arial" panose="020B0604020202020204"/>
                <a:sym typeface="Arial" panose="020B0604020202020204"/>
              </a:rPr>
              <a:t>机械</a:t>
            </a:r>
            <a:endParaRPr kumimoji="0" lang="zh-CN" altLang="en-US" sz="3200" b="1" i="0" u="none" strike="noStrike" cap="none" spc="0" normalizeH="0" baseline="0" dirty="0">
              <a:ln>
                <a:noFill/>
              </a:ln>
              <a:solidFill>
                <a:srgbClr val="FF0000"/>
              </a:solidFill>
              <a:effectLst/>
              <a:uFillTx/>
              <a:latin typeface="宋体" panose="02010600030101010101" pitchFamily="2" charset="-122"/>
              <a:ea typeface="宋体" panose="02010600030101010101" pitchFamily="2" charset="-122"/>
              <a:cs typeface="Arial" panose="020B0604020202020204"/>
              <a:sym typeface="Arial" panose="020B0604020202020204"/>
            </a:endParaRPr>
          </a:p>
        </p:txBody>
      </p:sp>
      <p:sp>
        <p:nvSpPr>
          <p:cNvPr id="6" name="流程图: 资料带 5"/>
          <p:cNvSpPr/>
          <p:nvPr/>
        </p:nvSpPr>
        <p:spPr>
          <a:xfrm>
            <a:off x="52070" y="16436"/>
            <a:ext cx="1204595" cy="629434"/>
          </a:xfrm>
          <a:prstGeom prst="flowChartPunchedTape">
            <a:avLst/>
          </a:prstGeom>
          <a:solidFill>
            <a:srgbClr val="0039AC"/>
          </a:solidFill>
          <a:ln w="12700" cap="flat">
            <a:solidFill>
              <a:srgbClr val="BBE0E3"/>
            </a:solidFill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ctr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altLang="zh-CN" sz="1800" b="0" i="0" u="none" strike="noStrike" cap="none" spc="0" normalizeH="0" baseline="0">
                <a:ln>
                  <a:noFill/>
                </a:ln>
                <a:solidFill>
                  <a:srgbClr val="FFFF00"/>
                </a:solidFill>
                <a:effectLst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rPr>
              <a:t> </a:t>
            </a:r>
            <a:r>
              <a:rPr kumimoji="0" lang="zh-CN" altLang="en-US" sz="1800" b="0" i="0" u="none" strike="noStrike" cap="none" spc="0" normalizeH="0" baseline="0">
                <a:ln>
                  <a:noFill/>
                </a:ln>
                <a:solidFill>
                  <a:srgbClr val="FFFF00"/>
                </a:solidFill>
                <a:effectLst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rPr>
              <a:t>典例剖析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4816475" y="1465580"/>
            <a:ext cx="1210945" cy="52070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t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zh-CN" altLang="en-US" sz="2800" b="1" i="0" u="none" strike="noStrike" cap="none" spc="0" normalizeH="0" baseline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Arial" panose="020B0604020202020204"/>
                <a:sym typeface="Arial" panose="020B0604020202020204"/>
              </a:rPr>
              <a:t>噪声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262255" y="2463800"/>
            <a:ext cx="8652510" cy="202882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t" forceAA="0">
            <a:spAutoFit/>
          </a:bodyPr>
          <a:lstStyle/>
          <a:p>
            <a:pPr marL="0" marR="0" indent="0" algn="l" defTabSz="914400" rtl="0" eaLnBrk="1" fontAlgn="auto" latinLnBrk="1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altLang="zh-CN" sz="28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9.</a:t>
            </a:r>
            <a:r>
              <a:rPr kumimoji="0" lang="zh-CN" altLang="en-US" sz="28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内燃机是利用________做功的机械；常见的内燃机有四个冲程分别是________，________，________，________．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3055620" y="2665730"/>
            <a:ext cx="1151255" cy="52070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t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zh-CN" altLang="en-US" sz="2800" b="1" i="0" u="none" strike="noStrike" cap="none" spc="0" normalizeH="0" baseline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Arial" panose="020B0604020202020204"/>
                <a:sym typeface="Arial" panose="020B0604020202020204"/>
              </a:rPr>
              <a:t>内能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3055620" y="3248660"/>
            <a:ext cx="1480820" cy="45910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t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zh-CN" altLang="en-US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 </a:t>
            </a:r>
            <a:r>
              <a:rPr kumimoji="0" lang="zh-CN" altLang="en-US" sz="2400" b="1" i="0" u="none" strike="noStrike" cap="none" spc="0" normalizeH="0" baseline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吸气冲程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4986020" y="3248660"/>
            <a:ext cx="1405255" cy="45910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t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zh-CN" altLang="en-US" sz="2400" b="1" i="0" u="none" strike="noStrike" cap="none" spc="0" normalizeH="0" baseline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Arial" panose="020B0604020202020204"/>
                <a:sym typeface="Arial" panose="020B0604020202020204"/>
              </a:rPr>
              <a:t>压缩冲程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6824345" y="3248660"/>
            <a:ext cx="1371600" cy="45910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t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zh-CN" altLang="en-US" sz="2400" b="1" i="0" u="none" strike="noStrike" cap="none" spc="0" normalizeH="0" baseline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Arial" panose="020B0604020202020204"/>
                <a:sym typeface="Arial" panose="020B0604020202020204"/>
              </a:rPr>
              <a:t>做功冲程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367030" y="3893820"/>
            <a:ext cx="1405890" cy="45910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t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zh-CN" altLang="en-US" sz="2400" b="1" i="0" u="none" strike="noStrike" cap="none" spc="0" normalizeH="0" baseline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Arial" panose="020B0604020202020204"/>
                <a:sym typeface="Arial" panose="020B0604020202020204"/>
              </a:rPr>
              <a:t>排气冲程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  <p:bldP spid="5" grpId="0" bldLvl="0" animBg="1"/>
      <p:bldP spid="3" grpId="0" bldLvl="0" animBg="1"/>
      <p:bldP spid="7" grpId="0" bldLvl="0" animBg="1"/>
      <p:bldP spid="8" grpId="0" bldLvl="0" animBg="1"/>
      <p:bldP spid="9" grpId="0" bldLvl="0" animBg="1"/>
      <p:bldP spid="10" grpId="0" bldLvl="0" animBg="1"/>
      <p:bldP spid="11" grpId="0" bldLvl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37490" y="1275715"/>
            <a:ext cx="8724265" cy="119761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t" forceAA="0">
            <a:spAutoFit/>
          </a:bodyPr>
          <a:lstStyle/>
          <a:p>
            <a:pPr marL="0" marR="0" indent="0" algn="l" defTabSz="914400" rtl="0" eaLnBrk="1" fontAlgn="auto" latinLnBrk="1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altLang="zh-CN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1.</a:t>
            </a:r>
            <a:r>
              <a:rPr kumimoji="0" lang="zh-CN" altLang="en-US" sz="2400" b="1" i="0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某种燃料完全燃烧所放出的________与____________之比，叫作这种燃料的热值。符号</a:t>
            </a:r>
            <a:r>
              <a:rPr kumimoji="0" lang="en-US" altLang="zh-CN" sz="2400" b="1" i="0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:</a:t>
            </a:r>
            <a:r>
              <a:rPr kumimoji="0" lang="zh-CN" altLang="en-US" sz="2400" b="1" i="0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 </a:t>
            </a:r>
            <a:r>
              <a:rPr kumimoji="0" lang="zh-CN" altLang="en-US" sz="2400" b="1" i="0" u="sng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    。  </a:t>
            </a:r>
            <a:endParaRPr kumimoji="0" lang="en-US" altLang="zh-CN" sz="2400" b="1" i="0" u="sng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Arial" panose="020B0604020202020204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393565" y="1341120"/>
            <a:ext cx="992505" cy="45910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t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zh-CN" altLang="en-US" sz="2400" b="1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热量</a:t>
            </a:r>
            <a:endParaRPr kumimoji="0" lang="zh-CN" altLang="en-US" sz="2400" b="1" i="0" u="sng" strike="noStrike" cap="none" spc="0" normalizeH="0" baseline="0">
              <a:ln>
                <a:noFill/>
              </a:ln>
              <a:solidFill>
                <a:srgbClr val="FF0000"/>
              </a:solidFill>
              <a:effectLst/>
              <a:uFillTx/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Arial" panose="020B0604020202020204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149340" y="1341120"/>
            <a:ext cx="834390" cy="45910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t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zh-CN" altLang="en-US" sz="2400" b="1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质量</a:t>
            </a:r>
            <a:endParaRPr kumimoji="0" lang="zh-CN" altLang="en-US" sz="2400" b="1" i="0" u="none" strike="noStrike" cap="none" spc="0" normalizeH="0" baseline="0">
              <a:ln>
                <a:noFill/>
              </a:ln>
              <a:solidFill>
                <a:srgbClr val="FF0000"/>
              </a:solidFill>
              <a:effectLst/>
              <a:uFillTx/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Arial" panose="020B0604020202020204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31775" y="2473325"/>
            <a:ext cx="8833485" cy="64389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t" forceAA="0">
            <a:spAutoFit/>
          </a:bodyPr>
          <a:lstStyle/>
          <a:p>
            <a:pPr marL="0" marR="0" indent="0" algn="l" defTabSz="914400" rtl="0" eaLnBrk="1" fontAlgn="auto" latinLnBrk="1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altLang="zh-CN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2.</a:t>
            </a:r>
            <a:r>
              <a:rPr kumimoji="0" lang="zh-CN" altLang="en-US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热值的单位是</a:t>
            </a:r>
            <a:r>
              <a:rPr kumimoji="0" lang="zh-CN" altLang="en-US" sz="2400" b="1" i="0" u="sng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          </a:t>
            </a:r>
            <a:r>
              <a:rPr kumimoji="0" lang="zh-CN" altLang="en-US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或</a:t>
            </a:r>
            <a:r>
              <a:rPr kumimoji="0" lang="zh-CN" altLang="en-US" sz="2400" b="1" i="0" u="sng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          </a:t>
            </a:r>
            <a:r>
              <a:rPr kumimoji="0" lang="zh-CN" altLang="en-US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，符号是__________。</a:t>
            </a:r>
          </a:p>
        </p:txBody>
      </p:sp>
      <p:sp>
        <p:nvSpPr>
          <p:cNvPr id="100" name="文本框 99"/>
          <p:cNvSpPr txBox="1"/>
          <p:nvPr/>
        </p:nvSpPr>
        <p:spPr>
          <a:xfrm>
            <a:off x="182245" y="3300730"/>
            <a:ext cx="8778875" cy="11988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0" indent="0" algn="l" eaLnBrk="1" fontAlgn="auto" latinLnBrk="0" hangingPunct="1">
              <a:lnSpc>
                <a:spcPct val="150000"/>
              </a:lnSpc>
            </a:pPr>
            <a:r>
              <a:rPr lang="en-US" altLang="zh-CN" sz="2400" b="1">
                <a:latin typeface="宋体" panose="02010600030101010101" pitchFamily="2" charset="-122"/>
                <a:ea typeface="宋体" panose="02010600030101010101" pitchFamily="2" charset="-122"/>
              </a:rPr>
              <a:t>3.</a:t>
            </a:r>
            <a:r>
              <a:rPr sz="24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煤油的热值是4.6×107J/kg，物理意义是：</a:t>
            </a:r>
            <a:r>
              <a:rPr sz="2400" u="sng">
                <a:latin typeface="宋体" panose="02010600030101010101" pitchFamily="2" charset="-122"/>
                <a:ea typeface="宋体" panose="02010600030101010101" pitchFamily="2" charset="-122"/>
              </a:rPr>
              <a:t>    </a:t>
            </a:r>
            <a:r>
              <a:rPr u="sng">
                <a:latin typeface="宋体" panose="02010600030101010101" pitchFamily="2" charset="-122"/>
                <a:ea typeface="宋体" panose="02010600030101010101" pitchFamily="2" charset="-122"/>
              </a:rPr>
              <a:t>                                                           </a:t>
            </a:r>
            <a:r>
              <a:rPr lang="zh-CN" u="sng"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3405505" y="464185"/>
            <a:ext cx="2630805" cy="52070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t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zh-CN" altLang="en-US" sz="28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第二节 内能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897890" y="3896360"/>
            <a:ext cx="7645400" cy="45910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t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zh-CN" altLang="en-US" sz="2400" b="1" i="0" u="none" strike="noStrike" cap="none" spc="0" normalizeH="0" baseline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Arial" panose="020B0604020202020204"/>
                <a:sym typeface="Arial" panose="020B0604020202020204"/>
              </a:rPr>
              <a:t>1kg的煤油完全燃烧释放的热量是4.6×107J</a:t>
            </a:r>
          </a:p>
        </p:txBody>
      </p:sp>
      <p:sp>
        <p:nvSpPr>
          <p:cNvPr id="13" name="流程图: 资料带 12"/>
          <p:cNvSpPr/>
          <p:nvPr/>
        </p:nvSpPr>
        <p:spPr>
          <a:xfrm>
            <a:off x="86995" y="58420"/>
            <a:ext cx="1204595" cy="523875"/>
          </a:xfrm>
          <a:prstGeom prst="flowChartPunchedTape">
            <a:avLst/>
          </a:prstGeom>
          <a:solidFill>
            <a:srgbClr val="0039AC"/>
          </a:solidFill>
          <a:ln w="12700" cap="flat">
            <a:solidFill>
              <a:srgbClr val="BBE0E3"/>
            </a:solidFill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ctr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14" name="Shape 120"/>
          <p:cNvSpPr/>
          <p:nvPr/>
        </p:nvSpPr>
        <p:spPr>
          <a:xfrm>
            <a:off x="231775" y="181610"/>
            <a:ext cx="919480" cy="27686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txBody>
          <a:bodyPr wrap="none" lIns="0" tIns="0" rIns="0" bIns="0" numCol="1" anchor="t">
            <a:spAutoFit/>
          </a:bodyPr>
          <a:lstStyle>
            <a:lvl1pPr>
              <a:defRPr b="1">
                <a:solidFill>
                  <a:srgbClr val="B61C22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defRPr>
            </a:lvl1pPr>
          </a:lstStyle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b="0">
                <a:solidFill>
                  <a:srgbClr val="000000"/>
                </a:solidFill>
              </a:defRPr>
            </a:pPr>
            <a:r>
              <a:rPr kumimoji="0" lang="zh-CN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知识回顾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3976370" y="1800225"/>
            <a:ext cx="719455" cy="58229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t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altLang="zh-CN" sz="3200" b="1" i="0" u="none" strike="noStrike" cap="none" spc="0" normalizeH="0" baseline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Arial" panose="020B0604020202020204"/>
                <a:sym typeface="Arial" panose="020B0604020202020204"/>
              </a:rPr>
              <a:t>q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2503805" y="2566035"/>
            <a:ext cx="1388110" cy="45910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t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zh-CN" altLang="en-US" sz="2400" b="1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焦每千克</a:t>
            </a:r>
            <a:endParaRPr kumimoji="0" lang="zh-CN" altLang="en-US" sz="2400" b="1" i="0" u="none" strike="noStrike" cap="none" spc="0" normalizeH="0" baseline="0">
              <a:ln>
                <a:noFill/>
              </a:ln>
              <a:solidFill>
                <a:srgbClr val="FF0000"/>
              </a:solidFill>
              <a:effectLst/>
              <a:uFillTx/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Arial" panose="020B0604020202020204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4218305" y="2565400"/>
            <a:ext cx="1818005" cy="45910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t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zh-CN" altLang="en-US" sz="2400" b="1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焦每立方米</a:t>
            </a:r>
            <a:endParaRPr kumimoji="0" lang="zh-CN" altLang="en-US" sz="2400" b="1" i="0" u="none" strike="noStrike" cap="none" spc="0" normalizeH="0" baseline="0">
              <a:ln>
                <a:noFill/>
              </a:ln>
              <a:solidFill>
                <a:srgbClr val="FF0000"/>
              </a:solidFill>
              <a:effectLst/>
              <a:uFillTx/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Arial" panose="020B0604020202020204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7105650" y="2565400"/>
            <a:ext cx="1692910" cy="45910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t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zh-CN" altLang="en-US" sz="2400" b="1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J/kg或J/m</a:t>
            </a:r>
            <a:r>
              <a:rPr lang="zh-CN" altLang="en-US" sz="2400" b="1" baseline="3000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3</a:t>
            </a:r>
            <a:endParaRPr kumimoji="0" lang="zh-CN" altLang="en-US" sz="2400" b="1" i="0" u="none" strike="noStrike" cap="none" spc="0" normalizeH="0" baseline="30000">
              <a:ln>
                <a:noFill/>
              </a:ln>
              <a:solidFill>
                <a:srgbClr val="FF0000"/>
              </a:solidFill>
              <a:effectLst/>
              <a:uFillTx/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Arial" panose="020B0604020202020204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  <p:bldP spid="7" grpId="0" bldLvl="0" animBg="1"/>
      <p:bldP spid="3" grpId="0" bldLvl="0" animBg="1"/>
      <p:bldP spid="4" grpId="0" bldLvl="0" animBg="1"/>
      <p:bldP spid="100" grpId="0"/>
      <p:bldP spid="9" grpId="0" bldLvl="0" animBg="1"/>
      <p:bldP spid="15" grpId="0" bldLvl="0" animBg="1"/>
      <p:bldP spid="16" grpId="1" animBg="1"/>
      <p:bldP spid="17" grpId="0" animBg="1"/>
      <p:bldP spid="1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25730" y="829310"/>
            <a:ext cx="8788400" cy="73596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t" forceAA="0">
            <a:spAutoFit/>
          </a:bodyPr>
          <a:lstStyle/>
          <a:p>
            <a:pPr marL="0" marR="0" indent="0" algn="l" defTabSz="914400" rtl="0" eaLnBrk="1" fontAlgn="auto" latinLnBrk="1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altLang="zh-CN" sz="2800" b="1" i="0" u="none" strike="noStrike" cap="none" spc="0" normalizeH="0" baseline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Arial" panose="020B0604020202020204"/>
                <a:sym typeface="Arial" panose="020B0604020202020204"/>
              </a:rPr>
              <a:t>4.</a:t>
            </a:r>
            <a:r>
              <a:rPr kumimoji="0" lang="zh-CN" altLang="en-US" sz="2800" b="1" i="0" strike="noStrike" cap="none" spc="0" normalizeH="0" baseline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Arial" panose="020B0604020202020204"/>
                <a:sym typeface="Arial" panose="020B0604020202020204"/>
              </a:rPr>
              <a:t>热值的计算公式：</a:t>
            </a:r>
            <a:r>
              <a:rPr kumimoji="0" lang="zh-CN" altLang="en-US" sz="2800" b="1" i="0" u="sng" strike="noStrike" cap="none" spc="0" normalizeH="0" baseline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Arial" panose="020B0604020202020204"/>
                <a:sym typeface="Arial" panose="020B0604020202020204"/>
              </a:rPr>
              <a:t>       </a:t>
            </a:r>
            <a:r>
              <a:rPr kumimoji="0" lang="zh-CN" altLang="en-US" sz="2800" b="1" i="0" strike="noStrike" cap="none" spc="0" normalizeH="0" baseline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Arial" panose="020B0604020202020204"/>
                <a:sym typeface="Arial" panose="020B0604020202020204"/>
              </a:rPr>
              <a:t>和</a:t>
            </a:r>
            <a:r>
              <a:rPr kumimoji="0" lang="zh-CN" altLang="en-US" sz="2800" b="1" i="0" u="sng" strike="noStrike" cap="none" spc="0" normalizeH="0" baseline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Arial" panose="020B0604020202020204"/>
                <a:sym typeface="Arial" panose="020B0604020202020204"/>
              </a:rPr>
              <a:t>        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3650615" y="829310"/>
            <a:ext cx="982345" cy="58229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t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altLang="zh-CN" sz="3200" b="1" i="0" strike="noStrike" cap="none" spc="0" normalizeH="0" baseline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Arial" panose="020B0604020202020204"/>
                <a:sym typeface="Arial" panose="020B0604020202020204"/>
              </a:rPr>
              <a:t>Q=mq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5519420" y="829310"/>
            <a:ext cx="923925" cy="58229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t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altLang="zh-CN" sz="3200" b="1" i="0" u="none" strike="noStrike" cap="none" spc="0" normalizeH="0" baseline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Arial" panose="020B0604020202020204"/>
                <a:sym typeface="Arial" panose="020B0604020202020204"/>
              </a:rPr>
              <a:t>Q=vq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25730" y="1565910"/>
            <a:ext cx="8682355" cy="202882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t" forceAA="0">
            <a:spAutoFit/>
          </a:bodyPr>
          <a:lstStyle/>
          <a:p>
            <a:pPr marL="0" marR="0" indent="0" algn="l" defTabSz="914400" rtl="0" eaLnBrk="1" fontAlgn="auto" latinLnBrk="1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altLang="zh-CN" sz="28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5.</a:t>
            </a:r>
            <a:r>
              <a:rPr kumimoji="0" lang="zh-CN" altLang="en-US" sz="28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燃料释放的能量一部分用来做功，一部分散失了。用来做</a:t>
            </a:r>
            <a:r>
              <a:rPr kumimoji="0" lang="zh-CN" altLang="en-US" sz="2800" b="1" i="0" u="sng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        </a:t>
            </a:r>
            <a:r>
              <a:rPr kumimoji="0" lang="zh-CN" altLang="en-US" sz="28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的那一部分能量与燃料______________放出的热量之比，叫热机效率。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950595" y="2319655"/>
            <a:ext cx="1361440" cy="52070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t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zh-CN" altLang="en-US" sz="2800" b="1" i="0" u="none" strike="noStrike" cap="none" spc="0" normalizeH="0" baseline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Arial" panose="020B0604020202020204"/>
                <a:sym typeface="Arial" panose="020B0604020202020204"/>
              </a:rPr>
              <a:t>有用功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6147435" y="2319655"/>
            <a:ext cx="2320290" cy="52070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t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zh-CN" altLang="en-US" sz="2800" b="1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完全燃烧</a:t>
            </a:r>
            <a:endParaRPr kumimoji="0" lang="zh-CN" altLang="en-US" sz="2800" b="1" i="0" u="none" strike="noStrike" cap="none" spc="0" normalizeH="0" baseline="0">
              <a:ln>
                <a:noFill/>
              </a:ln>
              <a:solidFill>
                <a:srgbClr val="FF0000"/>
              </a:solidFill>
              <a:effectLst/>
              <a:uFillTx/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Arial" panose="020B0604020202020204"/>
            </a:endParaRPr>
          </a:p>
        </p:txBody>
      </p:sp>
      <p:sp>
        <p:nvSpPr>
          <p:cNvPr id="13" name="流程图: 资料带 12"/>
          <p:cNvSpPr/>
          <p:nvPr/>
        </p:nvSpPr>
        <p:spPr>
          <a:xfrm>
            <a:off x="86995" y="58420"/>
            <a:ext cx="1204595" cy="523875"/>
          </a:xfrm>
          <a:prstGeom prst="flowChartPunchedTape">
            <a:avLst/>
          </a:prstGeom>
          <a:solidFill>
            <a:srgbClr val="0039AC"/>
          </a:solidFill>
          <a:ln w="12700" cap="flat">
            <a:solidFill>
              <a:srgbClr val="BBE0E3"/>
            </a:solidFill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ctr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11" name="Shape 120"/>
          <p:cNvSpPr/>
          <p:nvPr/>
        </p:nvSpPr>
        <p:spPr>
          <a:xfrm>
            <a:off x="231775" y="181610"/>
            <a:ext cx="919480" cy="27686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txBody>
          <a:bodyPr wrap="none" lIns="0" tIns="0" rIns="0" bIns="0" numCol="1" anchor="t">
            <a:spAutoFit/>
          </a:bodyPr>
          <a:lstStyle>
            <a:lvl1pPr>
              <a:defRPr b="1">
                <a:solidFill>
                  <a:srgbClr val="B61C22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defRPr>
            </a:lvl1pPr>
          </a:lstStyle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b="0">
                <a:solidFill>
                  <a:srgbClr val="000000"/>
                </a:solidFill>
              </a:defRPr>
            </a:pPr>
            <a:r>
              <a:rPr kumimoji="0" lang="zh-CN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知识回顾</a:t>
            </a:r>
          </a:p>
        </p:txBody>
      </p:sp>
      <p:graphicFrame>
        <p:nvGraphicFramePr>
          <p:cNvPr id="8" name="对象 -2147482583"/>
          <p:cNvGraphicFramePr>
            <a:graphicFrameLocks noChangeAspect="1"/>
          </p:cNvGraphicFramePr>
          <p:nvPr/>
        </p:nvGraphicFramePr>
        <p:xfrm>
          <a:off x="2498725" y="3874135"/>
          <a:ext cx="3021330" cy="6235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r:id="rId3" imgW="1231560" imgH="253800" progId="Equation.3">
                  <p:embed/>
                </p:oleObj>
              </mc:Choice>
              <mc:Fallback>
                <p:oleObj r:id="rId3" imgW="1231560" imgH="2538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8725" y="3874135"/>
                        <a:ext cx="3021330" cy="62357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文本框 8"/>
          <p:cNvSpPr txBox="1"/>
          <p:nvPr/>
        </p:nvSpPr>
        <p:spPr>
          <a:xfrm>
            <a:off x="125730" y="3912870"/>
            <a:ext cx="2277110" cy="52070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t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altLang="zh-CN" sz="28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6.</a:t>
            </a:r>
            <a:r>
              <a:rPr kumimoji="0" lang="zh-CN" altLang="en-US" sz="28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热机效率：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流程图: 资料带 12"/>
          <p:cNvSpPr/>
          <p:nvPr/>
        </p:nvSpPr>
        <p:spPr>
          <a:xfrm>
            <a:off x="86995" y="58420"/>
            <a:ext cx="1204595" cy="523875"/>
          </a:xfrm>
          <a:prstGeom prst="flowChartPunchedTape">
            <a:avLst/>
          </a:prstGeom>
          <a:solidFill>
            <a:srgbClr val="0039AC"/>
          </a:solidFill>
          <a:ln w="12700" cap="flat">
            <a:solidFill>
              <a:srgbClr val="BBE0E3"/>
            </a:solidFill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ctr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11" name="Shape 120"/>
          <p:cNvSpPr/>
          <p:nvPr/>
        </p:nvSpPr>
        <p:spPr>
          <a:xfrm>
            <a:off x="231775" y="181610"/>
            <a:ext cx="919480" cy="27686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txBody>
          <a:bodyPr wrap="none" lIns="0" tIns="0" rIns="0" bIns="0" numCol="1" anchor="t">
            <a:spAutoFit/>
          </a:bodyPr>
          <a:lstStyle>
            <a:lvl1pPr>
              <a:defRPr b="1">
                <a:solidFill>
                  <a:srgbClr val="B61C22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defRPr>
            </a:lvl1pPr>
          </a:lstStyle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b="0">
                <a:solidFill>
                  <a:srgbClr val="000000"/>
                </a:solidFill>
              </a:defRPr>
            </a:pPr>
            <a:r>
              <a:rPr kumimoji="0" lang="zh-CN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知识回顾</a:t>
            </a:r>
          </a:p>
        </p:txBody>
      </p:sp>
      <p:sp>
        <p:nvSpPr>
          <p:cNvPr id="3" name="流程图: 资料带 2"/>
          <p:cNvSpPr/>
          <p:nvPr/>
        </p:nvSpPr>
        <p:spPr>
          <a:xfrm>
            <a:off x="86995" y="47625"/>
            <a:ext cx="1204595" cy="523875"/>
          </a:xfrm>
          <a:prstGeom prst="flowChartPunchedTape">
            <a:avLst/>
          </a:prstGeom>
          <a:solidFill>
            <a:srgbClr val="0039AC"/>
          </a:solidFill>
          <a:ln w="12700" cap="flat">
            <a:solidFill>
              <a:srgbClr val="BBE0E3"/>
            </a:solidFill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ctr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4" name="Shape 120"/>
          <p:cNvSpPr/>
          <p:nvPr/>
        </p:nvSpPr>
        <p:spPr>
          <a:xfrm>
            <a:off x="231775" y="170815"/>
            <a:ext cx="919480" cy="27686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txBody>
          <a:bodyPr wrap="none" lIns="0" tIns="0" rIns="0" bIns="0" numCol="1" anchor="t">
            <a:spAutoFit/>
          </a:bodyPr>
          <a:lstStyle>
            <a:lvl1pPr>
              <a:defRPr b="1">
                <a:solidFill>
                  <a:srgbClr val="B61C22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defRPr>
            </a:lvl1pPr>
          </a:lstStyle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b="0">
                <a:solidFill>
                  <a:srgbClr val="000000"/>
                </a:solidFill>
              </a:defRPr>
            </a:pPr>
            <a:r>
              <a:rPr kumimoji="0" lang="zh-CN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知识回顾</a:t>
            </a:r>
          </a:p>
        </p:txBody>
      </p:sp>
      <p:pic>
        <p:nvPicPr>
          <p:cNvPr id="2" name="图片 -2147482576" descr="热机效率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61340" y="1346200"/>
            <a:ext cx="8021320" cy="216789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流程图: 资料带 11"/>
          <p:cNvSpPr/>
          <p:nvPr/>
        </p:nvSpPr>
        <p:spPr>
          <a:xfrm>
            <a:off x="86995" y="5641"/>
            <a:ext cx="1204595" cy="629434"/>
          </a:xfrm>
          <a:prstGeom prst="flowChartPunchedTape">
            <a:avLst/>
          </a:prstGeom>
          <a:solidFill>
            <a:srgbClr val="0039AC"/>
          </a:solidFill>
          <a:ln w="12700" cap="flat">
            <a:solidFill>
              <a:srgbClr val="BBE0E3"/>
            </a:solidFill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ctr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altLang="zh-CN" sz="1800" b="0" i="0" u="none" strike="noStrike" cap="none" spc="0" normalizeH="0" baseline="0">
                <a:ln>
                  <a:noFill/>
                </a:ln>
                <a:solidFill>
                  <a:srgbClr val="FFFF00"/>
                </a:solidFill>
                <a:effectLst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rPr>
              <a:t> </a:t>
            </a:r>
            <a:r>
              <a:rPr kumimoji="0" lang="zh-CN" altLang="en-US" sz="1800" b="0" i="0" u="none" strike="noStrike" cap="none" spc="0" normalizeH="0" baseline="0">
                <a:ln>
                  <a:noFill/>
                </a:ln>
                <a:solidFill>
                  <a:srgbClr val="FFFF00"/>
                </a:solidFill>
                <a:effectLst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rPr>
              <a:t>典例剖析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6995" y="775970"/>
            <a:ext cx="8906510" cy="396811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t" forceAA="0">
            <a:spAutoFit/>
          </a:bodyPr>
          <a:lstStyle/>
          <a:p>
            <a:pPr marL="0" marR="0" indent="0" algn="l" defTabSz="914400" rtl="0" eaLnBrk="1" fontAlgn="auto" latinLnBrk="1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altLang="zh-CN" sz="28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1.</a:t>
            </a:r>
            <a:r>
              <a:rPr kumimoji="0" lang="zh-CN" altLang="en-US" sz="28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 关于燃料的热值，以下说法中正确的是（ ）</a:t>
            </a:r>
          </a:p>
          <a:p>
            <a:pPr marL="0" marR="0" indent="0" algn="l" defTabSz="914400" rtl="0" eaLnBrk="1" fontAlgn="auto" latinLnBrk="1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zh-CN" altLang="en-US" sz="28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 A .燃料的热值与燃料的种类有关系，与燃料的质量和燃烧状况无关</a:t>
            </a:r>
          </a:p>
          <a:p>
            <a:pPr marL="0" marR="0" indent="0" algn="l" defTabSz="914400" rtl="0" eaLnBrk="1" fontAlgn="auto" latinLnBrk="1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zh-CN" altLang="en-US" sz="28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 B .燃烧千克某种燃料放出的热量叫这种燃料的热值</a:t>
            </a:r>
          </a:p>
          <a:p>
            <a:pPr marL="0" marR="0" indent="0" algn="l" defTabSz="914400" rtl="0" eaLnBrk="1" fontAlgn="auto" latinLnBrk="1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zh-CN" altLang="en-US" sz="28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 C .燃料燃烧时，质量越大，热值越大</a:t>
            </a:r>
          </a:p>
          <a:p>
            <a:pPr marL="0" marR="0" indent="0" algn="l" defTabSz="914400" rtl="0" eaLnBrk="1" fontAlgn="auto" latinLnBrk="1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zh-CN" altLang="en-US" sz="28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 D .燃料不完全燃烧时的热值比完全燃烧时的热值小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7012940" y="937895"/>
            <a:ext cx="666115" cy="52070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t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altLang="zh-CN" sz="2800" b="1" i="0" u="none" strike="noStrike" cap="none" spc="0" normalizeH="0" baseline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Arial" panose="020B0604020202020204"/>
                <a:sym typeface="Arial" panose="020B0604020202020204"/>
              </a:rPr>
              <a:t>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bldLvl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42875" y="818515"/>
            <a:ext cx="8968740" cy="332168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t" forceAA="0">
            <a:spAutoFit/>
          </a:bodyPr>
          <a:lstStyle/>
          <a:p>
            <a:pPr marL="0" marR="0" indent="0" algn="l" defTabSz="914400" rtl="0" eaLnBrk="1" fontAlgn="auto" latinLnBrk="1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sz="28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2.</a:t>
            </a:r>
            <a:r>
              <a:rPr kumimoji="0" sz="28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“可燃冰”作为新型能源，有巨大的开发潜力．同等条件下，“可燃冰”完全燃烧放出的热量达到煤气的数十倍，这表示“可燃冰”的（ ）</a:t>
            </a:r>
          </a:p>
          <a:p>
            <a:pPr marL="0" marR="0" indent="0" algn="l" defTabSz="914400" rtl="0" eaLnBrk="1" fontAlgn="auto" latinLnBrk="1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sz="28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 A .热量很大             B .温度很高   </a:t>
            </a:r>
          </a:p>
          <a:p>
            <a:pPr marL="0" marR="0" indent="0" algn="l" defTabSz="914400" rtl="0" eaLnBrk="1" fontAlgn="auto" latinLnBrk="1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sz="28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 C .热值很大              D .比热容很大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4760595" y="2219325"/>
            <a:ext cx="698500" cy="52070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t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altLang="zh-CN" sz="2800" b="1" i="0" u="none" strike="noStrike" cap="none" spc="0" normalizeH="0" baseline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Arial" panose="020B0604020202020204"/>
                <a:sym typeface="Arial" panose="020B0604020202020204"/>
              </a:rPr>
              <a:t>C</a:t>
            </a:r>
          </a:p>
        </p:txBody>
      </p:sp>
      <p:sp>
        <p:nvSpPr>
          <p:cNvPr id="12" name="流程图: 资料带 11"/>
          <p:cNvSpPr/>
          <p:nvPr/>
        </p:nvSpPr>
        <p:spPr>
          <a:xfrm>
            <a:off x="86995" y="5641"/>
            <a:ext cx="1204595" cy="629434"/>
          </a:xfrm>
          <a:prstGeom prst="flowChartPunchedTape">
            <a:avLst/>
          </a:prstGeom>
          <a:solidFill>
            <a:srgbClr val="0039AC"/>
          </a:solidFill>
          <a:ln w="12700" cap="flat">
            <a:solidFill>
              <a:srgbClr val="BBE0E3"/>
            </a:solidFill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ctr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altLang="zh-CN" sz="1800" b="0" i="0" u="none" strike="noStrike" cap="none" spc="0" normalizeH="0" baseline="0">
                <a:ln>
                  <a:noFill/>
                </a:ln>
                <a:solidFill>
                  <a:srgbClr val="FFFF00"/>
                </a:solidFill>
                <a:effectLst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rPr>
              <a:t> </a:t>
            </a:r>
            <a:r>
              <a:rPr kumimoji="0" lang="zh-CN" altLang="en-US" sz="1800" b="0" i="0" u="none" strike="noStrike" cap="none" spc="0" normalizeH="0" baseline="0">
                <a:ln>
                  <a:noFill/>
                </a:ln>
                <a:solidFill>
                  <a:srgbClr val="FFFF00"/>
                </a:solidFill>
                <a:effectLst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rPr>
              <a:t>典例剖析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  <p:bldP spid="3" grpId="0" bldLvl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374650" y="802005"/>
            <a:ext cx="8768715" cy="396811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t" forceAA="0">
            <a:spAutoFit/>
          </a:bodyPr>
          <a:lstStyle/>
          <a:p>
            <a:pPr marL="0" marR="0" indent="0" algn="l" defTabSz="914400" rtl="0" eaLnBrk="1" fontAlgn="auto" latinLnBrk="1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sz="28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3.</a:t>
            </a:r>
            <a:r>
              <a:rPr kumimoji="0" sz="28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关于燃料不能被充分利用的原因，下列说法中错误的是（ ）</a:t>
            </a:r>
          </a:p>
          <a:p>
            <a:pPr marL="0" marR="0" indent="0" algn="l" defTabSz="914400" rtl="0" eaLnBrk="1" fontAlgn="auto" latinLnBrk="1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sz="28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 A .燃料很难完全燃烧</a:t>
            </a:r>
          </a:p>
          <a:p>
            <a:pPr marL="0" marR="0" indent="0" algn="l" defTabSz="914400" rtl="0" eaLnBrk="1" fontAlgn="auto" latinLnBrk="1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sz="28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 B .高温烟气带走了一部分热量</a:t>
            </a:r>
          </a:p>
          <a:p>
            <a:pPr marL="0" marR="0" indent="0" algn="l" defTabSz="914400" rtl="0" eaLnBrk="1" fontAlgn="auto" latinLnBrk="1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sz="28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 C .散热损失一部分热量</a:t>
            </a:r>
          </a:p>
          <a:p>
            <a:pPr marL="0" marR="0" indent="0" algn="l" defTabSz="914400" rtl="0" eaLnBrk="1" fontAlgn="auto" latinLnBrk="1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sz="28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 D .燃料燃烧时产生的内能不易转化成其他形式的能量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021080" y="1557655"/>
            <a:ext cx="730885" cy="52070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t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altLang="zh-CN" sz="2800" b="1" i="0" u="none" strike="noStrike" cap="none" spc="0" normalizeH="0" baseline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Arial" panose="020B0604020202020204"/>
                <a:sym typeface="Arial" panose="020B0604020202020204"/>
              </a:rPr>
              <a:t>D</a:t>
            </a:r>
          </a:p>
        </p:txBody>
      </p:sp>
      <p:sp>
        <p:nvSpPr>
          <p:cNvPr id="12" name="流程图: 资料带 11"/>
          <p:cNvSpPr/>
          <p:nvPr/>
        </p:nvSpPr>
        <p:spPr>
          <a:xfrm>
            <a:off x="86995" y="5641"/>
            <a:ext cx="1204595" cy="629434"/>
          </a:xfrm>
          <a:prstGeom prst="flowChartPunchedTape">
            <a:avLst/>
          </a:prstGeom>
          <a:solidFill>
            <a:srgbClr val="0039AC"/>
          </a:solidFill>
          <a:ln w="12700" cap="flat">
            <a:solidFill>
              <a:srgbClr val="BBE0E3"/>
            </a:solidFill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ctr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altLang="zh-CN" sz="1800" b="0" i="0" u="none" strike="noStrike" cap="none" spc="0" normalizeH="0" baseline="0">
                <a:ln>
                  <a:noFill/>
                </a:ln>
                <a:solidFill>
                  <a:srgbClr val="FFFF00"/>
                </a:solidFill>
                <a:effectLst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rPr>
              <a:t> </a:t>
            </a:r>
            <a:r>
              <a:rPr kumimoji="0" lang="zh-CN" altLang="en-US" sz="1800" b="0" i="0" u="none" strike="noStrike" cap="none" spc="0" normalizeH="0" baseline="0">
                <a:ln>
                  <a:noFill/>
                </a:ln>
                <a:solidFill>
                  <a:srgbClr val="FFFF00"/>
                </a:solidFill>
                <a:effectLst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rPr>
              <a:t>典例剖析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  <p:bldP spid="3" grpId="0" bldLvl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流程图: 资料带 12"/>
          <p:cNvSpPr/>
          <p:nvPr/>
        </p:nvSpPr>
        <p:spPr>
          <a:xfrm>
            <a:off x="86995" y="58420"/>
            <a:ext cx="1204595" cy="523875"/>
          </a:xfrm>
          <a:prstGeom prst="flowChartPunchedTape">
            <a:avLst/>
          </a:prstGeom>
          <a:solidFill>
            <a:srgbClr val="0039AC"/>
          </a:solidFill>
          <a:ln w="12700" cap="flat">
            <a:solidFill>
              <a:srgbClr val="BBE0E3"/>
            </a:solidFill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ctr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11" name="Shape 120"/>
          <p:cNvSpPr/>
          <p:nvPr/>
        </p:nvSpPr>
        <p:spPr>
          <a:xfrm>
            <a:off x="231775" y="181610"/>
            <a:ext cx="919480" cy="27686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txBody>
          <a:bodyPr wrap="none" lIns="0" tIns="0" rIns="0" bIns="0" numCol="1" anchor="t">
            <a:spAutoFit/>
          </a:bodyPr>
          <a:lstStyle>
            <a:lvl1pPr>
              <a:defRPr b="1">
                <a:solidFill>
                  <a:srgbClr val="B61C22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defRPr>
            </a:lvl1pPr>
          </a:lstStyle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b="0">
                <a:solidFill>
                  <a:srgbClr val="000000"/>
                </a:solidFill>
              </a:defRPr>
            </a:pPr>
            <a:r>
              <a:rPr kumimoji="0" lang="zh-CN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知识回顾</a:t>
            </a:r>
          </a:p>
        </p:txBody>
      </p:sp>
      <p:sp>
        <p:nvSpPr>
          <p:cNvPr id="100" name="文本框 99"/>
          <p:cNvSpPr txBox="1"/>
          <p:nvPr/>
        </p:nvSpPr>
        <p:spPr>
          <a:xfrm>
            <a:off x="601980" y="911860"/>
            <a:ext cx="8291830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0" indent="0" algn="l" eaLnBrk="1" fontAlgn="auto" latinLnBrk="0" hangingPunct="1">
              <a:lnSpc>
                <a:spcPct val="150000"/>
              </a:lnSpc>
            </a:pPr>
            <a:r>
              <a:rPr lang="en-US" sz="24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1.</a:t>
            </a:r>
            <a:r>
              <a:rPr sz="24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把</a:t>
            </a:r>
            <a:r>
              <a:rPr sz="2400" b="1" u="sng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   </a:t>
            </a:r>
            <a:r>
              <a:rPr sz="2400" b="1" dirty="0" err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转化为</a:t>
            </a:r>
            <a:r>
              <a:rPr sz="2400" b="1" u="sng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     </a:t>
            </a:r>
            <a:r>
              <a:rPr sz="2400" b="1" dirty="0" err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的机器叫热机</a:t>
            </a:r>
            <a:r>
              <a:rPr sz="24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。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3115945" y="311785"/>
            <a:ext cx="2911475" cy="45910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t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zh-CN" altLang="en-US" sz="2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第一节 热机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510540" y="2338070"/>
            <a:ext cx="7940675" cy="119761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t" forceAA="0">
            <a:spAutoFit/>
          </a:bodyPr>
          <a:lstStyle/>
          <a:p>
            <a:pPr marL="0" marR="0" indent="0" algn="l" defTabSz="914400" rtl="0" eaLnBrk="1" fontAlgn="auto" latinLnBrk="1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dirty="0">
                <a:solidFill>
                  <a:srgbClr val="000000"/>
                </a:solidFill>
                <a:latin typeface="宋体" panose="02010600030101010101" pitchFamily="2" charset="-122"/>
                <a:sym typeface="+mn-ea"/>
              </a:rPr>
              <a:t>2.</a:t>
            </a:r>
            <a:r>
              <a:rPr lang="zh-CN" sz="2400" b="1" dirty="0">
                <a:ea typeface="宋体" panose="02010600030101010101" pitchFamily="2" charset="-122"/>
                <a:sym typeface="+mn-ea"/>
              </a:rPr>
              <a:t>内燃机：燃料在机器的气缸内燃烧的热机。包含</a:t>
            </a:r>
            <a:r>
              <a:rPr lang="zh-CN" sz="2400" b="1" u="sng" dirty="0">
                <a:ea typeface="宋体" panose="02010600030101010101" pitchFamily="2" charset="-122"/>
                <a:sym typeface="+mn-ea"/>
              </a:rPr>
              <a:t>                              </a:t>
            </a:r>
            <a:r>
              <a:rPr lang="zh-CN" sz="2400" b="1" dirty="0">
                <a:ea typeface="宋体" panose="02010600030101010101" pitchFamily="2" charset="-122"/>
                <a:sym typeface="+mn-ea"/>
              </a:rPr>
              <a:t>。</a:t>
            </a:r>
            <a:r>
              <a:rPr lang="zh-CN" sz="2400" b="1" u="sng" dirty="0">
                <a:solidFill>
                  <a:srgbClr val="000000"/>
                </a:solidFill>
                <a:ea typeface="宋体" panose="02010600030101010101" pitchFamily="2" charset="-122"/>
                <a:sym typeface="+mn-ea"/>
              </a:rPr>
              <a:t>  </a:t>
            </a:r>
            <a:endParaRPr kumimoji="0" lang="zh-CN" altLang="en-US" sz="2400" b="1" i="0" u="sng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890270" y="2974340"/>
            <a:ext cx="2383155" cy="45910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t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zh-CN" sz="2400" b="1">
                <a:solidFill>
                  <a:srgbClr val="FF0000"/>
                </a:solidFill>
                <a:ea typeface="宋体" panose="02010600030101010101" pitchFamily="2" charset="-122"/>
                <a:sym typeface="+mn-ea"/>
              </a:rPr>
              <a:t>汽油机和柴油机</a:t>
            </a:r>
            <a:endParaRPr kumimoji="0" lang="zh-CN" altLang="en-US" sz="2400" b="1" i="0" u="none" strike="noStrike" cap="none" spc="0" normalizeH="0" baseline="0">
              <a:ln>
                <a:noFill/>
              </a:ln>
              <a:solidFill>
                <a:srgbClr val="FF0000"/>
              </a:solidFill>
              <a:effectLst/>
              <a:uFillTx/>
              <a:latin typeface="Arial" panose="020B0604020202020204"/>
              <a:ea typeface="宋体" panose="02010600030101010101" pitchFamily="2" charset="-122"/>
              <a:cs typeface="Arial" panose="020B0604020202020204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510540" y="3935095"/>
            <a:ext cx="8122285" cy="64389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t" forceAA="0">
            <a:spAutoFit/>
          </a:bodyPr>
          <a:lstStyle/>
          <a:p>
            <a:pPr marL="0" marR="0" indent="0" algn="l" defTabSz="914400" rtl="0" eaLnBrk="1" fontAlgn="auto" latinLnBrk="1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3.</a:t>
            </a:r>
            <a:r>
              <a:rPr sz="24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汽油机：汽油机是利用</a:t>
            </a:r>
            <a:r>
              <a:rPr sz="2400" b="1" u="sng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            </a:t>
            </a:r>
            <a:r>
              <a:rPr sz="2400" b="1" dirty="0" err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作燃料来工作的</a:t>
            </a:r>
            <a:r>
              <a:rPr sz="24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。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4538980" y="3980180"/>
            <a:ext cx="763270" cy="45910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t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sz="2400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汽油</a:t>
            </a:r>
            <a:endParaRPr kumimoji="0" lang="zh-CN" altLang="en-US" sz="2400" b="1" i="0" u="none" strike="noStrike" cap="none" spc="0" normalizeH="0" baseline="0">
              <a:ln>
                <a:noFill/>
              </a:ln>
              <a:solidFill>
                <a:srgbClr val="FF0000"/>
              </a:solidFill>
              <a:effectLst/>
              <a:uFillTx/>
              <a:latin typeface="宋体" panose="02010600030101010101" pitchFamily="2" charset="-122"/>
              <a:ea typeface="宋体" panose="02010600030101010101" pitchFamily="2" charset="-122"/>
              <a:cs typeface="Arial" panose="020B0604020202020204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438910" y="1024255"/>
            <a:ext cx="793115" cy="45910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t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sz="2400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内能</a:t>
            </a:r>
            <a:endParaRPr kumimoji="0" lang="zh-CN" altLang="en-US" sz="2400" b="1" i="0" u="none" strike="noStrike" cap="none" spc="0" normalizeH="0" baseline="0">
              <a:ln>
                <a:noFill/>
              </a:ln>
              <a:solidFill>
                <a:srgbClr val="FF0000"/>
              </a:solidFill>
              <a:effectLst/>
              <a:uFillTx/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351530" y="1004570"/>
            <a:ext cx="1301750" cy="45910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t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sz="2400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机械能</a:t>
            </a:r>
            <a:endParaRPr kumimoji="0" lang="zh-CN" altLang="en-US" sz="2400" b="1" i="0" u="none" strike="noStrike" cap="none" spc="0" normalizeH="0" baseline="0">
              <a:ln>
                <a:noFill/>
              </a:ln>
              <a:solidFill>
                <a:srgbClr val="FF0000"/>
              </a:solidFill>
              <a:effectLst/>
              <a:uFillTx/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/>
      <p:bldP spid="7" grpId="0" animBg="1"/>
      <p:bldP spid="8" grpId="0" bldLvl="0" animBg="1"/>
      <p:bldP spid="10" grpId="0" bldLvl="0" animBg="1"/>
      <p:bldP spid="12" grpId="0" bldLvl="0" animBg="1"/>
      <p:bldP spid="15" grpId="0" bldLvl="0" animBg="1"/>
      <p:bldP spid="2" grpId="0" animBg="1"/>
      <p:bldP spid="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57175" y="593090"/>
            <a:ext cx="8209280" cy="452183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t" forceAA="0">
            <a:spAutoFit/>
          </a:bodyPr>
          <a:lstStyle/>
          <a:p>
            <a:pPr marL="0" marR="0" indent="0" algn="l" defTabSz="914400" rtl="0" eaLnBrk="1" fontAlgn="auto" latinLnBrk="1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zh-CN" altLang="en-US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 </a:t>
            </a:r>
            <a:r>
              <a:rPr kumimoji="0" lang="en-US" altLang="zh-CN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4.</a:t>
            </a:r>
            <a:r>
              <a:rPr kumimoji="0" lang="zh-CN" altLang="en-US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下列提高热机效率的方法中，不可行的是（ </a:t>
            </a:r>
            <a:r>
              <a:rPr kumimoji="0" lang="zh-CN" altLang="en-US" sz="2400" b="1" i="0" u="none" strike="noStrike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   ）</a:t>
            </a:r>
            <a:endParaRPr kumimoji="0" lang="zh-CN" altLang="en-US" sz="2400" b="1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Arial" panose="020B0604020202020204"/>
            </a:endParaRPr>
          </a:p>
          <a:p>
            <a:pPr marL="0" marR="0" indent="0" algn="l" defTabSz="914400" rtl="0" eaLnBrk="1" fontAlgn="auto" latinLnBrk="1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zh-CN" altLang="en-US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 A .减少各种热损失  </a:t>
            </a:r>
          </a:p>
          <a:p>
            <a:pPr marL="0" marR="0" indent="0" algn="l" defTabSz="914400" rtl="0" eaLnBrk="1" fontAlgn="auto" latinLnBrk="1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zh-CN" altLang="en-US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     </a:t>
            </a:r>
          </a:p>
          <a:p>
            <a:pPr marL="0" marR="0" indent="0" algn="l" defTabSz="914400" rtl="0" eaLnBrk="1" fontAlgn="auto" latinLnBrk="1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zh-CN" altLang="en-US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 B.加润滑油，减少机器部件间的摩擦</a:t>
            </a:r>
          </a:p>
          <a:p>
            <a:pPr marL="0" marR="0" indent="0" algn="l" defTabSz="914400" rtl="0" eaLnBrk="1" fontAlgn="auto" latinLnBrk="1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2400" b="1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Arial" panose="020B0604020202020204"/>
            </a:endParaRPr>
          </a:p>
          <a:p>
            <a:pPr marL="0" marR="0" indent="0" algn="l" defTabSz="914400" rtl="0" eaLnBrk="1" fontAlgn="auto" latinLnBrk="1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zh-CN" altLang="en-US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 C .减少消耗的总能量   </a:t>
            </a:r>
          </a:p>
          <a:p>
            <a:pPr marL="0" marR="0" indent="0" algn="l" defTabSz="914400" rtl="0" eaLnBrk="1" fontAlgn="auto" latinLnBrk="1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zh-CN" altLang="en-US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 </a:t>
            </a:r>
          </a:p>
          <a:p>
            <a:pPr marL="0" marR="0" indent="0" algn="l" defTabSz="914400" rtl="0" eaLnBrk="1" fontAlgn="auto" latinLnBrk="1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zh-CN" altLang="en-US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 D .充分利用废气的能量，如建热电站</a:t>
            </a:r>
          </a:p>
        </p:txBody>
      </p:sp>
      <p:sp>
        <p:nvSpPr>
          <p:cNvPr id="12" name="流程图: 资料带 11"/>
          <p:cNvSpPr/>
          <p:nvPr/>
        </p:nvSpPr>
        <p:spPr>
          <a:xfrm>
            <a:off x="86995" y="5641"/>
            <a:ext cx="1204595" cy="629434"/>
          </a:xfrm>
          <a:prstGeom prst="flowChartPunchedTape">
            <a:avLst/>
          </a:prstGeom>
          <a:solidFill>
            <a:srgbClr val="0039AC"/>
          </a:solidFill>
          <a:ln w="12700" cap="flat">
            <a:solidFill>
              <a:srgbClr val="BBE0E3"/>
            </a:solidFill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ctr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altLang="zh-CN" sz="1800" b="0" i="0" u="none" strike="noStrike" cap="none" spc="0" normalizeH="0" baseline="0">
                <a:ln>
                  <a:noFill/>
                </a:ln>
                <a:solidFill>
                  <a:srgbClr val="FFFF00"/>
                </a:solidFill>
                <a:effectLst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rPr>
              <a:t> </a:t>
            </a:r>
            <a:r>
              <a:rPr kumimoji="0" lang="zh-CN" altLang="en-US" sz="1800" b="0" i="0" u="none" strike="noStrike" cap="none" spc="0" normalizeH="0" baseline="0">
                <a:ln>
                  <a:noFill/>
                </a:ln>
                <a:solidFill>
                  <a:srgbClr val="FFFF00"/>
                </a:solidFill>
                <a:effectLst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rPr>
              <a:t>典例剖析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6748145" y="661745"/>
            <a:ext cx="462280" cy="45910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t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altLang="zh-CN" sz="2400" b="1" i="0" u="none" strike="noStrike" cap="none" spc="0" normalizeH="0" baseline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Arial" panose="020B0604020202020204"/>
                <a:sym typeface="Arial" panose="020B0604020202020204"/>
              </a:rPr>
              <a:t>C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  <p:bldP spid="3" grpId="0" bldLvl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1590" y="636270"/>
            <a:ext cx="8917940" cy="396811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t" forceAA="0">
            <a:spAutoFit/>
          </a:bodyPr>
          <a:lstStyle/>
          <a:p>
            <a:pPr marL="0" marR="0" indent="0" algn="l" defTabSz="914400" rtl="0" eaLnBrk="1" fontAlgn="auto" latinLnBrk="1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altLang="zh-CN" sz="28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5.</a:t>
            </a:r>
            <a:r>
              <a:rPr kumimoji="0" lang="zh-CN" altLang="en-US" sz="28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下列关于功、内能和热量的说法正确的是（        ）</a:t>
            </a:r>
          </a:p>
          <a:p>
            <a:pPr marL="0" marR="0" indent="0" algn="l" defTabSz="914400" rtl="0" eaLnBrk="1" fontAlgn="auto" latinLnBrk="1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zh-CN" altLang="en-US" sz="28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A .物体的温度不变，内能一定不变 </a:t>
            </a:r>
          </a:p>
          <a:p>
            <a:pPr marL="0" marR="0" indent="0" algn="l" defTabSz="914400" rtl="0" eaLnBrk="1" fontAlgn="auto" latinLnBrk="1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zh-CN" altLang="en-US" sz="28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B .热量总是从内能大的物体向内能小的物体传递</a:t>
            </a:r>
          </a:p>
          <a:p>
            <a:pPr marL="0" marR="0" indent="0" algn="l" defTabSz="914400" rtl="0" eaLnBrk="1" fontAlgn="auto" latinLnBrk="1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zh-CN" altLang="en-US" sz="28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C .做功和热传递都能改变物体的内能</a:t>
            </a:r>
          </a:p>
          <a:p>
            <a:pPr marL="0" marR="0" indent="0" algn="l" defTabSz="914400" rtl="0" eaLnBrk="1" fontAlgn="auto" latinLnBrk="1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zh-CN" altLang="en-US" sz="28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D .温度高的物体含有的热量比温度低的物体多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64540" y="1429385"/>
            <a:ext cx="709295" cy="52070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t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zh-CN" altLang="en-US" sz="2800" b="1" i="0" u="none" strike="noStrike" cap="none" spc="0" normalizeH="0" baseline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Arial" panose="020B0604020202020204"/>
                <a:sym typeface="Arial" panose="020B0604020202020204"/>
              </a:rPr>
              <a:t>C</a:t>
            </a:r>
          </a:p>
        </p:txBody>
      </p:sp>
      <p:sp>
        <p:nvSpPr>
          <p:cNvPr id="12" name="流程图: 资料带 11"/>
          <p:cNvSpPr/>
          <p:nvPr/>
        </p:nvSpPr>
        <p:spPr>
          <a:xfrm>
            <a:off x="86995" y="5641"/>
            <a:ext cx="1204595" cy="629434"/>
          </a:xfrm>
          <a:prstGeom prst="flowChartPunchedTape">
            <a:avLst/>
          </a:prstGeom>
          <a:solidFill>
            <a:srgbClr val="0039AC"/>
          </a:solidFill>
          <a:ln w="12700" cap="flat">
            <a:solidFill>
              <a:srgbClr val="BBE0E3"/>
            </a:solidFill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ctr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altLang="zh-CN" sz="1800" b="0" i="0" u="none" strike="noStrike" cap="none" spc="0" normalizeH="0" baseline="0">
                <a:ln>
                  <a:noFill/>
                </a:ln>
                <a:solidFill>
                  <a:srgbClr val="FFFF00"/>
                </a:solidFill>
                <a:effectLst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rPr>
              <a:t> </a:t>
            </a:r>
            <a:r>
              <a:rPr kumimoji="0" lang="zh-CN" altLang="en-US" sz="1800" b="0" i="0" u="none" strike="noStrike" cap="none" spc="0" normalizeH="0" baseline="0">
                <a:ln>
                  <a:noFill/>
                </a:ln>
                <a:solidFill>
                  <a:srgbClr val="FFFF00"/>
                </a:solidFill>
                <a:effectLst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rPr>
              <a:t>典例剖析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  <p:bldP spid="3" grpId="0" bldLvl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流程图: 资料带 11"/>
          <p:cNvSpPr/>
          <p:nvPr/>
        </p:nvSpPr>
        <p:spPr>
          <a:xfrm>
            <a:off x="86995" y="5641"/>
            <a:ext cx="1204595" cy="629434"/>
          </a:xfrm>
          <a:prstGeom prst="flowChartPunchedTape">
            <a:avLst/>
          </a:prstGeom>
          <a:solidFill>
            <a:srgbClr val="0039AC"/>
          </a:solidFill>
          <a:ln w="12700" cap="flat">
            <a:solidFill>
              <a:srgbClr val="BBE0E3"/>
            </a:solidFill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ctr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altLang="zh-CN" sz="1800" b="0" i="0" u="none" strike="noStrike" cap="none" spc="0" normalizeH="0" baseline="0">
                <a:ln>
                  <a:noFill/>
                </a:ln>
                <a:solidFill>
                  <a:srgbClr val="FFFF00"/>
                </a:solidFill>
                <a:effectLst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rPr>
              <a:t> </a:t>
            </a:r>
            <a:r>
              <a:rPr kumimoji="0" lang="zh-CN" altLang="en-US" sz="1800" b="0" i="0" u="none" strike="noStrike" cap="none" spc="0" normalizeH="0" baseline="0">
                <a:ln>
                  <a:noFill/>
                </a:ln>
                <a:solidFill>
                  <a:srgbClr val="FFFF00"/>
                </a:solidFill>
                <a:effectLst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rPr>
              <a:t>典例剖析</a:t>
            </a:r>
          </a:p>
        </p:txBody>
      </p:sp>
      <p:sp>
        <p:nvSpPr>
          <p:cNvPr id="101" name="文本框 100"/>
          <p:cNvSpPr txBox="1"/>
          <p:nvPr/>
        </p:nvSpPr>
        <p:spPr>
          <a:xfrm>
            <a:off x="258445" y="834390"/>
            <a:ext cx="8627110" cy="304609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0" indent="0" algn="l" eaLnBrk="1" fontAlgn="auto" latinLnBrk="0" hangingPunct="1">
              <a:lnSpc>
                <a:spcPct val="150000"/>
              </a:lnSpc>
            </a:pPr>
            <a:r>
              <a:rPr lang="en-US" altLang="zh-CN" sz="2400" b="1">
                <a:ea typeface="宋体" panose="02010600030101010101" pitchFamily="2" charset="-122"/>
              </a:rPr>
              <a:t>6.</a:t>
            </a:r>
            <a:r>
              <a:rPr lang="zh-CN" sz="2800" b="1">
                <a:ea typeface="宋体" panose="02010600030101010101" pitchFamily="2" charset="-122"/>
              </a:rPr>
              <a:t>汽车油箱的汽油用掉一半后，剩下的汽油中，不变的物理量有（</a:t>
            </a:r>
            <a:r>
              <a:rPr lang="en-US" sz="2800" b="1">
                <a:latin typeface="宋体" panose="02010600030101010101" pitchFamily="2" charset="-122"/>
              </a:rPr>
              <a:t> </a:t>
            </a:r>
            <a:r>
              <a:rPr lang="zh-CN" sz="2800" b="1">
                <a:ea typeface="宋体" panose="02010600030101010101" pitchFamily="2" charset="-122"/>
              </a:rPr>
              <a:t>）</a:t>
            </a:r>
          </a:p>
          <a:p>
            <a:pPr marL="0" indent="0" algn="l" eaLnBrk="1" fontAlgn="auto" latinLnBrk="0" hangingPunct="1">
              <a:lnSpc>
                <a:spcPct val="150000"/>
              </a:lnSpc>
            </a:pPr>
            <a:r>
              <a:rPr lang="zh-CN" sz="2400" b="1">
                <a:ea typeface="宋体" panose="02010600030101010101" pitchFamily="2" charset="-122"/>
              </a:rPr>
              <a:t> A .质量密度热值</a:t>
            </a:r>
            <a:r>
              <a:rPr lang="en-US" sz="2400" b="1">
                <a:latin typeface="宋体" panose="02010600030101010101" pitchFamily="2" charset="-122"/>
              </a:rPr>
              <a:t>             </a:t>
            </a:r>
            <a:r>
              <a:rPr lang="zh-CN" sz="2400" b="1">
                <a:ea typeface="宋体" panose="02010600030101010101" pitchFamily="2" charset="-122"/>
              </a:rPr>
              <a:t>B .质量密度比热容</a:t>
            </a:r>
            <a:r>
              <a:rPr lang="en-US" sz="2400" b="1">
                <a:latin typeface="宋体" panose="02010600030101010101" pitchFamily="2" charset="-122"/>
              </a:rPr>
              <a:t> </a:t>
            </a:r>
          </a:p>
          <a:p>
            <a:pPr marL="0" indent="0" algn="l" eaLnBrk="1" fontAlgn="auto" latinLnBrk="0" hangingPunct="1">
              <a:lnSpc>
                <a:spcPct val="150000"/>
              </a:lnSpc>
            </a:pPr>
            <a:endParaRPr lang="en-US" sz="2400" b="1">
              <a:latin typeface="宋体" panose="02010600030101010101" pitchFamily="2" charset="-122"/>
            </a:endParaRPr>
          </a:p>
          <a:p>
            <a:pPr marL="0" indent="0" algn="l" eaLnBrk="1" fontAlgn="auto" latinLnBrk="0" hangingPunct="1">
              <a:lnSpc>
                <a:spcPct val="150000"/>
              </a:lnSpc>
            </a:pPr>
            <a:r>
              <a:rPr lang="zh-CN" sz="2400" b="1">
                <a:ea typeface="宋体" panose="02010600030101010101" pitchFamily="2" charset="-122"/>
              </a:rPr>
              <a:t> C .密度热值比热容</a:t>
            </a:r>
            <a:r>
              <a:rPr lang="en-US" sz="2400" b="1">
                <a:latin typeface="宋体" panose="02010600030101010101" pitchFamily="2" charset="-122"/>
              </a:rPr>
              <a:t>           </a:t>
            </a:r>
            <a:r>
              <a:rPr lang="zh-CN" sz="2400" b="1">
                <a:ea typeface="宋体" panose="02010600030101010101" pitchFamily="2" charset="-122"/>
              </a:rPr>
              <a:t>D .质量热值比热容</a:t>
            </a:r>
            <a:endParaRPr lang="zh-CN" altLang="en-US" sz="2400" b="1">
              <a:ea typeface="宋体" panose="0201060003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446020" y="1595120"/>
            <a:ext cx="321310" cy="58229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t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altLang="zh-CN" sz="3200" b="1" i="0" u="none" strike="noStrike" cap="none" spc="0" normalizeH="0" baseline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Arial" panose="020B0604020202020204"/>
                <a:sym typeface="Arial" panose="020B0604020202020204"/>
              </a:rPr>
              <a:t>C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" grpId="0"/>
      <p:bldP spid="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11455" y="821055"/>
            <a:ext cx="8940800" cy="332168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t" forceAA="0">
            <a:spAutoFit/>
          </a:bodyPr>
          <a:lstStyle/>
          <a:p>
            <a:pPr marL="0" marR="0" indent="0" algn="l" defTabSz="914400" rtl="0" eaLnBrk="1" fontAlgn="auto" latinLnBrk="1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altLang="zh-CN" sz="20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7</a:t>
            </a:r>
            <a:r>
              <a:rPr kumimoji="0" lang="zh-CN" altLang="en-US" sz="20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.目前石油、煤炭消耗量的迅速增长，易导致能源危机．因此，开发和利用新能源，成为全世界最为关注的问题之一．小明家的太阳能热水器内装有</a:t>
            </a:r>
            <a:r>
              <a:rPr kumimoji="0" lang="en-US" altLang="zh-CN" sz="20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100</a:t>
            </a:r>
            <a:r>
              <a:rPr lang="en-US" altLang="zh-CN" sz="2000" b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Kg</a:t>
            </a:r>
            <a:r>
              <a:rPr kumimoji="0" lang="zh-CN" altLang="en-US" sz="20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、25℃的水，经过一天照射后，温度升高了50℃．则水吸收的热量及至少可以节约煤的质量分别是（ </a:t>
            </a:r>
            <a:r>
              <a:rPr kumimoji="0" lang="zh-CN" altLang="en-US" sz="2000" b="1" i="0" u="none" strike="noStrike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   ）</a:t>
            </a:r>
            <a:r>
              <a:rPr kumimoji="0" lang="en-US" altLang="zh-CN" sz="20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C</a:t>
            </a:r>
            <a:r>
              <a:rPr kumimoji="0" lang="zh-CN" altLang="en-US" sz="2000" b="1" i="0" u="none" strike="noStrike" cap="none" spc="0" normalizeH="0" baseline="-2500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水</a:t>
            </a:r>
            <a:r>
              <a:rPr kumimoji="0" lang="en-US" altLang="zh-CN" sz="20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=4.2×10</a:t>
            </a:r>
            <a:r>
              <a:rPr kumimoji="0" lang="en-US" altLang="zh-CN" sz="2000" b="1" i="0" u="none" strike="noStrike" cap="none" spc="0" normalizeH="0" baseline="3000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3</a:t>
            </a:r>
            <a:r>
              <a:rPr kumimoji="0" lang="en-US" altLang="zh-CN" sz="20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J/(Kg•</a:t>
            </a:r>
            <a:r>
              <a:rPr lang="zh-CN" altLang="en-US" sz="2000" b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℃</a:t>
            </a:r>
            <a:r>
              <a:rPr kumimoji="0" lang="en-US" altLang="zh-CN" sz="20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)  q</a:t>
            </a:r>
            <a:r>
              <a:rPr kumimoji="0" lang="zh-CN" altLang="en-US" sz="2000" b="1" i="0" u="none" strike="noStrike" cap="none" spc="0" normalizeH="0" baseline="-2500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煤</a:t>
            </a:r>
            <a:r>
              <a:rPr kumimoji="0" lang="en-US" altLang="zh-CN" sz="20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=3.0</a:t>
            </a:r>
            <a:r>
              <a:rPr lang="en-US" altLang="zh-CN" sz="2000" b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×10</a:t>
            </a:r>
            <a:r>
              <a:rPr lang="en-US" altLang="zh-CN" sz="2000" b="1" baseline="3000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7</a:t>
            </a:r>
            <a:r>
              <a:rPr lang="en-US" altLang="zh-CN" sz="2000" b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J/Kg</a:t>
            </a:r>
            <a:endParaRPr kumimoji="0" lang="en-US" altLang="zh-CN" sz="2000" b="1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Arial" panose="020B0604020202020204"/>
            </a:endParaRPr>
          </a:p>
          <a:p>
            <a:pPr marL="0" marR="0" indent="0" algn="l" defTabSz="914400" rtl="0" eaLnBrk="1" fontAlgn="auto" latinLnBrk="1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altLang="zh-CN" sz="20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A 1.05</a:t>
            </a:r>
            <a:r>
              <a:rPr lang="en-US" altLang="zh-CN" sz="2000" b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×10</a:t>
            </a:r>
            <a:r>
              <a:rPr lang="en-US" altLang="zh-CN" sz="2000" b="1" baseline="3000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7</a:t>
            </a:r>
            <a:r>
              <a:rPr kumimoji="0" lang="en-US" altLang="zh-CN" sz="20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J,0.35</a:t>
            </a:r>
            <a:r>
              <a:rPr lang="en-US" altLang="zh-CN" sz="2000" b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Kg                   B 2.7×10</a:t>
            </a:r>
            <a:r>
              <a:rPr lang="en-US" altLang="zh-CN" sz="2000" b="1" baseline="3000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7</a:t>
            </a:r>
            <a:r>
              <a:rPr lang="en-US" altLang="zh-CN" sz="2000" b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J,0.35Kg   </a:t>
            </a:r>
          </a:p>
          <a:p>
            <a:pPr marL="0" marR="0" indent="0" algn="l" defTabSz="914400" rtl="0" eaLnBrk="1" fontAlgn="auto" latinLnBrk="1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en-US" altLang="zh-CN" sz="2000" b="1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Arial" panose="020B0604020202020204"/>
            </a:endParaRPr>
          </a:p>
          <a:p>
            <a:pPr marL="0" marR="0" indent="0" algn="l" defTabSz="914400" rtl="0" eaLnBrk="1" fontAlgn="auto" latinLnBrk="1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altLang="zh-CN" sz="20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C </a:t>
            </a:r>
            <a:r>
              <a:rPr lang="en-US" altLang="zh-CN" sz="2000" b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1.5×10</a:t>
            </a:r>
            <a:r>
              <a:rPr lang="en-US" altLang="zh-CN" sz="2000" b="1" baseline="3000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7</a:t>
            </a:r>
            <a:r>
              <a:rPr lang="en-US" altLang="zh-CN" sz="2000" b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J,0.7Kg                    D  2.7×10</a:t>
            </a:r>
            <a:r>
              <a:rPr lang="en-US" altLang="zh-CN" sz="2000" b="1" baseline="3000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7</a:t>
            </a:r>
            <a:r>
              <a:rPr lang="en-US" altLang="zh-CN" sz="2000" b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J,0.7Kg</a:t>
            </a:r>
            <a:endParaRPr kumimoji="0" lang="en-US" altLang="zh-CN" sz="2000" b="1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Arial" panose="020B0604020202020204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681922" y="2221547"/>
            <a:ext cx="287655" cy="52070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t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altLang="zh-CN" sz="2800" b="1" i="0" u="none" strike="noStrike" cap="none" spc="0" normalizeH="0" baseline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Arial" panose="020B0604020202020204"/>
                <a:sym typeface="Arial" panose="020B0604020202020204"/>
              </a:rPr>
              <a:t>D</a:t>
            </a:r>
          </a:p>
        </p:txBody>
      </p:sp>
      <p:sp>
        <p:nvSpPr>
          <p:cNvPr id="12" name="流程图: 资料带 11"/>
          <p:cNvSpPr/>
          <p:nvPr/>
        </p:nvSpPr>
        <p:spPr>
          <a:xfrm>
            <a:off x="86995" y="5641"/>
            <a:ext cx="1204595" cy="629434"/>
          </a:xfrm>
          <a:prstGeom prst="flowChartPunchedTape">
            <a:avLst/>
          </a:prstGeom>
          <a:solidFill>
            <a:srgbClr val="0039AC"/>
          </a:solidFill>
          <a:ln w="12700" cap="flat">
            <a:solidFill>
              <a:srgbClr val="BBE0E3"/>
            </a:solidFill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ctr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altLang="zh-CN" sz="1800" b="0" i="0" u="none" strike="noStrike" cap="none" spc="0" normalizeH="0" baseline="0">
                <a:ln>
                  <a:noFill/>
                </a:ln>
                <a:solidFill>
                  <a:srgbClr val="FFFF00"/>
                </a:solidFill>
                <a:effectLst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rPr>
              <a:t> </a:t>
            </a:r>
            <a:r>
              <a:rPr kumimoji="0" lang="zh-CN" altLang="en-US" sz="1800" b="0" i="0" u="none" strike="noStrike" cap="none" spc="0" normalizeH="0" baseline="0">
                <a:ln>
                  <a:noFill/>
                </a:ln>
                <a:solidFill>
                  <a:srgbClr val="FFFF00"/>
                </a:solidFill>
                <a:effectLst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rPr>
              <a:t>典例剖析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95275" y="608965"/>
            <a:ext cx="8618220" cy="341376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t" forceAA="0">
            <a:spAutoFit/>
          </a:bodyPr>
          <a:lstStyle/>
          <a:p>
            <a:pPr marL="0" marR="0" indent="0" algn="l" defTabSz="914400" rtl="0" eaLnBrk="1" fontAlgn="auto" latinLnBrk="1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altLang="zh-CN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8.</a:t>
            </a:r>
            <a:r>
              <a:rPr kumimoji="0" lang="zh-CN" altLang="en-US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“可燃冰”作为新型能源，有着巨大的开发使用潜力．同等条件下，“可燃冰”完全燃烧放出的热量达到煤气的数十倍，说明“可燃冰”的________很大．以</a:t>
            </a:r>
            <a:r>
              <a:rPr kumimoji="0" lang="en-US" altLang="zh-CN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10</a:t>
            </a:r>
            <a:r>
              <a:rPr kumimoji="0" lang="zh-CN" altLang="en-US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倍的关系粗略计算，</a:t>
            </a:r>
            <a:r>
              <a:rPr kumimoji="0" lang="en-US" altLang="zh-CN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1kg</a:t>
            </a:r>
            <a:r>
              <a:rPr kumimoji="0" lang="zh-CN" altLang="en-US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“可燃冰”完全燃烧放出的热量为________</a:t>
            </a:r>
            <a:r>
              <a:rPr kumimoji="0" lang="en-US" altLang="zh-CN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J</a:t>
            </a:r>
            <a:r>
              <a:rPr kumimoji="0" lang="zh-CN" altLang="en-US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，这些热量可以使________</a:t>
            </a:r>
            <a:r>
              <a:rPr kumimoji="0" lang="en-US" altLang="zh-CN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Kg</a:t>
            </a:r>
            <a:r>
              <a:rPr kumimoji="0" lang="zh-CN" altLang="en-US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的水从20℃加热至100℃．c=4.2×10</a:t>
            </a:r>
            <a:r>
              <a:rPr kumimoji="0" lang="zh-CN" altLang="en-US" sz="2400" b="1" i="0" u="none" strike="noStrike" cap="none" spc="0" normalizeH="0" baseline="3000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3</a:t>
            </a:r>
            <a:r>
              <a:rPr kumimoji="0" lang="zh-CN" altLang="en-US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J/(kg•℃),q煤气=4.2×10</a:t>
            </a:r>
            <a:r>
              <a:rPr kumimoji="0" lang="zh-CN" altLang="en-US" sz="2400" b="1" i="0" u="none" strike="noStrike" cap="none" spc="0" normalizeH="0" baseline="3000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7</a:t>
            </a:r>
            <a:r>
              <a:rPr kumimoji="0" lang="zh-CN" altLang="en-US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J/kg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2869565" y="1790065"/>
            <a:ext cx="1168400" cy="45910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t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zh-CN" altLang="en-US" sz="2400" b="1" i="0" u="none" strike="noStrike" cap="none" spc="0" normalizeH="0" baseline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Arial" panose="020B0604020202020204"/>
                <a:sym typeface="Arial" panose="020B0604020202020204"/>
              </a:rPr>
              <a:t>热值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4885055" y="2331720"/>
            <a:ext cx="1344930" cy="45910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t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zh-CN" altLang="en-US" sz="2400" b="1" i="0" u="none" strike="noStrike" cap="none" spc="0" normalizeH="0" baseline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4.2×l0</a:t>
            </a:r>
            <a:r>
              <a:rPr kumimoji="0" lang="zh-CN" altLang="en-US" sz="2400" b="1" i="0" u="none" strike="noStrike" cap="none" spc="0" normalizeH="0" baseline="3000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Arial" panose="020B0604020202020204"/>
                <a:sym typeface="Arial" panose="020B0604020202020204"/>
              </a:rPr>
              <a:t>8</a:t>
            </a:r>
            <a:r>
              <a:rPr kumimoji="0" lang="zh-CN" altLang="en-US" sz="2400" b="1" i="0" u="none" strike="noStrike" cap="none" spc="0" normalizeH="0" baseline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 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462280" y="2899410"/>
            <a:ext cx="880110" cy="45910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t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zh-CN" altLang="en-US" sz="2400" b="1" i="0" u="none" strike="noStrike" cap="none" spc="0" normalizeH="0" baseline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Arial" panose="020B0604020202020204"/>
                <a:sym typeface="Arial" panose="020B0604020202020204"/>
              </a:rPr>
              <a:t>1250</a:t>
            </a:r>
          </a:p>
        </p:txBody>
      </p:sp>
      <p:sp>
        <p:nvSpPr>
          <p:cNvPr id="12" name="流程图: 资料带 11"/>
          <p:cNvSpPr/>
          <p:nvPr/>
        </p:nvSpPr>
        <p:spPr>
          <a:xfrm>
            <a:off x="86995" y="5641"/>
            <a:ext cx="1204595" cy="629434"/>
          </a:xfrm>
          <a:prstGeom prst="flowChartPunchedTape">
            <a:avLst/>
          </a:prstGeom>
          <a:solidFill>
            <a:srgbClr val="0039AC"/>
          </a:solidFill>
          <a:ln w="12700" cap="flat">
            <a:solidFill>
              <a:srgbClr val="BBE0E3"/>
            </a:solidFill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ctr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altLang="zh-CN" sz="1800" b="0" i="0" u="none" strike="noStrike" cap="none" spc="0" normalizeH="0" baseline="0">
                <a:ln>
                  <a:noFill/>
                </a:ln>
                <a:solidFill>
                  <a:srgbClr val="FFFF00"/>
                </a:solidFill>
                <a:effectLst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rPr>
              <a:t> </a:t>
            </a:r>
            <a:r>
              <a:rPr kumimoji="0" lang="zh-CN" altLang="en-US" sz="1800" b="0" i="0" u="none" strike="noStrike" cap="none" spc="0" normalizeH="0" baseline="0">
                <a:ln>
                  <a:noFill/>
                </a:ln>
                <a:solidFill>
                  <a:srgbClr val="FFFF00"/>
                </a:solidFill>
                <a:effectLst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rPr>
              <a:t>典例剖析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68910" y="617220"/>
            <a:ext cx="8516620" cy="396811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t" forceAA="0">
            <a:spAutoFit/>
          </a:bodyPr>
          <a:lstStyle/>
          <a:p>
            <a:pPr marL="0" marR="0" indent="0" algn="l" defTabSz="914400" rtl="0" eaLnBrk="1" fontAlgn="auto" latinLnBrk="1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altLang="zh-CN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9.</a:t>
            </a:r>
            <a:r>
              <a:rPr kumimoji="0" lang="zh-CN" alt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如图所示的</a:t>
            </a:r>
            <a:r>
              <a:rPr kumimoji="0" lang="en-US" altLang="zh-CN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C919</a:t>
            </a:r>
            <a:r>
              <a:rPr kumimoji="0" lang="zh-CN" alt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大型客机，是中国首款按照最新国际适航标准，具有自主知识产权的干线民用飞机，</a:t>
            </a:r>
            <a:r>
              <a:rPr lang="en-US" altLang="zh-CN" sz="1800">
                <a:ln>
                  <a:noFill/>
                </a:ln>
                <a:solidFill>
                  <a:srgbClr val="000000"/>
                </a:solidFill>
                <a:effectLst/>
                <a:uFillTx/>
                <a:sym typeface="Arial" panose="020B0604020202020204"/>
              </a:rPr>
              <a:t>2019</a:t>
            </a:r>
            <a:r>
              <a:rPr kumimoji="0" lang="zh-CN" alt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年将有三架飞机完成首次飞行试验．某次试飞时，飞机发动机的水平推力为</a:t>
            </a:r>
            <a:r>
              <a:rPr lang="en-US" altLang="zh-CN" sz="1800" b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1.6×10</a:t>
            </a:r>
            <a:r>
              <a:rPr lang="en-US" altLang="zh-CN" sz="1800" b="1" baseline="3000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5</a:t>
            </a:r>
            <a:r>
              <a:rPr lang="en-US" altLang="zh-CN" sz="1800" b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N</a:t>
            </a:r>
            <a:r>
              <a:rPr kumimoji="0" lang="zh-CN" alt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，飞机以</a:t>
            </a:r>
            <a:r>
              <a:rPr kumimoji="0" lang="en-US" altLang="zh-CN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100km/h</a:t>
            </a:r>
            <a:r>
              <a:rPr kumimoji="0" lang="zh-CN" alt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的速度沿水平方向匀速航行</a:t>
            </a:r>
            <a:r>
              <a:rPr kumimoji="0" lang="en-US" altLang="zh-CN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1h</a:t>
            </a:r>
            <a:r>
              <a:rPr kumimoji="0" lang="zh-CN" alt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，消耗航空煤油</a:t>
            </a:r>
            <a:r>
              <a:rPr kumimoji="0" lang="en-US" altLang="zh-CN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4000kg</a:t>
            </a:r>
            <a:r>
              <a:rPr kumimoji="0" lang="zh-CN" alt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．求</a:t>
            </a:r>
            <a:r>
              <a:rPr lang="en-US" altLang="zh-CN" sz="1800">
                <a:ln>
                  <a:noFill/>
                </a:ln>
                <a:solidFill>
                  <a:srgbClr val="000000"/>
                </a:solidFill>
                <a:effectLst/>
                <a:uFillTx/>
                <a:sym typeface="Arial" panose="020B0604020202020204"/>
              </a:rPr>
              <a:t>1h</a:t>
            </a:r>
            <a:r>
              <a:rPr kumimoji="0" lang="zh-CN" alt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内：（航空煤油的热值为</a:t>
            </a:r>
            <a:r>
              <a:rPr kumimoji="0" lang="en-US" altLang="zh-CN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4</a:t>
            </a:r>
            <a:r>
              <a:rPr lang="en-US" altLang="zh-CN" sz="1800" b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×10</a:t>
            </a:r>
            <a:r>
              <a:rPr lang="en-US" altLang="zh-CN" sz="1800" b="1" baseline="3000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7</a:t>
            </a:r>
            <a:r>
              <a:rPr lang="en-US" altLang="zh-CN" sz="1800" b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J/Kg</a:t>
            </a:r>
            <a:r>
              <a:rPr kumimoji="0" lang="zh-CN" alt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）</a:t>
            </a:r>
          </a:p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zh-CN" alt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（1）发动机所做的功．</a:t>
            </a:r>
          </a:p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zh-CN" alt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（2）航空煤油完全燃烧放出的热量．</a:t>
            </a:r>
          </a:p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zh-CN" alt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（3）发动机的热机效率．</a:t>
            </a:r>
          </a:p>
        </p:txBody>
      </p:sp>
      <p:sp>
        <p:nvSpPr>
          <p:cNvPr id="12" name="流程图: 资料带 11"/>
          <p:cNvSpPr/>
          <p:nvPr/>
        </p:nvSpPr>
        <p:spPr>
          <a:xfrm>
            <a:off x="86995" y="5641"/>
            <a:ext cx="1204595" cy="629434"/>
          </a:xfrm>
          <a:prstGeom prst="flowChartPunchedTape">
            <a:avLst/>
          </a:prstGeom>
          <a:solidFill>
            <a:srgbClr val="0039AC"/>
          </a:solidFill>
          <a:ln w="12700" cap="flat">
            <a:solidFill>
              <a:srgbClr val="BBE0E3"/>
            </a:solidFill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ctr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altLang="zh-CN" sz="1800" b="0" i="0" u="none" strike="noStrike" cap="none" spc="0" normalizeH="0" baseline="0">
                <a:ln>
                  <a:noFill/>
                </a:ln>
                <a:solidFill>
                  <a:srgbClr val="FFFF00"/>
                </a:solidFill>
                <a:effectLst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rPr>
              <a:t> </a:t>
            </a:r>
            <a:r>
              <a:rPr kumimoji="0" lang="zh-CN" altLang="en-US" sz="1800" b="0" i="0" u="none" strike="noStrike" cap="none" spc="0" normalizeH="0" baseline="0">
                <a:ln>
                  <a:noFill/>
                </a:ln>
                <a:solidFill>
                  <a:srgbClr val="FFFF00"/>
                </a:solidFill>
                <a:effectLst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rPr>
              <a:t>典例剖析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30555" y="922655"/>
            <a:ext cx="7882890" cy="382968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t" forceAA="0">
            <a:spAutoFit/>
          </a:bodyPr>
          <a:lstStyle/>
          <a:p>
            <a:pPr marL="0" marR="0" indent="0" algn="l" defTabSz="914400" rtl="0" eaLnBrk="1" fontAlgn="auto" latinLnBrk="1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zh-CN" altLang="en-US" sz="1800" b="1" i="0" u="none" strike="noStrike" cap="none" spc="0" normalizeH="0" baseline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解析：</a:t>
            </a:r>
          </a:p>
          <a:p>
            <a:pPr marL="0" marR="0" indent="0" algn="l" defTabSz="914400" rtl="0" eaLnBrk="1" fontAlgn="auto" latinLnBrk="1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zh-CN" altLang="en-US" sz="1800" b="1" i="0" u="none" strike="noStrike" cap="none" spc="0" normalizeH="0" baseline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（1）由v=s/t得飞机航行的路程：</a:t>
            </a:r>
          </a:p>
          <a:p>
            <a:pPr marL="0" marR="0" indent="0" algn="l" defTabSz="914400" rtl="0" eaLnBrk="1" fontAlgn="auto" latinLnBrk="1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zh-CN" altLang="en-US" sz="1800" b="1" i="0" u="none" strike="noStrike" cap="none" spc="0" normalizeH="0" baseline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s=vt=600km/h×1h=600km=6×10</a:t>
            </a:r>
            <a:r>
              <a:rPr kumimoji="0" lang="zh-CN" altLang="en-US" sz="1800" b="1" i="0" u="none" strike="noStrike" cap="none" spc="0" normalizeH="0" baseline="3000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5</a:t>
            </a:r>
            <a:r>
              <a:rPr kumimoji="0" lang="zh-CN" altLang="en-US" sz="1800" b="1" i="0" u="none" strike="noStrike" cap="none" spc="0" normalizeH="0" baseline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m；</a:t>
            </a:r>
          </a:p>
          <a:p>
            <a:pPr marL="0" marR="0" indent="0" algn="l" defTabSz="914400" rtl="0" eaLnBrk="1" fontAlgn="auto" latinLnBrk="1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zh-CN" altLang="en-US" sz="1800" b="1" i="0" u="none" strike="noStrike" cap="none" spc="0" normalizeH="0" baseline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发动机所做的功：</a:t>
            </a:r>
          </a:p>
          <a:p>
            <a:pPr marL="0" marR="0" indent="0" algn="l" defTabSz="914400" rtl="0" eaLnBrk="1" fontAlgn="auto" latinLnBrk="1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zh-CN" altLang="en-US" sz="1800" b="1" i="0" u="none" strike="noStrike" cap="none" spc="0" normalizeH="0" baseline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W=Fs=1.6×10</a:t>
            </a:r>
            <a:r>
              <a:rPr kumimoji="0" lang="zh-CN" altLang="en-US" sz="1800" b="1" i="0" u="none" strike="noStrike" cap="none" spc="0" normalizeH="0" baseline="3000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5</a:t>
            </a:r>
            <a:r>
              <a:rPr kumimoji="0" lang="zh-CN" altLang="en-US" sz="1800" b="1" i="0" u="none" strike="noStrike" cap="none" spc="0" normalizeH="0" baseline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N×6×10</a:t>
            </a:r>
            <a:r>
              <a:rPr kumimoji="0" lang="zh-CN" altLang="en-US" sz="1800" b="1" i="0" u="none" strike="noStrike" cap="none" spc="0" normalizeH="0" baseline="3000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5</a:t>
            </a:r>
            <a:r>
              <a:rPr kumimoji="0" lang="zh-CN" altLang="en-US" sz="1800" b="1" i="0" u="none" strike="noStrike" cap="none" spc="0" normalizeH="0" baseline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m=9.6×10</a:t>
            </a:r>
            <a:r>
              <a:rPr kumimoji="0" lang="zh-CN" altLang="en-US" sz="1800" b="1" i="0" u="none" strike="noStrike" cap="none" spc="0" normalizeH="0" baseline="3000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10</a:t>
            </a:r>
            <a:r>
              <a:rPr kumimoji="0" lang="zh-CN" altLang="en-US" sz="1800" b="1" i="0" u="none" strike="noStrike" cap="none" spc="0" normalizeH="0" baseline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J；</a:t>
            </a:r>
          </a:p>
          <a:p>
            <a:pPr marL="0" marR="0" indent="0" algn="l" defTabSz="914400" rtl="0" eaLnBrk="1" fontAlgn="auto" latinLnBrk="1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zh-CN" altLang="en-US" sz="1800" b="1" i="0" u="none" strike="noStrike" cap="none" spc="0" normalizeH="0" baseline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（2）航空煤油完全燃烧放出的热量：</a:t>
            </a:r>
          </a:p>
          <a:p>
            <a:pPr marL="0" marR="0" indent="0" algn="l" defTabSz="914400" rtl="0" eaLnBrk="1" fontAlgn="auto" latinLnBrk="1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zh-CN" altLang="en-US" sz="1800" b="1" i="0" u="none" strike="noStrike" cap="none" spc="0" normalizeH="0" baseline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Q放=qm=4×10</a:t>
            </a:r>
            <a:r>
              <a:rPr kumimoji="0" lang="zh-CN" altLang="en-US" sz="1800" b="1" i="0" u="none" strike="noStrike" cap="none" spc="0" normalizeH="0" baseline="3000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7</a:t>
            </a:r>
            <a:r>
              <a:rPr kumimoji="0" lang="zh-CN" altLang="en-US" sz="1800" b="1" i="0" u="none" strike="noStrike" cap="none" spc="0" normalizeH="0" baseline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J×4000kg=1.6×10</a:t>
            </a:r>
            <a:r>
              <a:rPr kumimoji="0" lang="zh-CN" altLang="en-US" sz="1800" b="1" i="0" u="none" strike="noStrike" cap="none" spc="0" normalizeH="0" baseline="3000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11</a:t>
            </a:r>
            <a:r>
              <a:rPr kumimoji="0" lang="zh-CN" altLang="en-US" sz="1800" b="1" i="0" u="none" strike="noStrike" cap="none" spc="0" normalizeH="0" baseline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J；</a:t>
            </a:r>
          </a:p>
          <a:p>
            <a:pPr marL="0" marR="0" indent="0" algn="l" defTabSz="914400" rtl="0" eaLnBrk="1" fontAlgn="auto" latinLnBrk="1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zh-CN" altLang="en-US" sz="1800" b="1" i="0" u="none" strike="noStrike" cap="none" spc="0" normalizeH="0" baseline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（3）发动机的热机效率：</a:t>
            </a:r>
          </a:p>
          <a:p>
            <a:pPr marL="0" marR="0" indent="0" algn="l" defTabSz="914400" rtl="0" eaLnBrk="1" fontAlgn="auto" latinLnBrk="1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zh-CN" altLang="en-US" sz="1800" b="1" i="0" u="none" strike="noStrike" cap="none" spc="0" normalizeH="0" baseline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η=W/Q放×100%=（9.6×10</a:t>
            </a:r>
            <a:r>
              <a:rPr kumimoji="0" lang="zh-CN" altLang="en-US" sz="1800" b="1" i="0" u="none" strike="noStrike" cap="none" spc="0" normalizeH="0" baseline="3000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10</a:t>
            </a:r>
            <a:r>
              <a:rPr kumimoji="0" lang="zh-CN" altLang="en-US" sz="1800" b="1" i="0" u="none" strike="noStrike" cap="none" spc="0" normalizeH="0" baseline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J/1.6×10</a:t>
            </a:r>
            <a:r>
              <a:rPr kumimoji="0" lang="zh-CN" altLang="en-US" sz="1800" b="1" i="0" u="none" strike="noStrike" cap="none" spc="0" normalizeH="0" baseline="3000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11</a:t>
            </a:r>
            <a:r>
              <a:rPr kumimoji="0" lang="zh-CN" altLang="en-US" sz="1800" b="1" i="0" u="none" strike="noStrike" cap="none" spc="0" normalizeH="0" baseline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J）×100%=60%．</a:t>
            </a:r>
          </a:p>
        </p:txBody>
      </p:sp>
      <p:sp>
        <p:nvSpPr>
          <p:cNvPr id="12" name="流程图: 资料带 11"/>
          <p:cNvSpPr/>
          <p:nvPr/>
        </p:nvSpPr>
        <p:spPr>
          <a:xfrm>
            <a:off x="86995" y="5641"/>
            <a:ext cx="1204595" cy="629434"/>
          </a:xfrm>
          <a:prstGeom prst="flowChartPunchedTape">
            <a:avLst/>
          </a:prstGeom>
          <a:solidFill>
            <a:srgbClr val="0039AC"/>
          </a:solidFill>
          <a:ln w="12700" cap="flat">
            <a:solidFill>
              <a:srgbClr val="BBE0E3"/>
            </a:solidFill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ctr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altLang="zh-CN" sz="1800" b="0" i="0" u="none" strike="noStrike" cap="none" spc="0" normalizeH="0" baseline="0">
                <a:ln>
                  <a:noFill/>
                </a:ln>
                <a:solidFill>
                  <a:srgbClr val="FFFF00"/>
                </a:solidFill>
                <a:effectLst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rPr>
              <a:t> </a:t>
            </a:r>
            <a:r>
              <a:rPr kumimoji="0" lang="zh-CN" altLang="en-US" sz="1800" b="0" i="0" u="none" strike="noStrike" cap="none" spc="0" normalizeH="0" baseline="0">
                <a:ln>
                  <a:noFill/>
                </a:ln>
                <a:solidFill>
                  <a:srgbClr val="FFFF00"/>
                </a:solidFill>
                <a:effectLst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rPr>
              <a:t>典例剖析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231775" y="1159510"/>
            <a:ext cx="8910320" cy="7372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0" indent="266700" algn="l" eaLnBrk="1" fontAlgn="auto" latinLnBrk="0" hangingPunct="1">
              <a:lnSpc>
                <a:spcPct val="150000"/>
              </a:lnSpc>
            </a:pPr>
            <a:r>
              <a:rPr lang="en-US" altLang="zh-CN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1.</a:t>
            </a:r>
            <a:r>
              <a:rPr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能量守恒定律：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284095" y="447675"/>
            <a:ext cx="4325620" cy="52070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t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zh-CN" altLang="en-US" sz="2800" b="1" i="0" u="none" strike="noStrike" cap="none" spc="0" normalizeH="0" baseline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Arial" panose="020B0604020202020204"/>
                <a:ea typeface="宋体" panose="02010600030101010101" pitchFamily="2" charset="-122"/>
                <a:cs typeface="Arial" panose="020B0604020202020204"/>
                <a:sym typeface="Arial" panose="020B0604020202020204"/>
              </a:rPr>
              <a:t>第三节   能量的转化与守恒</a:t>
            </a:r>
          </a:p>
        </p:txBody>
      </p:sp>
      <p:sp>
        <p:nvSpPr>
          <p:cNvPr id="3" name="流程图: 资料带 2"/>
          <p:cNvSpPr/>
          <p:nvPr/>
        </p:nvSpPr>
        <p:spPr>
          <a:xfrm>
            <a:off x="86995" y="47625"/>
            <a:ext cx="1204595" cy="523875"/>
          </a:xfrm>
          <a:prstGeom prst="flowChartPunchedTape">
            <a:avLst/>
          </a:prstGeom>
          <a:solidFill>
            <a:srgbClr val="0039AC"/>
          </a:solidFill>
          <a:ln w="12700" cap="flat">
            <a:solidFill>
              <a:srgbClr val="BBE0E3"/>
            </a:solidFill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ctr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4" name="Shape 120"/>
          <p:cNvSpPr/>
          <p:nvPr/>
        </p:nvSpPr>
        <p:spPr>
          <a:xfrm>
            <a:off x="231775" y="170815"/>
            <a:ext cx="919480" cy="27686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txBody>
          <a:bodyPr wrap="none" lIns="0" tIns="0" rIns="0" bIns="0" numCol="1" anchor="t">
            <a:spAutoFit/>
          </a:bodyPr>
          <a:lstStyle>
            <a:lvl1pPr>
              <a:defRPr b="1">
                <a:solidFill>
                  <a:srgbClr val="B61C22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defRPr>
            </a:lvl1pPr>
          </a:lstStyle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b="0">
                <a:solidFill>
                  <a:srgbClr val="000000"/>
                </a:solidFill>
              </a:defRPr>
            </a:pPr>
            <a:r>
              <a:rPr kumimoji="0" lang="zh-CN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知识回顾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340360" y="1820545"/>
            <a:ext cx="8213725" cy="175196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t" forceAA="0">
            <a:spAutoFit/>
          </a:bodyPr>
          <a:lstStyle/>
          <a:p>
            <a:pPr marL="0" indent="0" algn="l" eaLnBrk="1" fontAlgn="auto" latinLnBrk="0" hangingPunct="1">
              <a:lnSpc>
                <a:spcPct val="150000"/>
              </a:lnSpc>
            </a:pPr>
            <a:r>
              <a:rPr sz="2400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能量既不会消灭，也不会创生，它只会从一种形式转化为另一种形式，或者从一个物体转移到另一个物体，而能的总量保持不变。</a:t>
            </a:r>
            <a:endParaRPr kumimoji="0" lang="zh-CN" altLang="en-US" sz="2400" b="1" i="0" u="none" strike="noStrike" cap="none" spc="0" normalizeH="0" baseline="0">
              <a:ln>
                <a:noFill/>
              </a:ln>
              <a:solidFill>
                <a:srgbClr val="FF0000"/>
              </a:solidFill>
              <a:effectLst/>
              <a:uFillTx/>
              <a:latin typeface="宋体" panose="02010600030101010101" pitchFamily="2" charset="-122"/>
              <a:ea typeface="宋体" panose="02010600030101010101" pitchFamily="2" charset="-122"/>
              <a:cs typeface="Arial" panose="020B0604020202020204"/>
              <a:sym typeface="+mn-ea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/>
      <p:bldP spid="2" grpId="0" bldLvl="0" animBg="1"/>
      <p:bldP spid="5" grpId="0" bldLvl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流程图: 资料带 6"/>
          <p:cNvSpPr/>
          <p:nvPr/>
        </p:nvSpPr>
        <p:spPr>
          <a:xfrm>
            <a:off x="86995" y="47625"/>
            <a:ext cx="1204595" cy="523875"/>
          </a:xfrm>
          <a:prstGeom prst="flowChartPunchedTape">
            <a:avLst/>
          </a:prstGeom>
          <a:solidFill>
            <a:srgbClr val="0039AC"/>
          </a:solidFill>
          <a:ln w="12700" cap="flat">
            <a:solidFill>
              <a:srgbClr val="BBE0E3"/>
            </a:solidFill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ctr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8" name="Shape 120"/>
          <p:cNvSpPr/>
          <p:nvPr/>
        </p:nvSpPr>
        <p:spPr>
          <a:xfrm>
            <a:off x="231775" y="170815"/>
            <a:ext cx="919480" cy="27686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txBody>
          <a:bodyPr wrap="none" lIns="0" tIns="0" rIns="0" bIns="0" numCol="1" anchor="t">
            <a:spAutoFit/>
          </a:bodyPr>
          <a:lstStyle>
            <a:lvl1pPr>
              <a:defRPr b="1">
                <a:solidFill>
                  <a:srgbClr val="B61C22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defRPr>
            </a:lvl1pPr>
          </a:lstStyle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b="0">
                <a:solidFill>
                  <a:srgbClr val="000000"/>
                </a:solidFill>
              </a:defRPr>
            </a:pPr>
            <a:r>
              <a:rPr kumimoji="0" lang="zh-CN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知识回顾</a:t>
            </a:r>
          </a:p>
        </p:txBody>
      </p:sp>
      <p:pic>
        <p:nvPicPr>
          <p:cNvPr id="2" name="图片 -2147482547" descr="能量的转化与守恒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36245" y="1755775"/>
            <a:ext cx="8002270" cy="119634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441325" y="772795"/>
            <a:ext cx="8463915" cy="39693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0" indent="0" algn="l" eaLnBrk="1" fontAlgn="auto" latinLnBrk="0" hangingPunct="1">
              <a:lnSpc>
                <a:spcPct val="150000"/>
              </a:lnSpc>
            </a:pPr>
            <a:r>
              <a:rPr lang="en-US" altLang="zh-CN" sz="2800" b="1">
                <a:ea typeface="宋体" panose="02010600030101010101" pitchFamily="2" charset="-122"/>
              </a:rPr>
              <a:t>1.</a:t>
            </a:r>
            <a:r>
              <a:rPr sz="2800" b="1"/>
              <a:t>下列关于对能量的说法中错误的是</a:t>
            </a:r>
            <a:r>
              <a:rPr sz="2800" b="1" smtClean="0"/>
              <a:t>（</a:t>
            </a:r>
            <a:r>
              <a:rPr lang="en-US" sz="2800" b="1" smtClean="0"/>
              <a:t>   </a:t>
            </a:r>
            <a:r>
              <a:rPr sz="2800" b="1" smtClean="0"/>
              <a:t> </a:t>
            </a:r>
            <a:r>
              <a:rPr sz="2800" b="1"/>
              <a:t>）</a:t>
            </a:r>
          </a:p>
          <a:p>
            <a:pPr marL="0" indent="0" algn="l" eaLnBrk="1" fontAlgn="auto" latinLnBrk="0" hangingPunct="1">
              <a:lnSpc>
                <a:spcPct val="150000"/>
              </a:lnSpc>
            </a:pPr>
            <a:r>
              <a:rPr sz="2800" b="1"/>
              <a:t> A .我们生活中的大部分能量来自太阳</a:t>
            </a:r>
          </a:p>
          <a:p>
            <a:pPr marL="0" indent="0" algn="l" eaLnBrk="1" fontAlgn="auto" latinLnBrk="0" hangingPunct="1">
              <a:lnSpc>
                <a:spcPct val="150000"/>
              </a:lnSpc>
            </a:pPr>
            <a:r>
              <a:rPr sz="2800" b="1"/>
              <a:t> B .做机械运动的物体具有能量</a:t>
            </a:r>
          </a:p>
          <a:p>
            <a:pPr marL="0" indent="0" algn="l" eaLnBrk="1" fontAlgn="auto" latinLnBrk="0" hangingPunct="1">
              <a:lnSpc>
                <a:spcPct val="150000"/>
              </a:lnSpc>
            </a:pPr>
            <a:r>
              <a:rPr sz="2800" b="1"/>
              <a:t> C .利用能量的过程，就是能量转移和转化的过程</a:t>
            </a:r>
          </a:p>
          <a:p>
            <a:pPr marL="0" indent="0" algn="l" eaLnBrk="1" fontAlgn="auto" latinLnBrk="0" hangingPunct="1">
              <a:lnSpc>
                <a:spcPct val="150000"/>
              </a:lnSpc>
            </a:pPr>
            <a:r>
              <a:rPr sz="2800" b="1"/>
              <a:t> D .我们使用各种家用电器，就是把其他各种形式的能量转化成电能</a:t>
            </a:r>
          </a:p>
        </p:txBody>
      </p:sp>
      <p:sp>
        <p:nvSpPr>
          <p:cNvPr id="12" name="流程图: 资料带 11"/>
          <p:cNvSpPr/>
          <p:nvPr/>
        </p:nvSpPr>
        <p:spPr>
          <a:xfrm>
            <a:off x="86995" y="5641"/>
            <a:ext cx="1204595" cy="629434"/>
          </a:xfrm>
          <a:prstGeom prst="flowChartPunchedTape">
            <a:avLst/>
          </a:prstGeom>
          <a:solidFill>
            <a:srgbClr val="0039AC"/>
          </a:solidFill>
          <a:ln w="12700" cap="flat">
            <a:solidFill>
              <a:srgbClr val="BBE0E3"/>
            </a:solidFill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ctr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altLang="zh-CN" sz="1800" b="0" i="0" u="none" strike="noStrike" cap="none" spc="0" normalizeH="0" baseline="0">
                <a:ln>
                  <a:noFill/>
                </a:ln>
                <a:solidFill>
                  <a:srgbClr val="FFFF00"/>
                </a:solidFill>
                <a:effectLst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rPr>
              <a:t> </a:t>
            </a:r>
            <a:r>
              <a:rPr kumimoji="0" lang="zh-CN" altLang="en-US" sz="1800" b="0" i="0" u="none" strike="noStrike" cap="none" spc="0" normalizeH="0" baseline="0">
                <a:ln>
                  <a:noFill/>
                </a:ln>
                <a:solidFill>
                  <a:srgbClr val="FFFF00"/>
                </a:solidFill>
                <a:effectLst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rPr>
              <a:t>典例剖析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6650672" y="883285"/>
            <a:ext cx="300355" cy="52070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t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zh-CN" altLang="en-US" sz="2800" b="1" i="0" u="none" strike="noStrike" cap="none" spc="0" normalizeH="0" baseline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Arial" panose="020B0604020202020204"/>
                <a:sym typeface="Arial" panose="020B0604020202020204"/>
              </a:rPr>
              <a:t>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/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384810" y="514350"/>
            <a:ext cx="7939405" cy="286004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t" forceAA="0">
            <a:spAutoFit/>
          </a:bodyPr>
          <a:lstStyle/>
          <a:p>
            <a:pPr marL="0" marR="0" indent="0" algn="l" defTabSz="914400" rtl="0" eaLnBrk="1" fontAlgn="auto" latinLnBrk="1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2400" b="1" dirty="0">
                <a:solidFill>
                  <a:srgbClr val="000000"/>
                </a:solidFill>
                <a:latin typeface="宋体" panose="02010600030101010101" pitchFamily="2" charset="-122"/>
                <a:sym typeface="+mn-ea"/>
              </a:rPr>
              <a:t>4</a:t>
            </a:r>
            <a:r>
              <a:rPr lang="en-US" sz="24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.</a:t>
            </a:r>
            <a:r>
              <a:rPr sz="24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工作过程：工作过程以一个循环为一个单元，一个循环有四个冲程。</a:t>
            </a:r>
          </a:p>
          <a:p>
            <a:pPr marL="0" marR="0" indent="0" algn="l" defTabSz="914400" rtl="0" eaLnBrk="1" fontAlgn="auto" latinLnBrk="1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sz="2400" b="1" dirty="0" err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包括</a:t>
            </a:r>
            <a:r>
              <a:rPr sz="24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：</a:t>
            </a:r>
          </a:p>
          <a:p>
            <a:pPr marL="0" marR="0" indent="0" algn="l" defTabSz="914400" rtl="0" eaLnBrk="1" fontAlgn="auto" latinLnBrk="1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sz="2400" b="1" u="sng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            </a:t>
            </a:r>
            <a:r>
              <a:rPr sz="24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 、 </a:t>
            </a:r>
            <a:r>
              <a:rPr sz="2400" b="1" u="sng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           </a:t>
            </a:r>
            <a:r>
              <a:rPr sz="24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 </a:t>
            </a:r>
            <a:r>
              <a:rPr sz="2400" b="1" u="sng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、         </a:t>
            </a:r>
            <a:r>
              <a:rPr sz="24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、 ________</a:t>
            </a:r>
            <a:r>
              <a:rPr sz="2400" b="1" dirty="0" err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四个冲程</a:t>
            </a:r>
            <a:r>
              <a:rPr sz="2400" dirty="0">
                <a:solidFill>
                  <a:srgbClr val="000000"/>
                </a:solidFill>
                <a:sym typeface="+mn-ea"/>
              </a:rPr>
              <a:t>。</a:t>
            </a:r>
          </a:p>
        </p:txBody>
      </p:sp>
      <p:sp>
        <p:nvSpPr>
          <p:cNvPr id="13" name="流程图: 资料带 12"/>
          <p:cNvSpPr/>
          <p:nvPr/>
        </p:nvSpPr>
        <p:spPr>
          <a:xfrm>
            <a:off x="86995" y="58420"/>
            <a:ext cx="1204595" cy="523875"/>
          </a:xfrm>
          <a:prstGeom prst="flowChartPunchedTape">
            <a:avLst/>
          </a:prstGeom>
          <a:solidFill>
            <a:srgbClr val="0039AC"/>
          </a:solidFill>
          <a:ln w="12700" cap="flat">
            <a:solidFill>
              <a:srgbClr val="BBE0E3"/>
            </a:solidFill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ctr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11" name="Shape 120"/>
          <p:cNvSpPr/>
          <p:nvPr/>
        </p:nvSpPr>
        <p:spPr>
          <a:xfrm>
            <a:off x="231775" y="181610"/>
            <a:ext cx="919480" cy="27686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txBody>
          <a:bodyPr wrap="none" lIns="0" tIns="0" rIns="0" bIns="0" numCol="1" anchor="t">
            <a:spAutoFit/>
          </a:bodyPr>
          <a:lstStyle>
            <a:lvl1pPr>
              <a:defRPr b="1">
                <a:solidFill>
                  <a:srgbClr val="B61C22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defRPr>
            </a:lvl1pPr>
          </a:lstStyle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b="0">
                <a:solidFill>
                  <a:srgbClr val="000000"/>
                </a:solidFill>
              </a:defRPr>
            </a:pPr>
            <a:r>
              <a:rPr kumimoji="0" lang="zh-CN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知识回顾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77240" y="2284095"/>
            <a:ext cx="2094865" cy="45910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t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sz="2400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吸气冲程</a:t>
            </a:r>
            <a:endParaRPr kumimoji="0" lang="zh-CN" altLang="en-US" sz="2400" b="1" i="0" u="none" strike="noStrike" cap="none" spc="0" normalizeH="0" baseline="0">
              <a:ln>
                <a:noFill/>
              </a:ln>
              <a:solidFill>
                <a:srgbClr val="FF0000"/>
              </a:solidFill>
              <a:effectLst/>
              <a:uFillTx/>
              <a:latin typeface="宋体" panose="02010600030101010101" pitchFamily="2" charset="-122"/>
              <a:ea typeface="宋体" panose="02010600030101010101" pitchFamily="2" charset="-122"/>
              <a:cs typeface="Arial" panose="020B0604020202020204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812030" y="2284095"/>
            <a:ext cx="1391920" cy="45910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t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sz="2400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做功冲程</a:t>
            </a:r>
            <a:endParaRPr kumimoji="0" lang="zh-CN" altLang="en-US" sz="2400" b="1" i="0" u="none" strike="noStrike" cap="none" spc="0" normalizeH="0" baseline="0">
              <a:ln>
                <a:noFill/>
              </a:ln>
              <a:solidFill>
                <a:srgbClr val="FF0000"/>
              </a:solidFill>
              <a:effectLst/>
              <a:uFillTx/>
              <a:latin typeface="宋体" panose="02010600030101010101" pitchFamily="2" charset="-122"/>
              <a:ea typeface="宋体" panose="02010600030101010101" pitchFamily="2" charset="-122"/>
              <a:cs typeface="Arial" panose="020B0604020202020204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008630" y="2284095"/>
            <a:ext cx="1381760" cy="45910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t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sz="2400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压缩冲程</a:t>
            </a:r>
            <a:endParaRPr kumimoji="0" lang="zh-CN" altLang="en-US" sz="2400" b="1" i="0" u="none" strike="noStrike" cap="none" spc="0" normalizeH="0" baseline="0">
              <a:ln>
                <a:noFill/>
              </a:ln>
              <a:solidFill>
                <a:srgbClr val="FF0000"/>
              </a:solidFill>
              <a:effectLst/>
              <a:uFillTx/>
              <a:latin typeface="宋体" panose="02010600030101010101" pitchFamily="2" charset="-122"/>
              <a:ea typeface="宋体" panose="02010600030101010101" pitchFamily="2" charset="-122"/>
              <a:cs typeface="Arial" panose="020B0604020202020204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689090" y="2216785"/>
            <a:ext cx="1330960" cy="45910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t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zh-CN" altLang="en-US" sz="2400" b="1" i="0" u="none" strike="noStrike" cap="none" spc="0" normalizeH="0" baseline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Arial" panose="020B0604020202020204"/>
                <a:sym typeface="Arial" panose="020B0604020202020204"/>
              </a:rPr>
              <a:t>排气冲程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285750" y="3447415"/>
            <a:ext cx="3534410" cy="45910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t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altLang="zh-CN" sz="240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/>
              </a:rPr>
              <a:t>5.</a:t>
            </a:r>
            <a:r>
              <a:rPr lang="zh-CN" altLang="en-US" sz="2400" b="1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/>
              </a:rPr>
              <a:t>压缩冲程能量转化</a:t>
            </a:r>
            <a:r>
              <a:rPr lang="zh-CN" altLang="en-US" sz="2400" dirty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Arial" panose="020B0604020202020204"/>
              </a:rPr>
              <a:t>：</a:t>
            </a:r>
            <a:endParaRPr kumimoji="0" lang="zh-CN" sz="2400" b="1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宋体" panose="02010600030101010101" pitchFamily="2" charset="-122"/>
              <a:ea typeface="宋体" panose="02010600030101010101" pitchFamily="2" charset="-122"/>
              <a:cs typeface="Arial" panose="020B0604020202020204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3366135" y="3504565"/>
            <a:ext cx="4519295" cy="45910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t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zh-CN" altLang="en-US" sz="2400" b="1" i="0" u="none" strike="noStrike" cap="none" spc="0" normalizeH="0" baseline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Arial" panose="020B0604020202020204"/>
                <a:sym typeface="Arial" panose="020B0604020202020204"/>
              </a:rPr>
              <a:t>机械能转化为内能。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285750" y="4094480"/>
            <a:ext cx="3202305" cy="45910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t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altLang="zh-CN" sz="240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/>
              </a:rPr>
              <a:t>6.</a:t>
            </a:r>
            <a:r>
              <a:rPr lang="zh-CN" altLang="en-US" sz="2400" b="1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/>
              </a:rPr>
              <a:t>做功冲程能量转化</a:t>
            </a:r>
            <a:r>
              <a:rPr lang="zh-CN" altLang="en-US" sz="2400" dirty="0">
                <a:ln>
                  <a:noFill/>
                </a:ln>
                <a:solidFill>
                  <a:schemeClr val="tx1"/>
                </a:solidFill>
                <a:effectLst/>
                <a:uFillTx/>
                <a:sym typeface="Arial" panose="020B0604020202020204"/>
              </a:rPr>
              <a:t>：</a:t>
            </a:r>
            <a:endParaRPr kumimoji="0" lang="zh-CN" altLang="en-US" sz="2400" b="1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宋体" panose="02010600030101010101" pitchFamily="2" charset="-122"/>
              <a:ea typeface="宋体" panose="02010600030101010101" pitchFamily="2" charset="-122"/>
              <a:cs typeface="Arial" panose="020B0604020202020204"/>
              <a:sym typeface="Arial" panose="020B0604020202020204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3366135" y="4094480"/>
            <a:ext cx="3134995" cy="45910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t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zh-CN" altLang="en-US" sz="2400" b="1" i="0" u="none" strike="noStrike" cap="none" spc="0" normalizeH="0" baseline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Arial" panose="020B0604020202020204"/>
                <a:sym typeface="Arial" panose="020B0604020202020204"/>
              </a:rPr>
              <a:t>内能转化为机械能。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  <p:bldP spid="3" grpId="0" animBg="1"/>
      <p:bldP spid="4" grpId="0" animBg="1"/>
      <p:bldP spid="6" grpId="0" animBg="1"/>
      <p:bldP spid="7" grpId="0" animBg="1"/>
      <p:bldP spid="8" grpId="0" bldLvl="0" animBg="1"/>
      <p:bldP spid="12" grpId="0" bldLvl="0" animBg="1"/>
      <p:bldP spid="14" grpId="0" bldLvl="0" animBg="1"/>
      <p:bldP spid="15" grpId="0" bldLvl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168910" y="471805"/>
            <a:ext cx="8806815" cy="33229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0" indent="0" algn="l" eaLnBrk="1" fontAlgn="auto" latinLnBrk="0" hangingPunct="1">
              <a:lnSpc>
                <a:spcPct val="150000"/>
              </a:lnSpc>
            </a:pPr>
            <a:r>
              <a:rPr lang="en-US" sz="2800" b="1">
                <a:latin typeface="宋体" panose="02010600030101010101" pitchFamily="2" charset="-122"/>
              </a:rPr>
              <a:t>2.</a:t>
            </a:r>
            <a:r>
              <a:rPr sz="2800" b="1"/>
              <a:t>某智能百叶窗的叶片上贴有太阳能板，在光照时发电，给电动机供电以调节百叶窗的开合．该过程中发生的能量转换是（        ）</a:t>
            </a:r>
          </a:p>
          <a:p>
            <a:pPr marL="0" indent="0" algn="l" eaLnBrk="1" fontAlgn="auto" latinLnBrk="0" hangingPunct="1">
              <a:lnSpc>
                <a:spcPct val="150000"/>
              </a:lnSpc>
            </a:pPr>
            <a:r>
              <a:rPr sz="2800" b="1"/>
              <a:t> A .电能机械能光能                  B .光能机械能电能</a:t>
            </a:r>
          </a:p>
          <a:p>
            <a:pPr marL="0" indent="0" algn="l" eaLnBrk="1" fontAlgn="auto" latinLnBrk="0" hangingPunct="1">
              <a:lnSpc>
                <a:spcPct val="150000"/>
              </a:lnSpc>
            </a:pPr>
            <a:r>
              <a:rPr sz="2800" b="1"/>
              <a:t> C .光能电能机械能                  D .机械能电能光能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660015" y="1903729"/>
            <a:ext cx="375920" cy="45910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t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altLang="zh-CN" sz="2400" b="1" i="0" u="none" strike="noStrike" cap="none" spc="0" normalizeH="0" baseline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Arial" panose="020B0604020202020204"/>
                <a:sym typeface="Arial" panose="020B0604020202020204"/>
              </a:rPr>
              <a:t>C</a:t>
            </a:r>
          </a:p>
        </p:txBody>
      </p:sp>
      <p:sp>
        <p:nvSpPr>
          <p:cNvPr id="12" name="流程图: 资料带 11"/>
          <p:cNvSpPr/>
          <p:nvPr/>
        </p:nvSpPr>
        <p:spPr>
          <a:xfrm>
            <a:off x="86995" y="5641"/>
            <a:ext cx="1204595" cy="629434"/>
          </a:xfrm>
          <a:prstGeom prst="flowChartPunchedTape">
            <a:avLst/>
          </a:prstGeom>
          <a:solidFill>
            <a:srgbClr val="0039AC"/>
          </a:solidFill>
          <a:ln w="12700" cap="flat">
            <a:solidFill>
              <a:srgbClr val="BBE0E3"/>
            </a:solidFill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ctr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altLang="zh-CN" sz="1800" b="0" i="0" u="none" strike="noStrike" cap="none" spc="0" normalizeH="0" baseline="0">
                <a:ln>
                  <a:noFill/>
                </a:ln>
                <a:solidFill>
                  <a:srgbClr val="FFFF00"/>
                </a:solidFill>
                <a:effectLst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rPr>
              <a:t> </a:t>
            </a:r>
            <a:r>
              <a:rPr kumimoji="0" lang="zh-CN" altLang="en-US" sz="1800" b="0" i="0" u="none" strike="noStrike" cap="none" spc="0" normalizeH="0" baseline="0">
                <a:ln>
                  <a:noFill/>
                </a:ln>
                <a:solidFill>
                  <a:srgbClr val="FFFF00"/>
                </a:solidFill>
                <a:effectLst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rPr>
              <a:t>典例剖析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/>
      <p:bldP spid="2" grpId="0" bldLvl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流程图: 资料带 11"/>
          <p:cNvSpPr/>
          <p:nvPr/>
        </p:nvSpPr>
        <p:spPr>
          <a:xfrm>
            <a:off x="86995" y="5641"/>
            <a:ext cx="1204595" cy="629434"/>
          </a:xfrm>
          <a:prstGeom prst="flowChartPunchedTape">
            <a:avLst/>
          </a:prstGeom>
          <a:solidFill>
            <a:srgbClr val="0039AC"/>
          </a:solidFill>
          <a:ln w="12700" cap="flat">
            <a:solidFill>
              <a:srgbClr val="BBE0E3"/>
            </a:solidFill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ctr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altLang="zh-CN" sz="1800" b="0" i="0" u="none" strike="noStrike" cap="none" spc="0" normalizeH="0" baseline="0">
                <a:ln>
                  <a:noFill/>
                </a:ln>
                <a:solidFill>
                  <a:srgbClr val="FFFF00"/>
                </a:solidFill>
                <a:effectLst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rPr>
              <a:t> </a:t>
            </a:r>
            <a:r>
              <a:rPr kumimoji="0" lang="zh-CN" altLang="en-US" sz="1800" b="0" i="0" u="none" strike="noStrike" cap="none" spc="0" normalizeH="0" baseline="0">
                <a:ln>
                  <a:noFill/>
                </a:ln>
                <a:solidFill>
                  <a:srgbClr val="FFFF00"/>
                </a:solidFill>
                <a:effectLst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rPr>
              <a:t>典例剖析</a:t>
            </a:r>
          </a:p>
        </p:txBody>
      </p:sp>
      <p:sp>
        <p:nvSpPr>
          <p:cNvPr id="100" name="文本框 99"/>
          <p:cNvSpPr txBox="1"/>
          <p:nvPr/>
        </p:nvSpPr>
        <p:spPr>
          <a:xfrm>
            <a:off x="17780" y="635000"/>
            <a:ext cx="9108440" cy="461581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0" indent="0" algn="l" eaLnBrk="1" fontAlgn="auto" latinLnBrk="0" hangingPunct="1">
              <a:lnSpc>
                <a:spcPct val="150000"/>
              </a:lnSpc>
            </a:pPr>
            <a:r>
              <a:rPr lang="en-US" altLang="zh-CN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3.</a:t>
            </a:r>
            <a:r>
              <a:rPr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下列关于功、能和热量的描述中正确的是（ </a:t>
            </a:r>
            <a:r>
              <a:rPr lang="en-US" sz="2800" b="1" smtClean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</a:t>
            </a:r>
            <a:r>
              <a:rPr sz="2800" b="1" smtClean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endParaRPr sz="2800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indent="0" algn="l" eaLnBrk="1" fontAlgn="auto" latinLnBrk="0" hangingPunct="1">
              <a:lnSpc>
                <a:spcPct val="150000"/>
              </a:lnSpc>
            </a:pPr>
            <a:r>
              <a:rPr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A .“嫦娥一号”飞船在加速升空的过程中，机械能的总量保持不变</a:t>
            </a:r>
          </a:p>
          <a:p>
            <a:pPr marL="0" indent="0" algn="l" eaLnBrk="1" fontAlgn="auto" latinLnBrk="0" hangingPunct="1">
              <a:lnSpc>
                <a:spcPct val="150000"/>
              </a:lnSpc>
            </a:pPr>
            <a:r>
              <a:rPr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B .地震形成的“堰塞湖”有潜在的危险性，是因为积蓄在高处的湖水有很大的重力势能</a:t>
            </a:r>
          </a:p>
          <a:p>
            <a:pPr marL="0" indent="0" algn="l" eaLnBrk="1" fontAlgn="auto" latinLnBrk="0" hangingPunct="1">
              <a:lnSpc>
                <a:spcPct val="150000"/>
              </a:lnSpc>
            </a:pPr>
            <a:r>
              <a:rPr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C .物体的温度越高，具有的热量就越多</a:t>
            </a:r>
          </a:p>
          <a:p>
            <a:pPr marL="0" indent="0" algn="l" eaLnBrk="1" fontAlgn="auto" latinLnBrk="0" hangingPunct="1">
              <a:lnSpc>
                <a:spcPct val="150000"/>
              </a:lnSpc>
            </a:pPr>
            <a:r>
              <a:rPr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D .物体的内能越多，具有的功就越多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7373620" y="742950"/>
            <a:ext cx="397510" cy="52070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t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altLang="zh-CN" sz="2800" b="1" i="0" u="none" strike="noStrike" cap="none" spc="0" normalizeH="0" baseline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Arial" panose="020B0604020202020204"/>
                <a:sym typeface="Arial" panose="020B0604020202020204"/>
              </a:rPr>
              <a:t>B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/>
      <p:bldP spid="2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7315" y="711835"/>
            <a:ext cx="8928735" cy="396811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t" forceAA="0">
            <a:spAutoFit/>
          </a:bodyPr>
          <a:lstStyle/>
          <a:p>
            <a:pPr marL="0" marR="0" indent="0" algn="l" defTabSz="914400" rtl="0" eaLnBrk="1" fontAlgn="auto" latinLnBrk="1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altLang="zh-CN" sz="28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4.</a:t>
            </a:r>
            <a:r>
              <a:rPr kumimoji="0" lang="zh-CN" altLang="en-US" sz="2800" b="1" i="0" strike="noStrike" cap="none" spc="0" normalizeH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下列说法中正确的是</a:t>
            </a:r>
            <a:r>
              <a:rPr kumimoji="0" lang="zh-CN" altLang="en-US" sz="2800" b="1" i="0" strike="noStrike" cap="none" spc="0" normalizeH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（   </a:t>
            </a:r>
            <a:r>
              <a:rPr kumimoji="0" lang="zh-CN" altLang="en-US" sz="2800" b="1" i="0" strike="noStrike" cap="none" spc="0" normalizeH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）</a:t>
            </a:r>
          </a:p>
          <a:p>
            <a:pPr marL="0" marR="0" indent="0" algn="l" defTabSz="914400" rtl="0" eaLnBrk="1" fontAlgn="auto" latinLnBrk="1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zh-CN" altLang="en-US" sz="2800" b="1" i="0" strike="noStrike" cap="none" spc="0" normalizeH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 A .太阳能热水器将光能转化为内能</a:t>
            </a:r>
          </a:p>
          <a:p>
            <a:pPr marL="0" marR="0" indent="0" algn="l" defTabSz="914400" rtl="0" eaLnBrk="1" fontAlgn="auto" latinLnBrk="1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zh-CN" altLang="en-US" sz="2800" b="1" i="0" strike="noStrike" cap="none" spc="0" normalizeH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 B .物体的内能是物体的动能和势能的总和</a:t>
            </a:r>
          </a:p>
          <a:p>
            <a:pPr marL="0" marR="0" indent="0" algn="l" defTabSz="914400" rtl="0" eaLnBrk="1" fontAlgn="auto" latinLnBrk="1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zh-CN" altLang="en-US" sz="2800" b="1" i="0" strike="noStrike" cap="none" spc="0" normalizeH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 C .世界上存在的电荷只有两种</a:t>
            </a:r>
          </a:p>
          <a:p>
            <a:pPr marL="0" marR="0" indent="0" algn="l" defTabSz="914400" rtl="0" eaLnBrk="1" fontAlgn="auto" latinLnBrk="1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zh-CN" altLang="en-US" sz="2800" b="1" i="0" strike="noStrike" cap="none" spc="0" normalizeH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 D .随着人类科学技术的不断进步，总有一天永动机可能被制造出来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4195445" y="873760"/>
            <a:ext cx="1170940" cy="45910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t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altLang="zh-CN" sz="2400" b="1" i="0" u="none" strike="noStrike" cap="none" spc="0" normalizeH="0" baseline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Arial" panose="020B0604020202020204"/>
                <a:sym typeface="Arial" panose="020B0604020202020204"/>
              </a:rPr>
              <a:t>C</a:t>
            </a:r>
          </a:p>
        </p:txBody>
      </p:sp>
      <p:sp>
        <p:nvSpPr>
          <p:cNvPr id="6" name="流程图: 资料带 5"/>
          <p:cNvSpPr/>
          <p:nvPr/>
        </p:nvSpPr>
        <p:spPr>
          <a:xfrm>
            <a:off x="86995" y="5641"/>
            <a:ext cx="1204595" cy="629434"/>
          </a:xfrm>
          <a:prstGeom prst="flowChartPunchedTape">
            <a:avLst/>
          </a:prstGeom>
          <a:solidFill>
            <a:srgbClr val="0039AC"/>
          </a:solidFill>
          <a:ln w="12700" cap="flat">
            <a:solidFill>
              <a:srgbClr val="BBE0E3"/>
            </a:solidFill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ctr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altLang="zh-CN" sz="1800" b="0" i="0" u="none" strike="noStrike" cap="none" spc="0" normalizeH="0" baseline="0">
                <a:ln>
                  <a:noFill/>
                </a:ln>
                <a:solidFill>
                  <a:srgbClr val="FFFF00"/>
                </a:solidFill>
                <a:effectLst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rPr>
              <a:t> </a:t>
            </a:r>
            <a:r>
              <a:rPr kumimoji="0" lang="zh-CN" altLang="en-US" sz="1800" b="0" i="0" u="none" strike="noStrike" cap="none" spc="0" normalizeH="0" baseline="0">
                <a:ln>
                  <a:noFill/>
                </a:ln>
                <a:solidFill>
                  <a:srgbClr val="FFFF00"/>
                </a:solidFill>
                <a:effectLst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rPr>
              <a:t>典例剖析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  <p:bldP spid="3" grpId="0" bldLvl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42570" y="904240"/>
            <a:ext cx="8604885" cy="267525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t" forceAA="0">
            <a:spAutoFit/>
          </a:bodyPr>
          <a:lstStyle/>
          <a:p>
            <a:pPr marL="0" marR="0" indent="0" algn="l" defTabSz="914400" rtl="0" eaLnBrk="1" fontAlgn="auto" latinLnBrk="1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altLang="zh-CN" sz="28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5.</a:t>
            </a:r>
            <a:r>
              <a:rPr kumimoji="0" lang="zh-CN" altLang="en-US" sz="28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沿海地区的气温不如内陆地区的气温变化显著，主要是因为水比砂石具有较大的</a:t>
            </a:r>
            <a:r>
              <a:rPr kumimoji="0" lang="zh-CN" altLang="en-US" sz="2800" b="1" i="0" u="none" strike="noStrike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（   </a:t>
            </a:r>
            <a:r>
              <a:rPr kumimoji="0" lang="zh-CN" altLang="en-US" sz="28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）</a:t>
            </a:r>
          </a:p>
          <a:p>
            <a:pPr marL="0" marR="0" indent="0" algn="l" defTabSz="914400" rtl="0" eaLnBrk="1" fontAlgn="auto" latinLnBrk="1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zh-CN" altLang="en-US" sz="28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 A .热量                B .密度      </a:t>
            </a:r>
          </a:p>
          <a:p>
            <a:pPr marL="0" marR="0" indent="0" algn="l" defTabSz="914400" rtl="0" eaLnBrk="1" fontAlgn="auto" latinLnBrk="1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zh-CN" altLang="en-US" sz="28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 C .比热容              D .内能</a:t>
            </a:r>
          </a:p>
        </p:txBody>
      </p:sp>
      <p:sp>
        <p:nvSpPr>
          <p:cNvPr id="6" name="流程图: 资料带 5"/>
          <p:cNvSpPr/>
          <p:nvPr/>
        </p:nvSpPr>
        <p:spPr>
          <a:xfrm>
            <a:off x="86995" y="5641"/>
            <a:ext cx="1204595" cy="629434"/>
          </a:xfrm>
          <a:prstGeom prst="flowChartPunchedTape">
            <a:avLst/>
          </a:prstGeom>
          <a:solidFill>
            <a:srgbClr val="0039AC"/>
          </a:solidFill>
          <a:ln w="12700" cap="flat">
            <a:solidFill>
              <a:srgbClr val="BBE0E3"/>
            </a:solidFill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ctr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altLang="zh-CN" sz="1800" b="0" i="0" u="none" strike="noStrike" cap="none" spc="0" normalizeH="0" baseline="0">
                <a:ln>
                  <a:noFill/>
                </a:ln>
                <a:solidFill>
                  <a:srgbClr val="FFFF00"/>
                </a:solidFill>
                <a:effectLst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rPr>
              <a:t> </a:t>
            </a:r>
            <a:r>
              <a:rPr kumimoji="0" lang="zh-CN" altLang="en-US" sz="1800" b="0" i="0" u="none" strike="noStrike" cap="none" spc="0" normalizeH="0" baseline="0">
                <a:ln>
                  <a:noFill/>
                </a:ln>
                <a:solidFill>
                  <a:srgbClr val="FFFF00"/>
                </a:solidFill>
                <a:effectLst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rPr>
              <a:t>典例剖析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5385435" y="1600516"/>
            <a:ext cx="430530" cy="58229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t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altLang="zh-CN" sz="3200" b="1" i="0" u="none" strike="noStrike" cap="none" spc="0" normalizeH="0" baseline="0" smtClean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Arial" panose="020B0604020202020204"/>
                <a:sym typeface="Arial" panose="020B0604020202020204"/>
              </a:rPr>
              <a:t>C</a:t>
            </a:r>
            <a:endParaRPr kumimoji="0" lang="en-US" altLang="zh-CN" sz="3200" b="1" i="0" u="none" strike="noStrike" cap="none" spc="0" normalizeH="0" baseline="0">
              <a:ln>
                <a:noFill/>
              </a:ln>
              <a:solidFill>
                <a:srgbClr val="FF0000"/>
              </a:solidFill>
              <a:effectLst/>
              <a:uFillTx/>
              <a:latin typeface="宋体" panose="02010600030101010101" pitchFamily="2" charset="-122"/>
              <a:ea typeface="宋体" panose="02010600030101010101" pitchFamily="2" charset="-122"/>
              <a:cs typeface="Arial" panose="020B0604020202020204"/>
              <a:sym typeface="Arial" panose="020B0604020202020204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矩形 77825"/>
          <p:cNvSpPr/>
          <p:nvPr/>
        </p:nvSpPr>
        <p:spPr>
          <a:xfrm>
            <a:off x="222885" y="635000"/>
            <a:ext cx="8296275" cy="396938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algn="just" eaLnBrk="1" fontAlgn="auto" latinLnBrk="0" hangingPunct="1">
              <a:lnSpc>
                <a:spcPct val="150000"/>
              </a:lnSpc>
            </a:pPr>
            <a:r>
              <a:rPr lang="en-US" altLang="zh-CN" sz="24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6.(1)在滑滑梯时我们的屁股会感到发热，是因为在滑动过程中</a:t>
            </a:r>
            <a:r>
              <a:rPr lang="en-US" altLang="zh-CN" sz="2400" b="1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                    </a:t>
            </a:r>
            <a:r>
              <a:rPr lang="zh-CN" altLang="en-US" sz="2400" b="1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lang="zh-CN" altLang="en-US" sz="2400" b="1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just" eaLnBrk="1" fontAlgn="auto" latinLnBrk="0" hangingPunct="1">
              <a:lnSpc>
                <a:spcPct val="150000"/>
              </a:lnSpc>
            </a:pPr>
            <a:r>
              <a:rPr lang="en-US" altLang="zh-CN" sz="24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(2)</a:t>
            </a:r>
            <a:r>
              <a:rPr lang="zh-CN" altLang="en-US" sz="24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在水力发电中，水的</a:t>
            </a:r>
            <a:r>
              <a:rPr lang="zh-CN" altLang="en-US" sz="2400" b="1" u="sng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            </a:t>
            </a:r>
            <a:r>
              <a:rPr lang="zh-CN" altLang="en-US" sz="24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。</a:t>
            </a:r>
          </a:p>
          <a:p>
            <a:pPr algn="just" eaLnBrk="1" fontAlgn="auto" latinLnBrk="0" hangingPunct="1">
              <a:lnSpc>
                <a:spcPct val="150000"/>
              </a:lnSpc>
            </a:pPr>
            <a:r>
              <a:rPr lang="en-US" altLang="zh-CN" sz="24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(3)</a:t>
            </a:r>
            <a:r>
              <a:rPr lang="zh-CN" altLang="en-US" sz="24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在火力发电厂，燃料燃烧释放的</a:t>
            </a:r>
            <a:r>
              <a:rPr lang="zh-CN" altLang="en-US" sz="2400" b="1" u="sng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            </a:t>
            </a:r>
            <a:r>
              <a:rPr lang="zh-CN" altLang="en-US" sz="24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。</a:t>
            </a:r>
          </a:p>
          <a:p>
            <a:pPr algn="just" eaLnBrk="1" fontAlgn="auto" latinLnBrk="0" hangingPunct="1">
              <a:lnSpc>
                <a:spcPct val="150000"/>
              </a:lnSpc>
            </a:pPr>
            <a:r>
              <a:rPr lang="en-US" altLang="zh-CN" sz="24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(4)</a:t>
            </a:r>
            <a:r>
              <a:rPr lang="zh-CN" altLang="en-US" sz="24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电流通过电动机 </a:t>
            </a:r>
            <a:r>
              <a:rPr lang="zh-CN" altLang="en-US" sz="2400" b="1" u="sng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              </a:t>
            </a:r>
            <a:r>
              <a:rPr lang="zh-CN" altLang="en-US" sz="24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。 </a:t>
            </a:r>
          </a:p>
          <a:p>
            <a:pPr algn="just">
              <a:lnSpc>
                <a:spcPct val="150000"/>
              </a:lnSpc>
            </a:pPr>
            <a:r>
              <a:rPr lang="en-US" altLang="zh-CN" sz="24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(5)</a:t>
            </a:r>
            <a:r>
              <a:rPr lang="zh-CN" altLang="en-US" sz="24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植物吸收太阳光进行光合作用</a:t>
            </a:r>
            <a:r>
              <a:rPr lang="zh-CN" altLang="en-US" sz="2400" b="1" u="sng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                    。</a:t>
            </a:r>
            <a:endParaRPr lang="zh-CN" altLang="en-US" sz="2400" b="1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endParaRPr lang="zh-CN" altLang="en-US" sz="2400" b="1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6" name="流程图: 资料带 5"/>
          <p:cNvSpPr/>
          <p:nvPr/>
        </p:nvSpPr>
        <p:spPr>
          <a:xfrm>
            <a:off x="86995" y="5641"/>
            <a:ext cx="1204595" cy="629434"/>
          </a:xfrm>
          <a:prstGeom prst="flowChartPunchedTape">
            <a:avLst/>
          </a:prstGeom>
          <a:solidFill>
            <a:srgbClr val="0039AC"/>
          </a:solidFill>
          <a:ln w="12700" cap="flat">
            <a:solidFill>
              <a:srgbClr val="BBE0E3"/>
            </a:solidFill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ctr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altLang="zh-CN" sz="1800" b="0" i="0" u="none" strike="noStrike" cap="none" spc="0" normalizeH="0" baseline="0">
                <a:ln>
                  <a:noFill/>
                </a:ln>
                <a:solidFill>
                  <a:srgbClr val="FFFF00"/>
                </a:solidFill>
                <a:effectLst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rPr>
              <a:t> </a:t>
            </a:r>
            <a:r>
              <a:rPr kumimoji="0" lang="zh-CN" altLang="en-US" sz="1800" b="0" i="0" u="none" strike="noStrike" cap="none" spc="0" normalizeH="0" baseline="0">
                <a:ln>
                  <a:noFill/>
                </a:ln>
                <a:solidFill>
                  <a:srgbClr val="FFFF00"/>
                </a:solidFill>
                <a:effectLst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rPr>
              <a:t>典例剖析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972820" y="1210310"/>
            <a:ext cx="4157345" cy="45910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t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zh-CN" altLang="en-US" sz="2400" b="1" i="0" u="none" strike="noStrike" cap="none" spc="0" normalizeH="0" baseline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Arial" panose="020B0604020202020204"/>
                <a:sym typeface="Arial" panose="020B0604020202020204"/>
              </a:rPr>
              <a:t>摩擦使机械能转化为内能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3521075" y="1844675"/>
            <a:ext cx="3867785" cy="45910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t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zh-CN" altLang="en-US" sz="2400" b="1" i="0" u="none" strike="noStrike" cap="none" spc="0" normalizeH="0" baseline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Arial" panose="020B0604020202020204"/>
                <a:sym typeface="Arial" panose="020B0604020202020204"/>
              </a:rPr>
              <a:t>机械能转化为电能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5071110" y="2360930"/>
            <a:ext cx="2640330" cy="45910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t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zh-CN" altLang="en-US" sz="2400" b="1" i="0" u="none" strike="noStrike" cap="none" spc="0" normalizeH="0" baseline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Arial" panose="020B0604020202020204"/>
                <a:sym typeface="Arial" panose="020B0604020202020204"/>
              </a:rPr>
              <a:t>化学能转化成电能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3140710" y="2919730"/>
            <a:ext cx="2658110" cy="45910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t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zh-CN" altLang="en-US" sz="2400" b="1" i="0" u="none" strike="noStrike" cap="none" spc="0" normalizeH="0" baseline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Arial" panose="020B0604020202020204"/>
                <a:sym typeface="Arial" panose="020B0604020202020204"/>
              </a:rPr>
              <a:t>电能转化为机械能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4897120" y="3512185"/>
            <a:ext cx="2988945" cy="39751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t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zh-CN" altLang="en-US" sz="2000" b="1" i="0" u="none" strike="noStrike" cap="none" spc="0" normalizeH="0" baseline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  太阳能转化为化学能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7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9" grpId="0"/>
      <p:bldP spid="3" grpId="0" animBg="1"/>
      <p:bldP spid="4" grpId="0" animBg="1"/>
      <p:bldP spid="5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361315" y="593090"/>
            <a:ext cx="8267700" cy="119761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t" forceAA="0">
            <a:spAutoFit/>
          </a:bodyPr>
          <a:lstStyle/>
          <a:p>
            <a:pPr marL="0" marR="0" indent="0" algn="l" defTabSz="914400" rtl="0" eaLnBrk="1" fontAlgn="auto" latinLnBrk="1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altLang="zh-CN" sz="2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7</a:t>
            </a:r>
            <a:r>
              <a:rPr kumimoji="0" lang="zh-CN" altLang="en-US" sz="2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、在一个工作循环中，四个冲程，活塞往复运动</a:t>
            </a:r>
            <a:r>
              <a:rPr kumimoji="0" lang="zh-CN" altLang="en-US" sz="2400" b="1" i="0" u="sng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       </a:t>
            </a:r>
            <a:r>
              <a:rPr kumimoji="0" lang="zh-CN" altLang="en-US" sz="2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，曲柄转动两周，燃气对外做功</a:t>
            </a:r>
            <a:r>
              <a:rPr kumimoji="0" lang="zh-CN" altLang="en-US" sz="2400" b="1" i="0" u="sng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      </a:t>
            </a:r>
            <a:r>
              <a:rPr kumimoji="0" lang="zh-CN" altLang="en-US" sz="2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108190" y="713105"/>
            <a:ext cx="897890" cy="45910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t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zh-CN" altLang="en-US" sz="2400" b="1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两次</a:t>
            </a:r>
            <a:endParaRPr kumimoji="0" lang="zh-CN" altLang="en-US" sz="2400" b="1" i="0" u="none" strike="noStrike" cap="none" spc="0" normalizeH="0" baseline="0">
              <a:ln>
                <a:noFill/>
              </a:ln>
              <a:solidFill>
                <a:srgbClr val="FF0000"/>
              </a:solidFill>
              <a:effectLst/>
              <a:uFillTx/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Arial" panose="020B0604020202020204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458970" y="1217295"/>
            <a:ext cx="725805" cy="45910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t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zh-CN" altLang="en-US" sz="2400" b="1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一次</a:t>
            </a:r>
            <a:endParaRPr kumimoji="0" lang="zh-CN" altLang="en-US" sz="2400" b="1" i="0" u="none" strike="noStrike" cap="none" spc="0" normalizeH="0" baseline="0">
              <a:ln>
                <a:noFill/>
              </a:ln>
              <a:solidFill>
                <a:srgbClr val="FF0000"/>
              </a:solidFill>
              <a:effectLst/>
              <a:uFillTx/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Arial" panose="020B0604020202020204"/>
            </a:endParaRPr>
          </a:p>
        </p:txBody>
      </p:sp>
      <p:graphicFrame>
        <p:nvGraphicFramePr>
          <p:cNvPr id="5" name="表格 4"/>
          <p:cNvGraphicFramePr/>
          <p:nvPr/>
        </p:nvGraphicFramePr>
        <p:xfrm>
          <a:off x="1745615" y="1968500"/>
          <a:ext cx="4993640" cy="279590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63700"/>
                <a:gridCol w="1636395"/>
                <a:gridCol w="1693545"/>
              </a:tblGrid>
              <a:tr h="814705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sz="1600" b="1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</a:t>
                      </a:r>
                      <a:r>
                        <a:rPr lang="en-US" sz="1600" b="1" dirty="0" err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名称</a:t>
                      </a:r>
                      <a:r>
                        <a:rPr lang="en-US" sz="1600" b="1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                  </a:t>
                      </a:r>
                      <a:endParaRPr lang="en-US" sz="1600" b="0" dirty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indent="0" algn="l">
                        <a:buNone/>
                      </a:pPr>
                      <a:r>
                        <a:rPr lang="en-US" sz="1600" b="1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                    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zh-CN" altLang="en-US" sz="1600" b="1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       </a:t>
                      </a:r>
                      <a:r>
                        <a:rPr lang="en-US" sz="1600" b="1" dirty="0" err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区别</a:t>
                      </a:r>
                      <a:r>
                        <a:rPr lang="en-US" sz="1600" b="1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 </a:t>
                      </a:r>
                      <a:r>
                        <a:rPr lang="en-US" sz="1600" b="0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                                                                                  </a:t>
                      </a:r>
                      <a:r>
                        <a:rPr lang="en-US" sz="1600" b="1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</a:t>
                      </a:r>
                      <a:endParaRPr lang="en-US" altLang="en-US" sz="1600" b="1" dirty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24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汽油机</a:t>
                      </a:r>
                      <a:endParaRPr lang="en-US" altLang="en-US" sz="24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24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柴油机</a:t>
                      </a:r>
                      <a:endParaRPr lang="en-US" altLang="en-US" sz="24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24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构造</a:t>
                      </a:r>
                      <a:endParaRPr lang="en-US" altLang="en-US" sz="24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endParaRPr lang="en-US" altLang="en-US" sz="1000" b="0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endParaRPr lang="en-US" altLang="en-US" sz="1000" b="0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3900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20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吸入的物质</a:t>
                      </a:r>
                      <a:endParaRPr lang="en-US" altLang="en-US" sz="20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endParaRPr lang="en-US" altLang="en-US" sz="1000" b="0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endParaRPr lang="en-US" altLang="en-US" sz="1000" b="0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3900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8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燃料燃烧的方式</a:t>
                      </a:r>
                      <a:endParaRPr lang="en-US" altLang="en-US" sz="18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endParaRPr lang="en-US" altLang="en-US" sz="1000" b="0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endParaRPr lang="en-US" altLang="en-US" sz="1000" b="0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文本框 6"/>
          <p:cNvSpPr txBox="1"/>
          <p:nvPr/>
        </p:nvSpPr>
        <p:spPr>
          <a:xfrm>
            <a:off x="3427095" y="2849245"/>
            <a:ext cx="1212215" cy="39751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t" forceAA="0">
            <a:spAutoFit/>
          </a:bodyPr>
          <a:lstStyle/>
          <a:p>
            <a:pPr marL="0" indent="0" algn="ctr">
              <a:buNone/>
            </a:pPr>
            <a:r>
              <a:rPr lang="en-US" sz="2000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火花塞</a:t>
            </a:r>
            <a:endParaRPr kumimoji="0" lang="en-US" altLang="en-US" sz="2000" b="1" i="0" u="none" strike="noStrike" cap="none" spc="0" normalizeH="0" baseline="0">
              <a:ln>
                <a:noFill/>
              </a:ln>
              <a:solidFill>
                <a:srgbClr val="FF0000"/>
              </a:solidFill>
              <a:effectLst/>
              <a:uFillTx/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113655" y="2901950"/>
            <a:ext cx="1332230" cy="39751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t" forceAA="0">
            <a:spAutoFit/>
          </a:bodyPr>
          <a:lstStyle/>
          <a:p>
            <a:pPr marL="0" indent="0" algn="ctr">
              <a:buNone/>
            </a:pPr>
            <a:r>
              <a:rPr lang="en-US" sz="2000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喷油嘴</a:t>
            </a:r>
            <a:endParaRPr kumimoji="0" lang="en-US" altLang="en-US" sz="2000" b="1" i="0" u="none" strike="noStrike" cap="none" spc="0" normalizeH="0" baseline="0">
              <a:ln>
                <a:noFill/>
              </a:ln>
              <a:solidFill>
                <a:srgbClr val="FF0000"/>
              </a:solidFill>
              <a:effectLst/>
              <a:uFillTx/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505835" y="3350895"/>
            <a:ext cx="1607820" cy="64389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t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800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吸入空气和汽油的混合物</a:t>
            </a:r>
            <a:endParaRPr kumimoji="0" lang="zh-CN" altLang="en-US" sz="1800" b="1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5184775" y="3395980"/>
            <a:ext cx="1391920" cy="67437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t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只吸入空气</a:t>
            </a:r>
            <a:endParaRPr lang="en-US" altLang="en-US" sz="1800" b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3606800" y="4070350"/>
            <a:ext cx="1271905" cy="67437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t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点燃式</a:t>
            </a:r>
            <a:endParaRPr lang="en-US" altLang="en-US" sz="1800" b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5387340" y="4090035"/>
            <a:ext cx="1234440" cy="67437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t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压燃式</a:t>
            </a:r>
            <a:endParaRPr lang="en-US" altLang="en-US" sz="1800" b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361315" y="1790700"/>
            <a:ext cx="1518285" cy="45910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t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altLang="zh-CN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panose="020B0604020202020204"/>
                <a:ea typeface="宋体" panose="02010600030101010101" pitchFamily="2" charset="-122"/>
                <a:cs typeface="Arial" panose="020B0604020202020204"/>
                <a:sym typeface="Arial" panose="020B0604020202020204"/>
              </a:rPr>
              <a:t>8</a:t>
            </a:r>
            <a:r>
              <a:rPr kumimoji="0" lang="zh-CN" altLang="en-US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panose="020B0604020202020204"/>
                <a:ea typeface="宋体" panose="02010600030101010101" pitchFamily="2" charset="-122"/>
                <a:cs typeface="Arial" panose="020B0604020202020204"/>
                <a:sym typeface="Arial" panose="020B0604020202020204"/>
              </a:rPr>
              <a:t>、</a:t>
            </a:r>
            <a:r>
              <a:rPr kumimoji="0" lang="zh-CN" altLang="en-US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panose="020B0604020202020204"/>
                <a:ea typeface="宋体" panose="02010600030101010101" pitchFamily="2" charset="-122"/>
                <a:cs typeface="Arial" panose="020B0604020202020204"/>
                <a:sym typeface="Arial" panose="020B0604020202020204"/>
              </a:rPr>
              <a:t>区别</a:t>
            </a:r>
            <a:r>
              <a:rPr kumimoji="0" lang="zh-CN" altLang="en-US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panose="020B0604020202020204"/>
                <a:ea typeface="宋体" panose="02010600030101010101" pitchFamily="2" charset="-122"/>
                <a:cs typeface="Arial" panose="020B0604020202020204"/>
                <a:sym typeface="Arial" panose="020B0604020202020204"/>
              </a:rPr>
              <a:t>：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  <p:bldP spid="3" grpId="0" animBg="1"/>
      <p:bldP spid="4" grpId="0" animBg="1"/>
      <p:bldP spid="7" grpId="0" animBg="1"/>
      <p:bldP spid="8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流程图: 资料带 11"/>
          <p:cNvSpPr/>
          <p:nvPr/>
        </p:nvSpPr>
        <p:spPr>
          <a:xfrm>
            <a:off x="86995" y="5641"/>
            <a:ext cx="1204595" cy="629434"/>
          </a:xfrm>
          <a:prstGeom prst="flowChartPunchedTape">
            <a:avLst/>
          </a:prstGeom>
          <a:solidFill>
            <a:srgbClr val="0039AC"/>
          </a:solidFill>
          <a:ln w="12700" cap="flat">
            <a:solidFill>
              <a:srgbClr val="BBE0E3"/>
            </a:solidFill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ctr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altLang="zh-CN" sz="1800" b="0" i="0" u="none" strike="noStrike" cap="none" spc="0" normalizeH="0" baseline="0">
                <a:ln>
                  <a:noFill/>
                </a:ln>
                <a:solidFill>
                  <a:srgbClr val="FFFF00"/>
                </a:solidFill>
                <a:effectLst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rPr>
              <a:t> </a:t>
            </a:r>
            <a:r>
              <a:rPr kumimoji="0" lang="zh-CN" altLang="en-US" sz="1800" b="0" i="0" u="none" strike="noStrike" cap="none" spc="0" normalizeH="0" baseline="0">
                <a:ln>
                  <a:noFill/>
                </a:ln>
                <a:solidFill>
                  <a:srgbClr val="FFFF00"/>
                </a:solidFill>
                <a:effectLst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rPr>
              <a:t>典例剖析</a:t>
            </a:r>
          </a:p>
        </p:txBody>
      </p:sp>
      <p:pic>
        <p:nvPicPr>
          <p:cNvPr id="2" name="图片 -2147482591" descr="热机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62915" y="1418590"/>
            <a:ext cx="8218805" cy="229425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流程图: 资料带 5"/>
          <p:cNvSpPr/>
          <p:nvPr/>
        </p:nvSpPr>
        <p:spPr>
          <a:xfrm>
            <a:off x="160020" y="5641"/>
            <a:ext cx="1204595" cy="629434"/>
          </a:xfrm>
          <a:prstGeom prst="flowChartPunchedTape">
            <a:avLst/>
          </a:prstGeom>
          <a:solidFill>
            <a:srgbClr val="0039AC"/>
          </a:solidFill>
          <a:ln w="12700" cap="flat">
            <a:solidFill>
              <a:srgbClr val="BBE0E3"/>
            </a:solidFill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ctr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altLang="zh-CN" sz="1800" b="0" i="0" u="none" strike="noStrike" cap="none" spc="0" normalizeH="0" baseline="0">
                <a:ln>
                  <a:noFill/>
                </a:ln>
                <a:solidFill>
                  <a:srgbClr val="FFFF00"/>
                </a:solidFill>
                <a:effectLst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rPr>
              <a:t> </a:t>
            </a:r>
            <a:r>
              <a:rPr kumimoji="0" lang="zh-CN" altLang="en-US" sz="1800" b="0" i="0" u="none" strike="noStrike" cap="none" spc="0" normalizeH="0" baseline="0">
                <a:ln>
                  <a:noFill/>
                </a:ln>
                <a:solidFill>
                  <a:srgbClr val="FFFF00"/>
                </a:solidFill>
                <a:effectLst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rPr>
              <a:t>典例剖析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405130" y="635000"/>
            <a:ext cx="8264525" cy="396811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t" forceAA="0">
            <a:spAutoFit/>
          </a:bodyPr>
          <a:lstStyle/>
          <a:p>
            <a:pPr marL="0" marR="0" indent="0" algn="l" defTabSz="914400" rtl="0" eaLnBrk="1" fontAlgn="auto" latinLnBrk="1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下列有关热机的说法中不正确的是（        ）</a:t>
            </a:r>
          </a:p>
          <a:p>
            <a:pPr marL="0" marR="0" indent="0" algn="l" defTabSz="914400" rtl="0" eaLnBrk="1" fontAlgn="auto" latinLnBrk="1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 A .可以采用增大热机功率的方法来增大热机的效率</a:t>
            </a:r>
          </a:p>
          <a:p>
            <a:pPr marL="0" marR="0" indent="0" algn="l" defTabSz="914400" rtl="0" eaLnBrk="1" fontAlgn="auto" latinLnBrk="1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 B .为了防止热机过热，通常用水来降温，是利用水的比热容大的特性</a:t>
            </a:r>
          </a:p>
          <a:p>
            <a:pPr marL="0" marR="0" indent="0" algn="l" defTabSz="914400" rtl="0" eaLnBrk="1" fontAlgn="auto" latinLnBrk="1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 C .热机工作的过程是将燃料燃烧获得的内能转化成机械能的过程</a:t>
            </a:r>
          </a:p>
          <a:p>
            <a:pPr marL="0" marR="0" indent="0" algn="l" defTabSz="914400" rtl="0" eaLnBrk="1" fontAlgn="auto" latinLnBrk="1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 D .热机的大量使用会造成环境污染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5642610" y="635000"/>
            <a:ext cx="548005" cy="76708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t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altLang="zh-CN" sz="4400" b="1" i="0" u="none" strike="noStrike" cap="none" spc="0" normalizeH="0" baseline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Arial" panose="020B0604020202020204"/>
                <a:sym typeface="Arial" panose="020B0604020202020204"/>
              </a:rPr>
              <a:t>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  <p:bldP spid="8" grpId="0" bldLvl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15900" y="626110"/>
            <a:ext cx="8805545" cy="452183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t" forceAA="0">
            <a:spAutoFit/>
          </a:bodyPr>
          <a:lstStyle/>
          <a:p>
            <a:pPr marL="0" marR="0" indent="0" algn="l" defTabSz="914400" rtl="0" eaLnBrk="1" fontAlgn="auto" latinLnBrk="1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2. 下列关于热机的说法中，正确的是（        ）</a:t>
            </a:r>
          </a:p>
          <a:p>
            <a:pPr marL="0" marR="0" indent="0" algn="l" defTabSz="914400" rtl="0" eaLnBrk="1" fontAlgn="auto" latinLnBrk="1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 A 加润滑油减少机器各部件之间的摩擦，可以使热机效率大于</a:t>
            </a:r>
            <a:r>
              <a:rPr kumimoji="0" lang="en-US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1</a:t>
            </a:r>
          </a:p>
          <a:p>
            <a:pPr marL="0" marR="0" indent="0" algn="l" defTabSz="914400" rtl="0" eaLnBrk="1" fontAlgn="auto" latinLnBrk="1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sz="2400" b="1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Arial" panose="020B0604020202020204"/>
            </a:endParaRPr>
          </a:p>
          <a:p>
            <a:pPr marL="0" marR="0" indent="0" algn="l" defTabSz="914400" rtl="0" eaLnBrk="1" fontAlgn="auto" latinLnBrk="1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 B 柴油机工作时，将内能转化为机械能的是做功冲程</a:t>
            </a:r>
          </a:p>
          <a:p>
            <a:pPr marL="0" marR="0" indent="0" algn="l" defTabSz="914400" rtl="0" eaLnBrk="1" fontAlgn="auto" latinLnBrk="1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sz="2400" b="1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Arial" panose="020B0604020202020204"/>
            </a:endParaRPr>
          </a:p>
          <a:p>
            <a:pPr marL="0" marR="0" indent="0" algn="l" defTabSz="914400" rtl="0" eaLnBrk="1" fontAlgn="auto" latinLnBrk="1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 C 四冲程汽油机有两个冲程是对外做功的</a:t>
            </a:r>
          </a:p>
          <a:p>
            <a:pPr marL="0" marR="0" indent="0" algn="l" defTabSz="914400" rtl="0" eaLnBrk="1" fontAlgn="auto" latinLnBrk="1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sz="2400" b="1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Arial" panose="020B0604020202020204"/>
            </a:endParaRPr>
          </a:p>
          <a:p>
            <a:pPr marL="0" marR="0" indent="0" algn="l" defTabSz="914400" rtl="0" eaLnBrk="1" fontAlgn="auto" latinLnBrk="1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 D 热机不属于大气污染的主要来源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5798185" y="635000"/>
            <a:ext cx="752475" cy="58229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t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altLang="zh-CN" sz="3200" b="1" i="0" u="none" strike="noStrike" cap="none" spc="0" normalizeH="0" baseline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Arial" panose="020B0604020202020204"/>
                <a:sym typeface="Arial" panose="020B0604020202020204"/>
              </a:rPr>
              <a:t>B</a:t>
            </a:r>
          </a:p>
        </p:txBody>
      </p:sp>
      <p:sp>
        <p:nvSpPr>
          <p:cNvPr id="12" name="流程图: 资料带 11"/>
          <p:cNvSpPr/>
          <p:nvPr/>
        </p:nvSpPr>
        <p:spPr>
          <a:xfrm>
            <a:off x="86995" y="5641"/>
            <a:ext cx="1204595" cy="629434"/>
          </a:xfrm>
          <a:prstGeom prst="flowChartPunchedTape">
            <a:avLst/>
          </a:prstGeom>
          <a:solidFill>
            <a:srgbClr val="0039AC"/>
          </a:solidFill>
          <a:ln w="12700" cap="flat">
            <a:solidFill>
              <a:srgbClr val="BBE0E3"/>
            </a:solidFill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ctr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altLang="zh-CN" sz="1800" b="0" i="0" u="none" strike="noStrike" cap="none" spc="0" normalizeH="0" baseline="0">
                <a:ln>
                  <a:noFill/>
                </a:ln>
                <a:solidFill>
                  <a:srgbClr val="FFFF00"/>
                </a:solidFill>
                <a:effectLst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rPr>
              <a:t> </a:t>
            </a:r>
            <a:r>
              <a:rPr kumimoji="0" lang="zh-CN" altLang="en-US" sz="1800" b="0" i="0" u="none" strike="noStrike" cap="none" spc="0" normalizeH="0" baseline="0">
                <a:ln>
                  <a:noFill/>
                </a:ln>
                <a:solidFill>
                  <a:srgbClr val="FFFF00"/>
                </a:solidFill>
                <a:effectLst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rPr>
              <a:t>典例剖析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  <p:bldP spid="3" grpId="0" bldLvl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33730" y="635000"/>
            <a:ext cx="8263255" cy="452183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t" forceAA="0">
            <a:spAutoFit/>
          </a:bodyPr>
          <a:lstStyle/>
          <a:p>
            <a:pPr marL="0" marR="0" indent="0" algn="l" defTabSz="914400" rtl="0" eaLnBrk="1" fontAlgn="auto" latinLnBrk="1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3. 汽车已经成为人们生活中不可或缺的交通工具，下列关于汽车的说法正确的是（ ）</a:t>
            </a:r>
          </a:p>
          <a:p>
            <a:pPr marL="0" marR="0" indent="0" algn="l" defTabSz="914400" rtl="0" eaLnBrk="1" fontAlgn="auto" latinLnBrk="1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 A .汽车速度越快，惯性越大</a:t>
            </a:r>
          </a:p>
          <a:p>
            <a:pPr marL="0" marR="0" indent="0" algn="l" defTabSz="914400" rtl="0" eaLnBrk="1" fontAlgn="auto" latinLnBrk="1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 B .汽车发动机能把燃料燃烧产生的内能全部转化为机械能</a:t>
            </a:r>
          </a:p>
          <a:p>
            <a:pPr marL="0" marR="0" indent="0" algn="l" defTabSz="914400" rtl="0" eaLnBrk="1" fontAlgn="auto" latinLnBrk="1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 C .汽车关闭发动机后不会立即停下，说明运动不需要力来维持</a:t>
            </a:r>
          </a:p>
          <a:p>
            <a:pPr marL="0" marR="0" indent="0" algn="l" defTabSz="914400" rtl="0" eaLnBrk="1" fontAlgn="auto" latinLnBrk="1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 D .静止在水平地面上的汽车，地面对汽车的支持力与汽车车对地面的压力是一对平衡力</a:t>
            </a:r>
          </a:p>
        </p:txBody>
      </p:sp>
      <p:sp>
        <p:nvSpPr>
          <p:cNvPr id="6" name="流程图: 资料带 5"/>
          <p:cNvSpPr/>
          <p:nvPr/>
        </p:nvSpPr>
        <p:spPr>
          <a:xfrm>
            <a:off x="160020" y="5641"/>
            <a:ext cx="1204595" cy="629434"/>
          </a:xfrm>
          <a:prstGeom prst="flowChartPunchedTape">
            <a:avLst/>
          </a:prstGeom>
          <a:solidFill>
            <a:srgbClr val="0039AC"/>
          </a:solidFill>
          <a:ln w="12700" cap="flat">
            <a:solidFill>
              <a:srgbClr val="BBE0E3"/>
            </a:solidFill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ctr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altLang="zh-CN" sz="1800" b="0" i="0" u="none" strike="noStrike" cap="none" spc="0" normalizeH="0" baseline="0">
                <a:ln>
                  <a:noFill/>
                </a:ln>
                <a:solidFill>
                  <a:srgbClr val="FFFF00"/>
                </a:solidFill>
                <a:effectLst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rPr>
              <a:t> </a:t>
            </a:r>
            <a:r>
              <a:rPr kumimoji="0" lang="zh-CN" altLang="en-US" sz="1800" b="0" i="0" u="none" strike="noStrike" cap="none" spc="0" normalizeH="0" baseline="0">
                <a:ln>
                  <a:noFill/>
                </a:ln>
                <a:solidFill>
                  <a:srgbClr val="FFFF00"/>
                </a:solidFill>
                <a:effectLst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rPr>
              <a:t>典例剖析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3623945" y="1260475"/>
            <a:ext cx="601345" cy="58229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t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altLang="zh-CN" sz="3200" b="1" i="0" u="none" strike="noStrike" cap="none" spc="0" normalizeH="0" baseline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Arial" panose="020B0604020202020204"/>
                <a:sym typeface="Arial" panose="020B0604020202020204"/>
              </a:rPr>
              <a:t>C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  <p:bldP spid="3" grpId="0" bldLvl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流程图: 资料带 5"/>
          <p:cNvSpPr/>
          <p:nvPr/>
        </p:nvSpPr>
        <p:spPr>
          <a:xfrm>
            <a:off x="160020" y="5641"/>
            <a:ext cx="1204595" cy="629434"/>
          </a:xfrm>
          <a:prstGeom prst="flowChartPunchedTape">
            <a:avLst/>
          </a:prstGeom>
          <a:solidFill>
            <a:srgbClr val="0039AC"/>
          </a:solidFill>
          <a:ln w="12700" cap="flat">
            <a:solidFill>
              <a:srgbClr val="BBE0E3"/>
            </a:solidFill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ctr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altLang="zh-CN" sz="1800" b="0" i="0" u="none" strike="noStrike" cap="none" spc="0" normalizeH="0" baseline="0">
                <a:ln>
                  <a:noFill/>
                </a:ln>
                <a:solidFill>
                  <a:srgbClr val="FFFF00"/>
                </a:solidFill>
                <a:effectLst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rPr>
              <a:t> </a:t>
            </a:r>
            <a:r>
              <a:rPr kumimoji="0" lang="zh-CN" altLang="en-US" sz="1800" b="0" i="0" u="none" strike="noStrike" cap="none" spc="0" normalizeH="0" baseline="0">
                <a:ln>
                  <a:noFill/>
                </a:ln>
                <a:solidFill>
                  <a:srgbClr val="FFFF00"/>
                </a:solidFill>
                <a:effectLst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rPr>
              <a:t>典例剖析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527473" y="674967"/>
            <a:ext cx="7958455" cy="286004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t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zh-CN" altLang="en-US" sz="2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 </a:t>
            </a:r>
            <a:r>
              <a:rPr kumimoji="0" sz="2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4. 图是四冲程汽油机做功冲程的示意图．汽油燃烧产生高温高压的气体推动活塞向下运动．在活塞向下运动的过程中，汽缸内气体的（        ） </a:t>
            </a:r>
          </a:p>
          <a:p>
            <a:pPr marL="0" marR="0" indent="0" algn="l" defTabSz="914400" rtl="0" fontAlgn="auto" latinLnBrk="1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sz="2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A .内能增大         B .温度降低 </a:t>
            </a:r>
          </a:p>
          <a:p>
            <a:pPr marL="0" marR="0" indent="0" algn="l" defTabSz="914400" rtl="0" fontAlgn="auto" latinLnBrk="1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sz="2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Arial" panose="020B0604020202020204"/>
              </a:rPr>
              <a:t>C .密度增大         D .分子热运动加快</a:t>
            </a:r>
            <a:r>
              <a:rPr kumimoji="0" lang="zh-CN" altLang="en-US" sz="2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 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3724275" y="1814195"/>
            <a:ext cx="621030" cy="58229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t" forceAA="0">
            <a:spAutoFit/>
          </a:bodyPr>
          <a:lstStyle>
            <a:lvl1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32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lvl1pPr>
          </a:lstStyle>
          <a:p>
            <a:r>
              <a:rPr lang="en-US" altLang="zh-CN" dirty="0">
                <a:solidFill>
                  <a:srgbClr val="FF0000"/>
                </a:solidFill>
              </a:rPr>
              <a:t>B</a:t>
            </a:r>
          </a:p>
        </p:txBody>
      </p:sp>
      <p:pic>
        <p:nvPicPr>
          <p:cNvPr id="2" name="Picture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751003" y="2283143"/>
            <a:ext cx="1619885" cy="16478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2F2F2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8F8F8F"/>
      </a:accent3>
      <a:accent4>
        <a:srgbClr val="707070"/>
      </a:accent4>
      <a:accent5>
        <a:srgbClr val="DAEDEF"/>
      </a:accent5>
      <a:accent6>
        <a:srgbClr val="2D2D8A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rgbClr val="BBE0E3"/>
          </a:solidFill>
          <a:prstDash val="solid"/>
          <a:miter lim="800000"/>
        </a:ln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微软雅黑" panose="020B0503020204020204" charset="-122"/>
            <a:ea typeface="微软雅黑" panose="020B0503020204020204" charset="-122"/>
            <a:cs typeface="微软雅黑" panose="020B0503020204020204" charset="-122"/>
            <a:sym typeface="微软雅黑" panose="020B0503020204020204" charset="-122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BBE0E3"/>
          </a:solidFill>
          <a:prstDash val="solid"/>
          <a:miter lim="800000"/>
        </a:ln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 panose="020B0604020202020204"/>
            <a:ea typeface="Arial" panose="020B0604020202020204"/>
            <a:cs typeface="Arial" panose="020B0604020202020204"/>
            <a:sym typeface="Arial" panose="020B0604020202020204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8F8F8F"/>
      </a:accent3>
      <a:accent4>
        <a:srgbClr val="707070"/>
      </a:accent4>
      <a:accent5>
        <a:srgbClr val="DAEDEF"/>
      </a:accent5>
      <a:accent6>
        <a:srgbClr val="2D2D8A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rgbClr val="BBE0E3"/>
          </a:solidFill>
          <a:prstDash val="solid"/>
          <a:miter lim="800000"/>
        </a:ln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微软雅黑" panose="020B0503020204020204" charset="-122"/>
            <a:ea typeface="微软雅黑" panose="020B0503020204020204" charset="-122"/>
            <a:cs typeface="微软雅黑" panose="020B0503020204020204" charset="-122"/>
            <a:sym typeface="微软雅黑" panose="020B0503020204020204" charset="-122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BBE0E3"/>
          </a:solidFill>
          <a:prstDash val="solid"/>
          <a:miter lim="800000"/>
        </a:ln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 panose="020B0604020202020204"/>
            <a:ea typeface="Arial" panose="020B0604020202020204"/>
            <a:cs typeface="Arial" panose="020B0604020202020204"/>
            <a:sym typeface="Arial" panose="020B0604020202020204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2203</Words>
  <Application>Microsoft Office PowerPoint</Application>
  <PresentationFormat>自定义</PresentationFormat>
  <Paragraphs>245</Paragraphs>
  <Slides>34</Slides>
  <Notes>1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34</vt:i4>
      </vt:variant>
    </vt:vector>
  </HeadingPairs>
  <TitlesOfParts>
    <vt:vector size="36" baseType="lpstr">
      <vt:lpstr>Default</vt:lpstr>
      <vt:lpstr>Microsoft 公式 3.0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zxxk</dc:creator>
  <cp:lastModifiedBy>User</cp:lastModifiedBy>
  <cp:revision>90</cp:revision>
  <dcterms:created xsi:type="dcterms:W3CDTF">2019-04-02T02:49:00Z</dcterms:created>
  <dcterms:modified xsi:type="dcterms:W3CDTF">2020-08-24T02:59:19Z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2052-11.1.0.9069</vt:lpwstr>
  </property>
</Properties>
</file>