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00" r:id="rId3"/>
    <p:sldId id="601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1" r:id="rId13"/>
    <p:sldId id="612" r:id="rId14"/>
    <p:sldId id="610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3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1" r:id="rId33"/>
  </p:sldIdLst>
  <p:sldSz cx="9144000" cy="5145088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26"/>
        <p:guide pos="3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68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871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</a:lstStyle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957744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2AD9C00E-26A7-4D7A-81B8-A354F8B88B0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>
            <a:defPPr/>
          </a:lstStyle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>
            <a:defPPr/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>
            <a:defPPr/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defPPr/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548043" y="1109690"/>
            <a:ext cx="515239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第五章   物体的运动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3966210" y="2051050"/>
            <a:ext cx="433070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一、长度和时间的测量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304540" y="1963420"/>
            <a:ext cx="55778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3314" name="文本框 13313"/>
          <p:cNvSpPr txBox="1"/>
          <p:nvPr/>
        </p:nvSpPr>
        <p:spPr>
          <a:xfrm>
            <a:off x="755650" y="1862138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）长度的国际单位是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，符号</a:t>
            </a: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3315" name="文本框 13314"/>
          <p:cNvSpPr txBox="1"/>
          <p:nvPr/>
        </p:nvSpPr>
        <p:spPr>
          <a:xfrm>
            <a:off x="755650" y="2581275"/>
            <a:ext cx="79200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）其它常见的长度单位及符号。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323850" y="3228975"/>
            <a:ext cx="882015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r>
              <a:rPr lang="zh-CN" altLang="en-US" sz="3600" b="1"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千米、分米、厘米、毫米、</a:t>
            </a:r>
            <a:r>
              <a:rPr lang="zh-CN" altLang="en-US" sz="3600" b="1">
                <a:solidFill>
                  <a:srgbClr val="FF9933"/>
                </a:solidFill>
                <a:latin typeface="隶书" panose="02010509060101010101" charset="-122"/>
                <a:ea typeface="隶书" panose="02010509060101010101" charset="-122"/>
              </a:rPr>
              <a:t>微米、纳米</a:t>
            </a:r>
            <a:r>
              <a:rPr lang="zh-CN" altLang="en-US" sz="3600" b="1">
                <a:latin typeface="隶书" panose="02010509060101010101" charset="-122"/>
                <a:ea typeface="隶书" panose="02010509060101010101" charset="-122"/>
              </a:rPr>
              <a:t>              </a:t>
            </a:r>
            <a:r>
              <a:rPr lang="en-US" altLang="zh-CN" sz="3600" b="1">
                <a:solidFill>
                  <a:schemeClr val="hlink"/>
                </a:solidFill>
                <a:latin typeface="隶书" panose="02010509060101010101" charset="-122"/>
                <a:ea typeface="隶书" panose="02010509060101010101" charset="-122"/>
              </a:rPr>
              <a:t>k m   d m   c m   m m    u m   n m</a:t>
            </a:r>
            <a:endParaRPr lang="en-US" altLang="zh-CN" sz="3600" b="1">
              <a:latin typeface="隶书"/>
              <a:ea typeface="隶书"/>
            </a:endParaRPr>
          </a:p>
        </p:txBody>
      </p:sp>
      <p:sp>
        <p:nvSpPr>
          <p:cNvPr id="11270" name="文本框 13318"/>
          <p:cNvSpPr txBox="1"/>
          <p:nvPr/>
        </p:nvSpPr>
        <p:spPr>
          <a:xfrm>
            <a:off x="1017905" y="1030605"/>
            <a:ext cx="2472055" cy="579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长度的单位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13320" name="文本框 13319"/>
          <p:cNvSpPr txBox="1"/>
          <p:nvPr/>
        </p:nvSpPr>
        <p:spPr>
          <a:xfrm>
            <a:off x="281305" y="2224405"/>
            <a:ext cx="84740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（米）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 b="1" baseline="30000"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km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（千米）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10dm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（分米）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		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 b="1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（厘米）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 b="1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mm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（毫米）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		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 b="1" baseline="3000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um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（微米）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 b="1" baseline="3000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nm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（纳米）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395288" y="1012825"/>
            <a:ext cx="41052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换算关系：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122" name="Line 2"/>
          <p:cNvSpPr/>
          <p:nvPr/>
        </p:nvSpPr>
        <p:spPr>
          <a:xfrm>
            <a:off x="3323917" y="4454150"/>
            <a:ext cx="80029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5123" name="Line 3"/>
          <p:cNvSpPr/>
          <p:nvPr/>
        </p:nvSpPr>
        <p:spPr>
          <a:xfrm flipH="1" flipV="1">
            <a:off x="4105160" y="3596688"/>
            <a:ext cx="0" cy="8574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grpSp>
        <p:nvGrpSpPr>
          <p:cNvPr id="5166" name="Group 46"/>
          <p:cNvGrpSpPr/>
          <p:nvPr/>
        </p:nvGrpSpPr>
        <p:grpSpPr>
          <a:xfrm>
            <a:off x="4086105" y="2752327"/>
            <a:ext cx="800298" cy="858652"/>
            <a:chOff x="2472" y="2695"/>
            <a:chExt cx="672" cy="721"/>
          </a:xfrm>
        </p:grpSpPr>
        <p:sp>
          <p:nvSpPr>
            <p:cNvPr id="48133" name="Line 5"/>
            <p:cNvSpPr/>
            <p:nvPr/>
          </p:nvSpPr>
          <p:spPr>
            <a:xfrm flipH="1" flipV="1">
              <a:off x="3137" y="2695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34" name="Line 6"/>
            <p:cNvSpPr/>
            <p:nvPr/>
          </p:nvSpPr>
          <p:spPr>
            <a:xfrm>
              <a:off x="2472" y="3416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5165" name="Group 45"/>
          <p:cNvGrpSpPr/>
          <p:nvPr/>
        </p:nvGrpSpPr>
        <p:grpSpPr>
          <a:xfrm>
            <a:off x="4867348" y="1900820"/>
            <a:ext cx="800298" cy="852698"/>
            <a:chOff x="3128" y="1980"/>
            <a:chExt cx="672" cy="716"/>
          </a:xfrm>
        </p:grpSpPr>
        <p:sp>
          <p:nvSpPr>
            <p:cNvPr id="48136" name="Line 8"/>
            <p:cNvSpPr/>
            <p:nvPr/>
          </p:nvSpPr>
          <p:spPr>
            <a:xfrm flipH="1" flipV="1">
              <a:off x="3792" y="1980"/>
              <a:ext cx="0" cy="7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37" name="Line 9"/>
            <p:cNvSpPr/>
            <p:nvPr/>
          </p:nvSpPr>
          <p:spPr>
            <a:xfrm>
              <a:off x="3128" y="2684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5167" name="Group 47"/>
          <p:cNvGrpSpPr/>
          <p:nvPr/>
        </p:nvGrpSpPr>
        <p:grpSpPr>
          <a:xfrm>
            <a:off x="5099577" y="2181876"/>
            <a:ext cx="571641" cy="553778"/>
            <a:chOff x="3323" y="2216"/>
            <a:chExt cx="480" cy="465"/>
          </a:xfrm>
        </p:grpSpPr>
        <p:sp>
          <p:nvSpPr>
            <p:cNvPr id="48139" name="Line 11"/>
            <p:cNvSpPr/>
            <p:nvPr/>
          </p:nvSpPr>
          <p:spPr>
            <a:xfrm>
              <a:off x="3542" y="2220"/>
              <a:ext cx="2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40" name="Line 13"/>
            <p:cNvSpPr/>
            <p:nvPr/>
          </p:nvSpPr>
          <p:spPr>
            <a:xfrm>
              <a:off x="3323" y="2449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41" name="Line 14"/>
            <p:cNvSpPr/>
            <p:nvPr/>
          </p:nvSpPr>
          <p:spPr>
            <a:xfrm flipH="1">
              <a:off x="3332" y="2441"/>
              <a:ext cx="0" cy="2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42" name="Line 15"/>
            <p:cNvSpPr/>
            <p:nvPr/>
          </p:nvSpPr>
          <p:spPr>
            <a:xfrm flipH="1">
              <a:off x="3556" y="2216"/>
              <a:ext cx="0" cy="2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5164" name="Group 44"/>
          <p:cNvGrpSpPr/>
          <p:nvPr/>
        </p:nvGrpSpPr>
        <p:grpSpPr>
          <a:xfrm>
            <a:off x="5664073" y="1064794"/>
            <a:ext cx="1591068" cy="857462"/>
            <a:chOff x="3797" y="1278"/>
            <a:chExt cx="1336" cy="720"/>
          </a:xfrm>
        </p:grpSpPr>
        <p:sp>
          <p:nvSpPr>
            <p:cNvPr id="48144" name="Line 17"/>
            <p:cNvSpPr/>
            <p:nvPr/>
          </p:nvSpPr>
          <p:spPr>
            <a:xfrm flipH="1" flipV="1">
              <a:off x="4472" y="1278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45" name="Line 18"/>
            <p:cNvSpPr/>
            <p:nvPr/>
          </p:nvSpPr>
          <p:spPr>
            <a:xfrm>
              <a:off x="3797" y="1991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48146" name="Line 19"/>
            <p:cNvSpPr/>
            <p:nvPr/>
          </p:nvSpPr>
          <p:spPr>
            <a:xfrm>
              <a:off x="4461" y="1287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5140" name="Text Box 20"/>
          <p:cNvSpPr txBox="1"/>
          <p:nvPr/>
        </p:nvSpPr>
        <p:spPr>
          <a:xfrm>
            <a:off x="4539846" y="842093"/>
            <a:ext cx="235802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700" b="1">
                <a:latin typeface="Times New Roman" panose="02020603050405020304" pitchFamily="18" charset="0"/>
              </a:rPr>
              <a:t>千米（</a:t>
            </a:r>
            <a:r>
              <a:rPr lang="en-US" altLang="zh-CN" sz="2700" b="1">
                <a:latin typeface="Times New Roman" panose="02020603050405020304" pitchFamily="18" charset="0"/>
              </a:rPr>
              <a:t>Km</a:t>
            </a:r>
            <a:r>
              <a:rPr lang="zh-CN" altLang="en-US" sz="27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1" name="Text Box 21"/>
          <p:cNvSpPr txBox="1"/>
          <p:nvPr/>
        </p:nvSpPr>
        <p:spPr>
          <a:xfrm>
            <a:off x="4352871" y="1514962"/>
            <a:ext cx="154343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700" b="1">
                <a:latin typeface="Times New Roman" panose="02020603050405020304" pitchFamily="18" charset="0"/>
              </a:rPr>
              <a:t>米（</a:t>
            </a:r>
            <a:r>
              <a:rPr lang="en-US" altLang="zh-CN" sz="2700" b="1">
                <a:latin typeface="Times New Roman" panose="02020603050405020304" pitchFamily="18" charset="0"/>
              </a:rPr>
              <a:t>m</a:t>
            </a:r>
            <a:r>
              <a:rPr lang="zh-CN" altLang="en-US" sz="27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2" name="Text Box 22"/>
          <p:cNvSpPr txBox="1"/>
          <p:nvPr/>
        </p:nvSpPr>
        <p:spPr>
          <a:xfrm>
            <a:off x="4053951" y="1922256"/>
            <a:ext cx="165299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1800" b="1">
                <a:latin typeface="Times New Roman" panose="02020603050405020304" pitchFamily="18" charset="0"/>
              </a:rPr>
              <a:t>分米（</a:t>
            </a:r>
            <a:r>
              <a:rPr lang="en-US" altLang="zh-CN" sz="1800" b="1">
                <a:latin typeface="Times New Roman" panose="02020603050405020304" pitchFamily="18" charset="0"/>
              </a:rPr>
              <a:t>dm</a:t>
            </a:r>
            <a:r>
              <a:rPr lang="zh-CN" altLang="en-US" sz="21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3" name="Text Box 23"/>
          <p:cNvSpPr txBox="1"/>
          <p:nvPr/>
        </p:nvSpPr>
        <p:spPr>
          <a:xfrm>
            <a:off x="3653802" y="2168777"/>
            <a:ext cx="148626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1800" b="1">
                <a:latin typeface="Times New Roman" panose="02020603050405020304" pitchFamily="18" charset="0"/>
              </a:rPr>
              <a:t>厘米（</a:t>
            </a:r>
            <a:r>
              <a:rPr lang="en-US" altLang="zh-CN" sz="1800" b="1">
                <a:latin typeface="Times New Roman" panose="02020603050405020304" pitchFamily="18" charset="0"/>
              </a:rPr>
              <a:t>cm</a:t>
            </a:r>
            <a:r>
              <a:rPr lang="zh-CN" altLang="en-US" sz="18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4" name="Text Box 24"/>
          <p:cNvSpPr txBox="1"/>
          <p:nvPr/>
        </p:nvSpPr>
        <p:spPr>
          <a:xfrm>
            <a:off x="2867795" y="2453406"/>
            <a:ext cx="235802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700" b="1">
                <a:latin typeface="Times New Roman" panose="02020603050405020304" pitchFamily="18" charset="0"/>
              </a:rPr>
              <a:t>毫米（</a:t>
            </a:r>
            <a:r>
              <a:rPr lang="en-US" altLang="zh-CN" sz="2700" b="1">
                <a:latin typeface="Times New Roman" panose="02020603050405020304" pitchFamily="18" charset="0"/>
              </a:rPr>
              <a:t>mm</a:t>
            </a:r>
            <a:r>
              <a:rPr lang="zh-CN" altLang="en-US" sz="27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5" name="Text Box 25"/>
          <p:cNvSpPr txBox="1"/>
          <p:nvPr/>
        </p:nvSpPr>
        <p:spPr>
          <a:xfrm>
            <a:off x="2094889" y="3344213"/>
            <a:ext cx="225798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700" b="1">
                <a:latin typeface="Times New Roman" panose="02020603050405020304" pitchFamily="18" charset="0"/>
              </a:rPr>
              <a:t>微米（</a:t>
            </a:r>
            <a:r>
              <a:rPr lang="en-US" altLang="zh-CN" sz="2700" b="1" err="1">
                <a:latin typeface="Times New Roman" panose="02020603050405020304" pitchFamily="18" charset="0"/>
              </a:rPr>
              <a:t>μm</a:t>
            </a:r>
            <a:r>
              <a:rPr lang="zh-CN" altLang="en-US" sz="27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6" name="Text Box 26"/>
          <p:cNvSpPr txBox="1"/>
          <p:nvPr/>
        </p:nvSpPr>
        <p:spPr>
          <a:xfrm>
            <a:off x="1494665" y="4201675"/>
            <a:ext cx="282962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700" b="1">
                <a:latin typeface="Times New Roman" panose="02020603050405020304" pitchFamily="18" charset="0"/>
              </a:rPr>
              <a:t>纳米（</a:t>
            </a:r>
            <a:r>
              <a:rPr lang="en-US" altLang="zh-CN" sz="2700" b="1">
                <a:latin typeface="Times New Roman" panose="02020603050405020304" pitchFamily="18" charset="0"/>
              </a:rPr>
              <a:t>nm</a:t>
            </a:r>
            <a:r>
              <a:rPr lang="zh-CN" altLang="en-US" sz="27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47" name="Rectangle 27"/>
          <p:cNvSpPr/>
          <p:nvPr/>
        </p:nvSpPr>
        <p:spPr>
          <a:xfrm>
            <a:off x="4067050" y="3768181"/>
            <a:ext cx="6375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8" name="Rectangle 28"/>
          <p:cNvSpPr/>
          <p:nvPr/>
        </p:nvSpPr>
        <p:spPr>
          <a:xfrm>
            <a:off x="4918558" y="2895237"/>
            <a:ext cx="6375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9" name="Rectangle 29"/>
          <p:cNvSpPr/>
          <p:nvPr/>
        </p:nvSpPr>
        <p:spPr>
          <a:xfrm>
            <a:off x="5728383" y="2030630"/>
            <a:ext cx="6375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50" name="Rectangle 30"/>
          <p:cNvSpPr/>
          <p:nvPr/>
        </p:nvSpPr>
        <p:spPr>
          <a:xfrm>
            <a:off x="6484616" y="1220805"/>
            <a:ext cx="6375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5168" name="Group 48"/>
          <p:cNvGrpSpPr/>
          <p:nvPr/>
        </p:nvGrpSpPr>
        <p:grpSpPr>
          <a:xfrm>
            <a:off x="5076950" y="1922256"/>
            <a:ext cx="977745" cy="841980"/>
            <a:chOff x="3304" y="1998"/>
            <a:chExt cx="821" cy="707"/>
          </a:xfrm>
        </p:grpSpPr>
        <p:sp>
          <p:nvSpPr>
            <p:cNvPr id="48159" name="Rectangle 33"/>
            <p:cNvSpPr/>
            <p:nvPr/>
          </p:nvSpPr>
          <p:spPr>
            <a:xfrm>
              <a:off x="3304" y="2454"/>
              <a:ext cx="36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1350" b="1"/>
                <a:t>10</a:t>
              </a:r>
              <a:r>
                <a:rPr lang="en-US" altLang="zh-CN" sz="1350" b="1" baseline="30000"/>
                <a:t>1</a:t>
              </a:r>
            </a:p>
          </p:txBody>
        </p:sp>
        <p:sp>
          <p:nvSpPr>
            <p:cNvPr id="48160" name="Rectangle 34"/>
            <p:cNvSpPr/>
            <p:nvPr/>
          </p:nvSpPr>
          <p:spPr>
            <a:xfrm>
              <a:off x="3512" y="2229"/>
              <a:ext cx="36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1350" b="1"/>
                <a:t>10</a:t>
              </a:r>
              <a:r>
                <a:rPr lang="en-US" altLang="zh-CN" sz="1350" b="1" baseline="30000"/>
                <a:t>1</a:t>
              </a:r>
            </a:p>
          </p:txBody>
        </p:sp>
        <p:sp>
          <p:nvSpPr>
            <p:cNvPr id="48161" name="Rectangle 35"/>
            <p:cNvSpPr/>
            <p:nvPr/>
          </p:nvSpPr>
          <p:spPr>
            <a:xfrm>
              <a:off x="3760" y="1998"/>
              <a:ext cx="36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1350" b="1"/>
                <a:t>10</a:t>
              </a:r>
              <a:r>
                <a:rPr lang="en-US" altLang="zh-CN" sz="1350" b="1" baseline="30000"/>
                <a:t>1</a:t>
              </a:r>
            </a:p>
          </p:txBody>
        </p:sp>
      </p:grpSp>
      <p:sp>
        <p:nvSpPr>
          <p:cNvPr id="5156" name="Text Box 36"/>
          <p:cNvSpPr txBox="1"/>
          <p:nvPr/>
        </p:nvSpPr>
        <p:spPr>
          <a:xfrm flipH="1">
            <a:off x="709930" y="972820"/>
            <a:ext cx="54356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巧记长度单位之间的关系</a:t>
            </a:r>
          </a:p>
        </p:txBody>
      </p:sp>
      <p:sp>
        <p:nvSpPr>
          <p:cNvPr id="5157" name="Text Box 37"/>
          <p:cNvSpPr txBox="1"/>
          <p:nvPr/>
        </p:nvSpPr>
        <p:spPr>
          <a:xfrm>
            <a:off x="5598572" y="3547861"/>
            <a:ext cx="24032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1mm= </a:t>
            </a:r>
            <a:r>
              <a:rPr lang="en-US" altLang="zh-CN" sz="2400" b="1" u="sng">
                <a:latin typeface="Times New Roman" panose="02020603050405020304" pitchFamily="18" charset="0"/>
                <a:ea typeface="华文新魏" panose="02010800040101010101" pitchFamily="2" charset="-122"/>
              </a:rPr>
              <a:t>         </a:t>
            </a: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 nm</a:t>
            </a:r>
          </a:p>
        </p:txBody>
      </p:sp>
      <p:sp>
        <p:nvSpPr>
          <p:cNvPr id="5158" name="Text Box 38"/>
          <p:cNvSpPr txBox="1"/>
          <p:nvPr/>
        </p:nvSpPr>
        <p:spPr>
          <a:xfrm>
            <a:off x="5598572" y="4196911"/>
            <a:ext cx="24032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1nm= </a:t>
            </a:r>
            <a:r>
              <a:rPr lang="en-US" altLang="zh-CN" sz="2400" b="1" u="sng">
                <a:latin typeface="Times New Roman" panose="02020603050405020304" pitchFamily="18" charset="0"/>
                <a:ea typeface="华文新魏" panose="02010800040101010101" pitchFamily="2" charset="-122"/>
              </a:rPr>
              <a:t>           </a:t>
            </a: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mm</a:t>
            </a:r>
          </a:p>
        </p:txBody>
      </p:sp>
      <p:sp>
        <p:nvSpPr>
          <p:cNvPr id="5159" name="Rectangle 39"/>
          <p:cNvSpPr/>
          <p:nvPr/>
        </p:nvSpPr>
        <p:spPr>
          <a:xfrm>
            <a:off x="6527489" y="3443060"/>
            <a:ext cx="6375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60" name="Rectangle 40"/>
          <p:cNvSpPr/>
          <p:nvPr/>
        </p:nvSpPr>
        <p:spPr>
          <a:xfrm>
            <a:off x="6415543" y="4088538"/>
            <a:ext cx="71183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10</a:t>
            </a:r>
            <a:r>
              <a:rPr lang="en-US" altLang="zh-CN" sz="2700" b="1" baseline="30000">
                <a:latin typeface="Times New Roman" panose="02020603050405020304" pitchFamily="18" charset="0"/>
                <a:ea typeface="华文新魏" panose="02010800040101010101" pitchFamily="2" charset="-122"/>
              </a:rPr>
              <a:t>-</a:t>
            </a:r>
            <a:r>
              <a:rPr lang="en-US" altLang="zh-CN" sz="2700" b="1" baseline="30000"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5142" grpId="0"/>
      <p:bldP spid="5143" grpId="0"/>
      <p:bldP spid="5144" grpId="0"/>
      <p:bldP spid="5145" grpId="0"/>
      <p:bldP spid="5146" grpId="0"/>
      <p:bldP spid="5147" grpId="0"/>
      <p:bldP spid="5148" grpId="0"/>
      <p:bldP spid="5149" grpId="0"/>
      <p:bldP spid="5150" grpId="0"/>
      <p:bldP spid="5156" grpId="0"/>
      <p:bldP spid="5157" grpId="0"/>
      <p:bldP spid="5158" grpId="0"/>
      <p:bldP spid="5159" grpId="0"/>
      <p:bldP spid="5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6386" name="Picture 2" descr="H:\杂\原子.jpg原子"/>
          <p:cNvPicPr>
            <a:picLocks noChangeAspect="1"/>
          </p:cNvPicPr>
          <p:nvPr/>
        </p:nvPicPr>
        <p:blipFill>
          <a:blip r:embed="rId2">
            <a:lum bright="-48001" contrast="54000"/>
          </a:blip>
          <a:srcRect b="4101"/>
          <a:stretch>
            <a:fillRect/>
          </a:stretch>
        </p:blipFill>
        <p:spPr>
          <a:xfrm>
            <a:off x="3212465" y="666750"/>
            <a:ext cx="857250" cy="6162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4699000" y="748665"/>
            <a:ext cx="4384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   子   直   径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zh-CN" sz="2800" b="1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4699000" y="1786255"/>
            <a:ext cx="4195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 头 发 的 直 径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zh-CN" sz="2800" b="1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</a:t>
            </a:r>
          </a:p>
        </p:txBody>
      </p:sp>
      <p:pic>
        <p:nvPicPr>
          <p:cNvPr id="16389" name="Picture 5" descr="H:\杂\头发.jpg头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295" y="1379220"/>
            <a:ext cx="991870" cy="1322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5-图片-7哈雷慧星"/>
          <p:cNvPicPr>
            <a:picLocks noChangeAspect="1"/>
          </p:cNvPicPr>
          <p:nvPr/>
        </p:nvPicPr>
        <p:blipFill>
          <a:blip r:embed="rId4"/>
          <a:srcRect l="20218" r="19078" b="43965"/>
          <a:stretch>
            <a:fillRect/>
          </a:stretch>
        </p:blipFill>
        <p:spPr>
          <a:xfrm>
            <a:off x="1314450" y="4052570"/>
            <a:ext cx="2686050" cy="1064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/>
          <p:nvPr/>
        </p:nvSpPr>
        <p:spPr>
          <a:xfrm>
            <a:off x="4699000" y="4312920"/>
            <a:ext cx="4880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哈雷彗星彗尾的长度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zh-CN" sz="2800" b="1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</a:t>
            </a:r>
          </a:p>
        </p:txBody>
      </p:sp>
      <p:pic>
        <p:nvPicPr>
          <p:cNvPr id="16392" name="Picture 8" descr="5-图片-6同步卫星"/>
          <p:cNvPicPr>
            <a:picLocks noChangeAspect="1"/>
          </p:cNvPicPr>
          <p:nvPr/>
        </p:nvPicPr>
        <p:blipFill>
          <a:blip r:embed="rId5"/>
          <a:srcRect l="20958" r="16170" b="42216"/>
          <a:stretch>
            <a:fillRect/>
          </a:stretch>
        </p:blipFill>
        <p:spPr>
          <a:xfrm>
            <a:off x="1906905" y="2671445"/>
            <a:ext cx="2115820" cy="1301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Text Box 9"/>
          <p:cNvSpPr txBox="1"/>
          <p:nvPr/>
        </p:nvSpPr>
        <p:spPr>
          <a:xfrm>
            <a:off x="4699000" y="2957195"/>
            <a:ext cx="43853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 球 赤 道 周 长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zh-CN" sz="2800" b="1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</a:t>
            </a:r>
          </a:p>
        </p:txBody>
      </p:sp>
      <p:sp>
        <p:nvSpPr>
          <p:cNvPr id="16394" name="Text Box 10"/>
          <p:cNvSpPr txBox="1"/>
          <p:nvPr/>
        </p:nvSpPr>
        <p:spPr>
          <a:xfrm>
            <a:off x="598170" y="870585"/>
            <a:ext cx="613410" cy="41192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自然界中一些物体的长度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1" grpId="0"/>
      <p:bldP spid="163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43010" name="Picture 32" descr="225028_22204207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88" y="2230755"/>
            <a:ext cx="1296987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9"/>
          <p:cNvPicPr>
            <a:picLocks noChangeAspect="1"/>
          </p:cNvPicPr>
          <p:nvPr/>
        </p:nvPicPr>
        <p:blipFill>
          <a:blip r:embed="rId3"/>
          <a:srcRect t="18097"/>
          <a:stretch>
            <a:fillRect/>
          </a:stretch>
        </p:blipFill>
        <p:spPr>
          <a:xfrm>
            <a:off x="1012825" y="2229168"/>
            <a:ext cx="1585913" cy="195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2"/>
          <p:cNvSpPr txBox="1"/>
          <p:nvPr/>
        </p:nvSpPr>
        <p:spPr>
          <a:xfrm>
            <a:off x="6340475" y="1581468"/>
            <a:ext cx="1598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约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厘米</a:t>
            </a:r>
          </a:p>
        </p:txBody>
      </p:sp>
      <p:sp>
        <p:nvSpPr>
          <p:cNvPr id="43015" name="Line 15"/>
          <p:cNvSpPr/>
          <p:nvPr/>
        </p:nvSpPr>
        <p:spPr>
          <a:xfrm>
            <a:off x="6340475" y="2148205"/>
            <a:ext cx="431800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16" name="Line 16"/>
          <p:cNvSpPr/>
          <p:nvPr/>
        </p:nvSpPr>
        <p:spPr>
          <a:xfrm flipH="1">
            <a:off x="7205663" y="2148205"/>
            <a:ext cx="358775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" name="Text Box 17"/>
          <p:cNvSpPr txBox="1"/>
          <p:nvPr/>
        </p:nvSpPr>
        <p:spPr>
          <a:xfrm>
            <a:off x="3832225" y="1654493"/>
            <a:ext cx="16446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约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分米</a:t>
            </a:r>
          </a:p>
        </p:txBody>
      </p:sp>
      <p:sp>
        <p:nvSpPr>
          <p:cNvPr id="43018" name="Line 18"/>
          <p:cNvSpPr/>
          <p:nvPr/>
        </p:nvSpPr>
        <p:spPr>
          <a:xfrm flipH="1" flipV="1">
            <a:off x="3963988" y="2003743"/>
            <a:ext cx="0" cy="1017587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19" name="Line 20"/>
          <p:cNvSpPr/>
          <p:nvPr/>
        </p:nvSpPr>
        <p:spPr>
          <a:xfrm>
            <a:off x="3532188" y="2148205"/>
            <a:ext cx="431800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20" name="Line 21"/>
          <p:cNvSpPr/>
          <p:nvPr/>
        </p:nvSpPr>
        <p:spPr>
          <a:xfrm flipH="1">
            <a:off x="4973638" y="2148205"/>
            <a:ext cx="358775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8150" name="Text Box 22"/>
          <p:cNvSpPr txBox="1"/>
          <p:nvPr/>
        </p:nvSpPr>
        <p:spPr>
          <a:xfrm>
            <a:off x="1301750" y="1657668"/>
            <a:ext cx="1511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约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</a:t>
            </a:r>
          </a:p>
        </p:txBody>
      </p:sp>
      <p:sp>
        <p:nvSpPr>
          <p:cNvPr id="43022" name="Line 23"/>
          <p:cNvSpPr/>
          <p:nvPr/>
        </p:nvSpPr>
        <p:spPr>
          <a:xfrm flipH="1" flipV="1">
            <a:off x="1155700" y="2013268"/>
            <a:ext cx="0" cy="719137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23" name="Line 25"/>
          <p:cNvSpPr/>
          <p:nvPr/>
        </p:nvSpPr>
        <p:spPr>
          <a:xfrm>
            <a:off x="723900" y="2157730"/>
            <a:ext cx="431800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24" name="Line 26"/>
          <p:cNvSpPr/>
          <p:nvPr/>
        </p:nvSpPr>
        <p:spPr>
          <a:xfrm flipH="1">
            <a:off x="2454275" y="2148205"/>
            <a:ext cx="358775" cy="0"/>
          </a:xfrm>
          <a:prstGeom prst="line">
            <a:avLst/>
          </a:prstGeom>
          <a:ln w="12700" cap="flat" cmpd="sng">
            <a:solidFill>
              <a:srgbClr val="0033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28" name="Line 33"/>
          <p:cNvSpPr/>
          <p:nvPr/>
        </p:nvSpPr>
        <p:spPr>
          <a:xfrm flipH="1" flipV="1">
            <a:off x="4900613" y="2013268"/>
            <a:ext cx="0" cy="1017587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pic>
        <p:nvPicPr>
          <p:cNvPr id="43029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0" y="2373630"/>
            <a:ext cx="836613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0" name="Line 35"/>
          <p:cNvSpPr/>
          <p:nvPr/>
        </p:nvSpPr>
        <p:spPr>
          <a:xfrm flipH="1" flipV="1">
            <a:off x="2381250" y="2013268"/>
            <a:ext cx="0" cy="719137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31" name="Line 13"/>
          <p:cNvSpPr/>
          <p:nvPr/>
        </p:nvSpPr>
        <p:spPr>
          <a:xfrm flipH="1" flipV="1">
            <a:off x="6773863" y="2086293"/>
            <a:ext cx="1587" cy="658812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3032" name="Line 37"/>
          <p:cNvSpPr/>
          <p:nvPr/>
        </p:nvSpPr>
        <p:spPr>
          <a:xfrm flipH="1" flipV="1">
            <a:off x="7205663" y="2086293"/>
            <a:ext cx="1587" cy="658812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52233" name="Text Box 11"/>
          <p:cNvSpPr txBox="1"/>
          <p:nvPr/>
        </p:nvSpPr>
        <p:spPr>
          <a:xfrm>
            <a:off x="747713" y="768350"/>
            <a:ext cx="4127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感知长度单位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8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2226" name="Text Box 2"/>
          <p:cNvSpPr txBox="1"/>
          <p:nvPr/>
        </p:nvSpPr>
        <p:spPr>
          <a:xfrm>
            <a:off x="574675" y="4048125"/>
            <a:ext cx="7924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zh-CN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574675" y="828675"/>
            <a:ext cx="7772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5000"/>
              </a:lnSpc>
              <a:spcBef>
                <a:spcPct val="50000"/>
              </a:spcBef>
              <a:buNone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给下列长度填入合适的单位</a:t>
            </a:r>
          </a:p>
          <a:p>
            <a:pPr marL="0" lvl="0" indent="0" algn="just">
              <a:spcBef>
                <a:spcPct val="50000"/>
              </a:spcBef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某初中同学的身高是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1.64_____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    </a:t>
            </a:r>
          </a:p>
        </p:txBody>
      </p:sp>
      <p:sp>
        <p:nvSpPr>
          <p:cNvPr id="9220" name="Text Box 4"/>
          <p:cNvSpPr txBox="1"/>
          <p:nvPr/>
        </p:nvSpPr>
        <p:spPr>
          <a:xfrm>
            <a:off x="5870575" y="1567180"/>
            <a:ext cx="6686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0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m</a:t>
            </a:r>
          </a:p>
        </p:txBody>
      </p:sp>
      <p:sp>
        <p:nvSpPr>
          <p:cNvPr id="9221" name="Text Box 5"/>
          <p:cNvSpPr txBox="1"/>
          <p:nvPr/>
        </p:nvSpPr>
        <p:spPr>
          <a:xfrm>
            <a:off x="5861050" y="3230880"/>
            <a:ext cx="17287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0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mm</a:t>
            </a:r>
            <a:r>
              <a:rPr lang="en-US" altLang="zh-CN" sz="4400" b="1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5556250" y="2421255"/>
            <a:ext cx="17287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0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dm</a:t>
            </a:r>
          </a:p>
        </p:txBody>
      </p:sp>
      <p:sp>
        <p:nvSpPr>
          <p:cNvPr id="9223" name="Text Box 7"/>
          <p:cNvSpPr txBox="1"/>
          <p:nvPr/>
        </p:nvSpPr>
        <p:spPr>
          <a:xfrm>
            <a:off x="574675" y="4259263"/>
            <a:ext cx="67675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教室每层楼高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3200_____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4565650" y="4123055"/>
            <a:ext cx="17303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0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mm</a:t>
            </a:r>
            <a:r>
              <a:rPr lang="en-US" altLang="zh-CN" sz="4400" b="1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9228" name="Text Box 12"/>
          <p:cNvSpPr txBox="1"/>
          <p:nvPr/>
        </p:nvSpPr>
        <p:spPr>
          <a:xfrm>
            <a:off x="574675" y="3302000"/>
            <a:ext cx="7772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5000"/>
              </a:lnSpc>
              <a:spcBef>
                <a:spcPct val="50000"/>
              </a:spcBef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一枚一角硬币的厚度是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2.4____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</a:p>
        </p:txBody>
      </p:sp>
      <p:sp>
        <p:nvSpPr>
          <p:cNvPr id="9229" name="Text Box 13"/>
          <p:cNvSpPr txBox="1"/>
          <p:nvPr/>
        </p:nvSpPr>
        <p:spPr>
          <a:xfrm>
            <a:off x="574675" y="2481263"/>
            <a:ext cx="7772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25000"/>
              </a:lnSpc>
              <a:spcBef>
                <a:spcPct val="50000"/>
              </a:spcBef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一支新铅笔的长度是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1.8_____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        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8" grpId="0"/>
      <p:bldP spid="9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5.2</a:t>
            </a: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练习使用刻度尺</a:t>
            </a:r>
          </a:p>
        </p:txBody>
      </p:sp>
      <p:sp>
        <p:nvSpPr>
          <p:cNvPr id="17410" name="Text Box 2"/>
          <p:cNvSpPr txBox="1"/>
          <p:nvPr/>
        </p:nvSpPr>
        <p:spPr>
          <a:xfrm>
            <a:off x="1258888" y="1882775"/>
            <a:ext cx="65849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长度测量是最基本测量</a:t>
            </a:r>
            <a:r>
              <a:rPr lang="zh-CN" altLang="en-US" sz="3600">
                <a:solidFill>
                  <a:schemeClr val="folHlin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684213" y="3214688"/>
            <a:ext cx="82089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你知道用什么工具测量长度吗？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pSp>
        <p:nvGrpSpPr>
          <p:cNvPr id="18434" name="Group 2"/>
          <p:cNvGrpSpPr/>
          <p:nvPr/>
        </p:nvGrpSpPr>
        <p:grpSpPr>
          <a:xfrm>
            <a:off x="1774825" y="1566378"/>
            <a:ext cx="6443299" cy="3400592"/>
            <a:chOff x="0" y="78"/>
            <a:chExt cx="6010" cy="2886"/>
          </a:xfrm>
        </p:grpSpPr>
        <p:pic>
          <p:nvPicPr>
            <p:cNvPr id="18435" name="Picture 3"/>
            <p:cNvPicPr>
              <a:picLocks noChangeAspect="1"/>
            </p:cNvPicPr>
            <p:nvPr/>
          </p:nvPicPr>
          <p:blipFill>
            <a:blip r:embed="rId2">
              <a:lum bright="-17999" contrast="24000"/>
            </a:blip>
            <a:srcRect l="17593" t="41809" r="58014" b="21463"/>
            <a:stretch>
              <a:fillRect/>
            </a:stretch>
          </p:blipFill>
          <p:spPr>
            <a:xfrm>
              <a:off x="0" y="469"/>
              <a:ext cx="4082" cy="249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436" name="Group 4"/>
            <p:cNvGrpSpPr/>
            <p:nvPr/>
          </p:nvGrpSpPr>
          <p:grpSpPr>
            <a:xfrm>
              <a:off x="1496" y="78"/>
              <a:ext cx="2105" cy="683"/>
              <a:chOff x="0" y="78"/>
              <a:chExt cx="2105" cy="683"/>
            </a:xfrm>
          </p:grpSpPr>
          <p:sp>
            <p:nvSpPr>
              <p:cNvPr id="18437" name="Text Box 5"/>
              <p:cNvSpPr txBox="1"/>
              <p:nvPr/>
            </p:nvSpPr>
            <p:spPr>
              <a:xfrm>
                <a:off x="378" y="78"/>
                <a:ext cx="1727" cy="3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/>
              </a:lstStyle>
              <a:p>
                <a:pPr>
                  <a:buFont typeface="Arial" panose="020B0604020202020204" pitchFamily="34" charset="0"/>
                </a:pPr>
                <a:r>
                  <a:rPr lang="zh-CN" altLang="en-US" sz="2400" b="1">
                    <a:latin typeface="楷体" panose="02010609060101010101" charset="-122"/>
                    <a:ea typeface="楷体" panose="02010609060101010101" charset="-122"/>
                  </a:rPr>
                  <a:t>游标卡尺</a:t>
                </a:r>
              </a:p>
            </p:txBody>
          </p:sp>
          <p:sp>
            <p:nvSpPr>
              <p:cNvPr id="18438" name="Line 6"/>
              <p:cNvSpPr/>
              <p:nvPr/>
            </p:nvSpPr>
            <p:spPr>
              <a:xfrm flipV="1">
                <a:off x="0" y="398"/>
                <a:ext cx="408" cy="363"/>
              </a:xfrm>
              <a:prstGeom prst="line">
                <a:avLst/>
              </a:prstGeom>
              <a:ln w="57150" cap="flat" cmpd="sng">
                <a:solidFill>
                  <a:srgbClr val="0066FF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</p:grpSp>
        <p:grpSp>
          <p:nvGrpSpPr>
            <p:cNvPr id="18439" name="Group 7"/>
            <p:cNvGrpSpPr/>
            <p:nvPr/>
          </p:nvGrpSpPr>
          <p:grpSpPr>
            <a:xfrm>
              <a:off x="3719" y="916"/>
              <a:ext cx="2291" cy="435"/>
              <a:chOff x="0" y="220"/>
              <a:chExt cx="2291" cy="435"/>
            </a:xfrm>
          </p:grpSpPr>
          <p:sp>
            <p:nvSpPr>
              <p:cNvPr id="18440" name="Line 8"/>
              <p:cNvSpPr/>
              <p:nvPr/>
            </p:nvSpPr>
            <p:spPr>
              <a:xfrm flipV="1">
                <a:off x="0" y="474"/>
                <a:ext cx="318" cy="181"/>
              </a:xfrm>
              <a:prstGeom prst="line">
                <a:avLst/>
              </a:prstGeom>
              <a:ln w="57150" cap="flat" cmpd="sng">
                <a:solidFill>
                  <a:srgbClr val="0066FF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8441" name="Text Box 9"/>
              <p:cNvSpPr txBox="1"/>
              <p:nvPr/>
            </p:nvSpPr>
            <p:spPr>
              <a:xfrm>
                <a:off x="374" y="220"/>
                <a:ext cx="1917" cy="3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>
                <a:spAutoFit/>
              </a:bodyPr>
              <a:lstStyle>
                <a:defPPr/>
              </a:lstStyle>
              <a:p>
                <a:pPr>
                  <a:buFont typeface="Arial" panose="020B0604020202020204" pitchFamily="34" charset="0"/>
                </a:pPr>
                <a:r>
                  <a:rPr lang="zh-CN" altLang="en-US" sz="2400" b="1">
                    <a:latin typeface="楷体" panose="02010609060101010101" charset="-122"/>
                    <a:ea typeface="楷体" panose="02010609060101010101" charset="-122"/>
                  </a:rPr>
                  <a:t>螺旋测微器</a:t>
                </a:r>
              </a:p>
            </p:txBody>
          </p:sp>
        </p:grpSp>
        <p:grpSp>
          <p:nvGrpSpPr>
            <p:cNvPr id="18442" name="Group 10"/>
            <p:cNvGrpSpPr/>
            <p:nvPr/>
          </p:nvGrpSpPr>
          <p:grpSpPr>
            <a:xfrm>
              <a:off x="2267" y="1390"/>
              <a:ext cx="1676" cy="391"/>
              <a:chOff x="0" y="-62"/>
              <a:chExt cx="1676" cy="391"/>
            </a:xfrm>
          </p:grpSpPr>
          <p:sp>
            <p:nvSpPr>
              <p:cNvPr id="18443" name="Text Box 11"/>
              <p:cNvSpPr txBox="1"/>
              <p:nvPr/>
            </p:nvSpPr>
            <p:spPr>
              <a:xfrm>
                <a:off x="337" y="-62"/>
                <a:ext cx="1339" cy="3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/>
              </a:lstStyle>
              <a:p>
                <a:pPr>
                  <a:buFont typeface="Arial" panose="020B0604020202020204" pitchFamily="34" charset="0"/>
                </a:pPr>
                <a:r>
                  <a:rPr lang="zh-CN" altLang="en-US" sz="2400" b="1">
                    <a:latin typeface="楷体" panose="02010609060101010101" charset="-122"/>
                    <a:ea typeface="楷体" panose="02010609060101010101" charset="-122"/>
                  </a:rPr>
                  <a:t>钢卷尺</a:t>
                </a:r>
              </a:p>
            </p:txBody>
          </p:sp>
          <p:sp>
            <p:nvSpPr>
              <p:cNvPr id="18444" name="Line 12"/>
              <p:cNvSpPr/>
              <p:nvPr/>
            </p:nvSpPr>
            <p:spPr>
              <a:xfrm>
                <a:off x="0" y="61"/>
                <a:ext cx="408" cy="90"/>
              </a:xfrm>
              <a:prstGeom prst="line">
                <a:avLst/>
              </a:prstGeom>
              <a:ln w="57150" cap="flat" cmpd="sng">
                <a:solidFill>
                  <a:srgbClr val="0066FF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</p:grpSp>
      </p:grpSp>
      <p:sp>
        <p:nvSpPr>
          <p:cNvPr id="17421" name="Text Box 13"/>
          <p:cNvSpPr txBox="1"/>
          <p:nvPr/>
        </p:nvSpPr>
        <p:spPr>
          <a:xfrm>
            <a:off x="468313" y="796925"/>
            <a:ext cx="8312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刻度尺</a:t>
            </a:r>
            <a:r>
              <a:rPr lang="zh-CN" altLang="en-US" sz="36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是测量长度的基本工具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7575" y="688658"/>
            <a:ext cx="7308850" cy="3009501"/>
            <a:chOff x="0" y="0"/>
            <a:chExt cx="5760" cy="2341"/>
          </a:xfrm>
        </p:grpSpPr>
        <p:pic>
          <p:nvPicPr>
            <p:cNvPr id="19460" name="Picture 4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7"/>
              <a:ext cx="5760" cy="1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Line 5"/>
            <p:cNvSpPr/>
            <p:nvPr/>
          </p:nvSpPr>
          <p:spPr>
            <a:xfrm flipH="1" flipV="1">
              <a:off x="793" y="1666"/>
              <a:ext cx="1860" cy="40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9462" name="Text Box 6"/>
            <p:cNvSpPr txBox="1"/>
            <p:nvPr/>
          </p:nvSpPr>
          <p:spPr>
            <a:xfrm>
              <a:off x="2654" y="1983"/>
              <a:ext cx="997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buFont typeface="Arial" panose="020B0604020202020204" pitchFamily="34" charset="0"/>
              </a:pPr>
              <a:r>
                <a:rPr lang="zh-CN" altLang="en-US" sz="2400" b="1">
                  <a:solidFill>
                    <a:srgbClr val="000000"/>
                  </a:solidFill>
                  <a:latin typeface="Tahoma" panose="020B0604030504040204" pitchFamily="34" charset="0"/>
                  <a:ea typeface="黑体" panose="02010609060101010101" charset="-122"/>
                </a:rPr>
                <a:t>单位</a:t>
              </a:r>
            </a:p>
          </p:txBody>
        </p:sp>
        <p:sp>
          <p:nvSpPr>
            <p:cNvPr id="19463" name="Line 7"/>
            <p:cNvSpPr/>
            <p:nvPr/>
          </p:nvSpPr>
          <p:spPr>
            <a:xfrm flipH="1">
              <a:off x="340" y="396"/>
              <a:ext cx="635" cy="77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9464" name="Text Box 8"/>
            <p:cNvSpPr txBox="1"/>
            <p:nvPr/>
          </p:nvSpPr>
          <p:spPr>
            <a:xfrm>
              <a:off x="885" y="0"/>
              <a:ext cx="1587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buFont typeface="Arial" panose="020B0604020202020204" pitchFamily="34" charset="0"/>
              </a:pPr>
              <a:r>
                <a:rPr lang="zh-CN" altLang="en-US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零刻度线</a:t>
              </a:r>
            </a:p>
          </p:txBody>
        </p:sp>
        <p:sp>
          <p:nvSpPr>
            <p:cNvPr id="19465" name="AutoShape 9"/>
            <p:cNvSpPr/>
            <p:nvPr/>
          </p:nvSpPr>
          <p:spPr>
            <a:xfrm rot="-5400000">
              <a:off x="2832" y="-1920"/>
              <a:ext cx="96" cy="5170"/>
            </a:xfrm>
            <a:prstGeom prst="rightBracket">
              <a:avLst>
                <a:gd name="adj" fmla="val 448784"/>
              </a:avLst>
            </a:prstGeom>
            <a:noFill/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pPr>
                <a:buFont typeface="Arial" panose="020B0604020202020204" pitchFamily="34" charset="0"/>
              </a:pPr>
              <a:endParaRPr lang="zh-CN" altLang="en-US" sz="2400">
                <a:latin typeface="Arial" pitchFamily="34" charset="0"/>
              </a:endParaRPr>
            </a:p>
          </p:txBody>
        </p:sp>
        <p:sp>
          <p:nvSpPr>
            <p:cNvPr id="19466" name="Text Box 10"/>
            <p:cNvSpPr txBox="1"/>
            <p:nvPr/>
          </p:nvSpPr>
          <p:spPr>
            <a:xfrm>
              <a:off x="2536" y="286"/>
              <a:ext cx="1070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buFont typeface="Arial" panose="020B0604020202020204" pitchFamily="34" charset="0"/>
              </a:pPr>
              <a:r>
                <a:rPr lang="zh-CN" altLang="en-US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量程</a:t>
              </a:r>
            </a:p>
          </p:txBody>
        </p:sp>
        <p:sp>
          <p:nvSpPr>
            <p:cNvPr id="19467" name="Text Box 11"/>
            <p:cNvSpPr txBox="1"/>
            <p:nvPr/>
          </p:nvSpPr>
          <p:spPr>
            <a:xfrm>
              <a:off x="4286" y="1970"/>
              <a:ext cx="868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/>
            </a:lstStyle>
            <a:p>
              <a:pPr>
                <a:buFont typeface="Arial" panose="020B0604020202020204" pitchFamily="34" charset="0"/>
              </a:pPr>
              <a:r>
                <a:rPr lang="zh-CN" altLang="en-US" sz="2400">
                  <a:latin typeface="Tahoma" panose="020B0604030504040204" pitchFamily="34" charset="0"/>
                  <a:ea typeface="黑体" panose="02010609060101010101" charset="-122"/>
                </a:rPr>
                <a:t>分度值</a:t>
              </a:r>
            </a:p>
          </p:txBody>
        </p:sp>
        <p:sp>
          <p:nvSpPr>
            <p:cNvPr id="19468" name="Line 12"/>
            <p:cNvSpPr/>
            <p:nvPr/>
          </p:nvSpPr>
          <p:spPr>
            <a:xfrm flipH="1">
              <a:off x="4241" y="804"/>
              <a:ext cx="68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9469" name="Line 13"/>
            <p:cNvSpPr/>
            <p:nvPr/>
          </p:nvSpPr>
          <p:spPr>
            <a:xfrm flipH="1" flipV="1">
              <a:off x="4286" y="849"/>
              <a:ext cx="363" cy="113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18446" name="Rectangle 14"/>
          <p:cNvSpPr/>
          <p:nvPr/>
        </p:nvSpPr>
        <p:spPr>
          <a:xfrm>
            <a:off x="846455" y="3766820"/>
            <a:ext cx="5453380" cy="12153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取出你的刻度尺，仔细观察一下：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它的</a:t>
            </a:r>
            <a:r>
              <a:rPr lang="zh-CN" altLang="en-US" sz="2400" b="1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量程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是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r>
              <a:rPr lang="zh-CN" altLang="en-US" sz="2400" b="1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分度值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是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它的</a:t>
            </a: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零刻度线</a:t>
            </a: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在哪里？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0" y="589915"/>
            <a:ext cx="914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正确使用刻度尺</a:t>
            </a:r>
          </a:p>
        </p:txBody>
      </p:sp>
      <p:sp>
        <p:nvSpPr>
          <p:cNvPr id="26626" name="文本框 26625"/>
          <p:cNvSpPr txBox="1"/>
          <p:nvPr/>
        </p:nvSpPr>
        <p:spPr>
          <a:xfrm>
            <a:off x="1773555" y="1379855"/>
            <a:ext cx="68941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认清刻度尺的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单位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零刻度线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的位置、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量程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分度值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0" y="1387475"/>
            <a:ext cx="1773555" cy="64516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会认</a:t>
            </a:r>
            <a:r>
              <a:rPr lang="en-US" altLang="zh-CN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pic>
        <p:nvPicPr>
          <p:cNvPr id="26629" name="图片 26628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3371215"/>
            <a:ext cx="6911340" cy="1687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直接连接符 26629"/>
          <p:cNvSpPr/>
          <p:nvPr/>
        </p:nvSpPr>
        <p:spPr>
          <a:xfrm>
            <a:off x="901700" y="4644390"/>
            <a:ext cx="871855" cy="12954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26631" name="文本框 26630"/>
          <p:cNvSpPr txBox="1"/>
          <p:nvPr/>
        </p:nvSpPr>
        <p:spPr>
          <a:xfrm>
            <a:off x="0" y="4371975"/>
            <a:ext cx="1197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charset="-122"/>
              </a:rPr>
              <a:t>单位</a:t>
            </a:r>
          </a:p>
        </p:txBody>
      </p:sp>
      <p:sp>
        <p:nvSpPr>
          <p:cNvPr id="26632" name="直接连接符 26631"/>
          <p:cNvSpPr/>
          <p:nvPr/>
        </p:nvSpPr>
        <p:spPr>
          <a:xfrm>
            <a:off x="901700" y="3371850"/>
            <a:ext cx="570865" cy="67945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26633" name="文本框 26632"/>
          <p:cNvSpPr txBox="1"/>
          <p:nvPr/>
        </p:nvSpPr>
        <p:spPr>
          <a:xfrm>
            <a:off x="81915" y="2849245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零刻度线</a:t>
            </a:r>
          </a:p>
        </p:txBody>
      </p:sp>
      <p:sp>
        <p:nvSpPr>
          <p:cNvPr id="26634" name="右中括号 26633"/>
          <p:cNvSpPr/>
          <p:nvPr/>
        </p:nvSpPr>
        <p:spPr>
          <a:xfrm rot="-5400000">
            <a:off x="4514850" y="357505"/>
            <a:ext cx="114935" cy="6201410"/>
          </a:xfrm>
          <a:prstGeom prst="rightBracket">
            <a:avLst>
              <a:gd name="adj" fmla="val 448784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>
            <a:defPPr/>
          </a:lstStyle>
          <a:p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635" name="文本框 26634"/>
          <p:cNvSpPr txBox="1"/>
          <p:nvPr/>
        </p:nvSpPr>
        <p:spPr>
          <a:xfrm>
            <a:off x="3800475" y="2879090"/>
            <a:ext cx="1283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量程</a:t>
            </a:r>
          </a:p>
        </p:txBody>
      </p:sp>
      <p:sp>
        <p:nvSpPr>
          <p:cNvPr id="26636" name="文本框 26635"/>
          <p:cNvSpPr txBox="1"/>
          <p:nvPr/>
        </p:nvSpPr>
        <p:spPr>
          <a:xfrm>
            <a:off x="7673340" y="2653030"/>
            <a:ext cx="1273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2800" b="1">
                <a:latin typeface="Tahoma" panose="020B0604030504040204" pitchFamily="34" charset="0"/>
                <a:ea typeface="黑体" panose="02010609060101010101" charset="-122"/>
              </a:rPr>
              <a:t>分度值</a:t>
            </a:r>
          </a:p>
        </p:txBody>
      </p:sp>
      <p:sp>
        <p:nvSpPr>
          <p:cNvPr id="26637" name="直接连接符 26636"/>
          <p:cNvSpPr/>
          <p:nvPr/>
        </p:nvSpPr>
        <p:spPr>
          <a:xfrm flipH="1">
            <a:off x="6822440" y="3625850"/>
            <a:ext cx="82550" cy="635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26638" name="直接连接符 26637"/>
          <p:cNvSpPr/>
          <p:nvPr/>
        </p:nvSpPr>
        <p:spPr>
          <a:xfrm flipH="1">
            <a:off x="6823075" y="2854325"/>
            <a:ext cx="850265" cy="66167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26626" grpId="0"/>
      <p:bldP spid="26627" grpId="0" animBg="1"/>
      <p:bldP spid="26631" grpId="0"/>
      <p:bldP spid="26633" grpId="0"/>
      <p:bldP spid="26635" grpId="0"/>
      <p:bldP spid="266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85"/>
            <a:ext cx="9144000" cy="454088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39939" name="Text Box 3"/>
          <p:cNvSpPr txBox="1"/>
          <p:nvPr/>
        </p:nvSpPr>
        <p:spPr>
          <a:xfrm>
            <a:off x="5198110" y="970915"/>
            <a:ext cx="3876040" cy="39338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  <a:scene3d>
              <a:camera prst="orthographicFront"/>
              <a:lightRig rig="threePt" dir="t"/>
            </a:scene3d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b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轻舟已过万重山</a:t>
            </a:r>
            <a:endParaRPr lang="zh-CN" altLang="en-US" sz="400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隶书"/>
              <a:ea typeface="隶书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两岸猿声啼不住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千里江陵一日还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朝辞白帝彩云间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06400" y="1367155"/>
            <a:ext cx="3422650" cy="35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  <a:scene3d>
              <a:camera prst="orthographicFront"/>
              <a:lightRig rig="threePt" dir="t"/>
            </a:scene3d>
          </a:bodyPr>
          <a:lstStyle>
            <a:defPPr/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zh-CN" altLang="en-US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李白用诗的语言描述了顺水轻舟的运动及其快捷程度</a:t>
            </a:r>
            <a:r>
              <a:rPr lang="en-US" altLang="zh-CN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zh-CN" altLang="en-US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在物理学中是如何描述物体运动的？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0" y="589915"/>
            <a:ext cx="914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正确使用刻度尺</a:t>
            </a:r>
          </a:p>
        </p:txBody>
      </p:sp>
      <p:sp>
        <p:nvSpPr>
          <p:cNvPr id="26626" name="文本框 26625"/>
          <p:cNvSpPr txBox="1"/>
          <p:nvPr/>
        </p:nvSpPr>
        <p:spPr>
          <a:xfrm>
            <a:off x="1773555" y="1379855"/>
            <a:ext cx="68941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刻度尺的“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0”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刻度线与被测物体的一端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对齐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使刻度尺有刻度的边</a:t>
            </a:r>
            <a:r>
              <a:rPr lang="zh-CN" altLang="en-US" sz="32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贴紧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待测物体，与所测长度</a:t>
            </a:r>
            <a:r>
              <a:rPr lang="zh-CN" altLang="en-US" sz="32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平行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，不能倾斜</a:t>
            </a:r>
            <a:r>
              <a:rPr lang="zh-CN" altLang="en-US" sz="3200">
                <a:latin typeface="宋体" panose="02010600030101010101" pitchFamily="2" charset="-122"/>
                <a:sym typeface="+mn-ea"/>
              </a:rPr>
              <a:t>。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0" y="1387475"/>
            <a:ext cx="1773555" cy="64516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36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会放</a:t>
            </a:r>
            <a:r>
              <a:rPr lang="en-US" altLang="zh-CN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grpSp>
        <p:nvGrpSpPr>
          <p:cNvPr id="3" name="Group 128"/>
          <p:cNvGrpSpPr/>
          <p:nvPr/>
        </p:nvGrpSpPr>
        <p:grpSpPr>
          <a:xfrm>
            <a:off x="1162050" y="3740150"/>
            <a:ext cx="6408738" cy="1230313"/>
            <a:chOff x="476" y="2659"/>
            <a:chExt cx="4037" cy="775"/>
          </a:xfrm>
        </p:grpSpPr>
        <p:sp>
          <p:nvSpPr>
            <p:cNvPr id="4" name="AutoShape 129"/>
            <p:cNvSpPr/>
            <p:nvPr/>
          </p:nvSpPr>
          <p:spPr>
            <a:xfrm>
              <a:off x="775" y="2659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sz="3600" b="1">
                <a:latin typeface="Times New Roman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" name="AutoShape 130"/>
            <p:cNvSpPr/>
            <p:nvPr/>
          </p:nvSpPr>
          <p:spPr>
            <a:xfrm>
              <a:off x="476" y="2967"/>
              <a:ext cx="4037" cy="282"/>
            </a:xfrm>
            <a:prstGeom prst="cube">
              <a:avLst>
                <a:gd name="adj" fmla="val 66912"/>
              </a:avLst>
            </a:prstGeom>
            <a:solidFill>
              <a:srgbClr val="FFCC00"/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sz="3600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grpSp>
          <p:nvGrpSpPr>
            <p:cNvPr id="6" name="Group 131"/>
            <p:cNvGrpSpPr/>
            <p:nvPr/>
          </p:nvGrpSpPr>
          <p:grpSpPr>
            <a:xfrm>
              <a:off x="693" y="2981"/>
              <a:ext cx="3697" cy="16"/>
              <a:chOff x="793" y="3884"/>
              <a:chExt cx="3697" cy="21"/>
            </a:xfrm>
          </p:grpSpPr>
          <p:sp>
            <p:nvSpPr>
              <p:cNvPr id="7" name="Line 132"/>
              <p:cNvSpPr/>
              <p:nvPr/>
            </p:nvSpPr>
            <p:spPr>
              <a:xfrm rot="2700000" flipH="1">
                <a:off x="836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" name="Line 133"/>
              <p:cNvSpPr/>
              <p:nvPr/>
            </p:nvSpPr>
            <p:spPr>
              <a:xfrm rot="2700000" flipH="1">
                <a:off x="87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" name="Line 134"/>
              <p:cNvSpPr/>
              <p:nvPr/>
            </p:nvSpPr>
            <p:spPr>
              <a:xfrm rot="2700000" flipH="1">
                <a:off x="90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" name="Line 135"/>
              <p:cNvSpPr/>
              <p:nvPr/>
            </p:nvSpPr>
            <p:spPr>
              <a:xfrm rot="2700000" flipH="1">
                <a:off x="94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" name="Line 136"/>
              <p:cNvSpPr/>
              <p:nvPr/>
            </p:nvSpPr>
            <p:spPr>
              <a:xfrm rot="2700000" flipH="1">
                <a:off x="98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" name="Line 137"/>
              <p:cNvSpPr/>
              <p:nvPr/>
            </p:nvSpPr>
            <p:spPr>
              <a:xfrm rot="2700000" flipH="1">
                <a:off x="1017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3" name="Line 138"/>
              <p:cNvSpPr/>
              <p:nvPr/>
            </p:nvSpPr>
            <p:spPr>
              <a:xfrm rot="2700000" flipH="1">
                <a:off x="1017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" name="Line 139"/>
              <p:cNvSpPr/>
              <p:nvPr/>
            </p:nvSpPr>
            <p:spPr>
              <a:xfrm rot="2700000" flipH="1">
                <a:off x="105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5" name="Line 140"/>
              <p:cNvSpPr/>
              <p:nvPr/>
            </p:nvSpPr>
            <p:spPr>
              <a:xfrm rot="2700000" flipH="1">
                <a:off x="1089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6" name="Line 141"/>
              <p:cNvSpPr/>
              <p:nvPr/>
            </p:nvSpPr>
            <p:spPr>
              <a:xfrm rot="2700000" flipH="1">
                <a:off x="112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7" name="Line 142"/>
              <p:cNvSpPr/>
              <p:nvPr/>
            </p:nvSpPr>
            <p:spPr>
              <a:xfrm rot="2700000" flipH="1">
                <a:off x="116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8" name="Line 143"/>
              <p:cNvSpPr/>
              <p:nvPr/>
            </p:nvSpPr>
            <p:spPr>
              <a:xfrm rot="2700000" flipH="1">
                <a:off x="1198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9" name="Line 144"/>
              <p:cNvSpPr/>
              <p:nvPr/>
            </p:nvSpPr>
            <p:spPr>
              <a:xfrm rot="2700000" flipH="1">
                <a:off x="1198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0" name="Line 145"/>
              <p:cNvSpPr/>
              <p:nvPr/>
            </p:nvSpPr>
            <p:spPr>
              <a:xfrm rot="2700000" flipH="1">
                <a:off x="123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1" name="Line 146"/>
              <p:cNvSpPr/>
              <p:nvPr/>
            </p:nvSpPr>
            <p:spPr>
              <a:xfrm rot="2700000" flipH="1">
                <a:off x="127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2" name="Line 147"/>
              <p:cNvSpPr/>
              <p:nvPr/>
            </p:nvSpPr>
            <p:spPr>
              <a:xfrm rot="2700000" flipH="1">
                <a:off x="130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3" name="Line 148"/>
              <p:cNvSpPr/>
              <p:nvPr/>
            </p:nvSpPr>
            <p:spPr>
              <a:xfrm rot="2700000" flipH="1">
                <a:off x="134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4" name="Line 149"/>
              <p:cNvSpPr/>
              <p:nvPr/>
            </p:nvSpPr>
            <p:spPr>
              <a:xfrm rot="2700000" flipH="1">
                <a:off x="1379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5" name="Line 150"/>
              <p:cNvSpPr/>
              <p:nvPr/>
            </p:nvSpPr>
            <p:spPr>
              <a:xfrm rot="2700000" flipH="1">
                <a:off x="1379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6" name="Line 151"/>
              <p:cNvSpPr/>
              <p:nvPr/>
            </p:nvSpPr>
            <p:spPr>
              <a:xfrm rot="2700000" flipH="1">
                <a:off x="141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7" name="Line 152"/>
              <p:cNvSpPr/>
              <p:nvPr/>
            </p:nvSpPr>
            <p:spPr>
              <a:xfrm rot="2700000" flipH="1">
                <a:off x="145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8" name="Line 153"/>
              <p:cNvSpPr/>
              <p:nvPr/>
            </p:nvSpPr>
            <p:spPr>
              <a:xfrm rot="2700000" flipH="1">
                <a:off x="148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29" name="Line 154"/>
              <p:cNvSpPr/>
              <p:nvPr/>
            </p:nvSpPr>
            <p:spPr>
              <a:xfrm rot="2700000" flipH="1">
                <a:off x="152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0" name="Line 155"/>
              <p:cNvSpPr/>
              <p:nvPr/>
            </p:nvSpPr>
            <p:spPr>
              <a:xfrm rot="2700000" flipH="1">
                <a:off x="1560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1" name="Line 156"/>
              <p:cNvSpPr/>
              <p:nvPr/>
            </p:nvSpPr>
            <p:spPr>
              <a:xfrm rot="2700000" flipH="1">
                <a:off x="1561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2" name="Line 157"/>
              <p:cNvSpPr/>
              <p:nvPr/>
            </p:nvSpPr>
            <p:spPr>
              <a:xfrm rot="2700000" flipH="1">
                <a:off x="159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3" name="Line 158"/>
              <p:cNvSpPr/>
              <p:nvPr/>
            </p:nvSpPr>
            <p:spPr>
              <a:xfrm rot="2700000" flipH="1">
                <a:off x="163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4" name="Line 159"/>
              <p:cNvSpPr/>
              <p:nvPr/>
            </p:nvSpPr>
            <p:spPr>
              <a:xfrm rot="2700000" flipH="1">
                <a:off x="167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5" name="Line 160"/>
              <p:cNvSpPr/>
              <p:nvPr/>
            </p:nvSpPr>
            <p:spPr>
              <a:xfrm rot="2700000" flipH="1">
                <a:off x="170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6" name="Line 161"/>
              <p:cNvSpPr/>
              <p:nvPr/>
            </p:nvSpPr>
            <p:spPr>
              <a:xfrm rot="2700000" flipH="1">
                <a:off x="1742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7" name="Line 162"/>
              <p:cNvSpPr/>
              <p:nvPr/>
            </p:nvSpPr>
            <p:spPr>
              <a:xfrm rot="2700000" flipH="1">
                <a:off x="1742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8" name="Line 163"/>
              <p:cNvSpPr/>
              <p:nvPr/>
            </p:nvSpPr>
            <p:spPr>
              <a:xfrm rot="2700000" flipH="1">
                <a:off x="177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9" name="Line 164"/>
              <p:cNvSpPr/>
              <p:nvPr/>
            </p:nvSpPr>
            <p:spPr>
              <a:xfrm rot="2700000" flipH="1">
                <a:off x="181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0" name="Line 165"/>
              <p:cNvSpPr/>
              <p:nvPr/>
            </p:nvSpPr>
            <p:spPr>
              <a:xfrm rot="2700000" flipH="1">
                <a:off x="185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1" name="Line 166"/>
              <p:cNvSpPr/>
              <p:nvPr/>
            </p:nvSpPr>
            <p:spPr>
              <a:xfrm rot="2700000" flipH="1">
                <a:off x="188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2" name="Line 167"/>
              <p:cNvSpPr/>
              <p:nvPr/>
            </p:nvSpPr>
            <p:spPr>
              <a:xfrm rot="2700000" flipH="1">
                <a:off x="1923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3" name="Line 168"/>
              <p:cNvSpPr/>
              <p:nvPr/>
            </p:nvSpPr>
            <p:spPr>
              <a:xfrm rot="2700000" flipH="1">
                <a:off x="1923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4" name="Line 169"/>
              <p:cNvSpPr/>
              <p:nvPr/>
            </p:nvSpPr>
            <p:spPr>
              <a:xfrm rot="2700000" flipH="1">
                <a:off x="1959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5" name="Line 170"/>
              <p:cNvSpPr/>
              <p:nvPr/>
            </p:nvSpPr>
            <p:spPr>
              <a:xfrm rot="2700000" flipH="1">
                <a:off x="199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6" name="Line 171"/>
              <p:cNvSpPr/>
              <p:nvPr/>
            </p:nvSpPr>
            <p:spPr>
              <a:xfrm rot="2700000" flipH="1">
                <a:off x="203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7" name="Line 172"/>
              <p:cNvSpPr/>
              <p:nvPr/>
            </p:nvSpPr>
            <p:spPr>
              <a:xfrm rot="2700000" flipH="1">
                <a:off x="206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8" name="Line 173"/>
              <p:cNvSpPr/>
              <p:nvPr/>
            </p:nvSpPr>
            <p:spPr>
              <a:xfrm rot="2700000" flipH="1">
                <a:off x="2104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49" name="Line 174"/>
              <p:cNvSpPr/>
              <p:nvPr/>
            </p:nvSpPr>
            <p:spPr>
              <a:xfrm rot="2700000" flipH="1">
                <a:off x="2104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0" name="Line 175"/>
              <p:cNvSpPr/>
              <p:nvPr/>
            </p:nvSpPr>
            <p:spPr>
              <a:xfrm rot="2700000" flipH="1">
                <a:off x="214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1" name="Line 176"/>
              <p:cNvSpPr/>
              <p:nvPr/>
            </p:nvSpPr>
            <p:spPr>
              <a:xfrm rot="2700000" flipH="1">
                <a:off x="217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2" name="Line 177"/>
              <p:cNvSpPr/>
              <p:nvPr/>
            </p:nvSpPr>
            <p:spPr>
              <a:xfrm rot="2700000" flipH="1">
                <a:off x="221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3" name="Line 178"/>
              <p:cNvSpPr/>
              <p:nvPr/>
            </p:nvSpPr>
            <p:spPr>
              <a:xfrm rot="2700000" flipH="1">
                <a:off x="2249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4" name="Line 179"/>
              <p:cNvSpPr/>
              <p:nvPr/>
            </p:nvSpPr>
            <p:spPr>
              <a:xfrm rot="2700000" flipH="1">
                <a:off x="2285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5" name="Line 180"/>
              <p:cNvSpPr/>
              <p:nvPr/>
            </p:nvSpPr>
            <p:spPr>
              <a:xfrm rot="2700000" flipH="1">
                <a:off x="2285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6" name="Line 181"/>
              <p:cNvSpPr/>
              <p:nvPr/>
            </p:nvSpPr>
            <p:spPr>
              <a:xfrm rot="2700000" flipH="1">
                <a:off x="232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" name="Line 182"/>
              <p:cNvSpPr/>
              <p:nvPr/>
            </p:nvSpPr>
            <p:spPr>
              <a:xfrm rot="2700000" flipH="1">
                <a:off x="235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8" name="Line 183"/>
              <p:cNvSpPr/>
              <p:nvPr/>
            </p:nvSpPr>
            <p:spPr>
              <a:xfrm rot="2700000" flipH="1">
                <a:off x="239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9" name="Line 184"/>
              <p:cNvSpPr/>
              <p:nvPr/>
            </p:nvSpPr>
            <p:spPr>
              <a:xfrm rot="2700000" flipH="1">
                <a:off x="243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0" name="Line 185"/>
              <p:cNvSpPr/>
              <p:nvPr/>
            </p:nvSpPr>
            <p:spPr>
              <a:xfrm rot="2700000" flipH="1">
                <a:off x="2466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1" name="Line 186"/>
              <p:cNvSpPr/>
              <p:nvPr/>
            </p:nvSpPr>
            <p:spPr>
              <a:xfrm rot="2700000" flipH="1">
                <a:off x="2466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2" name="Line 187"/>
              <p:cNvSpPr/>
              <p:nvPr/>
            </p:nvSpPr>
            <p:spPr>
              <a:xfrm rot="2700000" flipH="1">
                <a:off x="250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3" name="Line 188"/>
              <p:cNvSpPr/>
              <p:nvPr/>
            </p:nvSpPr>
            <p:spPr>
              <a:xfrm rot="2700000" flipH="1">
                <a:off x="253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4" name="Line 189"/>
              <p:cNvSpPr/>
              <p:nvPr/>
            </p:nvSpPr>
            <p:spPr>
              <a:xfrm rot="2700000" flipH="1">
                <a:off x="257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5" name="Line 190"/>
              <p:cNvSpPr/>
              <p:nvPr/>
            </p:nvSpPr>
            <p:spPr>
              <a:xfrm rot="2700000" flipH="1">
                <a:off x="261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6" name="Line 191"/>
              <p:cNvSpPr/>
              <p:nvPr/>
            </p:nvSpPr>
            <p:spPr>
              <a:xfrm rot="2700000" flipH="1">
                <a:off x="2647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7" name="Line 192"/>
              <p:cNvSpPr/>
              <p:nvPr/>
            </p:nvSpPr>
            <p:spPr>
              <a:xfrm rot="2700000" flipH="1">
                <a:off x="2647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8" name="Line 193"/>
              <p:cNvSpPr/>
              <p:nvPr/>
            </p:nvSpPr>
            <p:spPr>
              <a:xfrm rot="2700000" flipH="1">
                <a:off x="268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69" name="Line 194"/>
              <p:cNvSpPr/>
              <p:nvPr/>
            </p:nvSpPr>
            <p:spPr>
              <a:xfrm rot="2700000" flipH="1">
                <a:off x="2719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0" name="Line 195"/>
              <p:cNvSpPr/>
              <p:nvPr/>
            </p:nvSpPr>
            <p:spPr>
              <a:xfrm rot="2700000" flipH="1">
                <a:off x="275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1" name="Line 196"/>
              <p:cNvSpPr/>
              <p:nvPr/>
            </p:nvSpPr>
            <p:spPr>
              <a:xfrm rot="2700000" flipH="1">
                <a:off x="279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2" name="Line 197"/>
              <p:cNvSpPr/>
              <p:nvPr/>
            </p:nvSpPr>
            <p:spPr>
              <a:xfrm rot="2700000" flipH="1">
                <a:off x="2828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3" name="Line 198"/>
              <p:cNvSpPr/>
              <p:nvPr/>
            </p:nvSpPr>
            <p:spPr>
              <a:xfrm rot="2700000" flipH="1">
                <a:off x="2828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4" name="Line 199"/>
              <p:cNvSpPr/>
              <p:nvPr/>
            </p:nvSpPr>
            <p:spPr>
              <a:xfrm rot="2700000" flipH="1">
                <a:off x="286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5" name="Line 200"/>
              <p:cNvSpPr/>
              <p:nvPr/>
            </p:nvSpPr>
            <p:spPr>
              <a:xfrm rot="2700000" flipH="1">
                <a:off x="290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6" name="Line 201"/>
              <p:cNvSpPr/>
              <p:nvPr/>
            </p:nvSpPr>
            <p:spPr>
              <a:xfrm rot="2700000" flipH="1">
                <a:off x="293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7" name="Line 202"/>
              <p:cNvSpPr/>
              <p:nvPr/>
            </p:nvSpPr>
            <p:spPr>
              <a:xfrm rot="2700000" flipH="1">
                <a:off x="297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8" name="Line 203"/>
              <p:cNvSpPr/>
              <p:nvPr/>
            </p:nvSpPr>
            <p:spPr>
              <a:xfrm rot="2700000" flipH="1">
                <a:off x="3009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79" name="Line 204"/>
              <p:cNvSpPr/>
              <p:nvPr/>
            </p:nvSpPr>
            <p:spPr>
              <a:xfrm rot="2700000" flipH="1">
                <a:off x="3009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0" name="Line 205"/>
              <p:cNvSpPr/>
              <p:nvPr/>
            </p:nvSpPr>
            <p:spPr>
              <a:xfrm rot="2700000" flipH="1">
                <a:off x="304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1" name="Line 206"/>
              <p:cNvSpPr/>
              <p:nvPr/>
            </p:nvSpPr>
            <p:spPr>
              <a:xfrm rot="2700000" flipH="1">
                <a:off x="3081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2" name="Line 207"/>
              <p:cNvSpPr/>
              <p:nvPr/>
            </p:nvSpPr>
            <p:spPr>
              <a:xfrm rot="2700000" flipH="1">
                <a:off x="311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3" name="Line 208"/>
              <p:cNvSpPr/>
              <p:nvPr/>
            </p:nvSpPr>
            <p:spPr>
              <a:xfrm rot="2700000" flipH="1">
                <a:off x="3154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4" name="Line 209"/>
              <p:cNvSpPr/>
              <p:nvPr/>
            </p:nvSpPr>
            <p:spPr>
              <a:xfrm rot="2700000" flipH="1">
                <a:off x="3190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5" name="Line 210"/>
              <p:cNvSpPr/>
              <p:nvPr/>
            </p:nvSpPr>
            <p:spPr>
              <a:xfrm rot="2700000" flipH="1">
                <a:off x="3190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6" name="Line 211"/>
              <p:cNvSpPr/>
              <p:nvPr/>
            </p:nvSpPr>
            <p:spPr>
              <a:xfrm rot="2700000" flipH="1">
                <a:off x="322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7" name="Line 212"/>
              <p:cNvSpPr/>
              <p:nvPr/>
            </p:nvSpPr>
            <p:spPr>
              <a:xfrm rot="2700000" flipH="1">
                <a:off x="3262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8" name="Line 213"/>
              <p:cNvSpPr/>
              <p:nvPr/>
            </p:nvSpPr>
            <p:spPr>
              <a:xfrm rot="2700000" flipH="1">
                <a:off x="3299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89" name="Line 214"/>
              <p:cNvSpPr/>
              <p:nvPr/>
            </p:nvSpPr>
            <p:spPr>
              <a:xfrm rot="2700000" flipH="1">
                <a:off x="3335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0" name="Line 215"/>
              <p:cNvSpPr/>
              <p:nvPr/>
            </p:nvSpPr>
            <p:spPr>
              <a:xfrm rot="2700000" flipH="1">
                <a:off x="3371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1" name="Line 216"/>
              <p:cNvSpPr/>
              <p:nvPr/>
            </p:nvSpPr>
            <p:spPr>
              <a:xfrm rot="2700000" flipH="1">
                <a:off x="3371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2" name="Line 217"/>
              <p:cNvSpPr/>
              <p:nvPr/>
            </p:nvSpPr>
            <p:spPr>
              <a:xfrm rot="2700000" flipH="1">
                <a:off x="3407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3" name="Line 218"/>
              <p:cNvSpPr/>
              <p:nvPr/>
            </p:nvSpPr>
            <p:spPr>
              <a:xfrm rot="2700000" flipH="1">
                <a:off x="3443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4" name="Line 219"/>
              <p:cNvSpPr/>
              <p:nvPr/>
            </p:nvSpPr>
            <p:spPr>
              <a:xfrm rot="2700000" flipH="1">
                <a:off x="3480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5" name="Line 220"/>
              <p:cNvSpPr/>
              <p:nvPr/>
            </p:nvSpPr>
            <p:spPr>
              <a:xfrm rot="2700000" flipH="1">
                <a:off x="3516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6" name="Line 221"/>
              <p:cNvSpPr/>
              <p:nvPr/>
            </p:nvSpPr>
            <p:spPr>
              <a:xfrm rot="2700000" flipH="1">
                <a:off x="3552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7" name="Line 222"/>
              <p:cNvSpPr/>
              <p:nvPr/>
            </p:nvSpPr>
            <p:spPr>
              <a:xfrm rot="2700000" flipH="1">
                <a:off x="3552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8" name="Line 223"/>
              <p:cNvSpPr/>
              <p:nvPr/>
            </p:nvSpPr>
            <p:spPr>
              <a:xfrm rot="2700000" flipH="1">
                <a:off x="3588" y="3859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99" name="Line 224"/>
              <p:cNvSpPr/>
              <p:nvPr/>
            </p:nvSpPr>
            <p:spPr>
              <a:xfrm rot="2700000" flipH="1">
                <a:off x="3628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0" name="Line 225"/>
              <p:cNvSpPr/>
              <p:nvPr/>
            </p:nvSpPr>
            <p:spPr>
              <a:xfrm rot="2700000" flipH="1">
                <a:off x="3665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1" name="Line 226"/>
              <p:cNvSpPr/>
              <p:nvPr/>
            </p:nvSpPr>
            <p:spPr>
              <a:xfrm rot="2700000" flipH="1">
                <a:off x="3701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2" name="Line 227"/>
              <p:cNvSpPr/>
              <p:nvPr/>
            </p:nvSpPr>
            <p:spPr>
              <a:xfrm rot="2700000" flipH="1">
                <a:off x="3737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3" name="Line 228"/>
              <p:cNvSpPr/>
              <p:nvPr/>
            </p:nvSpPr>
            <p:spPr>
              <a:xfrm rot="2700000" flipH="1">
                <a:off x="3737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4" name="Line 229"/>
              <p:cNvSpPr/>
              <p:nvPr/>
            </p:nvSpPr>
            <p:spPr>
              <a:xfrm rot="2700000" flipH="1">
                <a:off x="3773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5" name="Line 230"/>
              <p:cNvSpPr/>
              <p:nvPr/>
            </p:nvSpPr>
            <p:spPr>
              <a:xfrm rot="2700000" flipH="1">
                <a:off x="3809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6" name="Line 231"/>
              <p:cNvSpPr/>
              <p:nvPr/>
            </p:nvSpPr>
            <p:spPr>
              <a:xfrm rot="2700000" flipH="1">
                <a:off x="3846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7" name="Line 232"/>
              <p:cNvSpPr/>
              <p:nvPr/>
            </p:nvSpPr>
            <p:spPr>
              <a:xfrm rot="2700000" flipH="1">
                <a:off x="3882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8" name="Line 233"/>
              <p:cNvSpPr/>
              <p:nvPr/>
            </p:nvSpPr>
            <p:spPr>
              <a:xfrm rot="2700000" flipH="1">
                <a:off x="3918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09" name="Line 234"/>
              <p:cNvSpPr/>
              <p:nvPr/>
            </p:nvSpPr>
            <p:spPr>
              <a:xfrm rot="2700000" flipH="1">
                <a:off x="3918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0" name="Line 235"/>
              <p:cNvSpPr/>
              <p:nvPr/>
            </p:nvSpPr>
            <p:spPr>
              <a:xfrm rot="2700000" flipH="1">
                <a:off x="3954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1" name="Line 236"/>
              <p:cNvSpPr/>
              <p:nvPr/>
            </p:nvSpPr>
            <p:spPr>
              <a:xfrm rot="2700000" flipH="1">
                <a:off x="3990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2" name="Line 237"/>
              <p:cNvSpPr/>
              <p:nvPr/>
            </p:nvSpPr>
            <p:spPr>
              <a:xfrm rot="2700000" flipH="1">
                <a:off x="4027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3" name="Line 238"/>
              <p:cNvSpPr/>
              <p:nvPr/>
            </p:nvSpPr>
            <p:spPr>
              <a:xfrm rot="2700000" flipH="1">
                <a:off x="4063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4" name="Line 239"/>
              <p:cNvSpPr/>
              <p:nvPr/>
            </p:nvSpPr>
            <p:spPr>
              <a:xfrm rot="2700000" flipH="1">
                <a:off x="4099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5" name="Line 240"/>
              <p:cNvSpPr/>
              <p:nvPr/>
            </p:nvSpPr>
            <p:spPr>
              <a:xfrm rot="2700000" flipH="1">
                <a:off x="4099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6" name="Line 241"/>
              <p:cNvSpPr/>
              <p:nvPr/>
            </p:nvSpPr>
            <p:spPr>
              <a:xfrm rot="2700000" flipH="1">
                <a:off x="4135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7" name="Line 242"/>
              <p:cNvSpPr/>
              <p:nvPr/>
            </p:nvSpPr>
            <p:spPr>
              <a:xfrm rot="2700000" flipH="1">
                <a:off x="4171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8" name="Line 243"/>
              <p:cNvSpPr/>
              <p:nvPr/>
            </p:nvSpPr>
            <p:spPr>
              <a:xfrm rot="2700000" flipH="1">
                <a:off x="4208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19" name="Line 244"/>
              <p:cNvSpPr/>
              <p:nvPr/>
            </p:nvSpPr>
            <p:spPr>
              <a:xfrm rot="2700000" flipH="1">
                <a:off x="4244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0" name="Line 245"/>
              <p:cNvSpPr/>
              <p:nvPr/>
            </p:nvSpPr>
            <p:spPr>
              <a:xfrm rot="2700000" flipH="1">
                <a:off x="4280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1" name="Line 246"/>
              <p:cNvSpPr/>
              <p:nvPr/>
            </p:nvSpPr>
            <p:spPr>
              <a:xfrm rot="2700000" flipH="1">
                <a:off x="4280" y="3862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2" name="Line 247"/>
              <p:cNvSpPr/>
              <p:nvPr/>
            </p:nvSpPr>
            <p:spPr>
              <a:xfrm rot="2700000" flipH="1">
                <a:off x="4316" y="3862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3" name="Line 248"/>
              <p:cNvSpPr/>
              <p:nvPr/>
            </p:nvSpPr>
            <p:spPr>
              <a:xfrm rot="2700000" flipH="1">
                <a:off x="4348" y="3868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4" name="Line 249"/>
              <p:cNvSpPr/>
              <p:nvPr/>
            </p:nvSpPr>
            <p:spPr>
              <a:xfrm rot="2700000" flipH="1">
                <a:off x="4384" y="3868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5" name="Line 250"/>
              <p:cNvSpPr/>
              <p:nvPr/>
            </p:nvSpPr>
            <p:spPr>
              <a:xfrm rot="2700000" flipH="1">
                <a:off x="4447" y="3859"/>
                <a:ext cx="0" cy="86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26" name="Line 251"/>
              <p:cNvSpPr/>
              <p:nvPr/>
            </p:nvSpPr>
            <p:spPr>
              <a:xfrm rot="2700000" flipH="1">
                <a:off x="4421" y="3868"/>
                <a:ext cx="0" cy="50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</p:grpSp>
        <p:sp>
          <p:nvSpPr>
            <p:cNvPr id="127" name="Text Box 252"/>
            <p:cNvSpPr txBox="1"/>
            <p:nvPr/>
          </p:nvSpPr>
          <p:spPr>
            <a:xfrm>
              <a:off x="584" y="2976"/>
              <a:ext cx="390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1200" b="1" i="1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b="1" i="1"/>
                <a:t> </a:t>
              </a:r>
              <a:endParaRPr lang="en-US" altLang="zh-CN" sz="1800" i="1"/>
            </a:p>
          </p:txBody>
        </p:sp>
      </p:grpSp>
      <p:sp>
        <p:nvSpPr>
          <p:cNvPr id="256" name="Text Box 381"/>
          <p:cNvSpPr txBox="1"/>
          <p:nvPr/>
        </p:nvSpPr>
        <p:spPr>
          <a:xfrm>
            <a:off x="7740650" y="407193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26626" grpId="0"/>
      <p:bldP spid="26627" grpId="0" animBg="1"/>
      <p:bldP spid="2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0" y="589915"/>
            <a:ext cx="914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正确使用刻度尺</a:t>
            </a:r>
          </a:p>
        </p:txBody>
      </p:sp>
      <p:sp>
        <p:nvSpPr>
          <p:cNvPr id="26626" name="文本框 26625"/>
          <p:cNvSpPr txBox="1"/>
          <p:nvPr/>
        </p:nvSpPr>
        <p:spPr>
          <a:xfrm>
            <a:off x="1773555" y="1379855"/>
            <a:ext cx="6894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l"/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视线与刻度尺尺面</a:t>
            </a:r>
            <a:r>
              <a:rPr lang="zh-CN" altLang="en-US" sz="32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垂直</a:t>
            </a:r>
            <a:r>
              <a:rPr lang="zh-CN" altLang="en-US" sz="3200">
                <a:latin typeface="宋体" panose="02010600030101010101" pitchFamily="2" charset="-122"/>
                <a:sym typeface="+mn-ea"/>
              </a:rPr>
              <a:t>。</a:t>
            </a:r>
            <a:r>
              <a:rPr lang="zh-CN" altLang="en-US" sz="3200">
                <a:solidFill>
                  <a:schemeClr val="hlink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0" y="1387475"/>
            <a:ext cx="1773555" cy="64516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36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会看</a:t>
            </a:r>
            <a:r>
              <a:rPr lang="en-US" altLang="zh-CN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grpSp>
        <p:nvGrpSpPr>
          <p:cNvPr id="57346" name="Group 2"/>
          <p:cNvGrpSpPr/>
          <p:nvPr/>
        </p:nvGrpSpPr>
        <p:grpSpPr>
          <a:xfrm>
            <a:off x="1619250" y="3957638"/>
            <a:ext cx="6172200" cy="1128712"/>
            <a:chOff x="1020" y="2109"/>
            <a:chExt cx="3888" cy="711"/>
          </a:xfrm>
        </p:grpSpPr>
        <p:grpSp>
          <p:nvGrpSpPr>
            <p:cNvPr id="57347" name="Group 3"/>
            <p:cNvGrpSpPr/>
            <p:nvPr/>
          </p:nvGrpSpPr>
          <p:grpSpPr>
            <a:xfrm>
              <a:off x="1020" y="2321"/>
              <a:ext cx="3888" cy="499"/>
              <a:chOff x="808" y="1328"/>
              <a:chExt cx="3888" cy="499"/>
            </a:xfrm>
          </p:grpSpPr>
          <p:sp>
            <p:nvSpPr>
              <p:cNvPr id="57348" name="AutoShape 4"/>
              <p:cNvSpPr/>
              <p:nvPr/>
            </p:nvSpPr>
            <p:spPr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defPPr/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57349" name="Line 5"/>
              <p:cNvSpPr/>
              <p:nvPr/>
            </p:nvSpPr>
            <p:spPr>
              <a:xfrm flipH="1">
                <a:off x="89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0" name="Line 6"/>
              <p:cNvSpPr/>
              <p:nvPr/>
            </p:nvSpPr>
            <p:spPr>
              <a:xfrm flipH="1">
                <a:off x="93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1" name="Line 7"/>
              <p:cNvSpPr/>
              <p:nvPr/>
            </p:nvSpPr>
            <p:spPr>
              <a:xfrm flipH="1">
                <a:off x="97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2" name="Line 8"/>
              <p:cNvSpPr/>
              <p:nvPr/>
            </p:nvSpPr>
            <p:spPr>
              <a:xfrm flipH="1">
                <a:off x="100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3" name="Line 9"/>
              <p:cNvSpPr/>
              <p:nvPr/>
            </p:nvSpPr>
            <p:spPr>
              <a:xfrm flipH="1">
                <a:off x="104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4" name="Line 10"/>
              <p:cNvSpPr/>
              <p:nvPr/>
            </p:nvSpPr>
            <p:spPr>
              <a:xfrm flipH="1">
                <a:off x="108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5" name="Line 11"/>
              <p:cNvSpPr/>
              <p:nvPr/>
            </p:nvSpPr>
            <p:spPr>
              <a:xfrm flipH="1">
                <a:off x="108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6" name="Line 12"/>
              <p:cNvSpPr/>
              <p:nvPr/>
            </p:nvSpPr>
            <p:spPr>
              <a:xfrm flipH="1">
                <a:off x="111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7" name="Line 13"/>
              <p:cNvSpPr/>
              <p:nvPr/>
            </p:nvSpPr>
            <p:spPr>
              <a:xfrm flipH="1">
                <a:off x="115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8" name="Line 14"/>
              <p:cNvSpPr/>
              <p:nvPr/>
            </p:nvSpPr>
            <p:spPr>
              <a:xfrm flipH="1">
                <a:off x="118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59" name="Line 15"/>
              <p:cNvSpPr/>
              <p:nvPr/>
            </p:nvSpPr>
            <p:spPr>
              <a:xfrm flipH="1">
                <a:off x="122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0" name="Line 16"/>
              <p:cNvSpPr/>
              <p:nvPr/>
            </p:nvSpPr>
            <p:spPr>
              <a:xfrm flipH="1">
                <a:off x="126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1" name="Line 17"/>
              <p:cNvSpPr/>
              <p:nvPr/>
            </p:nvSpPr>
            <p:spPr>
              <a:xfrm flipH="1">
                <a:off x="126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2" name="Line 18"/>
              <p:cNvSpPr/>
              <p:nvPr/>
            </p:nvSpPr>
            <p:spPr>
              <a:xfrm flipH="1">
                <a:off x="129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3" name="Line 19"/>
              <p:cNvSpPr/>
              <p:nvPr/>
            </p:nvSpPr>
            <p:spPr>
              <a:xfrm flipH="1">
                <a:off x="133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4" name="Line 20"/>
              <p:cNvSpPr/>
              <p:nvPr/>
            </p:nvSpPr>
            <p:spPr>
              <a:xfrm flipH="1">
                <a:off x="137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5" name="Line 21"/>
              <p:cNvSpPr/>
              <p:nvPr/>
            </p:nvSpPr>
            <p:spPr>
              <a:xfrm flipH="1">
                <a:off x="140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6" name="Line 22"/>
              <p:cNvSpPr/>
              <p:nvPr/>
            </p:nvSpPr>
            <p:spPr>
              <a:xfrm flipH="1">
                <a:off x="144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7" name="Line 23"/>
              <p:cNvSpPr/>
              <p:nvPr/>
            </p:nvSpPr>
            <p:spPr>
              <a:xfrm flipH="1">
                <a:off x="144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8" name="Line 24"/>
              <p:cNvSpPr/>
              <p:nvPr/>
            </p:nvSpPr>
            <p:spPr>
              <a:xfrm flipH="1">
                <a:off x="147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69" name="Line 25"/>
              <p:cNvSpPr/>
              <p:nvPr/>
            </p:nvSpPr>
            <p:spPr>
              <a:xfrm flipH="1">
                <a:off x="151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0" name="Line 26"/>
              <p:cNvSpPr/>
              <p:nvPr/>
            </p:nvSpPr>
            <p:spPr>
              <a:xfrm flipH="1">
                <a:off x="155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1" name="Line 27"/>
              <p:cNvSpPr/>
              <p:nvPr/>
            </p:nvSpPr>
            <p:spPr>
              <a:xfrm flipH="1">
                <a:off x="158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2" name="Line 28"/>
              <p:cNvSpPr/>
              <p:nvPr/>
            </p:nvSpPr>
            <p:spPr>
              <a:xfrm flipH="1">
                <a:off x="162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3" name="Line 29"/>
              <p:cNvSpPr/>
              <p:nvPr/>
            </p:nvSpPr>
            <p:spPr>
              <a:xfrm flipH="1">
                <a:off x="162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4" name="Line 30"/>
              <p:cNvSpPr/>
              <p:nvPr/>
            </p:nvSpPr>
            <p:spPr>
              <a:xfrm flipH="1">
                <a:off x="166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5" name="Line 31"/>
              <p:cNvSpPr/>
              <p:nvPr/>
            </p:nvSpPr>
            <p:spPr>
              <a:xfrm flipH="1">
                <a:off x="169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6" name="Line 32"/>
              <p:cNvSpPr/>
              <p:nvPr/>
            </p:nvSpPr>
            <p:spPr>
              <a:xfrm flipH="1">
                <a:off x="173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7" name="Line 33"/>
              <p:cNvSpPr/>
              <p:nvPr/>
            </p:nvSpPr>
            <p:spPr>
              <a:xfrm flipH="1">
                <a:off x="176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8" name="Line 34"/>
              <p:cNvSpPr/>
              <p:nvPr/>
            </p:nvSpPr>
            <p:spPr>
              <a:xfrm flipH="1">
                <a:off x="180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79" name="Line 35"/>
              <p:cNvSpPr/>
              <p:nvPr/>
            </p:nvSpPr>
            <p:spPr>
              <a:xfrm flipH="1">
                <a:off x="180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0" name="Line 36"/>
              <p:cNvSpPr/>
              <p:nvPr/>
            </p:nvSpPr>
            <p:spPr>
              <a:xfrm flipH="1">
                <a:off x="184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1" name="Line 37"/>
              <p:cNvSpPr/>
              <p:nvPr/>
            </p:nvSpPr>
            <p:spPr>
              <a:xfrm flipH="1">
                <a:off x="187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2" name="Line 38"/>
              <p:cNvSpPr/>
              <p:nvPr/>
            </p:nvSpPr>
            <p:spPr>
              <a:xfrm flipH="1">
                <a:off x="191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3" name="Line 39"/>
              <p:cNvSpPr/>
              <p:nvPr/>
            </p:nvSpPr>
            <p:spPr>
              <a:xfrm flipH="1">
                <a:off x="195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4" name="Line 40"/>
              <p:cNvSpPr/>
              <p:nvPr/>
            </p:nvSpPr>
            <p:spPr>
              <a:xfrm flipH="1">
                <a:off x="198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5" name="Line 41"/>
              <p:cNvSpPr/>
              <p:nvPr/>
            </p:nvSpPr>
            <p:spPr>
              <a:xfrm flipH="1">
                <a:off x="198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6" name="Line 42"/>
              <p:cNvSpPr/>
              <p:nvPr/>
            </p:nvSpPr>
            <p:spPr>
              <a:xfrm flipH="1">
                <a:off x="202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7" name="Line 43"/>
              <p:cNvSpPr/>
              <p:nvPr/>
            </p:nvSpPr>
            <p:spPr>
              <a:xfrm flipH="1">
                <a:off x="205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8" name="Line 44"/>
              <p:cNvSpPr/>
              <p:nvPr/>
            </p:nvSpPr>
            <p:spPr>
              <a:xfrm flipH="1">
                <a:off x="209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89" name="Line 45"/>
              <p:cNvSpPr/>
              <p:nvPr/>
            </p:nvSpPr>
            <p:spPr>
              <a:xfrm flipH="1">
                <a:off x="213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0" name="Line 46"/>
              <p:cNvSpPr/>
              <p:nvPr/>
            </p:nvSpPr>
            <p:spPr>
              <a:xfrm flipH="1">
                <a:off x="216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1" name="Line 47"/>
              <p:cNvSpPr/>
              <p:nvPr/>
            </p:nvSpPr>
            <p:spPr>
              <a:xfrm flipH="1">
                <a:off x="216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2" name="Line 48"/>
              <p:cNvSpPr/>
              <p:nvPr/>
            </p:nvSpPr>
            <p:spPr>
              <a:xfrm flipH="1">
                <a:off x="220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3" name="Line 49"/>
              <p:cNvSpPr/>
              <p:nvPr/>
            </p:nvSpPr>
            <p:spPr>
              <a:xfrm flipH="1">
                <a:off x="223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4" name="Line 50"/>
              <p:cNvSpPr/>
              <p:nvPr/>
            </p:nvSpPr>
            <p:spPr>
              <a:xfrm flipH="1">
                <a:off x="227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5" name="Line 51"/>
              <p:cNvSpPr/>
              <p:nvPr/>
            </p:nvSpPr>
            <p:spPr>
              <a:xfrm flipH="1">
                <a:off x="231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6" name="Line 52"/>
              <p:cNvSpPr/>
              <p:nvPr/>
            </p:nvSpPr>
            <p:spPr>
              <a:xfrm flipH="1">
                <a:off x="2348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7" name="Line 53"/>
              <p:cNvSpPr/>
              <p:nvPr/>
            </p:nvSpPr>
            <p:spPr>
              <a:xfrm flipH="1">
                <a:off x="2348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8" name="Line 54"/>
              <p:cNvSpPr/>
              <p:nvPr/>
            </p:nvSpPr>
            <p:spPr>
              <a:xfrm flipH="1">
                <a:off x="238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399" name="Line 55"/>
              <p:cNvSpPr/>
              <p:nvPr/>
            </p:nvSpPr>
            <p:spPr>
              <a:xfrm flipH="1">
                <a:off x="242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0" name="Line 56"/>
              <p:cNvSpPr/>
              <p:nvPr/>
            </p:nvSpPr>
            <p:spPr>
              <a:xfrm flipH="1">
                <a:off x="245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1" name="Line 57"/>
              <p:cNvSpPr/>
              <p:nvPr/>
            </p:nvSpPr>
            <p:spPr>
              <a:xfrm flipH="1">
                <a:off x="249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2" name="Line 58"/>
              <p:cNvSpPr/>
              <p:nvPr/>
            </p:nvSpPr>
            <p:spPr>
              <a:xfrm flipH="1">
                <a:off x="252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3" name="Line 59"/>
              <p:cNvSpPr/>
              <p:nvPr/>
            </p:nvSpPr>
            <p:spPr>
              <a:xfrm flipH="1">
                <a:off x="252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4" name="Line 60"/>
              <p:cNvSpPr/>
              <p:nvPr/>
            </p:nvSpPr>
            <p:spPr>
              <a:xfrm flipH="1">
                <a:off x="256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5" name="Line 61"/>
              <p:cNvSpPr/>
              <p:nvPr/>
            </p:nvSpPr>
            <p:spPr>
              <a:xfrm flipH="1">
                <a:off x="260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6" name="Line 62"/>
              <p:cNvSpPr/>
              <p:nvPr/>
            </p:nvSpPr>
            <p:spPr>
              <a:xfrm flipH="1">
                <a:off x="263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7" name="Line 63"/>
              <p:cNvSpPr/>
              <p:nvPr/>
            </p:nvSpPr>
            <p:spPr>
              <a:xfrm flipH="1">
                <a:off x="267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8" name="Line 64"/>
              <p:cNvSpPr/>
              <p:nvPr/>
            </p:nvSpPr>
            <p:spPr>
              <a:xfrm flipH="1">
                <a:off x="271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09" name="Line 65"/>
              <p:cNvSpPr/>
              <p:nvPr/>
            </p:nvSpPr>
            <p:spPr>
              <a:xfrm flipH="1">
                <a:off x="271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0" name="Line 66"/>
              <p:cNvSpPr/>
              <p:nvPr/>
            </p:nvSpPr>
            <p:spPr>
              <a:xfrm flipH="1">
                <a:off x="274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1" name="Line 67"/>
              <p:cNvSpPr/>
              <p:nvPr/>
            </p:nvSpPr>
            <p:spPr>
              <a:xfrm flipH="1">
                <a:off x="278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2" name="Line 68"/>
              <p:cNvSpPr/>
              <p:nvPr/>
            </p:nvSpPr>
            <p:spPr>
              <a:xfrm flipH="1">
                <a:off x="281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3" name="Line 69"/>
              <p:cNvSpPr/>
              <p:nvPr/>
            </p:nvSpPr>
            <p:spPr>
              <a:xfrm flipH="1">
                <a:off x="285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4" name="Line 70"/>
              <p:cNvSpPr/>
              <p:nvPr/>
            </p:nvSpPr>
            <p:spPr>
              <a:xfrm flipH="1">
                <a:off x="289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5" name="Line 71"/>
              <p:cNvSpPr/>
              <p:nvPr/>
            </p:nvSpPr>
            <p:spPr>
              <a:xfrm flipH="1">
                <a:off x="289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6" name="Line 72"/>
              <p:cNvSpPr/>
              <p:nvPr/>
            </p:nvSpPr>
            <p:spPr>
              <a:xfrm flipH="1">
                <a:off x="292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7" name="Line 73"/>
              <p:cNvSpPr/>
              <p:nvPr/>
            </p:nvSpPr>
            <p:spPr>
              <a:xfrm flipH="1">
                <a:off x="296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8" name="Line 74"/>
              <p:cNvSpPr/>
              <p:nvPr/>
            </p:nvSpPr>
            <p:spPr>
              <a:xfrm flipH="1">
                <a:off x="300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19" name="Line 75"/>
              <p:cNvSpPr/>
              <p:nvPr/>
            </p:nvSpPr>
            <p:spPr>
              <a:xfrm flipH="1">
                <a:off x="303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0" name="Line 76"/>
              <p:cNvSpPr/>
              <p:nvPr/>
            </p:nvSpPr>
            <p:spPr>
              <a:xfrm flipH="1">
                <a:off x="307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1" name="Line 77"/>
              <p:cNvSpPr/>
              <p:nvPr/>
            </p:nvSpPr>
            <p:spPr>
              <a:xfrm flipH="1">
                <a:off x="307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2" name="Line 78"/>
              <p:cNvSpPr/>
              <p:nvPr/>
            </p:nvSpPr>
            <p:spPr>
              <a:xfrm flipH="1">
                <a:off x="310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3" name="Line 79"/>
              <p:cNvSpPr/>
              <p:nvPr/>
            </p:nvSpPr>
            <p:spPr>
              <a:xfrm flipH="1">
                <a:off x="314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4" name="Line 80"/>
              <p:cNvSpPr/>
              <p:nvPr/>
            </p:nvSpPr>
            <p:spPr>
              <a:xfrm flipH="1">
                <a:off x="318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5" name="Line 81"/>
              <p:cNvSpPr/>
              <p:nvPr/>
            </p:nvSpPr>
            <p:spPr>
              <a:xfrm flipH="1">
                <a:off x="321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6" name="Line 82"/>
              <p:cNvSpPr/>
              <p:nvPr/>
            </p:nvSpPr>
            <p:spPr>
              <a:xfrm flipH="1">
                <a:off x="325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7" name="Line 83"/>
              <p:cNvSpPr/>
              <p:nvPr/>
            </p:nvSpPr>
            <p:spPr>
              <a:xfrm flipH="1">
                <a:off x="325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8" name="Line 84"/>
              <p:cNvSpPr/>
              <p:nvPr/>
            </p:nvSpPr>
            <p:spPr>
              <a:xfrm flipH="1">
                <a:off x="328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29" name="Line 85"/>
              <p:cNvSpPr/>
              <p:nvPr/>
            </p:nvSpPr>
            <p:spPr>
              <a:xfrm flipH="1">
                <a:off x="332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0" name="Line 86"/>
              <p:cNvSpPr/>
              <p:nvPr/>
            </p:nvSpPr>
            <p:spPr>
              <a:xfrm flipH="1">
                <a:off x="336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1" name="Line 87"/>
              <p:cNvSpPr/>
              <p:nvPr/>
            </p:nvSpPr>
            <p:spPr>
              <a:xfrm flipH="1">
                <a:off x="339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2" name="Line 88"/>
              <p:cNvSpPr/>
              <p:nvPr/>
            </p:nvSpPr>
            <p:spPr>
              <a:xfrm flipH="1">
                <a:off x="343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3" name="Line 89"/>
              <p:cNvSpPr/>
              <p:nvPr/>
            </p:nvSpPr>
            <p:spPr>
              <a:xfrm flipH="1">
                <a:off x="343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4" name="Line 90"/>
              <p:cNvSpPr/>
              <p:nvPr/>
            </p:nvSpPr>
            <p:spPr>
              <a:xfrm flipH="1">
                <a:off x="347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5" name="Line 91"/>
              <p:cNvSpPr/>
              <p:nvPr/>
            </p:nvSpPr>
            <p:spPr>
              <a:xfrm flipH="1">
                <a:off x="350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6" name="Line 92"/>
              <p:cNvSpPr/>
              <p:nvPr/>
            </p:nvSpPr>
            <p:spPr>
              <a:xfrm flipH="1">
                <a:off x="354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7" name="Line 93"/>
              <p:cNvSpPr/>
              <p:nvPr/>
            </p:nvSpPr>
            <p:spPr>
              <a:xfrm flipH="1">
                <a:off x="357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8" name="Line 94"/>
              <p:cNvSpPr/>
              <p:nvPr/>
            </p:nvSpPr>
            <p:spPr>
              <a:xfrm flipH="1">
                <a:off x="361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39" name="Line 95"/>
              <p:cNvSpPr/>
              <p:nvPr/>
            </p:nvSpPr>
            <p:spPr>
              <a:xfrm flipH="1">
                <a:off x="361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40" name="Line 96"/>
              <p:cNvSpPr/>
              <p:nvPr/>
            </p:nvSpPr>
            <p:spPr>
              <a:xfrm flipH="1">
                <a:off x="365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41" name="Line 97"/>
              <p:cNvSpPr/>
              <p:nvPr/>
            </p:nvSpPr>
            <p:spPr>
              <a:xfrm flipH="1">
                <a:off x="368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42" name="Line 98"/>
              <p:cNvSpPr/>
              <p:nvPr/>
            </p:nvSpPr>
            <p:spPr>
              <a:xfrm flipH="1">
                <a:off x="372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43" name="Line 99"/>
              <p:cNvSpPr/>
              <p:nvPr/>
            </p:nvSpPr>
            <p:spPr>
              <a:xfrm flipH="1">
                <a:off x="376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44" name="Line 100"/>
              <p:cNvSpPr/>
              <p:nvPr/>
            </p:nvSpPr>
            <p:spPr>
              <a:xfrm flipH="1">
                <a:off x="379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grpSp>
            <p:nvGrpSpPr>
              <p:cNvPr id="57445" name="Group 101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57446" name="Line 102"/>
                <p:cNvSpPr/>
                <p:nvPr/>
              </p:nvSpPr>
              <p:spPr>
                <a:xfrm flipH="1"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47" name="Line 103"/>
                <p:cNvSpPr/>
                <p:nvPr/>
              </p:nvSpPr>
              <p:spPr>
                <a:xfrm flipH="1"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48" name="Line 104"/>
                <p:cNvSpPr/>
                <p:nvPr/>
              </p:nvSpPr>
              <p:spPr>
                <a:xfrm flipH="1"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49" name="Line 105"/>
                <p:cNvSpPr/>
                <p:nvPr/>
              </p:nvSpPr>
              <p:spPr>
                <a:xfrm flipH="1"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50" name="Line 106"/>
                <p:cNvSpPr/>
                <p:nvPr/>
              </p:nvSpPr>
              <p:spPr>
                <a:xfrm flipH="1"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</p:grpSp>
          <p:sp>
            <p:nvSpPr>
              <p:cNvPr id="57451" name="Line 107"/>
              <p:cNvSpPr/>
              <p:nvPr/>
            </p:nvSpPr>
            <p:spPr>
              <a:xfrm flipH="1">
                <a:off x="397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52" name="Line 108"/>
              <p:cNvSpPr/>
              <p:nvPr/>
            </p:nvSpPr>
            <p:spPr>
              <a:xfrm flipH="1">
                <a:off x="397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53" name="Line 109"/>
              <p:cNvSpPr/>
              <p:nvPr/>
            </p:nvSpPr>
            <p:spPr>
              <a:xfrm flipH="1">
                <a:off x="401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54" name="Line 110"/>
              <p:cNvSpPr/>
              <p:nvPr/>
            </p:nvSpPr>
            <p:spPr>
              <a:xfrm flipH="1">
                <a:off x="404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55" name="Line 111"/>
              <p:cNvSpPr/>
              <p:nvPr/>
            </p:nvSpPr>
            <p:spPr>
              <a:xfrm flipH="1">
                <a:off x="408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57456" name="Line 112"/>
              <p:cNvSpPr/>
              <p:nvPr/>
            </p:nvSpPr>
            <p:spPr>
              <a:xfrm flipH="1">
                <a:off x="412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grpSp>
            <p:nvGrpSpPr>
              <p:cNvPr id="57457" name="Group 113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57458" name="Line 114"/>
                <p:cNvSpPr/>
                <p:nvPr/>
              </p:nvSpPr>
              <p:spPr>
                <a:xfrm flipH="1"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59" name="Line 115"/>
                <p:cNvSpPr/>
                <p:nvPr/>
              </p:nvSpPr>
              <p:spPr>
                <a:xfrm flipH="1"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0" name="Line 116"/>
                <p:cNvSpPr/>
                <p:nvPr/>
              </p:nvSpPr>
              <p:spPr>
                <a:xfrm flipH="1"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1" name="Line 117"/>
                <p:cNvSpPr/>
                <p:nvPr/>
              </p:nvSpPr>
              <p:spPr>
                <a:xfrm flipH="1"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2" name="Line 118"/>
                <p:cNvSpPr/>
                <p:nvPr/>
              </p:nvSpPr>
              <p:spPr>
                <a:xfrm flipH="1"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</p:grpSp>
          <p:sp>
            <p:nvSpPr>
              <p:cNvPr id="57463" name="Line 119"/>
              <p:cNvSpPr/>
              <p:nvPr/>
            </p:nvSpPr>
            <p:spPr>
              <a:xfrm flipH="1">
                <a:off x="433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grpSp>
            <p:nvGrpSpPr>
              <p:cNvPr id="57464" name="Group 120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57465" name="Line 121"/>
                <p:cNvSpPr/>
                <p:nvPr/>
              </p:nvSpPr>
              <p:spPr>
                <a:xfrm flipH="1"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6" name="Line 122"/>
                <p:cNvSpPr/>
                <p:nvPr/>
              </p:nvSpPr>
              <p:spPr>
                <a:xfrm flipH="1"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7" name="Line 123"/>
                <p:cNvSpPr/>
                <p:nvPr/>
              </p:nvSpPr>
              <p:spPr>
                <a:xfrm flipH="1"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8" name="Line 124"/>
                <p:cNvSpPr/>
                <p:nvPr/>
              </p:nvSpPr>
              <p:spPr>
                <a:xfrm flipH="1"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  <p:sp>
              <p:nvSpPr>
                <p:cNvPr id="57469" name="Line 125"/>
                <p:cNvSpPr/>
                <p:nvPr/>
              </p:nvSpPr>
              <p:spPr>
                <a:xfrm flipH="1"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/>
                </a:lstStyle>
                <a:p>
                  <a:endParaRPr/>
                </a:p>
              </p:txBody>
            </p:sp>
          </p:grpSp>
          <p:sp>
            <p:nvSpPr>
              <p:cNvPr id="57470" name="Line 126"/>
              <p:cNvSpPr/>
              <p:nvPr/>
            </p:nvSpPr>
            <p:spPr>
              <a:xfrm flipH="1">
                <a:off x="4517" y="1379"/>
                <a:ext cx="0" cy="118"/>
              </a:xfrm>
              <a:prstGeom prst="line">
                <a:avLst/>
              </a:prstGeom>
              <a:ln w="1905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</p:grpSp>
        <p:grpSp>
          <p:nvGrpSpPr>
            <p:cNvPr id="57471" name="Group 127"/>
            <p:cNvGrpSpPr/>
            <p:nvPr/>
          </p:nvGrpSpPr>
          <p:grpSpPr>
            <a:xfrm>
              <a:off x="1100" y="2109"/>
              <a:ext cx="2538" cy="246"/>
              <a:chOff x="936" y="1548"/>
              <a:chExt cx="3438" cy="498"/>
            </a:xfrm>
          </p:grpSpPr>
          <p:sp>
            <p:nvSpPr>
              <p:cNvPr id="57472" name="Rectangle 128" descr="栎木"/>
              <p:cNvSpPr/>
              <p:nvPr/>
            </p:nvSpPr>
            <p:spPr>
              <a:xfrm>
                <a:off x="936" y="1548"/>
                <a:ext cx="2748" cy="4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defPPr/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sz="3600" b="1"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57473" name="AutoShape 129" descr="栎木"/>
              <p:cNvSpPr/>
              <p:nvPr/>
            </p:nvSpPr>
            <p:spPr>
              <a:xfrm rot="5400000">
                <a:off x="3780" y="1452"/>
                <a:ext cx="492" cy="696"/>
              </a:xfrm>
              <a:prstGeom prst="triangle">
                <a:avLst>
                  <a:gd name="adj" fmla="val 50000"/>
                </a:avLst>
              </a:prstGeom>
              <a:blipFill rotWithShape="1">
                <a:blip r:embed="rId2">
                  <a:alphaModFix amt="39999"/>
                </a:blip>
                <a:stretch>
                  <a:fillRect/>
                </a:stretch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defPPr/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sz="3600" b="1"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56802" name="Line 130"/>
          <p:cNvSpPr/>
          <p:nvPr/>
        </p:nvSpPr>
        <p:spPr>
          <a:xfrm rot="-1610508" flipH="1" flipV="1">
            <a:off x="5518150" y="3549650"/>
            <a:ext cx="242888" cy="917575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6803" name="Line 131"/>
          <p:cNvSpPr/>
          <p:nvPr/>
        </p:nvSpPr>
        <p:spPr>
          <a:xfrm rot="2757892" flipV="1">
            <a:off x="5867400" y="3562350"/>
            <a:ext cx="1588" cy="9525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pic>
        <p:nvPicPr>
          <p:cNvPr id="156804" name="Picture 132" descr="u=3185689198,3543603771&amp;fm=3&amp;gp=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161184">
            <a:off x="5430838" y="2532063"/>
            <a:ext cx="6477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805" name="Line 133"/>
          <p:cNvSpPr/>
          <p:nvPr/>
        </p:nvSpPr>
        <p:spPr>
          <a:xfrm flipH="1" flipV="1">
            <a:off x="5767388" y="3390900"/>
            <a:ext cx="0" cy="9525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/>
          </a:p>
        </p:txBody>
      </p:sp>
      <p:pic>
        <p:nvPicPr>
          <p:cNvPr id="156806" name="Picture 134" descr="u=3185689198,3543603771&amp;fm=3&amp;gp=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12912">
            <a:off x="6151563" y="3035300"/>
            <a:ext cx="6477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807" name="Picture 135" descr="u=3185689198,3543603771&amp;fm=3&amp;gp=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3515" flipH="1">
            <a:off x="4643438" y="3092450"/>
            <a:ext cx="650875" cy="585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480" name="AutoShape 136"/>
          <p:cNvSpPr/>
          <p:nvPr/>
        </p:nvSpPr>
        <p:spPr>
          <a:xfrm>
            <a:off x="1403350" y="2886075"/>
            <a:ext cx="1187450" cy="649288"/>
          </a:xfrm>
          <a:prstGeom prst="wedgeRoundRectCallout">
            <a:avLst>
              <a:gd name="adj1" fmla="val 64306"/>
              <a:gd name="adj2" fmla="val 55866"/>
              <a:gd name="adj3" fmla="val 16667"/>
            </a:avLst>
          </a:prstGeom>
          <a:noFill/>
          <a:ln w="9525">
            <a:noFill/>
          </a:ln>
        </p:spPr>
        <p:txBody>
          <a:bodyPr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>
                <a:solidFill>
                  <a:srgbClr val="FF3300"/>
                </a:solidFill>
                <a:ea typeface="隶书" panose="02010509060101010101" charset="-122"/>
              </a:rPr>
              <a:t>看对</a:t>
            </a:r>
            <a:endParaRPr lang="zh-CN" altLang="en-US" b="1">
              <a:solidFill>
                <a:srgbClr val="FF3300"/>
              </a:solidFill>
              <a:ea typeface="隶书"/>
            </a:endParaRPr>
          </a:p>
        </p:txBody>
      </p:sp>
      <p:sp>
        <p:nvSpPr>
          <p:cNvPr id="156809" name="Text Box 137"/>
          <p:cNvSpPr txBox="1"/>
          <p:nvPr/>
        </p:nvSpPr>
        <p:spPr>
          <a:xfrm>
            <a:off x="3779838" y="2670175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</a:p>
        </p:txBody>
      </p:sp>
      <p:sp>
        <p:nvSpPr>
          <p:cNvPr id="156810" name="Text Box 138"/>
          <p:cNvSpPr txBox="1"/>
          <p:nvPr/>
        </p:nvSpPr>
        <p:spPr>
          <a:xfrm>
            <a:off x="7019925" y="2814638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</a:p>
        </p:txBody>
      </p:sp>
      <p:sp>
        <p:nvSpPr>
          <p:cNvPr id="156811" name="Text Box 139"/>
          <p:cNvSpPr txBox="1"/>
          <p:nvPr/>
        </p:nvSpPr>
        <p:spPr>
          <a:xfrm>
            <a:off x="5745163" y="2043113"/>
            <a:ext cx="1152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26626" grpId="0"/>
      <p:bldP spid="26627" grpId="0" animBg="1"/>
      <p:bldP spid="57480" grpId="0"/>
      <p:bldP spid="156809" grpId="0"/>
      <p:bldP spid="156810" grpId="0"/>
      <p:bldP spid="1568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0" y="589915"/>
            <a:ext cx="914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正确使用刻度尺</a:t>
            </a:r>
          </a:p>
        </p:txBody>
      </p:sp>
      <p:sp>
        <p:nvSpPr>
          <p:cNvPr id="26626" name="文本框 26625"/>
          <p:cNvSpPr txBox="1"/>
          <p:nvPr/>
        </p:nvSpPr>
        <p:spPr>
          <a:xfrm>
            <a:off x="1773555" y="1379855"/>
            <a:ext cx="6894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l"/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读数时，要估读到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分度值的下一位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0" y="1387475"/>
            <a:ext cx="1773555" cy="64516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36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会读</a:t>
            </a:r>
            <a:r>
              <a:rPr lang="en-US" altLang="zh-CN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pic>
        <p:nvPicPr>
          <p:cNvPr id="30723" name="图片 30722" descr="4"/>
          <p:cNvPicPr>
            <a:picLocks noChangeAspect="1"/>
          </p:cNvPicPr>
          <p:nvPr/>
        </p:nvPicPr>
        <p:blipFill>
          <a:blip r:embed="rId2"/>
          <a:srcRect r="8161"/>
          <a:stretch>
            <a:fillRect/>
          </a:stretch>
        </p:blipFill>
        <p:spPr>
          <a:xfrm>
            <a:off x="3328670" y="2484755"/>
            <a:ext cx="4037330" cy="217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文本框 30723"/>
          <p:cNvSpPr txBox="1"/>
          <p:nvPr/>
        </p:nvSpPr>
        <p:spPr>
          <a:xfrm>
            <a:off x="977900" y="2484755"/>
            <a:ext cx="209550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２</a:t>
            </a:r>
            <a:r>
              <a:rPr lang="en-US" altLang="zh-CN" sz="3200" b="1"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７</a:t>
            </a:r>
            <a:r>
              <a:rPr lang="zh-CN" altLang="en-US" sz="32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８</a:t>
            </a:r>
            <a:r>
              <a:rPr lang="en-US" altLang="zh-CN" sz="3200" b="1">
                <a:latin typeface="隶书" panose="02010509060101010101" charset="-122"/>
                <a:ea typeface="隶书" panose="02010509060101010101" charset="-122"/>
              </a:rPr>
              <a:t>cm</a:t>
            </a:r>
            <a:endParaRPr lang="en-US" altLang="zh-CN" sz="3200" b="1">
              <a:latin typeface="隶书"/>
              <a:ea typeface="隶书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26626" grpId="0"/>
      <p:bldP spid="26627" grpId="0" animBg="1"/>
      <p:bldP spid="307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0" y="589915"/>
            <a:ext cx="914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正确使用刻度尺</a:t>
            </a:r>
          </a:p>
        </p:txBody>
      </p:sp>
      <p:sp>
        <p:nvSpPr>
          <p:cNvPr id="26626" name="文本框 26625"/>
          <p:cNvSpPr txBox="1"/>
          <p:nvPr/>
        </p:nvSpPr>
        <p:spPr>
          <a:xfrm>
            <a:off x="1773555" y="1379855"/>
            <a:ext cx="68941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l"/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记录的测量结果应由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准确值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估读值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单位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组成。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0" y="1387475"/>
            <a:ext cx="1773555" cy="64516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en-US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en-US" sz="36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会记</a:t>
            </a:r>
            <a:r>
              <a:rPr lang="en-US" altLang="zh-CN"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r="8161"/>
          <a:stretch>
            <a:fillRect/>
          </a:stretch>
        </p:blipFill>
        <p:spPr>
          <a:xfrm>
            <a:off x="3328670" y="2484755"/>
            <a:ext cx="4037330" cy="217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77900" y="2484755"/>
            <a:ext cx="209550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 algn="ctr"/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２</a:t>
            </a:r>
            <a:r>
              <a:rPr lang="en-US" altLang="zh-CN" sz="3200" b="1">
                <a:latin typeface="隶书" panose="02010509060101010101" charset="-122"/>
                <a:ea typeface="隶书" panose="02010509060101010101" charset="-122"/>
              </a:rPr>
              <a:t>.</a:t>
            </a:r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７</a:t>
            </a:r>
            <a:r>
              <a:rPr lang="zh-CN" altLang="en-US" sz="32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８</a:t>
            </a:r>
            <a:r>
              <a:rPr lang="en-US" altLang="zh-CN" sz="3200" b="1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cm</a:t>
            </a:r>
            <a:endParaRPr lang="en-US" altLang="zh-CN" sz="3200" b="1">
              <a:solidFill>
                <a:schemeClr val="accent1"/>
              </a:solidFill>
              <a:latin typeface="隶书"/>
              <a:ea typeface="隶书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26626" grpId="0"/>
      <p:bldP spid="26627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413000" y="1548765"/>
            <a:ext cx="5208905" cy="2036445"/>
            <a:chOff x="2011" y="3124"/>
            <a:chExt cx="8203" cy="3207"/>
          </a:xfrm>
        </p:grpSpPr>
        <p:pic>
          <p:nvPicPr>
            <p:cNvPr id="17" name="图片 16" descr="boy"/>
            <p:cNvPicPr>
              <a:picLocks noChangeAspect="1"/>
            </p:cNvPicPr>
            <p:nvPr/>
          </p:nvPicPr>
          <p:blipFill>
            <a:blip r:embed="rId2"/>
            <a:srcRect l="28357" t="14663" r="27827" b="26394"/>
            <a:stretch>
              <a:fillRect/>
            </a:stretch>
          </p:blipFill>
          <p:spPr>
            <a:xfrm>
              <a:off x="2011" y="3678"/>
              <a:ext cx="1984" cy="2653"/>
            </a:xfrm>
            <a:prstGeom prst="rect">
              <a:avLst/>
            </a:prstGeom>
          </p:spPr>
        </p:pic>
        <p:sp>
          <p:nvSpPr>
            <p:cNvPr id="18" name="圆角矩形标注 17"/>
            <p:cNvSpPr/>
            <p:nvPr/>
          </p:nvSpPr>
          <p:spPr>
            <a:xfrm>
              <a:off x="3885" y="3124"/>
              <a:ext cx="6329" cy="1452"/>
            </a:xfrm>
            <a:prstGeom prst="wedgeRoundRectCallout">
              <a:avLst>
                <a:gd name="adj1" fmla="val -52303"/>
                <a:gd name="adj2" fmla="val 4269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r>
                <a:rPr lang="zh-CN" altLang="en-US" sz="2400">
                  <a:solidFill>
                    <a:srgbClr val="7030A0"/>
                  </a:solidFill>
                  <a:ea typeface="黑体" panose="02010609060101010101" charset="-122"/>
                  <a:sym typeface="+mn-ea"/>
                </a:rPr>
                <a:t>讨论</a:t>
              </a:r>
              <a:r>
                <a:rPr lang="en-US" altLang="zh-CN" sz="2400">
                  <a:solidFill>
                    <a:srgbClr val="7030A0"/>
                  </a:solidFill>
                  <a:ea typeface="黑体" panose="02010609060101010101" charset="-122"/>
                  <a:sym typeface="+mn-ea"/>
                </a:rPr>
                <a:t>:</a:t>
              </a:r>
              <a:r>
                <a:rPr lang="zh-CN" altLang="en-US" sz="2400">
                  <a:solidFill>
                    <a:srgbClr val="7030A0"/>
                  </a:solidFill>
                  <a:ea typeface="黑体" panose="02010609060101010101" charset="-122"/>
                  <a:sym typeface="+mn-ea"/>
                </a:rPr>
                <a:t>如何测量一张纸的厚度（以物理课本为例）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0703" y="832485"/>
            <a:ext cx="156019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想一想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0713" y="2982913"/>
          <a:ext cx="7997825" cy="1244600"/>
        </p:xfrm>
        <a:graphic>
          <a:graphicData uri="http://schemas.openxmlformats.org/drawingml/2006/table">
            <a:tbl>
              <a:tblPr/>
              <a:tblGrid>
                <a:gridCol w="916940"/>
                <a:gridCol w="1748155"/>
                <a:gridCol w="1791970"/>
                <a:gridCol w="2139950"/>
                <a:gridCol w="1400810"/>
              </a:tblGrid>
              <a:tr h="44069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次数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书本厚度</a:t>
                      </a:r>
                      <a:r>
                        <a:rPr lang="zh-CN" altLang="zh-CN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/mm</a:t>
                      </a:r>
                      <a:endParaRPr lang="zh-CN" altLang="zh-CN" b="1">
                        <a:solidFill>
                          <a:srgbClr val="660033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书中的纸张数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一张纸的厚度</a:t>
                      </a:r>
                      <a:r>
                        <a:rPr lang="zh-CN" altLang="zh-CN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/mm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平均值</a:t>
                      </a:r>
                      <a:r>
                        <a:rPr lang="zh-CN" altLang="zh-CN" sz="2000" b="1">
                          <a:solidFill>
                            <a:srgbClr val="660033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/mm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buNone/>
                      </a:pPr>
                      <a:r>
                        <a:rPr lang="zh-CN" altLang="zh-CN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buNone/>
                      </a:pPr>
                      <a:r>
                        <a:rPr lang="zh-CN" altLang="zh-CN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rgbClr val="660033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27" name="矩形 36"/>
          <p:cNvSpPr/>
          <p:nvPr/>
        </p:nvSpPr>
        <p:spPr>
          <a:xfrm>
            <a:off x="2124075" y="1260475"/>
            <a:ext cx="6192838" cy="154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⒈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测出整本书</a:t>
            </a:r>
            <a:r>
              <a:rPr lang="zh-CN" altLang="en-US" sz="28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（除封面）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的厚度</a:t>
            </a: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H;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⒉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数出纸的</a:t>
            </a:r>
            <a:r>
              <a:rPr lang="zh-CN" altLang="en-US" sz="28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张数</a:t>
            </a: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n;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⒊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一张纸的厚度</a:t>
            </a:r>
            <a:r>
              <a:rPr lang="zh-CN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D=H/n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611188" y="650875"/>
            <a:ext cx="1447800" cy="482600"/>
            <a:chOff x="0" y="0"/>
            <a:chExt cx="1086" cy="304"/>
          </a:xfrm>
        </p:grpSpPr>
        <p:sp>
          <p:nvSpPr>
            <p:cNvPr id="26654" name="Freeform 4"/>
            <p:cNvSpPr/>
            <p:nvPr/>
          </p:nvSpPr>
          <p:spPr>
            <a:xfrm>
              <a:off x="64" y="175"/>
              <a:ext cx="958" cy="129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582" y="7"/>
                </a:cxn>
                <a:cxn ang="0">
                  <a:pos x="579" y="7"/>
                </a:cxn>
                <a:cxn ang="0">
                  <a:pos x="571" y="7"/>
                </a:cxn>
                <a:cxn ang="0">
                  <a:pos x="558" y="7"/>
                </a:cxn>
                <a:cxn ang="0">
                  <a:pos x="539" y="6"/>
                </a:cxn>
                <a:cxn ang="0">
                  <a:pos x="515" y="6"/>
                </a:cxn>
                <a:cxn ang="0">
                  <a:pos x="487" y="6"/>
                </a:cxn>
                <a:cxn ang="0">
                  <a:pos x="454" y="5"/>
                </a:cxn>
                <a:cxn ang="0">
                  <a:pos x="418" y="5"/>
                </a:cxn>
                <a:cxn ang="0">
                  <a:pos x="379" y="5"/>
                </a:cxn>
                <a:cxn ang="0">
                  <a:pos x="335" y="5"/>
                </a:cxn>
                <a:cxn ang="0">
                  <a:pos x="288" y="5"/>
                </a:cxn>
                <a:cxn ang="0">
                  <a:pos x="242" y="5"/>
                </a:cxn>
                <a:cxn ang="0">
                  <a:pos x="199" y="5"/>
                </a:cxn>
                <a:cxn ang="0">
                  <a:pos x="160" y="5"/>
                </a:cxn>
                <a:cxn ang="0">
                  <a:pos x="124" y="5"/>
                </a:cxn>
                <a:cxn ang="0">
                  <a:pos x="93" y="6"/>
                </a:cxn>
                <a:cxn ang="0">
                  <a:pos x="65" y="6"/>
                </a:cxn>
                <a:cxn ang="0">
                  <a:pos x="43" y="6"/>
                </a:cxn>
                <a:cxn ang="0">
                  <a:pos x="24" y="7"/>
                </a:cxn>
                <a:cxn ang="0">
                  <a:pos x="11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91" y="0"/>
                </a:cxn>
                <a:cxn ang="0">
                  <a:pos x="582" y="2"/>
                </a:cxn>
                <a:cxn ang="0">
                  <a:pos x="582" y="7"/>
                </a:cxn>
                <a:cxn ang="0">
                  <a:pos x="582" y="7"/>
                </a:cxn>
              </a:cxnLst>
              <a:rect l="txL" t="txT" r="txR" b="tx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9525">
              <a:noFill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256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086" cy="26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5DBEBE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华文细黑" panose="02010600040101010101" pitchFamily="2" charset="-122"/>
                  <a:cs typeface="+mn-cs"/>
                </a:rPr>
                <a:t>思考</a:t>
              </a: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611188" y="1298575"/>
            <a:ext cx="1447800" cy="482600"/>
            <a:chOff x="0" y="0"/>
            <a:chExt cx="1440" cy="448"/>
          </a:xfrm>
        </p:grpSpPr>
        <p:sp>
          <p:nvSpPr>
            <p:cNvPr id="26657" name="Freeform 10"/>
            <p:cNvSpPr/>
            <p:nvPr/>
          </p:nvSpPr>
          <p:spPr>
            <a:xfrm>
              <a:off x="85" y="258"/>
              <a:ext cx="127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381" y="46"/>
                </a:cxn>
                <a:cxn ang="0">
                  <a:pos x="2371" y="46"/>
                </a:cxn>
                <a:cxn ang="0">
                  <a:pos x="2337" y="45"/>
                </a:cxn>
                <a:cxn ang="0">
                  <a:pos x="2284" y="44"/>
                </a:cxn>
                <a:cxn ang="0">
                  <a:pos x="2208" y="43"/>
                </a:cxn>
                <a:cxn ang="0">
                  <a:pos x="2110" y="41"/>
                </a:cxn>
                <a:cxn ang="0">
                  <a:pos x="1996" y="39"/>
                </a:cxn>
                <a:cxn ang="0">
                  <a:pos x="1862" y="38"/>
                </a:cxn>
                <a:cxn ang="0">
                  <a:pos x="1712" y="36"/>
                </a:cxn>
                <a:cxn ang="0">
                  <a:pos x="1553" y="35"/>
                </a:cxn>
                <a:cxn ang="0">
                  <a:pos x="1373" y="34"/>
                </a:cxn>
                <a:cxn ang="0">
                  <a:pos x="1180" y="34"/>
                </a:cxn>
                <a:cxn ang="0">
                  <a:pos x="990" y="34"/>
                </a:cxn>
                <a:cxn ang="0">
                  <a:pos x="815" y="35"/>
                </a:cxn>
                <a:cxn ang="0">
                  <a:pos x="654" y="36"/>
                </a:cxn>
                <a:cxn ang="0">
                  <a:pos x="506" y="38"/>
                </a:cxn>
                <a:cxn ang="0">
                  <a:pos x="380" y="39"/>
                </a:cxn>
                <a:cxn ang="0">
                  <a:pos x="269" y="41"/>
                </a:cxn>
                <a:cxn ang="0">
                  <a:pos x="173" y="43"/>
                </a:cxn>
                <a:cxn ang="0">
                  <a:pos x="98" y="44"/>
                </a:cxn>
                <a:cxn ang="0">
                  <a:pos x="42" y="45"/>
                </a:cxn>
                <a:cxn ang="0">
                  <a:pos x="12" y="46"/>
                </a:cxn>
                <a:cxn ang="0">
                  <a:pos x="0" y="46"/>
                </a:cxn>
                <a:cxn ang="0">
                  <a:pos x="0" y="11"/>
                </a:cxn>
                <a:cxn ang="0">
                  <a:pos x="1189" y="0"/>
                </a:cxn>
                <a:cxn ang="0">
                  <a:pos x="2381" y="11"/>
                </a:cxn>
                <a:cxn ang="0">
                  <a:pos x="2381" y="46"/>
                </a:cxn>
                <a:cxn ang="0">
                  <a:pos x="2381" y="46"/>
                </a:cxn>
              </a:cxnLst>
              <a:rect l="txL" t="txT" r="txR" b="tx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9525">
              <a:noFill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25634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8484C1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 pitchFamily="34" charset="0"/>
                  <a:ea typeface="华文细黑" panose="02010600040101010101" pitchFamily="2" charset="-122"/>
                  <a:cs typeface="+mn-cs"/>
                </a:rPr>
                <a:t>方案</a:t>
              </a:r>
            </a:p>
          </p:txBody>
        </p:sp>
      </p:grpSp>
      <p:sp>
        <p:nvSpPr>
          <p:cNvPr id="25635" name="矩形 32"/>
          <p:cNvSpPr/>
          <p:nvPr/>
        </p:nvSpPr>
        <p:spPr>
          <a:xfrm>
            <a:off x="2268538" y="579438"/>
            <a:ext cx="56769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测一张纸的厚度的难点在哪里？</a:t>
            </a:r>
            <a:endParaRPr lang="zh-CN" altLang="en-US" sz="2800">
              <a:latin typeface="Arial" pitchFamily="34" charset="0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611188" y="4373563"/>
            <a:ext cx="1524000" cy="482600"/>
            <a:chOff x="0" y="0"/>
            <a:chExt cx="1440" cy="448"/>
          </a:xfrm>
        </p:grpSpPr>
        <p:sp>
          <p:nvSpPr>
            <p:cNvPr id="26661" name="Freeform 13"/>
            <p:cNvSpPr/>
            <p:nvPr/>
          </p:nvSpPr>
          <p:spPr>
            <a:xfrm>
              <a:off x="85" y="258"/>
              <a:ext cx="127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381" y="46"/>
                </a:cxn>
                <a:cxn ang="0">
                  <a:pos x="2371" y="46"/>
                </a:cxn>
                <a:cxn ang="0">
                  <a:pos x="2337" y="45"/>
                </a:cxn>
                <a:cxn ang="0">
                  <a:pos x="2284" y="44"/>
                </a:cxn>
                <a:cxn ang="0">
                  <a:pos x="2208" y="43"/>
                </a:cxn>
                <a:cxn ang="0">
                  <a:pos x="2110" y="41"/>
                </a:cxn>
                <a:cxn ang="0">
                  <a:pos x="1996" y="39"/>
                </a:cxn>
                <a:cxn ang="0">
                  <a:pos x="1862" y="38"/>
                </a:cxn>
                <a:cxn ang="0">
                  <a:pos x="1712" y="36"/>
                </a:cxn>
                <a:cxn ang="0">
                  <a:pos x="1553" y="35"/>
                </a:cxn>
                <a:cxn ang="0">
                  <a:pos x="1373" y="34"/>
                </a:cxn>
                <a:cxn ang="0">
                  <a:pos x="1180" y="34"/>
                </a:cxn>
                <a:cxn ang="0">
                  <a:pos x="990" y="34"/>
                </a:cxn>
                <a:cxn ang="0">
                  <a:pos x="815" y="35"/>
                </a:cxn>
                <a:cxn ang="0">
                  <a:pos x="654" y="36"/>
                </a:cxn>
                <a:cxn ang="0">
                  <a:pos x="506" y="38"/>
                </a:cxn>
                <a:cxn ang="0">
                  <a:pos x="380" y="39"/>
                </a:cxn>
                <a:cxn ang="0">
                  <a:pos x="269" y="41"/>
                </a:cxn>
                <a:cxn ang="0">
                  <a:pos x="173" y="43"/>
                </a:cxn>
                <a:cxn ang="0">
                  <a:pos x="98" y="44"/>
                </a:cxn>
                <a:cxn ang="0">
                  <a:pos x="42" y="45"/>
                </a:cxn>
                <a:cxn ang="0">
                  <a:pos x="12" y="46"/>
                </a:cxn>
                <a:cxn ang="0">
                  <a:pos x="0" y="46"/>
                </a:cxn>
                <a:cxn ang="0">
                  <a:pos x="0" y="11"/>
                </a:cxn>
                <a:cxn ang="0">
                  <a:pos x="1189" y="0"/>
                </a:cxn>
                <a:cxn ang="0">
                  <a:pos x="2381" y="11"/>
                </a:cxn>
                <a:cxn ang="0">
                  <a:pos x="2381" y="46"/>
                </a:cxn>
                <a:cxn ang="0">
                  <a:pos x="2381" y="46"/>
                </a:cxn>
              </a:cxnLst>
              <a:rect l="txL" t="txT" r="txR" b="tx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9525">
              <a:noFill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2563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440" cy="39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alibri" panose="020F0502020204030204" pitchFamily="34" charset="0"/>
                  <a:ea typeface="华文细黑" panose="02010600040101010101" pitchFamily="2" charset="-122"/>
                  <a:cs typeface="+mn-cs"/>
                </a:rPr>
                <a:t>拓展</a:t>
              </a:r>
            </a:p>
          </p:txBody>
        </p:sp>
      </p:grpSp>
      <p:sp>
        <p:nvSpPr>
          <p:cNvPr id="25639" name="Rectangle 28"/>
          <p:cNvSpPr/>
          <p:nvPr/>
        </p:nvSpPr>
        <p:spPr>
          <a:xfrm>
            <a:off x="2224088" y="4273550"/>
            <a:ext cx="6308725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zh-CN" sz="24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24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这种方法可推广到哪些类型的长度测量？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zh-CN" sz="24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2.</a:t>
            </a:r>
            <a:r>
              <a:rPr lang="zh-CN" altLang="en-US" sz="24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你还知道哪些特别的长度测量方法？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7" grpId="0"/>
      <p:bldP spid="25635" grpId="0"/>
      <p:bldP spid="256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413000" y="1425575"/>
            <a:ext cx="5208905" cy="2159635"/>
            <a:chOff x="2011" y="2930"/>
            <a:chExt cx="8203" cy="3401"/>
          </a:xfrm>
        </p:grpSpPr>
        <p:pic>
          <p:nvPicPr>
            <p:cNvPr id="17" name="图片 16" descr="boy"/>
            <p:cNvPicPr>
              <a:picLocks noChangeAspect="1"/>
            </p:cNvPicPr>
            <p:nvPr/>
          </p:nvPicPr>
          <p:blipFill>
            <a:blip r:embed="rId2"/>
            <a:srcRect l="28357" t="14663" r="27827" b="26394"/>
            <a:stretch>
              <a:fillRect/>
            </a:stretch>
          </p:blipFill>
          <p:spPr>
            <a:xfrm>
              <a:off x="2011" y="3678"/>
              <a:ext cx="1984" cy="2653"/>
            </a:xfrm>
            <a:prstGeom prst="rect">
              <a:avLst/>
            </a:prstGeom>
          </p:spPr>
        </p:pic>
        <p:sp>
          <p:nvSpPr>
            <p:cNvPr id="18" name="圆角矩形标注 17"/>
            <p:cNvSpPr/>
            <p:nvPr/>
          </p:nvSpPr>
          <p:spPr>
            <a:xfrm>
              <a:off x="3885" y="2930"/>
              <a:ext cx="6329" cy="1840"/>
            </a:xfrm>
            <a:prstGeom prst="wedgeRoundRectCallout">
              <a:avLst>
                <a:gd name="adj1" fmla="val -52303"/>
                <a:gd name="adj2" fmla="val 4269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r>
                <a:rPr lang="zh-CN" sz="2400">
                  <a:solidFill>
                    <a:srgbClr val="7030A0"/>
                  </a:solidFill>
                  <a:ea typeface="黑体" panose="02010609060101010101" charset="-122"/>
                  <a:sym typeface="+mn-ea"/>
                </a:rPr>
                <a:t>在测量过程中，每次测量结果都一样么？与同学交流，为什么会出现这种情况？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0703" y="832485"/>
            <a:ext cx="156019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议一议</a:t>
            </a:r>
          </a:p>
        </p:txBody>
      </p:sp>
      <p:sp>
        <p:nvSpPr>
          <p:cNvPr id="9219" name="Rectangle 3"/>
          <p:cNvSpPr>
            <a:spLocks noGrp="1"/>
          </p:cNvSpPr>
          <p:nvPr/>
        </p:nvSpPr>
        <p:spPr>
          <a:xfrm>
            <a:off x="0" y="3514725"/>
            <a:ext cx="9144000" cy="832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400"/>
              <a:t>   </a:t>
            </a:r>
            <a:r>
              <a:rPr lang="zh-CN" altLang="en-US" sz="2400" b="1"/>
              <a:t>在测量时要进行估读，估读值有时偏大，有时偏小，这样就会产生</a:t>
            </a:r>
            <a:r>
              <a:rPr lang="zh-CN" altLang="en-US" sz="2400" b="1">
                <a:solidFill>
                  <a:srgbClr val="FF3300"/>
                </a:solidFill>
              </a:rPr>
              <a:t>误差</a:t>
            </a:r>
            <a:r>
              <a:rPr lang="zh-CN" altLang="en-US" sz="2400" b="1"/>
              <a:t>。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304800" y="4346575"/>
            <a:ext cx="1890713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隶书" panose="02010509060101010101" charset="-122"/>
              </a:rPr>
              <a:t>方法</a:t>
            </a:r>
            <a:r>
              <a:rPr lang="zh-CN" altLang="en-US" sz="2400" b="1">
                <a:latin typeface="Times New Roman" panose="02020603050405020304" pitchFamily="18" charset="0"/>
                <a:ea typeface="隶书" panose="02010509060101010101" charset="-122"/>
              </a:rPr>
              <a:t>：</a:t>
            </a:r>
            <a:endParaRPr lang="zh-CN" altLang="en-US" sz="2400" b="1">
              <a:latin typeface="Times New Roman" pitchFamily="18" charset="0"/>
              <a:ea typeface="隶书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1628775" y="4422775"/>
            <a:ext cx="548640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多次测量取平均值</a:t>
            </a:r>
            <a:r>
              <a:rPr lang="zh-CN" altLang="en-US" sz="2400" b="1">
                <a:latin typeface="Times New Roman" panose="02020603050405020304" pitchFamily="18" charset="0"/>
              </a:rPr>
              <a:t>，可减小这种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误差。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4341" grpId="0"/>
      <p:bldP spid="143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</a:lstStyle>
          <a:p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152400"/>
            <a:ext cx="3118485" cy="375285"/>
          </a:xfrm>
        </p:spPr>
        <p:txBody>
          <a:bodyPr/>
          <a:lstStyle>
            <a:defPPr/>
          </a:lstStyle>
          <a:p>
            <a:r>
              <a:rPr lang="zh-CN" altLang="en-US"/>
              <a:t>时间的单位及测量</a:t>
            </a:r>
          </a:p>
        </p:txBody>
      </p:sp>
      <p:sp>
        <p:nvSpPr>
          <p:cNvPr id="12291" name="Rectangle 3"/>
          <p:cNvSpPr>
            <a:spLocks noGrp="1"/>
          </p:cNvSpPr>
          <p:nvPr/>
        </p:nvSpPr>
        <p:spPr>
          <a:xfrm>
            <a:off x="546100" y="1314450"/>
            <a:ext cx="57912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</a:rPr>
              <a:t>时间在国际单位制中的主单位为：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517525" y="2990850"/>
            <a:ext cx="7315200" cy="970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just">
              <a:spcBef>
                <a:spcPct val="20000"/>
              </a:spcBef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时间单位间的换算关系：</a:t>
            </a:r>
          </a:p>
          <a:p>
            <a:pPr algn="just">
              <a:spcBef>
                <a:spcPct val="20000"/>
              </a:spcBef>
            </a:pPr>
            <a:r>
              <a:rPr lang="en-US" altLang="zh-CN" sz="26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1h=60min       1min=60s       1h=3600s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517525" y="2228850"/>
            <a:ext cx="82296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常用的单位还有：</a:t>
            </a:r>
            <a:r>
              <a:rPr lang="zh-CN" altLang="en-US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分（</a:t>
            </a:r>
            <a:r>
              <a:rPr lang="en-US" altLang="zh-CN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min</a:t>
            </a:r>
            <a:r>
              <a:rPr lang="zh-CN" altLang="en-US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）、小时（</a:t>
            </a:r>
            <a:r>
              <a:rPr lang="en-US" altLang="zh-CN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zh-CN" altLang="en-US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5575300" y="1314133"/>
            <a:ext cx="16764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秒（</a:t>
            </a:r>
            <a:r>
              <a:rPr lang="en-US" altLang="zh-CN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lang="zh-CN" altLang="en-US" sz="2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6388" grpId="0"/>
      <p:bldP spid="16390" grpId="0"/>
      <p:bldP spid="163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</a:lstStyle>
          <a:p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796925" y="203200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5.3</a:t>
            </a: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学会使用秒表</a:t>
            </a:r>
          </a:p>
        </p:txBody>
      </p:sp>
      <p:sp>
        <p:nvSpPr>
          <p:cNvPr id="29698" name="Rectangle 2"/>
          <p:cNvSpPr/>
          <p:nvPr/>
        </p:nvSpPr>
        <p:spPr>
          <a:xfrm>
            <a:off x="745808" y="1688465"/>
            <a:ext cx="7056437" cy="12966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defPPr/>
          </a:lstStyle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实验室常用的计时器是秒表。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秒表有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机械秒表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电子秒表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两种。</a:t>
            </a:r>
          </a:p>
        </p:txBody>
      </p:sp>
      <p:pic>
        <p:nvPicPr>
          <p:cNvPr id="28675" name="Picture 3" descr="H:\杂\电子秒表.jpg电子秒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38" y="3272790"/>
            <a:ext cx="1746885" cy="1755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H:\杂\机械秒表.jpg机械秒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55" y="3032125"/>
            <a:ext cx="1433195" cy="1979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4338" name="Picture 2" descr="H:\杂\表.jpg表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820" y="908685"/>
            <a:ext cx="2622550" cy="362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Text Box 3"/>
          <p:cNvSpPr txBox="1"/>
          <p:nvPr/>
        </p:nvSpPr>
        <p:spPr>
          <a:xfrm>
            <a:off x="1368425" y="908368"/>
            <a:ext cx="5761038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indent="0">
              <a:spcBef>
                <a:spcPct val="50000"/>
              </a:spcBef>
              <a:buNone/>
            </a:pPr>
            <a:r>
              <a:rPr lang="zh-CN" altLang="en-US" sz="2600" b="1">
                <a:latin typeface="Arial" panose="020B0604020202020204" pitchFamily="34" charset="0"/>
                <a:ea typeface="黑体" panose="02010609060101010101" charset="-122"/>
              </a:rPr>
              <a:t>分的最小分度值：</a:t>
            </a:r>
          </a:p>
        </p:txBody>
      </p:sp>
      <p:sp>
        <p:nvSpPr>
          <p:cNvPr id="67588" name="Text Box 4"/>
          <p:cNvSpPr txBox="1"/>
          <p:nvPr/>
        </p:nvSpPr>
        <p:spPr>
          <a:xfrm>
            <a:off x="1368425" y="1932305"/>
            <a:ext cx="432117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indent="0">
              <a:spcBef>
                <a:spcPct val="50000"/>
              </a:spcBef>
              <a:buNone/>
            </a:pPr>
            <a:r>
              <a:rPr lang="zh-CN" altLang="en-US" sz="2600" b="1">
                <a:latin typeface="Arial" panose="020B0604020202020204" pitchFamily="34" charset="0"/>
                <a:ea typeface="黑体" panose="02010609060101010101" charset="-122"/>
              </a:rPr>
              <a:t>秒的最小分度值：</a:t>
            </a:r>
          </a:p>
        </p:txBody>
      </p:sp>
      <p:sp>
        <p:nvSpPr>
          <p:cNvPr id="67589" name="Text Box 5"/>
          <p:cNvSpPr txBox="1"/>
          <p:nvPr/>
        </p:nvSpPr>
        <p:spPr>
          <a:xfrm>
            <a:off x="1368425" y="3027680"/>
            <a:ext cx="244792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indent="0">
              <a:spcBef>
                <a:spcPct val="50000"/>
              </a:spcBef>
              <a:buNone/>
            </a:pPr>
            <a:r>
              <a:rPr lang="zh-CN" altLang="en-US" sz="2600" b="1">
                <a:latin typeface="Arial" panose="020B0604020202020204" pitchFamily="34" charset="0"/>
                <a:ea typeface="黑体" panose="02010609060101010101" charset="-122"/>
              </a:rPr>
              <a:t>秒表读数：</a:t>
            </a:r>
          </a:p>
        </p:txBody>
      </p:sp>
      <p:sp>
        <p:nvSpPr>
          <p:cNvPr id="67590" name="Text Box 6"/>
          <p:cNvSpPr txBox="1"/>
          <p:nvPr/>
        </p:nvSpPr>
        <p:spPr>
          <a:xfrm>
            <a:off x="1368425" y="4161155"/>
            <a:ext cx="369443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600">
                <a:solidFill>
                  <a:srgbClr val="FF0000"/>
                </a:solidFill>
                <a:latin typeface="Arial Black" panose="020B0A04020102020204" pitchFamily="34" charset="0"/>
              </a:rPr>
              <a:t>1h = 60min = 3600s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368425" y="1323658"/>
            <a:ext cx="1393825" cy="49149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0.5min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368425" y="2318068"/>
            <a:ext cx="935355" cy="49149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0.1s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368425" y="3446780"/>
            <a:ext cx="2036445" cy="49149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1min41.0s</a:t>
            </a:r>
          </a:p>
        </p:txBody>
      </p:sp>
      <p:sp>
        <p:nvSpPr>
          <p:cNvPr id="14346" name="Rectangle 10"/>
          <p:cNvSpPr/>
          <p:nvPr/>
        </p:nvSpPr>
        <p:spPr>
          <a:xfrm>
            <a:off x="5940425" y="5170488"/>
            <a:ext cx="1079500" cy="2873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defPPr/>
          </a:lstStyle>
          <a:p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0" y="1565910"/>
            <a:ext cx="64770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观察秒表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  <p:bldP spid="67590" grpId="0"/>
      <p:bldP spid="67591" grpId="0"/>
      <p:bldP spid="67592" grpId="0"/>
      <p:bldP spid="675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pic>
        <p:nvPicPr>
          <p:cNvPr id="9" name="图片 8" descr="嫦娥"/>
          <p:cNvPicPr>
            <a:picLocks noChangeAspect="1"/>
          </p:cNvPicPr>
          <p:nvPr/>
        </p:nvPicPr>
        <p:blipFill>
          <a:blip r:embed="rId2"/>
          <a:srcRect t="14691" b="3598"/>
          <a:stretch>
            <a:fillRect/>
          </a:stretch>
        </p:blipFill>
        <p:spPr>
          <a:xfrm>
            <a:off x="3149600" y="756285"/>
            <a:ext cx="3705225" cy="431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500" y="1410335"/>
            <a:ext cx="233108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嫦娥奔月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彩云"/>
              <a:ea typeface="华文彩云"/>
            </a:endParaRPr>
          </a:p>
        </p:txBody>
      </p:sp>
    </p:spTree>
  </p:cSld>
  <p:clrMapOvr>
    <a:masterClrMapping/>
  </p:clrMapOvr>
  <p:transition spd="med" advTm="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5362" name="Picture 4" descr="脉搏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0" y="2016125"/>
            <a:ext cx="2747010" cy="3131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4" name="Text Box 8"/>
          <p:cNvSpPr txBox="1"/>
          <p:nvPr/>
        </p:nvSpPr>
        <p:spPr>
          <a:xfrm>
            <a:off x="76200" y="3905885"/>
            <a:ext cx="63271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方法建议：两人合作，自己搭测脉搏，请你的同座为你计时。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2250" y="633730"/>
            <a:ext cx="761555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/>
          </a:lstStyle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sz="3200" b="1" kern="1200" cap="none" spc="0" normalizeH="0" baseline="0" noProof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平静地坐下来</a:t>
            </a:r>
            <a:r>
              <a:rPr kumimoji="0" lang="zh-CN" altLang="zh-CN" sz="3200" b="1" kern="1200" cap="none" spc="0" normalizeH="0" baseline="0" noProof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,</a:t>
            </a:r>
            <a:r>
              <a:rPr kumimoji="0" lang="zh-CN" sz="3200" b="1" kern="1200" cap="none" spc="0" normalizeH="0" baseline="0" noProof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测出你</a:t>
            </a:r>
            <a:r>
              <a:rPr kumimoji="0" lang="zh-CN" altLang="zh-CN" sz="3200" b="1" kern="1200" cap="none" spc="0" normalizeH="0" baseline="0" noProof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10</a:t>
            </a:r>
            <a:r>
              <a:rPr kumimoji="0" lang="zh-CN" sz="3200" b="1" kern="1200" cap="none" spc="0" normalizeH="0" baseline="0" noProof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次脉搏的时间。</a:t>
            </a:r>
          </a:p>
        </p:txBody>
      </p:sp>
      <p:graphicFrame>
        <p:nvGraphicFramePr>
          <p:cNvPr id="30723" name="表格 307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2750" y="1257300"/>
          <a:ext cx="7416800" cy="2378710"/>
        </p:xfrm>
        <a:graphic>
          <a:graphicData uri="http://schemas.openxmlformats.org/drawingml/2006/table">
            <a:tbl>
              <a:tblPr/>
              <a:tblGrid>
                <a:gridCol w="731838"/>
                <a:gridCol w="1979612"/>
                <a:gridCol w="2352675"/>
                <a:gridCol w="2352675"/>
              </a:tblGrid>
              <a:tr h="770255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次序</a:t>
                      </a:r>
                      <a:endParaRPr lang="zh-CN" altLang="en-US" sz="2400" b="1">
                        <a:latin typeface="宋体" pitchFamily="2" charset="-122"/>
                        <a:ea typeface="Times New Roman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次脉搏时间</a:t>
                      </a: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/s</a:t>
                      </a:r>
                      <a:endParaRPr lang="zh-CN" altLang="zh-CN" sz="2400" b="1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次脉搏平均时间</a:t>
                      </a: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/s</a:t>
                      </a:r>
                      <a:endParaRPr lang="zh-CN" altLang="zh-CN" sz="2400" b="1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次脉搏跳动的时间</a:t>
                      </a:r>
                      <a:r>
                        <a:rPr lang="zh-CN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/s</a:t>
                      </a:r>
                      <a:endParaRPr lang="zh-CN" altLang="zh-CN" sz="2400" b="1">
                        <a:latin typeface="宋体" pitchFamily="2" charset="-122"/>
                        <a:ea typeface="Times New Roman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b="1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zh-CN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zh-CN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zh-CN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b="1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zh-CN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19113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b="1">
                        <a:latin typeface="宋体" pitchFamily="2" charset="-122"/>
                        <a:ea typeface="Times New Roman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zh-CN" b="1">
                        <a:latin typeface="宋体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defPPr/>
                    </a:lstStyle>
                    <a:p>
                      <a:endParaRPr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pSp>
        <p:nvGrpSpPr>
          <p:cNvPr id="31747" name="组合 24"/>
          <p:cNvGrpSpPr/>
          <p:nvPr/>
        </p:nvGrpSpPr>
        <p:grpSpPr>
          <a:xfrm>
            <a:off x="336550" y="1816100"/>
            <a:ext cx="1871663" cy="2779713"/>
            <a:chOff x="0" y="0"/>
            <a:chExt cx="1928812" cy="3008737"/>
          </a:xfrm>
        </p:grpSpPr>
        <p:pic>
          <p:nvPicPr>
            <p:cNvPr id="31748" name="Picture 5" descr="5-图片-12时钟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8812" cy="22923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9" name="Text Box 6"/>
            <p:cNvSpPr txBox="1"/>
            <p:nvPr/>
          </p:nvSpPr>
          <p:spPr>
            <a:xfrm>
              <a:off x="500608" y="2446854"/>
              <a:ext cx="999579" cy="5618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日晷</a:t>
              </a:r>
            </a:p>
          </p:txBody>
        </p:sp>
      </p:grpSp>
      <p:grpSp>
        <p:nvGrpSpPr>
          <p:cNvPr id="31750" name="组合 25"/>
          <p:cNvGrpSpPr/>
          <p:nvPr/>
        </p:nvGrpSpPr>
        <p:grpSpPr>
          <a:xfrm>
            <a:off x="2281238" y="2032000"/>
            <a:ext cx="1543050" cy="2619375"/>
            <a:chOff x="0" y="0"/>
            <a:chExt cx="1714500" cy="2715673"/>
          </a:xfrm>
        </p:grpSpPr>
        <p:pic>
          <p:nvPicPr>
            <p:cNvPr id="31751" name="Picture 4" descr="5-图片-13时钟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14500" cy="20970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2" name="Text Box 5"/>
            <p:cNvSpPr txBox="1"/>
            <p:nvPr/>
          </p:nvSpPr>
          <p:spPr>
            <a:xfrm>
              <a:off x="287514" y="2177476"/>
              <a:ext cx="1213555" cy="5381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沙漏</a:t>
              </a:r>
            </a:p>
          </p:txBody>
        </p:sp>
      </p:grpSp>
      <p:grpSp>
        <p:nvGrpSpPr>
          <p:cNvPr id="31753" name="组合 26"/>
          <p:cNvGrpSpPr/>
          <p:nvPr/>
        </p:nvGrpSpPr>
        <p:grpSpPr>
          <a:xfrm>
            <a:off x="3995738" y="1958975"/>
            <a:ext cx="1400175" cy="2643188"/>
            <a:chOff x="0" y="0"/>
            <a:chExt cx="1589088" cy="2719685"/>
          </a:xfrm>
        </p:grpSpPr>
        <p:pic>
          <p:nvPicPr>
            <p:cNvPr id="31754" name="Picture 6" descr="5-图片-14时钟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89088" cy="2155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5" name="Text Box 5"/>
            <p:cNvSpPr txBox="1"/>
            <p:nvPr/>
          </p:nvSpPr>
          <p:spPr>
            <a:xfrm>
              <a:off x="342321" y="2185548"/>
              <a:ext cx="1214337" cy="5341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摆钟</a:t>
              </a:r>
            </a:p>
          </p:txBody>
        </p:sp>
      </p:grpSp>
      <p:grpSp>
        <p:nvGrpSpPr>
          <p:cNvPr id="31756" name="组合 27"/>
          <p:cNvGrpSpPr/>
          <p:nvPr/>
        </p:nvGrpSpPr>
        <p:grpSpPr>
          <a:xfrm>
            <a:off x="7092950" y="1887538"/>
            <a:ext cx="1774825" cy="2705100"/>
            <a:chOff x="0" y="0"/>
            <a:chExt cx="2214563" cy="2615997"/>
          </a:xfrm>
        </p:grpSpPr>
        <p:pic>
          <p:nvPicPr>
            <p:cNvPr id="31757" name="Picture 4" descr="5-图片-16时钟5"/>
            <p:cNvPicPr>
              <a:picLocks noChangeAspect="1"/>
            </p:cNvPicPr>
            <p:nvPr/>
          </p:nvPicPr>
          <p:blipFill>
            <a:blip r:embed="rId5"/>
            <a:srcRect r="50131" b="5283"/>
            <a:stretch>
              <a:fillRect/>
            </a:stretch>
          </p:blipFill>
          <p:spPr>
            <a:xfrm>
              <a:off x="0" y="0"/>
              <a:ext cx="2178050" cy="21288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8" name="Text Box 5"/>
            <p:cNvSpPr txBox="1"/>
            <p:nvPr/>
          </p:nvSpPr>
          <p:spPr>
            <a:xfrm>
              <a:off x="499168" y="2113983"/>
              <a:ext cx="1715395" cy="5020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石英钟</a:t>
              </a:r>
            </a:p>
          </p:txBody>
        </p:sp>
      </p:grpSp>
      <p:sp>
        <p:nvSpPr>
          <p:cNvPr id="31759" name="Text Box 15"/>
          <p:cNvSpPr txBox="1"/>
          <p:nvPr/>
        </p:nvSpPr>
        <p:spPr>
          <a:xfrm>
            <a:off x="1547813" y="884238"/>
            <a:ext cx="67691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人类从古至今是如何计量时间的？</a:t>
            </a:r>
          </a:p>
        </p:txBody>
      </p:sp>
      <p:pic>
        <p:nvPicPr>
          <p:cNvPr id="31760" name="Picture 4" descr="1143632260"/>
          <p:cNvPicPr>
            <a:picLocks noChangeAspect="1"/>
          </p:cNvPicPr>
          <p:nvPr/>
        </p:nvPicPr>
        <p:blipFill>
          <a:blip r:embed="rId6">
            <a:lum bright="17999" contrast="-6000"/>
          </a:blip>
          <a:srcRect t="8380" b="13889"/>
          <a:stretch>
            <a:fillRect/>
          </a:stretch>
        </p:blipFill>
        <p:spPr>
          <a:xfrm>
            <a:off x="5435600" y="1887538"/>
            <a:ext cx="1584325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1" name="Text Box 17"/>
          <p:cNvSpPr txBox="1"/>
          <p:nvPr/>
        </p:nvSpPr>
        <p:spPr>
          <a:xfrm>
            <a:off x="5508625" y="4119563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机械表</a:t>
            </a:r>
          </a:p>
        </p:txBody>
      </p:sp>
    </p:spTree>
  </p:cSld>
  <p:clrMapOvr>
    <a:masterClrMapping/>
  </p:clrMapOvr>
  <p:transition spd="med"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3200" y="10185400"/>
            <a:ext cx="469900" cy="4826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pic>
        <p:nvPicPr>
          <p:cNvPr id="5" name="图片 4" descr="猎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992505"/>
            <a:ext cx="6013450" cy="37585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500" y="1410335"/>
            <a:ext cx="28384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奔跑的猎豹</a:t>
            </a:r>
          </a:p>
        </p:txBody>
      </p:sp>
    </p:spTree>
  </p:cSld>
  <p:clrMapOvr>
    <a:masterClrMapping/>
  </p:clrMapOvr>
  <p:transition spd="med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pic>
        <p:nvPicPr>
          <p:cNvPr id="8" name="图片 7" descr="汽车"/>
          <p:cNvPicPr>
            <a:picLocks noChangeAspect="1"/>
          </p:cNvPicPr>
          <p:nvPr/>
        </p:nvPicPr>
        <p:blipFill>
          <a:blip r:embed="rId2"/>
          <a:srcRect b="6507"/>
          <a:stretch>
            <a:fillRect/>
          </a:stretch>
        </p:blipFill>
        <p:spPr>
          <a:xfrm>
            <a:off x="876300" y="615950"/>
            <a:ext cx="7620000" cy="44526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500" y="1410335"/>
            <a:ext cx="28384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飞弛的汽车</a:t>
            </a:r>
            <a:endParaRPr lang="zh-CN" altLang="en-US" sz="4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彩云"/>
              <a:ea typeface="华文彩云"/>
            </a:endParaRPr>
          </a:p>
        </p:txBody>
      </p:sp>
    </p:spTree>
  </p:cSld>
  <p:clrMapOvr>
    <a:masterClrMapping/>
  </p:clrMapOvr>
  <p:transition spd="med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69900" y="822325"/>
            <a:ext cx="6343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  <a:scene3d>
              <a:camera prst="orthographicFront"/>
              <a:lightRig rig="threePt" dir="t"/>
            </a:scene3d>
          </a:bodyPr>
          <a:lstStyle>
            <a:defPPr/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en-US" altLang="zh-CN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以上材料的共同点是什么？</a:t>
            </a:r>
          </a:p>
        </p:txBody>
      </p:sp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469900" y="1571625"/>
            <a:ext cx="6343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  <a:scene3d>
              <a:camera prst="orthographicFront"/>
              <a:lightRig rig="threePt" dir="t"/>
            </a:scene3d>
          </a:bodyPr>
          <a:lstStyle>
            <a:defPPr/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zh-CN" sz="28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所有运动物体的位置都随时间而变化</a:t>
            </a:r>
          </a:p>
        </p:txBody>
      </p:sp>
      <p:sp>
        <p:nvSpPr>
          <p:cNvPr id="5" name="TextBox 50"/>
          <p:cNvSpPr txBox="1">
            <a:spLocks noChangeArrowheads="1"/>
          </p:cNvSpPr>
          <p:nvPr/>
        </p:nvSpPr>
        <p:spPr bwMode="auto">
          <a:xfrm>
            <a:off x="469900" y="2498725"/>
            <a:ext cx="8413750" cy="14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  <a:scene3d>
              <a:camera prst="orthographicFront"/>
              <a:lightRig rig="threePt" dir="t"/>
            </a:scene3d>
          </a:bodyPr>
          <a:lstStyle>
            <a:defPPr/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en-US" altLang="zh-CN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要想研究物体的运动快慢，首先必须学会测量哪些物理量？</a:t>
            </a:r>
          </a:p>
        </p:txBody>
      </p:sp>
      <p:sp>
        <p:nvSpPr>
          <p:cNvPr id="6" name="TextBox 50"/>
          <p:cNvSpPr txBox="1">
            <a:spLocks noChangeArrowheads="1"/>
          </p:cNvSpPr>
          <p:nvPr/>
        </p:nvSpPr>
        <p:spPr bwMode="auto">
          <a:xfrm>
            <a:off x="469900" y="3921125"/>
            <a:ext cx="6343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  <a:scene3d>
              <a:camera prst="orthographicFront"/>
              <a:lightRig rig="threePt" dir="t"/>
            </a:scene3d>
          </a:bodyPr>
          <a:lstStyle>
            <a:defPPr/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  <a:buSzPct val="90000"/>
            </a:pPr>
            <a:r>
              <a:rPr lang="zh-CN" sz="28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长度和时间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76200"/>
            <a:ext cx="3118485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长度的单位及测量</a:t>
            </a:r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5.1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 charset="0"/>
              <a:ea typeface="幼圆"/>
            </a:endParaRP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比较课桌的长、宽</a:t>
            </a:r>
          </a:p>
        </p:txBody>
      </p:sp>
      <p:sp>
        <p:nvSpPr>
          <p:cNvPr id="153602" name="Text Box 2"/>
          <p:cNvSpPr txBox="1"/>
          <p:nvPr/>
        </p:nvSpPr>
        <p:spPr>
          <a:xfrm>
            <a:off x="669925" y="1946275"/>
            <a:ext cx="7544435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请你</a:t>
            </a:r>
            <a:r>
              <a:rPr lang="zh-CN" altLang="en-US" sz="2600" b="1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目测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一下课桌的长、宽</a:t>
            </a: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比较它们的长度。</a:t>
            </a:r>
            <a:r>
              <a:rPr lang="zh-CN" altLang="en-US" sz="2600" b="1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sz="2600" b="1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（不用尺）</a:t>
            </a:r>
            <a:endParaRPr lang="zh-CN" altLang="en-US" sz="2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你如何证实自己目测的结果</a:t>
            </a: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 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说出你的做法。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02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aphicFrame>
        <p:nvGraphicFramePr>
          <p:cNvPr id="11296" name="表格 1129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50" y="808038"/>
          <a:ext cx="7775575" cy="1966913"/>
        </p:xfrm>
        <a:graphic>
          <a:graphicData uri="http://schemas.openxmlformats.org/drawingml/2006/table">
            <a:tbl>
              <a:tblPr/>
              <a:tblGrid>
                <a:gridCol w="1635125"/>
                <a:gridCol w="2036763"/>
                <a:gridCol w="1439862"/>
                <a:gridCol w="1296988"/>
                <a:gridCol w="1366837"/>
              </a:tblGrid>
              <a:tr h="885825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使用的标准长度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宽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甲同学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 b="1">
                          <a:solidFill>
                            <a:srgbClr val="FF33CC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课本的长度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1.5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2.5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乙同学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600" b="1">
                          <a:solidFill>
                            <a:srgbClr val="FF33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一 “拃”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3.5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600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文本框 11293"/>
          <p:cNvSpPr txBox="1"/>
          <p:nvPr/>
        </p:nvSpPr>
        <p:spPr>
          <a:xfrm>
            <a:off x="463550" y="2933700"/>
            <a:ext cx="7983220" cy="2251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上表记录的是两位同学用自己的方法测出的课桌的长、宽、高的数据。</a:t>
            </a:r>
          </a:p>
          <a:p>
            <a:pPr>
              <a:spcBef>
                <a:spcPct val="20000"/>
              </a:spcBef>
            </a:pPr>
            <a:r>
              <a:rPr lang="en-US" altLang="zh-CN" sz="26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6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比较他们测出的课桌的长、宽、高的数据，课桌的长、宽、高的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长度</a:t>
            </a:r>
            <a:r>
              <a:rPr lang="zh-CN" altLang="en-US" sz="26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有什么关系？</a:t>
            </a:r>
          </a:p>
          <a:p>
            <a:pPr>
              <a:spcBef>
                <a:spcPct val="20000"/>
              </a:spcBef>
            </a:pPr>
            <a:r>
              <a:rPr lang="en-US" altLang="zh-CN" sz="26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6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他们测出的课桌的长、宽、高的数据为什么不同？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94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94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charRg st="7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94">
                                            <p:txEl>
                                              <p:charRg st="7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94">
                                            <p:txEl>
                                              <p:charRg st="7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内容占位符 12290"/>
          <p:cNvSpPr>
            <a:spLocks noGrp="1"/>
          </p:cNvSpPr>
          <p:nvPr/>
        </p:nvSpPr>
        <p:spPr>
          <a:xfrm>
            <a:off x="571500" y="1981200"/>
            <a:ext cx="8229600" cy="14401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测量就是将待测的量与一个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公认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的标准量进行比较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标准量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就称为单位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150" y="832485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方法点拔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3d9120ed-0093-4047-ae2c-d50beb6234a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c2a8ff01-ca08-47e8-8f51-7ad234a40c0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c9d721e-8d45-48db-9ad7-1c6154867b2b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自定义</PresentationFormat>
  <Paragraphs>210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Default Design</vt:lpstr>
      <vt:lpstr>PowerPoint 演示文稿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PowerPoint 演示文稿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探究新知</vt:lpstr>
      <vt:lpstr>探究新知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