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00" r:id="rId3"/>
    <p:sldId id="659" r:id="rId4"/>
    <p:sldId id="660" r:id="rId5"/>
    <p:sldId id="661" r:id="rId6"/>
    <p:sldId id="662" r:id="rId7"/>
    <p:sldId id="663" r:id="rId8"/>
    <p:sldId id="664" r:id="rId9"/>
    <p:sldId id="672" r:id="rId10"/>
    <p:sldId id="674" r:id="rId11"/>
    <p:sldId id="673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83" r:id="rId20"/>
  </p:sldIdLst>
  <p:sldSz cx="9144000" cy="5145088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812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220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03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46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/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Local%20Settings/Temp/360zip$Temp/360$1/&#28779;&#36710;1.wm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../Local%20Settings/Temp/360zip$Temp/360$1/&#26376;&#20142;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548043" y="1109690"/>
            <a:ext cx="515239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第五章   物体的运动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3966210" y="2051050"/>
            <a:ext cx="433070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四、运动的相对性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304540" y="1963420"/>
            <a:ext cx="55778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5" descr="0"/>
          <p:cNvPicPr>
            <a:picLocks noChangeAspect="1"/>
          </p:cNvPicPr>
          <p:nvPr/>
        </p:nvPicPr>
        <p:blipFill>
          <a:blip r:embed="rId2"/>
          <a:srcRect t="32445" b="17792"/>
          <a:stretch>
            <a:fillRect/>
          </a:stretch>
        </p:blipFill>
        <p:spPr>
          <a:xfrm>
            <a:off x="0" y="0"/>
            <a:ext cx="9144000" cy="519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4"/>
          <p:cNvSpPr txBox="1"/>
          <p:nvPr/>
        </p:nvSpPr>
        <p:spPr>
          <a:xfrm>
            <a:off x="247650" y="2339340"/>
            <a:ext cx="643509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我国的“亚洲一号”地球同步卫星，他相对于地面是</a:t>
            </a:r>
            <a:r>
              <a:rPr lang="en-US" altLang="zh-CN" sz="4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4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的，相对于太阳是</a:t>
            </a:r>
            <a:r>
              <a:rPr lang="en-US" altLang="zh-CN" sz="4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4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的。</a:t>
            </a:r>
          </a:p>
        </p:txBody>
      </p:sp>
    </p:spTree>
  </p:cSld>
  <p:clrMapOvr>
    <a:masterClrMapping/>
  </p:clrMapOvr>
  <p:transition spd="med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83908" y="2174558"/>
            <a:ext cx="7127875" cy="161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defTabSz="914400">
              <a:spcBef>
                <a:spcPct val="50000"/>
              </a:spcBef>
              <a:buClrTx/>
              <a:buSzTx/>
              <a:buFontTx/>
              <a:buAutoNum type="circleNumDbPlain"/>
              <a:defRPr/>
            </a:pPr>
            <a:r>
              <a:rPr kumimoji="0" lang="en-US" altLang="zh-CN" sz="4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 </a:t>
            </a:r>
            <a:r>
              <a:rPr kumimoji="0" lang="zh-CN" altLang="en-US" sz="4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物体与参照物速度</a:t>
            </a: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大小相等</a:t>
            </a:r>
          </a:p>
          <a:p>
            <a:pPr marL="342900" marR="0" indent="-342900" defTabSz="914400">
              <a:spcBef>
                <a:spcPct val="50000"/>
              </a:spcBef>
              <a:buClrTx/>
              <a:buSzTx/>
              <a:buFontTx/>
              <a:buAutoNum type="circleNumDbPlain"/>
              <a:defRPr/>
            </a:pPr>
            <a:r>
              <a:rPr kumimoji="0" lang="zh-CN" altLang="en-US" sz="4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 物体与参照物运动</a:t>
            </a: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方向相同</a:t>
            </a:r>
          </a:p>
        </p:txBody>
      </p:sp>
      <p:sp>
        <p:nvSpPr>
          <p:cNvPr id="3" name="矩形 2"/>
          <p:cNvSpPr/>
          <p:nvPr/>
        </p:nvSpPr>
        <p:spPr>
          <a:xfrm>
            <a:off x="574993" y="832485"/>
            <a:ext cx="339661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相对静止的条件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49156" name="图片 4915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4596765" cy="3415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文本框 49156"/>
          <p:cNvSpPr txBox="1"/>
          <p:nvPr/>
        </p:nvSpPr>
        <p:spPr>
          <a:xfrm>
            <a:off x="685800" y="533400"/>
            <a:ext cx="7924800" cy="111760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想一想：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当你站在商场中上升的自动扶梯上时，你是运动的还是静止的？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58369" descr="4792283_155422684468_2"/>
          <p:cNvPicPr>
            <a:picLocks noChangeAspect="1"/>
          </p:cNvPicPr>
          <p:nvPr/>
        </p:nvPicPr>
        <p:blipFill>
          <a:blip r:embed="rId2"/>
          <a:srcRect b="5000"/>
          <a:stretch>
            <a:fillRect/>
          </a:stretch>
        </p:blipFill>
        <p:spPr>
          <a:xfrm>
            <a:off x="635" y="0"/>
            <a:ext cx="9144000" cy="513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07365" y="214630"/>
            <a:ext cx="812990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“小小竹排江中游，巍巍青山两岸走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，其中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竹排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游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是以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_________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为参照物的；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青山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是以</a:t>
            </a:r>
            <a:r>
              <a:rPr kumimoji="0" 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_________</a:t>
            </a:r>
            <a:r>
              <a:rPr kumimoji="0" lang="zh-CN" altLang="en-US" sz="3600" b="1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为参照物的。 </a:t>
            </a:r>
            <a:endParaRPr kumimoji="0" lang="zh-CN" altLang="en-US" sz="3600" b="1" kern="1200" cap="none" spc="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charset="-122"/>
              <a:ea typeface="黑体" charset="-122"/>
              <a:cs typeface="黑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9045" y="779780"/>
            <a:ext cx="675005" cy="4921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185" y="1910080"/>
            <a:ext cx="1167765" cy="61531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竹排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186" grpId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6080" y="737235"/>
            <a:ext cx="38455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  <a:sym typeface="+mn-ea"/>
              </a:rPr>
              <a:t>生活</a:t>
            </a:r>
            <a:r>
              <a:rPr lang="en-US" altLang="zh-CN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  <a:sym typeface="+mn-ea"/>
              </a:rPr>
              <a:t>·</a:t>
            </a:r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  <a:sym typeface="+mn-ea"/>
              </a:rPr>
              <a:t>物理</a:t>
            </a:r>
            <a:r>
              <a:rPr lang="en-US" altLang="zh-CN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  <a:sym typeface="+mn-ea"/>
              </a:rPr>
              <a:t>·</a:t>
            </a:r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  <a:sym typeface="+mn-ea"/>
              </a:rPr>
              <a:t>社会</a:t>
            </a:r>
            <a:endParaRPr lang="zh-CN" altLang="en-US" sz="3600">
              <a:latin typeface="华文彩云" charset="-122"/>
              <a:ea typeface="华文彩云" charset="-122"/>
              <a:cs typeface="华文彩云" panose="02010800040101010101" charset="-122"/>
            </a:endParaRPr>
          </a:p>
        </p:txBody>
      </p:sp>
      <p:sp>
        <p:nvSpPr>
          <p:cNvPr id="33795" name="文本框 51205"/>
          <p:cNvSpPr txBox="1"/>
          <p:nvPr/>
        </p:nvSpPr>
        <p:spPr>
          <a:xfrm>
            <a:off x="152400" y="1450975"/>
            <a:ext cx="8738235" cy="319214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受油机在天上飞着，加油机要给它加油，必须满足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  什么条件？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．飞机模型在风洞中固定不动，怎么模拟在空中飞行？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．“神舟八号”与“天空一号”对接后，两者为什么能保持相对静止？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80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．飞行的小鸟为什么有可能撞毁飞机？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2231" name="文本框 52230"/>
          <p:cNvSpPr txBox="1"/>
          <p:nvPr/>
        </p:nvSpPr>
        <p:spPr>
          <a:xfrm>
            <a:off x="5128895" y="633730"/>
            <a:ext cx="3458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</a:rPr>
              <a:t>同样的方向，同样的速度</a:t>
            </a:r>
          </a:p>
        </p:txBody>
      </p:sp>
      <p:pic>
        <p:nvPicPr>
          <p:cNvPr id="52232" name="图片 52231" descr="接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2970530"/>
            <a:ext cx="3705860" cy="2163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图片 52232" descr="529482_112838014_2"/>
          <p:cNvPicPr>
            <a:picLocks noChangeAspect="1"/>
          </p:cNvPicPr>
          <p:nvPr/>
        </p:nvPicPr>
        <p:blipFill>
          <a:blip r:embed="rId3"/>
          <a:srcRect t="4913"/>
          <a:stretch>
            <a:fillRect/>
          </a:stretch>
        </p:blipFill>
        <p:spPr>
          <a:xfrm>
            <a:off x="433070" y="633730"/>
            <a:ext cx="3705860" cy="2223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4" name="文本框 52233"/>
          <p:cNvSpPr txBox="1"/>
          <p:nvPr/>
        </p:nvSpPr>
        <p:spPr>
          <a:xfrm>
            <a:off x="5142865" y="1902460"/>
            <a:ext cx="3582670" cy="31076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79"/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buClr>
                <a:schemeClr val="bg1"/>
              </a:buClr>
            </a:pP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    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在</a:t>
            </a: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4×100m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接力赛中</a:t>
            </a: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,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公认的强队偶尔也会因交接棒时的失误而与冠军失之交臂。为保证交接棒的顺利进行</a:t>
            </a: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,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你能给他们提出什么建议</a:t>
            </a: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54279" name="Picture 7" descr="风洞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80085"/>
            <a:ext cx="5334000" cy="425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文本框 55301"/>
          <p:cNvSpPr txBox="1"/>
          <p:nvPr/>
        </p:nvSpPr>
        <p:spPr>
          <a:xfrm>
            <a:off x="5549900" y="1524000"/>
            <a:ext cx="3593465" cy="26752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在新型飞机的研制中，需将飞机模型固定在风洞中，让风迎面吹来，模拟飞机在空中的飞行情况。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36865" name="图片 53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09600"/>
            <a:ext cx="5410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文本框 53252"/>
          <p:cNvSpPr txBox="1"/>
          <p:nvPr/>
        </p:nvSpPr>
        <p:spPr>
          <a:xfrm>
            <a:off x="1066800" y="4433888"/>
            <a:ext cx="7086600" cy="519112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列举生活中两个物体保持相对静止的例子。</a:t>
            </a:r>
          </a:p>
        </p:txBody>
      </p:sp>
      <p:sp>
        <p:nvSpPr>
          <p:cNvPr id="53256" name="文本框 53255"/>
          <p:cNvSpPr txBox="1"/>
          <p:nvPr/>
        </p:nvSpPr>
        <p:spPr>
          <a:xfrm>
            <a:off x="2209800" y="3886200"/>
            <a:ext cx="4267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</a:rPr>
              <a:t>同样的方向，同样的速度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37889" name="矩形 59396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7890" name="图片 59397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69925"/>
            <a:ext cx="4495800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0" name="文本框 59399"/>
          <p:cNvSpPr txBox="1"/>
          <p:nvPr/>
        </p:nvSpPr>
        <p:spPr>
          <a:xfrm>
            <a:off x="304800" y="3594100"/>
            <a:ext cx="8458200" cy="163036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想一想：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飞机和小鸟相向飞行，飞机的速度是</a:t>
            </a: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200m/s,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小鸟的速度是</a:t>
            </a: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10m/s,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以飞机为参照物，小鸟飞行的速度是多大？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9600" y="10617200"/>
            <a:ext cx="355600" cy="4445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22530" name="文本框 39940"/>
          <p:cNvSpPr txBox="1"/>
          <p:nvPr/>
        </p:nvSpPr>
        <p:spPr>
          <a:xfrm>
            <a:off x="2149475" y="584200"/>
            <a:ext cx="49974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手抓子弹”的奥秘</a:t>
            </a:r>
          </a:p>
        </p:txBody>
      </p:sp>
      <p:sp>
        <p:nvSpPr>
          <p:cNvPr id="22531" name="文本框 39941"/>
          <p:cNvSpPr txBox="1"/>
          <p:nvPr/>
        </p:nvSpPr>
        <p:spPr>
          <a:xfrm>
            <a:off x="228600" y="1101725"/>
            <a:ext cx="8686800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40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第一次世界大战期间，一个法国飞行员在</a:t>
            </a:r>
            <a:r>
              <a:rPr lang="en-US" altLang="zh-CN" sz="240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2000</a:t>
            </a:r>
            <a:r>
              <a:rPr lang="zh-CN" altLang="en-US" sz="240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米高空飞行时，发现身边似乎有一条“小虫” ，他抓来一看，令他大吃一惊，竟是一颗德国制造的子弹。</a:t>
            </a:r>
          </a:p>
        </p:txBody>
      </p:sp>
      <p:pic>
        <p:nvPicPr>
          <p:cNvPr id="22532" name="图片 39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40" y="2522220"/>
            <a:ext cx="5125720" cy="2646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41989" name="文本框 41988"/>
          <p:cNvSpPr txBox="1"/>
          <p:nvPr/>
        </p:nvSpPr>
        <p:spPr>
          <a:xfrm>
            <a:off x="304800" y="1168400"/>
            <a:ext cx="8153400" cy="111760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一个物体相对于另一个物体</a:t>
            </a:r>
            <a:r>
              <a:rPr lang="zh-CN" altLang="en-US" sz="2800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的过程叫作机械运动，简称</a:t>
            </a:r>
            <a:r>
              <a:rPr lang="zh-CN" altLang="en-US" sz="2800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25603" name="文本框 41989"/>
          <p:cNvSpPr txBox="1"/>
          <p:nvPr/>
        </p:nvSpPr>
        <p:spPr>
          <a:xfrm>
            <a:off x="685800" y="685800"/>
            <a:ext cx="39624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什么叫作机械运动？</a:t>
            </a:r>
          </a:p>
        </p:txBody>
      </p:sp>
      <p:sp>
        <p:nvSpPr>
          <p:cNvPr id="41991" name="文本框 41990"/>
          <p:cNvSpPr txBox="1"/>
          <p:nvPr/>
        </p:nvSpPr>
        <p:spPr>
          <a:xfrm>
            <a:off x="5638800" y="1143000"/>
            <a:ext cx="17526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位置改变</a:t>
            </a:r>
          </a:p>
        </p:txBody>
      </p:sp>
      <p:sp>
        <p:nvSpPr>
          <p:cNvPr id="41992" name="文本框 41991"/>
          <p:cNvSpPr txBox="1"/>
          <p:nvPr/>
        </p:nvSpPr>
        <p:spPr>
          <a:xfrm>
            <a:off x="4114800" y="1727200"/>
            <a:ext cx="9906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</a:t>
            </a:r>
          </a:p>
        </p:txBody>
      </p:sp>
      <p:grpSp>
        <p:nvGrpSpPr>
          <p:cNvPr id="42004" name="组合 42003"/>
          <p:cNvGrpSpPr/>
          <p:nvPr/>
        </p:nvGrpSpPr>
        <p:grpSpPr>
          <a:xfrm>
            <a:off x="152400" y="2438400"/>
            <a:ext cx="8915400" cy="2667000"/>
            <a:chOff x="96" y="2064"/>
            <a:chExt cx="5616" cy="1680"/>
          </a:xfrm>
        </p:grpSpPr>
        <p:pic>
          <p:nvPicPr>
            <p:cNvPr id="25607" name="图片 41993" descr="u=1607280671,2279061470&amp;fm=21&amp;gp=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2" y="2064"/>
              <a:ext cx="1800" cy="1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8" name="图片 41997" descr="u=2926293360,2591445648&amp;fm=15&amp;gp=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" y="2064"/>
              <a:ext cx="1776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图片 41999" descr="u=163826311,2200541767&amp;fm=21&amp;gp=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" y="2064"/>
              <a:ext cx="1794" cy="1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0" name="文本框 42000"/>
            <p:cNvSpPr txBox="1"/>
            <p:nvPr/>
          </p:nvSpPr>
          <p:spPr>
            <a:xfrm>
              <a:off x="192" y="3456"/>
              <a:ext cx="148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微观粒子运动</a:t>
              </a:r>
            </a:p>
          </p:txBody>
        </p:sp>
        <p:sp>
          <p:nvSpPr>
            <p:cNvPr id="25611" name="文本框 42001"/>
            <p:cNvSpPr txBox="1"/>
            <p:nvPr/>
          </p:nvSpPr>
          <p:spPr>
            <a:xfrm>
              <a:off x="2112" y="3456"/>
              <a:ext cx="148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慧星飞近太阳</a:t>
              </a:r>
            </a:p>
          </p:txBody>
        </p:sp>
        <p:sp>
          <p:nvSpPr>
            <p:cNvPr id="25612" name="文本框 42002"/>
            <p:cNvSpPr txBox="1"/>
            <p:nvPr/>
          </p:nvSpPr>
          <p:spPr>
            <a:xfrm>
              <a:off x="4080" y="3456"/>
              <a:ext cx="148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运载火箭升空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  <p:bldP spid="419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2"/>
          <p:cNvSpPr>
            <a:spLocks noGrp="1"/>
          </p:cNvSpPr>
          <p:nvPr/>
        </p:nvSpPr>
        <p:spPr>
          <a:xfrm>
            <a:off x="4470400" y="762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运动与静止</a:t>
            </a:r>
          </a:p>
        </p:txBody>
      </p:sp>
      <p:sp>
        <p:nvSpPr>
          <p:cNvPr id="26626" name="矩形 44036"/>
          <p:cNvSpPr/>
          <p:nvPr/>
        </p:nvSpPr>
        <p:spPr>
          <a:xfrm>
            <a:off x="228600" y="928688"/>
            <a:ext cx="3200400" cy="3597275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观察右图，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议一议：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小明（左）和小华（右）谁说得对？他们又是如何判断？</a:t>
            </a:r>
          </a:p>
        </p:txBody>
      </p:sp>
      <p:pic>
        <p:nvPicPr>
          <p:cNvPr id="26627" name="图片 44037" descr="火车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09600"/>
            <a:ext cx="4234180" cy="2234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44038" descr="火车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19400"/>
            <a:ext cx="4293235" cy="2290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0" name="圆角矩形标注 44039"/>
          <p:cNvSpPr/>
          <p:nvPr/>
        </p:nvSpPr>
        <p:spPr>
          <a:xfrm>
            <a:off x="4419600" y="2362200"/>
            <a:ext cx="1752600" cy="1219200"/>
          </a:xfrm>
          <a:prstGeom prst="wedgeRoundRectCallout">
            <a:avLst>
              <a:gd name="adj1" fmla="val -18477"/>
              <a:gd name="adj2" fmla="val 7317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  <a:sym typeface="+mn-ea"/>
              </a:rPr>
              <a:t>火车没动，还停在站台上</a:t>
            </a:r>
          </a:p>
        </p:txBody>
      </p:sp>
      <p:sp>
        <p:nvSpPr>
          <p:cNvPr id="26630" name="圆角矩形标注 44040"/>
          <p:cNvSpPr/>
          <p:nvPr/>
        </p:nvSpPr>
        <p:spPr>
          <a:xfrm>
            <a:off x="6519863" y="2438400"/>
            <a:ext cx="1633537" cy="954088"/>
          </a:xfrm>
          <a:prstGeom prst="wedgeRoundRectCallout">
            <a:avLst>
              <a:gd name="adj1" fmla="val -24130"/>
              <a:gd name="adj2" fmla="val 99950"/>
              <a:gd name="adj3" fmla="val 16667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楷体_GB2312" panose="02010609030101010101" pitchFamily="49" charset="-122"/>
              </a:rPr>
              <a:t>火车终于开动了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27650" name="文本框 45060"/>
          <p:cNvSpPr txBox="1"/>
          <p:nvPr/>
        </p:nvSpPr>
        <p:spPr>
          <a:xfrm>
            <a:off x="381000" y="533400"/>
            <a:ext cx="8458200" cy="111760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通过上述活动，你认为应该如何判断一个物体是否运动？</a:t>
            </a:r>
          </a:p>
        </p:txBody>
      </p:sp>
      <p:sp>
        <p:nvSpPr>
          <p:cNvPr id="45062" name="文本框 45061"/>
          <p:cNvSpPr txBox="1"/>
          <p:nvPr/>
        </p:nvSpPr>
        <p:spPr>
          <a:xfrm>
            <a:off x="304800" y="1600200"/>
            <a:ext cx="8763000" cy="240030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首先，选择一个参照物；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然后，将物体与参照物进行位置比较；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判断：如果一个物体相对于参照物位置改变，我们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</a:rPr>
              <a:t>   就说这个物体是运动的，否则我们就说它是静止的。</a:t>
            </a:r>
          </a:p>
        </p:txBody>
      </p:sp>
      <p:sp>
        <p:nvSpPr>
          <p:cNvPr id="45063" name="文本框 45062"/>
          <p:cNvSpPr txBox="1"/>
          <p:nvPr/>
        </p:nvSpPr>
        <p:spPr>
          <a:xfrm>
            <a:off x="533400" y="4038600"/>
            <a:ext cx="8001000" cy="111760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信息快递：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在判断一个物体是否运动时，被选来作为标准的另一个物体，叫作参照物。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28674" name="图片 46085" descr="3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0" y="1066800"/>
            <a:ext cx="9056688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4608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50" y="2667000"/>
            <a:ext cx="3181985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46087"/>
          <p:cNvSpPr txBox="1"/>
          <p:nvPr/>
        </p:nvSpPr>
        <p:spPr>
          <a:xfrm>
            <a:off x="1524000" y="533400"/>
            <a:ext cx="5257800" cy="579438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  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观察与思考</a:t>
            </a:r>
          </a:p>
        </p:txBody>
      </p:sp>
      <p:sp>
        <p:nvSpPr>
          <p:cNvPr id="28677" name="文本框 46088"/>
          <p:cNvSpPr txBox="1"/>
          <p:nvPr/>
        </p:nvSpPr>
        <p:spPr>
          <a:xfrm>
            <a:off x="214313" y="2962275"/>
            <a:ext cx="8472487" cy="21583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以地板为参照物，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运动员是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因为</a:t>
            </a:r>
            <a:r>
              <a:rPr lang="en-US" altLang="zh-CN" sz="2800" u="sng"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__________________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墙是</a:t>
            </a:r>
            <a:r>
              <a:rPr lang="en-US" altLang="zh-CN" sz="2800">
                <a:latin typeface="Tahoma" panose="020B060403050404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的，因为</a:t>
            </a:r>
            <a:r>
              <a:rPr lang="en-US" altLang="zh-CN" sz="2800">
                <a:latin typeface="Tahoma" panose="020B0604030504040204" pitchFamily="34" charset="0"/>
                <a:ea typeface="宋体" panose="02010600030101010101" pitchFamily="2" charset="-122"/>
              </a:rPr>
              <a:t>___</a:t>
            </a:r>
            <a:r>
              <a:rPr lang="en-US" altLang="zh-CN" sz="2800">
                <a:latin typeface="Tahoma" panose="020B0604030504040204" pitchFamily="34" charset="0"/>
                <a:sym typeface="+mn-ea"/>
              </a:rPr>
              <a:t>____</a:t>
            </a:r>
            <a:r>
              <a:rPr lang="en-US" altLang="zh-CN" sz="2800">
                <a:latin typeface="Tahoma" panose="020B0604030504040204" pitchFamily="34" charset="0"/>
                <a:ea typeface="宋体" panose="02010600030101010101" pitchFamily="2" charset="-122"/>
              </a:rPr>
              <a:t>______________</a:t>
            </a:r>
            <a:r>
              <a:rPr lang="zh-CN" altLang="en-US" sz="2800">
                <a:latin typeface="Tahoma" panose="020B060403050404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6090" name="文本框 46089"/>
          <p:cNvSpPr txBox="1"/>
          <p:nvPr/>
        </p:nvSpPr>
        <p:spPr>
          <a:xfrm>
            <a:off x="2209800" y="3495675"/>
            <a:ext cx="14398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运动</a:t>
            </a:r>
          </a:p>
        </p:txBody>
      </p:sp>
      <p:sp>
        <p:nvSpPr>
          <p:cNvPr id="46091" name="文本框 46090"/>
          <p:cNvSpPr txBox="1"/>
          <p:nvPr/>
        </p:nvSpPr>
        <p:spPr>
          <a:xfrm>
            <a:off x="1066800" y="4029075"/>
            <a:ext cx="59055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相对于地板的位置改变了</a:t>
            </a:r>
          </a:p>
        </p:txBody>
      </p:sp>
      <p:sp>
        <p:nvSpPr>
          <p:cNvPr id="46092" name="文本框 46091"/>
          <p:cNvSpPr txBox="1"/>
          <p:nvPr/>
        </p:nvSpPr>
        <p:spPr>
          <a:xfrm>
            <a:off x="1143000" y="4562475"/>
            <a:ext cx="14398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静止</a:t>
            </a:r>
          </a:p>
        </p:txBody>
      </p:sp>
      <p:sp>
        <p:nvSpPr>
          <p:cNvPr id="46093" name="文本框 46092"/>
          <p:cNvSpPr txBox="1"/>
          <p:nvPr/>
        </p:nvSpPr>
        <p:spPr>
          <a:xfrm>
            <a:off x="3657600" y="4551363"/>
            <a:ext cx="44958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相对于地板的位置没有改变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/>
      <p:bldP spid="46092" grpId="0"/>
      <p:bldP spid="460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2"/>
          <p:cNvSpPr>
            <a:spLocks noGrp="1"/>
          </p:cNvSpPr>
          <p:nvPr/>
        </p:nvSpPr>
        <p:spPr>
          <a:xfrm>
            <a:off x="4470400" y="762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运动的相对性</a:t>
            </a:r>
          </a:p>
        </p:txBody>
      </p:sp>
      <p:sp>
        <p:nvSpPr>
          <p:cNvPr id="29698" name="文本框 47110"/>
          <p:cNvSpPr txBox="1"/>
          <p:nvPr/>
        </p:nvSpPr>
        <p:spPr>
          <a:xfrm>
            <a:off x="1524000" y="571500"/>
            <a:ext cx="5257800" cy="579438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   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观察与思考</a:t>
            </a:r>
          </a:p>
        </p:txBody>
      </p:sp>
      <p:pic>
        <p:nvPicPr>
          <p:cNvPr id="29699" name="图片 47112" descr="月云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066800"/>
            <a:ext cx="2415540" cy="3264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47113" descr="月云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1143000"/>
            <a:ext cx="2362835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圆角矩形标注 47114"/>
          <p:cNvSpPr/>
          <p:nvPr/>
        </p:nvSpPr>
        <p:spPr>
          <a:xfrm>
            <a:off x="6248400" y="1143000"/>
            <a:ext cx="2447925" cy="1079500"/>
          </a:xfrm>
          <a:prstGeom prst="wedgeRoundRectCallout">
            <a:avLst>
              <a:gd name="adj1" fmla="val -95136"/>
              <a:gd name="adj2" fmla="val 9247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zh-CN" altLang="en-US" sz="3200" b="0">
                <a:solidFill>
                  <a:srgbClr val="02020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游云西行而谓月之东驰</a:t>
            </a:r>
          </a:p>
        </p:txBody>
      </p:sp>
      <p:sp>
        <p:nvSpPr>
          <p:cNvPr id="29702" name="文本框 47115"/>
          <p:cNvSpPr txBox="1"/>
          <p:nvPr/>
        </p:nvSpPr>
        <p:spPr>
          <a:xfrm>
            <a:off x="179388" y="4267200"/>
            <a:ext cx="8964612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认为云朵向西运动，是以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为参照物；       认为月亮向东运动，是以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为参照物。</a:t>
            </a:r>
          </a:p>
        </p:txBody>
      </p:sp>
      <p:sp>
        <p:nvSpPr>
          <p:cNvPr id="47117" name="文本框 47116"/>
          <p:cNvSpPr txBox="1"/>
          <p:nvPr/>
        </p:nvSpPr>
        <p:spPr>
          <a:xfrm>
            <a:off x="4038600" y="4191000"/>
            <a:ext cx="31686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月亮（人、山）</a:t>
            </a:r>
          </a:p>
        </p:txBody>
      </p:sp>
      <p:sp>
        <p:nvSpPr>
          <p:cNvPr id="47118" name="文本框 47117"/>
          <p:cNvSpPr txBox="1"/>
          <p:nvPr/>
        </p:nvSpPr>
        <p:spPr>
          <a:xfrm>
            <a:off x="4267200" y="4648200"/>
            <a:ext cx="10810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云朵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  <p:bldP spid="47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48133" name="文本框 48132"/>
          <p:cNvSpPr txBox="1"/>
          <p:nvPr/>
        </p:nvSpPr>
        <p:spPr>
          <a:xfrm>
            <a:off x="228600" y="1295400"/>
            <a:ext cx="8686800" cy="163036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对于同一个物体，由于选取的参照物不同，我们可以说它是</a:t>
            </a:r>
            <a:r>
              <a:rPr lang="zh-CN" altLang="en-US" sz="2800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的，也可以说它是</a:t>
            </a:r>
            <a:r>
              <a:rPr lang="zh-CN" altLang="en-US" sz="2800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的。机械运动的这种性质叫做</a:t>
            </a:r>
            <a:r>
              <a:rPr lang="zh-CN" altLang="en-US" sz="2800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30723" name="文本框 48133"/>
          <p:cNvSpPr txBox="1"/>
          <p:nvPr/>
        </p:nvSpPr>
        <p:spPr>
          <a:xfrm>
            <a:off x="914400" y="762000"/>
            <a:ext cx="41148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什么叫作运动的相对性？</a:t>
            </a:r>
          </a:p>
        </p:txBody>
      </p:sp>
      <p:sp>
        <p:nvSpPr>
          <p:cNvPr id="48135" name="文本框 48134"/>
          <p:cNvSpPr txBox="1"/>
          <p:nvPr/>
        </p:nvSpPr>
        <p:spPr>
          <a:xfrm>
            <a:off x="2133600" y="1828800"/>
            <a:ext cx="9906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48136" name="文本框 48135"/>
          <p:cNvSpPr txBox="1"/>
          <p:nvPr/>
        </p:nvSpPr>
        <p:spPr>
          <a:xfrm>
            <a:off x="6096000" y="1828800"/>
            <a:ext cx="9906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</a:p>
        </p:txBody>
      </p:sp>
      <p:sp>
        <p:nvSpPr>
          <p:cNvPr id="48137" name="文本框 48136"/>
          <p:cNvSpPr txBox="1"/>
          <p:nvPr/>
        </p:nvSpPr>
        <p:spPr>
          <a:xfrm>
            <a:off x="3721100" y="2362200"/>
            <a:ext cx="2743200" cy="51911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运动的相对性</a:t>
            </a:r>
          </a:p>
        </p:txBody>
      </p:sp>
      <p:sp>
        <p:nvSpPr>
          <p:cNvPr id="48140" name="文本框 48139"/>
          <p:cNvSpPr txBox="1"/>
          <p:nvPr/>
        </p:nvSpPr>
        <p:spPr>
          <a:xfrm>
            <a:off x="762000" y="3124200"/>
            <a:ext cx="8001000" cy="1630363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方法：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在描述物体的运动情况时，首先必须选定参照物，通常我们选择地面为参照物（一般不选研究对象本身、天空、海平面、地平线）。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  <p:bldP spid="48136" grpId="0"/>
      <p:bldP spid="48137" grpId="0"/>
      <p:bldP spid="48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23557" name="WordArt 5"/>
          <p:cNvSpPr>
            <a:spLocks noTextEdit="1"/>
          </p:cNvSpPr>
          <p:nvPr/>
        </p:nvSpPr>
        <p:spPr>
          <a:xfrm rot="191332">
            <a:off x="450850" y="630555"/>
            <a:ext cx="4699000" cy="53467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 lnSpcReduction="10000"/>
          </a:bodyPr>
          <a:lstStyle/>
          <a:p>
            <a:pPr algn="ctr"/>
            <a:r>
              <a:rPr lang="zh-CN" altLang="en-US" sz="3200">
                <a:ln w="349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应用：空中加油机</a:t>
            </a:r>
          </a:p>
        </p:txBody>
      </p:sp>
      <p:pic>
        <p:nvPicPr>
          <p:cNvPr id="23558" name="Picture 6" descr="空中加油机0"/>
          <p:cNvPicPr>
            <a:picLocks noChangeAspect="1"/>
          </p:cNvPicPr>
          <p:nvPr/>
        </p:nvPicPr>
        <p:blipFill>
          <a:blip r:embed="rId2"/>
          <a:srcRect r="645" b="23984"/>
          <a:stretch>
            <a:fillRect/>
          </a:stretch>
        </p:blipFill>
        <p:spPr>
          <a:xfrm>
            <a:off x="268605" y="1248093"/>
            <a:ext cx="5867400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323330" y="1248410"/>
            <a:ext cx="2820670" cy="2584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  <a:cs typeface="+mn-cs"/>
              </a:rPr>
              <a:t>受油机和加油机必须保持相对静止。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自定义</PresentationFormat>
  <Paragraphs>80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Default Design</vt:lpstr>
      <vt:lpstr>PowerPoint 演示文稿</vt:lpstr>
      <vt:lpstr>新课引入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探究新知</vt:lpstr>
      <vt:lpstr>PowerPoint 演示文稿</vt:lpstr>
      <vt:lpstr>探究新知</vt:lpstr>
      <vt:lpstr>探究新知</vt:lpstr>
      <vt:lpstr>探究新知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