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00" r:id="rId3"/>
    <p:sldId id="640" r:id="rId4"/>
    <p:sldId id="641" r:id="rId5"/>
    <p:sldId id="643" r:id="rId6"/>
    <p:sldId id="642" r:id="rId7"/>
    <p:sldId id="645" r:id="rId8"/>
    <p:sldId id="644" r:id="rId9"/>
    <p:sldId id="646" r:id="rId10"/>
    <p:sldId id="647" r:id="rId11"/>
    <p:sldId id="648" r:id="rId12"/>
    <p:sldId id="650" r:id="rId13"/>
    <p:sldId id="649" r:id="rId14"/>
    <p:sldId id="652" r:id="rId15"/>
    <p:sldId id="653" r:id="rId16"/>
    <p:sldId id="654" r:id="rId17"/>
    <p:sldId id="655" r:id="rId18"/>
    <p:sldId id="656" r:id="rId19"/>
    <p:sldId id="657" r:id="rId20"/>
    <p:sldId id="658" r:id="rId21"/>
    <p:sldId id="659" r:id="rId22"/>
  </p:sldIdLst>
  <p:sldSz cx="9144000" cy="5145088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melia BT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812"/>
        <p:guide pos="29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90"/>
      </p:cViewPr>
      <p:guideLst>
        <p:guide orient="horz" pos="3220"/>
        <p:guide pos="22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45009425-7D28-4AE9-9390-D1E329DD12C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70225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defPPr/>
          </a:lstStyle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l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defPPr/>
            <a:lvl1pPr algn="r">
              <a:defRPr sz="1200" b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9F96CFA8-3050-428A-B463-2A1972A380C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8821660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</a:lstStyle>
          <a:p>
            <a:endParaRPr lang="zh-CN" altLang="en-US" smtClean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pPr>
              <a:defRPr/>
            </a:pPr>
            <a:fld id="{2AD9C00E-26A7-4D7A-81B8-A354F8B88B00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燕尾形 66"/>
          <p:cNvSpPr/>
          <p:nvPr userDrawn="1"/>
        </p:nvSpPr>
        <p:spPr bwMode="auto">
          <a:xfrm>
            <a:off x="1585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68" name="燕尾形 67"/>
          <p:cNvSpPr/>
          <p:nvPr userDrawn="1"/>
        </p:nvSpPr>
        <p:spPr bwMode="auto">
          <a:xfrm>
            <a:off x="310952" y="268288"/>
            <a:ext cx="216024" cy="216024"/>
          </a:xfrm>
          <a:prstGeom prst="chevron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>
            <a:defPPr/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01" name="直接连接符 100"/>
          <p:cNvCxnSpPr/>
          <p:nvPr userDrawn="1"/>
        </p:nvCxnSpPr>
        <p:spPr bwMode="auto">
          <a:xfrm>
            <a:off x="158750" y="556260"/>
            <a:ext cx="8991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3725" y="768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5" name="五边形 22"/>
          <p:cNvSpPr>
            <a:spLocks noChangeArrowheads="1"/>
          </p:cNvSpPr>
          <p:nvPr userDrawn="1"/>
        </p:nvSpPr>
        <p:spPr bwMode="auto">
          <a:xfrm>
            <a:off x="0" y="239830"/>
            <a:ext cx="523670" cy="353478"/>
          </a:xfrm>
          <a:prstGeom prst="homePlate">
            <a:avLst>
              <a:gd name="adj" fmla="val 49904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1286" name="燕尾形 23"/>
          <p:cNvSpPr>
            <a:spLocks noChangeArrowheads="1"/>
          </p:cNvSpPr>
          <p:nvPr userDrawn="1"/>
        </p:nvSpPr>
        <p:spPr bwMode="auto">
          <a:xfrm>
            <a:off x="424887" y="239830"/>
            <a:ext cx="323724" cy="353478"/>
          </a:xfrm>
          <a:prstGeom prst="chevron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2325" y="153035"/>
            <a:ext cx="5868670" cy="527050"/>
          </a:xfrm>
        </p:spPr>
        <p:txBody>
          <a:bodyPr/>
          <a:lstStyle>
            <a:defPPr/>
            <a:lvl1pPr>
              <a:defRPr sz="2800" b="1"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0" y="0"/>
            <a:ext cx="9139555" cy="514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任意多边形 23"/>
          <p:cNvSpPr/>
          <p:nvPr userDrawn="1"/>
        </p:nvSpPr>
        <p:spPr bwMode="auto">
          <a:xfrm flipV="1">
            <a:off x="0" y="146051"/>
            <a:ext cx="9151144" cy="3061097"/>
          </a:xfrm>
          <a:custGeom>
            <a:avLst/>
            <a:gdLst>
              <a:gd name="T0" fmla="*/ 803941 w 12201987"/>
              <a:gd name="T1" fmla="*/ 4078036 h 4082606"/>
              <a:gd name="T2" fmla="*/ 2047148 w 12201987"/>
              <a:gd name="T3" fmla="*/ 4078036 h 4082606"/>
              <a:gd name="T4" fmla="*/ 2622639 w 12201987"/>
              <a:gd name="T5" fmla="*/ 2635166 h 4082606"/>
              <a:gd name="T6" fmla="*/ 7327344 w 12201987"/>
              <a:gd name="T7" fmla="*/ 4078036 h 4082606"/>
              <a:gd name="T8" fmla="*/ 12200139 w 12201987"/>
              <a:gd name="T9" fmla="*/ 4078036 h 4082606"/>
              <a:gd name="T10" fmla="*/ 12200139 w 12201987"/>
              <a:gd name="T11" fmla="*/ 3910631 h 4082606"/>
              <a:gd name="T12" fmla="*/ 2132091 w 12201987"/>
              <a:gd name="T13" fmla="*/ 683421 h 4082606"/>
              <a:gd name="T14" fmla="*/ 803941 w 12201987"/>
              <a:gd name="T15" fmla="*/ 4078036 h 4082606"/>
              <a:gd name="T16" fmla="*/ 0 w 12201987"/>
              <a:gd name="T17" fmla="*/ 4078036 h 4082606"/>
              <a:gd name="T18" fmla="*/ 519409 w 12201987"/>
              <a:gd name="T19" fmla="*/ 4078036 h 4082606"/>
              <a:gd name="T20" fmla="*/ 1879271 w 12201987"/>
              <a:gd name="T21" fmla="*/ 602380 h 4082606"/>
              <a:gd name="T22" fmla="*/ 0 w 12201987"/>
              <a:gd name="T23" fmla="*/ 0 h 4082606"/>
              <a:gd name="T24" fmla="*/ 0 w 12201987"/>
              <a:gd name="T25" fmla="*/ 4078036 h 408260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01987" h="4082606">
                <a:moveTo>
                  <a:pt x="804061" y="4082606"/>
                </a:moveTo>
                <a:lnTo>
                  <a:pt x="2047460" y="4082606"/>
                </a:lnTo>
                <a:lnTo>
                  <a:pt x="2623035" y="2638119"/>
                </a:lnTo>
                <a:lnTo>
                  <a:pt x="7328452" y="4082606"/>
                </a:lnTo>
                <a:lnTo>
                  <a:pt x="12201987" y="4082606"/>
                </a:lnTo>
                <a:lnTo>
                  <a:pt x="12201987" y="3915013"/>
                </a:lnTo>
                <a:lnTo>
                  <a:pt x="2132415" y="684186"/>
                </a:lnTo>
                <a:lnTo>
                  <a:pt x="804061" y="4082606"/>
                </a:lnTo>
                <a:close/>
                <a:moveTo>
                  <a:pt x="0" y="4082606"/>
                </a:moveTo>
                <a:lnTo>
                  <a:pt x="519489" y="4082606"/>
                </a:lnTo>
                <a:lnTo>
                  <a:pt x="1879555" y="603056"/>
                </a:lnTo>
                <a:lnTo>
                  <a:pt x="0" y="0"/>
                </a:lnTo>
                <a:lnTo>
                  <a:pt x="0" y="4082606"/>
                </a:lnTo>
                <a:close/>
              </a:path>
            </a:pathLst>
          </a:custGeom>
          <a:solidFill>
            <a:srgbClr val="0094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3" name="任意多边形 21"/>
          <p:cNvSpPr/>
          <p:nvPr userDrawn="1"/>
        </p:nvSpPr>
        <p:spPr bwMode="auto">
          <a:xfrm rot="10800000" flipV="1">
            <a:off x="0" y="496095"/>
            <a:ext cx="9144000" cy="5070872"/>
          </a:xfrm>
          <a:custGeom>
            <a:avLst/>
            <a:gdLst>
              <a:gd name="T0" fmla="*/ 3875109 w 12192000"/>
              <a:gd name="T1" fmla="*/ 1243198 h 6761344"/>
              <a:gd name="T2" fmla="*/ 1718260 w 12192000"/>
              <a:gd name="T3" fmla="*/ 6760620 h 6761344"/>
              <a:gd name="T4" fmla="*/ 12192000 w 12192000"/>
              <a:gd name="T5" fmla="*/ 6760620 h 6761344"/>
              <a:gd name="T6" fmla="*/ 12192000 w 12192000"/>
              <a:gd name="T7" fmla="*/ 3911388 h 6761344"/>
              <a:gd name="T8" fmla="*/ 3875109 w 12192000"/>
              <a:gd name="T9" fmla="*/ 1243198 h 6761344"/>
              <a:gd name="T10" fmla="*/ 0 w 12192000"/>
              <a:gd name="T11" fmla="*/ 0 h 6761344"/>
              <a:gd name="T12" fmla="*/ 0 w 12192000"/>
              <a:gd name="T13" fmla="*/ 6760620 h 6761344"/>
              <a:gd name="T14" fmla="*/ 1454836 w 12192000"/>
              <a:gd name="T15" fmla="*/ 6760620 h 6761344"/>
              <a:gd name="T16" fmla="*/ 3641039 w 12192000"/>
              <a:gd name="T17" fmla="*/ 1168105 h 6761344"/>
              <a:gd name="T18" fmla="*/ 0 w 12192000"/>
              <a:gd name="T19" fmla="*/ 0 h 676134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192000" h="6761344">
                <a:moveTo>
                  <a:pt x="3875109" y="1243330"/>
                </a:moveTo>
                <a:lnTo>
                  <a:pt x="1718260" y="6761344"/>
                </a:lnTo>
                <a:lnTo>
                  <a:pt x="12192000" y="6761344"/>
                </a:lnTo>
                <a:lnTo>
                  <a:pt x="12192000" y="3911808"/>
                </a:lnTo>
                <a:lnTo>
                  <a:pt x="3875109" y="1243330"/>
                </a:lnTo>
                <a:close/>
                <a:moveTo>
                  <a:pt x="0" y="0"/>
                </a:moveTo>
                <a:lnTo>
                  <a:pt x="0" y="6761344"/>
                </a:lnTo>
                <a:lnTo>
                  <a:pt x="1454836" y="6761344"/>
                </a:lnTo>
                <a:lnTo>
                  <a:pt x="3641039" y="116822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4" name="任意多边形 27"/>
          <p:cNvSpPr/>
          <p:nvPr userDrawn="1"/>
        </p:nvSpPr>
        <p:spPr bwMode="auto">
          <a:xfrm>
            <a:off x="0" y="795"/>
            <a:ext cx="9151144" cy="145256"/>
          </a:xfrm>
          <a:custGeom>
            <a:avLst/>
            <a:gdLst>
              <a:gd name="T0" fmla="*/ 8829809 w 12201987"/>
              <a:gd name="T1" fmla="*/ 0 h 193179"/>
              <a:gd name="T2" fmla="*/ 12200139 w 12201987"/>
              <a:gd name="T3" fmla="*/ 0 h 193179"/>
              <a:gd name="T4" fmla="*/ 12200139 w 12201987"/>
              <a:gd name="T5" fmla="*/ 195171 h 193179"/>
              <a:gd name="T6" fmla="*/ 8945954 w 12201987"/>
              <a:gd name="T7" fmla="*/ 195171 h 193179"/>
              <a:gd name="T8" fmla="*/ 8829809 w 12201987"/>
              <a:gd name="T9" fmla="*/ 0 h 193179"/>
              <a:gd name="T10" fmla="*/ 0 w 12201987"/>
              <a:gd name="T11" fmla="*/ 0 h 193179"/>
              <a:gd name="T12" fmla="*/ 8515213 w 12201987"/>
              <a:gd name="T13" fmla="*/ 0 h 193179"/>
              <a:gd name="T14" fmla="*/ 8631358 w 12201987"/>
              <a:gd name="T15" fmla="*/ 195171 h 193179"/>
              <a:gd name="T16" fmla="*/ 0 w 12201987"/>
              <a:gd name="T17" fmla="*/ 195171 h 193179"/>
              <a:gd name="T18" fmla="*/ 0 w 12201987"/>
              <a:gd name="T19" fmla="*/ 0 h 193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201987" h="193179">
                <a:moveTo>
                  <a:pt x="8831145" y="0"/>
                </a:moveTo>
                <a:lnTo>
                  <a:pt x="12201987" y="0"/>
                </a:lnTo>
                <a:lnTo>
                  <a:pt x="12201987" y="193179"/>
                </a:lnTo>
                <a:lnTo>
                  <a:pt x="8947310" y="193179"/>
                </a:lnTo>
                <a:lnTo>
                  <a:pt x="8831145" y="0"/>
                </a:lnTo>
                <a:close/>
                <a:moveTo>
                  <a:pt x="0" y="0"/>
                </a:moveTo>
                <a:lnTo>
                  <a:pt x="8516501" y="0"/>
                </a:lnTo>
                <a:lnTo>
                  <a:pt x="8632666" y="193179"/>
                </a:lnTo>
                <a:lnTo>
                  <a:pt x="0" y="193179"/>
                </a:lnTo>
                <a:lnTo>
                  <a:pt x="0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defPPr/>
          </a:lstStyle>
          <a:p>
            <a:endParaRPr lang="zh-CN" altLang="en-US"/>
          </a:p>
        </p:txBody>
      </p:sp>
      <p:sp>
        <p:nvSpPr>
          <p:cNvPr id="30725" name="文本框 25"/>
          <p:cNvSpPr txBox="1">
            <a:spLocks noChangeArrowheads="1"/>
          </p:cNvSpPr>
          <p:nvPr userDrawn="1"/>
        </p:nvSpPr>
        <p:spPr bwMode="auto">
          <a:xfrm rot="-1089225">
            <a:off x="1982392" y="2089121"/>
            <a:ext cx="46410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/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6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 You</a:t>
            </a:r>
            <a:endParaRPr lang="zh-CN" altLang="en-US" sz="600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29"/>
            <a:ext cx="8229600" cy="857462"/>
          </a:xfrm>
        </p:spPr>
        <p:txBody>
          <a:bodyPr/>
          <a:lstStyle>
            <a:defPPr/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369557"/>
            <a:ext cx="3886200" cy="3264309"/>
          </a:xfrm>
        </p:spPr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557"/>
            <a:ext cx="3886200" cy="3264309"/>
          </a:xfrm>
        </p:spPr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5075"/>
            <a:ext cx="2133600" cy="357276"/>
          </a:xfrm>
        </p:spPr>
        <p:txBody>
          <a:bodyPr/>
          <a:lstStyle>
            <a:defPPr/>
          </a:lstStyle>
          <a:p>
            <a:pPr lvl="0"/>
            <a:endParaRPr lang="zh-CN" altLang="en-US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5075"/>
            <a:ext cx="2895600" cy="357276"/>
          </a:xfrm>
        </p:spPr>
        <p:txBody>
          <a:bodyPr/>
          <a:lstStyle>
            <a:defPPr/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5075"/>
            <a:ext cx="2133600" cy="357276"/>
          </a:xfrm>
        </p:spPr>
        <p:txBody>
          <a:bodyPr/>
          <a:lstStyle>
            <a:defPPr/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  <a:pPr lvl="0"/>
              <a:t>‹#›</a:t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 advTm="5000"/>
  <p:txStyles>
    <p:titleStyle>
      <a:defPPr/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defPPr/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49"/>
          <p:cNvSpPr txBox="1">
            <a:spLocks noChangeArrowheads="1"/>
          </p:cNvSpPr>
          <p:nvPr/>
        </p:nvSpPr>
        <p:spPr bwMode="auto">
          <a:xfrm>
            <a:off x="3548043" y="1109690"/>
            <a:ext cx="5152390" cy="79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91440" bIns="91440"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440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第五章   物体的运动</a:t>
            </a:r>
          </a:p>
        </p:txBody>
      </p:sp>
      <p:sp>
        <p:nvSpPr>
          <p:cNvPr id="14" name="TextBox 50"/>
          <p:cNvSpPr txBox="1">
            <a:spLocks noChangeArrowheads="1"/>
          </p:cNvSpPr>
          <p:nvPr/>
        </p:nvSpPr>
        <p:spPr bwMode="auto">
          <a:xfrm>
            <a:off x="4051653" y="2165040"/>
            <a:ext cx="4330700" cy="62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91440" bIns="91440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melia BT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SzPct val="90000"/>
            </a:pPr>
            <a:r>
              <a:rPr lang="zh-CN" altLang="en-US" sz="320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三、直线运动</a:t>
            </a:r>
          </a:p>
        </p:txBody>
      </p:sp>
      <p:cxnSp>
        <p:nvCxnSpPr>
          <p:cNvPr id="2" name="直接连接符 1"/>
          <p:cNvCxnSpPr/>
          <p:nvPr/>
        </p:nvCxnSpPr>
        <p:spPr>
          <a:xfrm>
            <a:off x="3304540" y="1963420"/>
            <a:ext cx="557784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6" name="直接箭头连接符 5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2"/>
          <p:cNvSpPr>
            <a:spLocks noGrp="1"/>
          </p:cNvSpPr>
          <p:nvPr/>
        </p:nvSpPr>
        <p:spPr>
          <a:xfrm>
            <a:off x="4546600" y="76200"/>
            <a:ext cx="394335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变速直线运动</a:t>
            </a:r>
          </a:p>
        </p:txBody>
      </p:sp>
      <p:sp>
        <p:nvSpPr>
          <p:cNvPr id="2052" name="Rectangle 25"/>
          <p:cNvSpPr/>
          <p:nvPr/>
        </p:nvSpPr>
        <p:spPr>
          <a:xfrm>
            <a:off x="409575" y="2633980"/>
            <a:ext cx="7574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defPPr/>
          </a:lstStyle>
          <a:p>
            <a:r>
              <a:rPr lang="en-US" altLang="zh-CN" sz="2800" b="1" u="sng">
                <a:latin typeface="Times New Roman" panose="02020603050405020304" pitchFamily="18" charset="0"/>
              </a:rPr>
              <a:t> </a:t>
            </a:r>
            <a:r>
              <a:rPr lang="zh-CN" altLang="en-US" sz="2800" b="1" u="sng">
                <a:latin typeface="Times New Roman" panose="02020603050405020304" pitchFamily="18" charset="0"/>
              </a:rPr>
              <a:t>速度变化的直线运动叫做变速直线运动。</a:t>
            </a:r>
            <a:endParaRPr lang="zh-CN" altLang="en-US" sz="28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409575" y="1158875"/>
            <a:ext cx="881888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R="0" defTabSz="914400"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苹果做的是匀速直线运动吗？你判断的依据是什么？</a:t>
            </a:r>
          </a:p>
        </p:txBody>
      </p:sp>
      <p:sp>
        <p:nvSpPr>
          <p:cNvPr id="2055" name="TextBox 7"/>
          <p:cNvSpPr txBox="1"/>
          <p:nvPr/>
        </p:nvSpPr>
        <p:spPr>
          <a:xfrm>
            <a:off x="409575" y="2070100"/>
            <a:ext cx="29965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结论：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8" grpId="0"/>
      <p:bldP spid="2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8925" y="2538413"/>
            <a:ext cx="8531225" cy="523875"/>
          </a:xfrm>
          <a:prstGeom prst="rect">
            <a:avLst/>
          </a:prstGeom>
        </p:spPr>
        <p:txBody>
          <a:bodyPr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平均速度计算公式：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323850" y="3443288"/>
            <a:ext cx="8351838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/>
          </a:lstStyle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点拨：</a:t>
            </a:r>
            <a:r>
              <a:rPr kumimoji="0" lang="zh-CN" altLang="zh-CN" sz="2800" b="1" kern="1200" cap="none" spc="0" normalizeH="0" baseline="0" noProof="0">
                <a:latin typeface="+mn-ea"/>
                <a:ea typeface="宋体" panose="02010600030101010101" pitchFamily="2" charset="-122"/>
                <a:cs typeface="+mn-cs"/>
              </a:rPr>
              <a:t>平均速度必须指明在某一段路程（或某一段时间）上才有意义</a:t>
            </a:r>
            <a:r>
              <a:rPr kumimoji="0" lang="zh-CN" altLang="zh-CN" sz="2800" b="1" i="1" kern="1200" cap="none" spc="0" normalizeH="0" baseline="0" noProof="0">
                <a:latin typeface="+mn-ea"/>
                <a:ea typeface="宋体" panose="02010600030101010101" pitchFamily="2" charset="-122"/>
                <a:cs typeface="+mn-cs"/>
              </a:rPr>
              <a:t>。</a:t>
            </a:r>
            <a:endParaRPr kumimoji="0" lang="zh-CN" altLang="en-US" sz="3200" b="1" kern="1200" cap="none" spc="0" normalizeH="0" baseline="0" noProof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+mn-cs"/>
            </a:endParaRPr>
          </a:p>
        </p:txBody>
      </p:sp>
      <p:sp>
        <p:nvSpPr>
          <p:cNvPr id="2056" name="TextBox 8"/>
          <p:cNvSpPr txBox="1"/>
          <p:nvPr/>
        </p:nvSpPr>
        <p:spPr>
          <a:xfrm>
            <a:off x="409575" y="796925"/>
            <a:ext cx="3394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信息快递：</a:t>
            </a:r>
          </a:p>
        </p:txBody>
      </p:sp>
      <p:sp>
        <p:nvSpPr>
          <p:cNvPr id="9" name="矩形 8"/>
          <p:cNvSpPr/>
          <p:nvPr/>
        </p:nvSpPr>
        <p:spPr>
          <a:xfrm>
            <a:off x="288925" y="1529080"/>
            <a:ext cx="8382000" cy="953135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marL="342265" marR="0" lvl="0" indent="-342265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我们可以用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粗略表示做变速直线运动物体运动的快慢程度。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5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c2_0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635" cy="51447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Text Box 2"/>
          <p:cNvSpPr txBox="1"/>
          <p:nvPr/>
        </p:nvSpPr>
        <p:spPr>
          <a:xfrm>
            <a:off x="952500" y="1447800"/>
            <a:ext cx="779780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一列长为</a:t>
            </a:r>
            <a:r>
              <a:rPr lang="en-US" altLang="zh-CN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360m</a:t>
            </a: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的火车匀速通过一条长</a:t>
            </a:r>
            <a:r>
              <a:rPr lang="en-US" altLang="zh-CN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1800m</a:t>
            </a: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的隧道，测得火车完全通过隧道需</a:t>
            </a:r>
            <a:r>
              <a:rPr lang="en-US" altLang="zh-CN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108s</a:t>
            </a: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。求</a:t>
            </a:r>
          </a:p>
          <a:p>
            <a:pPr>
              <a:spcBef>
                <a:spcPct val="50000"/>
              </a:spcBef>
            </a:pP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1</a:t>
            </a: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）火车的运行速度，</a:t>
            </a:r>
          </a:p>
          <a:p>
            <a:pPr>
              <a:spcBef>
                <a:spcPct val="50000"/>
              </a:spcBef>
            </a:pP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（</a:t>
            </a:r>
            <a:r>
              <a:rPr lang="en-US" altLang="zh-CN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2</a:t>
            </a:r>
            <a:r>
              <a:rPr lang="zh-CN" altLang="en-US" sz="3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Wingdings" panose="05000000000000000000" pitchFamily="2" charset="2"/>
              </a:rPr>
              <a:t>）火车全部在隧道内运行的时间。</a:t>
            </a:r>
          </a:p>
        </p:txBody>
      </p:sp>
      <p:sp>
        <p:nvSpPr>
          <p:cNvPr id="3" name="矩形 2"/>
          <p:cNvSpPr/>
          <p:nvPr/>
        </p:nvSpPr>
        <p:spPr>
          <a:xfrm>
            <a:off x="311150" y="375285"/>
            <a:ext cx="20193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solidFill>
                  <a:schemeClr val="bg2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做一做：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150" y="701675"/>
            <a:ext cx="8785225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/>
          </a:lstStyle>
          <a:p>
            <a:pPr marR="0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1. </a:t>
            </a:r>
            <a:r>
              <a:rPr kumimoji="0" lang="zh-CN" altLang="zh-CN" sz="2800" b="1" kern="1200" cap="none" spc="0" normalizeH="0" baseline="0" noProof="0">
                <a:latin typeface="+mn-ea"/>
                <a:ea typeface="+mn-ea"/>
                <a:cs typeface="+mn-cs"/>
              </a:rPr>
              <a:t>“火车完全通过隧道”、“火车全部在隧道中”有什么不同？</a:t>
            </a:r>
          </a:p>
          <a:p>
            <a:pPr marR="0" defTabSz="914400">
              <a:buClrTx/>
              <a:buSzTx/>
              <a:buFontTx/>
              <a:defRPr/>
            </a:pP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sp>
        <p:nvSpPr>
          <p:cNvPr id="1031" name="TextBox 7"/>
          <p:cNvSpPr txBox="1">
            <a:spLocks noChangeArrowheads="1"/>
          </p:cNvSpPr>
          <p:nvPr/>
        </p:nvSpPr>
        <p:spPr bwMode="auto">
          <a:xfrm>
            <a:off x="220663" y="4140200"/>
            <a:ext cx="8748713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 marR="0" defTabSz="914400"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2</a:t>
            </a:r>
            <a:r>
              <a:rPr kumimoji="0" lang="zh-CN" altLang="zh-CN" sz="2800" b="1" kern="1200" cap="none" spc="0" normalizeH="0" baseline="0" noProof="0">
                <a:latin typeface="+mn-ea"/>
                <a:ea typeface="+mn-ea"/>
                <a:cs typeface="+mn-cs"/>
              </a:rPr>
              <a:t>．本题在解题过程为什么要考虑车长？你认为在什么情况要考虑车长？</a:t>
            </a:r>
            <a:endParaRPr kumimoji="0" lang="zh-CN" altLang="en-US" sz="2800" b="1" kern="1200" cap="none" spc="0" normalizeH="0" baseline="0" noProof="0">
              <a:solidFill>
                <a:srgbClr val="FF0000"/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18438" name="Picture 2" descr="1"/>
          <p:cNvPicPr>
            <a:picLocks noChangeAspect="1"/>
          </p:cNvPicPr>
          <p:nvPr/>
        </p:nvPicPr>
        <p:blipFill>
          <a:blip r:embed="rId2">
            <a:lum bright="-12000" contrast="48000"/>
          </a:blip>
          <a:stretch>
            <a:fillRect/>
          </a:stretch>
        </p:blipFill>
        <p:spPr>
          <a:xfrm>
            <a:off x="255588" y="1709738"/>
            <a:ext cx="4445000" cy="223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Picture 2" descr="2"/>
          <p:cNvPicPr>
            <a:picLocks noChangeAspect="1"/>
          </p:cNvPicPr>
          <p:nvPr/>
        </p:nvPicPr>
        <p:blipFill>
          <a:blip r:embed="rId3">
            <a:lum bright="-6000" contrast="48000"/>
          </a:blip>
          <a:stretch>
            <a:fillRect/>
          </a:stretch>
        </p:blipFill>
        <p:spPr>
          <a:xfrm>
            <a:off x="4648200" y="1709738"/>
            <a:ext cx="4254500" cy="2276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5270" cy="285877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2072640" y="2938780"/>
            <a:ext cx="5151120" cy="2129217"/>
            <a:chOff x="0" y="0"/>
            <a:chExt cx="5616" cy="2321"/>
          </a:xfrm>
        </p:grpSpPr>
        <p:sp>
          <p:nvSpPr>
            <p:cNvPr id="4" name="Text Box 27"/>
            <p:cNvSpPr txBox="1"/>
            <p:nvPr/>
          </p:nvSpPr>
          <p:spPr>
            <a:xfrm>
              <a:off x="1440" y="1416"/>
              <a:ext cx="720" cy="9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 sz="1600">
                  <a:latin typeface="Times New Roman" panose="02020603050405020304" pitchFamily="18" charset="0"/>
                  <a:ea typeface="宋体" panose="02010600030101010101" pitchFamily="2" charset="-122"/>
                </a:rPr>
                <a:t>火车长</a:t>
              </a:r>
              <a:r>
                <a:rPr lang="en-US" altLang="zh-CN" sz="1600">
                  <a:latin typeface="Times New Roman" panose="02020603050405020304" pitchFamily="18" charset="0"/>
                  <a:ea typeface="宋体" panose="02010600030101010101" pitchFamily="2" charset="-122"/>
                </a:rPr>
                <a:t>360m</a:t>
              </a:r>
            </a:p>
          </p:txBody>
        </p:sp>
        <p:sp>
          <p:nvSpPr>
            <p:cNvPr id="5" name="Freeform 3"/>
            <p:cNvSpPr/>
            <p:nvPr/>
          </p:nvSpPr>
          <p:spPr>
            <a:xfrm>
              <a:off x="2064" y="0"/>
              <a:ext cx="2592" cy="912"/>
            </a:xfrm>
            <a:custGeom>
              <a:avLst/>
              <a:gdLst>
                <a:gd name="txL" fmla="*/ 0 w 4224"/>
                <a:gd name="txT" fmla="*/ 0 h 904"/>
                <a:gd name="txR" fmla="*/ 4224 w 4224"/>
                <a:gd name="txB" fmla="*/ 904 h 904"/>
              </a:gdLst>
              <a:ahLst/>
              <a:cxnLst>
                <a:cxn ang="0">
                  <a:pos x="0" y="904"/>
                </a:cxn>
                <a:cxn ang="0">
                  <a:pos x="1152" y="376"/>
                </a:cxn>
                <a:cxn ang="0">
                  <a:pos x="1824" y="472"/>
                </a:cxn>
                <a:cxn ang="0">
                  <a:pos x="2304" y="40"/>
                </a:cxn>
                <a:cxn ang="0">
                  <a:pos x="2880" y="232"/>
                </a:cxn>
                <a:cxn ang="0">
                  <a:pos x="3552" y="760"/>
                </a:cxn>
                <a:cxn ang="0">
                  <a:pos x="4080" y="664"/>
                </a:cxn>
                <a:cxn ang="0">
                  <a:pos x="4224" y="904"/>
                </a:cxn>
              </a:cxnLst>
              <a:rect l="txL" t="txT" r="txR" b="txB"/>
              <a:pathLst>
                <a:path w="4224" h="904">
                  <a:moveTo>
                    <a:pt x="0" y="904"/>
                  </a:moveTo>
                  <a:cubicBezTo>
                    <a:pt x="424" y="676"/>
                    <a:pt x="848" y="448"/>
                    <a:pt x="1152" y="376"/>
                  </a:cubicBezTo>
                  <a:cubicBezTo>
                    <a:pt x="1456" y="304"/>
                    <a:pt x="1632" y="528"/>
                    <a:pt x="1824" y="472"/>
                  </a:cubicBezTo>
                  <a:cubicBezTo>
                    <a:pt x="2016" y="416"/>
                    <a:pt x="2128" y="80"/>
                    <a:pt x="2304" y="40"/>
                  </a:cubicBezTo>
                  <a:cubicBezTo>
                    <a:pt x="2480" y="0"/>
                    <a:pt x="2672" y="112"/>
                    <a:pt x="2880" y="232"/>
                  </a:cubicBezTo>
                  <a:cubicBezTo>
                    <a:pt x="3088" y="352"/>
                    <a:pt x="3352" y="688"/>
                    <a:pt x="3552" y="760"/>
                  </a:cubicBezTo>
                  <a:cubicBezTo>
                    <a:pt x="3752" y="832"/>
                    <a:pt x="3968" y="640"/>
                    <a:pt x="4080" y="664"/>
                  </a:cubicBezTo>
                  <a:cubicBezTo>
                    <a:pt x="4192" y="688"/>
                    <a:pt x="4200" y="856"/>
                    <a:pt x="4224" y="90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6" name="Line 4"/>
            <p:cNvSpPr/>
            <p:nvPr/>
          </p:nvSpPr>
          <p:spPr>
            <a:xfrm>
              <a:off x="0" y="888"/>
              <a:ext cx="5616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7" name="Rectangle 8"/>
            <p:cNvSpPr/>
            <p:nvPr/>
          </p:nvSpPr>
          <p:spPr>
            <a:xfrm>
              <a:off x="1392" y="744"/>
              <a:ext cx="720" cy="144"/>
            </a:xfrm>
            <a:prstGeom prst="rect">
              <a:avLst/>
            </a:prstGeom>
            <a:solidFill>
              <a:srgbClr val="CC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" name="Rectangle 11"/>
            <p:cNvSpPr/>
            <p:nvPr/>
          </p:nvSpPr>
          <p:spPr>
            <a:xfrm>
              <a:off x="4656" y="744"/>
              <a:ext cx="720" cy="144"/>
            </a:xfrm>
            <a:prstGeom prst="rect">
              <a:avLst/>
            </a:prstGeom>
            <a:solidFill>
              <a:srgbClr val="CC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9" name="Line 15"/>
            <p:cNvSpPr/>
            <p:nvPr/>
          </p:nvSpPr>
          <p:spPr>
            <a:xfrm flipH="1">
              <a:off x="1968" y="744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0" name="Line 16"/>
            <p:cNvSpPr/>
            <p:nvPr/>
          </p:nvSpPr>
          <p:spPr>
            <a:xfrm flipH="1">
              <a:off x="4848" y="744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1" name="Line 19"/>
            <p:cNvSpPr/>
            <p:nvPr/>
          </p:nvSpPr>
          <p:spPr>
            <a:xfrm flipH="1">
              <a:off x="5232" y="744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2" name="Line 24"/>
            <p:cNvSpPr/>
            <p:nvPr/>
          </p:nvSpPr>
          <p:spPr>
            <a:xfrm>
              <a:off x="1104" y="1944"/>
              <a:ext cx="288" cy="0"/>
            </a:xfrm>
            <a:prstGeom prst="line">
              <a:avLst/>
            </a:prstGeom>
            <a:ln w="38100" cap="flat" cmpd="sng">
              <a:solidFill>
                <a:srgbClr val="00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3" name="Line 26"/>
            <p:cNvSpPr/>
            <p:nvPr/>
          </p:nvSpPr>
          <p:spPr>
            <a:xfrm flipH="1">
              <a:off x="2112" y="1944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4" name="Line 30"/>
            <p:cNvSpPr/>
            <p:nvPr/>
          </p:nvSpPr>
          <p:spPr>
            <a:xfrm>
              <a:off x="4368" y="1944"/>
              <a:ext cx="288" cy="0"/>
            </a:xfrm>
            <a:prstGeom prst="line">
              <a:avLst/>
            </a:prstGeom>
            <a:ln w="38100" cap="flat" cmpd="sng">
              <a:solidFill>
                <a:srgbClr val="00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5" name="Text Box 31"/>
            <p:cNvSpPr txBox="1"/>
            <p:nvPr/>
          </p:nvSpPr>
          <p:spPr>
            <a:xfrm>
              <a:off x="2823" y="1618"/>
              <a:ext cx="1248" cy="7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隧道长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1800m</a:t>
              </a:r>
            </a:p>
          </p:txBody>
        </p:sp>
        <p:sp>
          <p:nvSpPr>
            <p:cNvPr id="16" name="Line 33"/>
            <p:cNvSpPr/>
            <p:nvPr/>
          </p:nvSpPr>
          <p:spPr>
            <a:xfrm flipH="1">
              <a:off x="1392" y="888"/>
              <a:ext cx="0" cy="124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7" name="Line 36"/>
            <p:cNvSpPr/>
            <p:nvPr/>
          </p:nvSpPr>
          <p:spPr>
            <a:xfrm flipH="1">
              <a:off x="2112" y="888"/>
              <a:ext cx="0" cy="124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8" name="Line 37"/>
            <p:cNvSpPr/>
            <p:nvPr/>
          </p:nvSpPr>
          <p:spPr>
            <a:xfrm flipH="1">
              <a:off x="4656" y="888"/>
              <a:ext cx="0" cy="124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9" name="Line 41"/>
            <p:cNvSpPr/>
            <p:nvPr/>
          </p:nvSpPr>
          <p:spPr>
            <a:xfrm flipH="1">
              <a:off x="1536" y="744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20" name="Line 42"/>
            <p:cNvSpPr/>
            <p:nvPr/>
          </p:nvSpPr>
          <p:spPr>
            <a:xfrm flipH="1">
              <a:off x="1728" y="744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sp>
        <p:nvSpPr>
          <p:cNvPr id="30741" name="Text Box 44"/>
          <p:cNvSpPr txBox="1"/>
          <p:nvPr/>
        </p:nvSpPr>
        <p:spPr>
          <a:xfrm>
            <a:off x="354965" y="1124585"/>
            <a:ext cx="843216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>
              <a:spcBef>
                <a:spcPct val="50000"/>
              </a:spcBef>
            </a:pPr>
            <a:endParaRPr lang="en-US" altLang="zh-CN" sz="28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itchFamily="18" charset="0"/>
              <a:ea typeface="宋体" pitchFamily="2" charset="-122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火车头进隧道到火车尾出隧道的过程，这个过程中火车通过的路程为：</a:t>
            </a:r>
          </a:p>
        </p:txBody>
      </p:sp>
      <p:sp>
        <p:nvSpPr>
          <p:cNvPr id="21" name="Text Box 45"/>
          <p:cNvSpPr txBox="1"/>
          <p:nvPr/>
        </p:nvSpPr>
        <p:spPr>
          <a:xfrm>
            <a:off x="1718945" y="4237990"/>
            <a:ext cx="1124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画一画</a:t>
            </a:r>
          </a:p>
        </p:txBody>
      </p:sp>
      <p:sp>
        <p:nvSpPr>
          <p:cNvPr id="30743" name="Text Box 48"/>
          <p:cNvSpPr txBox="1"/>
          <p:nvPr/>
        </p:nvSpPr>
        <p:spPr>
          <a:xfrm>
            <a:off x="354965" y="704215"/>
            <a:ext cx="66706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火车完全通过隧道的含义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31746" name="Text Box 4"/>
          <p:cNvSpPr txBox="1"/>
          <p:nvPr/>
        </p:nvSpPr>
        <p:spPr>
          <a:xfrm>
            <a:off x="593725" y="882333"/>
            <a:ext cx="8305800" cy="3753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已知：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S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=1800 m+360m=2160m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      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=108s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求：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V</a:t>
            </a:r>
            <a:endParaRPr lang="en-US" altLang="zh-CN" sz="2800"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解：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火车运行的速度为：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V=s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/t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=2160m/108s=20m/s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答：火车运行的速度为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20m/s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pic>
        <p:nvPicPr>
          <p:cNvPr id="32770" name="Picture 63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" y="0"/>
            <a:ext cx="9142730" cy="2296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Text Box 46"/>
          <p:cNvSpPr txBox="1"/>
          <p:nvPr/>
        </p:nvSpPr>
        <p:spPr>
          <a:xfrm>
            <a:off x="401320" y="357505"/>
            <a:ext cx="8504555" cy="1599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endParaRPr lang="en-US" altLang="zh-CN" sz="2800" b="1">
              <a:solidFill>
                <a:srgbClr val="FF0000"/>
              </a:solidFill>
              <a:latin typeface="Times New Roman" pitchFamily="18" charset="0"/>
              <a:ea typeface="宋体" pitchFamily="2" charset="-122"/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</a:t>
            </a:r>
            <a:r>
              <a:rPr lang="zh-CN" altLang="en-US" sz="2800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火车尾进隧道到火车头出隧道的过程，这个过程中火车通过的路程为：</a:t>
            </a:r>
          </a:p>
        </p:txBody>
      </p:sp>
      <p:sp>
        <p:nvSpPr>
          <p:cNvPr id="32772" name="Text Box 48"/>
          <p:cNvSpPr txBox="1"/>
          <p:nvPr/>
        </p:nvSpPr>
        <p:spPr>
          <a:xfrm>
            <a:off x="610235" y="2779395"/>
            <a:ext cx="14147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画一画</a:t>
            </a:r>
          </a:p>
        </p:txBody>
      </p:sp>
      <p:grpSp>
        <p:nvGrpSpPr>
          <p:cNvPr id="32773" name="组合 32772"/>
          <p:cNvGrpSpPr/>
          <p:nvPr/>
        </p:nvGrpSpPr>
        <p:grpSpPr>
          <a:xfrm>
            <a:off x="1262380" y="2358390"/>
            <a:ext cx="6892290" cy="2738755"/>
            <a:chOff x="0" y="0"/>
            <a:chExt cx="5616" cy="2232"/>
          </a:xfrm>
        </p:grpSpPr>
        <p:grpSp>
          <p:nvGrpSpPr>
            <p:cNvPr id="32774" name="组合 32773"/>
            <p:cNvGrpSpPr/>
            <p:nvPr/>
          </p:nvGrpSpPr>
          <p:grpSpPr>
            <a:xfrm>
              <a:off x="2250" y="1560"/>
              <a:ext cx="700" cy="0"/>
              <a:chOff x="0" y="0"/>
              <a:chExt cx="700" cy="0"/>
            </a:xfrm>
          </p:grpSpPr>
          <p:sp>
            <p:nvSpPr>
              <p:cNvPr id="32775" name="Line 32"/>
              <p:cNvSpPr/>
              <p:nvPr/>
            </p:nvSpPr>
            <p:spPr>
              <a:xfrm>
                <a:off x="412" y="0"/>
                <a:ext cx="288" cy="0"/>
              </a:xfrm>
              <a:prstGeom prst="line">
                <a:avLst/>
              </a:prstGeom>
              <a:ln w="38100" cap="flat" cmpd="sng">
                <a:solidFill>
                  <a:srgbClr val="0033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32776" name="Line 33"/>
              <p:cNvSpPr/>
              <p:nvPr/>
            </p:nvSpPr>
            <p:spPr>
              <a:xfrm flipH="1">
                <a:off x="0" y="0"/>
                <a:ext cx="288" cy="0"/>
              </a:xfrm>
              <a:prstGeom prst="line">
                <a:avLst/>
              </a:prstGeom>
              <a:ln w="38100" cap="flat" cmpd="sng">
                <a:solidFill>
                  <a:schemeClr val="tx1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>
                <a:defPPr/>
              </a:lstStyle>
              <a:p>
                <a:endParaRPr/>
              </a:p>
            </p:txBody>
          </p:sp>
        </p:grpSp>
        <p:sp>
          <p:nvSpPr>
            <p:cNvPr id="32777" name="Line 42"/>
            <p:cNvSpPr/>
            <p:nvPr/>
          </p:nvSpPr>
          <p:spPr>
            <a:xfrm flipH="1">
              <a:off x="2922" y="984"/>
              <a:ext cx="0" cy="720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78" name="Text Box 24"/>
            <p:cNvSpPr txBox="1"/>
            <p:nvPr/>
          </p:nvSpPr>
          <p:spPr>
            <a:xfrm>
              <a:off x="2298" y="984"/>
              <a:ext cx="720" cy="52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火车长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360m</a:t>
              </a:r>
            </a:p>
          </p:txBody>
        </p:sp>
        <p:sp>
          <p:nvSpPr>
            <p:cNvPr id="32779" name="Freeform 25"/>
            <p:cNvSpPr/>
            <p:nvPr/>
          </p:nvSpPr>
          <p:spPr>
            <a:xfrm>
              <a:off x="2188" y="0"/>
              <a:ext cx="2592" cy="912"/>
            </a:xfrm>
            <a:custGeom>
              <a:avLst/>
              <a:gdLst>
                <a:gd name="txL" fmla="*/ 0 w 4224"/>
                <a:gd name="txT" fmla="*/ 0 h 904"/>
                <a:gd name="txR" fmla="*/ 4224 w 4224"/>
                <a:gd name="txB" fmla="*/ 904 h 904"/>
              </a:gdLst>
              <a:ahLst/>
              <a:cxnLst>
                <a:cxn ang="0">
                  <a:pos x="0" y="904"/>
                </a:cxn>
                <a:cxn ang="0">
                  <a:pos x="1152" y="376"/>
                </a:cxn>
                <a:cxn ang="0">
                  <a:pos x="1824" y="472"/>
                </a:cxn>
                <a:cxn ang="0">
                  <a:pos x="2304" y="40"/>
                </a:cxn>
                <a:cxn ang="0">
                  <a:pos x="2880" y="232"/>
                </a:cxn>
                <a:cxn ang="0">
                  <a:pos x="3552" y="760"/>
                </a:cxn>
                <a:cxn ang="0">
                  <a:pos x="4080" y="664"/>
                </a:cxn>
                <a:cxn ang="0">
                  <a:pos x="4224" y="904"/>
                </a:cxn>
              </a:cxnLst>
              <a:rect l="txL" t="txT" r="txR" b="txB"/>
              <a:pathLst>
                <a:path w="4224" h="904">
                  <a:moveTo>
                    <a:pt x="0" y="904"/>
                  </a:moveTo>
                  <a:cubicBezTo>
                    <a:pt x="424" y="676"/>
                    <a:pt x="848" y="448"/>
                    <a:pt x="1152" y="376"/>
                  </a:cubicBezTo>
                  <a:cubicBezTo>
                    <a:pt x="1456" y="304"/>
                    <a:pt x="1632" y="528"/>
                    <a:pt x="1824" y="472"/>
                  </a:cubicBezTo>
                  <a:cubicBezTo>
                    <a:pt x="2016" y="416"/>
                    <a:pt x="2128" y="80"/>
                    <a:pt x="2304" y="40"/>
                  </a:cubicBezTo>
                  <a:cubicBezTo>
                    <a:pt x="2480" y="0"/>
                    <a:pt x="2672" y="112"/>
                    <a:pt x="2880" y="232"/>
                  </a:cubicBezTo>
                  <a:cubicBezTo>
                    <a:pt x="3088" y="352"/>
                    <a:pt x="3352" y="688"/>
                    <a:pt x="3552" y="760"/>
                  </a:cubicBezTo>
                  <a:cubicBezTo>
                    <a:pt x="3752" y="832"/>
                    <a:pt x="3968" y="640"/>
                    <a:pt x="4080" y="664"/>
                  </a:cubicBezTo>
                  <a:cubicBezTo>
                    <a:pt x="4192" y="688"/>
                    <a:pt x="4200" y="856"/>
                    <a:pt x="4224" y="90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780" name="Rectangle 27"/>
            <p:cNvSpPr/>
            <p:nvPr/>
          </p:nvSpPr>
          <p:spPr>
            <a:xfrm>
              <a:off x="2260" y="840"/>
              <a:ext cx="720" cy="144"/>
            </a:xfrm>
            <a:prstGeom prst="rect">
              <a:avLst/>
            </a:prstGeom>
            <a:solidFill>
              <a:srgbClr val="CC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781" name="Rectangle 28"/>
            <p:cNvSpPr/>
            <p:nvPr/>
          </p:nvSpPr>
          <p:spPr>
            <a:xfrm>
              <a:off x="4084" y="840"/>
              <a:ext cx="720" cy="144"/>
            </a:xfrm>
            <a:prstGeom prst="rect">
              <a:avLst/>
            </a:prstGeom>
            <a:solidFill>
              <a:srgbClr val="CCCC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2782" name="Line 29"/>
            <p:cNvSpPr/>
            <p:nvPr/>
          </p:nvSpPr>
          <p:spPr>
            <a:xfrm flipH="1">
              <a:off x="2398" y="84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83" name="Line 30"/>
            <p:cNvSpPr/>
            <p:nvPr/>
          </p:nvSpPr>
          <p:spPr>
            <a:xfrm flipH="1">
              <a:off x="4222" y="84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84" name="Line 31"/>
            <p:cNvSpPr/>
            <p:nvPr/>
          </p:nvSpPr>
          <p:spPr>
            <a:xfrm flipH="1">
              <a:off x="4612" y="84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85" name="Line 34"/>
            <p:cNvSpPr/>
            <p:nvPr/>
          </p:nvSpPr>
          <p:spPr>
            <a:xfrm>
              <a:off x="4520" y="2040"/>
              <a:ext cx="288" cy="0"/>
            </a:xfrm>
            <a:prstGeom prst="line">
              <a:avLst/>
            </a:prstGeom>
            <a:ln w="38100" cap="flat" cmpd="sng">
              <a:solidFill>
                <a:srgbClr val="0033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86" name="Text Box 35"/>
            <p:cNvSpPr txBox="1"/>
            <p:nvPr/>
          </p:nvSpPr>
          <p:spPr>
            <a:xfrm>
              <a:off x="3176" y="1872"/>
              <a:ext cx="1248" cy="30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zh-CN" altLang="en-US">
                  <a:latin typeface="Times New Roman" panose="02020603050405020304" pitchFamily="18" charset="0"/>
                  <a:ea typeface="宋体" panose="02010600030101010101" pitchFamily="2" charset="-122"/>
                </a:rPr>
                <a:t>隧道长</a:t>
              </a:r>
              <a:r>
                <a:rPr lang="en-US" altLang="zh-CN">
                  <a:latin typeface="Times New Roman" panose="02020603050405020304" pitchFamily="18" charset="0"/>
                  <a:ea typeface="宋体" panose="02010600030101010101" pitchFamily="2" charset="-122"/>
                </a:rPr>
                <a:t>1800m</a:t>
              </a:r>
            </a:p>
          </p:txBody>
        </p:sp>
        <p:sp>
          <p:nvSpPr>
            <p:cNvPr id="32787" name="Line 37"/>
            <p:cNvSpPr/>
            <p:nvPr/>
          </p:nvSpPr>
          <p:spPr>
            <a:xfrm flipH="1">
              <a:off x="2260" y="984"/>
              <a:ext cx="0" cy="124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88" name="Line 38"/>
            <p:cNvSpPr/>
            <p:nvPr/>
          </p:nvSpPr>
          <p:spPr>
            <a:xfrm flipH="1">
              <a:off x="4736" y="984"/>
              <a:ext cx="0" cy="1248"/>
            </a:xfrm>
            <a:prstGeom prst="line">
              <a:avLst/>
            </a:prstGeom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89" name="Line 44"/>
            <p:cNvSpPr/>
            <p:nvPr/>
          </p:nvSpPr>
          <p:spPr>
            <a:xfrm flipH="1">
              <a:off x="2312" y="1992"/>
              <a:ext cx="960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90" name="Line 50"/>
            <p:cNvSpPr/>
            <p:nvPr/>
          </p:nvSpPr>
          <p:spPr>
            <a:xfrm flipH="1">
              <a:off x="2836" y="84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91" name="Line 51"/>
            <p:cNvSpPr/>
            <p:nvPr/>
          </p:nvSpPr>
          <p:spPr>
            <a:xfrm flipH="1">
              <a:off x="4342" y="840"/>
              <a:ext cx="0" cy="14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32792" name="Line 53"/>
            <p:cNvSpPr/>
            <p:nvPr/>
          </p:nvSpPr>
          <p:spPr>
            <a:xfrm>
              <a:off x="0" y="1008"/>
              <a:ext cx="5616" cy="0"/>
            </a:xfrm>
            <a:prstGeom prst="line">
              <a:avLst/>
            </a:prstGeom>
            <a:ln w="76200" cap="flat" cmpd="sng">
              <a:solidFill>
                <a:schemeClr val="fol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</p:grpSp>
      <p:sp>
        <p:nvSpPr>
          <p:cNvPr id="32793" name="Text Box 55"/>
          <p:cNvSpPr txBox="1"/>
          <p:nvPr/>
        </p:nvSpPr>
        <p:spPr>
          <a:xfrm>
            <a:off x="1019175" y="400685"/>
            <a:ext cx="74656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火车全部在隧道内运行含义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3277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33794" name="Text Box 2"/>
          <p:cNvSpPr txBox="1"/>
          <p:nvPr/>
        </p:nvSpPr>
        <p:spPr>
          <a:xfrm>
            <a:off x="76200" y="679450"/>
            <a:ext cx="8991600" cy="4152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第一种解法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已知：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S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=1800 m-360m=1440m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         V=20m/s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求：  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: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根据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V=s/t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火车全部在隧道运行    的时间为：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t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=s</a:t>
            </a:r>
            <a:r>
              <a:rPr lang="en-US" altLang="zh-CN" sz="28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/v=1440m/20m/s=72s</a:t>
            </a: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</a:t>
            </a:r>
            <a:r>
              <a:rPr lang="zh-CN" altLang="en-US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答：火车运行的时间为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72s</a:t>
            </a:r>
            <a:endParaRPr lang="en-US" altLang="zh-CN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Tm="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/>
          <p:nvPr/>
        </p:nvSpPr>
        <p:spPr>
          <a:xfrm>
            <a:off x="542925" y="871538"/>
            <a:ext cx="83058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endParaRPr lang="zh-CN" altLang="en-US" sz="3600">
              <a:solidFill>
                <a:srgbClr val="FF0000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4819" name="Text Box 3"/>
          <p:cNvSpPr txBox="1"/>
          <p:nvPr/>
        </p:nvSpPr>
        <p:spPr>
          <a:xfrm>
            <a:off x="12700" y="901700"/>
            <a:ext cx="9140825" cy="359981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第二种解法：已知：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S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=2160m    t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=108s   S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=1440m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求：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t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endParaRPr lang="en-US" altLang="zh-CN" sz="2400"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itchFamily="18" charset="0"/>
                <a:ea typeface="宋体" pitchFamily="2" charset="-122"/>
              </a:rPr>
              <a:t>                          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解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由分析可知，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由于火车做匀 速直线运动，根据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			v=s/t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		            v=s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/t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=s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/t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             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火车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全部在隧道运行的时间为：</a:t>
            </a:r>
          </a:p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t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=s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t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/s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=1440m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×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108s/2160m=72s</a:t>
            </a:r>
          </a:p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                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答：火车运行的时间为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sym typeface="Wingdings" panose="05000000000000000000" pitchFamily="2" charset="2"/>
              </a:rPr>
              <a:t>72s</a:t>
            </a:r>
          </a:p>
        </p:txBody>
      </p:sp>
    </p:spTree>
  </p:cSld>
  <p:clrMapOvr>
    <a:masterClrMapping/>
  </p:clrMapOvr>
  <p:transition spd="med" advTm="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小结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42570" y="1003300"/>
            <a:ext cx="8658860" cy="3538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1.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匀速直线运动定义：</a:t>
            </a:r>
            <a:endParaRPr lang="zh-CN" altLang="en-US" sz="2800"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我们把速度不变的运动叫做匀速直线运动。</a:t>
            </a:r>
            <a:endParaRPr lang="zh-CN" altLang="en-US" sz="2800">
              <a:solidFill>
                <a:schemeClr val="bg2">
                  <a:lumMod val="50000"/>
                </a:schemeClr>
              </a:solidFill>
              <a:latin typeface="Times New Roman" pitchFamily="18" charset="0"/>
              <a:ea typeface="宋体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2.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变速直线运动定义：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sym typeface="+mn-ea"/>
              </a:rPr>
              <a:t>我们把速度变化的运动叫做变速直线运动。</a:t>
            </a:r>
            <a:endParaRPr lang="zh-CN" altLang="en-US" sz="28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3.</a:t>
            </a:r>
            <a:r>
              <a:rPr lang="zh-CN" altLang="en-US" sz="28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匀速直线运动和变速直线运动中速度、路程和时间的关系</a:t>
            </a:r>
          </a:p>
        </p:txBody>
      </p:sp>
    </p:spTree>
  </p:cSld>
  <p:clrMapOvr>
    <a:masterClrMapping/>
  </p:clrMapOvr>
  <p:transition spd="med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/>
        </p:nvSpPr>
        <p:spPr>
          <a:xfrm>
            <a:off x="4546600" y="76200"/>
            <a:ext cx="394335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匀速直线运动</a:t>
            </a:r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381000" y="785813"/>
            <a:ext cx="7924800" cy="5219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defPPr/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过山车和火车的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运动路线</a:t>
            </a: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+mn-cs"/>
                <a:sym typeface="+mn-ea"/>
              </a:rPr>
              <a:t>有何不同？</a:t>
            </a:r>
          </a:p>
        </p:txBody>
      </p:sp>
      <p:pic>
        <p:nvPicPr>
          <p:cNvPr id="37895" name="Picture 11" descr="H:\杂\过山车.jpg过山车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15" y="1504950"/>
            <a:ext cx="3662045" cy="2747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Picture 12" descr="H:\杂\火车.jpg火车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440" y="1504950"/>
            <a:ext cx="4395470" cy="27470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1" name="Text Box 1033"/>
          <p:cNvSpPr txBox="1"/>
          <p:nvPr/>
        </p:nvSpPr>
        <p:spPr>
          <a:xfrm>
            <a:off x="412115" y="4295775"/>
            <a:ext cx="84575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日常生活中，有那些运动是属于直线运动？有哪些运动是属于曲运动？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6550" y="596900"/>
            <a:ext cx="8785225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/>
          </a:lstStyle>
          <a:p>
            <a:pPr marR="0" defTabSz="914400">
              <a:buClrTx/>
              <a:buSzTx/>
              <a:buFontTx/>
              <a:defRPr/>
            </a:pPr>
            <a:r>
              <a:rPr kumimoji="0" lang="zh-CN" altLang="zh-CN" sz="2800" b="1" kern="1200" cap="none" spc="0" normalizeH="0" baseline="0" noProof="0">
                <a:latin typeface="+mn-ea"/>
                <a:ea typeface="+mn-ea"/>
                <a:cs typeface="+mn-cs"/>
              </a:rPr>
              <a:t>运动的物体具有</a:t>
            </a:r>
            <a:r>
              <a:rPr kumimoji="0" lang="en-US" altLang="zh-CN" sz="2800" b="1" u="sng" kern="1200" cap="none" spc="0" normalizeH="0" baseline="0" noProof="0">
                <a:latin typeface="+mn-ea"/>
                <a:ea typeface="+mn-ea"/>
                <a:cs typeface="+mn-cs"/>
              </a:rPr>
              <a:t>         </a:t>
            </a:r>
            <a:r>
              <a:rPr kumimoji="0" lang="zh-CN" altLang="zh-CN" sz="2800" b="1" kern="1200" cap="none" spc="0" normalizeH="0" baseline="0" noProof="0">
                <a:latin typeface="+mn-ea"/>
                <a:ea typeface="+mn-ea"/>
                <a:cs typeface="+mn-cs"/>
              </a:rPr>
              <a:t>，物体由于运动而具有的能，叫做</a:t>
            </a:r>
            <a:r>
              <a:rPr kumimoji="0" lang="en-US" altLang="zh-CN" sz="2800" b="1" u="sng" kern="1200" cap="none" spc="0" normalizeH="0" baseline="0" noProof="0">
                <a:latin typeface="+mn-ea"/>
                <a:ea typeface="+mn-ea"/>
                <a:cs typeface="+mn-cs"/>
              </a:rPr>
              <a:t>            </a:t>
            </a:r>
            <a:r>
              <a:rPr kumimoji="0" lang="zh-CN" altLang="zh-CN" sz="2800" b="1" kern="1200" cap="none" spc="0" normalizeH="0" baseline="0" noProof="0">
                <a:latin typeface="+mn-ea"/>
                <a:ea typeface="+mn-ea"/>
                <a:cs typeface="+mn-cs"/>
              </a:rPr>
              <a:t>能。</a:t>
            </a:r>
          </a:p>
          <a:p>
            <a:pPr marR="0" defTabSz="914400">
              <a:buClrTx/>
              <a:buSzTx/>
              <a:buFontTx/>
              <a:defRPr/>
            </a:pPr>
            <a:endParaRPr kumimoji="0" lang="zh-CN" altLang="en-US" sz="2800" b="1" kern="1200" cap="none" spc="0" normalizeH="0" baseline="0" noProof="0">
              <a:latin typeface="+mn-ea"/>
              <a:ea typeface="+mn-ea"/>
              <a:cs typeface="+mn-cs"/>
            </a:endParaRPr>
          </a:p>
        </p:txBody>
      </p:sp>
      <p:pic>
        <p:nvPicPr>
          <p:cNvPr id="19461" name="Picture 6" descr="http://image.tupian114.com/20120531/192419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760538"/>
            <a:ext cx="2735262" cy="335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8" descr="http://img.taopic.com/uploads/allimg/121025/240425-121025230F3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1544638"/>
            <a:ext cx="5405438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644525" y="-48260"/>
            <a:ext cx="385572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生活　物理　社会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0401300" y="10858500"/>
            <a:ext cx="381000" cy="368300"/>
          </a:xfrm>
          <a:prstGeom prst="cube">
            <a:avLst/>
          </a:prstGeom>
        </p:spPr>
      </p:pic>
    </p:spTree>
  </p:cSld>
  <p:clrMapOvr>
    <a:masterClrMapping/>
  </p:clrMapOvr>
  <p:transition spd="med" advTm="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新课引入</a:t>
            </a:r>
          </a:p>
        </p:txBody>
      </p:sp>
      <p:grpSp>
        <p:nvGrpSpPr>
          <p:cNvPr id="17410" name="组合 17409"/>
          <p:cNvGrpSpPr>
            <a:grpSpLocks noChangeAspect="1"/>
          </p:cNvGrpSpPr>
          <p:nvPr/>
        </p:nvGrpSpPr>
        <p:grpSpPr>
          <a:xfrm>
            <a:off x="1257935" y="700768"/>
            <a:ext cx="6438900" cy="4185209"/>
            <a:chOff x="-845" y="-262"/>
            <a:chExt cx="7371" cy="4791"/>
          </a:xfrm>
        </p:grpSpPr>
        <p:pic>
          <p:nvPicPr>
            <p:cNvPr id="17411" name="Picture 1027" descr="C:\Documents and Settings\cj\My Documents\My Pictures\xinsrc_0908012802448127394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45" y="-262"/>
              <a:ext cx="2832" cy="2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2" name="Picture 1028" descr="F:\第5章 运动学初步知识\图片素材库\13.1-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98" y="2321"/>
              <a:ext cx="2928" cy="2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3" name="Picture 1029" descr="F:\第5章 运动学初步知识\图片素材库\14.2-5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45" y="2321"/>
              <a:ext cx="2832" cy="220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14" name="Picture 1030" descr="F:\第5章 运动学初步知识\图片素材库\12.4-1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98" y="-262"/>
              <a:ext cx="2928" cy="220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7415" name="Text Box 1031"/>
          <p:cNvSpPr txBox="1"/>
          <p:nvPr/>
        </p:nvSpPr>
        <p:spPr>
          <a:xfrm>
            <a:off x="3747770" y="979170"/>
            <a:ext cx="67564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600">
                <a:ln w="22225">
                  <a:noFill/>
                  <a:prstDash val="solid"/>
                </a:ln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直线</a:t>
            </a:r>
          </a:p>
        </p:txBody>
      </p:sp>
      <p:sp>
        <p:nvSpPr>
          <p:cNvPr id="17416" name="Text Box 1032"/>
          <p:cNvSpPr txBox="1"/>
          <p:nvPr/>
        </p:nvSpPr>
        <p:spPr>
          <a:xfrm>
            <a:off x="7694295" y="979170"/>
            <a:ext cx="7823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600">
                <a:ln w="22225">
                  <a:noFill/>
                  <a:prstDash val="solid"/>
                </a:ln>
                <a:solidFill>
                  <a:schemeClr val="accent1"/>
                </a:solidFill>
                <a:effectLst/>
                <a:latin typeface="黑体" panose="02010609060101010101" charset="-122"/>
                <a:ea typeface="黑体" panose="02010609060101010101" charset="-122"/>
              </a:rPr>
              <a:t>曲线</a:t>
            </a:r>
          </a:p>
        </p:txBody>
      </p:sp>
      <p:sp>
        <p:nvSpPr>
          <p:cNvPr id="17417" name="Text Box 1033"/>
          <p:cNvSpPr txBox="1"/>
          <p:nvPr/>
        </p:nvSpPr>
        <p:spPr>
          <a:xfrm>
            <a:off x="7694295" y="3804920"/>
            <a:ext cx="87503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60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直线</a:t>
            </a:r>
          </a:p>
        </p:txBody>
      </p:sp>
      <p:sp>
        <p:nvSpPr>
          <p:cNvPr id="17418" name="Text Box 1034"/>
          <p:cNvSpPr txBox="1"/>
          <p:nvPr/>
        </p:nvSpPr>
        <p:spPr>
          <a:xfrm>
            <a:off x="3696335" y="3687445"/>
            <a:ext cx="7823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lang="zh-CN" altLang="en-US" sz="360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曲线</a:t>
            </a:r>
          </a:p>
        </p:txBody>
      </p:sp>
      <p:sp>
        <p:nvSpPr>
          <p:cNvPr id="17419" name="文本框 17418"/>
          <p:cNvSpPr txBox="1"/>
          <p:nvPr/>
        </p:nvSpPr>
        <p:spPr>
          <a:xfrm>
            <a:off x="2985770" y="2736850"/>
            <a:ext cx="3058160" cy="1682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/>
          </a:lstStyle>
          <a:p>
            <a:r>
              <a:rPr lang="zh-CN" altLang="en-US" sz="500" b="1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学科网 </a:t>
            </a:r>
            <a:endParaRPr lang="zh-CN" altLang="en-US">
              <a:latin typeface="Times New Roman" pitchFamily="18" charset="0"/>
              <a:ea typeface="宋体" pitchFamily="2" charset="-122"/>
            </a:endParaRP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17417" grpId="0"/>
      <p:bldP spid="174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cxnSp>
        <p:nvCxnSpPr>
          <p:cNvPr id="4" name="直接箭头连接符 3"/>
          <p:cNvCxnSpPr/>
          <p:nvPr/>
        </p:nvCxnSpPr>
        <p:spPr>
          <a:xfrm>
            <a:off x="2258695" y="331470"/>
            <a:ext cx="21526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2"/>
          <p:cNvSpPr>
            <a:spLocks noGrp="1"/>
          </p:cNvSpPr>
          <p:nvPr/>
        </p:nvSpPr>
        <p:spPr>
          <a:xfrm>
            <a:off x="4546600" y="76200"/>
            <a:ext cx="3943350" cy="527050"/>
          </a:xfrm>
        </p:spPr>
        <p:txBody>
          <a:bodyPr/>
          <a:lstStyle>
            <a:defPPr/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/>
              <a:t>研究气泡的运动规律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179388" y="851695"/>
            <a:ext cx="8713788" cy="41846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实验准备：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内径约为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、长约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100cm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的玻璃管中注满水近满，管内留一小气泡，塞住管口。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实验操作：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玻璃管翻转后竖直放置，观察气泡的运动情况。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数据测量：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议一议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如何测出气泡通过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20cm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30cm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40cm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60cm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80cm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所用的时间？</a:t>
            </a:r>
            <a:endParaRPr kumimoji="0" lang="en-US" altLang="zh-CN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数据记录：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把测得的数据填入下表，计算各区间的时间和相应的速度。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pic>
        <p:nvPicPr>
          <p:cNvPr id="12290" name="Picture 7" descr="捕获1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91665" y="790431"/>
            <a:ext cx="1163955" cy="39300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1" name="Picture 7" descr="捕获11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-9830320">
            <a:off x="5125720" y="875030"/>
            <a:ext cx="1163955" cy="3931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graphicFrame>
        <p:nvGraphicFramePr>
          <p:cNvPr id="13314" name="表格 1331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55600" y="1181100"/>
          <a:ext cx="8407400" cy="1066800"/>
        </p:xfrm>
        <a:graphic>
          <a:graphicData uri="http://schemas.openxmlformats.org/drawingml/2006/table">
            <a:tbl>
              <a:tblPr/>
              <a:tblGrid>
                <a:gridCol w="3862070"/>
                <a:gridCol w="708660"/>
                <a:gridCol w="843280"/>
                <a:gridCol w="984250"/>
                <a:gridCol w="984250"/>
                <a:gridCol w="1024890"/>
              </a:tblGrid>
              <a:tr h="533400"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</a:rPr>
                        <a:t>从</a:t>
                      </a:r>
                      <a:r>
                        <a:rPr lang="en-US" altLang="zh-CN" sz="2800" b="1" i="1">
                          <a:latin typeface="黑体" panose="02010609060101010101" charset="-122"/>
                          <a:ea typeface="黑体" panose="02010609060101010101" charset="-122"/>
                        </a:rPr>
                        <a:t>O</a:t>
                      </a: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</a:rPr>
                        <a:t>开始的路程</a:t>
                      </a:r>
                      <a:r>
                        <a:rPr lang="en-US" altLang="zh-CN" sz="2800" b="1" i="1">
                          <a:latin typeface="黑体" panose="02010609060101010101" charset="-122"/>
                          <a:ea typeface="黑体" panose="02010609060101010101" charset="-122"/>
                        </a:rPr>
                        <a:t>s</a:t>
                      </a:r>
                      <a:r>
                        <a:rPr lang="en-US" altLang="zh-CN" sz="2800" b="1">
                          <a:latin typeface="黑体" panose="02010609060101010101" charset="-122"/>
                          <a:ea typeface="黑体" panose="02010609060101010101" charset="-122"/>
                        </a:rPr>
                        <a:t>/cm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1">
                          <a:latin typeface="黑体" panose="02010609060101010101" charset="-122"/>
                          <a:ea typeface="黑体" panose="02010609060101010101" charset="-122"/>
                        </a:rPr>
                        <a:t>0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1">
                          <a:latin typeface="黑体" panose="02010609060101010101" charset="-122"/>
                          <a:ea typeface="黑体" panose="02010609060101010101" charset="-122"/>
                        </a:rPr>
                        <a:t>20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1">
                          <a:latin typeface="黑体" panose="02010609060101010101" charset="-122"/>
                          <a:ea typeface="黑体" panose="02010609060101010101" charset="-122"/>
                        </a:rPr>
                        <a:t>40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1">
                          <a:latin typeface="黑体" panose="02010609060101010101" charset="-122"/>
                          <a:ea typeface="黑体" panose="02010609060101010101" charset="-122"/>
                        </a:rPr>
                        <a:t>60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50000"/>
                        </a:spcBef>
                        <a:buNone/>
                      </a:pPr>
                      <a:r>
                        <a:rPr lang="en-US" altLang="zh-CN" sz="2800" b="1">
                          <a:latin typeface="黑体" panose="02010609060101010101" charset="-122"/>
                          <a:ea typeface="黑体" panose="02010609060101010101" charset="-122"/>
                        </a:rPr>
                        <a:t>80</a:t>
                      </a: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</a:rPr>
                        <a:t>从</a:t>
                      </a:r>
                      <a:r>
                        <a:rPr lang="en-US" altLang="zh-CN" sz="2800" b="1" i="1">
                          <a:latin typeface="黑体" panose="02010609060101010101" charset="-122"/>
                          <a:ea typeface="黑体" panose="02010609060101010101" charset="-122"/>
                        </a:rPr>
                        <a:t>O</a:t>
                      </a:r>
                      <a:r>
                        <a:rPr lang="zh-CN" altLang="en-US" sz="2800" b="1">
                          <a:latin typeface="黑体" panose="02010609060101010101" charset="-122"/>
                          <a:ea typeface="黑体" panose="02010609060101010101" charset="-122"/>
                        </a:rPr>
                        <a:t>开始计时的时间</a:t>
                      </a:r>
                      <a:r>
                        <a:rPr lang="en-US" altLang="zh-CN" sz="2800" b="1" i="1">
                          <a:latin typeface="黑体" panose="02010609060101010101" charset="-122"/>
                          <a:ea typeface="黑体" panose="02010609060101010101" charset="-122"/>
                        </a:rPr>
                        <a:t>t</a:t>
                      </a:r>
                      <a:r>
                        <a:rPr lang="en-US" altLang="zh-CN" sz="2800" b="1">
                          <a:latin typeface="黑体" panose="02010609060101010101" charset="-122"/>
                          <a:ea typeface="黑体" panose="02010609060101010101" charset="-122"/>
                        </a:rPr>
                        <a:t>/s</a:t>
                      </a:r>
                    </a:p>
                  </a:txBody>
                  <a:tcPr marL="90000" marR="90000" marT="46800" marB="4680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endParaRPr lang="zh-CN" altLang="zh-CN" sz="2800" b="1"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95" name="Group 31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55600" y="2565400"/>
          <a:ext cx="8371205" cy="2147570"/>
        </p:xfrm>
        <a:graphic>
          <a:graphicData uri="http://schemas.openxmlformats.org/drawingml/2006/table">
            <a:tbl>
              <a:tblPr/>
              <a:tblGrid>
                <a:gridCol w="3679190"/>
                <a:gridCol w="1108710"/>
                <a:gridCol w="1195705"/>
                <a:gridCol w="1248410"/>
                <a:gridCol w="1139190"/>
              </a:tblGrid>
              <a:tr h="839470"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区间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/cm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20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20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40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40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60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60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～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80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630"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通过各区间的时间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t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/s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470"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通过各区间的速度</a:t>
                      </a:r>
                      <a:r>
                        <a:rPr kumimoji="0" lang="en-US" altLang="zh-CN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v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/(m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·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s</a:t>
                      </a:r>
                      <a:r>
                        <a:rPr kumimoji="0" lang="en-US" altLang="zh-CN" sz="2400" b="1" i="0" u="none" strike="noStrike" cap="none" normalizeH="0" baseline="38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-1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anose="02010609060101010101" charset="-122"/>
                          <a:ea typeface="黑体" panose="02010609060101010101" charset="-122"/>
                        </a:rPr>
                        <a:t>)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/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charset="-122"/>
                        <a:ea typeface="黑体" panose="02010609060101010101" charset="-122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"/>
          <p:cNvGrpSpPr/>
          <p:nvPr/>
        </p:nvGrpSpPr>
        <p:grpSpPr>
          <a:xfrm>
            <a:off x="2285436" y="685913"/>
            <a:ext cx="5043542" cy="3806177"/>
            <a:chOff x="6894" y="7218"/>
            <a:chExt cx="2700" cy="2028"/>
          </a:xfrm>
        </p:grpSpPr>
        <p:sp>
          <p:nvSpPr>
            <p:cNvPr id="14357" name="Line 4"/>
            <p:cNvSpPr/>
            <p:nvPr/>
          </p:nvSpPr>
          <p:spPr>
            <a:xfrm flipV="1">
              <a:off x="6894" y="7218"/>
              <a:ext cx="7" cy="202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4358" name="Line 5"/>
            <p:cNvSpPr/>
            <p:nvPr/>
          </p:nvSpPr>
          <p:spPr>
            <a:xfrm>
              <a:off x="6901" y="9240"/>
              <a:ext cx="2693" cy="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>
              <a:defPPr/>
            </a:lstStyle>
            <a:p>
              <a:endParaRPr/>
            </a:p>
          </p:txBody>
        </p:sp>
        <p:grpSp>
          <p:nvGrpSpPr>
            <p:cNvPr id="14359" name="Group 6"/>
            <p:cNvGrpSpPr/>
            <p:nvPr/>
          </p:nvGrpSpPr>
          <p:grpSpPr>
            <a:xfrm>
              <a:off x="7133" y="7623"/>
              <a:ext cx="2095" cy="1617"/>
              <a:chOff x="1700" y="1026"/>
              <a:chExt cx="2858" cy="2767"/>
            </a:xfrm>
          </p:grpSpPr>
          <p:sp>
            <p:nvSpPr>
              <p:cNvPr id="14369" name="Line 7"/>
              <p:cNvSpPr/>
              <p:nvPr/>
            </p:nvSpPr>
            <p:spPr>
              <a:xfrm flipH="1">
                <a:off x="1700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0" name="Line 8"/>
              <p:cNvSpPr/>
              <p:nvPr/>
            </p:nvSpPr>
            <p:spPr>
              <a:xfrm flipH="1">
                <a:off x="2017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1" name="Line 9"/>
              <p:cNvSpPr/>
              <p:nvPr/>
            </p:nvSpPr>
            <p:spPr>
              <a:xfrm flipH="1">
                <a:off x="2336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2" name="Line 10"/>
              <p:cNvSpPr/>
              <p:nvPr/>
            </p:nvSpPr>
            <p:spPr>
              <a:xfrm flipH="1">
                <a:off x="2652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3" name="Line 11"/>
              <p:cNvSpPr/>
              <p:nvPr/>
            </p:nvSpPr>
            <p:spPr>
              <a:xfrm flipH="1">
                <a:off x="2971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4" name="Line 12"/>
              <p:cNvSpPr/>
              <p:nvPr/>
            </p:nvSpPr>
            <p:spPr>
              <a:xfrm flipH="1">
                <a:off x="3289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5" name="Line 13"/>
              <p:cNvSpPr/>
              <p:nvPr/>
            </p:nvSpPr>
            <p:spPr>
              <a:xfrm flipH="1">
                <a:off x="3606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6" name="Line 14"/>
              <p:cNvSpPr/>
              <p:nvPr/>
            </p:nvSpPr>
            <p:spPr>
              <a:xfrm flipH="1">
                <a:off x="3923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7" name="Line 15"/>
              <p:cNvSpPr/>
              <p:nvPr/>
            </p:nvSpPr>
            <p:spPr>
              <a:xfrm flipH="1">
                <a:off x="4242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78" name="Line 16"/>
              <p:cNvSpPr/>
              <p:nvPr/>
            </p:nvSpPr>
            <p:spPr>
              <a:xfrm flipH="1">
                <a:off x="4558" y="1026"/>
                <a:ext cx="0" cy="2767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</p:grpSp>
        <p:grpSp>
          <p:nvGrpSpPr>
            <p:cNvPr id="14360" name="Group 17"/>
            <p:cNvGrpSpPr/>
            <p:nvPr/>
          </p:nvGrpSpPr>
          <p:grpSpPr>
            <a:xfrm>
              <a:off x="6901" y="7623"/>
              <a:ext cx="2327" cy="1415"/>
              <a:chOff x="1383" y="1617"/>
              <a:chExt cx="2722" cy="1904"/>
            </a:xfrm>
          </p:grpSpPr>
          <p:sp>
            <p:nvSpPr>
              <p:cNvPr id="14361" name="Line 18"/>
              <p:cNvSpPr/>
              <p:nvPr/>
            </p:nvSpPr>
            <p:spPr>
              <a:xfrm>
                <a:off x="1383" y="3521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62" name="Line 19"/>
              <p:cNvSpPr/>
              <p:nvPr/>
            </p:nvSpPr>
            <p:spPr>
              <a:xfrm>
                <a:off x="1383" y="3249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63" name="Line 20"/>
              <p:cNvSpPr/>
              <p:nvPr/>
            </p:nvSpPr>
            <p:spPr>
              <a:xfrm>
                <a:off x="1383" y="2976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64" name="Line 21"/>
              <p:cNvSpPr/>
              <p:nvPr/>
            </p:nvSpPr>
            <p:spPr>
              <a:xfrm>
                <a:off x="1383" y="2705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65" name="Line 22"/>
              <p:cNvSpPr/>
              <p:nvPr/>
            </p:nvSpPr>
            <p:spPr>
              <a:xfrm>
                <a:off x="1383" y="2433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66" name="Line 23"/>
              <p:cNvSpPr/>
              <p:nvPr/>
            </p:nvSpPr>
            <p:spPr>
              <a:xfrm>
                <a:off x="1383" y="2160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67" name="Line 24"/>
              <p:cNvSpPr/>
              <p:nvPr/>
            </p:nvSpPr>
            <p:spPr>
              <a:xfrm>
                <a:off x="1383" y="1889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  <p:sp>
            <p:nvSpPr>
              <p:cNvPr id="14368" name="Line 25"/>
              <p:cNvSpPr/>
              <p:nvPr/>
            </p:nvSpPr>
            <p:spPr>
              <a:xfrm>
                <a:off x="1383" y="1617"/>
                <a:ext cx="2722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>
                <a:defPPr/>
              </a:lstStyle>
              <a:p>
                <a:endParaRPr/>
              </a:p>
            </p:txBody>
          </p:sp>
        </p:grpSp>
      </p:grpSp>
      <p:sp>
        <p:nvSpPr>
          <p:cNvPr id="14339" name="Text Box 26"/>
          <p:cNvSpPr txBox="1"/>
          <p:nvPr/>
        </p:nvSpPr>
        <p:spPr>
          <a:xfrm>
            <a:off x="2361636" y="704892"/>
            <a:ext cx="1344548" cy="87770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s/cm</a:t>
            </a:r>
          </a:p>
        </p:txBody>
      </p:sp>
      <p:sp>
        <p:nvSpPr>
          <p:cNvPr id="14340" name="Text Box 27"/>
          <p:cNvSpPr txBox="1"/>
          <p:nvPr/>
        </p:nvSpPr>
        <p:spPr>
          <a:xfrm>
            <a:off x="7221809" y="4495663"/>
            <a:ext cx="1008708" cy="8777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t/s</a:t>
            </a:r>
          </a:p>
        </p:txBody>
      </p:sp>
      <p:sp>
        <p:nvSpPr>
          <p:cNvPr id="14341" name="Text Box 28"/>
          <p:cNvSpPr txBox="1"/>
          <p:nvPr/>
        </p:nvSpPr>
        <p:spPr>
          <a:xfrm>
            <a:off x="1625704" y="1086062"/>
            <a:ext cx="1064682" cy="8788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14342" name="Text Box 29"/>
          <p:cNvSpPr txBox="1"/>
          <p:nvPr/>
        </p:nvSpPr>
        <p:spPr>
          <a:xfrm>
            <a:off x="1625704" y="1835150"/>
            <a:ext cx="1064682" cy="8788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14343" name="Text Box 30"/>
          <p:cNvSpPr txBox="1"/>
          <p:nvPr/>
        </p:nvSpPr>
        <p:spPr>
          <a:xfrm>
            <a:off x="1618559" y="2629493"/>
            <a:ext cx="1064682" cy="8788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4344" name="Text Box 31"/>
          <p:cNvSpPr txBox="1"/>
          <p:nvPr/>
        </p:nvSpPr>
        <p:spPr>
          <a:xfrm>
            <a:off x="1618559" y="3360717"/>
            <a:ext cx="1064682" cy="878898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4345" name="Text Box 32"/>
          <p:cNvSpPr txBox="1"/>
          <p:nvPr/>
        </p:nvSpPr>
        <p:spPr>
          <a:xfrm>
            <a:off x="1754323" y="4205079"/>
            <a:ext cx="1064682" cy="8777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0</a:t>
            </a:r>
          </a:p>
        </p:txBody>
      </p:sp>
      <p:grpSp>
        <p:nvGrpSpPr>
          <p:cNvPr id="5" name="Group 43"/>
          <p:cNvGrpSpPr/>
          <p:nvPr/>
        </p:nvGrpSpPr>
        <p:grpSpPr>
          <a:xfrm>
            <a:off x="2285436" y="1429046"/>
            <a:ext cx="4344472" cy="3027316"/>
            <a:chOff x="5328" y="1248"/>
            <a:chExt cx="1927" cy="1678"/>
          </a:xfrm>
        </p:grpSpPr>
        <p:sp>
          <p:nvSpPr>
            <p:cNvPr id="14356" name="Line 37"/>
            <p:cNvSpPr/>
            <p:nvPr/>
          </p:nvSpPr>
          <p:spPr>
            <a:xfrm flipV="1">
              <a:off x="5328" y="1248"/>
              <a:ext cx="1927" cy="1678"/>
            </a:xfrm>
            <a:prstGeom prst="line">
              <a:avLst/>
            </a:prstGeom>
            <a:ln w="28575" cap="flat" cmpd="sng">
              <a:solidFill>
                <a:schemeClr val="hlink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>
              <a:defPPr/>
            </a:lstStyle>
            <a:p>
              <a:endParaRPr/>
            </a:p>
          </p:txBody>
        </p:sp>
        <p:sp>
          <p:nvSpPr>
            <p:cNvPr id="14352" name="Oval 33"/>
            <p:cNvSpPr/>
            <p:nvPr/>
          </p:nvSpPr>
          <p:spPr>
            <a:xfrm>
              <a:off x="5774" y="2497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solidFill>
                  <a:schemeClr val="tx2"/>
                </a:solidFill>
                <a:latin typeface="Times New Roman" pitchFamily="18" charset="0"/>
              </a:endParaRPr>
            </a:p>
          </p:txBody>
        </p:sp>
        <p:sp>
          <p:nvSpPr>
            <p:cNvPr id="14353" name="Oval 34"/>
            <p:cNvSpPr/>
            <p:nvPr/>
          </p:nvSpPr>
          <p:spPr>
            <a:xfrm>
              <a:off x="6269" y="2076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4" name="Oval 35"/>
            <p:cNvSpPr/>
            <p:nvPr/>
          </p:nvSpPr>
          <p:spPr>
            <a:xfrm>
              <a:off x="6734" y="1656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55" name="Oval 36"/>
            <p:cNvSpPr/>
            <p:nvPr/>
          </p:nvSpPr>
          <p:spPr>
            <a:xfrm>
              <a:off x="7191" y="1258"/>
              <a:ext cx="45" cy="45"/>
            </a:xfrm>
            <a:prstGeom prst="ellipse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/>
            <a:lstStyle>
              <a:defPPr/>
            </a:lstStyle>
            <a:p>
              <a:endParaRPr lang="zh-CN" altLang="en-US" sz="1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4347" name="Text Box 38"/>
          <p:cNvSpPr txBox="1"/>
          <p:nvPr/>
        </p:nvSpPr>
        <p:spPr>
          <a:xfrm>
            <a:off x="2971405" y="4495663"/>
            <a:ext cx="1064682" cy="8777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348" name="Text Box 39"/>
          <p:cNvSpPr txBox="1"/>
          <p:nvPr/>
        </p:nvSpPr>
        <p:spPr>
          <a:xfrm>
            <a:off x="3828867" y="4495663"/>
            <a:ext cx="1064682" cy="8777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4349" name="Text Box 40"/>
          <p:cNvSpPr txBox="1"/>
          <p:nvPr/>
        </p:nvSpPr>
        <p:spPr>
          <a:xfrm>
            <a:off x="4710940" y="4495663"/>
            <a:ext cx="1064682" cy="8777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4350" name="Text Box 41"/>
          <p:cNvSpPr txBox="1"/>
          <p:nvPr/>
        </p:nvSpPr>
        <p:spPr>
          <a:xfrm>
            <a:off x="5565226" y="4495663"/>
            <a:ext cx="1064682" cy="8777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4351" name="Text Box 42"/>
          <p:cNvSpPr txBox="1"/>
          <p:nvPr/>
        </p:nvSpPr>
        <p:spPr>
          <a:xfrm>
            <a:off x="6340787" y="4467723"/>
            <a:ext cx="1064682" cy="877707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</a:ln>
        </p:spPr>
        <p:txBody>
          <a:bodyPr/>
          <a:lstStyle>
            <a:defPPr/>
          </a:lstStyle>
          <a:p>
            <a:pPr algn="just"/>
            <a:r>
              <a:rPr lang="en-US" altLang="zh-CN" sz="3000">
                <a:solidFill>
                  <a:schemeClr val="tx2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3" name="矩形 2"/>
          <p:cNvSpPr/>
          <p:nvPr/>
        </p:nvSpPr>
        <p:spPr>
          <a:xfrm>
            <a:off x="311150" y="680085"/>
            <a:ext cx="2019300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>
            <a:defPPr/>
          </a:lstStyle>
          <a:p>
            <a:pPr algn="ctr"/>
            <a:r>
              <a:rPr lang="zh-CN" altLang="en-US" sz="36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anose="02010609060101010101" charset="-122"/>
                <a:ea typeface="黑体" panose="02010609060101010101" charset="-122"/>
              </a:rPr>
              <a:t>实验结论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23850" y="1227455"/>
            <a:ext cx="8496300" cy="35712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/>
          </a:lstStyle>
          <a:p>
            <a:pPr marL="514350" marR="0" indent="-514350" defTabSz="914400" eaLnBrk="0" hangingPunct="0">
              <a:lnSpc>
                <a:spcPct val="155000"/>
              </a:lnSpc>
              <a:spcBef>
                <a:spcPct val="20000"/>
              </a:spcBef>
              <a:buClrTx/>
              <a:buSzTx/>
              <a:buFontTx/>
              <a:buAutoNum type="arabicPeriod"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气泡在上升了一段路程后，相等时间内通过的路程</a:t>
            </a:r>
            <a:r>
              <a:rPr kumimoji="0" lang="zh-CN" altLang="en-US" sz="2800" b="1" u="sng" kern="1200" cap="none" spc="0" normalizeH="0" baseline="0" noProof="0">
                <a:latin typeface="+mn-ea"/>
                <a:ea typeface="+mn-ea"/>
                <a:cs typeface="+mn-cs"/>
              </a:rPr>
              <a:t>        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（近似相等</a:t>
            </a: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/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不相等）。运动的路程和时间近似成</a:t>
            </a:r>
            <a:r>
              <a:rPr lang="zh-CN" altLang="en-US" sz="2800" u="sng" noProof="0">
                <a:latin typeface="+mn-ea"/>
                <a:ea typeface="+mn-ea"/>
                <a:sym typeface="+mn-ea"/>
              </a:rPr>
              <a:t>        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比。</a:t>
            </a:r>
            <a:endParaRPr kumimoji="0" lang="en-US" altLang="zh-CN" sz="2800" b="1" kern="1200" cap="none" spc="0" normalizeH="0" baseline="0" noProof="0">
              <a:latin typeface="+mn-ea"/>
              <a:ea typeface="+mn-ea"/>
              <a:cs typeface="+mn-cs"/>
            </a:endParaRPr>
          </a:p>
          <a:p>
            <a:pPr marL="514350" marR="0" indent="-514350" defTabSz="914400" eaLnBrk="0" hangingPunct="0">
              <a:lnSpc>
                <a:spcPct val="155000"/>
              </a:lnSpc>
              <a:spcBef>
                <a:spcPct val="20000"/>
              </a:spcBef>
              <a:buClrTx/>
              <a:buSzTx/>
              <a:buFontTx/>
              <a:buAutoNum type="arabicPeriod"/>
              <a:defRPr/>
            </a:pP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我们把</a:t>
            </a:r>
            <a:r>
              <a:rPr kumimoji="0" lang="zh-CN" altLang="en-US" sz="2800" b="1" u="sng" kern="1200" cap="none" spc="0" normalizeH="0" baseline="0" noProof="0">
                <a:latin typeface="+mn-ea"/>
                <a:ea typeface="+mn-ea"/>
                <a:cs typeface="+mn-cs"/>
              </a:rPr>
              <a:t>                      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叫做匀速直线运动。这种运动方式的物体在相等时间内通过的路程是</a:t>
            </a:r>
            <a:r>
              <a:rPr kumimoji="0" lang="zh-CN" altLang="en-US" sz="2800" b="1" u="sng" kern="1200" cap="none" spc="0" normalizeH="0" baseline="0" noProof="0">
                <a:latin typeface="+mn-ea"/>
                <a:ea typeface="+mn-ea"/>
                <a:cs typeface="+mn-cs"/>
              </a:rPr>
              <a:t>       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r>
              <a:rPr lang="zh-CN" altLang="en-US"/>
              <a:t>探究新知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646430"/>
            <a:ext cx="8496300" cy="40151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defPPr/>
          </a:lstStyle>
          <a:p>
            <a:pPr marL="514350" marR="0" indent="-514350" defTabSz="914400" eaLnBrk="0" hangingPunct="0">
              <a:lnSpc>
                <a:spcPct val="105000"/>
              </a:lnSpc>
              <a:spcBef>
                <a:spcPct val="20000"/>
              </a:spcBef>
              <a:buClrTx/>
              <a:buSzTx/>
              <a:buFontTx/>
              <a:defRPr/>
            </a:pPr>
            <a:r>
              <a:rPr kumimoji="0" lang="en-US" altLang="zh-CN" sz="2800" b="1" kern="1200" cap="none" spc="0" normalizeH="0" baseline="0" noProof="0">
                <a:latin typeface="+mn-ea"/>
                <a:ea typeface="+mn-ea"/>
                <a:cs typeface="+mn-cs"/>
              </a:rPr>
              <a:t>3. </a:t>
            </a:r>
            <a:r>
              <a:rPr kumimoji="0" lang="zh-CN" altLang="en-US" sz="2800" b="1" kern="1200" cap="none" spc="0" normalizeH="0" baseline="0" noProof="0">
                <a:latin typeface="+mn-ea"/>
                <a:ea typeface="+mn-ea"/>
                <a:cs typeface="+mn-cs"/>
              </a:rPr>
              <a:t>生活中有哪些运动，我们可以近似看作是匀速直线运动呢？</a:t>
            </a:r>
          </a:p>
        </p:txBody>
      </p:sp>
      <p:pic>
        <p:nvPicPr>
          <p:cNvPr id="6" name="Picture 2" descr="溜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" y="1733550"/>
            <a:ext cx="2835275" cy="2835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3" descr="扶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1765300"/>
            <a:ext cx="4051935" cy="2703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/>
        </p:nvSpPr>
        <p:spPr>
          <a:xfrm>
            <a:off x="395288" y="4568825"/>
            <a:ext cx="8856663" cy="523875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4.  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匀速直线运动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速度的计算公式</a:t>
            </a:r>
            <a:r>
              <a:rPr kumimoji="0" lang="en-US" altLang="zh-CN" sz="28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</a:t>
            </a:r>
            <a:r>
              <a:rPr kumimoji="0" lang="zh-CN" altLang="zh-CN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</a:p>
        </p:txBody>
      </p:sp>
    </p:spTree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  <p:tag name="ISPRING_OUTPUT_FOLDER" val="C:\Users\Administrator\Desktop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PRESENTATION_TITLE" val="57edbc9ccc5e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C6649023-20CB-46EF-AFDA-1FB681D8EE2C"/>
  <p:tag name="ISPRINGCLOUDFOLDERID" val="0"/>
  <p:tag name="ISPRINGCLOUDFOLDERPATH" val="Repository"/>
  <p:tag name="ISPRINGONLINEFOLDERID" val="0"/>
  <p:tag name="ISPRINGONLINEFOLDERPATH" val="Content Lis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bd14ecbe-d11c-423b-8043-459dd31cf45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{ca77db74-bb74-4377-818c-ed796f1da433}"/>
</p:tagLst>
</file>

<file path=ppt/theme/theme1.xml><?xml version="1.0" encoding="utf-8"?>
<a:theme xmlns:a="http://schemas.openxmlformats.org/drawingml/2006/main" name="Default Design">
  <a:themeElements>
    <a:clrScheme name="自定义 186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0070C0"/>
      </a:accent1>
      <a:accent2>
        <a:srgbClr val="4FACF3"/>
      </a:accent2>
      <a:accent3>
        <a:srgbClr val="40AFFF"/>
      </a:accent3>
      <a:accent4>
        <a:srgbClr val="4FACF3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FFFFF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6666"/>
        </a:dk2>
        <a:lt2>
          <a:srgbClr val="808080"/>
        </a:lt2>
        <a:accent1>
          <a:srgbClr val="F8A230"/>
        </a:accent1>
        <a:accent2>
          <a:srgbClr val="5CACE2"/>
        </a:accent2>
        <a:accent3>
          <a:srgbClr val="FFFFFF"/>
        </a:accent3>
        <a:accent4>
          <a:srgbClr val="000000"/>
        </a:accent4>
        <a:accent5>
          <a:srgbClr val="FBCEAD"/>
        </a:accent5>
        <a:accent6>
          <a:srgbClr val="539BCD"/>
        </a:accent6>
        <a:hlink>
          <a:srgbClr val="E569A7"/>
        </a:hlink>
        <a:folHlink>
          <a:srgbClr val="95D8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808080"/>
        </a:lt2>
        <a:accent1>
          <a:srgbClr val="8EEA3A"/>
        </a:accent1>
        <a:accent2>
          <a:srgbClr val="F97B90"/>
        </a:accent2>
        <a:accent3>
          <a:srgbClr val="FFFFFF"/>
        </a:accent3>
        <a:accent4>
          <a:srgbClr val="000000"/>
        </a:accent4>
        <a:accent5>
          <a:srgbClr val="C6F3AE"/>
        </a:accent5>
        <a:accent6>
          <a:srgbClr val="E26F82"/>
        </a:accent6>
        <a:hlink>
          <a:srgbClr val="5DC2F5"/>
        </a:hlink>
        <a:folHlink>
          <a:srgbClr val="FFA4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自定义</PresentationFormat>
  <Paragraphs>110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Default Design</vt:lpstr>
      <vt:lpstr>PowerPoint 演示文稿</vt:lpstr>
      <vt:lpstr>新课引入</vt:lpstr>
      <vt:lpstr>新课引入</vt:lpstr>
      <vt:lpstr>探究新知</vt:lpstr>
      <vt:lpstr>探究新知</vt:lpstr>
      <vt:lpstr>探究新知</vt:lpstr>
      <vt:lpstr>探究新知</vt:lpstr>
      <vt:lpstr>探究新知</vt:lpstr>
      <vt:lpstr>探究新知</vt:lpstr>
      <vt:lpstr>探究新知</vt:lpstr>
      <vt:lpstr>PowerPoint 演示文稿</vt:lpstr>
      <vt:lpstr>PowerPoint 演示文稿</vt:lpstr>
      <vt:lpstr>探究新知</vt:lpstr>
      <vt:lpstr>PowerPoint 演示文稿</vt:lpstr>
      <vt:lpstr>探究新知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2008-03-10T09:13:00Z</dcterms:created>
  <dcterms:modified xsi:type="dcterms:W3CDTF">2020-08-06T01:25:08Z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