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07" r:id="rId3"/>
    <p:sldId id="533" r:id="rId4"/>
    <p:sldId id="534" r:id="rId5"/>
    <p:sldId id="535" r:id="rId6"/>
    <p:sldId id="536" r:id="rId7"/>
    <p:sldId id="537" r:id="rId8"/>
    <p:sldId id="538" r:id="rId9"/>
    <p:sldId id="539" r:id="rId10"/>
    <p:sldId id="541" r:id="rId11"/>
    <p:sldId id="542" r:id="rId12"/>
    <p:sldId id="543" r:id="rId13"/>
    <p:sldId id="540" r:id="rId14"/>
    <p:sldId id="544" r:id="rId15"/>
    <p:sldId id="546" r:id="rId16"/>
  </p:sldIdLst>
  <p:sldSz cx="9144000" cy="5145088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64"/>
        <p:guide pos="29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957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/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/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45009425-7D28-4AE9-9390-D1E329DD12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2841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</a:lstStyle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/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/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9F96CFA8-3050-428A-B463-2A1972A380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3711278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</a:lstStyle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2AD9C00E-26A7-4D7A-81B8-A354F8B88B00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燕尾形 66"/>
          <p:cNvSpPr/>
          <p:nvPr userDrawn="1"/>
        </p:nvSpPr>
        <p:spPr bwMode="auto">
          <a:xfrm>
            <a:off x="1585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>
            <a:defPPr/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8" name="燕尾形 67"/>
          <p:cNvSpPr/>
          <p:nvPr userDrawn="1"/>
        </p:nvSpPr>
        <p:spPr bwMode="auto">
          <a:xfrm>
            <a:off x="3109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>
            <a:defPPr/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01" name="直接连接符 100"/>
          <p:cNvCxnSpPr/>
          <p:nvPr userDrawn="1"/>
        </p:nvCxnSpPr>
        <p:spPr bwMode="auto">
          <a:xfrm>
            <a:off x="158750" y="556260"/>
            <a:ext cx="8991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725" y="76835"/>
            <a:ext cx="5868670" cy="527050"/>
          </a:xfrm>
        </p:spPr>
        <p:txBody>
          <a:bodyPr/>
          <a:lstStyle>
            <a:defPPr/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五边形 22"/>
          <p:cNvSpPr>
            <a:spLocks noChangeArrowheads="1"/>
          </p:cNvSpPr>
          <p:nvPr userDrawn="1"/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/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325" y="153035"/>
            <a:ext cx="5868670" cy="527050"/>
          </a:xfrm>
        </p:spPr>
        <p:txBody>
          <a:bodyPr/>
          <a:lstStyle>
            <a:defPPr/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" y="0"/>
            <a:ext cx="9139555" cy="51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任意多边形 23"/>
          <p:cNvSpPr/>
          <p:nvPr userDrawn="1"/>
        </p:nvSpPr>
        <p:spPr bwMode="auto">
          <a:xfrm flipV="1">
            <a:off x="0" y="146051"/>
            <a:ext cx="9151144" cy="3061097"/>
          </a:xfrm>
          <a:custGeom>
            <a:avLst/>
            <a:gdLst>
              <a:gd name="T0" fmla="*/ 803941 w 12201987"/>
              <a:gd name="T1" fmla="*/ 4078036 h 4082606"/>
              <a:gd name="T2" fmla="*/ 2047148 w 12201987"/>
              <a:gd name="T3" fmla="*/ 4078036 h 4082606"/>
              <a:gd name="T4" fmla="*/ 2622639 w 12201987"/>
              <a:gd name="T5" fmla="*/ 2635166 h 4082606"/>
              <a:gd name="T6" fmla="*/ 7327344 w 12201987"/>
              <a:gd name="T7" fmla="*/ 4078036 h 4082606"/>
              <a:gd name="T8" fmla="*/ 12200139 w 12201987"/>
              <a:gd name="T9" fmla="*/ 4078036 h 4082606"/>
              <a:gd name="T10" fmla="*/ 12200139 w 12201987"/>
              <a:gd name="T11" fmla="*/ 3910631 h 4082606"/>
              <a:gd name="T12" fmla="*/ 2132091 w 12201987"/>
              <a:gd name="T13" fmla="*/ 683421 h 4082606"/>
              <a:gd name="T14" fmla="*/ 803941 w 12201987"/>
              <a:gd name="T15" fmla="*/ 4078036 h 4082606"/>
              <a:gd name="T16" fmla="*/ 0 w 12201987"/>
              <a:gd name="T17" fmla="*/ 4078036 h 4082606"/>
              <a:gd name="T18" fmla="*/ 519409 w 12201987"/>
              <a:gd name="T19" fmla="*/ 4078036 h 4082606"/>
              <a:gd name="T20" fmla="*/ 1879271 w 12201987"/>
              <a:gd name="T21" fmla="*/ 602380 h 4082606"/>
              <a:gd name="T22" fmla="*/ 0 w 12201987"/>
              <a:gd name="T23" fmla="*/ 0 h 4082606"/>
              <a:gd name="T24" fmla="*/ 0 w 12201987"/>
              <a:gd name="T25" fmla="*/ 4078036 h 40826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01987" h="4082606">
                <a:moveTo>
                  <a:pt x="804061" y="4082606"/>
                </a:moveTo>
                <a:lnTo>
                  <a:pt x="2047460" y="4082606"/>
                </a:lnTo>
                <a:lnTo>
                  <a:pt x="2623035" y="2638119"/>
                </a:lnTo>
                <a:lnTo>
                  <a:pt x="7328452" y="4082606"/>
                </a:lnTo>
                <a:lnTo>
                  <a:pt x="12201987" y="4082606"/>
                </a:lnTo>
                <a:lnTo>
                  <a:pt x="12201987" y="3915013"/>
                </a:lnTo>
                <a:lnTo>
                  <a:pt x="2132415" y="684186"/>
                </a:lnTo>
                <a:lnTo>
                  <a:pt x="804061" y="4082606"/>
                </a:lnTo>
                <a:close/>
                <a:moveTo>
                  <a:pt x="0" y="4082606"/>
                </a:moveTo>
                <a:lnTo>
                  <a:pt x="519489" y="4082606"/>
                </a:lnTo>
                <a:lnTo>
                  <a:pt x="1879555" y="603056"/>
                </a:lnTo>
                <a:lnTo>
                  <a:pt x="0" y="0"/>
                </a:lnTo>
                <a:lnTo>
                  <a:pt x="0" y="4082606"/>
                </a:lnTo>
                <a:close/>
              </a:path>
            </a:pathLst>
          </a:custGeom>
          <a:solidFill>
            <a:srgbClr val="0094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/>
          </a:lstStyle>
          <a:p>
            <a:endParaRPr lang="zh-CN" altLang="en-US"/>
          </a:p>
        </p:txBody>
      </p:sp>
      <p:sp>
        <p:nvSpPr>
          <p:cNvPr id="30723" name="任意多边形 21"/>
          <p:cNvSpPr/>
          <p:nvPr userDrawn="1"/>
        </p:nvSpPr>
        <p:spPr bwMode="auto">
          <a:xfrm rot="10800000" flipV="1">
            <a:off x="0" y="496095"/>
            <a:ext cx="9144000" cy="5070872"/>
          </a:xfrm>
          <a:custGeom>
            <a:avLst/>
            <a:gdLst>
              <a:gd name="T0" fmla="*/ 3875109 w 12192000"/>
              <a:gd name="T1" fmla="*/ 1243198 h 6761344"/>
              <a:gd name="T2" fmla="*/ 1718260 w 12192000"/>
              <a:gd name="T3" fmla="*/ 6760620 h 6761344"/>
              <a:gd name="T4" fmla="*/ 12192000 w 12192000"/>
              <a:gd name="T5" fmla="*/ 6760620 h 6761344"/>
              <a:gd name="T6" fmla="*/ 12192000 w 12192000"/>
              <a:gd name="T7" fmla="*/ 3911388 h 6761344"/>
              <a:gd name="T8" fmla="*/ 3875109 w 12192000"/>
              <a:gd name="T9" fmla="*/ 1243198 h 6761344"/>
              <a:gd name="T10" fmla="*/ 0 w 12192000"/>
              <a:gd name="T11" fmla="*/ 0 h 6761344"/>
              <a:gd name="T12" fmla="*/ 0 w 12192000"/>
              <a:gd name="T13" fmla="*/ 6760620 h 6761344"/>
              <a:gd name="T14" fmla="*/ 1454836 w 12192000"/>
              <a:gd name="T15" fmla="*/ 6760620 h 6761344"/>
              <a:gd name="T16" fmla="*/ 3641039 w 12192000"/>
              <a:gd name="T17" fmla="*/ 1168105 h 6761344"/>
              <a:gd name="T18" fmla="*/ 0 w 12192000"/>
              <a:gd name="T19" fmla="*/ 0 h 676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192000" h="6761344">
                <a:moveTo>
                  <a:pt x="3875109" y="1243330"/>
                </a:moveTo>
                <a:lnTo>
                  <a:pt x="1718260" y="6761344"/>
                </a:lnTo>
                <a:lnTo>
                  <a:pt x="12192000" y="6761344"/>
                </a:lnTo>
                <a:lnTo>
                  <a:pt x="12192000" y="3911808"/>
                </a:lnTo>
                <a:lnTo>
                  <a:pt x="3875109" y="1243330"/>
                </a:lnTo>
                <a:close/>
                <a:moveTo>
                  <a:pt x="0" y="0"/>
                </a:moveTo>
                <a:lnTo>
                  <a:pt x="0" y="6761344"/>
                </a:lnTo>
                <a:lnTo>
                  <a:pt x="1454836" y="6761344"/>
                </a:lnTo>
                <a:lnTo>
                  <a:pt x="3641039" y="116822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/>
          </a:lstStyle>
          <a:p>
            <a:endParaRPr lang="zh-CN" altLang="en-US"/>
          </a:p>
        </p:txBody>
      </p:sp>
      <p:sp>
        <p:nvSpPr>
          <p:cNvPr id="30724" name="任意多边形 27"/>
          <p:cNvSpPr/>
          <p:nvPr userDrawn="1"/>
        </p:nvSpPr>
        <p:spPr bwMode="auto">
          <a:xfrm>
            <a:off x="0" y="795"/>
            <a:ext cx="9151144" cy="145256"/>
          </a:xfrm>
          <a:custGeom>
            <a:avLst/>
            <a:gdLst>
              <a:gd name="T0" fmla="*/ 8829809 w 12201987"/>
              <a:gd name="T1" fmla="*/ 0 h 193179"/>
              <a:gd name="T2" fmla="*/ 12200139 w 12201987"/>
              <a:gd name="T3" fmla="*/ 0 h 193179"/>
              <a:gd name="T4" fmla="*/ 12200139 w 12201987"/>
              <a:gd name="T5" fmla="*/ 195171 h 193179"/>
              <a:gd name="T6" fmla="*/ 8945954 w 12201987"/>
              <a:gd name="T7" fmla="*/ 195171 h 193179"/>
              <a:gd name="T8" fmla="*/ 8829809 w 12201987"/>
              <a:gd name="T9" fmla="*/ 0 h 193179"/>
              <a:gd name="T10" fmla="*/ 0 w 12201987"/>
              <a:gd name="T11" fmla="*/ 0 h 193179"/>
              <a:gd name="T12" fmla="*/ 8515213 w 12201987"/>
              <a:gd name="T13" fmla="*/ 0 h 193179"/>
              <a:gd name="T14" fmla="*/ 8631358 w 12201987"/>
              <a:gd name="T15" fmla="*/ 195171 h 193179"/>
              <a:gd name="T16" fmla="*/ 0 w 12201987"/>
              <a:gd name="T17" fmla="*/ 195171 h 193179"/>
              <a:gd name="T18" fmla="*/ 0 w 12201987"/>
              <a:gd name="T19" fmla="*/ 0 h 1931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201987" h="193179">
                <a:moveTo>
                  <a:pt x="8831145" y="0"/>
                </a:moveTo>
                <a:lnTo>
                  <a:pt x="12201987" y="0"/>
                </a:lnTo>
                <a:lnTo>
                  <a:pt x="12201987" y="193179"/>
                </a:lnTo>
                <a:lnTo>
                  <a:pt x="8947310" y="193179"/>
                </a:lnTo>
                <a:lnTo>
                  <a:pt x="8831145" y="0"/>
                </a:lnTo>
                <a:close/>
                <a:moveTo>
                  <a:pt x="0" y="0"/>
                </a:moveTo>
                <a:lnTo>
                  <a:pt x="8516501" y="0"/>
                </a:lnTo>
                <a:lnTo>
                  <a:pt x="8632666" y="193179"/>
                </a:lnTo>
                <a:lnTo>
                  <a:pt x="0" y="19317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/>
          </a:lstStyle>
          <a:p>
            <a:endParaRPr lang="zh-CN" altLang="en-US"/>
          </a:p>
        </p:txBody>
      </p:sp>
      <p:sp>
        <p:nvSpPr>
          <p:cNvPr id="30725" name="文本框 25"/>
          <p:cNvSpPr txBox="1">
            <a:spLocks noChangeArrowheads="1"/>
          </p:cNvSpPr>
          <p:nvPr userDrawn="1"/>
        </p:nvSpPr>
        <p:spPr bwMode="auto">
          <a:xfrm rot="-1089225">
            <a:off x="1982392" y="2089121"/>
            <a:ext cx="46410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zh-CN" altLang="en-US" sz="6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 advTm="5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 advTm="5000"/>
  <p:txStyles>
    <p:titleStyle>
      <a:defPPr/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defPPr/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9"/>
          <p:cNvSpPr txBox="1">
            <a:spLocks noChangeArrowheads="1"/>
          </p:cNvSpPr>
          <p:nvPr/>
        </p:nvSpPr>
        <p:spPr bwMode="auto">
          <a:xfrm>
            <a:off x="3910628" y="1109690"/>
            <a:ext cx="4427220" cy="79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4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第二章  物态变化</a:t>
            </a:r>
          </a:p>
        </p:txBody>
      </p:sp>
      <p:sp>
        <p:nvSpPr>
          <p:cNvPr id="14" name="TextBox 50"/>
          <p:cNvSpPr txBox="1">
            <a:spLocks noChangeArrowheads="1"/>
          </p:cNvSpPr>
          <p:nvPr/>
        </p:nvSpPr>
        <p:spPr bwMode="auto">
          <a:xfrm>
            <a:off x="4191000" y="2061265"/>
            <a:ext cx="340741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320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四、升华和凝华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3966210" y="1963420"/>
            <a:ext cx="43357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/>
          <p:nvPr/>
        </p:nvSpPr>
        <p:spPr>
          <a:xfrm>
            <a:off x="5180428" y="1059918"/>
            <a:ext cx="3220245" cy="106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2100" b="1">
                <a:effectLst>
                  <a:outerShdw blurRad="38100" dist="38100" dir="2700000">
                    <a:srgbClr val="FFFFFF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在寒冷的冬天，在玻璃窗的</a:t>
            </a:r>
            <a:r>
              <a:rPr lang="zh-CN" altLang="en-US" sz="2100" b="1" u="sng">
                <a:effectLst>
                  <a:outerShdw blurRad="38100" dist="38100" dir="2700000">
                    <a:srgbClr val="FFFFFF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     </a:t>
            </a:r>
            <a:r>
              <a:rPr lang="zh-CN" altLang="en-US" sz="2100" b="1">
                <a:effectLst>
                  <a:outerShdw blurRad="38100" dist="38100" dir="2700000">
                    <a:srgbClr val="FFFFFF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（内</a:t>
            </a:r>
            <a:r>
              <a:rPr lang="en-US" altLang="zh-CN" sz="2100" b="1">
                <a:effectLst>
                  <a:outerShdw blurRad="38100" dist="38100" dir="2700000">
                    <a:srgbClr val="FFFFFF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r>
              <a:rPr lang="zh-CN" altLang="en-US" sz="2100" b="1">
                <a:effectLst>
                  <a:outerShdw blurRad="38100" dist="38100" dir="2700000">
                    <a:srgbClr val="FFFFFF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外）表面会出现</a:t>
            </a:r>
            <a:r>
              <a:rPr lang="zh-CN" altLang="en-US" sz="2100" b="1" u="sng">
                <a:effectLst>
                  <a:outerShdw blurRad="38100" dist="38100" dir="2700000">
                    <a:srgbClr val="FFFFFF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冰花</a:t>
            </a:r>
            <a:r>
              <a:rPr lang="zh-CN" altLang="en-US" sz="2100" b="1">
                <a:effectLst>
                  <a:outerShdw blurRad="38100" dist="38100" dir="2700000">
                    <a:srgbClr val="FFFFFF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</a:p>
        </p:txBody>
      </p:sp>
      <p:sp>
        <p:nvSpPr>
          <p:cNvPr id="15363" name="Text Box 5"/>
          <p:cNvSpPr txBox="1"/>
          <p:nvPr/>
        </p:nvSpPr>
        <p:spPr>
          <a:xfrm>
            <a:off x="1210093" y="3652549"/>
            <a:ext cx="3144026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2100" b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秋冬季节，玻璃窗上会有“</a:t>
            </a:r>
            <a:r>
              <a:rPr lang="zh-CN" altLang="en-US" sz="2100" b="1" u="sng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水雾</a:t>
            </a:r>
            <a:r>
              <a:rPr lang="zh-CN" altLang="en-US" sz="2100" b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”。</a:t>
            </a:r>
          </a:p>
        </p:txBody>
      </p:sp>
      <p:sp>
        <p:nvSpPr>
          <p:cNvPr id="15364" name="Text Box 6"/>
          <p:cNvSpPr txBox="1"/>
          <p:nvPr/>
        </p:nvSpPr>
        <p:spPr>
          <a:xfrm>
            <a:off x="5691753" y="1706110"/>
            <a:ext cx="97179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21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冰花</a:t>
            </a:r>
          </a:p>
        </p:txBody>
      </p:sp>
      <p:sp>
        <p:nvSpPr>
          <p:cNvPr id="15365" name="Text Box 7"/>
          <p:cNvSpPr txBox="1"/>
          <p:nvPr/>
        </p:nvSpPr>
        <p:spPr>
          <a:xfrm>
            <a:off x="1485194" y="3974097"/>
            <a:ext cx="800298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21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水雾</a:t>
            </a:r>
          </a:p>
        </p:txBody>
      </p:sp>
      <p:grpSp>
        <p:nvGrpSpPr>
          <p:cNvPr id="15366" name="组合 15365"/>
          <p:cNvGrpSpPr/>
          <p:nvPr/>
        </p:nvGrpSpPr>
        <p:grpSpPr>
          <a:xfrm>
            <a:off x="6478511" y="1620841"/>
            <a:ext cx="1405284" cy="951544"/>
            <a:chOff x="0" y="0"/>
            <a:chExt cx="1180" cy="799"/>
          </a:xfrm>
        </p:grpSpPr>
        <p:sp>
          <p:nvSpPr>
            <p:cNvPr id="15367" name="Text Box 12"/>
            <p:cNvSpPr txBox="1"/>
            <p:nvPr/>
          </p:nvSpPr>
          <p:spPr>
            <a:xfrm>
              <a:off x="293" y="181"/>
              <a:ext cx="725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 algn="l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3333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charset="0"/>
                  <a:ea typeface="方正细珊瑚简体" panose="03000509000000000000" pitchFamily="1" charset="-122"/>
                </a:rPr>
                <a:t>凝华</a:t>
              </a:r>
              <a:endParaRPr lang="zh-CN" altLang="en-US" sz="2400" b="1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/>
                <a:ea typeface="方正细珊瑚简体" panose="03000509000000000000" pitchFamily="1" charset="-122"/>
              </a:endParaRPr>
            </a:p>
          </p:txBody>
        </p:sp>
        <p:sp>
          <p:nvSpPr>
            <p:cNvPr id="15368" name="AutoShape 16"/>
            <p:cNvSpPr/>
            <p:nvPr/>
          </p:nvSpPr>
          <p:spPr>
            <a:xfrm>
              <a:off x="0" y="0"/>
              <a:ext cx="1180" cy="799"/>
            </a:xfrm>
            <a:prstGeom prst="irregularSeal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 sz="100">
                <a:latin typeface="Times New Roman"/>
              </a:endParaRPr>
            </a:p>
          </p:txBody>
        </p:sp>
      </p:grpSp>
      <p:grpSp>
        <p:nvGrpSpPr>
          <p:cNvPr id="15369" name="组合 15368"/>
          <p:cNvGrpSpPr/>
          <p:nvPr/>
        </p:nvGrpSpPr>
        <p:grpSpPr>
          <a:xfrm>
            <a:off x="2830933" y="3970524"/>
            <a:ext cx="1405284" cy="951545"/>
            <a:chOff x="0" y="0"/>
            <a:chExt cx="1180" cy="799"/>
          </a:xfrm>
        </p:grpSpPr>
        <p:sp>
          <p:nvSpPr>
            <p:cNvPr id="15370" name="Text Box 19"/>
            <p:cNvSpPr txBox="1"/>
            <p:nvPr/>
          </p:nvSpPr>
          <p:spPr>
            <a:xfrm>
              <a:off x="293" y="181"/>
              <a:ext cx="725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 algn="l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3333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charset="0"/>
                  <a:ea typeface="方正细珊瑚简体" panose="03000509000000000000" pitchFamily="1" charset="-122"/>
                </a:rPr>
                <a:t>液化</a:t>
              </a:r>
            </a:p>
          </p:txBody>
        </p:sp>
        <p:sp>
          <p:nvSpPr>
            <p:cNvPr id="15371" name="AutoShape 20"/>
            <p:cNvSpPr/>
            <p:nvPr/>
          </p:nvSpPr>
          <p:spPr>
            <a:xfrm>
              <a:off x="0" y="0"/>
              <a:ext cx="1180" cy="799"/>
            </a:xfrm>
            <a:prstGeom prst="irregularSeal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 sz="100">
                <a:latin typeface="Times New Roman" panose="02020603050405020304" charset="0"/>
              </a:endParaRPr>
            </a:p>
          </p:txBody>
        </p:sp>
      </p:grpSp>
      <p:pic>
        <p:nvPicPr>
          <p:cNvPr id="15374" name="图片 19" descr="1001181501cf3fc59d6ae24184.jpg"/>
          <p:cNvPicPr>
            <a:picLocks noChangeAspect="1"/>
          </p:cNvPicPr>
          <p:nvPr/>
        </p:nvPicPr>
        <p:blipFill>
          <a:blip r:embed="rId2"/>
          <a:srcRect l="3912" t="5492" r="4221" b="5154"/>
          <a:stretch>
            <a:fillRect/>
          </a:stretch>
        </p:blipFill>
        <p:spPr>
          <a:xfrm>
            <a:off x="994536" y="1113510"/>
            <a:ext cx="3194045" cy="22151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5" name="Text Box 12"/>
          <p:cNvSpPr txBox="1"/>
          <p:nvPr/>
        </p:nvSpPr>
        <p:spPr>
          <a:xfrm>
            <a:off x="5586494" y="1346949"/>
            <a:ext cx="756234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1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方正启体简体" panose="03000509000000000000" pitchFamily="1" charset="-122"/>
              </a:rPr>
              <a:t>内</a:t>
            </a:r>
            <a:endParaRPr lang="zh-CN" altLang="en-US" sz="2100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/>
              <a:ea typeface="方正启体简体" panose="03000509000000000000" pitchFamily="1" charset="-122"/>
            </a:endParaRPr>
          </a:p>
        </p:txBody>
      </p:sp>
      <p:pic>
        <p:nvPicPr>
          <p:cNvPr id="15376" name="图片 22" descr="20101228185850480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090" y="2291328"/>
            <a:ext cx="3151172" cy="29403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/>
          <p:nvPr/>
        </p:nvSpPr>
        <p:spPr>
          <a:xfrm>
            <a:off x="460793" y="4164531"/>
            <a:ext cx="3078525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冰箱冷冻室里的“霜”</a:t>
            </a:r>
          </a:p>
        </p:txBody>
      </p:sp>
      <p:pic>
        <p:nvPicPr>
          <p:cNvPr id="16387" name="Picture 14" descr="照片 001"/>
          <p:cNvPicPr>
            <a:picLocks noChangeAspect="1"/>
          </p:cNvPicPr>
          <p:nvPr/>
        </p:nvPicPr>
        <p:blipFill>
          <a:blip r:embed="rId2">
            <a:lum bright="12000"/>
          </a:blip>
          <a:stretch>
            <a:fillRect/>
          </a:stretch>
        </p:blipFill>
        <p:spPr>
          <a:xfrm>
            <a:off x="5491732" y="2983059"/>
            <a:ext cx="3079716" cy="1981689"/>
          </a:xfrm>
          <a:prstGeom prst="rect">
            <a:avLst/>
          </a:prstGeom>
          <a:noFill/>
          <a:ln w="381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6388" name="组合 16387"/>
          <p:cNvGrpSpPr/>
          <p:nvPr/>
        </p:nvGrpSpPr>
        <p:grpSpPr>
          <a:xfrm>
            <a:off x="4467105" y="1726908"/>
            <a:ext cx="1405284" cy="951545"/>
            <a:chOff x="0" y="0"/>
            <a:chExt cx="1180" cy="799"/>
          </a:xfrm>
        </p:grpSpPr>
        <p:sp>
          <p:nvSpPr>
            <p:cNvPr id="16389" name="Text Box 22"/>
            <p:cNvSpPr txBox="1"/>
            <p:nvPr/>
          </p:nvSpPr>
          <p:spPr>
            <a:xfrm>
              <a:off x="293" y="181"/>
              <a:ext cx="725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 algn="l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3333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charset="0"/>
                  <a:ea typeface="方正细珊瑚简体" panose="03000509000000000000" pitchFamily="1" charset="-122"/>
                </a:rPr>
                <a:t>凝华</a:t>
              </a:r>
            </a:p>
          </p:txBody>
        </p:sp>
        <p:sp>
          <p:nvSpPr>
            <p:cNvPr id="16390" name="AutoShape 23"/>
            <p:cNvSpPr/>
            <p:nvPr/>
          </p:nvSpPr>
          <p:spPr>
            <a:xfrm>
              <a:off x="0" y="0"/>
              <a:ext cx="1180" cy="799"/>
            </a:xfrm>
            <a:prstGeom prst="irregularSeal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 sz="100">
                <a:latin typeface="Times New Roman" panose="02020603050405020304" charset="0"/>
              </a:endParaRPr>
            </a:p>
          </p:txBody>
        </p:sp>
      </p:grpSp>
      <p:pic>
        <p:nvPicPr>
          <p:cNvPr id="16391" name="图片 6" descr="c0aa315cdb088bcbd74f89cde40e8db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83" y="1003552"/>
            <a:ext cx="2935615" cy="31380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2" name="Text Box 9"/>
          <p:cNvSpPr txBox="1"/>
          <p:nvPr/>
        </p:nvSpPr>
        <p:spPr>
          <a:xfrm>
            <a:off x="5219860" y="669857"/>
            <a:ext cx="307852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冰棍外的白色的“</a:t>
            </a:r>
            <a:r>
              <a:rPr lang="zh-CN" altLang="en-US" sz="2400" b="1" u="sng">
                <a:effectLst>
                  <a:outerShdw blurRad="38100" dist="38100" dir="2700000">
                    <a:srgbClr val="FFFFFF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粉</a:t>
            </a: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01300000243622122484812355265_9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10" y="1394331"/>
            <a:ext cx="3254782" cy="2604540"/>
          </a:xfrm>
          <a:prstGeom prst="rect">
            <a:avLst/>
          </a:prstGeom>
          <a:noFill/>
          <a:ln w="9525">
            <a:noFill/>
          </a:ln>
          <a:effectLst>
            <a:outerShdw dist="139700" dir="2699999" algn="ctr" rotWithShape="0">
              <a:srgbClr val="333333">
                <a:alpha val="64000"/>
              </a:srgbClr>
            </a:outerShdw>
          </a:effectLst>
        </p:spPr>
      </p:pic>
      <p:sp>
        <p:nvSpPr>
          <p:cNvPr id="17411" name="Text Box 6"/>
          <p:cNvSpPr txBox="1"/>
          <p:nvPr/>
        </p:nvSpPr>
        <p:spPr>
          <a:xfrm>
            <a:off x="4796790" y="1318260"/>
            <a:ext cx="40328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 algn="l"/>
            <a:r>
              <a:rPr lang="zh-CN" altLang="en-US" sz="2400">
                <a:effectLst>
                  <a:outerShdw blurRad="38100" dist="38100" dir="2700000">
                    <a:srgbClr val="FFFFFF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北方冬天，江边的树木上美丽的雾凇怎样形成的呢？</a:t>
            </a:r>
          </a:p>
        </p:txBody>
      </p:sp>
      <p:sp>
        <p:nvSpPr>
          <p:cNvPr id="17412" name="Text Box 7"/>
          <p:cNvSpPr txBox="1"/>
          <p:nvPr/>
        </p:nvSpPr>
        <p:spPr>
          <a:xfrm>
            <a:off x="4462780" y="3916680"/>
            <a:ext cx="453644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 algn="l"/>
            <a:r>
              <a:rPr lang="zh-CN" altLang="en-US" sz="270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charset="0"/>
                <a:ea typeface="华文行楷" panose="02010800040101010101" charset="-122"/>
              </a:rPr>
              <a:t>空气中的</a:t>
            </a:r>
            <a:r>
              <a:rPr lang="zh-CN" altLang="en-US" sz="270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行楷" panose="02010800040101010101" charset="-122"/>
              </a:rPr>
              <a:t>水蒸气凝华</a:t>
            </a:r>
            <a:r>
              <a:rPr lang="zh-CN" altLang="en-US" sz="270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charset="0"/>
                <a:ea typeface="华文行楷" panose="02010800040101010101" charset="-122"/>
              </a:rPr>
              <a:t>而来的。</a:t>
            </a:r>
            <a:endParaRPr lang="zh-CN" altLang="en-US" sz="600">
              <a:solidFill>
                <a:schemeClr val="bg1"/>
              </a:solidFill>
              <a:latin typeface="Times New Roman"/>
            </a:endParaRPr>
          </a:p>
        </p:txBody>
      </p:sp>
      <p:grpSp>
        <p:nvGrpSpPr>
          <p:cNvPr id="17415" name="组合 17414"/>
          <p:cNvGrpSpPr/>
          <p:nvPr/>
        </p:nvGrpSpPr>
        <p:grpSpPr>
          <a:xfrm>
            <a:off x="5868911" y="2715220"/>
            <a:ext cx="1405284" cy="951545"/>
            <a:chOff x="0" y="0"/>
            <a:chExt cx="1180" cy="799"/>
          </a:xfrm>
        </p:grpSpPr>
        <p:sp>
          <p:nvSpPr>
            <p:cNvPr id="17416" name="Text Box 12"/>
            <p:cNvSpPr txBox="1"/>
            <p:nvPr/>
          </p:nvSpPr>
          <p:spPr>
            <a:xfrm>
              <a:off x="293" y="181"/>
              <a:ext cx="725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 algn="l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3333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charset="0"/>
                  <a:ea typeface="方正细珊瑚简体" panose="03000509000000000000" pitchFamily="1" charset="-122"/>
                </a:rPr>
                <a:t>凝华</a:t>
              </a:r>
            </a:p>
          </p:txBody>
        </p:sp>
        <p:sp>
          <p:nvSpPr>
            <p:cNvPr id="17417" name="AutoShape 16"/>
            <p:cNvSpPr/>
            <p:nvPr/>
          </p:nvSpPr>
          <p:spPr>
            <a:xfrm>
              <a:off x="0" y="0"/>
              <a:ext cx="1180" cy="799"/>
            </a:xfrm>
            <a:prstGeom prst="irregularSeal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 sz="100">
                <a:latin typeface="Times New Roman" panose="02020603050405020304" charset="0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l8akbt1-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75" y="608965"/>
            <a:ext cx="4594860" cy="2039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 Box 3"/>
          <p:cNvSpPr txBox="1"/>
          <p:nvPr/>
        </p:nvSpPr>
        <p:spPr>
          <a:xfrm>
            <a:off x="7029450" y="609600"/>
            <a:ext cx="675005" cy="197040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>
            <a:defPPr/>
          </a:lstStyle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人工降雨</a:t>
            </a:r>
          </a:p>
        </p:txBody>
      </p:sp>
      <p:sp>
        <p:nvSpPr>
          <p:cNvPr id="15365" name="Text Box 5"/>
          <p:cNvSpPr txBox="1"/>
          <p:nvPr/>
        </p:nvSpPr>
        <p:spPr>
          <a:xfrm>
            <a:off x="63500" y="2243138"/>
            <a:ext cx="30591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>
                <a:latin typeface="Arial" panose="020B0604020202020204" pitchFamily="34" charset="0"/>
                <a:ea typeface="楷体_GB2312" panose="02010609030101010101" pitchFamily="49" charset="-122"/>
              </a:rPr>
              <a:t>具体过程：</a:t>
            </a:r>
          </a:p>
        </p:txBody>
      </p:sp>
      <p:sp>
        <p:nvSpPr>
          <p:cNvPr id="15366" name="Text Box 6"/>
          <p:cNvSpPr txBox="1"/>
          <p:nvPr/>
        </p:nvSpPr>
        <p:spPr>
          <a:xfrm>
            <a:off x="890588" y="2819400"/>
            <a:ext cx="183515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升华吸热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endParaRPr lang="zh-CN" altLang="zh-CN" sz="2800">
              <a:solidFill>
                <a:srgbClr val="FF3300"/>
              </a:solidFill>
              <a:latin typeface="Arial" pitchFamily="34" charset="0"/>
              <a:ea typeface="楷体_GB2312" pitchFamily="49" charset="-122"/>
            </a:endParaRPr>
          </a:p>
        </p:txBody>
      </p:sp>
      <p:sp>
        <p:nvSpPr>
          <p:cNvPr id="15367" name="Text Box 7"/>
          <p:cNvSpPr txBox="1"/>
          <p:nvPr/>
        </p:nvSpPr>
        <p:spPr>
          <a:xfrm>
            <a:off x="2403475" y="2674938"/>
            <a:ext cx="1871663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周围的空气温度急剧下降</a:t>
            </a:r>
          </a:p>
        </p:txBody>
      </p:sp>
      <p:sp>
        <p:nvSpPr>
          <p:cNvPr id="15368" name="Text Box 8"/>
          <p:cNvSpPr txBox="1"/>
          <p:nvPr/>
        </p:nvSpPr>
        <p:spPr>
          <a:xfrm>
            <a:off x="4851400" y="2674938"/>
            <a:ext cx="1439863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高空中的水蒸气遇冷</a:t>
            </a:r>
          </a:p>
        </p:txBody>
      </p:sp>
      <p:sp>
        <p:nvSpPr>
          <p:cNvPr id="15369" name="Text Box 9"/>
          <p:cNvSpPr txBox="1"/>
          <p:nvPr/>
        </p:nvSpPr>
        <p:spPr>
          <a:xfrm>
            <a:off x="6435725" y="2892425"/>
            <a:ext cx="13684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凝华成</a:t>
            </a:r>
          </a:p>
        </p:txBody>
      </p:sp>
      <p:sp>
        <p:nvSpPr>
          <p:cNvPr id="15370" name="Text Box 10"/>
          <p:cNvSpPr txBox="1"/>
          <p:nvPr/>
        </p:nvSpPr>
        <p:spPr>
          <a:xfrm>
            <a:off x="7767638" y="3108325"/>
            <a:ext cx="14398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小冰粒</a:t>
            </a:r>
          </a:p>
        </p:txBody>
      </p:sp>
      <p:sp>
        <p:nvSpPr>
          <p:cNvPr id="15371" name="Text Box 11"/>
          <p:cNvSpPr txBox="1"/>
          <p:nvPr/>
        </p:nvSpPr>
        <p:spPr>
          <a:xfrm>
            <a:off x="6796088" y="4259263"/>
            <a:ext cx="12239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熔</a:t>
            </a:r>
            <a:r>
              <a:rPr lang="zh-CN" altLang="en-US" sz="2800" b="1">
                <a:solidFill>
                  <a:srgbClr val="3399FF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化</a:t>
            </a:r>
          </a:p>
        </p:txBody>
      </p:sp>
      <p:sp>
        <p:nvSpPr>
          <p:cNvPr id="15372" name="Line 12"/>
          <p:cNvSpPr/>
          <p:nvPr/>
        </p:nvSpPr>
        <p:spPr>
          <a:xfrm>
            <a:off x="1035050" y="3467100"/>
            <a:ext cx="151288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5373" name="Line 13"/>
          <p:cNvSpPr/>
          <p:nvPr/>
        </p:nvSpPr>
        <p:spPr>
          <a:xfrm>
            <a:off x="4130675" y="3467100"/>
            <a:ext cx="7207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5374" name="Line 14"/>
          <p:cNvSpPr/>
          <p:nvPr/>
        </p:nvSpPr>
        <p:spPr>
          <a:xfrm>
            <a:off x="6291263" y="3467100"/>
            <a:ext cx="1366837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  <p:grpSp>
        <p:nvGrpSpPr>
          <p:cNvPr id="4" name="Group 15"/>
          <p:cNvGrpSpPr/>
          <p:nvPr/>
        </p:nvGrpSpPr>
        <p:grpSpPr>
          <a:xfrm>
            <a:off x="8380413" y="3611563"/>
            <a:ext cx="611187" cy="1223962"/>
            <a:chOff x="0" y="0"/>
            <a:chExt cx="385" cy="771"/>
          </a:xfrm>
        </p:grpSpPr>
        <p:sp>
          <p:nvSpPr>
            <p:cNvPr id="16400" name="Text Box 16"/>
            <p:cNvSpPr txBox="1"/>
            <p:nvPr/>
          </p:nvSpPr>
          <p:spPr>
            <a:xfrm>
              <a:off x="0" y="91"/>
              <a:ext cx="385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defPPr/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800" b="1">
                  <a:latin typeface="Arial" panose="020B0604020202020204" pitchFamily="34" charset="0"/>
                  <a:ea typeface="楷体_GB2312" panose="02010609030101010101" pitchFamily="49" charset="-122"/>
                </a:rPr>
                <a:t>下落</a:t>
              </a:r>
            </a:p>
          </p:txBody>
        </p:sp>
        <p:sp>
          <p:nvSpPr>
            <p:cNvPr id="16401" name="Line 17"/>
            <p:cNvSpPr/>
            <p:nvPr/>
          </p:nvSpPr>
          <p:spPr>
            <a:xfrm flipH="1">
              <a:off x="0" y="0"/>
              <a:ext cx="0" cy="77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4419600" y="4548188"/>
            <a:ext cx="3960813" cy="519112"/>
            <a:chOff x="0" y="0"/>
            <a:chExt cx="2495" cy="327"/>
          </a:xfrm>
        </p:grpSpPr>
        <p:sp>
          <p:nvSpPr>
            <p:cNvPr id="16403" name="Text Box 19"/>
            <p:cNvSpPr txBox="1"/>
            <p:nvPr/>
          </p:nvSpPr>
          <p:spPr>
            <a:xfrm>
              <a:off x="0" y="0"/>
              <a:ext cx="113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800" b="1">
                  <a:latin typeface="Arial" panose="020B0604020202020204" pitchFamily="34" charset="0"/>
                  <a:ea typeface="楷体_GB2312" panose="02010609030101010101" pitchFamily="49" charset="-122"/>
                </a:rPr>
                <a:t>小水滴</a:t>
              </a:r>
            </a:p>
          </p:txBody>
        </p:sp>
        <p:sp>
          <p:nvSpPr>
            <p:cNvPr id="16404" name="Line 20"/>
            <p:cNvSpPr/>
            <p:nvPr/>
          </p:nvSpPr>
          <p:spPr>
            <a:xfrm>
              <a:off x="1089" y="181"/>
              <a:ext cx="140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</p:grpSp>
      <p:sp>
        <p:nvSpPr>
          <p:cNvPr id="15381" name="Text Box 21"/>
          <p:cNvSpPr txBox="1"/>
          <p:nvPr/>
        </p:nvSpPr>
        <p:spPr>
          <a:xfrm>
            <a:off x="314325" y="2963863"/>
            <a:ext cx="611188" cy="10795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干冰</a:t>
            </a:r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822325" y="76835"/>
            <a:ext cx="586867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实际应用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5" grpId="0"/>
      <p:bldP spid="15366" grpId="0"/>
      <p:bldP spid="15367" grpId="0"/>
      <p:bldP spid="15368" grpId="0"/>
      <p:bldP spid="15369" grpId="0"/>
      <p:bldP spid="15370" grpId="0"/>
      <p:bldP spid="15371" grpId="0"/>
      <p:bldP spid="153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课堂小结</a:t>
            </a:r>
          </a:p>
        </p:txBody>
      </p:sp>
      <p:sp>
        <p:nvSpPr>
          <p:cNvPr id="117762" name="文本框 117761"/>
          <p:cNvSpPr txBox="1"/>
          <p:nvPr/>
        </p:nvSpPr>
        <p:spPr>
          <a:xfrm rot="18262026">
            <a:off x="2470150" y="2895600"/>
            <a:ext cx="24479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</a:rPr>
              <a:t>升华（吸热）</a:t>
            </a:r>
            <a:endParaRPr lang="zh-CN" altLang="en-US" sz="20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17763" name="文本框 117762"/>
          <p:cNvSpPr txBox="1"/>
          <p:nvPr/>
        </p:nvSpPr>
        <p:spPr>
          <a:xfrm rot="18275790">
            <a:off x="1930400" y="2536825"/>
            <a:ext cx="24479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</a:rPr>
              <a:t>凝华（放热）</a:t>
            </a:r>
          </a:p>
        </p:txBody>
      </p:sp>
      <p:sp>
        <p:nvSpPr>
          <p:cNvPr id="117764" name="文本框 117763"/>
          <p:cNvSpPr txBox="1"/>
          <p:nvPr/>
        </p:nvSpPr>
        <p:spPr>
          <a:xfrm>
            <a:off x="2772093" y="603885"/>
            <a:ext cx="42481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buFont typeface="Arial" panose="020B0604020202020204" pitchFamily="34" charset="0"/>
            </a:pPr>
            <a:r>
              <a:rPr lang="zh-CN" altLang="en-US" sz="40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六种物态变化</a:t>
            </a:r>
          </a:p>
        </p:txBody>
      </p:sp>
      <p:sp>
        <p:nvSpPr>
          <p:cNvPr id="117766" name="文本框 117765"/>
          <p:cNvSpPr txBox="1"/>
          <p:nvPr/>
        </p:nvSpPr>
        <p:spPr>
          <a:xfrm>
            <a:off x="4073525" y="1438275"/>
            <a:ext cx="12239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chemeClr val="accent1"/>
                </a:solidFill>
                <a:latin typeface="Arial" panose="020B0604020202020204" pitchFamily="34" charset="0"/>
              </a:rPr>
              <a:t>气 态</a:t>
            </a:r>
          </a:p>
        </p:txBody>
      </p:sp>
      <p:sp>
        <p:nvSpPr>
          <p:cNvPr id="117767" name="文本框 117766"/>
          <p:cNvSpPr txBox="1"/>
          <p:nvPr/>
        </p:nvSpPr>
        <p:spPr>
          <a:xfrm>
            <a:off x="1866900" y="4303713"/>
            <a:ext cx="11969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固 态</a:t>
            </a:r>
          </a:p>
        </p:txBody>
      </p:sp>
      <p:sp>
        <p:nvSpPr>
          <p:cNvPr id="117768" name="文本框 117767"/>
          <p:cNvSpPr txBox="1"/>
          <p:nvPr/>
        </p:nvSpPr>
        <p:spPr>
          <a:xfrm>
            <a:off x="6515100" y="4232275"/>
            <a:ext cx="11572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液 态 </a:t>
            </a:r>
          </a:p>
        </p:txBody>
      </p:sp>
      <p:sp>
        <p:nvSpPr>
          <p:cNvPr id="117769" name="直接连接符 117768"/>
          <p:cNvSpPr/>
          <p:nvPr/>
        </p:nvSpPr>
        <p:spPr>
          <a:xfrm flipH="1" flipV="1">
            <a:off x="5143500" y="2120900"/>
            <a:ext cx="1752600" cy="19812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stealth" w="lg" len="lg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17770" name="直接连接符 117769"/>
          <p:cNvSpPr/>
          <p:nvPr/>
        </p:nvSpPr>
        <p:spPr>
          <a:xfrm>
            <a:off x="3208338" y="4391025"/>
            <a:ext cx="3154362" cy="1587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17771" name="直接连接符 117770"/>
          <p:cNvSpPr/>
          <p:nvPr/>
        </p:nvSpPr>
        <p:spPr>
          <a:xfrm flipH="1">
            <a:off x="3162300" y="4635500"/>
            <a:ext cx="3124200" cy="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17772" name="直接连接符 117771"/>
          <p:cNvSpPr/>
          <p:nvPr/>
        </p:nvSpPr>
        <p:spPr>
          <a:xfrm flipV="1">
            <a:off x="2705100" y="2044700"/>
            <a:ext cx="1524000" cy="2130425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stealth" w="lg" len="lg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17773" name="直接连接符 117772"/>
          <p:cNvSpPr/>
          <p:nvPr/>
        </p:nvSpPr>
        <p:spPr>
          <a:xfrm flipH="1">
            <a:off x="2416175" y="1943100"/>
            <a:ext cx="1600200" cy="22098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17774" name="文本框 117773"/>
          <p:cNvSpPr txBox="1"/>
          <p:nvPr/>
        </p:nvSpPr>
        <p:spPr>
          <a:xfrm>
            <a:off x="3903663" y="3922713"/>
            <a:ext cx="18256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熔化（吸热）</a:t>
            </a:r>
          </a:p>
        </p:txBody>
      </p:sp>
      <p:sp>
        <p:nvSpPr>
          <p:cNvPr id="117775" name="文本框 117774"/>
          <p:cNvSpPr txBox="1"/>
          <p:nvPr/>
        </p:nvSpPr>
        <p:spPr>
          <a:xfrm>
            <a:off x="3902075" y="4641850"/>
            <a:ext cx="17541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凝 固（放热）</a:t>
            </a:r>
          </a:p>
        </p:txBody>
      </p:sp>
      <p:sp>
        <p:nvSpPr>
          <p:cNvPr id="117776" name="直接连接符 117775"/>
          <p:cNvSpPr/>
          <p:nvPr/>
        </p:nvSpPr>
        <p:spPr>
          <a:xfrm>
            <a:off x="5372100" y="2044700"/>
            <a:ext cx="1828800" cy="20574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17777" name="文本框 117776"/>
          <p:cNvSpPr txBox="1"/>
          <p:nvPr/>
        </p:nvSpPr>
        <p:spPr>
          <a:xfrm rot="2924572">
            <a:off x="5536565" y="2576195"/>
            <a:ext cx="18256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液化（放热）</a:t>
            </a:r>
          </a:p>
        </p:txBody>
      </p:sp>
      <p:sp>
        <p:nvSpPr>
          <p:cNvPr id="117778" name="文本框 117777"/>
          <p:cNvSpPr txBox="1"/>
          <p:nvPr/>
        </p:nvSpPr>
        <p:spPr>
          <a:xfrm rot="2893287">
            <a:off x="4976813" y="3063875"/>
            <a:ext cx="18256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汽化（吸热）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0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/>
      <p:bldP spid="117764" grpId="0"/>
      <p:bldP spid="117766" grpId="0"/>
      <p:bldP spid="117767" grpId="0"/>
      <p:bldP spid="117768" grpId="0"/>
      <p:bldP spid="117774" grpId="0"/>
      <p:bldP spid="117775" grpId="0"/>
      <p:bldP spid="117777" grpId="0"/>
      <p:bldP spid="1177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1569700" y="10845800"/>
            <a:ext cx="342900" cy="292100"/>
          </a:xfrm>
          <a:prstGeom prst="cube">
            <a:avLst/>
          </a:prstGeom>
        </p:spPr>
      </p:pic>
    </p:spTree>
  </p:cSld>
  <p:clrMapOvr>
    <a:masterClrMapping/>
  </p:clrMapOvr>
  <p:transition spd="med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新课引入</a:t>
            </a:r>
          </a:p>
        </p:txBody>
      </p:sp>
      <p:sp>
        <p:nvSpPr>
          <p:cNvPr id="11285" name="五边形 22"/>
          <p:cNvSpPr>
            <a:spLocks noChangeArrowheads="1"/>
          </p:cNvSpPr>
          <p:nvPr userDrawn="1"/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/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1" name="Text Box 2"/>
          <p:cNvSpPr txBox="1"/>
          <p:nvPr/>
        </p:nvSpPr>
        <p:spPr>
          <a:xfrm>
            <a:off x="2482850" y="2268538"/>
            <a:ext cx="12969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楷体_GB2312" panose="02010609030101010101" pitchFamily="49" charset="-122"/>
              </a:rPr>
              <a:t>（放热）</a:t>
            </a:r>
            <a:endParaRPr lang="zh-CN" altLang="en-US" sz="2400" b="1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/>
              <a:ea typeface="楷体_GB2312" pitchFamily="49" charset="-122"/>
            </a:endParaRPr>
          </a:p>
        </p:txBody>
      </p:sp>
      <p:sp>
        <p:nvSpPr>
          <p:cNvPr id="22" name="Text Box 3"/>
          <p:cNvSpPr txBox="1"/>
          <p:nvPr/>
        </p:nvSpPr>
        <p:spPr>
          <a:xfrm>
            <a:off x="5575618" y="2319338"/>
            <a:ext cx="12969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楷体_GB2312" panose="02010609030101010101" pitchFamily="49" charset="-122"/>
              </a:rPr>
              <a:t>（放热）</a:t>
            </a:r>
          </a:p>
        </p:txBody>
      </p:sp>
      <p:sp>
        <p:nvSpPr>
          <p:cNvPr id="23" name="Text Box 4"/>
          <p:cNvSpPr txBox="1"/>
          <p:nvPr/>
        </p:nvSpPr>
        <p:spPr>
          <a:xfrm>
            <a:off x="5489575" y="1620838"/>
            <a:ext cx="12969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楷体_GB2312" panose="02010609030101010101" pitchFamily="49" charset="-122"/>
              </a:rPr>
              <a:t>（吸热）</a:t>
            </a:r>
            <a:endParaRPr lang="zh-CN" altLang="en-US" sz="2400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/>
              <a:ea typeface="楷体_GB2312" pitchFamily="49" charset="-122"/>
            </a:endParaRPr>
          </a:p>
        </p:txBody>
      </p:sp>
      <p:sp>
        <p:nvSpPr>
          <p:cNvPr id="24" name="Text Box 5"/>
          <p:cNvSpPr txBox="1"/>
          <p:nvPr/>
        </p:nvSpPr>
        <p:spPr>
          <a:xfrm>
            <a:off x="2503488" y="1666875"/>
            <a:ext cx="13684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楷体_GB2312" panose="02010609030101010101" pitchFamily="49" charset="-122"/>
              </a:rPr>
              <a:t>（吸热）</a:t>
            </a:r>
          </a:p>
        </p:txBody>
      </p:sp>
      <p:sp>
        <p:nvSpPr>
          <p:cNvPr id="25" name="Text Box 6"/>
          <p:cNvSpPr txBox="1"/>
          <p:nvPr/>
        </p:nvSpPr>
        <p:spPr>
          <a:xfrm>
            <a:off x="674688" y="1908175"/>
            <a:ext cx="1152525" cy="528638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水柱简体" panose="02010601030101010101" pitchFamily="1" charset="-122"/>
                <a:ea typeface="方正水柱简体" panose="02010601030101010101" pitchFamily="1" charset="-122"/>
              </a:rPr>
              <a:t>固态</a:t>
            </a:r>
          </a:p>
        </p:txBody>
      </p:sp>
      <p:sp>
        <p:nvSpPr>
          <p:cNvPr id="26" name="Text Box 7"/>
          <p:cNvSpPr txBox="1"/>
          <p:nvPr/>
        </p:nvSpPr>
        <p:spPr>
          <a:xfrm>
            <a:off x="3813175" y="1908175"/>
            <a:ext cx="1152525" cy="528638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水柱简体" panose="02010601030101010101" pitchFamily="1" charset="-122"/>
                <a:ea typeface="方正水柱简体" panose="02010601030101010101" pitchFamily="1" charset="-122"/>
              </a:rPr>
              <a:t>液态</a:t>
            </a:r>
          </a:p>
        </p:txBody>
      </p:sp>
      <p:sp>
        <p:nvSpPr>
          <p:cNvPr id="27" name="Text Box 8"/>
          <p:cNvSpPr txBox="1"/>
          <p:nvPr/>
        </p:nvSpPr>
        <p:spPr>
          <a:xfrm>
            <a:off x="6777038" y="1908175"/>
            <a:ext cx="1152525" cy="528638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水柱简体" panose="02010601030101010101" pitchFamily="1" charset="-122"/>
                <a:ea typeface="方正水柱简体" panose="02010601030101010101" pitchFamily="1" charset="-122"/>
              </a:rPr>
              <a:t>气态</a:t>
            </a:r>
          </a:p>
        </p:txBody>
      </p:sp>
      <p:sp>
        <p:nvSpPr>
          <p:cNvPr id="28" name="Line 9"/>
          <p:cNvSpPr/>
          <p:nvPr/>
        </p:nvSpPr>
        <p:spPr>
          <a:xfrm>
            <a:off x="2165350" y="2124075"/>
            <a:ext cx="1439863" cy="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6154" name="Text Box 10"/>
          <p:cNvSpPr txBox="1"/>
          <p:nvPr/>
        </p:nvSpPr>
        <p:spPr>
          <a:xfrm>
            <a:off x="4923155" y="2319338"/>
            <a:ext cx="10810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charset="0"/>
                <a:ea typeface="楷体_GB2312" panose="02010609030101010101" pitchFamily="49" charset="-122"/>
              </a:rPr>
              <a:t>液化</a:t>
            </a:r>
            <a:endParaRPr lang="zh-CN" altLang="en-US" sz="2400" b="1">
              <a:effectLst>
                <a:outerShdw blurRad="38100" dist="38100" dir="2700000">
                  <a:srgbClr val="FFFFFF"/>
                </a:outerShdw>
              </a:effectLst>
              <a:latin typeface="Times New Roman"/>
              <a:ea typeface="楷体_GB2312" pitchFamily="49" charset="-122"/>
            </a:endParaRPr>
          </a:p>
        </p:txBody>
      </p:sp>
      <p:sp>
        <p:nvSpPr>
          <p:cNvPr id="6155" name="Text Box 11"/>
          <p:cNvSpPr txBox="1"/>
          <p:nvPr/>
        </p:nvSpPr>
        <p:spPr>
          <a:xfrm>
            <a:off x="1784350" y="1666875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charset="0"/>
                <a:ea typeface="楷体_GB2312" panose="02010609030101010101" pitchFamily="49" charset="-122"/>
              </a:rPr>
              <a:t>熔化</a:t>
            </a:r>
          </a:p>
        </p:txBody>
      </p:sp>
      <p:sp>
        <p:nvSpPr>
          <p:cNvPr id="6156" name="Line 12"/>
          <p:cNvSpPr/>
          <p:nvPr/>
        </p:nvSpPr>
        <p:spPr>
          <a:xfrm>
            <a:off x="5138738" y="2124075"/>
            <a:ext cx="1511300" cy="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6157" name="Text Box 13"/>
          <p:cNvSpPr txBox="1"/>
          <p:nvPr/>
        </p:nvSpPr>
        <p:spPr>
          <a:xfrm>
            <a:off x="4984433" y="1620838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charset="0"/>
                <a:ea typeface="楷体_GB2312" panose="02010609030101010101" pitchFamily="49" charset="-122"/>
              </a:rPr>
              <a:t>汽化</a:t>
            </a:r>
          </a:p>
        </p:txBody>
      </p:sp>
      <p:sp>
        <p:nvSpPr>
          <p:cNvPr id="6158" name="Line 14"/>
          <p:cNvSpPr/>
          <p:nvPr/>
        </p:nvSpPr>
        <p:spPr>
          <a:xfrm flipH="1">
            <a:off x="5092700" y="2268538"/>
            <a:ext cx="1511300" cy="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6159" name="Text Box 15"/>
          <p:cNvSpPr txBox="1"/>
          <p:nvPr/>
        </p:nvSpPr>
        <p:spPr>
          <a:xfrm>
            <a:off x="1762125" y="2268538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charset="0"/>
                <a:ea typeface="楷体_GB2312" panose="02010609030101010101" pitchFamily="49" charset="-122"/>
              </a:rPr>
              <a:t>凝固</a:t>
            </a:r>
          </a:p>
        </p:txBody>
      </p:sp>
      <p:sp>
        <p:nvSpPr>
          <p:cNvPr id="6160" name="Line 16"/>
          <p:cNvSpPr/>
          <p:nvPr/>
        </p:nvSpPr>
        <p:spPr>
          <a:xfrm flipH="1">
            <a:off x="2165350" y="2268538"/>
            <a:ext cx="1439863" cy="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  <p:cxnSp>
        <p:nvCxnSpPr>
          <p:cNvPr id="6161" name="AutoShape 17"/>
          <p:cNvCxnSpPr/>
          <p:nvPr/>
        </p:nvCxnSpPr>
        <p:spPr>
          <a:xfrm rot="5400000">
            <a:off x="4389438" y="-287337"/>
            <a:ext cx="1587" cy="5543550"/>
          </a:xfrm>
          <a:prstGeom prst="bentConnector3">
            <a:avLst>
              <a:gd name="adj1" fmla="val 34300014"/>
            </a:avLst>
          </a:prstGeom>
          <a:ln w="50800" cap="flat" cmpd="sng">
            <a:solidFill>
              <a:srgbClr val="0000CC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6162" name="AutoShape 18"/>
          <p:cNvCxnSpPr/>
          <p:nvPr/>
        </p:nvCxnSpPr>
        <p:spPr>
          <a:xfrm rot="-16200000" flipV="1">
            <a:off x="4389438" y="-935037"/>
            <a:ext cx="1587" cy="5543550"/>
          </a:xfrm>
          <a:prstGeom prst="bentConnector3">
            <a:avLst>
              <a:gd name="adj1" fmla="val -29600009"/>
            </a:avLst>
          </a:prstGeom>
          <a:ln w="50800" cap="flat" cmpd="sng">
            <a:solidFill>
              <a:srgbClr val="0000CC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163" name="Text Box 19"/>
          <p:cNvSpPr txBox="1"/>
          <p:nvPr/>
        </p:nvSpPr>
        <p:spPr>
          <a:xfrm>
            <a:off x="4067175" y="468313"/>
            <a:ext cx="792163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</a:rPr>
              <a:t>?</a:t>
            </a:r>
            <a:endParaRPr lang="en-US" altLang="zh-CN" sz="5400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/>
            </a:endParaRPr>
          </a:p>
        </p:txBody>
      </p:sp>
      <p:sp>
        <p:nvSpPr>
          <p:cNvPr id="6164" name="Text Box 20"/>
          <p:cNvSpPr txBox="1"/>
          <p:nvPr/>
        </p:nvSpPr>
        <p:spPr>
          <a:xfrm>
            <a:off x="3922713" y="2989263"/>
            <a:ext cx="792162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</a:rPr>
              <a:t>?</a:t>
            </a:r>
          </a:p>
        </p:txBody>
      </p:sp>
      <p:sp>
        <p:nvSpPr>
          <p:cNvPr id="6166" name="Rectangle 7"/>
          <p:cNvSpPr/>
          <p:nvPr/>
        </p:nvSpPr>
        <p:spPr>
          <a:xfrm>
            <a:off x="879475" y="4048125"/>
            <a:ext cx="726281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defPPr/>
          </a:lstStyle>
          <a:p>
            <a:pPr>
              <a:lnSpc>
                <a:spcPct val="110000"/>
              </a:lnSpc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固态与气态之间能否</a:t>
            </a:r>
            <a:r>
              <a:rPr lang="zh-CN" altLang="en-US" sz="3600" b="1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直接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转变呢？ 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6154" grpId="0"/>
      <p:bldP spid="6155" grpId="0"/>
      <p:bldP spid="6157" grpId="0"/>
      <p:bldP spid="6159" grpId="0"/>
      <p:bldP spid="6163" grpId="0"/>
      <p:bldP spid="6164" grpId="0"/>
      <p:bldP spid="61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4622800" y="76835"/>
            <a:ext cx="454025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822325" y="949960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活动 </a:t>
            </a:r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2.5</a:t>
            </a:r>
            <a:endParaRPr lang="en-US" altLang="zh-CN" sz="2800">
              <a:solidFill>
                <a:schemeClr val="accent2">
                  <a:lumMod val="75000"/>
                </a:schemeClr>
              </a:solidFill>
              <a:latin typeface="幼圆" charset="0"/>
              <a:ea typeface="幼圆"/>
            </a:endParaRPr>
          </a:p>
        </p:txBody>
      </p:sp>
      <p:sp>
        <p:nvSpPr>
          <p:cNvPr id="19463" name="Text Box 13"/>
          <p:cNvSpPr/>
          <p:nvPr/>
        </p:nvSpPr>
        <p:spPr>
          <a:xfrm>
            <a:off x="2838450" y="9420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观察“碘锤”中的物态变化 </a:t>
            </a:r>
          </a:p>
        </p:txBody>
      </p:sp>
      <p:sp>
        <p:nvSpPr>
          <p:cNvPr id="8194" name="Text Box 3"/>
          <p:cNvSpPr txBox="1"/>
          <p:nvPr/>
        </p:nvSpPr>
        <p:spPr>
          <a:xfrm>
            <a:off x="863600" y="2120900"/>
            <a:ext cx="44291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18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碘锤、酒精灯、火柴。</a:t>
            </a:r>
          </a:p>
        </p:txBody>
      </p:sp>
      <p:sp>
        <p:nvSpPr>
          <p:cNvPr id="8199" name="矩形 14"/>
          <p:cNvSpPr/>
          <p:nvPr/>
        </p:nvSpPr>
        <p:spPr>
          <a:xfrm>
            <a:off x="406400" y="1636713"/>
            <a:ext cx="217424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/>
          </a:lstStyle>
          <a:p>
            <a:r>
              <a:rPr lang="en-US" altLang="zh-CN" sz="2400" b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毡笔黑简体" panose="03000509000000000000" pitchFamily="1" charset="-122"/>
                <a:ea typeface="方正毡笔黑简体" panose="03000509000000000000" pitchFamily="1" charset="-122"/>
              </a:rPr>
              <a:t>1. </a:t>
            </a:r>
            <a:r>
              <a:rPr lang="zh-CN" altLang="en-US" sz="2400" b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毡笔黑简体" panose="03000509000000000000" pitchFamily="1" charset="-122"/>
                <a:ea typeface="方正毡笔黑简体" panose="03000509000000000000" pitchFamily="1" charset="-122"/>
              </a:rPr>
              <a:t>实验器材</a:t>
            </a:r>
            <a:r>
              <a:rPr lang="zh-CN" altLang="en-US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毡笔黑简体" panose="03000509000000000000" pitchFamily="1" charset="-122"/>
                <a:ea typeface="方正毡笔黑简体" panose="03000509000000000000" pitchFamily="1" charset="-122"/>
              </a:rPr>
              <a:t>：</a:t>
            </a:r>
          </a:p>
        </p:txBody>
      </p:sp>
      <p:sp>
        <p:nvSpPr>
          <p:cNvPr id="8200" name="矩形 15"/>
          <p:cNvSpPr/>
          <p:nvPr/>
        </p:nvSpPr>
        <p:spPr>
          <a:xfrm>
            <a:off x="468313" y="2725738"/>
            <a:ext cx="217424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/>
          </a:lstStyle>
          <a:p>
            <a:r>
              <a:rPr lang="en-US" altLang="zh-CN" sz="2400" b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毡笔黑简体" panose="03000509000000000000" pitchFamily="1" charset="-122"/>
                <a:ea typeface="方正毡笔黑简体" panose="03000509000000000000" pitchFamily="1" charset="-122"/>
              </a:rPr>
              <a:t>2. </a:t>
            </a:r>
            <a:r>
              <a:rPr lang="zh-CN" altLang="en-US" sz="2400" b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毡笔黑简体" panose="03000509000000000000" pitchFamily="1" charset="-122"/>
                <a:ea typeface="方正毡笔黑简体" panose="03000509000000000000" pitchFamily="1" charset="-122"/>
              </a:rPr>
              <a:t>实验方法：</a:t>
            </a:r>
          </a:p>
        </p:txBody>
      </p:sp>
      <p:sp>
        <p:nvSpPr>
          <p:cNvPr id="8201" name="Text Box 3"/>
          <p:cNvSpPr txBox="1"/>
          <p:nvPr/>
        </p:nvSpPr>
        <p:spPr>
          <a:xfrm>
            <a:off x="682625" y="3243263"/>
            <a:ext cx="7993063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en-US" altLang="zh-CN" sz="20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1.</a:t>
            </a:r>
            <a:r>
              <a:rPr lang="zh-CN" altLang="en-US" sz="20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观察碘锤里的碘是什么状态？是什么颜色？       </a:t>
            </a:r>
            <a:endParaRPr lang="en-US" altLang="zh-CN" sz="2000" b="1">
              <a:solidFill>
                <a:srgbClr val="006600"/>
              </a:solidFill>
              <a:effectLst>
                <a:outerShdw blurRad="38100" dist="38100" dir="2700000">
                  <a:srgbClr val="000000"/>
                </a:outerShdw>
              </a:effectLst>
              <a:latin typeface="华文中宋" pitchFamily="2" charset="-122"/>
              <a:ea typeface="华文中宋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20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itchFamily="2" charset="-122"/>
                <a:ea typeface="华文中宋" pitchFamily="2" charset="-122"/>
              </a:rPr>
              <a:t>2.</a:t>
            </a:r>
            <a:r>
              <a:rPr lang="zh-CN" altLang="en-US" sz="20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将碘锤有碘的一端放在酒精灯外焰上晃动，微微加热，仔细观察碘的状态发生了什么变化？</a:t>
            </a:r>
            <a:endParaRPr lang="en-US" altLang="zh-CN" sz="2000" b="1">
              <a:solidFill>
                <a:srgbClr val="006600"/>
              </a:solidFill>
              <a:effectLst>
                <a:outerShdw blurRad="38100" dist="38100" dir="2700000">
                  <a:srgbClr val="00000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20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3.</a:t>
            </a:r>
            <a:r>
              <a:rPr lang="zh-CN" altLang="en-US" sz="20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当紫红色的碘蒸气弥漫于玻璃泡内的时候，停止加热，并仔细观察冷却过程中碘的状态变化。整个实验过程中，有没有液态的碘出现？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8FAEC">
                  <a:alpha val="100000"/>
                </a:srgbClr>
              </a:clrFrom>
              <a:clrTo>
                <a:srgbClr val="F8FAE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5440" y="1490980"/>
            <a:ext cx="1980565" cy="2216150"/>
          </a:xfrm>
          <a:prstGeom prst="rect">
            <a:avLst/>
          </a:prstGeom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9218" name="Rectangle 11"/>
          <p:cNvSpPr/>
          <p:nvPr/>
        </p:nvSpPr>
        <p:spPr>
          <a:xfrm>
            <a:off x="512763" y="1122522"/>
            <a:ext cx="8020050" cy="19380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defPPr/>
          </a:lstStyle>
          <a:p>
            <a:pPr algn="l" eaLnBrk="0"/>
            <a:r>
              <a:rPr lang="zh-CN" altLang="en-US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（</a:t>
            </a:r>
            <a:r>
              <a:rPr lang="en-US" altLang="zh-CN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1</a:t>
            </a:r>
            <a:r>
              <a:rPr lang="zh-CN" altLang="en-US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）固态碘是</a:t>
            </a:r>
            <a:r>
              <a:rPr lang="en-US" altLang="zh-CN" sz="2400" b="1" u="sng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            </a:t>
            </a:r>
            <a:r>
              <a:rPr lang="zh-CN" altLang="en-US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色。</a:t>
            </a:r>
            <a:endParaRPr lang="en-US" altLang="zh-CN" sz="2400" b="1">
              <a:solidFill>
                <a:srgbClr val="0066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/>
              <a:ea typeface="华文仿宋"/>
            </a:endParaRPr>
          </a:p>
          <a:p>
            <a:pPr algn="l" eaLnBrk="0"/>
            <a:r>
              <a:rPr lang="zh-CN" altLang="en-US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（</a:t>
            </a:r>
            <a:r>
              <a:rPr lang="en-US" altLang="zh-CN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2</a:t>
            </a:r>
            <a:r>
              <a:rPr lang="zh-CN" altLang="en-US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）给碘加热，碘由</a:t>
            </a:r>
            <a:r>
              <a:rPr lang="zh-CN" altLang="en-US" sz="2400" b="1" u="sng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         </a:t>
            </a:r>
            <a:r>
              <a:rPr lang="zh-CN" altLang="en-US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态直接变成</a:t>
            </a:r>
            <a:r>
              <a:rPr lang="zh-CN" altLang="en-US" sz="2400" b="1" u="sng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         </a:t>
            </a:r>
            <a:r>
              <a:rPr lang="zh-CN" altLang="en-US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态，碘锤内出现</a:t>
            </a:r>
            <a:r>
              <a:rPr lang="en-US" altLang="zh-CN" sz="2400" b="1" u="sng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             </a:t>
            </a:r>
            <a:r>
              <a:rPr lang="zh-CN" altLang="en-US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色的气态碘。</a:t>
            </a:r>
            <a:endParaRPr lang="zh-CN" altLang="en-US" sz="2400" b="1">
              <a:solidFill>
                <a:srgbClr val="0066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/>
              <a:ea typeface="华文仿宋"/>
            </a:endParaRPr>
          </a:p>
          <a:p>
            <a:pPr algn="l" eaLnBrk="0"/>
            <a:r>
              <a:rPr lang="zh-CN" altLang="en-US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（</a:t>
            </a:r>
            <a:r>
              <a:rPr lang="en-US" altLang="zh-CN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3</a:t>
            </a:r>
            <a:r>
              <a:rPr lang="zh-CN" altLang="en-US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）冷却时碘由</a:t>
            </a:r>
            <a:r>
              <a:rPr lang="zh-CN" altLang="en-US" sz="2400" b="1" u="sng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        </a:t>
            </a:r>
            <a:r>
              <a:rPr lang="zh-CN" altLang="en-US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态直接变成</a:t>
            </a:r>
            <a:r>
              <a:rPr lang="zh-CN" altLang="en-US" sz="2400" b="1" u="sng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        </a:t>
            </a:r>
            <a:r>
              <a:rPr lang="zh-CN" altLang="en-US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态。碘锤内</a:t>
            </a:r>
            <a:r>
              <a:rPr lang="en-US" altLang="zh-CN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/>
            </a:r>
            <a:br>
              <a:rPr lang="en-US" altLang="zh-CN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</a:br>
            <a:r>
              <a:rPr lang="zh-CN" altLang="en-US" sz="2400" b="1" u="sng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            </a:t>
            </a:r>
            <a:r>
              <a:rPr lang="zh-CN" altLang="en-US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（有</a:t>
            </a:r>
            <a:r>
              <a:rPr lang="en-US" altLang="zh-CN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/</a:t>
            </a:r>
            <a:r>
              <a:rPr lang="zh-CN" altLang="en-US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华文仿宋" panose="02010600040101010101" charset="-122"/>
              </a:rPr>
              <a:t>没有）液态碘出现。</a:t>
            </a:r>
          </a:p>
        </p:txBody>
      </p:sp>
      <p:sp>
        <p:nvSpPr>
          <p:cNvPr id="9219" name="Text Box 12"/>
          <p:cNvSpPr txBox="1"/>
          <p:nvPr/>
        </p:nvSpPr>
        <p:spPr>
          <a:xfrm>
            <a:off x="2624138" y="1057275"/>
            <a:ext cx="10080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方正启体简体" panose="03000509000000000000" pitchFamily="1" charset="-122"/>
              </a:rPr>
              <a:t>紫黑</a:t>
            </a:r>
            <a:endParaRPr lang="zh-CN" altLang="en-US" sz="2400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/>
              <a:ea typeface="方正启体简体" panose="03000509000000000000" pitchFamily="1" charset="-122"/>
            </a:endParaRPr>
          </a:p>
        </p:txBody>
      </p:sp>
      <p:sp>
        <p:nvSpPr>
          <p:cNvPr id="9220" name="Text Box 13"/>
          <p:cNvSpPr txBox="1"/>
          <p:nvPr/>
        </p:nvSpPr>
        <p:spPr>
          <a:xfrm>
            <a:off x="3619500" y="1443038"/>
            <a:ext cx="10080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方正启体简体" panose="03000509000000000000" pitchFamily="1" charset="-122"/>
              </a:rPr>
              <a:t>固</a:t>
            </a:r>
          </a:p>
        </p:txBody>
      </p:sp>
      <p:sp>
        <p:nvSpPr>
          <p:cNvPr id="9221" name="Text Box 14"/>
          <p:cNvSpPr txBox="1"/>
          <p:nvPr/>
        </p:nvSpPr>
        <p:spPr>
          <a:xfrm>
            <a:off x="5838825" y="1416050"/>
            <a:ext cx="6235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方正启体简体" panose="03000509000000000000" pitchFamily="1" charset="-122"/>
              </a:rPr>
              <a:t>气</a:t>
            </a:r>
          </a:p>
        </p:txBody>
      </p:sp>
      <p:sp>
        <p:nvSpPr>
          <p:cNvPr id="9222" name="Text Box 15"/>
          <p:cNvSpPr txBox="1"/>
          <p:nvPr/>
        </p:nvSpPr>
        <p:spPr>
          <a:xfrm>
            <a:off x="1006475" y="1800860"/>
            <a:ext cx="10080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方正启体简体" panose="03000509000000000000" pitchFamily="1" charset="-122"/>
              </a:rPr>
              <a:t>紫红</a:t>
            </a:r>
          </a:p>
        </p:txBody>
      </p:sp>
      <p:sp>
        <p:nvSpPr>
          <p:cNvPr id="9223" name="Text Box 16"/>
          <p:cNvSpPr txBox="1"/>
          <p:nvPr/>
        </p:nvSpPr>
        <p:spPr>
          <a:xfrm>
            <a:off x="2982913" y="2201863"/>
            <a:ext cx="10080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方正启体简体" panose="03000509000000000000" pitchFamily="1" charset="-122"/>
              </a:rPr>
              <a:t>气</a:t>
            </a:r>
          </a:p>
        </p:txBody>
      </p:sp>
      <p:sp>
        <p:nvSpPr>
          <p:cNvPr id="9224" name="Text Box 17"/>
          <p:cNvSpPr txBox="1"/>
          <p:nvPr/>
        </p:nvSpPr>
        <p:spPr>
          <a:xfrm>
            <a:off x="5123180" y="2125980"/>
            <a:ext cx="5892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方正启体简体" panose="03000509000000000000" pitchFamily="1" charset="-122"/>
              </a:rPr>
              <a:t>固</a:t>
            </a:r>
          </a:p>
        </p:txBody>
      </p:sp>
      <p:sp>
        <p:nvSpPr>
          <p:cNvPr id="9225" name="Text Box 18"/>
          <p:cNvSpPr txBox="1"/>
          <p:nvPr/>
        </p:nvSpPr>
        <p:spPr>
          <a:xfrm>
            <a:off x="657225" y="2552700"/>
            <a:ext cx="10080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方正启体简体" panose="03000509000000000000" pitchFamily="1" charset="-122"/>
              </a:rPr>
              <a:t>没有</a:t>
            </a:r>
          </a:p>
        </p:txBody>
      </p:sp>
      <p:sp>
        <p:nvSpPr>
          <p:cNvPr id="9226" name="矩形 9"/>
          <p:cNvSpPr/>
          <p:nvPr/>
        </p:nvSpPr>
        <p:spPr>
          <a:xfrm>
            <a:off x="590550" y="620713"/>
            <a:ext cx="253365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/>
          </a:lstStyle>
          <a:p>
            <a:r>
              <a:rPr lang="zh-CN" altLang="en-US" sz="2400" b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毡笔黑简体" panose="03000509000000000000" pitchFamily="1" charset="-122"/>
                <a:ea typeface="方正毡笔黑简体" panose="03000509000000000000" pitchFamily="1" charset="-122"/>
              </a:rPr>
              <a:t>3. 实验现象</a:t>
            </a:r>
            <a:r>
              <a:rPr lang="zh-CN" altLang="en-US" sz="800" b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毡笔黑简体" panose="03000509000000000000" pitchFamily="1" charset="-122"/>
                <a:ea typeface="方正毡笔黑简体" panose="03000509000000000000" pitchFamily="1" charset="-122"/>
              </a:rPr>
              <a:t>：</a:t>
            </a:r>
            <a:endParaRPr lang="zh-CN" altLang="en-US" sz="80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9229" name="Picture 8" descr="2-视频-7碘的升华和凝华_20119172055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0" y="2670175"/>
            <a:ext cx="2880360" cy="2771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0" name="Picture 5" descr="QQ截图未命名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880" y="2967990"/>
            <a:ext cx="2487930" cy="22421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9223" grpId="0"/>
      <p:bldP spid="9224" grpId="0"/>
      <p:bldP spid="92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pic>
        <p:nvPicPr>
          <p:cNvPr id="10242" name="Picture 2" descr="雪花背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190750"/>
            <a:ext cx="3429000" cy="1154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3" descr="雪花背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71750"/>
            <a:ext cx="3429000" cy="1154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Text Box 13"/>
          <p:cNvSpPr txBox="1"/>
          <p:nvPr/>
        </p:nvSpPr>
        <p:spPr>
          <a:xfrm>
            <a:off x="250825" y="2774950"/>
            <a:ext cx="68405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升华需要吸热，凝华需要放热。</a:t>
            </a:r>
          </a:p>
        </p:txBody>
      </p:sp>
      <p:sp>
        <p:nvSpPr>
          <p:cNvPr id="10247" name="Rectangle 14"/>
          <p:cNvSpPr/>
          <p:nvPr/>
        </p:nvSpPr>
        <p:spPr>
          <a:xfrm>
            <a:off x="323850" y="1615758"/>
            <a:ext cx="8496300" cy="9531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defPPr/>
          </a:lstStyle>
          <a:p>
            <a:pPr algn="l" eaLnBrk="0"/>
            <a:r>
              <a:rPr lang="zh-CN" altLang="en-US" sz="28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物质可以直接由固态变成气态，直接由气态变成固态。</a:t>
            </a:r>
          </a:p>
        </p:txBody>
      </p:sp>
      <p:sp>
        <p:nvSpPr>
          <p:cNvPr id="10248" name="矩形 7"/>
          <p:cNvSpPr/>
          <p:nvPr/>
        </p:nvSpPr>
        <p:spPr>
          <a:xfrm>
            <a:off x="644525" y="822325"/>
            <a:ext cx="232981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/>
          </a:lstStyle>
          <a:p>
            <a:r>
              <a:rPr lang="en-US" altLang="zh-CN" sz="2800" b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毡笔黑简体" panose="03000509000000000000" pitchFamily="1" charset="-122"/>
                <a:ea typeface="方正毡笔黑简体" panose="03000509000000000000" pitchFamily="1" charset="-122"/>
              </a:rPr>
              <a:t>4 </a:t>
            </a:r>
            <a:r>
              <a:rPr lang="zh-CN" altLang="en-US" sz="2800" b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毡笔黑简体" panose="03000509000000000000" pitchFamily="1" charset="-122"/>
                <a:ea typeface="方正毡笔黑简体" panose="03000509000000000000" pitchFamily="1" charset="-122"/>
              </a:rPr>
              <a:t>实验结论：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>
                <a:sym typeface="+mn-ea"/>
              </a:rPr>
              <a:t>探究新知</a:t>
            </a:r>
            <a:endParaRPr lang="zh-CN" altLang="en-US"/>
          </a:p>
        </p:txBody>
      </p:sp>
      <p:sp>
        <p:nvSpPr>
          <p:cNvPr id="13314" name="Text Box 2"/>
          <p:cNvSpPr txBox="1"/>
          <p:nvPr/>
        </p:nvSpPr>
        <p:spPr>
          <a:xfrm>
            <a:off x="1243013" y="1192213"/>
            <a:ext cx="2541587" cy="245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buFont typeface="Arial" panose="020B0604020202020204" pitchFamily="34" charset="0"/>
            </a:pPr>
            <a:endParaRPr lang="zh-CN" altLang="zh-CN" sz="1000">
              <a:latin typeface="Arial" pitchFamily="34" charset="0"/>
            </a:endParaRPr>
          </a:p>
        </p:txBody>
      </p:sp>
      <p:sp>
        <p:nvSpPr>
          <p:cNvPr id="13315" name="Text Box 3"/>
          <p:cNvSpPr txBox="1"/>
          <p:nvPr/>
        </p:nvSpPr>
        <p:spPr>
          <a:xfrm>
            <a:off x="76200" y="63817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ctr">
              <a:buFont typeface="Arial" panose="020B0604020202020204" pitchFamily="34" charset="0"/>
            </a:pPr>
            <a:r>
              <a:rPr lang="zh-CN" altLang="en-US"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生活中的升华和凝华现象</a:t>
            </a:r>
          </a:p>
        </p:txBody>
      </p:sp>
      <p:pic>
        <p:nvPicPr>
          <p:cNvPr id="12292" name="Picture 4" descr="wl8akbt1-27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393190"/>
            <a:ext cx="1892300" cy="1772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5" descr="001081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3357245"/>
            <a:ext cx="1892300" cy="175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Text Box 6"/>
          <p:cNvSpPr txBox="1"/>
          <p:nvPr/>
        </p:nvSpPr>
        <p:spPr>
          <a:xfrm>
            <a:off x="3678238" y="1893888"/>
            <a:ext cx="15843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>
                <a:solidFill>
                  <a:srgbClr val="3399FF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水蒸气</a:t>
            </a:r>
          </a:p>
        </p:txBody>
      </p:sp>
      <p:sp>
        <p:nvSpPr>
          <p:cNvPr id="12295" name="Text Box 7"/>
          <p:cNvSpPr txBox="1"/>
          <p:nvPr/>
        </p:nvSpPr>
        <p:spPr>
          <a:xfrm>
            <a:off x="2297113" y="4224338"/>
            <a:ext cx="1657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2400">
                <a:solidFill>
                  <a:srgbClr val="3399FF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“</a:t>
            </a:r>
            <a:r>
              <a:rPr lang="zh-CN" altLang="en-US" sz="2400">
                <a:solidFill>
                  <a:srgbClr val="3399FF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雾凇”</a:t>
            </a:r>
          </a:p>
        </p:txBody>
      </p:sp>
      <p:sp>
        <p:nvSpPr>
          <p:cNvPr id="12296" name="Text Box 8"/>
          <p:cNvSpPr txBox="1"/>
          <p:nvPr/>
        </p:nvSpPr>
        <p:spPr>
          <a:xfrm>
            <a:off x="3881438" y="4229100"/>
            <a:ext cx="45005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>
                <a:solidFill>
                  <a:srgbClr val="3399FF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水蒸气</a:t>
            </a:r>
          </a:p>
        </p:txBody>
      </p:sp>
      <p:sp>
        <p:nvSpPr>
          <p:cNvPr id="12297" name="Text Box 9"/>
          <p:cNvSpPr txBox="1"/>
          <p:nvPr/>
        </p:nvSpPr>
        <p:spPr>
          <a:xfrm>
            <a:off x="2382838" y="1893888"/>
            <a:ext cx="13684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窗花</a:t>
            </a:r>
          </a:p>
        </p:txBody>
      </p:sp>
      <p:sp>
        <p:nvSpPr>
          <p:cNvPr id="12298" name="Text Box 10"/>
          <p:cNvSpPr txBox="1"/>
          <p:nvPr/>
        </p:nvSpPr>
        <p:spPr>
          <a:xfrm>
            <a:off x="5186680" y="1685925"/>
            <a:ext cx="9099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>
                <a:latin typeface="Arial" panose="020B0604020202020204" pitchFamily="34" charset="0"/>
                <a:ea typeface="楷体_GB2312" panose="02010609030101010101" pitchFamily="49" charset="-122"/>
              </a:rPr>
              <a:t>凝华</a:t>
            </a:r>
          </a:p>
        </p:txBody>
      </p:sp>
      <p:sp>
        <p:nvSpPr>
          <p:cNvPr id="12299" name="Text Box 11"/>
          <p:cNvSpPr txBox="1"/>
          <p:nvPr/>
        </p:nvSpPr>
        <p:spPr>
          <a:xfrm>
            <a:off x="5161280" y="3952875"/>
            <a:ext cx="8439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>
                <a:latin typeface="Arial" panose="020B0604020202020204" pitchFamily="34" charset="0"/>
                <a:ea typeface="楷体_GB2312" panose="02010609030101010101" pitchFamily="49" charset="-122"/>
              </a:rPr>
              <a:t>凝华</a:t>
            </a:r>
          </a:p>
        </p:txBody>
      </p:sp>
      <p:sp>
        <p:nvSpPr>
          <p:cNvPr id="12300" name="Text Box 12"/>
          <p:cNvSpPr txBox="1"/>
          <p:nvPr/>
        </p:nvSpPr>
        <p:spPr>
          <a:xfrm>
            <a:off x="2386013" y="2614613"/>
            <a:ext cx="59769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>
                <a:latin typeface="Arial" panose="020B0604020202020204" pitchFamily="34" charset="0"/>
                <a:ea typeface="楷体_GB2312" panose="02010609030101010101" pitchFamily="49" charset="-122"/>
              </a:rPr>
              <a:t>思考：窗花出现在玻璃窗的内侧还是外侧？</a:t>
            </a:r>
          </a:p>
        </p:txBody>
      </p:sp>
      <p:sp>
        <p:nvSpPr>
          <p:cNvPr id="12301" name="Text Box 13"/>
          <p:cNvSpPr txBox="1"/>
          <p:nvPr/>
        </p:nvSpPr>
        <p:spPr>
          <a:xfrm>
            <a:off x="3830638" y="3289300"/>
            <a:ext cx="15843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内侧</a:t>
            </a:r>
          </a:p>
        </p:txBody>
      </p:sp>
      <p:sp>
        <p:nvSpPr>
          <p:cNvPr id="12302" name="Text Box 14"/>
          <p:cNvSpPr txBox="1"/>
          <p:nvPr/>
        </p:nvSpPr>
        <p:spPr>
          <a:xfrm>
            <a:off x="2447608" y="3289300"/>
            <a:ext cx="21605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>
                <a:latin typeface="Arial" panose="020B0604020202020204" pitchFamily="34" charset="0"/>
                <a:ea typeface="楷体_GB2312" panose="02010609030101010101" pitchFamily="49" charset="-122"/>
              </a:rPr>
              <a:t>答案是：</a:t>
            </a:r>
          </a:p>
        </p:txBody>
      </p:sp>
      <p:sp>
        <p:nvSpPr>
          <p:cNvPr id="12303" name="Text Box 15"/>
          <p:cNvSpPr txBox="1"/>
          <p:nvPr/>
        </p:nvSpPr>
        <p:spPr>
          <a:xfrm>
            <a:off x="6461760" y="1894205"/>
            <a:ext cx="13195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>
                <a:latin typeface="Arial" panose="020B0604020202020204" pitchFamily="34" charset="0"/>
                <a:ea typeface="楷体_GB2312" panose="02010609030101010101" pitchFamily="49" charset="-122"/>
              </a:rPr>
              <a:t>小冰晶</a:t>
            </a:r>
          </a:p>
        </p:txBody>
      </p:sp>
      <p:sp>
        <p:nvSpPr>
          <p:cNvPr id="12304" name="Text Box 16"/>
          <p:cNvSpPr txBox="1"/>
          <p:nvPr/>
        </p:nvSpPr>
        <p:spPr>
          <a:xfrm>
            <a:off x="6453188" y="4224655"/>
            <a:ext cx="17287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>
                <a:latin typeface="Arial" panose="020B0604020202020204" pitchFamily="34" charset="0"/>
                <a:ea typeface="楷体_GB2312" panose="02010609030101010101" pitchFamily="49" charset="-122"/>
              </a:rPr>
              <a:t>小冰晶</a:t>
            </a:r>
          </a:p>
        </p:txBody>
      </p:sp>
      <p:sp>
        <p:nvSpPr>
          <p:cNvPr id="12305" name="Line 17"/>
          <p:cNvSpPr/>
          <p:nvPr/>
        </p:nvSpPr>
        <p:spPr>
          <a:xfrm>
            <a:off x="4935538" y="2124075"/>
            <a:ext cx="1368425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2306" name="Line 18"/>
          <p:cNvSpPr/>
          <p:nvPr/>
        </p:nvSpPr>
        <p:spPr>
          <a:xfrm>
            <a:off x="5013325" y="4508500"/>
            <a:ext cx="1368425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6" grpId="0"/>
      <p:bldP spid="12297" grpId="0"/>
      <p:bldP spid="12298" grpId="0"/>
      <p:bldP spid="12299" grpId="0"/>
      <p:bldP spid="12300" grpId="0"/>
      <p:bldP spid="12301" grpId="0"/>
      <p:bldP spid="12302" grpId="0"/>
      <p:bldP spid="12303" grpId="0"/>
      <p:bldP spid="123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pic>
        <p:nvPicPr>
          <p:cNvPr id="14338" name="Picture 2" descr="wl8akbt1-27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754505"/>
            <a:ext cx="3007360" cy="2858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Text Box 3"/>
          <p:cNvSpPr txBox="1"/>
          <p:nvPr/>
        </p:nvSpPr>
        <p:spPr>
          <a:xfrm>
            <a:off x="4932363" y="639763"/>
            <a:ext cx="10795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28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charset="0"/>
              </a:rPr>
              <a:t>钨丝</a:t>
            </a:r>
            <a:endParaRPr lang="zh-CN" altLang="en-US" sz="2800" b="1">
              <a:effectLst>
                <a:outerShdw blurRad="38100" dist="38100" dir="2700000">
                  <a:srgbClr val="FFFFFF"/>
                </a:outerShdw>
              </a:effectLst>
              <a:latin typeface="Times New Roman"/>
            </a:endParaRPr>
          </a:p>
        </p:txBody>
      </p:sp>
      <p:sp>
        <p:nvSpPr>
          <p:cNvPr id="12291" name="Text Box 4"/>
          <p:cNvSpPr txBox="1"/>
          <p:nvPr/>
        </p:nvSpPr>
        <p:spPr>
          <a:xfrm>
            <a:off x="4787900" y="2079625"/>
            <a:ext cx="15113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charset="0"/>
              </a:rPr>
              <a:t>钨蒸气</a:t>
            </a:r>
            <a:endParaRPr lang="zh-CN" altLang="en-US" sz="2800" b="1">
              <a:latin typeface="Times New Roman"/>
            </a:endParaRPr>
          </a:p>
        </p:txBody>
      </p:sp>
      <p:sp>
        <p:nvSpPr>
          <p:cNvPr id="12292" name="Text Box 5"/>
          <p:cNvSpPr txBox="1"/>
          <p:nvPr/>
        </p:nvSpPr>
        <p:spPr>
          <a:xfrm>
            <a:off x="5003800" y="3606800"/>
            <a:ext cx="115252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28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charset="0"/>
              </a:rPr>
              <a:t>钨的颗粒</a:t>
            </a:r>
          </a:p>
        </p:txBody>
      </p:sp>
      <p:sp>
        <p:nvSpPr>
          <p:cNvPr id="12293" name="Line 6"/>
          <p:cNvSpPr/>
          <p:nvPr/>
        </p:nvSpPr>
        <p:spPr>
          <a:xfrm flipH="1">
            <a:off x="5435600" y="1087438"/>
            <a:ext cx="0" cy="2376487"/>
          </a:xfrm>
          <a:prstGeom prst="line">
            <a:avLst/>
          </a:prstGeom>
          <a:ln w="28575" cap="flat" cmpd="sng">
            <a:solidFill>
              <a:srgbClr val="008000"/>
            </a:solidFill>
            <a:prstDash val="dash"/>
            <a:headEnd type="none" w="med" len="med"/>
            <a:tailEnd type="triangle" w="lg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2294" name="Text Box 7"/>
          <p:cNvSpPr txBox="1"/>
          <p:nvPr/>
        </p:nvSpPr>
        <p:spPr>
          <a:xfrm>
            <a:off x="4859338" y="1757363"/>
            <a:ext cx="115252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3333FF"/>
                </a:solidFill>
                <a:latin typeface="Times New Roman" panose="02020603050405020304" charset="0"/>
              </a:rPr>
              <a:t>?</a:t>
            </a:r>
            <a:endParaRPr lang="en-US" altLang="zh-CN" sz="5400" b="1">
              <a:solidFill>
                <a:srgbClr val="3333FF"/>
              </a:solidFill>
              <a:latin typeface="Times New Roman"/>
            </a:endParaRPr>
          </a:p>
        </p:txBody>
      </p:sp>
      <p:sp>
        <p:nvSpPr>
          <p:cNvPr id="12295" name="Line 8"/>
          <p:cNvSpPr/>
          <p:nvPr/>
        </p:nvSpPr>
        <p:spPr>
          <a:xfrm flipH="1">
            <a:off x="5435600" y="1158875"/>
            <a:ext cx="0" cy="1008063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headEnd type="none" w="med" len="med"/>
            <a:tailEnd type="triangle" w="lg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2296" name="Line 9"/>
          <p:cNvSpPr/>
          <p:nvPr/>
        </p:nvSpPr>
        <p:spPr>
          <a:xfrm flipH="1">
            <a:off x="5435600" y="2671763"/>
            <a:ext cx="0" cy="863600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headEnd type="none" w="med" len="med"/>
            <a:tailEnd type="triangle" w="lg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2297" name="Text Box 11"/>
          <p:cNvSpPr txBox="1"/>
          <p:nvPr/>
        </p:nvSpPr>
        <p:spPr>
          <a:xfrm>
            <a:off x="7092950" y="579438"/>
            <a:ext cx="15843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3200" b="1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黑体" panose="02010609060101010101" charset="-122"/>
              </a:rPr>
              <a:t>固态</a:t>
            </a:r>
            <a:endParaRPr lang="zh-CN" altLang="en-US" sz="3200" b="1">
              <a:solidFill>
                <a:srgbClr val="3333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/>
              <a:ea typeface="黑体" panose="02010609060101010101" charset="-122"/>
            </a:endParaRPr>
          </a:p>
        </p:txBody>
      </p:sp>
      <p:sp>
        <p:nvSpPr>
          <p:cNvPr id="12298" name="Text Box 12"/>
          <p:cNvSpPr txBox="1"/>
          <p:nvPr/>
        </p:nvSpPr>
        <p:spPr>
          <a:xfrm>
            <a:off x="7092950" y="3463925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3200" b="1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黑体" panose="02010609060101010101" charset="-122"/>
              </a:rPr>
              <a:t>固态</a:t>
            </a:r>
          </a:p>
        </p:txBody>
      </p:sp>
      <p:sp>
        <p:nvSpPr>
          <p:cNvPr id="12299" name="Text Box 13"/>
          <p:cNvSpPr txBox="1"/>
          <p:nvPr/>
        </p:nvSpPr>
        <p:spPr>
          <a:xfrm>
            <a:off x="7092950" y="2016125"/>
            <a:ext cx="1223963" cy="58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3200" b="1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黑体" panose="02010609060101010101" charset="-122"/>
              </a:rPr>
              <a:t>气态</a:t>
            </a:r>
          </a:p>
        </p:txBody>
      </p:sp>
      <p:sp>
        <p:nvSpPr>
          <p:cNvPr id="12300" name="Line 14"/>
          <p:cNvSpPr/>
          <p:nvPr/>
        </p:nvSpPr>
        <p:spPr>
          <a:xfrm flipH="1">
            <a:off x="7596188" y="1136650"/>
            <a:ext cx="0" cy="958850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headEnd type="none" w="med" len="med"/>
            <a:tailEnd type="triangle" w="lg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2301" name="Line 15"/>
          <p:cNvSpPr/>
          <p:nvPr/>
        </p:nvSpPr>
        <p:spPr>
          <a:xfrm flipH="1">
            <a:off x="7596188" y="2527300"/>
            <a:ext cx="0" cy="944563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headEnd type="none" w="med" len="med"/>
            <a:tailEnd type="triangle" w="lg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2302" name="Text Box 18"/>
          <p:cNvSpPr txBox="1"/>
          <p:nvPr/>
        </p:nvSpPr>
        <p:spPr>
          <a:xfrm>
            <a:off x="4725988" y="1158875"/>
            <a:ext cx="611187" cy="9366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</a:rPr>
              <a:t>吸热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/>
            </a:endParaRPr>
          </a:p>
        </p:txBody>
      </p:sp>
      <p:sp>
        <p:nvSpPr>
          <p:cNvPr id="12303" name="Text Box 19"/>
          <p:cNvSpPr txBox="1"/>
          <p:nvPr/>
        </p:nvSpPr>
        <p:spPr>
          <a:xfrm>
            <a:off x="4725988" y="2598738"/>
            <a:ext cx="611187" cy="9366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</a:rPr>
              <a:t>放热</a:t>
            </a:r>
          </a:p>
        </p:txBody>
      </p:sp>
      <p:grpSp>
        <p:nvGrpSpPr>
          <p:cNvPr id="12305" name="组合 12304"/>
          <p:cNvGrpSpPr/>
          <p:nvPr/>
        </p:nvGrpSpPr>
        <p:grpSpPr>
          <a:xfrm>
            <a:off x="5649913" y="1042988"/>
            <a:ext cx="1585912" cy="1123950"/>
            <a:chOff x="0" y="0"/>
            <a:chExt cx="1180" cy="799"/>
          </a:xfrm>
        </p:grpSpPr>
        <p:sp>
          <p:nvSpPr>
            <p:cNvPr id="12306" name="Text Box 22"/>
            <p:cNvSpPr txBox="1"/>
            <p:nvPr/>
          </p:nvSpPr>
          <p:spPr>
            <a:xfrm>
              <a:off x="293" y="181"/>
              <a:ext cx="725" cy="3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 algn="l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3333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charset="0"/>
                  <a:ea typeface="方正细珊瑚简体" panose="03000509000000000000" pitchFamily="1" charset="-122"/>
                </a:rPr>
                <a:t>升华</a:t>
              </a:r>
              <a:endParaRPr lang="zh-CN" altLang="en-US" sz="2800" b="1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/>
                <a:ea typeface="方正细珊瑚简体" panose="03000509000000000000" pitchFamily="1" charset="-122"/>
              </a:endParaRPr>
            </a:p>
          </p:txBody>
        </p:sp>
        <p:sp>
          <p:nvSpPr>
            <p:cNvPr id="12307" name="AutoShape 23"/>
            <p:cNvSpPr/>
            <p:nvPr/>
          </p:nvSpPr>
          <p:spPr>
            <a:xfrm>
              <a:off x="0" y="0"/>
              <a:ext cx="1180" cy="799"/>
            </a:xfrm>
            <a:prstGeom prst="irregularSeal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 sz="1600">
                <a:latin typeface="Times New Roman"/>
              </a:endParaRPr>
            </a:p>
          </p:txBody>
        </p:sp>
      </p:grpSp>
      <p:grpSp>
        <p:nvGrpSpPr>
          <p:cNvPr id="12308" name="组合 12307"/>
          <p:cNvGrpSpPr/>
          <p:nvPr/>
        </p:nvGrpSpPr>
        <p:grpSpPr>
          <a:xfrm>
            <a:off x="5651500" y="2525713"/>
            <a:ext cx="1584325" cy="1081087"/>
            <a:chOff x="0" y="0"/>
            <a:chExt cx="1180" cy="799"/>
          </a:xfrm>
        </p:grpSpPr>
        <p:sp>
          <p:nvSpPr>
            <p:cNvPr id="12309" name="Text Box 25"/>
            <p:cNvSpPr txBox="1"/>
            <p:nvPr/>
          </p:nvSpPr>
          <p:spPr>
            <a:xfrm>
              <a:off x="293" y="181"/>
              <a:ext cx="725" cy="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 algn="l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3333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charset="0"/>
                  <a:ea typeface="方正细珊瑚简体" panose="03000509000000000000" pitchFamily="1" charset="-122"/>
                </a:rPr>
                <a:t>凝华</a:t>
              </a:r>
            </a:p>
          </p:txBody>
        </p:sp>
        <p:sp>
          <p:nvSpPr>
            <p:cNvPr id="12310" name="AutoShape 26"/>
            <p:cNvSpPr/>
            <p:nvPr/>
          </p:nvSpPr>
          <p:spPr>
            <a:xfrm>
              <a:off x="0" y="0"/>
              <a:ext cx="1180" cy="799"/>
            </a:xfrm>
            <a:prstGeom prst="irregularSeal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>
                <a:latin typeface="Times New Roman"/>
              </a:endParaRPr>
            </a:p>
          </p:txBody>
        </p:sp>
      </p:grpSp>
      <p:sp>
        <p:nvSpPr>
          <p:cNvPr id="12314" name="WordArt 30"/>
          <p:cNvSpPr>
            <a:spLocks noTextEdit="1"/>
          </p:cNvSpPr>
          <p:nvPr/>
        </p:nvSpPr>
        <p:spPr>
          <a:xfrm>
            <a:off x="693738" y="784225"/>
            <a:ext cx="259080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>
            <a:defPPr/>
          </a:lstStyle>
          <a:p>
            <a:pPr algn="ctr" eaLnBrk="0" hangingPunct="0"/>
            <a:r>
              <a:rPr lang="zh-CN" altLang="en-US" sz="3600" b="1" i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dist="35921" dir="2699999" sy="50000" kx="2115830" algn="bl" rotWithShape="0">
                    <a:srgbClr val="C0C0C0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灯泡变黑</a:t>
            </a:r>
          </a:p>
        </p:txBody>
      </p:sp>
      <p:sp>
        <p:nvSpPr>
          <p:cNvPr id="12315" name="Text Box 32"/>
          <p:cNvSpPr txBox="1"/>
          <p:nvPr/>
        </p:nvSpPr>
        <p:spPr>
          <a:xfrm>
            <a:off x="593725" y="4612640"/>
            <a:ext cx="8303260" cy="52324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lstStyle>
            <a:defPPr/>
          </a:lstStyle>
          <a:p>
            <a:pPr algn="l"/>
            <a:r>
              <a:rPr lang="zh-CN" altLang="en-US" sz="28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用久了的灯丝会变粗还是变细？变长还是变短？</a:t>
            </a:r>
            <a:endParaRPr lang="en-US" altLang="zh-CN" sz="2800" b="1">
              <a:solidFill>
                <a:srgbClr val="006600"/>
              </a:solidFill>
              <a:effectLst>
                <a:outerShdw blurRad="38100" dist="38100" dir="2700000">
                  <a:srgbClr val="000000"/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黑体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  <p:cond evt="onBegin" delay="0">
                          <p:tn val="65"/>
                        </p:cond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  <p:cond evt="onBegin" delay="0">
                          <p:tn val="70"/>
                        </p:cond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  <p:cond evt="onBegin" delay="0">
                          <p:tn val="79"/>
                        </p:cond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  <p:cond evt="onBegin" delay="0">
                          <p:tn val="84"/>
                        </p:cond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  <p:bldP spid="12294" grpId="0"/>
      <p:bldP spid="12294" grpId="1"/>
      <p:bldP spid="12297" grpId="0"/>
      <p:bldP spid="12298" grpId="0"/>
      <p:bldP spid="12299" grpId="0"/>
      <p:bldP spid="12302" grpId="0"/>
      <p:bldP spid="12303" grpId="0"/>
      <p:bldP spid="123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13314" name="Text Box 3"/>
          <p:cNvSpPr txBox="1"/>
          <p:nvPr/>
        </p:nvSpPr>
        <p:spPr>
          <a:xfrm>
            <a:off x="4502150" y="1943100"/>
            <a:ext cx="395922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3200" b="1">
                <a:effectLst>
                  <a:outerShdw blurRad="38100" dist="38100" dir="2700000">
                    <a:srgbClr val="FFFFFF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严寒的冬天，</a:t>
            </a:r>
            <a:r>
              <a:rPr lang="zh-CN" altLang="en-US" sz="3200" b="1" u="sng">
                <a:effectLst>
                  <a:outerShdw blurRad="38100" dist="38100" dir="2700000">
                    <a:srgbClr val="FFFFFF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冰冻</a:t>
            </a:r>
            <a:r>
              <a:rPr lang="zh-CN" altLang="en-US" sz="3200" b="1">
                <a:effectLst>
                  <a:outerShdw blurRad="38100" dist="38100" dir="2700000">
                    <a:srgbClr val="FFFFFF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的衣服也能晾干。</a:t>
            </a:r>
          </a:p>
        </p:txBody>
      </p:sp>
      <p:sp>
        <p:nvSpPr>
          <p:cNvPr id="13315" name="Text Box 12"/>
          <p:cNvSpPr txBox="1"/>
          <p:nvPr/>
        </p:nvSpPr>
        <p:spPr>
          <a:xfrm>
            <a:off x="4500563" y="3959225"/>
            <a:ext cx="3962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3200" b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通常</a:t>
            </a:r>
            <a:r>
              <a:rPr lang="zh-CN" altLang="en-US" sz="3200" b="1" u="sng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潮湿</a:t>
            </a:r>
            <a:r>
              <a:rPr lang="zh-CN" altLang="en-US" sz="3200" b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的衣服晾干</a:t>
            </a:r>
          </a:p>
        </p:txBody>
      </p:sp>
      <p:sp>
        <p:nvSpPr>
          <p:cNvPr id="13316" name="Text Box 13"/>
          <p:cNvSpPr txBox="1"/>
          <p:nvPr/>
        </p:nvSpPr>
        <p:spPr>
          <a:xfrm>
            <a:off x="6938645" y="1942783"/>
            <a:ext cx="1219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冰冻</a:t>
            </a:r>
          </a:p>
        </p:txBody>
      </p:sp>
      <p:sp>
        <p:nvSpPr>
          <p:cNvPr id="13317" name="Text Box 14"/>
          <p:cNvSpPr txBox="1"/>
          <p:nvPr/>
        </p:nvSpPr>
        <p:spPr>
          <a:xfrm>
            <a:off x="5334000" y="394970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潮湿</a:t>
            </a:r>
          </a:p>
        </p:txBody>
      </p:sp>
      <p:pic>
        <p:nvPicPr>
          <p:cNvPr id="13318" name="Picture 17" descr="wt16"/>
          <p:cNvPicPr>
            <a:picLocks noChangeAspect="1"/>
          </p:cNvPicPr>
          <p:nvPr/>
        </p:nvPicPr>
        <p:blipFill>
          <a:blip r:embed="rId2"/>
          <a:srcRect l="2725" t="4478" r="2725" b="1442"/>
          <a:stretch>
            <a:fillRect/>
          </a:stretch>
        </p:blipFill>
        <p:spPr>
          <a:xfrm>
            <a:off x="539750" y="1154113"/>
            <a:ext cx="3859213" cy="3384550"/>
          </a:xfrm>
          <a:prstGeom prst="rect">
            <a:avLst/>
          </a:prstGeom>
          <a:noFill/>
          <a:ln w="28575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3319" name="组合 13318"/>
          <p:cNvGrpSpPr/>
          <p:nvPr/>
        </p:nvGrpSpPr>
        <p:grpSpPr>
          <a:xfrm>
            <a:off x="6357938" y="541338"/>
            <a:ext cx="1873250" cy="1268412"/>
            <a:chOff x="0" y="0"/>
            <a:chExt cx="1180" cy="799"/>
          </a:xfrm>
        </p:grpSpPr>
        <p:sp>
          <p:nvSpPr>
            <p:cNvPr id="13320" name="Text Box 19"/>
            <p:cNvSpPr txBox="1"/>
            <p:nvPr/>
          </p:nvSpPr>
          <p:spPr>
            <a:xfrm>
              <a:off x="293" y="181"/>
              <a:ext cx="72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 algn="l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3333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charset="0"/>
                  <a:ea typeface="方正细珊瑚简体" panose="03000509000000000000" pitchFamily="1" charset="-122"/>
                </a:rPr>
                <a:t>升华</a:t>
              </a:r>
              <a:endParaRPr lang="zh-CN" altLang="en-US" sz="3200" b="1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/>
                <a:ea typeface="方正细珊瑚简体" panose="03000509000000000000" pitchFamily="1" charset="-122"/>
              </a:endParaRPr>
            </a:p>
          </p:txBody>
        </p:sp>
        <p:sp>
          <p:nvSpPr>
            <p:cNvPr id="13321" name="AutoShape 20"/>
            <p:cNvSpPr/>
            <p:nvPr/>
          </p:nvSpPr>
          <p:spPr>
            <a:xfrm>
              <a:off x="0" y="0"/>
              <a:ext cx="1180" cy="799"/>
            </a:xfrm>
            <a:prstGeom prst="irregularSeal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>
                <a:latin typeface="Times New Roman" panose="02020603050405020304" charset="0"/>
              </a:endParaRPr>
            </a:p>
          </p:txBody>
        </p:sp>
      </p:grpSp>
      <p:grpSp>
        <p:nvGrpSpPr>
          <p:cNvPr id="13322" name="组合 13321"/>
          <p:cNvGrpSpPr/>
          <p:nvPr/>
        </p:nvGrpSpPr>
        <p:grpSpPr>
          <a:xfrm>
            <a:off x="7248525" y="2633663"/>
            <a:ext cx="1873250" cy="1268412"/>
            <a:chOff x="0" y="0"/>
            <a:chExt cx="1180" cy="799"/>
          </a:xfrm>
        </p:grpSpPr>
        <p:sp>
          <p:nvSpPr>
            <p:cNvPr id="13323" name="Text Box 22"/>
            <p:cNvSpPr txBox="1"/>
            <p:nvPr/>
          </p:nvSpPr>
          <p:spPr>
            <a:xfrm>
              <a:off x="293" y="181"/>
              <a:ext cx="72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 algn="l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3333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charset="0"/>
                  <a:ea typeface="方正细珊瑚简体" panose="03000509000000000000" pitchFamily="1" charset="-122"/>
                </a:rPr>
                <a:t>汽化</a:t>
              </a:r>
            </a:p>
          </p:txBody>
        </p:sp>
        <p:sp>
          <p:nvSpPr>
            <p:cNvPr id="13324" name="AutoShape 23"/>
            <p:cNvSpPr/>
            <p:nvPr/>
          </p:nvSpPr>
          <p:spPr>
            <a:xfrm>
              <a:off x="0" y="0"/>
              <a:ext cx="1180" cy="799"/>
            </a:xfrm>
            <a:prstGeom prst="irregularSeal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>
                <a:latin typeface="Times New Roman" panose="02020603050405020304" charset="0"/>
              </a:endParaRPr>
            </a:p>
          </p:txBody>
        </p:sp>
      </p:grp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6" grpId="0"/>
      <p:bldP spid="1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14340" name="Text Box 8"/>
          <p:cNvSpPr txBox="1"/>
          <p:nvPr/>
        </p:nvSpPr>
        <p:spPr>
          <a:xfrm>
            <a:off x="611188" y="701675"/>
            <a:ext cx="4495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3200" b="1">
                <a:effectLst>
                  <a:outerShdw blurRad="38100" dist="38100" dir="2700000">
                    <a:srgbClr val="FFFFFF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放在衣厨中的樟脑丸会越变越小，最后消失。</a:t>
            </a:r>
          </a:p>
        </p:txBody>
      </p:sp>
      <p:graphicFrame>
        <p:nvGraphicFramePr>
          <p:cNvPr id="14341" name="Object 10"/>
          <p:cNvGraphicFramePr>
            <a:graphicFrameLocks noChangeAspect="1"/>
          </p:cNvGraphicFramePr>
          <p:nvPr/>
        </p:nvGraphicFramePr>
        <p:xfrm>
          <a:off x="5364163" y="858838"/>
          <a:ext cx="3457575" cy="349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1962150" imgH="1981200" progId="Paint.Picture">
                  <p:embed/>
                </p:oleObj>
              </mc:Choice>
              <mc:Fallback>
                <p:oleObj r:id="rId3" imgW="1962150" imgH="19812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lum bright="-17999" contrast="60000"/>
                      </a:blip>
                      <a:stretch>
                        <a:fillRect/>
                      </a:stretch>
                    </p:blipFill>
                    <p:spPr>
                      <a:xfrm>
                        <a:off x="5364163" y="858838"/>
                        <a:ext cx="3457575" cy="34909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2" name="组合 14341"/>
          <p:cNvGrpSpPr/>
          <p:nvPr/>
        </p:nvGrpSpPr>
        <p:grpSpPr>
          <a:xfrm>
            <a:off x="3851275" y="2298700"/>
            <a:ext cx="1873250" cy="1268413"/>
            <a:chOff x="0" y="0"/>
            <a:chExt cx="1180" cy="799"/>
          </a:xfrm>
        </p:grpSpPr>
        <p:sp>
          <p:nvSpPr>
            <p:cNvPr id="14343" name="Text Box 25"/>
            <p:cNvSpPr txBox="1"/>
            <p:nvPr/>
          </p:nvSpPr>
          <p:spPr>
            <a:xfrm>
              <a:off x="293" y="181"/>
              <a:ext cx="72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 algn="l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3333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charset="0"/>
                  <a:ea typeface="方正细珊瑚简体" panose="03000509000000000000" pitchFamily="1" charset="-122"/>
                </a:rPr>
                <a:t>升华</a:t>
              </a:r>
            </a:p>
          </p:txBody>
        </p:sp>
        <p:sp>
          <p:nvSpPr>
            <p:cNvPr id="14344" name="AutoShape 26"/>
            <p:cNvSpPr/>
            <p:nvPr/>
          </p:nvSpPr>
          <p:spPr>
            <a:xfrm>
              <a:off x="0" y="0"/>
              <a:ext cx="1180" cy="799"/>
            </a:xfrm>
            <a:prstGeom prst="irregularSeal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>
                <a:latin typeface="Times New Roman" panose="02020603050405020304" charset="0"/>
              </a:endParaRPr>
            </a:p>
          </p:txBody>
        </p:sp>
      </p:grpSp>
      <p:pic>
        <p:nvPicPr>
          <p:cNvPr id="14345" name="Picture 5" descr="20090906010810171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725" y="295275"/>
            <a:ext cx="1513840" cy="2018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6" name="Text Box 8"/>
          <p:cNvSpPr txBox="1"/>
          <p:nvPr/>
        </p:nvSpPr>
        <p:spPr>
          <a:xfrm>
            <a:off x="4287838" y="4513263"/>
            <a:ext cx="44958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>
              <a:spcBef>
                <a:spcPct val="50000"/>
              </a:spcBef>
            </a:pPr>
            <a:r>
              <a:rPr lang="zh-CN" altLang="en-US" sz="3200" b="1">
                <a:effectLst>
                  <a:outerShdw blurRad="38100" dist="38100" dir="2700000">
                    <a:srgbClr val="FFFFFF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固体空气清新剂。</a:t>
            </a:r>
          </a:p>
        </p:txBody>
      </p:sp>
      <p:pic>
        <p:nvPicPr>
          <p:cNvPr id="14347" name="图片 10" descr="38112_P_1275862596924.jpg"/>
          <p:cNvPicPr>
            <a:picLocks noChangeAspect="1"/>
          </p:cNvPicPr>
          <p:nvPr/>
        </p:nvPicPr>
        <p:blipFill>
          <a:blip r:embed="rId6"/>
          <a:srcRect l="7845" t="5426" r="5864" b="4253"/>
          <a:stretch>
            <a:fillRect/>
          </a:stretch>
        </p:blipFill>
        <p:spPr>
          <a:xfrm>
            <a:off x="611188" y="1905000"/>
            <a:ext cx="3168650" cy="3168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OUTPUT_FOLDER" val="C:\Users\Administrator\Desktop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PRESENTATION_TITLE" val="57edbc9ccc5e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C6649023-20CB-46EF-AFDA-1FB681D8EE2C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a="http://schemas.openxmlformats.org/drawingml/2006/main" name="Default Design">
  <a:themeElements>
    <a:clrScheme name="自定义 18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70C0"/>
      </a:accent1>
      <a:accent2>
        <a:srgbClr val="4FACF3"/>
      </a:accent2>
      <a:accent3>
        <a:srgbClr val="40AFFF"/>
      </a:accent3>
      <a:accent4>
        <a:srgbClr val="4FACF3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770</Words>
  <Application>Microsoft Office PowerPoint</Application>
  <PresentationFormat>自定义</PresentationFormat>
  <Paragraphs>120</Paragraphs>
  <Slides>15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Default Design</vt:lpstr>
      <vt:lpstr>Bitmap Image</vt:lpstr>
      <vt:lpstr>PowerPoint 演示文稿</vt:lpstr>
      <vt:lpstr>新课引入</vt:lpstr>
      <vt:lpstr>探究新知</vt:lpstr>
      <vt:lpstr>探究新知</vt:lpstr>
      <vt:lpstr>探究新知</vt:lpstr>
      <vt:lpstr>探究新知</vt:lpstr>
      <vt:lpstr>探究新知</vt:lpstr>
      <vt:lpstr>PowerPoint 演示文稿</vt:lpstr>
      <vt:lpstr>探究新知</vt:lpstr>
      <vt:lpstr>探究新知</vt:lpstr>
      <vt:lpstr>探究新知</vt:lpstr>
      <vt:lpstr>探究新知</vt:lpstr>
      <vt:lpstr>PowerPoint 演示文稿</vt:lpstr>
      <vt:lpstr>课堂小结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2008-03-10T09:13:00Z</dcterms:created>
  <dcterms:modified xsi:type="dcterms:W3CDTF">2020-08-06T01:24:37Z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