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3"/>
  </p:notesMasterIdLst>
  <p:sldIdLst>
    <p:sldId id="539" r:id="rId2"/>
    <p:sldId id="538" r:id="rId3"/>
    <p:sldId id="392" r:id="rId4"/>
    <p:sldId id="319" r:id="rId5"/>
    <p:sldId id="397" r:id="rId6"/>
    <p:sldId id="398" r:id="rId7"/>
    <p:sldId id="399" r:id="rId8"/>
    <p:sldId id="400" r:id="rId9"/>
    <p:sldId id="426" r:id="rId10"/>
    <p:sldId id="543" r:id="rId11"/>
    <p:sldId id="544" r:id="rId12"/>
    <p:sldId id="489" r:id="rId13"/>
    <p:sldId id="541" r:id="rId14"/>
    <p:sldId id="540" r:id="rId15"/>
    <p:sldId id="488" r:id="rId16"/>
    <p:sldId id="490" r:id="rId17"/>
    <p:sldId id="549" r:id="rId18"/>
    <p:sldId id="551" r:id="rId19"/>
    <p:sldId id="491" r:id="rId20"/>
    <p:sldId id="548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4" r:id="rId30"/>
    <p:sldId id="415" r:id="rId31"/>
    <p:sldId id="535" r:id="rId32"/>
    <p:sldId id="537" r:id="rId33"/>
    <p:sldId id="545" r:id="rId34"/>
    <p:sldId id="417" r:id="rId35"/>
    <p:sldId id="425" r:id="rId36"/>
    <p:sldId id="418" r:id="rId37"/>
    <p:sldId id="419" r:id="rId38"/>
    <p:sldId id="420" r:id="rId39"/>
    <p:sldId id="421" r:id="rId40"/>
    <p:sldId id="422" r:id="rId41"/>
    <p:sldId id="383" r:id="rId4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2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3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BD03D-136A-4C1A-BB07-130AD1188E4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这种题目采用的解法是数学的增加的质量和增加的体积的比值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  </a:t>
            </a:r>
            <a:r>
              <a:rPr lang="zh-CN" altLang="en-US" dirty="0"/>
              <a:t>如果体积增大，则增大为原来的</a:t>
            </a:r>
            <a:r>
              <a:rPr lang="en-US" altLang="zh-CN" dirty="0"/>
              <a:t>1/9</a:t>
            </a:r>
            <a:r>
              <a:rPr lang="zh-CN" altLang="en-US" dirty="0"/>
              <a:t>，如果是减小，则减小为原来的</a:t>
            </a:r>
            <a:r>
              <a:rPr lang="en-US" altLang="zh-CN" dirty="0"/>
              <a:t>1/10  ,</a:t>
            </a:r>
            <a:r>
              <a:rPr lang="zh-CN" altLang="en-US" dirty="0"/>
              <a:t>此处可以用表格来进行求解</a:t>
            </a:r>
          </a:p>
          <a:p>
            <a:r>
              <a:rPr lang="zh-CN" altLang="en-US" dirty="0"/>
              <a:t>分清楚。明确增大或者减少的基数。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FB9CA-8BA0-4148-8DC9-33F0DEB3F33E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与煤气罐是一样的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FB9CA-8BA0-4148-8DC9-33F0DEB3F33E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BDFDE9-05E8-4246-8345-66BF5F59E918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AD</a:t>
            </a:r>
            <a:r>
              <a:rPr lang="zh-CN" altLang="en-US" dirty="0"/>
              <a:t>，怎么解释呢？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同质量的实心球时，密度为，铅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铜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铁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故此时体积为，铅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铜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铁，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当质量和体积都相等，空心体积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总体积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实心体积，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故得空心体积中 铅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铜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铁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FB9CA-8BA0-4148-8DC9-33F0DEB3F33E}" type="slidenum">
              <a:rPr lang="zh-CN" altLang="en-US" smtClean="0"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这题分别从质量，体积，密度三种方法判断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BDFDE9-05E8-4246-8345-66BF5F59E918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0.56-2008/1000/(19.3*10^3)*1000≈0.456(dm^3)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796B4-A7D3-47AD-B79F-59DED9DAF3BA}" type="slidenum">
              <a:rPr lang="zh-CN" altLang="en-US" smtClean="0">
                <a:solidFill>
                  <a:prstClr val="black"/>
                </a:solidFill>
              </a:rPr>
              <a:t>30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总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总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整理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5.15=</a:t>
            </a:r>
            <a:r>
              <a:rPr lang="el-GR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ρ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el-GR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ρ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5=V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方程里面密度选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kg/dm^3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5.15=V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+2.5V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5=V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解得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=0.1dm^3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=0.25kg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那么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0.25/5=m/1000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m=50kg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796B4-A7D3-47AD-B79F-59DED9DAF3BA}" type="slidenum">
              <a:rPr lang="zh-CN" altLang="en-US" smtClean="0">
                <a:solidFill>
                  <a:prstClr val="black"/>
                </a:solidFill>
              </a:rPr>
              <a:t>41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http://img.mms.sohu.com/mms/1188/95/57595/p2.jpg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7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png"/><Relationship Id="rId4" Type="http://schemas.openxmlformats.org/officeDocument/2006/relationships/image" Target="../media/image28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33.wmf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3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24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22269" y="2444261"/>
            <a:ext cx="5776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ea typeface="文鼎CS魏碑" pitchFamily="49" charset="-122"/>
              </a:rPr>
              <a:t>密度计算题型总结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64406" y="1988840"/>
            <a:ext cx="9603593" cy="230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lvl="2" eaLnBrk="1" fontAlgn="b" hangingPunct="1"/>
            <a:r>
              <a:rPr kumimoji="1" lang="zh-CN" altLang="en-US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杯里有一些水，完全凝固成冰后，体积比原来（　　）</a:t>
            </a:r>
          </a:p>
          <a:p>
            <a:pPr lvl="2" eaLnBrk="1" fontAlgn="b" hangingPunct="1"/>
            <a:r>
              <a:rPr kumimoji="1" lang="zh-CN" altLang="en-US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  </a:t>
            </a:r>
            <a:r>
              <a:rPr kumimoji="1" lang="en-US" altLang="zh-CN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A</a:t>
            </a:r>
            <a:r>
              <a:rPr kumimoji="1" lang="zh-CN" altLang="en-US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．增大</a:t>
            </a:r>
            <a:r>
              <a:rPr kumimoji="1" lang="en-US" altLang="zh-CN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1/10             B</a:t>
            </a:r>
            <a:r>
              <a:rPr kumimoji="1" lang="zh-CN" altLang="en-US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．减小</a:t>
            </a:r>
            <a:r>
              <a:rPr kumimoji="1" lang="en-US" altLang="zh-CN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1/10</a:t>
            </a:r>
          </a:p>
          <a:p>
            <a:pPr lvl="2" eaLnBrk="1" fontAlgn="b" hangingPunct="1"/>
            <a:r>
              <a:rPr kumimoji="1" lang="en-US" altLang="zh-CN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  C</a:t>
            </a:r>
            <a:r>
              <a:rPr kumimoji="1" lang="zh-CN" altLang="en-US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．增大</a:t>
            </a:r>
            <a:r>
              <a:rPr kumimoji="1" lang="en-US" altLang="zh-CN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1/9                 D</a:t>
            </a:r>
            <a:r>
              <a:rPr kumimoji="1" lang="zh-CN" altLang="en-US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．减小</a:t>
            </a:r>
            <a:r>
              <a:rPr kumimoji="1" lang="en-US" altLang="zh-CN" sz="3600" b="1" dirty="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1/9</a:t>
            </a:r>
            <a:endParaRPr kumimoji="1" lang="zh-CN" altLang="en-US" sz="3600" b="1" dirty="0">
              <a:solidFill>
                <a:srgbClr val="11111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48945" y="28448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 冰水问题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3622358" y="2534285"/>
            <a:ext cx="46545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4000" b="1"/>
              <a:t>c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59560" y="4881880"/>
            <a:ext cx="68840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latin typeface="微软雅黑" charset="-122"/>
                <a:ea typeface="微软雅黑" charset="-122"/>
              </a:rPr>
              <a:t>规律：增</a:t>
            </a:r>
            <a:r>
              <a:rPr lang="en-US" altLang="zh-CN" sz="4800" b="1">
                <a:latin typeface="微软雅黑" charset="-122"/>
                <a:ea typeface="微软雅黑" charset="-122"/>
              </a:rPr>
              <a:t>9</a:t>
            </a:r>
            <a:r>
              <a:rPr lang="zh-CN" altLang="en-US" sz="4800" b="1">
                <a:latin typeface="微软雅黑" charset="-122"/>
                <a:ea typeface="微软雅黑" charset="-122"/>
              </a:rPr>
              <a:t>减</a:t>
            </a:r>
            <a:r>
              <a:rPr lang="en-US" altLang="zh-CN" sz="4800" b="1">
                <a:latin typeface="微软雅黑" charset="-122"/>
                <a:ea typeface="微软雅黑" charset="-122"/>
              </a:rPr>
              <a:t>10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 autoUpdateAnimBg="0"/>
      <p:bldP spid="39949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2554288" y="2350770"/>
          <a:ext cx="1878012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3" imgW="774065" imgH="469900" progId="Equation.DSMT4">
                  <p:embed/>
                </p:oleObj>
              </mc:Choice>
              <mc:Fallback>
                <p:oleObj name="Equation" r:id="rId3" imgW="774065" imgH="469900" progId="Equation.DSMT4">
                  <p:embed/>
                  <p:pic>
                    <p:nvPicPr>
                      <p:cNvPr id="0" name="图片 4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2350770"/>
                        <a:ext cx="1878012" cy="113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819275" y="2558733"/>
            <a:ext cx="8940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FF0000"/>
                </a:solidFill>
                <a:latin typeface="微软雅黑" charset="-122"/>
                <a:ea typeface="微软雅黑" charset="-122"/>
              </a:rPr>
              <a:t>解：</a:t>
            </a: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2206625" y="3441383"/>
          <a:ext cx="75311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5" imgW="3200400" imgH="254000" progId="Equation.DSMT4">
                  <p:embed/>
                </p:oleObj>
              </mc:Choice>
              <mc:Fallback>
                <p:oleObj name="Equation" r:id="rId5" imgW="3200400" imgH="254000" progId="Equation.DSMT4">
                  <p:embed/>
                  <p:pic>
                    <p:nvPicPr>
                      <p:cNvPr id="0" name="图片 4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441383"/>
                        <a:ext cx="753110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2482850" y="4124008"/>
          <a:ext cx="3744913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7" imgW="1485265" imgH="254000" progId="Equation.DSMT4">
                  <p:embed/>
                </p:oleObj>
              </mc:Choice>
              <mc:Fallback>
                <p:oleObj name="Equation" r:id="rId7" imgW="1485265" imgH="254000" progId="Equation.DSMT4">
                  <p:embed/>
                  <p:pic>
                    <p:nvPicPr>
                      <p:cNvPr id="0" name="图片 4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4124008"/>
                        <a:ext cx="3744913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2100263" y="4678045"/>
          <a:ext cx="1971675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9" imgW="774065" imgH="469900" progId="Equation.DSMT4">
                  <p:embed/>
                </p:oleObj>
              </mc:Choice>
              <mc:Fallback>
                <p:oleObj name="Equation" r:id="rId9" imgW="774065" imgH="469900" progId="Equation.DSMT4">
                  <p:embed/>
                  <p:pic>
                    <p:nvPicPr>
                      <p:cNvPr id="0" name="图片 4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4678045"/>
                        <a:ext cx="1971675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4481513" y="4801870"/>
          <a:ext cx="4951412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11" imgW="2247900" imgH="469900" progId="Equation.DSMT4">
                  <p:embed/>
                </p:oleObj>
              </mc:Choice>
              <mc:Fallback>
                <p:oleObj name="Equation" r:id="rId11" imgW="2247900" imgH="469900" progId="Equation.DSMT4">
                  <p:embed/>
                  <p:pic>
                    <p:nvPicPr>
                      <p:cNvPr id="0" name="图片 4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513" y="4801870"/>
                        <a:ext cx="4951412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065338" y="5844858"/>
            <a:ext cx="354139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答：水的体积为</a:t>
            </a:r>
            <a:r>
              <a:rPr kumimoji="1"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0.9m</a:t>
            </a:r>
            <a:r>
              <a:rPr kumimoji="1" lang="en-US" altLang="zh-CN" sz="2800" b="1" baseline="30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3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881380" y="440055"/>
            <a:ext cx="966978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>
              <a:lnSpc>
                <a:spcPct val="125000"/>
              </a:lnSpc>
            </a:pPr>
            <a:r>
              <a:rPr kumimoji="1" lang="en-US" altLang="zh-CN" sz="4000" b="1">
                <a:solidFill>
                  <a:schemeClr val="tx1"/>
                </a:solidFill>
                <a:latin typeface="微软雅黑" charset="-122"/>
                <a:ea typeface="微软雅黑" charset="-122"/>
              </a:rPr>
              <a:t>1m</a:t>
            </a:r>
            <a:r>
              <a:rPr kumimoji="1" lang="en-US" altLang="zh-CN" sz="4000" b="1" baseline="30000">
                <a:solidFill>
                  <a:schemeClr val="tx1"/>
                </a:solidFill>
                <a:latin typeface="微软雅黑" charset="-122"/>
                <a:ea typeface="微软雅黑" charset="-122"/>
              </a:rPr>
              <a:t>3</a:t>
            </a:r>
            <a:r>
              <a:rPr kumimoji="1" lang="zh-CN" altLang="en-US" sz="4000" b="1">
                <a:solidFill>
                  <a:schemeClr val="tx1"/>
                </a:solidFill>
                <a:latin typeface="微软雅黑" charset="-122"/>
                <a:ea typeface="微软雅黑" charset="-122"/>
              </a:rPr>
              <a:t>的冰完全熔化成水，体积多大？</a:t>
            </a:r>
          </a:p>
        </p:txBody>
      </p:sp>
      <p:pic>
        <p:nvPicPr>
          <p:cNvPr id="8203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-4000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bldLvl="0" animBg="1"/>
      <p:bldP spid="53257" grpId="0" bldLvl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4460" y="1153160"/>
            <a:ext cx="120808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体积为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450cm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的水结成冰（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ρ</a:t>
            </a:r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冰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=0.9x10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kg/m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),</a:t>
            </a:r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则冰的体积为（     ）</a:t>
            </a:r>
          </a:p>
          <a:p>
            <a:pPr>
              <a:lnSpc>
                <a:spcPct val="150000"/>
              </a:lnSpc>
            </a:pP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A400cm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   B450cm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   C500cm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   D550cm</a:t>
            </a:r>
            <a:r>
              <a:rPr lang="en-US" altLang="zh-CN" sz="32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0995" y="16891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等质量问题</a:t>
            </a:r>
            <a:endParaRPr lang="en-US" altLang="zh-CN" sz="4400" b="1"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524000" y="1988840"/>
            <a:ext cx="9144000" cy="316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000" b="1" dirty="0">
                <a:latin typeface="微软雅黑" charset="-122"/>
                <a:ea typeface="微软雅黑" charset="-122"/>
              </a:rPr>
              <a:t>工人使用氧气瓶内的氧气进行气焊的过程中，以下有关瓶内氧气的物理量中，不变的是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(     )</a:t>
            </a:r>
          </a:p>
          <a:p>
            <a:pPr eaLnBrk="1" hangingPunct="1"/>
            <a:r>
              <a:rPr lang="en-US" altLang="zh-CN" sz="4000" b="1" dirty="0">
                <a:latin typeface="微软雅黑" charset="-122"/>
                <a:ea typeface="微软雅黑" charset="-122"/>
              </a:rPr>
              <a:t>A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．质量	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B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．体积	</a:t>
            </a:r>
            <a:endParaRPr lang="en-US" altLang="zh-CN" sz="4000" b="1" dirty="0">
              <a:latin typeface="微软雅黑" charset="-122"/>
              <a:ea typeface="微软雅黑" charset="-122"/>
            </a:endParaRPr>
          </a:p>
          <a:p>
            <a:pPr eaLnBrk="1" hangingPunct="1"/>
            <a:r>
              <a:rPr lang="en-US" altLang="zh-CN" sz="4000" b="1" dirty="0">
                <a:latin typeface="微软雅黑" charset="-122"/>
                <a:ea typeface="微软雅黑" charset="-122"/>
              </a:rPr>
              <a:t>C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．密度	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D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．以上都是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0995" y="16891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等体积问题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/>
          </p:cNvSpPr>
          <p:nvPr>
            <p:ph idx="4294967295"/>
          </p:nvPr>
        </p:nvSpPr>
        <p:spPr>
          <a:xfrm>
            <a:off x="518160" y="1743710"/>
            <a:ext cx="11268710" cy="2363470"/>
          </a:xfrm>
          <a:noFill/>
          <a:ln>
            <a:noFill/>
          </a:ln>
        </p:spPr>
        <p:txBody>
          <a:bodyPr anchor="t">
            <a:normAutofit/>
          </a:bodyPr>
          <a:lstStyle/>
          <a:p>
            <a:pPr eaLnBrk="1" hangingPunct="1"/>
            <a:r>
              <a:rPr lang="en-US" altLang="zh-CN" sz="3200" b="1" dirty="0">
                <a:latin typeface="微软雅黑" charset="-122"/>
                <a:ea typeface="微软雅黑" charset="-122"/>
                <a:cs typeface="微软雅黑" charset="-122"/>
              </a:rPr>
              <a:t>.</a:t>
            </a:r>
            <a:r>
              <a:rPr lang="zh-CN" altLang="en-US" sz="3200" b="1" dirty="0">
                <a:latin typeface="微软雅黑" charset="-122"/>
                <a:ea typeface="微软雅黑" charset="-122"/>
                <a:cs typeface="微软雅黑" charset="-122"/>
              </a:rPr>
              <a:t>医用氧气瓶的容积为</a:t>
            </a:r>
            <a:r>
              <a:rPr lang="en-US" altLang="zh-CN" sz="3200" b="1" dirty="0">
                <a:latin typeface="微软雅黑" charset="-122"/>
                <a:ea typeface="微软雅黑" charset="-122"/>
                <a:cs typeface="微软雅黑" charset="-122"/>
              </a:rPr>
              <a:t>0.2m</a:t>
            </a:r>
            <a:r>
              <a:rPr lang="en-US" altLang="zh-CN" sz="3200" b="1" baseline="30000" dirty="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zh-CN" altLang="en-US" sz="3200" b="1" dirty="0">
                <a:latin typeface="微软雅黑" charset="-122"/>
                <a:ea typeface="微软雅黑" charset="-122"/>
                <a:cs typeface="微软雅黑" charset="-122"/>
              </a:rPr>
              <a:t>，装入质量为</a:t>
            </a:r>
            <a:r>
              <a:rPr lang="en-US" altLang="zh-CN" sz="3200" b="1" dirty="0">
                <a:latin typeface="微软雅黑" charset="-122"/>
                <a:ea typeface="微软雅黑" charset="-122"/>
                <a:cs typeface="微软雅黑" charset="-122"/>
              </a:rPr>
              <a:t>20kg</a:t>
            </a:r>
            <a:r>
              <a:rPr lang="zh-CN" altLang="en-US" sz="3200" b="1" dirty="0">
                <a:latin typeface="微软雅黑" charset="-122"/>
                <a:ea typeface="微软雅黑" charset="-122"/>
                <a:cs typeface="微软雅黑" charset="-122"/>
              </a:rPr>
              <a:t>的氧气。当病人吸氧，瓶内氧气用去一半后，剩余氧气的密度为 </a:t>
            </a:r>
            <a:r>
              <a:rPr lang="en-US" altLang="zh-CN" sz="3200" b="1" dirty="0">
                <a:latin typeface="微软雅黑" charset="-122"/>
                <a:ea typeface="微软雅黑" charset="-122"/>
                <a:cs typeface="微软雅黑" charset="-122"/>
              </a:rPr>
              <a:t>(       )</a:t>
            </a:r>
            <a:endParaRPr lang="de-DE" altLang="zh-CN" sz="3200" b="1" dirty="0">
              <a:latin typeface="微软雅黑" charset="-122"/>
              <a:ea typeface="微软雅黑" charset="-122"/>
              <a:cs typeface="微软雅黑" charset="-122"/>
            </a:endParaRPr>
          </a:p>
          <a:p>
            <a:pPr eaLnBrk="1" hangingPunct="1"/>
            <a:r>
              <a:rPr lang="de-DE" altLang="zh-CN" sz="3200" b="1" dirty="0">
                <a:latin typeface="微软雅黑" charset="-122"/>
                <a:ea typeface="微软雅黑" charset="-122"/>
                <a:cs typeface="微软雅黑" charset="-122"/>
              </a:rPr>
              <a:t>A.200kg/m</a:t>
            </a:r>
            <a:r>
              <a:rPr lang="de-DE" altLang="zh-CN" sz="3200" b="1" baseline="30000" dirty="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de-DE" altLang="zh-CN" sz="3200" b="1" dirty="0">
                <a:latin typeface="微软雅黑" charset="-122"/>
                <a:ea typeface="微软雅黑" charset="-122"/>
                <a:cs typeface="微软雅黑" charset="-122"/>
              </a:rPr>
              <a:t>   B.100kg/m</a:t>
            </a:r>
            <a:r>
              <a:rPr lang="de-DE" altLang="zh-CN" sz="3200" b="1" baseline="30000" dirty="0">
                <a:latin typeface="微软雅黑" charset="-122"/>
                <a:ea typeface="微软雅黑" charset="-122"/>
                <a:cs typeface="微软雅黑" charset="-122"/>
              </a:rPr>
              <a:t>3 </a:t>
            </a:r>
            <a:r>
              <a:rPr lang="de-DE" altLang="zh-CN" sz="3200" b="1" dirty="0">
                <a:latin typeface="微软雅黑" charset="-122"/>
                <a:ea typeface="微软雅黑" charset="-122"/>
                <a:cs typeface="微软雅黑" charset="-122"/>
              </a:rPr>
              <a:t>   C. 50g/cm</a:t>
            </a:r>
            <a:r>
              <a:rPr lang="de-DE" altLang="zh-CN" sz="3200" b="1" baseline="30000" dirty="0">
                <a:latin typeface="微软雅黑" charset="-122"/>
                <a:ea typeface="微软雅黑" charset="-122"/>
                <a:cs typeface="微软雅黑" charset="-122"/>
              </a:rPr>
              <a:t>3 </a:t>
            </a:r>
            <a:r>
              <a:rPr lang="de-DE" altLang="zh-CN" sz="3200" b="1" dirty="0">
                <a:latin typeface="微软雅黑" charset="-122"/>
                <a:ea typeface="微软雅黑" charset="-122"/>
                <a:cs typeface="微软雅黑" charset="-122"/>
              </a:rPr>
              <a:t>   D. 50kg/m</a:t>
            </a:r>
            <a:r>
              <a:rPr lang="de-DE" altLang="zh-CN" sz="3200" b="1" baseline="30000" dirty="0">
                <a:latin typeface="微软雅黑" charset="-122"/>
                <a:ea typeface="微软雅黑" charset="-122"/>
                <a:cs typeface="微软雅黑" charset="-122"/>
              </a:rPr>
              <a:t>3</a:t>
            </a:r>
          </a:p>
          <a:p>
            <a:pPr marL="0" indent="0" eaLnBrk="1" hangingPunct="1">
              <a:buNone/>
            </a:pPr>
            <a:endParaRPr lang="de-DE" altLang="zh-CN" sz="3200" b="1" baseline="30000" dirty="0"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0995" y="16891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等体积问题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6210" y="1291590"/>
            <a:ext cx="11767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一个能装下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1kg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水的瓶子，能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_______kg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的水银。（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ρ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水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=13.6x10</a:t>
            </a:r>
            <a:r>
              <a:rPr lang="en-US" altLang="zh-CN" sz="28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kg/m</a:t>
            </a:r>
            <a:r>
              <a:rPr lang="en-US" altLang="zh-CN" sz="28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0995" y="16891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等体积问题</a:t>
            </a: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79120" y="1276350"/>
            <a:ext cx="1060767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b="1">
                <a:latin typeface="微软雅黑" charset="-122"/>
                <a:ea typeface="微软雅黑" charset="-122"/>
                <a:cs typeface="微软雅黑" charset="-122"/>
              </a:rPr>
              <a:t>把一个金属块放入茂盛满酒精（</a:t>
            </a:r>
            <a:r>
              <a:rPr lang="en-US" altLang="zh-CN" sz="2400" b="1">
                <a:latin typeface="微软雅黑" charset="-122"/>
                <a:ea typeface="微软雅黑" charset="-122"/>
                <a:cs typeface="微软雅黑" charset="-122"/>
              </a:rPr>
              <a:t>ρ</a:t>
            </a:r>
            <a:r>
              <a:rPr lang="zh-CN" altLang="en-US" sz="2400" b="1">
                <a:latin typeface="微软雅黑" charset="-122"/>
                <a:ea typeface="微软雅黑" charset="-122"/>
                <a:cs typeface="微软雅黑" charset="-122"/>
              </a:rPr>
              <a:t>酒</a:t>
            </a:r>
            <a:r>
              <a:rPr lang="en-US" altLang="zh-CN" sz="2400" b="1">
                <a:latin typeface="微软雅黑" charset="-122"/>
                <a:ea typeface="微软雅黑" charset="-122"/>
                <a:cs typeface="微软雅黑" charset="-122"/>
              </a:rPr>
              <a:t>=0.8x10</a:t>
            </a:r>
            <a:r>
              <a:rPr lang="en-US" altLang="zh-CN" sz="24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2400" b="1">
                <a:latin typeface="微软雅黑" charset="-122"/>
                <a:ea typeface="微软雅黑" charset="-122"/>
                <a:cs typeface="微软雅黑" charset="-122"/>
              </a:rPr>
              <a:t>kg/m</a:t>
            </a:r>
            <a:r>
              <a:rPr lang="en-US" altLang="zh-CN" sz="2400" b="1" baseline="30000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en-US" altLang="zh-CN" sz="2400" b="1">
                <a:latin typeface="微软雅黑" charset="-122"/>
                <a:ea typeface="微软雅黑" charset="-122"/>
                <a:cs typeface="微软雅黑" charset="-122"/>
              </a:rPr>
              <a:t>)</a:t>
            </a:r>
            <a:r>
              <a:rPr lang="zh-CN" altLang="en-US" sz="2400" b="1">
                <a:latin typeface="微软雅黑" charset="-122"/>
                <a:ea typeface="微软雅黑" charset="-122"/>
                <a:cs typeface="微软雅黑" charset="-122"/>
              </a:rPr>
              <a:t>的杯子中，从中溢出</a:t>
            </a:r>
            <a:r>
              <a:rPr lang="en-US" altLang="zh-CN" sz="2400" b="1">
                <a:latin typeface="微软雅黑" charset="-122"/>
                <a:ea typeface="微软雅黑" charset="-122"/>
                <a:cs typeface="微软雅黑" charset="-122"/>
              </a:rPr>
              <a:t>8g</a:t>
            </a:r>
            <a:r>
              <a:rPr lang="zh-CN" altLang="en-US" sz="2400" b="1">
                <a:latin typeface="微软雅黑" charset="-122"/>
                <a:ea typeface="微软雅黑" charset="-122"/>
                <a:cs typeface="微软雅黑" charset="-122"/>
              </a:rPr>
              <a:t>酒精，若将该金属块放入装满水的杯子中，从中溢出多少克水？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8620" y="35814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等体积问题</a:t>
            </a:r>
            <a:r>
              <a:rPr lang="en-US" altLang="zh-CN" sz="4400" b="1">
                <a:latin typeface="微软雅黑" charset="-122"/>
                <a:ea typeface="微软雅黑" charset="-122"/>
              </a:rPr>
              <a:t>-</a:t>
            </a:r>
            <a:r>
              <a:rPr lang="zh-CN" altLang="en-US" sz="4400" b="1">
                <a:latin typeface="微软雅黑" charset="-122"/>
                <a:ea typeface="微软雅黑" charset="-122"/>
              </a:rPr>
              <a:t>溢水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Grp="1" noChangeArrowheads="1"/>
          </p:cNvSpPr>
          <p:nvPr>
            <p:ph type="body" sz="half" idx="4294967295"/>
          </p:nvPr>
        </p:nvSpPr>
        <p:spPr>
          <a:xfrm>
            <a:off x="797560" y="950595"/>
            <a:ext cx="10646410" cy="4526280"/>
          </a:xfrm>
          <a:noFill/>
        </p:spPr>
        <p:txBody>
          <a:bodyPr/>
          <a:lstStyle/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r>
              <a:rPr lang="zh-CN" altLang="en-US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为了测定某种小钢球的密度，先在一只空瓶中装满水，测得总质量是</a:t>
            </a:r>
            <a:r>
              <a:rPr lang="en-US" altLang="zh-CN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540g</a:t>
            </a:r>
            <a:r>
              <a:rPr lang="zh-CN" altLang="en-US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，然后将质量是</a:t>
            </a:r>
            <a:r>
              <a:rPr lang="en-US" altLang="zh-CN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97.5g</a:t>
            </a:r>
            <a:r>
              <a:rPr lang="zh-CN" altLang="en-US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的小钢球装入瓶内，溢出一部分水后，再测其总质量是</a:t>
            </a:r>
            <a:r>
              <a:rPr lang="en-US" altLang="zh-CN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625g</a:t>
            </a:r>
            <a:r>
              <a:rPr lang="zh-CN" altLang="en-US" sz="3900" b="1" dirty="0">
                <a:solidFill>
                  <a:schemeClr val="tx1"/>
                </a:solidFill>
                <a:effectLst/>
                <a:latin typeface="微软雅黑" charset="-122"/>
                <a:ea typeface="微软雅黑" charset="-122"/>
              </a:rPr>
              <a:t>，求这种小钢球的密度．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8620" y="35814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等体积问题</a:t>
            </a:r>
            <a:r>
              <a:rPr lang="en-US" altLang="zh-CN" sz="4400" b="1">
                <a:latin typeface="微软雅黑" charset="-122"/>
                <a:ea typeface="微软雅黑" charset="-122"/>
              </a:rPr>
              <a:t>-</a:t>
            </a:r>
            <a:r>
              <a:rPr lang="zh-CN" altLang="en-US" sz="4400" b="1">
                <a:latin typeface="微软雅黑" charset="-122"/>
                <a:ea typeface="微软雅黑" charset="-122"/>
              </a:rPr>
              <a:t>溢水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697990" y="229235"/>
            <a:ext cx="8229600" cy="193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zh-CN" altLang="en-US" sz="4000" b="1">
                <a:solidFill>
                  <a:schemeClr val="tx1"/>
                </a:solidFill>
                <a:effectLst/>
                <a:latin typeface="隶书" pitchFamily="49" charset="-122"/>
                <a:ea typeface="隶书" pitchFamily="49" charset="-122"/>
              </a:rPr>
              <a:t>解：  </a:t>
            </a:r>
          </a:p>
          <a:p>
            <a:pPr algn="just"/>
            <a:r>
              <a:rPr lang="zh-CN" altLang="en-US" sz="4000" b="1">
                <a:solidFill>
                  <a:schemeClr val="tx1"/>
                </a:solidFill>
                <a:effectLst/>
                <a:latin typeface="隶书" pitchFamily="49" charset="-122"/>
                <a:ea typeface="隶书" pitchFamily="49" charset="-122"/>
              </a:rPr>
              <a:t>设排出水的质量为</a:t>
            </a:r>
          </a:p>
          <a:p>
            <a:pPr algn="just"/>
            <a:r>
              <a:rPr lang="zh-CN" altLang="en-US" sz="4000" b="1">
                <a:solidFill>
                  <a:schemeClr val="tx1"/>
                </a:solidFill>
                <a:effectLst/>
                <a:latin typeface="隶书" pitchFamily="49" charset="-122"/>
                <a:ea typeface="隶书" pitchFamily="49" charset="-122"/>
              </a:rPr>
              <a:t>排出水的体积为      则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5874703" y="1596073"/>
          <a:ext cx="935037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r:id="rId3" imgW="609600" imgH="342900" progId="Equation.3">
                  <p:embed/>
                </p:oleObj>
              </mc:Choice>
              <mc:Fallback>
                <p:oleObj r:id="rId3" imgW="609600" imgH="342900" progId="Equation.3">
                  <p:embed/>
                  <p:pic>
                    <p:nvPicPr>
                      <p:cNvPr id="0" name="图片 82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4703" y="1596073"/>
                        <a:ext cx="935037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626553" y="2316798"/>
          <a:ext cx="79200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r:id="rId5" imgW="4074795" imgH="342900" progId="Equation.3">
                  <p:embed/>
                </p:oleObj>
              </mc:Choice>
              <mc:Fallback>
                <p:oleObj r:id="rId5" imgW="4074795" imgH="342900" progId="Equation.3">
                  <p:embed/>
                  <p:pic>
                    <p:nvPicPr>
                      <p:cNvPr id="0" name="图片 8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6553" y="2316798"/>
                        <a:ext cx="792003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626553" y="3253423"/>
          <a:ext cx="7775575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r:id="rId7" imgW="4430395" imgH="711200" progId="Equation.3">
                  <p:embed/>
                </p:oleObj>
              </mc:Choice>
              <mc:Fallback>
                <p:oleObj r:id="rId7" imgW="4430395" imgH="711200" progId="Equation.3">
                  <p:embed/>
                  <p:pic>
                    <p:nvPicPr>
                      <p:cNvPr id="0" name="图片 8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6553" y="3253423"/>
                        <a:ext cx="7775575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985328" y="5053648"/>
          <a:ext cx="74168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r:id="rId9" imgW="4468495" imgH="711200" progId="Equation.3">
                  <p:embed/>
                </p:oleObj>
              </mc:Choice>
              <mc:Fallback>
                <p:oleObj r:id="rId9" imgW="4468495" imgH="711200" progId="Equation.3">
                  <p:embed/>
                  <p:pic>
                    <p:nvPicPr>
                      <p:cNvPr id="0" name="图片 8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328" y="5053648"/>
                        <a:ext cx="74168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162040" y="1021398"/>
          <a:ext cx="12239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r:id="rId11" imgW="584200" imgH="330200" progId="Equation.3">
                  <p:embed/>
                </p:oleObj>
              </mc:Choice>
              <mc:Fallback>
                <p:oleObj r:id="rId11" imgW="584200" imgH="330200" progId="Equation.3">
                  <p:embed/>
                  <p:pic>
                    <p:nvPicPr>
                      <p:cNvPr id="0" name="图片 8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2040" y="1021398"/>
                        <a:ext cx="12239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54025" y="1401445"/>
            <a:ext cx="1065657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一个瓶子的质量是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200g,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装满水时总的质量为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700g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，若装满另一种液体时总质量为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1100g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，那么此液体的密度为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__________________________________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8620" y="358140"/>
            <a:ext cx="6868795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等体积问题</a:t>
            </a:r>
            <a:r>
              <a:rPr lang="en-US" altLang="zh-CN" sz="4400" b="1">
                <a:latin typeface="微软雅黑" charset="-122"/>
                <a:ea typeface="微软雅黑" charset="-122"/>
              </a:rPr>
              <a:t>-</a:t>
            </a:r>
            <a:r>
              <a:rPr lang="zh-CN" altLang="en-US" sz="4400" b="1">
                <a:latin typeface="微软雅黑" charset="-122"/>
                <a:ea typeface="微软雅黑" charset="-122"/>
              </a:rPr>
              <a:t>旧瓶装新酒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75" y="437515"/>
            <a:ext cx="9551035" cy="5213985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/>
          </p:cNvSpPr>
          <p:nvPr>
            <p:ph idx="4294967295"/>
          </p:nvPr>
        </p:nvSpPr>
        <p:spPr>
          <a:xfrm>
            <a:off x="841375" y="892175"/>
            <a:ext cx="11350625" cy="4276090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3200" b="1" dirty="0">
                <a:latin typeface="微软雅黑" charset="-122"/>
                <a:ea typeface="微软雅黑" charset="-122"/>
              </a:rPr>
              <a:t>人类在新材料探索的道路上总在进行着不懈的努力，世界上密度最小的固体“气凝胶”就是新材料探索的重要成果，该物质的坚固耐用程度不亚于钢材，且能承受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1400℃</a:t>
            </a:r>
            <a:r>
              <a:rPr lang="zh-CN" altLang="en-US" sz="3200" b="1" dirty="0">
                <a:latin typeface="微软雅黑" charset="-122"/>
                <a:ea typeface="微软雅黑" charset="-122"/>
              </a:rPr>
              <a:t>的高温，而密度只有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3 kg/m</a:t>
            </a:r>
            <a:r>
              <a:rPr lang="en-US" altLang="zh-CN" sz="32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3200" b="1" dirty="0">
                <a:latin typeface="微软雅黑" charset="-122"/>
                <a:ea typeface="微软雅黑" charset="-122"/>
              </a:rPr>
              <a:t>。已知某大型的飞机采用现在盛行的超高强度结构钢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(</a:t>
            </a:r>
            <a:r>
              <a:rPr lang="en-US" altLang="zh-CN" sz="3200" b="1" i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200" b="1" dirty="0">
                <a:latin typeface="微软雅黑" charset="-122"/>
                <a:ea typeface="微软雅黑" charset="-122"/>
              </a:rPr>
              <a:t>钢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=7.8×10</a:t>
            </a:r>
            <a:r>
              <a:rPr lang="en-US" altLang="zh-CN" sz="32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kg/m</a:t>
            </a:r>
            <a:r>
              <a:rPr lang="en-US" altLang="zh-CN" sz="32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)</a:t>
            </a:r>
            <a:r>
              <a:rPr lang="zh-CN" altLang="en-US" sz="3200" b="1" dirty="0">
                <a:latin typeface="微软雅黑" charset="-122"/>
                <a:ea typeface="微软雅黑" charset="-122"/>
              </a:rPr>
              <a:t>制造，耗钢</a:t>
            </a:r>
            <a:r>
              <a:rPr lang="en-US" altLang="zh-CN" sz="3200" b="1" dirty="0">
                <a:latin typeface="微软雅黑" charset="-122"/>
                <a:ea typeface="微软雅黑" charset="-122"/>
              </a:rPr>
              <a:t>130</a:t>
            </a:r>
            <a:r>
              <a:rPr lang="zh-CN" altLang="en-US" sz="3200" b="1" dirty="0">
                <a:latin typeface="微软雅黑" charset="-122"/>
                <a:ea typeface="微软雅黑" charset="-122"/>
              </a:rPr>
              <a:t>吨；若采用“气凝胶”代替钢材来制造一架同样大小的飞机，需要“气凝胶”质量为多少吨？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8620" y="35814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等体积问题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2806" y="1268760"/>
            <a:ext cx="6677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charset="-122"/>
                <a:ea typeface="微软雅黑" charset="-122"/>
              </a:rPr>
              <a:t>猜想实心与空心物体的质量，体积，密度关系。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814" y="2289066"/>
            <a:ext cx="41572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4000" baseline="-25000" dirty="0">
                <a:latin typeface="Times New Roman" pitchFamily="18" charset="0"/>
                <a:cs typeface="Times New Roman" pitchFamily="18" charset="0"/>
              </a:rPr>
              <a:t>空</a:t>
            </a:r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4000" baseline="-25000" dirty="0">
                <a:latin typeface="Times New Roman" pitchFamily="18" charset="0"/>
                <a:cs typeface="Times New Roman" pitchFamily="18" charset="0"/>
              </a:rPr>
              <a:t>实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95600" y="3513202"/>
            <a:ext cx="41572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4000" baseline="-25000" dirty="0">
                <a:latin typeface="Times New Roman" pitchFamily="18" charset="0"/>
                <a:cs typeface="Times New Roman" pitchFamily="18" charset="0"/>
              </a:rPr>
              <a:t>空</a:t>
            </a:r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4000" baseline="-25000" dirty="0">
                <a:latin typeface="Times New Roman" pitchFamily="18" charset="0"/>
                <a:cs typeface="Times New Roman" pitchFamily="18" charset="0"/>
              </a:rPr>
              <a:t>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18361" y="4751508"/>
                <a:ext cx="1357619" cy="693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4000" i="1" smtClean="0">
                          <a:latin typeface="Cambria Math"/>
                        </a:rPr>
                        <m:t>𝜌</m:t>
                      </m:r>
                      <m:r>
                        <a:rPr lang="zh-CN" altLang="en-US" sz="4000" b="0" i="1" baseline="-25000" smtClean="0">
                          <a:latin typeface="Cambria Math"/>
                        </a:rPr>
                        <m:t>实</m:t>
                      </m:r>
                    </m:oMath>
                  </m:oMathPara>
                </a14:m>
                <a:endParaRPr lang="zh-CN" altLang="en-US" sz="4000" baseline="-25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361" y="4751508"/>
                <a:ext cx="1357619" cy="6937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4725144"/>
                <a:ext cx="1357619" cy="693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4000" i="1" smtClean="0">
                          <a:latin typeface="Cambria Math"/>
                        </a:rPr>
                        <m:t>𝜌</m:t>
                      </m:r>
                      <m:r>
                        <a:rPr lang="zh-CN" altLang="en-US" sz="4000" b="0" i="1" baseline="-25000" smtClean="0">
                          <a:latin typeface="Cambria Math"/>
                        </a:rPr>
                        <m:t>空</m:t>
                      </m:r>
                    </m:oMath>
                  </m:oMathPara>
                </a14:m>
                <a:endParaRPr lang="zh-CN" altLang="en-US" sz="4000" baseline="-25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4725144"/>
                <a:ext cx="1357619" cy="69371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652850" y="2455720"/>
            <a:ext cx="32595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charset="-122"/>
                <a:ea typeface="微软雅黑" charset="-122"/>
              </a:rPr>
              <a:t>（其他条件相同）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2850" y="3679075"/>
            <a:ext cx="32595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charset="-122"/>
                <a:ea typeface="微软雅黑" charset="-122"/>
              </a:rPr>
              <a:t>（其他条件相同）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47728" y="2084655"/>
            <a:ext cx="64807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FF0000"/>
                </a:solidFill>
              </a:rPr>
              <a:t>&lt;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7728" y="3308791"/>
            <a:ext cx="64807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FF0000"/>
                </a:solidFill>
              </a:rPr>
              <a:t>&gt;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16080" y="4911551"/>
            <a:ext cx="32595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charset="-122"/>
                <a:ea typeface="微软雅黑" charset="-122"/>
              </a:rPr>
              <a:t>(</a:t>
            </a:r>
            <a:r>
              <a:rPr lang="zh-CN" altLang="en-US" sz="2400" dirty="0">
                <a:latin typeface="微软雅黑" charset="-122"/>
                <a:ea typeface="微软雅黑" charset="-122"/>
              </a:rPr>
              <a:t>用同种材料）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47728" y="4604935"/>
            <a:ext cx="64807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FF0000"/>
                </a:solidFill>
              </a:rPr>
              <a:t>&lt;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0995" y="16891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 空心、实心问题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 bldLvl="0" animBg="1"/>
      <p:bldP spid="8" grpId="0"/>
      <p:bldP spid="10" grpId="0"/>
      <p:bldP spid="12" grpId="0"/>
      <p:bldP spid="13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3"/>
          <p:cNvSpPr txBox="1"/>
          <p:nvPr/>
        </p:nvSpPr>
        <p:spPr>
          <a:xfrm>
            <a:off x="885825" y="1508125"/>
            <a:ext cx="10543540" cy="14452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一个铁球质量为 </a:t>
            </a:r>
            <a:r>
              <a:rPr lang="en-US" altLang="zh-CN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158g,</a:t>
            </a:r>
            <a:r>
              <a:rPr lang="zh-CN" altLang="en-US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体积是 </a:t>
            </a:r>
            <a:r>
              <a:rPr lang="en-US" altLang="zh-CN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35 cm</a:t>
            </a:r>
            <a:r>
              <a:rPr lang="en-US" altLang="zh-CN" sz="4400" b="1" baseline="300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3</a:t>
            </a:r>
            <a:r>
              <a:rPr lang="zh-CN" altLang="en-US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，试问此球是实心的</a:t>
            </a:r>
            <a:r>
              <a:rPr lang="en-US" altLang="zh-CN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,</a:t>
            </a:r>
            <a:r>
              <a:rPr lang="zh-CN" altLang="en-US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还是空心的？</a:t>
            </a:r>
          </a:p>
        </p:txBody>
      </p:sp>
      <p:sp>
        <p:nvSpPr>
          <p:cNvPr id="26626" name="Text Box 4"/>
          <p:cNvSpPr txBox="1"/>
          <p:nvPr/>
        </p:nvSpPr>
        <p:spPr>
          <a:xfrm>
            <a:off x="3628073" y="3888423"/>
            <a:ext cx="3048000" cy="11372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2</a:t>
            </a:r>
            <a:r>
              <a:rPr lang="en-US" altLang="zh-CN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、密度法</a:t>
            </a:r>
          </a:p>
          <a:p>
            <a:r>
              <a:rPr lang="zh-CN" altLang="en-US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    </a:t>
            </a:r>
            <a:r>
              <a:rPr lang="en-US" altLang="zh-CN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(</a:t>
            </a:r>
            <a:r>
              <a:rPr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=m/v)</a:t>
            </a:r>
          </a:p>
        </p:txBody>
      </p:sp>
      <p:sp>
        <p:nvSpPr>
          <p:cNvPr id="26627" name="Text Box 5"/>
          <p:cNvSpPr txBox="1"/>
          <p:nvPr/>
        </p:nvSpPr>
        <p:spPr>
          <a:xfrm>
            <a:off x="900748" y="4149725"/>
            <a:ext cx="3155950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1、体积法</a:t>
            </a:r>
          </a:p>
          <a:p>
            <a:r>
              <a:rPr lang="zh-CN" altLang="en-US" sz="28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     </a:t>
            </a:r>
            <a:r>
              <a:rPr lang="en-US" altLang="zh-CN" sz="28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(v=m/</a:t>
            </a:r>
            <a:r>
              <a:rPr lang="en-US" altLang="zh-CN" sz="32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28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)</a:t>
            </a:r>
          </a:p>
        </p:txBody>
      </p:sp>
      <p:sp>
        <p:nvSpPr>
          <p:cNvPr id="26628" name="Text Box 6"/>
          <p:cNvSpPr txBox="1"/>
          <p:nvPr/>
        </p:nvSpPr>
        <p:spPr>
          <a:xfrm>
            <a:off x="7240905" y="3657600"/>
            <a:ext cx="3006725" cy="15068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3 </a:t>
            </a:r>
            <a:r>
              <a:rPr lang="zh-CN" altLang="en-US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、质量法</a:t>
            </a:r>
          </a:p>
          <a:p>
            <a:r>
              <a:rPr lang="zh-CN" altLang="en-US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    </a:t>
            </a:r>
            <a:r>
              <a:rPr lang="en-US" altLang="zh-CN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(m=</a:t>
            </a:r>
            <a:r>
              <a:rPr lang="en-US" altLang="zh-CN" sz="48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44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v)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/>
          <p:nvPr/>
        </p:nvSpPr>
        <p:spPr>
          <a:xfrm>
            <a:off x="2423795" y="523240"/>
            <a:ext cx="216027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4000" b="1" dirty="0">
                <a:solidFill>
                  <a:srgbClr val="006600"/>
                </a:solidFill>
                <a:latin typeface="微软雅黑" charset="-122"/>
                <a:ea typeface="微软雅黑" charset="-122"/>
              </a:rPr>
              <a:t>体积法</a:t>
            </a:r>
          </a:p>
        </p:txBody>
      </p:sp>
      <p:sp>
        <p:nvSpPr>
          <p:cNvPr id="27650" name="Text Box 3"/>
          <p:cNvSpPr txBox="1"/>
          <p:nvPr/>
        </p:nvSpPr>
        <p:spPr>
          <a:xfrm>
            <a:off x="2499995" y="1424940"/>
            <a:ext cx="6421755" cy="439991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解、由</a:t>
            </a:r>
            <a:r>
              <a:rPr lang="en-US" altLang="zh-CN" sz="4000" b="1" dirty="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=m/v </a:t>
            </a:r>
          </a:p>
          <a:p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       </a:t>
            </a:r>
            <a:r>
              <a:rPr lang="zh-CN" altLang="en-US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得</a:t>
            </a:r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v=m/</a:t>
            </a:r>
            <a:r>
              <a:rPr lang="en-US" altLang="zh-CN" sz="4000" b="1" dirty="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ρ</a:t>
            </a:r>
          </a:p>
          <a:p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            =158g/7.9g/cm</a:t>
            </a:r>
            <a:r>
              <a:rPr lang="en-US" altLang="zh-CN" sz="4000" b="1" baseline="30000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3</a:t>
            </a:r>
          </a:p>
          <a:p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            =20cm</a:t>
            </a:r>
            <a:r>
              <a:rPr lang="en-US" altLang="zh-CN" sz="4000" b="1" baseline="30000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3</a:t>
            </a:r>
          </a:p>
          <a:p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      ∵  v=20cm</a:t>
            </a:r>
            <a:r>
              <a:rPr lang="en-US" altLang="zh-CN" sz="4000" b="1" baseline="30000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3</a:t>
            </a:r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﹤35cm</a:t>
            </a:r>
            <a:r>
              <a:rPr lang="en-US" altLang="zh-CN" sz="4000" b="1" baseline="30000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3</a:t>
            </a:r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</a:t>
            </a:r>
          </a:p>
          <a:p>
            <a:r>
              <a:rPr lang="en-US" altLang="zh-CN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       ∴  </a:t>
            </a:r>
            <a:r>
              <a:rPr lang="zh-CN" altLang="en-US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此球是空心的。</a:t>
            </a:r>
          </a:p>
          <a:p>
            <a:r>
              <a:rPr lang="zh-CN" altLang="en-US" sz="4000" b="1" dirty="0">
                <a:solidFill>
                  <a:srgbClr val="FF3300"/>
                </a:solidFill>
                <a:latin typeface="微软雅黑" charset="-122"/>
                <a:ea typeface="微软雅黑" charset="-122"/>
              </a:rPr>
              <a:t>                         </a:t>
            </a:r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/>
          <p:nvPr/>
        </p:nvSpPr>
        <p:spPr>
          <a:xfrm>
            <a:off x="2087245" y="836295"/>
            <a:ext cx="4724400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4000" b="1" dirty="0">
                <a:solidFill>
                  <a:srgbClr val="006600"/>
                </a:solidFill>
                <a:latin typeface="微软雅黑" charset="-122"/>
                <a:ea typeface="微软雅黑" charset="-122"/>
              </a:rPr>
              <a:t>密度法</a:t>
            </a:r>
          </a:p>
        </p:txBody>
      </p:sp>
      <p:sp>
        <p:nvSpPr>
          <p:cNvPr id="28674" name="Text Box 3"/>
          <p:cNvSpPr txBox="1"/>
          <p:nvPr/>
        </p:nvSpPr>
        <p:spPr>
          <a:xfrm>
            <a:off x="1823720" y="1968183"/>
            <a:ext cx="8397875" cy="39693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解、</a:t>
            </a:r>
            <a:r>
              <a:rPr lang="en-US" altLang="zh-CN" sz="4000" b="1" dirty="0">
                <a:solidFill>
                  <a:srgbClr val="FF66CC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=m/v=158g/35cm</a:t>
            </a:r>
            <a:r>
              <a:rPr lang="en-US" altLang="zh-CN" sz="4000" b="1" baseline="30000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3</a:t>
            </a:r>
          </a:p>
          <a:p>
            <a:endParaRPr lang="en-US" altLang="zh-CN" sz="4000" b="1" baseline="30000" dirty="0">
              <a:solidFill>
                <a:srgbClr val="FF0066"/>
              </a:solidFill>
              <a:latin typeface="微软雅黑" charset="-122"/>
              <a:ea typeface="微软雅黑" charset="-122"/>
            </a:endParaRPr>
          </a:p>
          <a:p>
            <a:r>
              <a:rPr lang="en-US" altLang="zh-CN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                   =4.5g/cm</a:t>
            </a:r>
            <a:r>
              <a:rPr lang="en-US" altLang="zh-CN" sz="4000" b="1" baseline="30000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3</a:t>
            </a:r>
          </a:p>
          <a:p>
            <a:endParaRPr lang="en-US" altLang="zh-CN" sz="4000" b="1" dirty="0">
              <a:solidFill>
                <a:srgbClr val="FF0066"/>
              </a:solidFill>
              <a:latin typeface="微软雅黑" charset="-122"/>
              <a:ea typeface="微软雅黑" charset="-122"/>
            </a:endParaRPr>
          </a:p>
          <a:p>
            <a:r>
              <a:rPr lang="en-US" altLang="zh-CN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     </a:t>
            </a:r>
            <a:r>
              <a:rPr lang="en-US" altLang="zh-CN" sz="4000" b="1" dirty="0">
                <a:solidFill>
                  <a:srgbClr val="660066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=4.5g/cm</a:t>
            </a:r>
            <a:r>
              <a:rPr lang="en-US" altLang="zh-CN" sz="4000" b="1" baseline="30000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3</a:t>
            </a:r>
            <a:r>
              <a:rPr lang="en-US" altLang="zh-CN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﹤7.9g/cm</a:t>
            </a:r>
            <a:r>
              <a:rPr lang="en-US" altLang="zh-CN" sz="4000" b="1" baseline="30000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3</a:t>
            </a:r>
          </a:p>
          <a:p>
            <a:endParaRPr lang="en-US" altLang="zh-CN" sz="4000" b="1" baseline="30000" dirty="0">
              <a:solidFill>
                <a:srgbClr val="FF0066"/>
              </a:solidFill>
              <a:latin typeface="微软雅黑" charset="-122"/>
              <a:ea typeface="微软雅黑" charset="-122"/>
            </a:endParaRPr>
          </a:p>
          <a:p>
            <a:r>
              <a:rPr lang="en-US" altLang="zh-CN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      </a:t>
            </a:r>
            <a:r>
              <a:rPr lang="zh-CN" altLang="en-US" sz="4000" b="1" dirty="0">
                <a:solidFill>
                  <a:srgbClr val="FF0066"/>
                </a:solidFill>
                <a:latin typeface="微软雅黑" charset="-122"/>
                <a:ea typeface="微软雅黑" charset="-122"/>
              </a:rPr>
              <a:t>此球是空心的。</a:t>
            </a: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/>
          <p:nvPr/>
        </p:nvSpPr>
        <p:spPr>
          <a:xfrm>
            <a:off x="1521778" y="937578"/>
            <a:ext cx="216027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4000" b="1" dirty="0">
                <a:solidFill>
                  <a:srgbClr val="006600"/>
                </a:solidFill>
                <a:latin typeface="微软雅黑" charset="-122"/>
                <a:ea typeface="微软雅黑" charset="-122"/>
              </a:rPr>
              <a:t>质量法</a:t>
            </a:r>
          </a:p>
        </p:txBody>
      </p:sp>
      <p:sp>
        <p:nvSpPr>
          <p:cNvPr id="29698" name="Text Box 3"/>
          <p:cNvSpPr txBox="1"/>
          <p:nvPr/>
        </p:nvSpPr>
        <p:spPr>
          <a:xfrm>
            <a:off x="1548765" y="1883728"/>
            <a:ext cx="7280275" cy="37846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4000" b="1" dirty="0">
                <a:latin typeface="微软雅黑" charset="-122"/>
                <a:ea typeface="微软雅黑" charset="-122"/>
              </a:rPr>
              <a:t>解、由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ρ=m/v</a:t>
            </a:r>
          </a:p>
          <a:p>
            <a:r>
              <a:rPr lang="en-US" altLang="zh-CN" sz="4000" b="1" dirty="0">
                <a:latin typeface="微软雅黑" charset="-122"/>
                <a:ea typeface="微软雅黑" charset="-122"/>
              </a:rPr>
              <a:t>         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得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m=ρv</a:t>
            </a:r>
          </a:p>
          <a:p>
            <a:r>
              <a:rPr lang="en-US" altLang="zh-CN" sz="4000" b="1" dirty="0">
                <a:latin typeface="微软雅黑" charset="-122"/>
                <a:ea typeface="微软雅黑" charset="-122"/>
              </a:rPr>
              <a:t>                =7.9g/cm</a:t>
            </a:r>
            <a:r>
              <a:rPr lang="en-US" altLang="zh-CN" sz="40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×35cm</a:t>
            </a:r>
            <a:r>
              <a:rPr lang="en-US" altLang="zh-CN" sz="4000" b="1" baseline="30000" dirty="0">
                <a:latin typeface="微软雅黑" charset="-122"/>
                <a:ea typeface="微软雅黑" charset="-122"/>
              </a:rPr>
              <a:t>3</a:t>
            </a:r>
          </a:p>
          <a:p>
            <a:r>
              <a:rPr lang="en-US" altLang="zh-CN" sz="4000" b="1" dirty="0">
                <a:latin typeface="微软雅黑" charset="-122"/>
                <a:ea typeface="微软雅黑" charset="-122"/>
              </a:rPr>
              <a:t>                =276.5g</a:t>
            </a:r>
          </a:p>
          <a:p>
            <a:r>
              <a:rPr lang="en-US" altLang="zh-CN" sz="4000" b="1" dirty="0">
                <a:latin typeface="微软雅黑" charset="-122"/>
                <a:ea typeface="微软雅黑" charset="-122"/>
              </a:rPr>
              <a:t>            ∵  m=276.5g﹥158g</a:t>
            </a:r>
          </a:p>
          <a:p>
            <a:r>
              <a:rPr lang="en-US" altLang="zh-CN" sz="4000" b="1" dirty="0">
                <a:latin typeface="微软雅黑" charset="-122"/>
                <a:ea typeface="微软雅黑" charset="-122"/>
              </a:rPr>
              <a:t>             ∴  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此球是空心的</a:t>
            </a:r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52513"/>
            <a:ext cx="9144000" cy="482441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en-US" altLang="zh-CN" sz="4000" b="1" dirty="0">
                <a:latin typeface="微软雅黑" charset="-122"/>
                <a:ea typeface="微软雅黑" charset="-122"/>
              </a:rPr>
              <a:t>1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（多选）质量和体积都相等的铁球、铅球和铜球（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4000" b="1" baseline="-30000" dirty="0">
                <a:latin typeface="微软雅黑" charset="-122"/>
                <a:ea typeface="微软雅黑" charset="-122"/>
              </a:rPr>
              <a:t>铅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&gt;ρ</a:t>
            </a:r>
            <a:r>
              <a:rPr lang="zh-CN" altLang="en-US" sz="4000" b="1" baseline="-30000" dirty="0">
                <a:latin typeface="微软雅黑" charset="-122"/>
                <a:ea typeface="微软雅黑" charset="-122"/>
              </a:rPr>
              <a:t>铜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&gt;ρ</a:t>
            </a:r>
            <a:r>
              <a:rPr lang="zh-CN" altLang="en-US" sz="4000" b="1" baseline="-30000" dirty="0">
                <a:latin typeface="微软雅黑" charset="-122"/>
                <a:ea typeface="微软雅黑" charset="-122"/>
              </a:rPr>
              <a:t>铁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），下列说法正确的是（   　）</a:t>
            </a:r>
            <a:endParaRPr lang="en-US" altLang="zh-CN" sz="4000" b="1" dirty="0">
              <a:latin typeface="微软雅黑" charset="-122"/>
              <a:ea typeface="微软雅黑" charset="-122"/>
            </a:endParaRP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微软雅黑" charset="-122"/>
                <a:ea typeface="微软雅黑" charset="-122"/>
              </a:rPr>
              <a:t>Ａ、若铁球实心，则铜球、铅球一定空心</a:t>
            </a:r>
            <a:endParaRPr lang="en-US" altLang="zh-CN" sz="3600" b="1" dirty="0">
              <a:latin typeface="微软雅黑" charset="-122"/>
              <a:ea typeface="微软雅黑" charset="-122"/>
            </a:endParaRP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微软雅黑" charset="-122"/>
                <a:ea typeface="微软雅黑" charset="-122"/>
              </a:rPr>
              <a:t>Ｂ、若铅球空心，则铜球、铁球一定空心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微软雅黑" charset="-122"/>
                <a:ea typeface="微软雅黑" charset="-122"/>
              </a:rPr>
              <a:t>Ｃ、若铜球空心，则铅球、铁球一定空心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微软雅黑" charset="-122"/>
                <a:ea typeface="微软雅黑" charset="-122"/>
              </a:rPr>
              <a:t>Ｄ、三个球都可能空心</a:t>
            </a:r>
          </a:p>
          <a:p>
            <a:pPr eaLnBrk="1" hangingPunct="1">
              <a:buFontTx/>
              <a:buNone/>
            </a:pPr>
            <a:endParaRPr lang="en-US" altLang="zh-CN" sz="4000" b="1" dirty="0">
              <a:latin typeface="微软雅黑" charset="-122"/>
              <a:ea typeface="微软雅黑" charset="-122"/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810193" y="2364740"/>
            <a:ext cx="8432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AD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905" y="476250"/>
            <a:ext cx="10948670" cy="309753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2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.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质量相等体积相同的空心铜球、铁球和铝球各一个（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4000" b="1" baseline="-25000" dirty="0">
                <a:latin typeface="微软雅黑" charset="-122"/>
                <a:ea typeface="微软雅黑" charset="-122"/>
              </a:rPr>
              <a:t>铜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＞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4000" b="1" baseline="-25000" dirty="0">
                <a:latin typeface="微软雅黑" charset="-122"/>
                <a:ea typeface="微软雅黑" charset="-122"/>
              </a:rPr>
              <a:t>铁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＞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4000" b="1" baseline="-25000" dirty="0">
                <a:latin typeface="微软雅黑" charset="-122"/>
                <a:ea typeface="微软雅黑" charset="-122"/>
              </a:rPr>
              <a:t>铝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），则空心部分体积最大的球是　（　　）</a:t>
            </a:r>
          </a:p>
          <a:p>
            <a:pPr eaLnBrk="1" hangingPunct="1">
              <a:buFontTx/>
              <a:buNone/>
            </a:pPr>
            <a:r>
              <a:rPr lang="zh-CN" altLang="en-US" sz="4000" b="1" dirty="0">
                <a:latin typeface="微软雅黑" charset="-122"/>
                <a:ea typeface="微软雅黑" charset="-122"/>
              </a:rPr>
              <a:t>   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A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．铜球　　　    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B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．铁球　　　</a:t>
            </a:r>
          </a:p>
          <a:p>
            <a:pPr eaLnBrk="1" hangingPunct="1">
              <a:buFontTx/>
              <a:buNone/>
            </a:pPr>
            <a:r>
              <a:rPr lang="zh-CN" altLang="en-US" sz="4000" b="1" dirty="0">
                <a:latin typeface="微软雅黑" charset="-122"/>
                <a:ea typeface="微软雅黑" charset="-122"/>
              </a:rPr>
              <a:t>   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C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．铝球　　　      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D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．条件不足无法确定</a:t>
            </a:r>
          </a:p>
        </p:txBody>
      </p:sp>
      <p:pic>
        <p:nvPicPr>
          <p:cNvPr id="40963" name="Picture 3" descr="提醒你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56"/>
          <a:stretch>
            <a:fillRect/>
          </a:stretch>
        </p:blipFill>
        <p:spPr bwMode="auto">
          <a:xfrm>
            <a:off x="1449070" y="4421188"/>
            <a:ext cx="1476375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>
            <a:lum bright="-30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453" y="4233863"/>
            <a:ext cx="3457575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3730308" y="1702435"/>
            <a:ext cx="5130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46785" y="1268730"/>
            <a:ext cx="10017760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3.</a:t>
            </a:r>
            <a:r>
              <a:rPr lang="zh-CN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一个质量为</a:t>
            </a:r>
            <a:r>
              <a:rPr lang="en-US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178g</a:t>
            </a:r>
            <a:r>
              <a:rPr lang="zh-CN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的铜球，体积为</a:t>
            </a:r>
            <a:r>
              <a:rPr lang="en-US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30cm</a:t>
            </a:r>
            <a:r>
              <a:rPr lang="en-US" altLang="zh-CN" sz="4000" b="1" baseline="30000" dirty="0">
                <a:latin typeface="微软雅黑" charset="-122"/>
                <a:ea typeface="微软雅黑" charset="-122"/>
                <a:cs typeface="Times New Roman" pitchFamily="18" charset="0"/>
              </a:rPr>
              <a:t>3</a:t>
            </a:r>
            <a:r>
              <a:rPr lang="zh-CN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，是实心的还是空心的？其空心体积多大？</a:t>
            </a:r>
          </a:p>
          <a:p>
            <a:pPr lvl="0"/>
            <a:r>
              <a:rPr lang="en-US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(ρ</a:t>
            </a:r>
            <a:r>
              <a:rPr lang="zh-CN" altLang="en-US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铜</a:t>
            </a:r>
            <a:r>
              <a:rPr lang="en-US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=8.9g/cm</a:t>
            </a:r>
            <a:r>
              <a:rPr lang="en-US" altLang="zh-CN" sz="4000" b="1" baseline="30000" dirty="0">
                <a:latin typeface="微软雅黑" charset="-122"/>
                <a:ea typeface="微软雅黑" charset="-122"/>
                <a:cs typeface="Times New Roman" pitchFamily="18" charset="0"/>
              </a:rPr>
              <a:t>3</a:t>
            </a:r>
            <a:r>
              <a:rPr lang="en-US" altLang="zh-CN" sz="4000" b="1" dirty="0">
                <a:latin typeface="微软雅黑" charset="-122"/>
                <a:ea typeface="微软雅黑" charset="-122"/>
                <a:cs typeface="Times New Roman" pitchFamily="18" charset="0"/>
              </a:rPr>
              <a:t>)</a:t>
            </a:r>
            <a:endParaRPr lang="zh-CN" altLang="en-US" sz="4000" b="1" dirty="0">
              <a:latin typeface="微软雅黑" charset="-122"/>
              <a:ea typeface="微软雅黑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56895" y="747395"/>
            <a:ext cx="10693400" cy="4154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    4</a:t>
            </a:r>
            <a:r>
              <a:rPr kumimoji="1" lang="zh-CN" altLang="en-US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、一个体积为</a:t>
            </a: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0.5dm</a:t>
            </a:r>
            <a:r>
              <a:rPr kumimoji="1" lang="en-US" altLang="zh-CN" sz="44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3</a:t>
            </a:r>
            <a:r>
              <a:rPr kumimoji="1" lang="zh-CN" altLang="en-US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质量为</a:t>
            </a: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0.81kg</a:t>
            </a:r>
            <a:r>
              <a:rPr kumimoji="1" lang="zh-CN" altLang="en-US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的铝球，是空心的还是实心的？如果是空心的，空心部分的体积是多大？若把空心部分注满某种液体，球的质量为</a:t>
            </a: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1.01 kg</a:t>
            </a:r>
            <a:r>
              <a:rPr kumimoji="1" lang="zh-CN" altLang="en-US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，则该液体的密度为多大？（铝的密度为</a:t>
            </a: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2.7×10</a:t>
            </a:r>
            <a:r>
              <a:rPr kumimoji="1" lang="en-US" altLang="zh-CN" sz="44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3</a:t>
            </a: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 kg /m</a:t>
            </a:r>
            <a:r>
              <a:rPr kumimoji="1" lang="en-US" altLang="zh-CN" sz="44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3   </a:t>
            </a:r>
            <a:r>
              <a:rPr kumimoji="1" lang="en-US" altLang="zh-CN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 </a:t>
            </a:r>
            <a:r>
              <a:rPr kumimoji="1" lang="zh-CN" altLang="en-US" sz="44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） 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7190" y="1292225"/>
            <a:ext cx="1151509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关于密度、质量和体积的关系，下列说法中正确的是（　　）</a:t>
            </a:r>
          </a:p>
          <a:p>
            <a:endParaRPr lang="zh-CN" altLang="en-US" sz="3200" b="1">
              <a:latin typeface="微软雅黑" charset="-122"/>
              <a:ea typeface="微软雅黑" charset="-122"/>
              <a:cs typeface="微软雅黑" charset="-122"/>
            </a:endParaRPr>
          </a:p>
          <a:p>
            <a:endParaRPr lang="zh-CN" altLang="en-US" sz="3200" b="1">
              <a:latin typeface="微软雅黑" charset="-122"/>
              <a:ea typeface="微软雅黑" charset="-122"/>
              <a:cs typeface="微软雅黑" charset="-122"/>
            </a:endParaRPr>
          </a:p>
          <a:p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A．由公式ρ=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m/v</a:t>
            </a:r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可知，密度与质量成正比 </a:t>
            </a:r>
          </a:p>
          <a:p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B．由公式ρ=</a:t>
            </a:r>
            <a:r>
              <a:rPr lang="en-US" altLang="zh-CN" sz="3200" b="1">
                <a:latin typeface="微软雅黑" charset="-122"/>
                <a:ea typeface="微软雅黑" charset="-122"/>
                <a:cs typeface="微软雅黑" charset="-122"/>
              </a:rPr>
              <a:t>m/v</a:t>
            </a:r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可知，密度与体积成反比 </a:t>
            </a:r>
          </a:p>
          <a:p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C．由公式m=ρv可知，某种物质，质量与体积成正比 </a:t>
            </a:r>
          </a:p>
          <a:p>
            <a:r>
              <a:rPr lang="zh-CN" altLang="en-US" sz="3200" b="1">
                <a:latin typeface="微软雅黑" charset="-122"/>
                <a:ea typeface="微软雅黑" charset="-122"/>
                <a:cs typeface="微软雅黑" charset="-122"/>
              </a:rPr>
              <a:t>D．由公式m=ρv可知，不同物质，质量与密度成正比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47630" y="1104265"/>
            <a:ext cx="6584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/>
              <a:t>C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0115" y="406400"/>
            <a:ext cx="53028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密度概念的理解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/>
          <p:nvPr/>
        </p:nvGrpSpPr>
        <p:grpSpPr bwMode="auto">
          <a:xfrm>
            <a:off x="549910" y="117475"/>
            <a:ext cx="10488295" cy="4789805"/>
            <a:chOff x="384" y="775"/>
            <a:chExt cx="5376" cy="3017"/>
          </a:xfrm>
        </p:grpSpPr>
        <p:pic>
          <p:nvPicPr>
            <p:cNvPr id="51207" name="Picture 3" descr="http://img.mms.sohu.com/mms/1188/95/57595/p2.jpg"/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2544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08" name="Text Box 4"/>
            <p:cNvSpPr txBox="1">
              <a:spLocks noChangeArrowheads="1"/>
            </p:cNvSpPr>
            <p:nvPr/>
          </p:nvSpPr>
          <p:spPr bwMode="auto">
            <a:xfrm>
              <a:off x="384" y="775"/>
              <a:ext cx="5376" cy="1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5.</a:t>
              </a:r>
              <a:r>
                <a:rPr lang="zh-CN" altLang="en-US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如图是一个用纯金制造的一只足球模型，质量是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1930g</a:t>
              </a:r>
              <a:r>
                <a:rPr lang="zh-CN" altLang="en-US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，体积是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0.56dm</a:t>
              </a:r>
              <a:r>
                <a:rPr lang="en-US" altLang="zh-CN" sz="4000" b="1" baseline="30000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3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 ,</a:t>
              </a:r>
              <a:r>
                <a:rPr lang="zh-CN" altLang="en-US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试计算出此球空心部分的体积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.(ρ</a:t>
              </a:r>
              <a:r>
                <a:rPr lang="zh-CN" altLang="en-US" sz="4000" b="1" baseline="-25000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金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=19.3×10</a:t>
              </a:r>
              <a:r>
                <a:rPr lang="en-US" altLang="zh-CN" sz="4000" b="1" baseline="30000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3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kg/m</a:t>
              </a:r>
              <a:r>
                <a:rPr lang="en-US" altLang="zh-CN" sz="4000" b="1" baseline="30000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3</a:t>
              </a:r>
              <a:r>
                <a:rPr lang="en-US" altLang="zh-CN" sz="4000" b="1" dirty="0">
                  <a:solidFill>
                    <a:prstClr val="black"/>
                  </a:solidFill>
                  <a:latin typeface="微软雅黑" charset="-122"/>
                  <a:ea typeface="微软雅黑" charset="-122"/>
                </a:rPr>
                <a:t>)</a:t>
              </a:r>
              <a:endParaRPr lang="en-US" altLang="zh-CN" sz="2400" dirty="0">
                <a:solidFill>
                  <a:prstClr val="black"/>
                </a:solidFill>
                <a:latin typeface="微软雅黑" charset="-122"/>
                <a:ea typeface="微软雅黑" charset="-122"/>
              </a:endParaRPr>
            </a:p>
          </p:txBody>
        </p:sp>
      </p:grp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250" y="2056239"/>
            <a:ext cx="2892558" cy="378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2780928"/>
            <a:ext cx="22193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275" y="777240"/>
            <a:ext cx="12274550" cy="21056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14070" y="257175"/>
            <a:ext cx="56083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/>
              <a:t>空心实心问题</a:t>
            </a:r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0" y="1571625"/>
            <a:ext cx="11098530" cy="23501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70915" y="508000"/>
            <a:ext cx="56083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/>
              <a:t>空心实心问题</a:t>
            </a:r>
            <a:endParaRPr lang="en-US" altLang="zh-CN" sz="3600" b="1"/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4360" y="1153160"/>
            <a:ext cx="1115758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有一种合金是用密度为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ρ1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和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ρ2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的两种金属合成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（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1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）当他们等体积混合时，合金的密度是多少？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（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2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）当他们等质量混合时，合金的密度是多少？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（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）若他们混合后的平均密度为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ρ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，则他们二者混合的体积比是多少？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（</a:t>
            </a:r>
            <a:r>
              <a:rPr lang="en-US" altLang="zh-CN" sz="2800" b="1">
                <a:latin typeface="微软雅黑" charset="-122"/>
                <a:ea typeface="微软雅黑" charset="-122"/>
                <a:cs typeface="微软雅黑" charset="-122"/>
              </a:rPr>
              <a:t>4</a:t>
            </a:r>
            <a:r>
              <a:rPr lang="zh-CN" altLang="en-US" sz="2800" b="1">
                <a:latin typeface="微软雅黑" charset="-122"/>
                <a:ea typeface="微软雅黑" charset="-122"/>
                <a:cs typeface="微软雅黑" charset="-122"/>
              </a:rPr>
              <a:t>）若他们混合后的平均密度为                  假设混合前后的体积不变，则这两种物质的质量之比是多少？</a:t>
            </a:r>
          </a:p>
        </p:txBody>
      </p:sp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840730" y="3576955"/>
          <a:ext cx="1779270" cy="1002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698500" imgH="393700" progId="Equation.KSEE3">
                  <p:embed/>
                </p:oleObj>
              </mc:Choice>
              <mc:Fallback>
                <p:oleObj r:id="rId3" imgW="6985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0730" y="3576955"/>
                        <a:ext cx="1779270" cy="1002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48945" y="28448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 混合密度问题</a:t>
            </a:r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45" y="1052830"/>
            <a:ext cx="10861675" cy="55467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sz="3600" b="1" dirty="0">
                <a:latin typeface="微软雅黑" charset="-122"/>
                <a:ea typeface="微软雅黑" charset="-122"/>
              </a:rPr>
              <a:t>一辆汽车的最大运载量是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30 t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，货物的最大体积是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40 m</a:t>
            </a:r>
            <a:r>
              <a:rPr lang="en-US" altLang="zh-CN" sz="36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。用它运载某种金属和木材，干木材的密度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600" b="1" baseline="-25000" dirty="0">
                <a:latin typeface="微软雅黑" charset="-122"/>
                <a:ea typeface="微软雅黑" charset="-122"/>
              </a:rPr>
              <a:t>木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=0.5×10</a:t>
            </a:r>
            <a:r>
              <a:rPr lang="en-US" altLang="zh-CN" sz="36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 kg/m</a:t>
            </a:r>
            <a:r>
              <a:rPr lang="en-US" altLang="zh-CN" sz="3600" b="1" baseline="30000" dirty="0">
                <a:latin typeface="微软雅黑" charset="-122"/>
                <a:ea typeface="微软雅黑" charset="-122"/>
              </a:rPr>
              <a:t>3 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，金属的密度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600" b="1" baseline="-25000" dirty="0">
                <a:latin typeface="微软雅黑" charset="-122"/>
                <a:ea typeface="微软雅黑" charset="-122"/>
              </a:rPr>
              <a:t>金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=7.8×10</a:t>
            </a:r>
            <a:r>
              <a:rPr lang="en-US" altLang="zh-CN" sz="3600" b="1" baseline="30000" dirty="0">
                <a:latin typeface="微软雅黑" charset="-122"/>
                <a:ea typeface="微软雅黑" charset="-122"/>
              </a:rPr>
              <a:t>3  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kg/m</a:t>
            </a:r>
            <a:r>
              <a:rPr lang="en-US" altLang="zh-CN" sz="3600" b="1" baseline="30000" dirty="0">
                <a:latin typeface="微软雅黑" charset="-122"/>
                <a:ea typeface="微软雅黑" charset="-122"/>
              </a:rPr>
              <a:t>3 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。通过计算求出：怎样搭配才合理？</a:t>
            </a:r>
          </a:p>
          <a:p>
            <a:pPr marL="0" indent="0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endParaRPr lang="zh-CN" altLang="en-US" sz="3600" b="1" dirty="0">
              <a:latin typeface="微软雅黑" charset="-122"/>
              <a:ea typeface="微软雅黑" charset="-122"/>
            </a:endParaRPr>
          </a:p>
          <a:p>
            <a:pPr marL="0" indent="0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sz="2400" b="1" dirty="0">
                <a:latin typeface="微软雅黑" charset="-122"/>
                <a:ea typeface="微软雅黑" charset="-122"/>
              </a:rPr>
              <a:t>解： 根据：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m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=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m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木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+ 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m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金      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=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木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+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金</a:t>
            </a:r>
          </a:p>
          <a:p>
            <a:pPr marL="0" indent="0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sz="2400" b="1" dirty="0">
                <a:latin typeface="微软雅黑" charset="-122"/>
                <a:ea typeface="微软雅黑" charset="-122"/>
              </a:rPr>
              <a:t>        　　　 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m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=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木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木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+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金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金</a:t>
            </a:r>
          </a:p>
          <a:p>
            <a:pPr marL="0" indent="0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sz="2400" b="1" dirty="0">
                <a:latin typeface="微软雅黑" charset="-122"/>
                <a:ea typeface="微软雅黑" charset="-122"/>
              </a:rPr>
              <a:t>        带入数据，解得 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木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=38.63 m</a:t>
            </a:r>
            <a:r>
              <a:rPr lang="en-US" altLang="zh-CN" sz="24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2400" b="1" dirty="0">
                <a:latin typeface="微软雅黑" charset="-122"/>
                <a:ea typeface="微软雅黑" charset="-122"/>
              </a:rPr>
              <a:t>，</a:t>
            </a:r>
            <a:r>
              <a:rPr lang="en-US" altLang="zh-CN" sz="24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2400" b="1" baseline="-25000" dirty="0">
                <a:latin typeface="微软雅黑" charset="-122"/>
                <a:ea typeface="微软雅黑" charset="-122"/>
              </a:rPr>
              <a:t>金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=1.37 m</a:t>
            </a:r>
            <a:r>
              <a:rPr lang="en-US" altLang="zh-CN" sz="24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2400" b="1" baseline="30000" dirty="0">
                <a:latin typeface="微软雅黑" charset="-122"/>
                <a:ea typeface="微软雅黑" charset="-122"/>
              </a:rPr>
              <a:t>。</a:t>
            </a:r>
          </a:p>
          <a:p>
            <a:pPr marL="0" indent="0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sz="2400" b="1" dirty="0">
                <a:latin typeface="微软雅黑" charset="-122"/>
                <a:ea typeface="微软雅黑" charset="-122"/>
              </a:rPr>
              <a:t>        运载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38.63 m</a:t>
            </a:r>
            <a:r>
              <a:rPr lang="en-US" altLang="zh-CN" sz="24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2400" b="1" dirty="0">
                <a:latin typeface="微软雅黑" charset="-122"/>
                <a:ea typeface="微软雅黑" charset="-122"/>
              </a:rPr>
              <a:t>干木材和</a:t>
            </a:r>
            <a:r>
              <a:rPr lang="en-US" altLang="zh-CN" sz="2400" b="1" dirty="0">
                <a:latin typeface="微软雅黑" charset="-122"/>
                <a:ea typeface="微软雅黑" charset="-122"/>
              </a:rPr>
              <a:t>1.37 m</a:t>
            </a:r>
            <a:r>
              <a:rPr lang="en-US" altLang="zh-CN" sz="24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2400" b="1" dirty="0">
                <a:latin typeface="微软雅黑" charset="-122"/>
                <a:ea typeface="微软雅黑" charset="-122"/>
              </a:rPr>
              <a:t>金属即可。</a:t>
            </a:r>
          </a:p>
        </p:txBody>
      </p:sp>
      <p:pic>
        <p:nvPicPr>
          <p:cNvPr id="10244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14287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48945" y="28448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混合密度问题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4615" y="968375"/>
            <a:ext cx="11494135" cy="433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eaLnBrk="1" hangingPunct="1"/>
            <a:r>
              <a:rPr lang="zh-CN" altLang="en-US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甲物质的密度为</a:t>
            </a:r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5 g/cm</a:t>
            </a:r>
            <a:r>
              <a:rPr lang="en-US" altLang="zh-CN" sz="40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3</a:t>
            </a:r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乙物质密度为</a:t>
            </a:r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2 g/cm</a:t>
            </a:r>
            <a:r>
              <a:rPr lang="en-US" altLang="zh-CN" sz="40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3</a:t>
            </a:r>
            <a:r>
              <a:rPr lang="zh-CN" altLang="en-US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，各取一定质量混合后密度为</a:t>
            </a:r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3 g/cm</a:t>
            </a:r>
            <a:r>
              <a:rPr lang="en-US" altLang="zh-CN" sz="40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3</a:t>
            </a:r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.</a:t>
            </a:r>
            <a:r>
              <a:rPr lang="zh-CN" altLang="en-US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假设混合前后总体积保持不变，则所取甲、乙两种物质的质量之比是</a:t>
            </a:r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(      )</a:t>
            </a:r>
          </a:p>
          <a:p>
            <a:pPr algn="just" eaLnBrk="1" hangingPunct="1"/>
            <a:r>
              <a:rPr lang="en-US" altLang="zh-CN" sz="4000" b="1" dirty="0">
                <a:solidFill>
                  <a:prstClr val="black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A.5∶2    B.2∶5	  C.5∶4	D.4∶5</a:t>
            </a:r>
          </a:p>
          <a:p>
            <a:pPr algn="just" eaLnBrk="1" hangingPunct="1"/>
            <a:endParaRPr lang="en-US" altLang="zh-CN" sz="3600" b="1" dirty="0">
              <a:solidFill>
                <a:srgbClr val="000099"/>
              </a:solidFill>
              <a:latin typeface="微软雅黑" charset="-122"/>
              <a:ea typeface="微软雅黑" charset="-122"/>
              <a:cs typeface="Times New Roman" pitchFamily="18" charset="0"/>
            </a:endParaRPr>
          </a:p>
          <a:p>
            <a:pPr algn="just" eaLnBrk="1" hangingPunct="1"/>
            <a:endParaRPr lang="en-US" altLang="zh-CN" sz="4000" b="1" dirty="0">
              <a:solidFill>
                <a:srgbClr val="000099"/>
              </a:solidFill>
              <a:latin typeface="微软雅黑" charset="-122"/>
              <a:ea typeface="微软雅黑" charset="-122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48945" y="28448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混合密度问题</a:t>
            </a:r>
          </a:p>
        </p:txBody>
      </p:sp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4704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zh-CN" altLang="en-US" sz="4400" b="1" dirty="0">
                <a:latin typeface="微软雅黑" charset="-122"/>
                <a:ea typeface="微软雅黑" charset="-122"/>
              </a:rPr>
              <a:t>用盐水选种，要求盐水的密度为</a:t>
            </a:r>
            <a:r>
              <a:rPr lang="en-US" altLang="zh-CN" sz="4400" b="1" dirty="0">
                <a:latin typeface="微软雅黑" charset="-122"/>
                <a:ea typeface="微软雅黑" charset="-122"/>
              </a:rPr>
              <a:t>1.1×10</a:t>
            </a:r>
            <a:r>
              <a:rPr lang="en-US" altLang="zh-CN" sz="4400" b="1" baseline="30000" dirty="0">
                <a:latin typeface="微软雅黑" charset="-122"/>
                <a:ea typeface="微软雅黑" charset="-122"/>
              </a:rPr>
              <a:t>3 </a:t>
            </a:r>
            <a:r>
              <a:rPr lang="en-US" altLang="zh-CN" sz="4400" b="1" dirty="0">
                <a:latin typeface="微软雅黑" charset="-122"/>
                <a:ea typeface="微软雅黑" charset="-122"/>
              </a:rPr>
              <a:t>kg/m</a:t>
            </a:r>
            <a:r>
              <a:rPr lang="en-US" altLang="zh-CN" sz="44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4400" b="1" dirty="0">
                <a:latin typeface="微软雅黑" charset="-122"/>
                <a:ea typeface="微软雅黑" charset="-122"/>
              </a:rPr>
              <a:t>，现配制了</a:t>
            </a:r>
            <a:r>
              <a:rPr lang="en-US" altLang="zh-CN" sz="4400" b="1" dirty="0">
                <a:latin typeface="微软雅黑" charset="-122"/>
                <a:ea typeface="微软雅黑" charset="-122"/>
              </a:rPr>
              <a:t>0.5 dm</a:t>
            </a:r>
            <a:r>
              <a:rPr lang="en-US" altLang="zh-CN" sz="4400" b="1" baseline="30000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4400" b="1" dirty="0">
                <a:latin typeface="微软雅黑" charset="-122"/>
                <a:ea typeface="微软雅黑" charset="-122"/>
              </a:rPr>
              <a:t>的盐水，称出其质量为</a:t>
            </a:r>
            <a:r>
              <a:rPr lang="en-US" altLang="zh-CN" sz="4400" b="1" dirty="0">
                <a:latin typeface="微软雅黑" charset="-122"/>
                <a:ea typeface="微软雅黑" charset="-122"/>
              </a:rPr>
              <a:t>0.6 kg</a:t>
            </a:r>
            <a:r>
              <a:rPr lang="zh-CN" altLang="en-US" sz="4400" b="1" dirty="0">
                <a:latin typeface="微软雅黑" charset="-122"/>
                <a:ea typeface="微软雅黑" charset="-122"/>
              </a:rPr>
              <a:t>，试求</a:t>
            </a:r>
          </a:p>
          <a:p>
            <a:pPr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zh-CN" altLang="en-US" sz="4400" b="1" dirty="0">
                <a:latin typeface="微软雅黑" charset="-122"/>
                <a:ea typeface="微软雅黑" charset="-122"/>
              </a:rPr>
              <a:t>（</a:t>
            </a:r>
            <a:r>
              <a:rPr lang="en-US" altLang="zh-CN" sz="4400" b="1" dirty="0">
                <a:latin typeface="微软雅黑" charset="-122"/>
                <a:ea typeface="微软雅黑" charset="-122"/>
              </a:rPr>
              <a:t>1</a:t>
            </a:r>
            <a:r>
              <a:rPr lang="zh-CN" altLang="en-US" sz="4400" b="1" dirty="0">
                <a:latin typeface="微软雅黑" charset="-122"/>
                <a:ea typeface="微软雅黑" charset="-122"/>
              </a:rPr>
              <a:t>）配制的盐水是否符合要求？</a:t>
            </a:r>
          </a:p>
          <a:p>
            <a:pPr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zh-CN" altLang="en-US" sz="4000" b="1" dirty="0">
                <a:latin typeface="微软雅黑" charset="-122"/>
                <a:ea typeface="微软雅黑" charset="-122"/>
              </a:rPr>
              <a:t>（</a:t>
            </a:r>
            <a:r>
              <a:rPr lang="en-US" altLang="zh-CN" sz="4000" b="1" dirty="0">
                <a:latin typeface="微软雅黑" charset="-122"/>
                <a:ea typeface="微软雅黑" charset="-122"/>
              </a:rPr>
              <a:t>2</a:t>
            </a:r>
            <a:r>
              <a:rPr lang="zh-CN" altLang="en-US" sz="4000" b="1" dirty="0">
                <a:latin typeface="微软雅黑" charset="-122"/>
                <a:ea typeface="微软雅黑" charset="-122"/>
              </a:rPr>
              <a:t>）若不符合要求，应加盐还是加水？</a:t>
            </a:r>
          </a:p>
          <a:p>
            <a:pPr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zh-CN" altLang="en-US" sz="4400" b="1" dirty="0">
                <a:latin typeface="微软雅黑" charset="-122"/>
                <a:ea typeface="微软雅黑" charset="-122"/>
              </a:rPr>
              <a:t>（</a:t>
            </a:r>
            <a:r>
              <a:rPr lang="en-US" altLang="zh-CN" sz="4400" b="1" dirty="0">
                <a:latin typeface="微软雅黑" charset="-122"/>
                <a:ea typeface="微软雅黑" charset="-122"/>
              </a:rPr>
              <a:t>3</a:t>
            </a:r>
            <a:r>
              <a:rPr lang="zh-CN" altLang="en-US" sz="4400" b="1" dirty="0">
                <a:latin typeface="微软雅黑" charset="-122"/>
                <a:ea typeface="微软雅黑" charset="-122"/>
              </a:rPr>
              <a:t>）应加盐或加水多少克？</a:t>
            </a:r>
          </a:p>
          <a:p>
            <a:pPr>
              <a:buFont typeface="Wingdings" pitchFamily="2" charset="2"/>
              <a:buNone/>
              <a:defRPr/>
            </a:pPr>
            <a:endParaRPr lang="zh-CN" altLang="en-US" sz="4400" b="1" dirty="0">
              <a:effectLst>
                <a:outerShdw blurRad="38100" dist="38100" dir="2700000" algn="tl">
                  <a:srgbClr val="C0C0C0"/>
                </a:outerShdw>
              </a:effectLst>
              <a:latin typeface="微软雅黑" charset="-122"/>
              <a:ea typeface="微软雅黑" charset="-122"/>
            </a:endParaRPr>
          </a:p>
        </p:txBody>
      </p:sp>
      <p:pic>
        <p:nvPicPr>
          <p:cNvPr id="11267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281" y="200642"/>
            <a:ext cx="101661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17195" y="164465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混合密度问题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336040" y="199390"/>
            <a:ext cx="89363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chemeClr val="accent2"/>
                </a:solidFill>
                <a:latin typeface="微软雅黑" charset="-122"/>
                <a:ea typeface="微软雅黑" charset="-122"/>
              </a:rPr>
              <a:t>   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040" y="923290"/>
            <a:ext cx="9864090" cy="456057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（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1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）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配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 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/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=0.6 kg/0.5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5×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10</a:t>
            </a:r>
            <a:r>
              <a:rPr lang="en-US" altLang="zh-CN" sz="2800" b="1" baseline="30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-3 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 baseline="30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3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 1.2×10</a:t>
            </a:r>
            <a:r>
              <a:rPr lang="en-US" altLang="zh-CN" sz="2800" b="1" baseline="30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3 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kg/m</a:t>
            </a:r>
            <a:r>
              <a:rPr lang="en-US" altLang="zh-CN" sz="2800" b="1" baseline="30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3</a:t>
            </a:r>
            <a:endParaRPr lang="en-US" altLang="zh-CN" sz="2800" b="1">
              <a:solidFill>
                <a:srgbClr val="111111"/>
              </a:solidFill>
              <a:latin typeface="微软雅黑" charset="-122"/>
              <a:ea typeface="微软雅黑" charset="-122"/>
            </a:endParaRPr>
          </a:p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（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2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）∵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配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&gt;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标       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∴应加水</a:t>
            </a:r>
            <a:endParaRPr lang="en-US" altLang="zh-CN" sz="2800" b="1">
              <a:solidFill>
                <a:srgbClr val="111111"/>
              </a:solidFill>
              <a:latin typeface="微软雅黑" charset="-122"/>
              <a:ea typeface="微软雅黑" charset="-122"/>
            </a:endParaRPr>
          </a:p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（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3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）应加水质量为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                  </a:t>
            </a:r>
          </a:p>
          <a:p>
            <a:pPr>
              <a:buFontTx/>
              <a:buNone/>
            </a:pP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总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+Δ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,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而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水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水                       </a:t>
            </a:r>
          </a:p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总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+Δ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水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+Δ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/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水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              </a:t>
            </a:r>
          </a:p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 此时盐水密度</a:t>
            </a:r>
          </a:p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ρ</a:t>
            </a:r>
            <a:r>
              <a:rPr lang="en-US" altLang="zh-CN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0 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总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/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总</a:t>
            </a: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=(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+Δ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)/(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+Δ</a:t>
            </a:r>
            <a:r>
              <a:rPr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V</a:t>
            </a:r>
            <a:r>
              <a:rPr lang="zh-CN" altLang="en-US" sz="2800" b="1" baseline="-25000">
                <a:solidFill>
                  <a:srgbClr val="111111"/>
                </a:solidFill>
                <a:latin typeface="微软雅黑" charset="-122"/>
                <a:ea typeface="微软雅黑" charset="-122"/>
              </a:rPr>
              <a:t>水</a:t>
            </a:r>
            <a:r>
              <a:rPr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)</a:t>
            </a:r>
          </a:p>
          <a:p>
            <a:pPr>
              <a:buFontTx/>
              <a:buNone/>
            </a:pPr>
            <a:r>
              <a:rPr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    </a:t>
            </a:r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1294765" y="4571365"/>
          <a:ext cx="8190230" cy="1401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3073400" imgH="622300" progId="Equation.DSMT4">
                  <p:embed/>
                </p:oleObj>
              </mc:Choice>
              <mc:Fallback>
                <p:oleObj name="Equation" r:id="rId3" imgW="3073400" imgH="622300" progId="Equation.DSMT4">
                  <p:embed/>
                  <p:pic>
                    <p:nvPicPr>
                      <p:cNvPr id="0" name="图片 9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765" y="4571365"/>
                        <a:ext cx="8190230" cy="14014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617345" y="5885815"/>
            <a:ext cx="5366385" cy="478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kumimoji="1"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应加水</a:t>
            </a:r>
            <a:r>
              <a:rPr kumimoji="1"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Δ</a:t>
            </a:r>
            <a:r>
              <a:rPr kumimoji="1" lang="en-US" altLang="zh-CN" sz="2800" b="1" i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m</a:t>
            </a:r>
            <a:r>
              <a:rPr kumimoji="1" lang="en-US" altLang="zh-CN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=0.5 kg=500 g</a:t>
            </a:r>
            <a:r>
              <a:rPr kumimoji="1" lang="zh-CN" altLang="en-US" sz="2800" b="1">
                <a:solidFill>
                  <a:srgbClr val="111111"/>
                </a:solidFill>
                <a:latin typeface="微软雅黑" charset="-122"/>
                <a:ea typeface="微软雅黑" charset="-122"/>
              </a:rPr>
              <a:t>。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937895" y="412115"/>
            <a:ext cx="11798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FF0000"/>
                </a:solidFill>
                <a:latin typeface="微软雅黑" charset="-122"/>
                <a:ea typeface="微软雅黑" charset="-122"/>
              </a:rPr>
              <a:t>解：</a:t>
            </a:r>
          </a:p>
        </p:txBody>
      </p:sp>
      <p:pic>
        <p:nvPicPr>
          <p:cNvPr id="12295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315" y="-148590"/>
            <a:ext cx="975995" cy="732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ldLvl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472423" y="874713"/>
            <a:ext cx="9195577" cy="3415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/>
            <a:r>
              <a:rPr kumimoji="1"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一个空瓶的质量是</a:t>
            </a:r>
            <a:r>
              <a:rPr kumimoji="1"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200 g</a:t>
            </a:r>
            <a:r>
              <a:rPr kumimoji="1"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，装满水称瓶和水的总质量是</a:t>
            </a:r>
            <a:r>
              <a:rPr kumimoji="1"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700 g</a:t>
            </a:r>
            <a:r>
              <a:rPr kumimoji="1"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。将瓶里的水倒出，先在瓶内装入一些金属的颗粒，称出瓶和金属的总质量为</a:t>
            </a:r>
            <a:r>
              <a:rPr kumimoji="1"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878 g</a:t>
            </a:r>
            <a:r>
              <a:rPr kumimoji="1"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，然后将瓶内装满水，称出瓶、水和金属颗粒的总质量为</a:t>
            </a:r>
            <a:r>
              <a:rPr kumimoji="1"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1 318 g</a:t>
            </a:r>
            <a:r>
              <a:rPr kumimoji="1"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，求瓶内金属的密度。</a:t>
            </a:r>
          </a:p>
        </p:txBody>
      </p:sp>
      <p:grpSp>
        <p:nvGrpSpPr>
          <p:cNvPr id="69660" name="Group 28"/>
          <p:cNvGrpSpPr/>
          <p:nvPr/>
        </p:nvGrpSpPr>
        <p:grpSpPr bwMode="auto">
          <a:xfrm>
            <a:off x="2950294" y="4365104"/>
            <a:ext cx="1096963" cy="1716088"/>
            <a:chOff x="873" y="2994"/>
            <a:chExt cx="691" cy="1081"/>
          </a:xfrm>
        </p:grpSpPr>
        <p:sp>
          <p:nvSpPr>
            <p:cNvPr id="13336" name="xjhxzj17"/>
            <p:cNvSpPr/>
            <p:nvPr/>
          </p:nvSpPr>
          <p:spPr bwMode="auto">
            <a:xfrm>
              <a:off x="915" y="2994"/>
              <a:ext cx="526" cy="711"/>
            </a:xfrm>
            <a:custGeom>
              <a:avLst/>
              <a:gdLst>
                <a:gd name="T0" fmla="*/ 263 w 2400"/>
                <a:gd name="T1" fmla="*/ 5 h 4034"/>
                <a:gd name="T2" fmla="*/ 44 w 2400"/>
                <a:gd name="T3" fmla="*/ 5 h 4034"/>
                <a:gd name="T4" fmla="*/ 0 w 2400"/>
                <a:gd name="T5" fmla="*/ 12 h 4034"/>
                <a:gd name="T6" fmla="*/ 44 w 2400"/>
                <a:gd name="T7" fmla="*/ 75 h 4034"/>
                <a:gd name="T8" fmla="*/ 44 w 2400"/>
                <a:gd name="T9" fmla="*/ 357 h 4034"/>
                <a:gd name="T10" fmla="*/ 44 w 2400"/>
                <a:gd name="T11" fmla="*/ 639 h 4034"/>
                <a:gd name="T12" fmla="*/ 57 w 2400"/>
                <a:gd name="T13" fmla="*/ 675 h 4034"/>
                <a:gd name="T14" fmla="*/ 92 w 2400"/>
                <a:gd name="T15" fmla="*/ 703 h 4034"/>
                <a:gd name="T16" fmla="*/ 132 w 2400"/>
                <a:gd name="T17" fmla="*/ 710 h 4034"/>
                <a:gd name="T18" fmla="*/ 175 w 2400"/>
                <a:gd name="T19" fmla="*/ 710 h 4034"/>
                <a:gd name="T20" fmla="*/ 263 w 2400"/>
                <a:gd name="T21" fmla="*/ 710 h 4034"/>
                <a:gd name="T22" fmla="*/ 351 w 2400"/>
                <a:gd name="T23" fmla="*/ 710 h 4034"/>
                <a:gd name="T24" fmla="*/ 395 w 2400"/>
                <a:gd name="T25" fmla="*/ 710 h 4034"/>
                <a:gd name="T26" fmla="*/ 434 w 2400"/>
                <a:gd name="T27" fmla="*/ 703 h 4034"/>
                <a:gd name="T28" fmla="*/ 469 w 2400"/>
                <a:gd name="T29" fmla="*/ 675 h 4034"/>
                <a:gd name="T30" fmla="*/ 482 w 2400"/>
                <a:gd name="T31" fmla="*/ 639 h 4034"/>
                <a:gd name="T32" fmla="*/ 482 w 2400"/>
                <a:gd name="T33" fmla="*/ 357 h 4034"/>
                <a:gd name="T34" fmla="*/ 482 w 2400"/>
                <a:gd name="T35" fmla="*/ 75 h 4034"/>
                <a:gd name="T36" fmla="*/ 526 w 2400"/>
                <a:gd name="T37" fmla="*/ 12 h 4034"/>
                <a:gd name="T38" fmla="*/ 482 w 2400"/>
                <a:gd name="T39" fmla="*/ 5 h 4034"/>
                <a:gd name="T40" fmla="*/ 263 w 2400"/>
                <a:gd name="T41" fmla="*/ 5 h 40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00" h="4034">
                  <a:moveTo>
                    <a:pt x="1200" y="27"/>
                  </a:moveTo>
                  <a:cubicBezTo>
                    <a:pt x="867" y="27"/>
                    <a:pt x="400" y="20"/>
                    <a:pt x="200" y="27"/>
                  </a:cubicBezTo>
                  <a:cubicBezTo>
                    <a:pt x="0" y="34"/>
                    <a:pt x="0" y="0"/>
                    <a:pt x="0" y="67"/>
                  </a:cubicBezTo>
                  <a:cubicBezTo>
                    <a:pt x="0" y="134"/>
                    <a:pt x="167" y="100"/>
                    <a:pt x="200" y="427"/>
                  </a:cubicBezTo>
                  <a:cubicBezTo>
                    <a:pt x="233" y="754"/>
                    <a:pt x="200" y="1494"/>
                    <a:pt x="200" y="2027"/>
                  </a:cubicBezTo>
                  <a:cubicBezTo>
                    <a:pt x="200" y="2560"/>
                    <a:pt x="190" y="3327"/>
                    <a:pt x="200" y="3627"/>
                  </a:cubicBezTo>
                  <a:cubicBezTo>
                    <a:pt x="210" y="3927"/>
                    <a:pt x="223" y="3767"/>
                    <a:pt x="260" y="3827"/>
                  </a:cubicBezTo>
                  <a:cubicBezTo>
                    <a:pt x="297" y="3887"/>
                    <a:pt x="363" y="3954"/>
                    <a:pt x="420" y="3987"/>
                  </a:cubicBezTo>
                  <a:cubicBezTo>
                    <a:pt x="477" y="4020"/>
                    <a:pt x="537" y="4020"/>
                    <a:pt x="600" y="4027"/>
                  </a:cubicBezTo>
                  <a:cubicBezTo>
                    <a:pt x="663" y="4034"/>
                    <a:pt x="700" y="4027"/>
                    <a:pt x="800" y="4027"/>
                  </a:cubicBezTo>
                  <a:cubicBezTo>
                    <a:pt x="900" y="4027"/>
                    <a:pt x="1067" y="4027"/>
                    <a:pt x="1200" y="4027"/>
                  </a:cubicBezTo>
                  <a:cubicBezTo>
                    <a:pt x="1333" y="4027"/>
                    <a:pt x="1500" y="4027"/>
                    <a:pt x="1600" y="4027"/>
                  </a:cubicBezTo>
                  <a:cubicBezTo>
                    <a:pt x="1700" y="4027"/>
                    <a:pt x="1737" y="4034"/>
                    <a:pt x="1800" y="4027"/>
                  </a:cubicBezTo>
                  <a:cubicBezTo>
                    <a:pt x="1863" y="4020"/>
                    <a:pt x="1923" y="4020"/>
                    <a:pt x="1980" y="3987"/>
                  </a:cubicBezTo>
                  <a:cubicBezTo>
                    <a:pt x="2037" y="3954"/>
                    <a:pt x="2103" y="3887"/>
                    <a:pt x="2140" y="3827"/>
                  </a:cubicBezTo>
                  <a:cubicBezTo>
                    <a:pt x="2177" y="3767"/>
                    <a:pt x="2190" y="3927"/>
                    <a:pt x="2200" y="3627"/>
                  </a:cubicBezTo>
                  <a:cubicBezTo>
                    <a:pt x="2210" y="3327"/>
                    <a:pt x="2200" y="2560"/>
                    <a:pt x="2200" y="2027"/>
                  </a:cubicBezTo>
                  <a:cubicBezTo>
                    <a:pt x="2200" y="1494"/>
                    <a:pt x="2167" y="754"/>
                    <a:pt x="2200" y="427"/>
                  </a:cubicBezTo>
                  <a:cubicBezTo>
                    <a:pt x="2233" y="100"/>
                    <a:pt x="2400" y="134"/>
                    <a:pt x="2400" y="67"/>
                  </a:cubicBezTo>
                  <a:cubicBezTo>
                    <a:pt x="2400" y="0"/>
                    <a:pt x="2400" y="34"/>
                    <a:pt x="2200" y="27"/>
                  </a:cubicBezTo>
                  <a:cubicBezTo>
                    <a:pt x="2000" y="20"/>
                    <a:pt x="1533" y="27"/>
                    <a:pt x="1200" y="2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 sz="2000"/>
            </a:p>
          </p:txBody>
        </p:sp>
        <p:sp>
          <p:nvSpPr>
            <p:cNvPr id="13337" name="Rectangle 22"/>
            <p:cNvSpPr>
              <a:spLocks noChangeArrowheads="1"/>
            </p:cNvSpPr>
            <p:nvPr/>
          </p:nvSpPr>
          <p:spPr bwMode="auto">
            <a:xfrm>
              <a:off x="873" y="3707"/>
              <a:ext cx="69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/>
              <a:r>
                <a:rPr kumimoji="1" lang="en-US" altLang="zh-CN" sz="3200" b="1">
                  <a:solidFill>
                    <a:srgbClr val="111111"/>
                  </a:solidFill>
                  <a:ea typeface="楷体_GB2312" pitchFamily="49" charset="-122"/>
                </a:rPr>
                <a:t>200 g</a:t>
              </a:r>
              <a:endParaRPr kumimoji="1" lang="zh-CN" altLang="en-US" sz="3200" b="1">
                <a:solidFill>
                  <a:srgbClr val="111111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69661" name="Group 29"/>
          <p:cNvGrpSpPr/>
          <p:nvPr/>
        </p:nvGrpSpPr>
        <p:grpSpPr bwMode="auto">
          <a:xfrm>
            <a:off x="4563194" y="4388915"/>
            <a:ext cx="1096963" cy="1717674"/>
            <a:chOff x="1889" y="3009"/>
            <a:chExt cx="691" cy="1082"/>
          </a:xfrm>
        </p:grpSpPr>
        <p:grpSp>
          <p:nvGrpSpPr>
            <p:cNvPr id="13331" name="Group 8"/>
            <p:cNvGrpSpPr/>
            <p:nvPr/>
          </p:nvGrpSpPr>
          <p:grpSpPr bwMode="auto">
            <a:xfrm>
              <a:off x="1926" y="3009"/>
              <a:ext cx="527" cy="712"/>
              <a:chOff x="9252" y="1421"/>
              <a:chExt cx="753" cy="1266"/>
            </a:xfrm>
          </p:grpSpPr>
          <p:sp>
            <p:nvSpPr>
              <p:cNvPr id="13333" name="xjhxzj17"/>
              <p:cNvSpPr/>
              <p:nvPr/>
            </p:nvSpPr>
            <p:spPr bwMode="auto">
              <a:xfrm>
                <a:off x="9252" y="1421"/>
                <a:ext cx="753" cy="1266"/>
              </a:xfrm>
              <a:custGeom>
                <a:avLst/>
                <a:gdLst>
                  <a:gd name="T0" fmla="*/ 376 w 2400"/>
                  <a:gd name="T1" fmla="*/ 8 h 4034"/>
                  <a:gd name="T2" fmla="*/ 63 w 2400"/>
                  <a:gd name="T3" fmla="*/ 8 h 4034"/>
                  <a:gd name="T4" fmla="*/ 0 w 2400"/>
                  <a:gd name="T5" fmla="*/ 21 h 4034"/>
                  <a:gd name="T6" fmla="*/ 63 w 2400"/>
                  <a:gd name="T7" fmla="*/ 134 h 4034"/>
                  <a:gd name="T8" fmla="*/ 63 w 2400"/>
                  <a:gd name="T9" fmla="*/ 636 h 4034"/>
                  <a:gd name="T10" fmla="*/ 63 w 2400"/>
                  <a:gd name="T11" fmla="*/ 1138 h 4034"/>
                  <a:gd name="T12" fmla="*/ 82 w 2400"/>
                  <a:gd name="T13" fmla="*/ 1201 h 4034"/>
                  <a:gd name="T14" fmla="*/ 132 w 2400"/>
                  <a:gd name="T15" fmla="*/ 1251 h 4034"/>
                  <a:gd name="T16" fmla="*/ 188 w 2400"/>
                  <a:gd name="T17" fmla="*/ 1264 h 4034"/>
                  <a:gd name="T18" fmla="*/ 251 w 2400"/>
                  <a:gd name="T19" fmla="*/ 1264 h 4034"/>
                  <a:gd name="T20" fmla="*/ 376 w 2400"/>
                  <a:gd name="T21" fmla="*/ 1264 h 4034"/>
                  <a:gd name="T22" fmla="*/ 502 w 2400"/>
                  <a:gd name="T23" fmla="*/ 1264 h 4034"/>
                  <a:gd name="T24" fmla="*/ 565 w 2400"/>
                  <a:gd name="T25" fmla="*/ 1264 h 4034"/>
                  <a:gd name="T26" fmla="*/ 621 w 2400"/>
                  <a:gd name="T27" fmla="*/ 1251 h 4034"/>
                  <a:gd name="T28" fmla="*/ 671 w 2400"/>
                  <a:gd name="T29" fmla="*/ 1201 h 4034"/>
                  <a:gd name="T30" fmla="*/ 690 w 2400"/>
                  <a:gd name="T31" fmla="*/ 1138 h 4034"/>
                  <a:gd name="T32" fmla="*/ 690 w 2400"/>
                  <a:gd name="T33" fmla="*/ 636 h 4034"/>
                  <a:gd name="T34" fmla="*/ 690 w 2400"/>
                  <a:gd name="T35" fmla="*/ 134 h 4034"/>
                  <a:gd name="T36" fmla="*/ 753 w 2400"/>
                  <a:gd name="T37" fmla="*/ 21 h 4034"/>
                  <a:gd name="T38" fmla="*/ 690 w 2400"/>
                  <a:gd name="T39" fmla="*/ 8 h 4034"/>
                  <a:gd name="T40" fmla="*/ 376 w 2400"/>
                  <a:gd name="T41" fmla="*/ 8 h 40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00" h="4034">
                    <a:moveTo>
                      <a:pt x="1200" y="27"/>
                    </a:moveTo>
                    <a:cubicBezTo>
                      <a:pt x="867" y="27"/>
                      <a:pt x="400" y="20"/>
                      <a:pt x="200" y="27"/>
                    </a:cubicBezTo>
                    <a:cubicBezTo>
                      <a:pt x="0" y="34"/>
                      <a:pt x="0" y="0"/>
                      <a:pt x="0" y="67"/>
                    </a:cubicBezTo>
                    <a:cubicBezTo>
                      <a:pt x="0" y="134"/>
                      <a:pt x="167" y="100"/>
                      <a:pt x="200" y="427"/>
                    </a:cubicBezTo>
                    <a:cubicBezTo>
                      <a:pt x="233" y="754"/>
                      <a:pt x="200" y="1494"/>
                      <a:pt x="200" y="2027"/>
                    </a:cubicBezTo>
                    <a:cubicBezTo>
                      <a:pt x="200" y="2560"/>
                      <a:pt x="190" y="3327"/>
                      <a:pt x="200" y="3627"/>
                    </a:cubicBezTo>
                    <a:cubicBezTo>
                      <a:pt x="210" y="3927"/>
                      <a:pt x="223" y="3767"/>
                      <a:pt x="260" y="3827"/>
                    </a:cubicBezTo>
                    <a:cubicBezTo>
                      <a:pt x="297" y="3887"/>
                      <a:pt x="363" y="3954"/>
                      <a:pt x="420" y="3987"/>
                    </a:cubicBezTo>
                    <a:cubicBezTo>
                      <a:pt x="477" y="4020"/>
                      <a:pt x="537" y="4020"/>
                      <a:pt x="600" y="4027"/>
                    </a:cubicBezTo>
                    <a:cubicBezTo>
                      <a:pt x="663" y="4034"/>
                      <a:pt x="700" y="4027"/>
                      <a:pt x="800" y="4027"/>
                    </a:cubicBezTo>
                    <a:cubicBezTo>
                      <a:pt x="900" y="4027"/>
                      <a:pt x="1067" y="4027"/>
                      <a:pt x="1200" y="4027"/>
                    </a:cubicBezTo>
                    <a:cubicBezTo>
                      <a:pt x="1333" y="4027"/>
                      <a:pt x="1500" y="4027"/>
                      <a:pt x="1600" y="4027"/>
                    </a:cubicBezTo>
                    <a:cubicBezTo>
                      <a:pt x="1700" y="4027"/>
                      <a:pt x="1737" y="4034"/>
                      <a:pt x="1800" y="4027"/>
                    </a:cubicBezTo>
                    <a:cubicBezTo>
                      <a:pt x="1863" y="4020"/>
                      <a:pt x="1923" y="4020"/>
                      <a:pt x="1980" y="3987"/>
                    </a:cubicBezTo>
                    <a:cubicBezTo>
                      <a:pt x="2037" y="3954"/>
                      <a:pt x="2103" y="3887"/>
                      <a:pt x="2140" y="3827"/>
                    </a:cubicBezTo>
                    <a:cubicBezTo>
                      <a:pt x="2177" y="3767"/>
                      <a:pt x="2190" y="3927"/>
                      <a:pt x="2200" y="3627"/>
                    </a:cubicBezTo>
                    <a:cubicBezTo>
                      <a:pt x="2210" y="3327"/>
                      <a:pt x="2200" y="2560"/>
                      <a:pt x="2200" y="2027"/>
                    </a:cubicBezTo>
                    <a:cubicBezTo>
                      <a:pt x="2200" y="1494"/>
                      <a:pt x="2167" y="754"/>
                      <a:pt x="2200" y="427"/>
                    </a:cubicBezTo>
                    <a:cubicBezTo>
                      <a:pt x="2233" y="100"/>
                      <a:pt x="2400" y="134"/>
                      <a:pt x="2400" y="67"/>
                    </a:cubicBezTo>
                    <a:cubicBezTo>
                      <a:pt x="2400" y="0"/>
                      <a:pt x="2400" y="34"/>
                      <a:pt x="2200" y="27"/>
                    </a:cubicBezTo>
                    <a:cubicBezTo>
                      <a:pt x="2000" y="20"/>
                      <a:pt x="1533" y="27"/>
                      <a:pt x="120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 sz="2000"/>
              </a:p>
            </p:txBody>
          </p:sp>
          <p:sp>
            <p:nvSpPr>
              <p:cNvPr id="13334" name="AutoShape 10"/>
              <p:cNvSpPr>
                <a:spLocks noChangeArrowheads="1"/>
              </p:cNvSpPr>
              <p:nvPr/>
            </p:nvSpPr>
            <p:spPr bwMode="auto">
              <a:xfrm>
                <a:off x="9330" y="2345"/>
                <a:ext cx="600" cy="312"/>
              </a:xfrm>
              <a:prstGeom prst="roundRect">
                <a:avLst>
                  <a:gd name="adj" fmla="val 26282"/>
                </a:avLst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 sz="1600"/>
              </a:p>
            </p:txBody>
          </p:sp>
          <p:sp>
            <p:nvSpPr>
              <p:cNvPr id="13335" name="Rectangle 11"/>
              <p:cNvSpPr>
                <a:spLocks noChangeArrowheads="1"/>
              </p:cNvSpPr>
              <p:nvPr/>
            </p:nvSpPr>
            <p:spPr bwMode="auto">
              <a:xfrm>
                <a:off x="9324" y="1445"/>
                <a:ext cx="600" cy="942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 sz="1600"/>
              </a:p>
            </p:txBody>
          </p:sp>
        </p:grpSp>
        <p:sp>
          <p:nvSpPr>
            <p:cNvPr id="13332" name="Rectangle 23"/>
            <p:cNvSpPr>
              <a:spLocks noChangeArrowheads="1"/>
            </p:cNvSpPr>
            <p:nvPr/>
          </p:nvSpPr>
          <p:spPr bwMode="auto">
            <a:xfrm>
              <a:off x="1889" y="3723"/>
              <a:ext cx="69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/>
              <a:r>
                <a:rPr kumimoji="1" lang="en-US" altLang="zh-CN" sz="3200" b="1">
                  <a:solidFill>
                    <a:srgbClr val="111111"/>
                  </a:solidFill>
                  <a:ea typeface="楷体_GB2312" pitchFamily="49" charset="-122"/>
                </a:rPr>
                <a:t>700 g</a:t>
              </a:r>
              <a:endParaRPr kumimoji="1" lang="zh-CN" altLang="en-US" sz="3200" b="1">
                <a:solidFill>
                  <a:srgbClr val="111111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69662" name="Group 30"/>
          <p:cNvGrpSpPr/>
          <p:nvPr/>
        </p:nvGrpSpPr>
        <p:grpSpPr bwMode="auto">
          <a:xfrm>
            <a:off x="6203081" y="4384154"/>
            <a:ext cx="1096963" cy="1735138"/>
            <a:chOff x="2922" y="3006"/>
            <a:chExt cx="691" cy="1093"/>
          </a:xfrm>
        </p:grpSpPr>
        <p:grpSp>
          <p:nvGrpSpPr>
            <p:cNvPr id="13327" name="Group 12"/>
            <p:cNvGrpSpPr/>
            <p:nvPr/>
          </p:nvGrpSpPr>
          <p:grpSpPr bwMode="auto">
            <a:xfrm>
              <a:off x="2934" y="3006"/>
              <a:ext cx="527" cy="711"/>
              <a:chOff x="10254" y="1427"/>
              <a:chExt cx="753" cy="1266"/>
            </a:xfrm>
          </p:grpSpPr>
          <p:sp>
            <p:nvSpPr>
              <p:cNvPr id="13329" name="xjhxzj17"/>
              <p:cNvSpPr/>
              <p:nvPr/>
            </p:nvSpPr>
            <p:spPr bwMode="auto">
              <a:xfrm>
                <a:off x="10254" y="1427"/>
                <a:ext cx="753" cy="1266"/>
              </a:xfrm>
              <a:custGeom>
                <a:avLst/>
                <a:gdLst>
                  <a:gd name="T0" fmla="*/ 376 w 2400"/>
                  <a:gd name="T1" fmla="*/ 8 h 4034"/>
                  <a:gd name="T2" fmla="*/ 63 w 2400"/>
                  <a:gd name="T3" fmla="*/ 8 h 4034"/>
                  <a:gd name="T4" fmla="*/ 0 w 2400"/>
                  <a:gd name="T5" fmla="*/ 21 h 4034"/>
                  <a:gd name="T6" fmla="*/ 63 w 2400"/>
                  <a:gd name="T7" fmla="*/ 134 h 4034"/>
                  <a:gd name="T8" fmla="*/ 63 w 2400"/>
                  <a:gd name="T9" fmla="*/ 636 h 4034"/>
                  <a:gd name="T10" fmla="*/ 63 w 2400"/>
                  <a:gd name="T11" fmla="*/ 1138 h 4034"/>
                  <a:gd name="T12" fmla="*/ 82 w 2400"/>
                  <a:gd name="T13" fmla="*/ 1201 h 4034"/>
                  <a:gd name="T14" fmla="*/ 132 w 2400"/>
                  <a:gd name="T15" fmla="*/ 1251 h 4034"/>
                  <a:gd name="T16" fmla="*/ 188 w 2400"/>
                  <a:gd name="T17" fmla="*/ 1264 h 4034"/>
                  <a:gd name="T18" fmla="*/ 251 w 2400"/>
                  <a:gd name="T19" fmla="*/ 1264 h 4034"/>
                  <a:gd name="T20" fmla="*/ 376 w 2400"/>
                  <a:gd name="T21" fmla="*/ 1264 h 4034"/>
                  <a:gd name="T22" fmla="*/ 502 w 2400"/>
                  <a:gd name="T23" fmla="*/ 1264 h 4034"/>
                  <a:gd name="T24" fmla="*/ 565 w 2400"/>
                  <a:gd name="T25" fmla="*/ 1264 h 4034"/>
                  <a:gd name="T26" fmla="*/ 621 w 2400"/>
                  <a:gd name="T27" fmla="*/ 1251 h 4034"/>
                  <a:gd name="T28" fmla="*/ 671 w 2400"/>
                  <a:gd name="T29" fmla="*/ 1201 h 4034"/>
                  <a:gd name="T30" fmla="*/ 690 w 2400"/>
                  <a:gd name="T31" fmla="*/ 1138 h 4034"/>
                  <a:gd name="T32" fmla="*/ 690 w 2400"/>
                  <a:gd name="T33" fmla="*/ 636 h 4034"/>
                  <a:gd name="T34" fmla="*/ 690 w 2400"/>
                  <a:gd name="T35" fmla="*/ 134 h 4034"/>
                  <a:gd name="T36" fmla="*/ 753 w 2400"/>
                  <a:gd name="T37" fmla="*/ 21 h 4034"/>
                  <a:gd name="T38" fmla="*/ 690 w 2400"/>
                  <a:gd name="T39" fmla="*/ 8 h 4034"/>
                  <a:gd name="T40" fmla="*/ 376 w 2400"/>
                  <a:gd name="T41" fmla="*/ 8 h 40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00" h="4034">
                    <a:moveTo>
                      <a:pt x="1200" y="27"/>
                    </a:moveTo>
                    <a:cubicBezTo>
                      <a:pt x="867" y="27"/>
                      <a:pt x="400" y="20"/>
                      <a:pt x="200" y="27"/>
                    </a:cubicBezTo>
                    <a:cubicBezTo>
                      <a:pt x="0" y="34"/>
                      <a:pt x="0" y="0"/>
                      <a:pt x="0" y="67"/>
                    </a:cubicBezTo>
                    <a:cubicBezTo>
                      <a:pt x="0" y="134"/>
                      <a:pt x="167" y="100"/>
                      <a:pt x="200" y="427"/>
                    </a:cubicBezTo>
                    <a:cubicBezTo>
                      <a:pt x="233" y="754"/>
                      <a:pt x="200" y="1494"/>
                      <a:pt x="200" y="2027"/>
                    </a:cubicBezTo>
                    <a:cubicBezTo>
                      <a:pt x="200" y="2560"/>
                      <a:pt x="190" y="3327"/>
                      <a:pt x="200" y="3627"/>
                    </a:cubicBezTo>
                    <a:cubicBezTo>
                      <a:pt x="210" y="3927"/>
                      <a:pt x="223" y="3767"/>
                      <a:pt x="260" y="3827"/>
                    </a:cubicBezTo>
                    <a:cubicBezTo>
                      <a:pt x="297" y="3887"/>
                      <a:pt x="363" y="3954"/>
                      <a:pt x="420" y="3987"/>
                    </a:cubicBezTo>
                    <a:cubicBezTo>
                      <a:pt x="477" y="4020"/>
                      <a:pt x="537" y="4020"/>
                      <a:pt x="600" y="4027"/>
                    </a:cubicBezTo>
                    <a:cubicBezTo>
                      <a:pt x="663" y="4034"/>
                      <a:pt x="700" y="4027"/>
                      <a:pt x="800" y="4027"/>
                    </a:cubicBezTo>
                    <a:cubicBezTo>
                      <a:pt x="900" y="4027"/>
                      <a:pt x="1067" y="4027"/>
                      <a:pt x="1200" y="4027"/>
                    </a:cubicBezTo>
                    <a:cubicBezTo>
                      <a:pt x="1333" y="4027"/>
                      <a:pt x="1500" y="4027"/>
                      <a:pt x="1600" y="4027"/>
                    </a:cubicBezTo>
                    <a:cubicBezTo>
                      <a:pt x="1700" y="4027"/>
                      <a:pt x="1737" y="4034"/>
                      <a:pt x="1800" y="4027"/>
                    </a:cubicBezTo>
                    <a:cubicBezTo>
                      <a:pt x="1863" y="4020"/>
                      <a:pt x="1923" y="4020"/>
                      <a:pt x="1980" y="3987"/>
                    </a:cubicBezTo>
                    <a:cubicBezTo>
                      <a:pt x="2037" y="3954"/>
                      <a:pt x="2103" y="3887"/>
                      <a:pt x="2140" y="3827"/>
                    </a:cubicBezTo>
                    <a:cubicBezTo>
                      <a:pt x="2177" y="3767"/>
                      <a:pt x="2190" y="3927"/>
                      <a:pt x="2200" y="3627"/>
                    </a:cubicBezTo>
                    <a:cubicBezTo>
                      <a:pt x="2210" y="3327"/>
                      <a:pt x="2200" y="2560"/>
                      <a:pt x="2200" y="2027"/>
                    </a:cubicBezTo>
                    <a:cubicBezTo>
                      <a:pt x="2200" y="1494"/>
                      <a:pt x="2167" y="754"/>
                      <a:pt x="2200" y="427"/>
                    </a:cubicBezTo>
                    <a:cubicBezTo>
                      <a:pt x="2233" y="100"/>
                      <a:pt x="2400" y="134"/>
                      <a:pt x="2400" y="67"/>
                    </a:cubicBezTo>
                    <a:cubicBezTo>
                      <a:pt x="2400" y="0"/>
                      <a:pt x="2400" y="34"/>
                      <a:pt x="2200" y="27"/>
                    </a:cubicBezTo>
                    <a:cubicBezTo>
                      <a:pt x="2000" y="20"/>
                      <a:pt x="1533" y="27"/>
                      <a:pt x="120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 sz="2000"/>
              </a:p>
            </p:txBody>
          </p:sp>
          <p:sp>
            <p:nvSpPr>
              <p:cNvPr id="13330" name="AutoShape 14" descr="大纸屑"/>
              <p:cNvSpPr>
                <a:spLocks noChangeArrowheads="1"/>
              </p:cNvSpPr>
              <p:nvPr/>
            </p:nvSpPr>
            <p:spPr bwMode="auto">
              <a:xfrm>
                <a:off x="10326" y="2411"/>
                <a:ext cx="600" cy="270"/>
              </a:xfrm>
              <a:prstGeom prst="roundRect">
                <a:avLst>
                  <a:gd name="adj" fmla="val 38889"/>
                </a:avLst>
              </a:prstGeom>
              <a:pattFill prst="lgConfetti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 sz="1600"/>
              </a:p>
            </p:txBody>
          </p:sp>
        </p:grpSp>
        <p:sp>
          <p:nvSpPr>
            <p:cNvPr id="13328" name="Rectangle 24"/>
            <p:cNvSpPr>
              <a:spLocks noChangeArrowheads="1"/>
            </p:cNvSpPr>
            <p:nvPr/>
          </p:nvSpPr>
          <p:spPr bwMode="auto">
            <a:xfrm>
              <a:off x="2922" y="3731"/>
              <a:ext cx="69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/>
              <a:r>
                <a:rPr kumimoji="1" lang="en-US" altLang="zh-CN" sz="3200" b="1">
                  <a:solidFill>
                    <a:srgbClr val="111111"/>
                  </a:solidFill>
                  <a:ea typeface="楷体_GB2312" pitchFamily="49" charset="-122"/>
                </a:rPr>
                <a:t>878 g</a:t>
              </a:r>
              <a:endParaRPr kumimoji="1" lang="zh-CN" altLang="en-US" sz="3200" b="1">
                <a:solidFill>
                  <a:srgbClr val="111111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69663" name="Group 31"/>
          <p:cNvGrpSpPr/>
          <p:nvPr/>
        </p:nvGrpSpPr>
        <p:grpSpPr bwMode="auto">
          <a:xfrm>
            <a:off x="7776294" y="4400029"/>
            <a:ext cx="1401763" cy="1709738"/>
            <a:chOff x="3913" y="3016"/>
            <a:chExt cx="883" cy="1077"/>
          </a:xfrm>
        </p:grpSpPr>
        <p:grpSp>
          <p:nvGrpSpPr>
            <p:cNvPr id="13320" name="Group 15"/>
            <p:cNvGrpSpPr/>
            <p:nvPr/>
          </p:nvGrpSpPr>
          <p:grpSpPr bwMode="auto">
            <a:xfrm>
              <a:off x="3991" y="3016"/>
              <a:ext cx="526" cy="713"/>
              <a:chOff x="11244" y="1451"/>
              <a:chExt cx="753" cy="1266"/>
            </a:xfrm>
          </p:grpSpPr>
          <p:grpSp>
            <p:nvGrpSpPr>
              <p:cNvPr id="13322" name="Group 16"/>
              <p:cNvGrpSpPr/>
              <p:nvPr/>
            </p:nvGrpSpPr>
            <p:grpSpPr bwMode="auto">
              <a:xfrm>
                <a:off x="11244" y="1451"/>
                <a:ext cx="753" cy="1266"/>
                <a:chOff x="9252" y="1421"/>
                <a:chExt cx="753" cy="1266"/>
              </a:xfrm>
            </p:grpSpPr>
            <p:sp>
              <p:nvSpPr>
                <p:cNvPr id="13324" name="xjhxzj17"/>
                <p:cNvSpPr/>
                <p:nvPr/>
              </p:nvSpPr>
              <p:spPr bwMode="auto">
                <a:xfrm>
                  <a:off x="9252" y="1421"/>
                  <a:ext cx="753" cy="1266"/>
                </a:xfrm>
                <a:custGeom>
                  <a:avLst/>
                  <a:gdLst>
                    <a:gd name="T0" fmla="*/ 376 w 2400"/>
                    <a:gd name="T1" fmla="*/ 8 h 4034"/>
                    <a:gd name="T2" fmla="*/ 63 w 2400"/>
                    <a:gd name="T3" fmla="*/ 8 h 4034"/>
                    <a:gd name="T4" fmla="*/ 0 w 2400"/>
                    <a:gd name="T5" fmla="*/ 21 h 4034"/>
                    <a:gd name="T6" fmla="*/ 63 w 2400"/>
                    <a:gd name="T7" fmla="*/ 134 h 4034"/>
                    <a:gd name="T8" fmla="*/ 63 w 2400"/>
                    <a:gd name="T9" fmla="*/ 636 h 4034"/>
                    <a:gd name="T10" fmla="*/ 63 w 2400"/>
                    <a:gd name="T11" fmla="*/ 1138 h 4034"/>
                    <a:gd name="T12" fmla="*/ 82 w 2400"/>
                    <a:gd name="T13" fmla="*/ 1201 h 4034"/>
                    <a:gd name="T14" fmla="*/ 132 w 2400"/>
                    <a:gd name="T15" fmla="*/ 1251 h 4034"/>
                    <a:gd name="T16" fmla="*/ 188 w 2400"/>
                    <a:gd name="T17" fmla="*/ 1264 h 4034"/>
                    <a:gd name="T18" fmla="*/ 251 w 2400"/>
                    <a:gd name="T19" fmla="*/ 1264 h 4034"/>
                    <a:gd name="T20" fmla="*/ 376 w 2400"/>
                    <a:gd name="T21" fmla="*/ 1264 h 4034"/>
                    <a:gd name="T22" fmla="*/ 502 w 2400"/>
                    <a:gd name="T23" fmla="*/ 1264 h 4034"/>
                    <a:gd name="T24" fmla="*/ 565 w 2400"/>
                    <a:gd name="T25" fmla="*/ 1264 h 4034"/>
                    <a:gd name="T26" fmla="*/ 621 w 2400"/>
                    <a:gd name="T27" fmla="*/ 1251 h 4034"/>
                    <a:gd name="T28" fmla="*/ 671 w 2400"/>
                    <a:gd name="T29" fmla="*/ 1201 h 4034"/>
                    <a:gd name="T30" fmla="*/ 690 w 2400"/>
                    <a:gd name="T31" fmla="*/ 1138 h 4034"/>
                    <a:gd name="T32" fmla="*/ 690 w 2400"/>
                    <a:gd name="T33" fmla="*/ 636 h 4034"/>
                    <a:gd name="T34" fmla="*/ 690 w 2400"/>
                    <a:gd name="T35" fmla="*/ 134 h 4034"/>
                    <a:gd name="T36" fmla="*/ 753 w 2400"/>
                    <a:gd name="T37" fmla="*/ 21 h 4034"/>
                    <a:gd name="T38" fmla="*/ 690 w 2400"/>
                    <a:gd name="T39" fmla="*/ 8 h 4034"/>
                    <a:gd name="T40" fmla="*/ 376 w 2400"/>
                    <a:gd name="T41" fmla="*/ 8 h 403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400" h="4034">
                      <a:moveTo>
                        <a:pt x="1200" y="27"/>
                      </a:moveTo>
                      <a:cubicBezTo>
                        <a:pt x="867" y="27"/>
                        <a:pt x="400" y="20"/>
                        <a:pt x="200" y="27"/>
                      </a:cubicBezTo>
                      <a:cubicBezTo>
                        <a:pt x="0" y="34"/>
                        <a:pt x="0" y="0"/>
                        <a:pt x="0" y="67"/>
                      </a:cubicBezTo>
                      <a:cubicBezTo>
                        <a:pt x="0" y="134"/>
                        <a:pt x="167" y="100"/>
                        <a:pt x="200" y="427"/>
                      </a:cubicBezTo>
                      <a:cubicBezTo>
                        <a:pt x="233" y="754"/>
                        <a:pt x="200" y="1494"/>
                        <a:pt x="200" y="2027"/>
                      </a:cubicBezTo>
                      <a:cubicBezTo>
                        <a:pt x="200" y="2560"/>
                        <a:pt x="190" y="3327"/>
                        <a:pt x="200" y="3627"/>
                      </a:cubicBezTo>
                      <a:cubicBezTo>
                        <a:pt x="210" y="3927"/>
                        <a:pt x="223" y="3767"/>
                        <a:pt x="260" y="3827"/>
                      </a:cubicBezTo>
                      <a:cubicBezTo>
                        <a:pt x="297" y="3887"/>
                        <a:pt x="363" y="3954"/>
                        <a:pt x="420" y="3987"/>
                      </a:cubicBezTo>
                      <a:cubicBezTo>
                        <a:pt x="477" y="4020"/>
                        <a:pt x="537" y="4020"/>
                        <a:pt x="600" y="4027"/>
                      </a:cubicBezTo>
                      <a:cubicBezTo>
                        <a:pt x="663" y="4034"/>
                        <a:pt x="700" y="4027"/>
                        <a:pt x="800" y="4027"/>
                      </a:cubicBezTo>
                      <a:cubicBezTo>
                        <a:pt x="900" y="4027"/>
                        <a:pt x="1067" y="4027"/>
                        <a:pt x="1200" y="4027"/>
                      </a:cubicBezTo>
                      <a:cubicBezTo>
                        <a:pt x="1333" y="4027"/>
                        <a:pt x="1500" y="4027"/>
                        <a:pt x="1600" y="4027"/>
                      </a:cubicBezTo>
                      <a:cubicBezTo>
                        <a:pt x="1700" y="4027"/>
                        <a:pt x="1737" y="4034"/>
                        <a:pt x="1800" y="4027"/>
                      </a:cubicBezTo>
                      <a:cubicBezTo>
                        <a:pt x="1863" y="4020"/>
                        <a:pt x="1923" y="4020"/>
                        <a:pt x="1980" y="3987"/>
                      </a:cubicBezTo>
                      <a:cubicBezTo>
                        <a:pt x="2037" y="3954"/>
                        <a:pt x="2103" y="3887"/>
                        <a:pt x="2140" y="3827"/>
                      </a:cubicBezTo>
                      <a:cubicBezTo>
                        <a:pt x="2177" y="3767"/>
                        <a:pt x="2190" y="3927"/>
                        <a:pt x="2200" y="3627"/>
                      </a:cubicBezTo>
                      <a:cubicBezTo>
                        <a:pt x="2210" y="3327"/>
                        <a:pt x="2200" y="2560"/>
                        <a:pt x="2200" y="2027"/>
                      </a:cubicBezTo>
                      <a:cubicBezTo>
                        <a:pt x="2200" y="1494"/>
                        <a:pt x="2167" y="754"/>
                        <a:pt x="2200" y="427"/>
                      </a:cubicBezTo>
                      <a:cubicBezTo>
                        <a:pt x="2233" y="100"/>
                        <a:pt x="2400" y="134"/>
                        <a:pt x="2400" y="67"/>
                      </a:cubicBezTo>
                      <a:cubicBezTo>
                        <a:pt x="2400" y="0"/>
                        <a:pt x="2400" y="34"/>
                        <a:pt x="2200" y="27"/>
                      </a:cubicBezTo>
                      <a:cubicBezTo>
                        <a:pt x="2000" y="20"/>
                        <a:pt x="1533" y="27"/>
                        <a:pt x="1200" y="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 sz="2000"/>
                </a:p>
              </p:txBody>
            </p:sp>
            <p:sp>
              <p:nvSpPr>
                <p:cNvPr id="13325" name="AutoShape 18"/>
                <p:cNvSpPr>
                  <a:spLocks noChangeArrowheads="1"/>
                </p:cNvSpPr>
                <p:nvPr/>
              </p:nvSpPr>
              <p:spPr bwMode="auto">
                <a:xfrm>
                  <a:off x="9330" y="2345"/>
                  <a:ext cx="600" cy="312"/>
                </a:xfrm>
                <a:prstGeom prst="roundRect">
                  <a:avLst>
                    <a:gd name="adj" fmla="val 26282"/>
                  </a:avLst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1pPr>
                  <a:lvl2pPr marL="742950" indent="-28575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2pPr>
                  <a:lvl3pPr marL="11430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3pPr>
                  <a:lvl4pPr marL="16002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4pPr>
                  <a:lvl5pPr marL="20574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9pPr>
                </a:lstStyle>
                <a:p>
                  <a:pPr eaLnBrk="1" hangingPunct="1"/>
                  <a:endParaRPr lang="zh-CN" altLang="en-US" sz="1600"/>
                </a:p>
              </p:txBody>
            </p:sp>
            <p:sp>
              <p:nvSpPr>
                <p:cNvPr id="13326" name="Rectangle 19"/>
                <p:cNvSpPr>
                  <a:spLocks noChangeArrowheads="1"/>
                </p:cNvSpPr>
                <p:nvPr/>
              </p:nvSpPr>
              <p:spPr bwMode="auto">
                <a:xfrm>
                  <a:off x="9324" y="1445"/>
                  <a:ext cx="600" cy="942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1pPr>
                  <a:lvl2pPr marL="742950" indent="-28575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2pPr>
                  <a:lvl3pPr marL="11430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3pPr>
                  <a:lvl4pPr marL="16002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4pPr>
                  <a:lvl5pPr marL="20574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9pPr>
                </a:lstStyle>
                <a:p>
                  <a:pPr eaLnBrk="1" hangingPunct="1"/>
                  <a:endParaRPr lang="zh-CN" altLang="en-US" sz="1600"/>
                </a:p>
              </p:txBody>
            </p:sp>
          </p:grpSp>
          <p:sp>
            <p:nvSpPr>
              <p:cNvPr id="13323" name="AutoShape 20" descr="大纸屑"/>
              <p:cNvSpPr>
                <a:spLocks noChangeArrowheads="1"/>
              </p:cNvSpPr>
              <p:nvPr/>
            </p:nvSpPr>
            <p:spPr bwMode="auto">
              <a:xfrm>
                <a:off x="11304" y="2417"/>
                <a:ext cx="600" cy="270"/>
              </a:xfrm>
              <a:prstGeom prst="roundRect">
                <a:avLst>
                  <a:gd name="adj" fmla="val 38889"/>
                </a:avLst>
              </a:prstGeom>
              <a:pattFill prst="lgConfetti">
                <a:fgClr>
                  <a:srgbClr val="000000"/>
                </a:fgClr>
                <a:bgClr>
                  <a:srgbClr val="CC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 sz="1600"/>
              </a:p>
            </p:txBody>
          </p:sp>
        </p:grpSp>
        <p:sp>
          <p:nvSpPr>
            <p:cNvPr id="13321" name="Rectangle 25"/>
            <p:cNvSpPr>
              <a:spLocks noChangeArrowheads="1"/>
            </p:cNvSpPr>
            <p:nvPr/>
          </p:nvSpPr>
          <p:spPr bwMode="auto">
            <a:xfrm>
              <a:off x="3913" y="3725"/>
              <a:ext cx="88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/>
              <a:r>
                <a:rPr kumimoji="1" lang="en-US" altLang="zh-CN" sz="3200" b="1">
                  <a:solidFill>
                    <a:srgbClr val="111111"/>
                  </a:solidFill>
                  <a:ea typeface="楷体_GB2312" pitchFamily="49" charset="-122"/>
                </a:rPr>
                <a:t>1 318 g</a:t>
              </a:r>
              <a:endParaRPr kumimoji="1" lang="zh-CN" altLang="en-US" sz="3200" b="1">
                <a:solidFill>
                  <a:srgbClr val="111111"/>
                </a:solidFill>
                <a:ea typeface="楷体_GB2312" pitchFamily="49" charset="-122"/>
              </a:endParaRPr>
            </a:p>
          </p:txBody>
        </p:sp>
      </p:grpSp>
      <p:pic>
        <p:nvPicPr>
          <p:cNvPr id="13319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14287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2020888" y="2309813"/>
            <a:ext cx="1066800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Times New Roman" pitchFamily="18" charset="0"/>
                <a:ea typeface="Gulim" pitchFamily="34" charset="-127"/>
              </a:defRPr>
            </a:lvl9pPr>
          </a:lstStyle>
          <a:p>
            <a:pPr eaLnBrk="1" hangingPunct="1"/>
            <a:r>
              <a:rPr kumimoji="1" lang="zh-CN" altLang="en-US" sz="3200" b="1">
                <a:solidFill>
                  <a:srgbClr val="FF0000"/>
                </a:solidFill>
                <a:ea typeface="宋体" pitchFamily="2" charset="-122"/>
              </a:rPr>
              <a:t>解：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3189288" y="2795588"/>
          <a:ext cx="16383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3" imgW="673100" imgH="228600" progId="Equation.DSMT4">
                  <p:embed/>
                </p:oleObj>
              </mc:Choice>
              <mc:Fallback>
                <p:oleObj name="Equation" r:id="rId3" imgW="673100" imgH="228600" progId="Equation.DSMT4">
                  <p:embed/>
                  <p:pic>
                    <p:nvPicPr>
                      <p:cNvPr id="0" name="图片 102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2795588"/>
                        <a:ext cx="16383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6096000" y="2765425"/>
          <a:ext cx="17430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5" imgW="647700" imgH="228600" progId="Equation.DSMT4">
                  <p:embed/>
                </p:oleObj>
              </mc:Choice>
              <mc:Fallback>
                <p:oleObj name="Equation" r:id="rId5" imgW="647700" imgH="228600" progId="Equation.DSMT4">
                  <p:embed/>
                  <p:pic>
                    <p:nvPicPr>
                      <p:cNvPr id="0" name="图片 102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65425"/>
                        <a:ext cx="174307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3171825" y="3492500"/>
          <a:ext cx="28479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Equation" r:id="rId7" imgW="1206500" imgH="241300" progId="Equation.DSMT4">
                  <p:embed/>
                </p:oleObj>
              </mc:Choice>
              <mc:Fallback>
                <p:oleObj name="Equation" r:id="rId7" imgW="1206500" imgH="241300" progId="Equation.DSMT4">
                  <p:embed/>
                  <p:pic>
                    <p:nvPicPr>
                      <p:cNvPr id="0" name="图片 10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3492500"/>
                        <a:ext cx="28479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3160713" y="4235450"/>
          <a:ext cx="16129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9" imgW="647700" imgH="228600" progId="Equation.DSMT4">
                  <p:embed/>
                </p:oleObj>
              </mc:Choice>
              <mc:Fallback>
                <p:oleObj name="Equation" r:id="rId9" imgW="647700" imgH="228600" progId="Equation.DSMT4">
                  <p:embed/>
                  <p:pic>
                    <p:nvPicPr>
                      <p:cNvPr id="0" name="图片 102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713" y="4235450"/>
                        <a:ext cx="1612900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5641975" y="4203700"/>
          <a:ext cx="312896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11" imgW="1206500" imgH="228600" progId="Equation.DSMT4">
                  <p:embed/>
                </p:oleObj>
              </mc:Choice>
              <mc:Fallback>
                <p:oleObj name="Equation" r:id="rId11" imgW="1206500" imgH="228600" progId="Equation.DSMT4">
                  <p:embed/>
                  <p:pic>
                    <p:nvPicPr>
                      <p:cNvPr id="0" name="图片 10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1975" y="4203700"/>
                        <a:ext cx="312896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5" name="Object 9"/>
          <p:cNvGraphicFramePr>
            <a:graphicFrameLocks noChangeAspect="1"/>
          </p:cNvGraphicFramePr>
          <p:nvPr/>
        </p:nvGraphicFramePr>
        <p:xfrm>
          <a:off x="3160713" y="4895850"/>
          <a:ext cx="18415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13" imgW="774065" imgH="228600" progId="Equation.DSMT4">
                  <p:embed/>
                </p:oleObj>
              </mc:Choice>
              <mc:Fallback>
                <p:oleObj name="Equation" r:id="rId13" imgW="774065" imgH="228600" progId="Equation.DSMT4">
                  <p:embed/>
                  <p:pic>
                    <p:nvPicPr>
                      <p:cNvPr id="0" name="图片 10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713" y="4895850"/>
                        <a:ext cx="18415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3190875" y="5519738"/>
          <a:ext cx="5434013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15" imgW="2171700" imgH="241300" progId="Equation.DSMT4">
                  <p:embed/>
                </p:oleObj>
              </mc:Choice>
              <mc:Fallback>
                <p:oleObj name="Equation" r:id="rId15" imgW="2171700" imgH="241300" progId="Equation.DSMT4">
                  <p:embed/>
                  <p:pic>
                    <p:nvPicPr>
                      <p:cNvPr id="0" name="图片 10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5519738"/>
                        <a:ext cx="5434013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6" name="Group 33"/>
          <p:cNvGrpSpPr/>
          <p:nvPr/>
        </p:nvGrpSpPr>
        <p:grpSpPr bwMode="auto">
          <a:xfrm>
            <a:off x="2803525" y="698500"/>
            <a:ext cx="7134225" cy="1677988"/>
            <a:chOff x="806" y="698"/>
            <a:chExt cx="4251" cy="1057"/>
          </a:xfrm>
        </p:grpSpPr>
        <p:sp>
          <p:nvSpPr>
            <p:cNvPr id="14348" name="xjhxzj17"/>
            <p:cNvSpPr/>
            <p:nvPr/>
          </p:nvSpPr>
          <p:spPr bwMode="auto">
            <a:xfrm>
              <a:off x="970" y="698"/>
              <a:ext cx="526" cy="711"/>
            </a:xfrm>
            <a:custGeom>
              <a:avLst/>
              <a:gdLst>
                <a:gd name="T0" fmla="*/ 263 w 2400"/>
                <a:gd name="T1" fmla="*/ 5 h 4034"/>
                <a:gd name="T2" fmla="*/ 44 w 2400"/>
                <a:gd name="T3" fmla="*/ 5 h 4034"/>
                <a:gd name="T4" fmla="*/ 0 w 2400"/>
                <a:gd name="T5" fmla="*/ 12 h 4034"/>
                <a:gd name="T6" fmla="*/ 44 w 2400"/>
                <a:gd name="T7" fmla="*/ 75 h 4034"/>
                <a:gd name="T8" fmla="*/ 44 w 2400"/>
                <a:gd name="T9" fmla="*/ 357 h 4034"/>
                <a:gd name="T10" fmla="*/ 44 w 2400"/>
                <a:gd name="T11" fmla="*/ 639 h 4034"/>
                <a:gd name="T12" fmla="*/ 57 w 2400"/>
                <a:gd name="T13" fmla="*/ 675 h 4034"/>
                <a:gd name="T14" fmla="*/ 92 w 2400"/>
                <a:gd name="T15" fmla="*/ 703 h 4034"/>
                <a:gd name="T16" fmla="*/ 132 w 2400"/>
                <a:gd name="T17" fmla="*/ 710 h 4034"/>
                <a:gd name="T18" fmla="*/ 175 w 2400"/>
                <a:gd name="T19" fmla="*/ 710 h 4034"/>
                <a:gd name="T20" fmla="*/ 263 w 2400"/>
                <a:gd name="T21" fmla="*/ 710 h 4034"/>
                <a:gd name="T22" fmla="*/ 351 w 2400"/>
                <a:gd name="T23" fmla="*/ 710 h 4034"/>
                <a:gd name="T24" fmla="*/ 395 w 2400"/>
                <a:gd name="T25" fmla="*/ 710 h 4034"/>
                <a:gd name="T26" fmla="*/ 434 w 2400"/>
                <a:gd name="T27" fmla="*/ 703 h 4034"/>
                <a:gd name="T28" fmla="*/ 469 w 2400"/>
                <a:gd name="T29" fmla="*/ 675 h 4034"/>
                <a:gd name="T30" fmla="*/ 482 w 2400"/>
                <a:gd name="T31" fmla="*/ 639 h 4034"/>
                <a:gd name="T32" fmla="*/ 482 w 2400"/>
                <a:gd name="T33" fmla="*/ 357 h 4034"/>
                <a:gd name="T34" fmla="*/ 482 w 2400"/>
                <a:gd name="T35" fmla="*/ 75 h 4034"/>
                <a:gd name="T36" fmla="*/ 526 w 2400"/>
                <a:gd name="T37" fmla="*/ 12 h 4034"/>
                <a:gd name="T38" fmla="*/ 482 w 2400"/>
                <a:gd name="T39" fmla="*/ 5 h 4034"/>
                <a:gd name="T40" fmla="*/ 263 w 2400"/>
                <a:gd name="T41" fmla="*/ 5 h 40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00" h="4034">
                  <a:moveTo>
                    <a:pt x="1200" y="27"/>
                  </a:moveTo>
                  <a:cubicBezTo>
                    <a:pt x="867" y="27"/>
                    <a:pt x="400" y="20"/>
                    <a:pt x="200" y="27"/>
                  </a:cubicBezTo>
                  <a:cubicBezTo>
                    <a:pt x="0" y="34"/>
                    <a:pt x="0" y="0"/>
                    <a:pt x="0" y="67"/>
                  </a:cubicBezTo>
                  <a:cubicBezTo>
                    <a:pt x="0" y="134"/>
                    <a:pt x="167" y="100"/>
                    <a:pt x="200" y="427"/>
                  </a:cubicBezTo>
                  <a:cubicBezTo>
                    <a:pt x="233" y="754"/>
                    <a:pt x="200" y="1494"/>
                    <a:pt x="200" y="2027"/>
                  </a:cubicBezTo>
                  <a:cubicBezTo>
                    <a:pt x="200" y="2560"/>
                    <a:pt x="190" y="3327"/>
                    <a:pt x="200" y="3627"/>
                  </a:cubicBezTo>
                  <a:cubicBezTo>
                    <a:pt x="210" y="3927"/>
                    <a:pt x="223" y="3767"/>
                    <a:pt x="260" y="3827"/>
                  </a:cubicBezTo>
                  <a:cubicBezTo>
                    <a:pt x="297" y="3887"/>
                    <a:pt x="363" y="3954"/>
                    <a:pt x="420" y="3987"/>
                  </a:cubicBezTo>
                  <a:cubicBezTo>
                    <a:pt x="477" y="4020"/>
                    <a:pt x="537" y="4020"/>
                    <a:pt x="600" y="4027"/>
                  </a:cubicBezTo>
                  <a:cubicBezTo>
                    <a:pt x="663" y="4034"/>
                    <a:pt x="700" y="4027"/>
                    <a:pt x="800" y="4027"/>
                  </a:cubicBezTo>
                  <a:cubicBezTo>
                    <a:pt x="900" y="4027"/>
                    <a:pt x="1067" y="4027"/>
                    <a:pt x="1200" y="4027"/>
                  </a:cubicBezTo>
                  <a:cubicBezTo>
                    <a:pt x="1333" y="4027"/>
                    <a:pt x="1500" y="4027"/>
                    <a:pt x="1600" y="4027"/>
                  </a:cubicBezTo>
                  <a:cubicBezTo>
                    <a:pt x="1700" y="4027"/>
                    <a:pt x="1737" y="4034"/>
                    <a:pt x="1800" y="4027"/>
                  </a:cubicBezTo>
                  <a:cubicBezTo>
                    <a:pt x="1863" y="4020"/>
                    <a:pt x="1923" y="4020"/>
                    <a:pt x="1980" y="3987"/>
                  </a:cubicBezTo>
                  <a:cubicBezTo>
                    <a:pt x="2037" y="3954"/>
                    <a:pt x="2103" y="3887"/>
                    <a:pt x="2140" y="3827"/>
                  </a:cubicBezTo>
                  <a:cubicBezTo>
                    <a:pt x="2177" y="3767"/>
                    <a:pt x="2190" y="3927"/>
                    <a:pt x="2200" y="3627"/>
                  </a:cubicBezTo>
                  <a:cubicBezTo>
                    <a:pt x="2210" y="3327"/>
                    <a:pt x="2200" y="2560"/>
                    <a:pt x="2200" y="2027"/>
                  </a:cubicBezTo>
                  <a:cubicBezTo>
                    <a:pt x="2200" y="1494"/>
                    <a:pt x="2167" y="754"/>
                    <a:pt x="2200" y="427"/>
                  </a:cubicBezTo>
                  <a:cubicBezTo>
                    <a:pt x="2233" y="100"/>
                    <a:pt x="2400" y="134"/>
                    <a:pt x="2400" y="67"/>
                  </a:cubicBezTo>
                  <a:cubicBezTo>
                    <a:pt x="2400" y="0"/>
                    <a:pt x="2400" y="34"/>
                    <a:pt x="2200" y="27"/>
                  </a:cubicBezTo>
                  <a:cubicBezTo>
                    <a:pt x="2000" y="20"/>
                    <a:pt x="1533" y="27"/>
                    <a:pt x="1200" y="2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4349" name="Group 14"/>
            <p:cNvGrpSpPr/>
            <p:nvPr/>
          </p:nvGrpSpPr>
          <p:grpSpPr bwMode="auto">
            <a:xfrm>
              <a:off x="1981" y="713"/>
              <a:ext cx="527" cy="712"/>
              <a:chOff x="9252" y="1421"/>
              <a:chExt cx="753" cy="1266"/>
            </a:xfrm>
          </p:grpSpPr>
          <p:sp>
            <p:nvSpPr>
              <p:cNvPr id="14363" name="xjhxzj17"/>
              <p:cNvSpPr/>
              <p:nvPr/>
            </p:nvSpPr>
            <p:spPr bwMode="auto">
              <a:xfrm>
                <a:off x="9252" y="1421"/>
                <a:ext cx="753" cy="1266"/>
              </a:xfrm>
              <a:custGeom>
                <a:avLst/>
                <a:gdLst>
                  <a:gd name="T0" fmla="*/ 376 w 2400"/>
                  <a:gd name="T1" fmla="*/ 8 h 4034"/>
                  <a:gd name="T2" fmla="*/ 63 w 2400"/>
                  <a:gd name="T3" fmla="*/ 8 h 4034"/>
                  <a:gd name="T4" fmla="*/ 0 w 2400"/>
                  <a:gd name="T5" fmla="*/ 21 h 4034"/>
                  <a:gd name="T6" fmla="*/ 63 w 2400"/>
                  <a:gd name="T7" fmla="*/ 134 h 4034"/>
                  <a:gd name="T8" fmla="*/ 63 w 2400"/>
                  <a:gd name="T9" fmla="*/ 636 h 4034"/>
                  <a:gd name="T10" fmla="*/ 63 w 2400"/>
                  <a:gd name="T11" fmla="*/ 1138 h 4034"/>
                  <a:gd name="T12" fmla="*/ 82 w 2400"/>
                  <a:gd name="T13" fmla="*/ 1201 h 4034"/>
                  <a:gd name="T14" fmla="*/ 132 w 2400"/>
                  <a:gd name="T15" fmla="*/ 1251 h 4034"/>
                  <a:gd name="T16" fmla="*/ 188 w 2400"/>
                  <a:gd name="T17" fmla="*/ 1264 h 4034"/>
                  <a:gd name="T18" fmla="*/ 251 w 2400"/>
                  <a:gd name="T19" fmla="*/ 1264 h 4034"/>
                  <a:gd name="T20" fmla="*/ 376 w 2400"/>
                  <a:gd name="T21" fmla="*/ 1264 h 4034"/>
                  <a:gd name="T22" fmla="*/ 502 w 2400"/>
                  <a:gd name="T23" fmla="*/ 1264 h 4034"/>
                  <a:gd name="T24" fmla="*/ 565 w 2400"/>
                  <a:gd name="T25" fmla="*/ 1264 h 4034"/>
                  <a:gd name="T26" fmla="*/ 621 w 2400"/>
                  <a:gd name="T27" fmla="*/ 1251 h 4034"/>
                  <a:gd name="T28" fmla="*/ 671 w 2400"/>
                  <a:gd name="T29" fmla="*/ 1201 h 4034"/>
                  <a:gd name="T30" fmla="*/ 690 w 2400"/>
                  <a:gd name="T31" fmla="*/ 1138 h 4034"/>
                  <a:gd name="T32" fmla="*/ 690 w 2400"/>
                  <a:gd name="T33" fmla="*/ 636 h 4034"/>
                  <a:gd name="T34" fmla="*/ 690 w 2400"/>
                  <a:gd name="T35" fmla="*/ 134 h 4034"/>
                  <a:gd name="T36" fmla="*/ 753 w 2400"/>
                  <a:gd name="T37" fmla="*/ 21 h 4034"/>
                  <a:gd name="T38" fmla="*/ 690 w 2400"/>
                  <a:gd name="T39" fmla="*/ 8 h 4034"/>
                  <a:gd name="T40" fmla="*/ 376 w 2400"/>
                  <a:gd name="T41" fmla="*/ 8 h 40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00" h="4034">
                    <a:moveTo>
                      <a:pt x="1200" y="27"/>
                    </a:moveTo>
                    <a:cubicBezTo>
                      <a:pt x="867" y="27"/>
                      <a:pt x="400" y="20"/>
                      <a:pt x="200" y="27"/>
                    </a:cubicBezTo>
                    <a:cubicBezTo>
                      <a:pt x="0" y="34"/>
                      <a:pt x="0" y="0"/>
                      <a:pt x="0" y="67"/>
                    </a:cubicBezTo>
                    <a:cubicBezTo>
                      <a:pt x="0" y="134"/>
                      <a:pt x="167" y="100"/>
                      <a:pt x="200" y="427"/>
                    </a:cubicBezTo>
                    <a:cubicBezTo>
                      <a:pt x="233" y="754"/>
                      <a:pt x="200" y="1494"/>
                      <a:pt x="200" y="2027"/>
                    </a:cubicBezTo>
                    <a:cubicBezTo>
                      <a:pt x="200" y="2560"/>
                      <a:pt x="190" y="3327"/>
                      <a:pt x="200" y="3627"/>
                    </a:cubicBezTo>
                    <a:cubicBezTo>
                      <a:pt x="210" y="3927"/>
                      <a:pt x="223" y="3767"/>
                      <a:pt x="260" y="3827"/>
                    </a:cubicBezTo>
                    <a:cubicBezTo>
                      <a:pt x="297" y="3887"/>
                      <a:pt x="363" y="3954"/>
                      <a:pt x="420" y="3987"/>
                    </a:cubicBezTo>
                    <a:cubicBezTo>
                      <a:pt x="477" y="4020"/>
                      <a:pt x="537" y="4020"/>
                      <a:pt x="600" y="4027"/>
                    </a:cubicBezTo>
                    <a:cubicBezTo>
                      <a:pt x="663" y="4034"/>
                      <a:pt x="700" y="4027"/>
                      <a:pt x="800" y="4027"/>
                    </a:cubicBezTo>
                    <a:cubicBezTo>
                      <a:pt x="900" y="4027"/>
                      <a:pt x="1067" y="4027"/>
                      <a:pt x="1200" y="4027"/>
                    </a:cubicBezTo>
                    <a:cubicBezTo>
                      <a:pt x="1333" y="4027"/>
                      <a:pt x="1500" y="4027"/>
                      <a:pt x="1600" y="4027"/>
                    </a:cubicBezTo>
                    <a:cubicBezTo>
                      <a:pt x="1700" y="4027"/>
                      <a:pt x="1737" y="4034"/>
                      <a:pt x="1800" y="4027"/>
                    </a:cubicBezTo>
                    <a:cubicBezTo>
                      <a:pt x="1863" y="4020"/>
                      <a:pt x="1923" y="4020"/>
                      <a:pt x="1980" y="3987"/>
                    </a:cubicBezTo>
                    <a:cubicBezTo>
                      <a:pt x="2037" y="3954"/>
                      <a:pt x="2103" y="3887"/>
                      <a:pt x="2140" y="3827"/>
                    </a:cubicBezTo>
                    <a:cubicBezTo>
                      <a:pt x="2177" y="3767"/>
                      <a:pt x="2190" y="3927"/>
                      <a:pt x="2200" y="3627"/>
                    </a:cubicBezTo>
                    <a:cubicBezTo>
                      <a:pt x="2210" y="3327"/>
                      <a:pt x="2200" y="2560"/>
                      <a:pt x="2200" y="2027"/>
                    </a:cubicBezTo>
                    <a:cubicBezTo>
                      <a:pt x="2200" y="1494"/>
                      <a:pt x="2167" y="754"/>
                      <a:pt x="2200" y="427"/>
                    </a:cubicBezTo>
                    <a:cubicBezTo>
                      <a:pt x="2233" y="100"/>
                      <a:pt x="2400" y="134"/>
                      <a:pt x="2400" y="67"/>
                    </a:cubicBezTo>
                    <a:cubicBezTo>
                      <a:pt x="2400" y="0"/>
                      <a:pt x="2400" y="34"/>
                      <a:pt x="2200" y="27"/>
                    </a:cubicBezTo>
                    <a:cubicBezTo>
                      <a:pt x="2000" y="20"/>
                      <a:pt x="1533" y="27"/>
                      <a:pt x="120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64" name="AutoShape 16"/>
              <p:cNvSpPr>
                <a:spLocks noChangeArrowheads="1"/>
              </p:cNvSpPr>
              <p:nvPr/>
            </p:nvSpPr>
            <p:spPr bwMode="auto">
              <a:xfrm>
                <a:off x="9330" y="2345"/>
                <a:ext cx="600" cy="312"/>
              </a:xfrm>
              <a:prstGeom prst="roundRect">
                <a:avLst>
                  <a:gd name="adj" fmla="val 26282"/>
                </a:avLst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4365" name="Rectangle 17"/>
              <p:cNvSpPr>
                <a:spLocks noChangeArrowheads="1"/>
              </p:cNvSpPr>
              <p:nvPr/>
            </p:nvSpPr>
            <p:spPr bwMode="auto">
              <a:xfrm>
                <a:off x="9324" y="1445"/>
                <a:ext cx="600" cy="942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4350" name="Group 18"/>
            <p:cNvGrpSpPr/>
            <p:nvPr/>
          </p:nvGrpSpPr>
          <p:grpSpPr bwMode="auto">
            <a:xfrm>
              <a:off x="3037" y="710"/>
              <a:ext cx="527" cy="711"/>
              <a:chOff x="10254" y="1427"/>
              <a:chExt cx="753" cy="1266"/>
            </a:xfrm>
          </p:grpSpPr>
          <p:sp>
            <p:nvSpPr>
              <p:cNvPr id="14361" name="xjhxzj17"/>
              <p:cNvSpPr/>
              <p:nvPr/>
            </p:nvSpPr>
            <p:spPr bwMode="auto">
              <a:xfrm>
                <a:off x="10254" y="1427"/>
                <a:ext cx="753" cy="1266"/>
              </a:xfrm>
              <a:custGeom>
                <a:avLst/>
                <a:gdLst>
                  <a:gd name="T0" fmla="*/ 376 w 2400"/>
                  <a:gd name="T1" fmla="*/ 8 h 4034"/>
                  <a:gd name="T2" fmla="*/ 63 w 2400"/>
                  <a:gd name="T3" fmla="*/ 8 h 4034"/>
                  <a:gd name="T4" fmla="*/ 0 w 2400"/>
                  <a:gd name="T5" fmla="*/ 21 h 4034"/>
                  <a:gd name="T6" fmla="*/ 63 w 2400"/>
                  <a:gd name="T7" fmla="*/ 134 h 4034"/>
                  <a:gd name="T8" fmla="*/ 63 w 2400"/>
                  <a:gd name="T9" fmla="*/ 636 h 4034"/>
                  <a:gd name="T10" fmla="*/ 63 w 2400"/>
                  <a:gd name="T11" fmla="*/ 1138 h 4034"/>
                  <a:gd name="T12" fmla="*/ 82 w 2400"/>
                  <a:gd name="T13" fmla="*/ 1201 h 4034"/>
                  <a:gd name="T14" fmla="*/ 132 w 2400"/>
                  <a:gd name="T15" fmla="*/ 1251 h 4034"/>
                  <a:gd name="T16" fmla="*/ 188 w 2400"/>
                  <a:gd name="T17" fmla="*/ 1264 h 4034"/>
                  <a:gd name="T18" fmla="*/ 251 w 2400"/>
                  <a:gd name="T19" fmla="*/ 1264 h 4034"/>
                  <a:gd name="T20" fmla="*/ 376 w 2400"/>
                  <a:gd name="T21" fmla="*/ 1264 h 4034"/>
                  <a:gd name="T22" fmla="*/ 502 w 2400"/>
                  <a:gd name="T23" fmla="*/ 1264 h 4034"/>
                  <a:gd name="T24" fmla="*/ 565 w 2400"/>
                  <a:gd name="T25" fmla="*/ 1264 h 4034"/>
                  <a:gd name="T26" fmla="*/ 621 w 2400"/>
                  <a:gd name="T27" fmla="*/ 1251 h 4034"/>
                  <a:gd name="T28" fmla="*/ 671 w 2400"/>
                  <a:gd name="T29" fmla="*/ 1201 h 4034"/>
                  <a:gd name="T30" fmla="*/ 690 w 2400"/>
                  <a:gd name="T31" fmla="*/ 1138 h 4034"/>
                  <a:gd name="T32" fmla="*/ 690 w 2400"/>
                  <a:gd name="T33" fmla="*/ 636 h 4034"/>
                  <a:gd name="T34" fmla="*/ 690 w 2400"/>
                  <a:gd name="T35" fmla="*/ 134 h 4034"/>
                  <a:gd name="T36" fmla="*/ 753 w 2400"/>
                  <a:gd name="T37" fmla="*/ 21 h 4034"/>
                  <a:gd name="T38" fmla="*/ 690 w 2400"/>
                  <a:gd name="T39" fmla="*/ 8 h 4034"/>
                  <a:gd name="T40" fmla="*/ 376 w 2400"/>
                  <a:gd name="T41" fmla="*/ 8 h 40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00" h="4034">
                    <a:moveTo>
                      <a:pt x="1200" y="27"/>
                    </a:moveTo>
                    <a:cubicBezTo>
                      <a:pt x="867" y="27"/>
                      <a:pt x="400" y="20"/>
                      <a:pt x="200" y="27"/>
                    </a:cubicBezTo>
                    <a:cubicBezTo>
                      <a:pt x="0" y="34"/>
                      <a:pt x="0" y="0"/>
                      <a:pt x="0" y="67"/>
                    </a:cubicBezTo>
                    <a:cubicBezTo>
                      <a:pt x="0" y="134"/>
                      <a:pt x="167" y="100"/>
                      <a:pt x="200" y="427"/>
                    </a:cubicBezTo>
                    <a:cubicBezTo>
                      <a:pt x="233" y="754"/>
                      <a:pt x="200" y="1494"/>
                      <a:pt x="200" y="2027"/>
                    </a:cubicBezTo>
                    <a:cubicBezTo>
                      <a:pt x="200" y="2560"/>
                      <a:pt x="190" y="3327"/>
                      <a:pt x="200" y="3627"/>
                    </a:cubicBezTo>
                    <a:cubicBezTo>
                      <a:pt x="210" y="3927"/>
                      <a:pt x="223" y="3767"/>
                      <a:pt x="260" y="3827"/>
                    </a:cubicBezTo>
                    <a:cubicBezTo>
                      <a:pt x="297" y="3887"/>
                      <a:pt x="363" y="3954"/>
                      <a:pt x="420" y="3987"/>
                    </a:cubicBezTo>
                    <a:cubicBezTo>
                      <a:pt x="477" y="4020"/>
                      <a:pt x="537" y="4020"/>
                      <a:pt x="600" y="4027"/>
                    </a:cubicBezTo>
                    <a:cubicBezTo>
                      <a:pt x="663" y="4034"/>
                      <a:pt x="700" y="4027"/>
                      <a:pt x="800" y="4027"/>
                    </a:cubicBezTo>
                    <a:cubicBezTo>
                      <a:pt x="900" y="4027"/>
                      <a:pt x="1067" y="4027"/>
                      <a:pt x="1200" y="4027"/>
                    </a:cubicBezTo>
                    <a:cubicBezTo>
                      <a:pt x="1333" y="4027"/>
                      <a:pt x="1500" y="4027"/>
                      <a:pt x="1600" y="4027"/>
                    </a:cubicBezTo>
                    <a:cubicBezTo>
                      <a:pt x="1700" y="4027"/>
                      <a:pt x="1737" y="4034"/>
                      <a:pt x="1800" y="4027"/>
                    </a:cubicBezTo>
                    <a:cubicBezTo>
                      <a:pt x="1863" y="4020"/>
                      <a:pt x="1923" y="4020"/>
                      <a:pt x="1980" y="3987"/>
                    </a:cubicBezTo>
                    <a:cubicBezTo>
                      <a:pt x="2037" y="3954"/>
                      <a:pt x="2103" y="3887"/>
                      <a:pt x="2140" y="3827"/>
                    </a:cubicBezTo>
                    <a:cubicBezTo>
                      <a:pt x="2177" y="3767"/>
                      <a:pt x="2190" y="3927"/>
                      <a:pt x="2200" y="3627"/>
                    </a:cubicBezTo>
                    <a:cubicBezTo>
                      <a:pt x="2210" y="3327"/>
                      <a:pt x="2200" y="2560"/>
                      <a:pt x="2200" y="2027"/>
                    </a:cubicBezTo>
                    <a:cubicBezTo>
                      <a:pt x="2200" y="1494"/>
                      <a:pt x="2167" y="754"/>
                      <a:pt x="2200" y="427"/>
                    </a:cubicBezTo>
                    <a:cubicBezTo>
                      <a:pt x="2233" y="100"/>
                      <a:pt x="2400" y="134"/>
                      <a:pt x="2400" y="67"/>
                    </a:cubicBezTo>
                    <a:cubicBezTo>
                      <a:pt x="2400" y="0"/>
                      <a:pt x="2400" y="34"/>
                      <a:pt x="2200" y="27"/>
                    </a:cubicBezTo>
                    <a:cubicBezTo>
                      <a:pt x="2000" y="20"/>
                      <a:pt x="1533" y="27"/>
                      <a:pt x="120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62" name="AutoShape 20" descr="大纸屑"/>
              <p:cNvSpPr>
                <a:spLocks noChangeArrowheads="1"/>
              </p:cNvSpPr>
              <p:nvPr/>
            </p:nvSpPr>
            <p:spPr bwMode="auto">
              <a:xfrm>
                <a:off x="10326" y="2411"/>
                <a:ext cx="600" cy="270"/>
              </a:xfrm>
              <a:prstGeom prst="roundRect">
                <a:avLst>
                  <a:gd name="adj" fmla="val 38889"/>
                </a:avLst>
              </a:prstGeom>
              <a:pattFill prst="lgConfetti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4351" name="Group 21"/>
            <p:cNvGrpSpPr/>
            <p:nvPr/>
          </p:nvGrpSpPr>
          <p:grpSpPr bwMode="auto">
            <a:xfrm>
              <a:off x="4110" y="720"/>
              <a:ext cx="526" cy="713"/>
              <a:chOff x="11244" y="1451"/>
              <a:chExt cx="753" cy="1266"/>
            </a:xfrm>
          </p:grpSpPr>
          <p:grpSp>
            <p:nvGrpSpPr>
              <p:cNvPr id="14356" name="Group 22"/>
              <p:cNvGrpSpPr/>
              <p:nvPr/>
            </p:nvGrpSpPr>
            <p:grpSpPr bwMode="auto">
              <a:xfrm>
                <a:off x="11244" y="1451"/>
                <a:ext cx="753" cy="1266"/>
                <a:chOff x="9252" y="1421"/>
                <a:chExt cx="753" cy="1266"/>
              </a:xfrm>
            </p:grpSpPr>
            <p:sp>
              <p:nvSpPr>
                <p:cNvPr id="14358" name="xjhxzj17"/>
                <p:cNvSpPr/>
                <p:nvPr/>
              </p:nvSpPr>
              <p:spPr bwMode="auto">
                <a:xfrm>
                  <a:off x="9252" y="1421"/>
                  <a:ext cx="753" cy="1266"/>
                </a:xfrm>
                <a:custGeom>
                  <a:avLst/>
                  <a:gdLst>
                    <a:gd name="T0" fmla="*/ 376 w 2400"/>
                    <a:gd name="T1" fmla="*/ 8 h 4034"/>
                    <a:gd name="T2" fmla="*/ 63 w 2400"/>
                    <a:gd name="T3" fmla="*/ 8 h 4034"/>
                    <a:gd name="T4" fmla="*/ 0 w 2400"/>
                    <a:gd name="T5" fmla="*/ 21 h 4034"/>
                    <a:gd name="T6" fmla="*/ 63 w 2400"/>
                    <a:gd name="T7" fmla="*/ 134 h 4034"/>
                    <a:gd name="T8" fmla="*/ 63 w 2400"/>
                    <a:gd name="T9" fmla="*/ 636 h 4034"/>
                    <a:gd name="T10" fmla="*/ 63 w 2400"/>
                    <a:gd name="T11" fmla="*/ 1138 h 4034"/>
                    <a:gd name="T12" fmla="*/ 82 w 2400"/>
                    <a:gd name="T13" fmla="*/ 1201 h 4034"/>
                    <a:gd name="T14" fmla="*/ 132 w 2400"/>
                    <a:gd name="T15" fmla="*/ 1251 h 4034"/>
                    <a:gd name="T16" fmla="*/ 188 w 2400"/>
                    <a:gd name="T17" fmla="*/ 1264 h 4034"/>
                    <a:gd name="T18" fmla="*/ 251 w 2400"/>
                    <a:gd name="T19" fmla="*/ 1264 h 4034"/>
                    <a:gd name="T20" fmla="*/ 376 w 2400"/>
                    <a:gd name="T21" fmla="*/ 1264 h 4034"/>
                    <a:gd name="T22" fmla="*/ 502 w 2400"/>
                    <a:gd name="T23" fmla="*/ 1264 h 4034"/>
                    <a:gd name="T24" fmla="*/ 565 w 2400"/>
                    <a:gd name="T25" fmla="*/ 1264 h 4034"/>
                    <a:gd name="T26" fmla="*/ 621 w 2400"/>
                    <a:gd name="T27" fmla="*/ 1251 h 4034"/>
                    <a:gd name="T28" fmla="*/ 671 w 2400"/>
                    <a:gd name="T29" fmla="*/ 1201 h 4034"/>
                    <a:gd name="T30" fmla="*/ 690 w 2400"/>
                    <a:gd name="T31" fmla="*/ 1138 h 4034"/>
                    <a:gd name="T32" fmla="*/ 690 w 2400"/>
                    <a:gd name="T33" fmla="*/ 636 h 4034"/>
                    <a:gd name="T34" fmla="*/ 690 w 2400"/>
                    <a:gd name="T35" fmla="*/ 134 h 4034"/>
                    <a:gd name="T36" fmla="*/ 753 w 2400"/>
                    <a:gd name="T37" fmla="*/ 21 h 4034"/>
                    <a:gd name="T38" fmla="*/ 690 w 2400"/>
                    <a:gd name="T39" fmla="*/ 8 h 4034"/>
                    <a:gd name="T40" fmla="*/ 376 w 2400"/>
                    <a:gd name="T41" fmla="*/ 8 h 403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400" h="4034">
                      <a:moveTo>
                        <a:pt x="1200" y="27"/>
                      </a:moveTo>
                      <a:cubicBezTo>
                        <a:pt x="867" y="27"/>
                        <a:pt x="400" y="20"/>
                        <a:pt x="200" y="27"/>
                      </a:cubicBezTo>
                      <a:cubicBezTo>
                        <a:pt x="0" y="34"/>
                        <a:pt x="0" y="0"/>
                        <a:pt x="0" y="67"/>
                      </a:cubicBezTo>
                      <a:cubicBezTo>
                        <a:pt x="0" y="134"/>
                        <a:pt x="167" y="100"/>
                        <a:pt x="200" y="427"/>
                      </a:cubicBezTo>
                      <a:cubicBezTo>
                        <a:pt x="233" y="754"/>
                        <a:pt x="200" y="1494"/>
                        <a:pt x="200" y="2027"/>
                      </a:cubicBezTo>
                      <a:cubicBezTo>
                        <a:pt x="200" y="2560"/>
                        <a:pt x="190" y="3327"/>
                        <a:pt x="200" y="3627"/>
                      </a:cubicBezTo>
                      <a:cubicBezTo>
                        <a:pt x="210" y="3927"/>
                        <a:pt x="223" y="3767"/>
                        <a:pt x="260" y="3827"/>
                      </a:cubicBezTo>
                      <a:cubicBezTo>
                        <a:pt x="297" y="3887"/>
                        <a:pt x="363" y="3954"/>
                        <a:pt x="420" y="3987"/>
                      </a:cubicBezTo>
                      <a:cubicBezTo>
                        <a:pt x="477" y="4020"/>
                        <a:pt x="537" y="4020"/>
                        <a:pt x="600" y="4027"/>
                      </a:cubicBezTo>
                      <a:cubicBezTo>
                        <a:pt x="663" y="4034"/>
                        <a:pt x="700" y="4027"/>
                        <a:pt x="800" y="4027"/>
                      </a:cubicBezTo>
                      <a:cubicBezTo>
                        <a:pt x="900" y="4027"/>
                        <a:pt x="1067" y="4027"/>
                        <a:pt x="1200" y="4027"/>
                      </a:cubicBezTo>
                      <a:cubicBezTo>
                        <a:pt x="1333" y="4027"/>
                        <a:pt x="1500" y="4027"/>
                        <a:pt x="1600" y="4027"/>
                      </a:cubicBezTo>
                      <a:cubicBezTo>
                        <a:pt x="1700" y="4027"/>
                        <a:pt x="1737" y="4034"/>
                        <a:pt x="1800" y="4027"/>
                      </a:cubicBezTo>
                      <a:cubicBezTo>
                        <a:pt x="1863" y="4020"/>
                        <a:pt x="1923" y="4020"/>
                        <a:pt x="1980" y="3987"/>
                      </a:cubicBezTo>
                      <a:cubicBezTo>
                        <a:pt x="2037" y="3954"/>
                        <a:pt x="2103" y="3887"/>
                        <a:pt x="2140" y="3827"/>
                      </a:cubicBezTo>
                      <a:cubicBezTo>
                        <a:pt x="2177" y="3767"/>
                        <a:pt x="2190" y="3927"/>
                        <a:pt x="2200" y="3627"/>
                      </a:cubicBezTo>
                      <a:cubicBezTo>
                        <a:pt x="2210" y="3327"/>
                        <a:pt x="2200" y="2560"/>
                        <a:pt x="2200" y="2027"/>
                      </a:cubicBezTo>
                      <a:cubicBezTo>
                        <a:pt x="2200" y="1494"/>
                        <a:pt x="2167" y="754"/>
                        <a:pt x="2200" y="427"/>
                      </a:cubicBezTo>
                      <a:cubicBezTo>
                        <a:pt x="2233" y="100"/>
                        <a:pt x="2400" y="134"/>
                        <a:pt x="2400" y="67"/>
                      </a:cubicBezTo>
                      <a:cubicBezTo>
                        <a:pt x="2400" y="0"/>
                        <a:pt x="2400" y="34"/>
                        <a:pt x="2200" y="27"/>
                      </a:cubicBezTo>
                      <a:cubicBezTo>
                        <a:pt x="2000" y="20"/>
                        <a:pt x="1533" y="27"/>
                        <a:pt x="1200" y="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59" name="AutoShape 24"/>
                <p:cNvSpPr>
                  <a:spLocks noChangeArrowheads="1"/>
                </p:cNvSpPr>
                <p:nvPr/>
              </p:nvSpPr>
              <p:spPr bwMode="auto">
                <a:xfrm>
                  <a:off x="9330" y="2345"/>
                  <a:ext cx="600" cy="312"/>
                </a:xfrm>
                <a:prstGeom prst="roundRect">
                  <a:avLst>
                    <a:gd name="adj" fmla="val 26282"/>
                  </a:avLst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1pPr>
                  <a:lvl2pPr marL="742950" indent="-28575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2pPr>
                  <a:lvl3pPr marL="11430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3pPr>
                  <a:lvl4pPr marL="16002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4pPr>
                  <a:lvl5pPr marL="20574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4360" name="Rectangle 25"/>
                <p:cNvSpPr>
                  <a:spLocks noChangeArrowheads="1"/>
                </p:cNvSpPr>
                <p:nvPr/>
              </p:nvSpPr>
              <p:spPr bwMode="auto">
                <a:xfrm>
                  <a:off x="9324" y="1445"/>
                  <a:ext cx="600" cy="942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1pPr>
                  <a:lvl2pPr marL="742950" indent="-28575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2pPr>
                  <a:lvl3pPr marL="11430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3pPr>
                  <a:lvl4pPr marL="16002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4pPr>
                  <a:lvl5pPr marL="20574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14357" name="AutoShape 26" descr="大纸屑"/>
              <p:cNvSpPr>
                <a:spLocks noChangeArrowheads="1"/>
              </p:cNvSpPr>
              <p:nvPr/>
            </p:nvSpPr>
            <p:spPr bwMode="auto">
              <a:xfrm>
                <a:off x="11304" y="2417"/>
                <a:ext cx="600" cy="270"/>
              </a:xfrm>
              <a:prstGeom prst="roundRect">
                <a:avLst>
                  <a:gd name="adj" fmla="val 38889"/>
                </a:avLst>
              </a:prstGeom>
              <a:pattFill prst="lgConfetti">
                <a:fgClr>
                  <a:srgbClr val="000000"/>
                </a:fgClr>
                <a:bgClr>
                  <a:srgbClr val="CC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14352" name="Rectangle 27"/>
            <p:cNvSpPr>
              <a:spLocks noChangeArrowheads="1"/>
            </p:cNvSpPr>
            <p:nvPr/>
          </p:nvSpPr>
          <p:spPr bwMode="auto">
            <a:xfrm>
              <a:off x="806" y="1435"/>
              <a:ext cx="821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111111"/>
                  </a:solidFill>
                  <a:ea typeface="宋体" pitchFamily="2" charset="-122"/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  <a:ea typeface="宋体" pitchFamily="2" charset="-122"/>
                </a:rPr>
                <a:t>0</a:t>
              </a:r>
              <a:r>
                <a:rPr lang="en-US" altLang="zh-CN" sz="2400" b="1">
                  <a:solidFill>
                    <a:srgbClr val="111111"/>
                  </a:solidFill>
                  <a:ea typeface="宋体" pitchFamily="2" charset="-122"/>
                </a:rPr>
                <a:t>=2</a:t>
              </a:r>
              <a:r>
                <a:rPr kumimoji="1" lang="en-US" altLang="zh-CN" sz="2400" b="1">
                  <a:solidFill>
                    <a:srgbClr val="111111"/>
                  </a:solidFill>
                  <a:ea typeface="宋体" pitchFamily="2" charset="-122"/>
                </a:rPr>
                <a:t>00 g</a:t>
              </a:r>
              <a:endParaRPr kumimoji="1" lang="zh-CN" altLang="en-US" sz="2400" b="1">
                <a:solidFill>
                  <a:srgbClr val="111111"/>
                </a:solidFill>
                <a:ea typeface="宋体" pitchFamily="2" charset="-122"/>
              </a:endParaRPr>
            </a:p>
          </p:txBody>
        </p:sp>
        <p:sp>
          <p:nvSpPr>
            <p:cNvPr id="14353" name="Text Box 30"/>
            <p:cNvSpPr txBox="1">
              <a:spLocks noChangeArrowheads="1"/>
            </p:cNvSpPr>
            <p:nvPr/>
          </p:nvSpPr>
          <p:spPr bwMode="auto">
            <a:xfrm>
              <a:off x="1898" y="1457"/>
              <a:ext cx="85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111111"/>
                  </a:solidFill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</a:rPr>
                <a:t>1</a:t>
              </a:r>
              <a:r>
                <a:rPr lang="en-US" altLang="zh-CN" sz="2400" b="1">
                  <a:solidFill>
                    <a:srgbClr val="111111"/>
                  </a:solidFill>
                </a:rPr>
                <a:t>=700 g</a:t>
              </a:r>
            </a:p>
          </p:txBody>
        </p:sp>
        <p:sp>
          <p:nvSpPr>
            <p:cNvPr id="14354" name="Text Box 31"/>
            <p:cNvSpPr txBox="1">
              <a:spLocks noChangeArrowheads="1"/>
            </p:cNvSpPr>
            <p:nvPr/>
          </p:nvSpPr>
          <p:spPr bwMode="auto">
            <a:xfrm>
              <a:off x="2880" y="1465"/>
              <a:ext cx="85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111111"/>
                  </a:solidFill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</a:rPr>
                <a:t>2</a:t>
              </a:r>
              <a:r>
                <a:rPr lang="en-US" altLang="zh-CN" sz="2400" b="1">
                  <a:solidFill>
                    <a:srgbClr val="111111"/>
                  </a:solidFill>
                </a:rPr>
                <a:t>=878 g</a:t>
              </a:r>
            </a:p>
          </p:txBody>
        </p:sp>
        <p:sp>
          <p:nvSpPr>
            <p:cNvPr id="14355" name="Text Box 32"/>
            <p:cNvSpPr txBox="1">
              <a:spLocks noChangeArrowheads="1"/>
            </p:cNvSpPr>
            <p:nvPr/>
          </p:nvSpPr>
          <p:spPr bwMode="auto">
            <a:xfrm>
              <a:off x="3956" y="1465"/>
              <a:ext cx="1101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111111"/>
                  </a:solidFill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</a:rPr>
                <a:t>3</a:t>
              </a:r>
              <a:r>
                <a:rPr lang="en-US" altLang="zh-CN" sz="2400" b="1">
                  <a:solidFill>
                    <a:srgbClr val="111111"/>
                  </a:solidFill>
                </a:rPr>
                <a:t>=1 318 g</a:t>
              </a:r>
            </a:p>
          </p:txBody>
        </p:sp>
      </p:grpSp>
      <p:pic>
        <p:nvPicPr>
          <p:cNvPr id="14347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14287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ldLvl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8030" y="1822450"/>
            <a:ext cx="10379710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1" hangingPunct="1"/>
            <a:r>
              <a:rPr lang="zh-CN" altLang="en-US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下列说法中正确的是（　　）</a:t>
            </a:r>
          </a:p>
          <a:p>
            <a:pPr eaLnBrk="1" hangingPunct="1"/>
            <a:r>
              <a:rPr lang="en-US" altLang="zh-CN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A.</a:t>
            </a:r>
            <a:r>
              <a:rPr lang="zh-CN" altLang="en-US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液体密度一定比固体密度小</a:t>
            </a:r>
          </a:p>
          <a:p>
            <a:pPr eaLnBrk="1" hangingPunct="1"/>
            <a:r>
              <a:rPr lang="en-US" altLang="zh-CN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B.</a:t>
            </a:r>
            <a:r>
              <a:rPr lang="zh-CN" altLang="en-US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一种物质的密度不会随状态变化而改变</a:t>
            </a:r>
          </a:p>
          <a:p>
            <a:pPr eaLnBrk="1" hangingPunct="1"/>
            <a:r>
              <a:rPr lang="en-US" altLang="zh-CN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C.</a:t>
            </a:r>
            <a:r>
              <a:rPr lang="zh-CN" altLang="en-US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物质的密度与体积的大小无关</a:t>
            </a:r>
          </a:p>
          <a:p>
            <a:pPr eaLnBrk="1" hangingPunct="1"/>
            <a:r>
              <a:rPr lang="en-US" altLang="zh-CN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D.</a:t>
            </a:r>
            <a:r>
              <a:rPr lang="zh-CN" altLang="en-US" sz="4400" b="1" dirty="0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纯水的密度与盐水的密度相同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12255" y="1822450"/>
            <a:ext cx="7981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olidFill>
                  <a:srgbClr val="FF0000"/>
                </a:solidFill>
                <a:latin typeface="汉仪晨妹子简" panose="00020600040101010101" charset="-122"/>
                <a:ea typeface="汉仪晨妹子简" panose="00020600040101010101" charset="-122"/>
              </a:rPr>
              <a:t>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2727325" y="3411538"/>
          <a:ext cx="4660900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3" imgW="1955800" imgH="469900" progId="Equation.DSMT4">
                  <p:embed/>
                </p:oleObj>
              </mc:Choice>
              <mc:Fallback>
                <p:oleObj name="Equation" r:id="rId3" imgW="1955800" imgH="469900" progId="Equation.DSMT4">
                  <p:embed/>
                  <p:pic>
                    <p:nvPicPr>
                      <p:cNvPr id="0" name="图片 112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3411538"/>
                        <a:ext cx="4660900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3024188" y="4591050"/>
          <a:ext cx="61785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5" imgW="2514600" imgH="254000" progId="Equation.DSMT4">
                  <p:embed/>
                </p:oleObj>
              </mc:Choice>
              <mc:Fallback>
                <p:oleObj name="Equation" r:id="rId5" imgW="2514600" imgH="254000" progId="Equation.DSMT4">
                  <p:embed/>
                  <p:pic>
                    <p:nvPicPr>
                      <p:cNvPr id="0" name="图片 112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4591050"/>
                        <a:ext cx="617855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3021013" y="5343525"/>
          <a:ext cx="4757737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7" imgW="1968500" imgH="457200" progId="Equation.DSMT4">
                  <p:embed/>
                </p:oleObj>
              </mc:Choice>
              <mc:Fallback>
                <p:oleObj name="Equation" r:id="rId7" imgW="1968500" imgH="457200" progId="Equation.DSMT4">
                  <p:embed/>
                  <p:pic>
                    <p:nvPicPr>
                      <p:cNvPr id="0" name="图片 112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13" y="5343525"/>
                        <a:ext cx="4757737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6"/>
          <p:cNvGraphicFramePr>
            <a:graphicFrameLocks noChangeAspect="1"/>
          </p:cNvGraphicFramePr>
          <p:nvPr/>
        </p:nvGraphicFramePr>
        <p:xfrm>
          <a:off x="3055938" y="2390775"/>
          <a:ext cx="4194175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9" imgW="1816100" imgH="469900" progId="Equation.DSMT4">
                  <p:embed/>
                </p:oleObj>
              </mc:Choice>
              <mc:Fallback>
                <p:oleObj name="Equation" r:id="rId9" imgW="1816100" imgH="469900" progId="Equation.DSMT4">
                  <p:embed/>
                  <p:pic>
                    <p:nvPicPr>
                      <p:cNvPr id="0" name="图片 112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938" y="2390775"/>
                        <a:ext cx="4194175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6" name="Group 8"/>
          <p:cNvGrpSpPr/>
          <p:nvPr/>
        </p:nvGrpSpPr>
        <p:grpSpPr bwMode="auto">
          <a:xfrm>
            <a:off x="2803525" y="688975"/>
            <a:ext cx="7048500" cy="1677988"/>
            <a:chOff x="806" y="698"/>
            <a:chExt cx="4251" cy="1057"/>
          </a:xfrm>
        </p:grpSpPr>
        <p:sp>
          <p:nvSpPr>
            <p:cNvPr id="15368" name="xjhxzj17"/>
            <p:cNvSpPr/>
            <p:nvPr/>
          </p:nvSpPr>
          <p:spPr bwMode="auto">
            <a:xfrm>
              <a:off x="970" y="698"/>
              <a:ext cx="526" cy="711"/>
            </a:xfrm>
            <a:custGeom>
              <a:avLst/>
              <a:gdLst>
                <a:gd name="T0" fmla="*/ 263 w 2400"/>
                <a:gd name="T1" fmla="*/ 5 h 4034"/>
                <a:gd name="T2" fmla="*/ 44 w 2400"/>
                <a:gd name="T3" fmla="*/ 5 h 4034"/>
                <a:gd name="T4" fmla="*/ 0 w 2400"/>
                <a:gd name="T5" fmla="*/ 12 h 4034"/>
                <a:gd name="T6" fmla="*/ 44 w 2400"/>
                <a:gd name="T7" fmla="*/ 75 h 4034"/>
                <a:gd name="T8" fmla="*/ 44 w 2400"/>
                <a:gd name="T9" fmla="*/ 357 h 4034"/>
                <a:gd name="T10" fmla="*/ 44 w 2400"/>
                <a:gd name="T11" fmla="*/ 639 h 4034"/>
                <a:gd name="T12" fmla="*/ 57 w 2400"/>
                <a:gd name="T13" fmla="*/ 675 h 4034"/>
                <a:gd name="T14" fmla="*/ 92 w 2400"/>
                <a:gd name="T15" fmla="*/ 703 h 4034"/>
                <a:gd name="T16" fmla="*/ 132 w 2400"/>
                <a:gd name="T17" fmla="*/ 710 h 4034"/>
                <a:gd name="T18" fmla="*/ 175 w 2400"/>
                <a:gd name="T19" fmla="*/ 710 h 4034"/>
                <a:gd name="T20" fmla="*/ 263 w 2400"/>
                <a:gd name="T21" fmla="*/ 710 h 4034"/>
                <a:gd name="T22" fmla="*/ 351 w 2400"/>
                <a:gd name="T23" fmla="*/ 710 h 4034"/>
                <a:gd name="T24" fmla="*/ 395 w 2400"/>
                <a:gd name="T25" fmla="*/ 710 h 4034"/>
                <a:gd name="T26" fmla="*/ 434 w 2400"/>
                <a:gd name="T27" fmla="*/ 703 h 4034"/>
                <a:gd name="T28" fmla="*/ 469 w 2400"/>
                <a:gd name="T29" fmla="*/ 675 h 4034"/>
                <a:gd name="T30" fmla="*/ 482 w 2400"/>
                <a:gd name="T31" fmla="*/ 639 h 4034"/>
                <a:gd name="T32" fmla="*/ 482 w 2400"/>
                <a:gd name="T33" fmla="*/ 357 h 4034"/>
                <a:gd name="T34" fmla="*/ 482 w 2400"/>
                <a:gd name="T35" fmla="*/ 75 h 4034"/>
                <a:gd name="T36" fmla="*/ 526 w 2400"/>
                <a:gd name="T37" fmla="*/ 12 h 4034"/>
                <a:gd name="T38" fmla="*/ 482 w 2400"/>
                <a:gd name="T39" fmla="*/ 5 h 4034"/>
                <a:gd name="T40" fmla="*/ 263 w 2400"/>
                <a:gd name="T41" fmla="*/ 5 h 40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00" h="4034">
                  <a:moveTo>
                    <a:pt x="1200" y="27"/>
                  </a:moveTo>
                  <a:cubicBezTo>
                    <a:pt x="867" y="27"/>
                    <a:pt x="400" y="20"/>
                    <a:pt x="200" y="27"/>
                  </a:cubicBezTo>
                  <a:cubicBezTo>
                    <a:pt x="0" y="34"/>
                    <a:pt x="0" y="0"/>
                    <a:pt x="0" y="67"/>
                  </a:cubicBezTo>
                  <a:cubicBezTo>
                    <a:pt x="0" y="134"/>
                    <a:pt x="167" y="100"/>
                    <a:pt x="200" y="427"/>
                  </a:cubicBezTo>
                  <a:cubicBezTo>
                    <a:pt x="233" y="754"/>
                    <a:pt x="200" y="1494"/>
                    <a:pt x="200" y="2027"/>
                  </a:cubicBezTo>
                  <a:cubicBezTo>
                    <a:pt x="200" y="2560"/>
                    <a:pt x="190" y="3327"/>
                    <a:pt x="200" y="3627"/>
                  </a:cubicBezTo>
                  <a:cubicBezTo>
                    <a:pt x="210" y="3927"/>
                    <a:pt x="223" y="3767"/>
                    <a:pt x="260" y="3827"/>
                  </a:cubicBezTo>
                  <a:cubicBezTo>
                    <a:pt x="297" y="3887"/>
                    <a:pt x="363" y="3954"/>
                    <a:pt x="420" y="3987"/>
                  </a:cubicBezTo>
                  <a:cubicBezTo>
                    <a:pt x="477" y="4020"/>
                    <a:pt x="537" y="4020"/>
                    <a:pt x="600" y="4027"/>
                  </a:cubicBezTo>
                  <a:cubicBezTo>
                    <a:pt x="663" y="4034"/>
                    <a:pt x="700" y="4027"/>
                    <a:pt x="800" y="4027"/>
                  </a:cubicBezTo>
                  <a:cubicBezTo>
                    <a:pt x="900" y="4027"/>
                    <a:pt x="1067" y="4027"/>
                    <a:pt x="1200" y="4027"/>
                  </a:cubicBezTo>
                  <a:cubicBezTo>
                    <a:pt x="1333" y="4027"/>
                    <a:pt x="1500" y="4027"/>
                    <a:pt x="1600" y="4027"/>
                  </a:cubicBezTo>
                  <a:cubicBezTo>
                    <a:pt x="1700" y="4027"/>
                    <a:pt x="1737" y="4034"/>
                    <a:pt x="1800" y="4027"/>
                  </a:cubicBezTo>
                  <a:cubicBezTo>
                    <a:pt x="1863" y="4020"/>
                    <a:pt x="1923" y="4020"/>
                    <a:pt x="1980" y="3987"/>
                  </a:cubicBezTo>
                  <a:cubicBezTo>
                    <a:pt x="2037" y="3954"/>
                    <a:pt x="2103" y="3887"/>
                    <a:pt x="2140" y="3827"/>
                  </a:cubicBezTo>
                  <a:cubicBezTo>
                    <a:pt x="2177" y="3767"/>
                    <a:pt x="2190" y="3927"/>
                    <a:pt x="2200" y="3627"/>
                  </a:cubicBezTo>
                  <a:cubicBezTo>
                    <a:pt x="2210" y="3327"/>
                    <a:pt x="2200" y="2560"/>
                    <a:pt x="2200" y="2027"/>
                  </a:cubicBezTo>
                  <a:cubicBezTo>
                    <a:pt x="2200" y="1494"/>
                    <a:pt x="2167" y="754"/>
                    <a:pt x="2200" y="427"/>
                  </a:cubicBezTo>
                  <a:cubicBezTo>
                    <a:pt x="2233" y="100"/>
                    <a:pt x="2400" y="134"/>
                    <a:pt x="2400" y="67"/>
                  </a:cubicBezTo>
                  <a:cubicBezTo>
                    <a:pt x="2400" y="0"/>
                    <a:pt x="2400" y="34"/>
                    <a:pt x="2200" y="27"/>
                  </a:cubicBezTo>
                  <a:cubicBezTo>
                    <a:pt x="2000" y="20"/>
                    <a:pt x="1533" y="27"/>
                    <a:pt x="1200" y="2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5369" name="Group 10"/>
            <p:cNvGrpSpPr/>
            <p:nvPr/>
          </p:nvGrpSpPr>
          <p:grpSpPr bwMode="auto">
            <a:xfrm>
              <a:off x="1981" y="713"/>
              <a:ext cx="527" cy="712"/>
              <a:chOff x="9252" y="1421"/>
              <a:chExt cx="753" cy="1266"/>
            </a:xfrm>
          </p:grpSpPr>
          <p:sp>
            <p:nvSpPr>
              <p:cNvPr id="15383" name="xjhxzj17"/>
              <p:cNvSpPr/>
              <p:nvPr/>
            </p:nvSpPr>
            <p:spPr bwMode="auto">
              <a:xfrm>
                <a:off x="9252" y="1421"/>
                <a:ext cx="753" cy="1266"/>
              </a:xfrm>
              <a:custGeom>
                <a:avLst/>
                <a:gdLst>
                  <a:gd name="T0" fmla="*/ 376 w 2400"/>
                  <a:gd name="T1" fmla="*/ 8 h 4034"/>
                  <a:gd name="T2" fmla="*/ 63 w 2400"/>
                  <a:gd name="T3" fmla="*/ 8 h 4034"/>
                  <a:gd name="T4" fmla="*/ 0 w 2400"/>
                  <a:gd name="T5" fmla="*/ 21 h 4034"/>
                  <a:gd name="T6" fmla="*/ 63 w 2400"/>
                  <a:gd name="T7" fmla="*/ 134 h 4034"/>
                  <a:gd name="T8" fmla="*/ 63 w 2400"/>
                  <a:gd name="T9" fmla="*/ 636 h 4034"/>
                  <a:gd name="T10" fmla="*/ 63 w 2400"/>
                  <a:gd name="T11" fmla="*/ 1138 h 4034"/>
                  <a:gd name="T12" fmla="*/ 82 w 2400"/>
                  <a:gd name="T13" fmla="*/ 1201 h 4034"/>
                  <a:gd name="T14" fmla="*/ 132 w 2400"/>
                  <a:gd name="T15" fmla="*/ 1251 h 4034"/>
                  <a:gd name="T16" fmla="*/ 188 w 2400"/>
                  <a:gd name="T17" fmla="*/ 1264 h 4034"/>
                  <a:gd name="T18" fmla="*/ 251 w 2400"/>
                  <a:gd name="T19" fmla="*/ 1264 h 4034"/>
                  <a:gd name="T20" fmla="*/ 376 w 2400"/>
                  <a:gd name="T21" fmla="*/ 1264 h 4034"/>
                  <a:gd name="T22" fmla="*/ 502 w 2400"/>
                  <a:gd name="T23" fmla="*/ 1264 h 4034"/>
                  <a:gd name="T24" fmla="*/ 565 w 2400"/>
                  <a:gd name="T25" fmla="*/ 1264 h 4034"/>
                  <a:gd name="T26" fmla="*/ 621 w 2400"/>
                  <a:gd name="T27" fmla="*/ 1251 h 4034"/>
                  <a:gd name="T28" fmla="*/ 671 w 2400"/>
                  <a:gd name="T29" fmla="*/ 1201 h 4034"/>
                  <a:gd name="T30" fmla="*/ 690 w 2400"/>
                  <a:gd name="T31" fmla="*/ 1138 h 4034"/>
                  <a:gd name="T32" fmla="*/ 690 w 2400"/>
                  <a:gd name="T33" fmla="*/ 636 h 4034"/>
                  <a:gd name="T34" fmla="*/ 690 w 2400"/>
                  <a:gd name="T35" fmla="*/ 134 h 4034"/>
                  <a:gd name="T36" fmla="*/ 753 w 2400"/>
                  <a:gd name="T37" fmla="*/ 21 h 4034"/>
                  <a:gd name="T38" fmla="*/ 690 w 2400"/>
                  <a:gd name="T39" fmla="*/ 8 h 4034"/>
                  <a:gd name="T40" fmla="*/ 376 w 2400"/>
                  <a:gd name="T41" fmla="*/ 8 h 40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00" h="4034">
                    <a:moveTo>
                      <a:pt x="1200" y="27"/>
                    </a:moveTo>
                    <a:cubicBezTo>
                      <a:pt x="867" y="27"/>
                      <a:pt x="400" y="20"/>
                      <a:pt x="200" y="27"/>
                    </a:cubicBezTo>
                    <a:cubicBezTo>
                      <a:pt x="0" y="34"/>
                      <a:pt x="0" y="0"/>
                      <a:pt x="0" y="67"/>
                    </a:cubicBezTo>
                    <a:cubicBezTo>
                      <a:pt x="0" y="134"/>
                      <a:pt x="167" y="100"/>
                      <a:pt x="200" y="427"/>
                    </a:cubicBezTo>
                    <a:cubicBezTo>
                      <a:pt x="233" y="754"/>
                      <a:pt x="200" y="1494"/>
                      <a:pt x="200" y="2027"/>
                    </a:cubicBezTo>
                    <a:cubicBezTo>
                      <a:pt x="200" y="2560"/>
                      <a:pt x="190" y="3327"/>
                      <a:pt x="200" y="3627"/>
                    </a:cubicBezTo>
                    <a:cubicBezTo>
                      <a:pt x="210" y="3927"/>
                      <a:pt x="223" y="3767"/>
                      <a:pt x="260" y="3827"/>
                    </a:cubicBezTo>
                    <a:cubicBezTo>
                      <a:pt x="297" y="3887"/>
                      <a:pt x="363" y="3954"/>
                      <a:pt x="420" y="3987"/>
                    </a:cubicBezTo>
                    <a:cubicBezTo>
                      <a:pt x="477" y="4020"/>
                      <a:pt x="537" y="4020"/>
                      <a:pt x="600" y="4027"/>
                    </a:cubicBezTo>
                    <a:cubicBezTo>
                      <a:pt x="663" y="4034"/>
                      <a:pt x="700" y="4027"/>
                      <a:pt x="800" y="4027"/>
                    </a:cubicBezTo>
                    <a:cubicBezTo>
                      <a:pt x="900" y="4027"/>
                      <a:pt x="1067" y="4027"/>
                      <a:pt x="1200" y="4027"/>
                    </a:cubicBezTo>
                    <a:cubicBezTo>
                      <a:pt x="1333" y="4027"/>
                      <a:pt x="1500" y="4027"/>
                      <a:pt x="1600" y="4027"/>
                    </a:cubicBezTo>
                    <a:cubicBezTo>
                      <a:pt x="1700" y="4027"/>
                      <a:pt x="1737" y="4034"/>
                      <a:pt x="1800" y="4027"/>
                    </a:cubicBezTo>
                    <a:cubicBezTo>
                      <a:pt x="1863" y="4020"/>
                      <a:pt x="1923" y="4020"/>
                      <a:pt x="1980" y="3987"/>
                    </a:cubicBezTo>
                    <a:cubicBezTo>
                      <a:pt x="2037" y="3954"/>
                      <a:pt x="2103" y="3887"/>
                      <a:pt x="2140" y="3827"/>
                    </a:cubicBezTo>
                    <a:cubicBezTo>
                      <a:pt x="2177" y="3767"/>
                      <a:pt x="2190" y="3927"/>
                      <a:pt x="2200" y="3627"/>
                    </a:cubicBezTo>
                    <a:cubicBezTo>
                      <a:pt x="2210" y="3327"/>
                      <a:pt x="2200" y="2560"/>
                      <a:pt x="2200" y="2027"/>
                    </a:cubicBezTo>
                    <a:cubicBezTo>
                      <a:pt x="2200" y="1494"/>
                      <a:pt x="2167" y="754"/>
                      <a:pt x="2200" y="427"/>
                    </a:cubicBezTo>
                    <a:cubicBezTo>
                      <a:pt x="2233" y="100"/>
                      <a:pt x="2400" y="134"/>
                      <a:pt x="2400" y="67"/>
                    </a:cubicBezTo>
                    <a:cubicBezTo>
                      <a:pt x="2400" y="0"/>
                      <a:pt x="2400" y="34"/>
                      <a:pt x="2200" y="27"/>
                    </a:cubicBezTo>
                    <a:cubicBezTo>
                      <a:pt x="2000" y="20"/>
                      <a:pt x="1533" y="27"/>
                      <a:pt x="120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4" name="AutoShape 12"/>
              <p:cNvSpPr>
                <a:spLocks noChangeArrowheads="1"/>
              </p:cNvSpPr>
              <p:nvPr/>
            </p:nvSpPr>
            <p:spPr bwMode="auto">
              <a:xfrm>
                <a:off x="9330" y="2345"/>
                <a:ext cx="600" cy="312"/>
              </a:xfrm>
              <a:prstGeom prst="roundRect">
                <a:avLst>
                  <a:gd name="adj" fmla="val 26282"/>
                </a:avLst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385" name="Rectangle 13"/>
              <p:cNvSpPr>
                <a:spLocks noChangeArrowheads="1"/>
              </p:cNvSpPr>
              <p:nvPr/>
            </p:nvSpPr>
            <p:spPr bwMode="auto">
              <a:xfrm>
                <a:off x="9324" y="1445"/>
                <a:ext cx="600" cy="942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5370" name="Group 14"/>
            <p:cNvGrpSpPr/>
            <p:nvPr/>
          </p:nvGrpSpPr>
          <p:grpSpPr bwMode="auto">
            <a:xfrm>
              <a:off x="3037" y="710"/>
              <a:ext cx="527" cy="711"/>
              <a:chOff x="10254" y="1427"/>
              <a:chExt cx="753" cy="1266"/>
            </a:xfrm>
          </p:grpSpPr>
          <p:sp>
            <p:nvSpPr>
              <p:cNvPr id="15381" name="xjhxzj17"/>
              <p:cNvSpPr/>
              <p:nvPr/>
            </p:nvSpPr>
            <p:spPr bwMode="auto">
              <a:xfrm>
                <a:off x="10254" y="1427"/>
                <a:ext cx="753" cy="1266"/>
              </a:xfrm>
              <a:custGeom>
                <a:avLst/>
                <a:gdLst>
                  <a:gd name="T0" fmla="*/ 376 w 2400"/>
                  <a:gd name="T1" fmla="*/ 8 h 4034"/>
                  <a:gd name="T2" fmla="*/ 63 w 2400"/>
                  <a:gd name="T3" fmla="*/ 8 h 4034"/>
                  <a:gd name="T4" fmla="*/ 0 w 2400"/>
                  <a:gd name="T5" fmla="*/ 21 h 4034"/>
                  <a:gd name="T6" fmla="*/ 63 w 2400"/>
                  <a:gd name="T7" fmla="*/ 134 h 4034"/>
                  <a:gd name="T8" fmla="*/ 63 w 2400"/>
                  <a:gd name="T9" fmla="*/ 636 h 4034"/>
                  <a:gd name="T10" fmla="*/ 63 w 2400"/>
                  <a:gd name="T11" fmla="*/ 1138 h 4034"/>
                  <a:gd name="T12" fmla="*/ 82 w 2400"/>
                  <a:gd name="T13" fmla="*/ 1201 h 4034"/>
                  <a:gd name="T14" fmla="*/ 132 w 2400"/>
                  <a:gd name="T15" fmla="*/ 1251 h 4034"/>
                  <a:gd name="T16" fmla="*/ 188 w 2400"/>
                  <a:gd name="T17" fmla="*/ 1264 h 4034"/>
                  <a:gd name="T18" fmla="*/ 251 w 2400"/>
                  <a:gd name="T19" fmla="*/ 1264 h 4034"/>
                  <a:gd name="T20" fmla="*/ 376 w 2400"/>
                  <a:gd name="T21" fmla="*/ 1264 h 4034"/>
                  <a:gd name="T22" fmla="*/ 502 w 2400"/>
                  <a:gd name="T23" fmla="*/ 1264 h 4034"/>
                  <a:gd name="T24" fmla="*/ 565 w 2400"/>
                  <a:gd name="T25" fmla="*/ 1264 h 4034"/>
                  <a:gd name="T26" fmla="*/ 621 w 2400"/>
                  <a:gd name="T27" fmla="*/ 1251 h 4034"/>
                  <a:gd name="T28" fmla="*/ 671 w 2400"/>
                  <a:gd name="T29" fmla="*/ 1201 h 4034"/>
                  <a:gd name="T30" fmla="*/ 690 w 2400"/>
                  <a:gd name="T31" fmla="*/ 1138 h 4034"/>
                  <a:gd name="T32" fmla="*/ 690 w 2400"/>
                  <a:gd name="T33" fmla="*/ 636 h 4034"/>
                  <a:gd name="T34" fmla="*/ 690 w 2400"/>
                  <a:gd name="T35" fmla="*/ 134 h 4034"/>
                  <a:gd name="T36" fmla="*/ 753 w 2400"/>
                  <a:gd name="T37" fmla="*/ 21 h 4034"/>
                  <a:gd name="T38" fmla="*/ 690 w 2400"/>
                  <a:gd name="T39" fmla="*/ 8 h 4034"/>
                  <a:gd name="T40" fmla="*/ 376 w 2400"/>
                  <a:gd name="T41" fmla="*/ 8 h 40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00" h="4034">
                    <a:moveTo>
                      <a:pt x="1200" y="27"/>
                    </a:moveTo>
                    <a:cubicBezTo>
                      <a:pt x="867" y="27"/>
                      <a:pt x="400" y="20"/>
                      <a:pt x="200" y="27"/>
                    </a:cubicBezTo>
                    <a:cubicBezTo>
                      <a:pt x="0" y="34"/>
                      <a:pt x="0" y="0"/>
                      <a:pt x="0" y="67"/>
                    </a:cubicBezTo>
                    <a:cubicBezTo>
                      <a:pt x="0" y="134"/>
                      <a:pt x="167" y="100"/>
                      <a:pt x="200" y="427"/>
                    </a:cubicBezTo>
                    <a:cubicBezTo>
                      <a:pt x="233" y="754"/>
                      <a:pt x="200" y="1494"/>
                      <a:pt x="200" y="2027"/>
                    </a:cubicBezTo>
                    <a:cubicBezTo>
                      <a:pt x="200" y="2560"/>
                      <a:pt x="190" y="3327"/>
                      <a:pt x="200" y="3627"/>
                    </a:cubicBezTo>
                    <a:cubicBezTo>
                      <a:pt x="210" y="3927"/>
                      <a:pt x="223" y="3767"/>
                      <a:pt x="260" y="3827"/>
                    </a:cubicBezTo>
                    <a:cubicBezTo>
                      <a:pt x="297" y="3887"/>
                      <a:pt x="363" y="3954"/>
                      <a:pt x="420" y="3987"/>
                    </a:cubicBezTo>
                    <a:cubicBezTo>
                      <a:pt x="477" y="4020"/>
                      <a:pt x="537" y="4020"/>
                      <a:pt x="600" y="4027"/>
                    </a:cubicBezTo>
                    <a:cubicBezTo>
                      <a:pt x="663" y="4034"/>
                      <a:pt x="700" y="4027"/>
                      <a:pt x="800" y="4027"/>
                    </a:cubicBezTo>
                    <a:cubicBezTo>
                      <a:pt x="900" y="4027"/>
                      <a:pt x="1067" y="4027"/>
                      <a:pt x="1200" y="4027"/>
                    </a:cubicBezTo>
                    <a:cubicBezTo>
                      <a:pt x="1333" y="4027"/>
                      <a:pt x="1500" y="4027"/>
                      <a:pt x="1600" y="4027"/>
                    </a:cubicBezTo>
                    <a:cubicBezTo>
                      <a:pt x="1700" y="4027"/>
                      <a:pt x="1737" y="4034"/>
                      <a:pt x="1800" y="4027"/>
                    </a:cubicBezTo>
                    <a:cubicBezTo>
                      <a:pt x="1863" y="4020"/>
                      <a:pt x="1923" y="4020"/>
                      <a:pt x="1980" y="3987"/>
                    </a:cubicBezTo>
                    <a:cubicBezTo>
                      <a:pt x="2037" y="3954"/>
                      <a:pt x="2103" y="3887"/>
                      <a:pt x="2140" y="3827"/>
                    </a:cubicBezTo>
                    <a:cubicBezTo>
                      <a:pt x="2177" y="3767"/>
                      <a:pt x="2190" y="3927"/>
                      <a:pt x="2200" y="3627"/>
                    </a:cubicBezTo>
                    <a:cubicBezTo>
                      <a:pt x="2210" y="3327"/>
                      <a:pt x="2200" y="2560"/>
                      <a:pt x="2200" y="2027"/>
                    </a:cubicBezTo>
                    <a:cubicBezTo>
                      <a:pt x="2200" y="1494"/>
                      <a:pt x="2167" y="754"/>
                      <a:pt x="2200" y="427"/>
                    </a:cubicBezTo>
                    <a:cubicBezTo>
                      <a:pt x="2233" y="100"/>
                      <a:pt x="2400" y="134"/>
                      <a:pt x="2400" y="67"/>
                    </a:cubicBezTo>
                    <a:cubicBezTo>
                      <a:pt x="2400" y="0"/>
                      <a:pt x="2400" y="34"/>
                      <a:pt x="2200" y="27"/>
                    </a:cubicBezTo>
                    <a:cubicBezTo>
                      <a:pt x="2000" y="20"/>
                      <a:pt x="1533" y="27"/>
                      <a:pt x="120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2" name="AutoShape 16" descr="大纸屑"/>
              <p:cNvSpPr>
                <a:spLocks noChangeArrowheads="1"/>
              </p:cNvSpPr>
              <p:nvPr/>
            </p:nvSpPr>
            <p:spPr bwMode="auto">
              <a:xfrm>
                <a:off x="10326" y="2411"/>
                <a:ext cx="600" cy="270"/>
              </a:xfrm>
              <a:prstGeom prst="roundRect">
                <a:avLst>
                  <a:gd name="adj" fmla="val 38889"/>
                </a:avLst>
              </a:prstGeom>
              <a:pattFill prst="lgConfetti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5371" name="Group 17"/>
            <p:cNvGrpSpPr/>
            <p:nvPr/>
          </p:nvGrpSpPr>
          <p:grpSpPr bwMode="auto">
            <a:xfrm>
              <a:off x="4110" y="720"/>
              <a:ext cx="526" cy="713"/>
              <a:chOff x="11244" y="1451"/>
              <a:chExt cx="753" cy="1266"/>
            </a:xfrm>
          </p:grpSpPr>
          <p:grpSp>
            <p:nvGrpSpPr>
              <p:cNvPr id="15376" name="Group 18"/>
              <p:cNvGrpSpPr/>
              <p:nvPr/>
            </p:nvGrpSpPr>
            <p:grpSpPr bwMode="auto">
              <a:xfrm>
                <a:off x="11244" y="1451"/>
                <a:ext cx="753" cy="1266"/>
                <a:chOff x="9252" y="1421"/>
                <a:chExt cx="753" cy="1266"/>
              </a:xfrm>
            </p:grpSpPr>
            <p:sp>
              <p:nvSpPr>
                <p:cNvPr id="15378" name="xjhxzj17"/>
                <p:cNvSpPr/>
                <p:nvPr/>
              </p:nvSpPr>
              <p:spPr bwMode="auto">
                <a:xfrm>
                  <a:off x="9252" y="1421"/>
                  <a:ext cx="753" cy="1266"/>
                </a:xfrm>
                <a:custGeom>
                  <a:avLst/>
                  <a:gdLst>
                    <a:gd name="T0" fmla="*/ 376 w 2400"/>
                    <a:gd name="T1" fmla="*/ 8 h 4034"/>
                    <a:gd name="T2" fmla="*/ 63 w 2400"/>
                    <a:gd name="T3" fmla="*/ 8 h 4034"/>
                    <a:gd name="T4" fmla="*/ 0 w 2400"/>
                    <a:gd name="T5" fmla="*/ 21 h 4034"/>
                    <a:gd name="T6" fmla="*/ 63 w 2400"/>
                    <a:gd name="T7" fmla="*/ 134 h 4034"/>
                    <a:gd name="T8" fmla="*/ 63 w 2400"/>
                    <a:gd name="T9" fmla="*/ 636 h 4034"/>
                    <a:gd name="T10" fmla="*/ 63 w 2400"/>
                    <a:gd name="T11" fmla="*/ 1138 h 4034"/>
                    <a:gd name="T12" fmla="*/ 82 w 2400"/>
                    <a:gd name="T13" fmla="*/ 1201 h 4034"/>
                    <a:gd name="T14" fmla="*/ 132 w 2400"/>
                    <a:gd name="T15" fmla="*/ 1251 h 4034"/>
                    <a:gd name="T16" fmla="*/ 188 w 2400"/>
                    <a:gd name="T17" fmla="*/ 1264 h 4034"/>
                    <a:gd name="T18" fmla="*/ 251 w 2400"/>
                    <a:gd name="T19" fmla="*/ 1264 h 4034"/>
                    <a:gd name="T20" fmla="*/ 376 w 2400"/>
                    <a:gd name="T21" fmla="*/ 1264 h 4034"/>
                    <a:gd name="T22" fmla="*/ 502 w 2400"/>
                    <a:gd name="T23" fmla="*/ 1264 h 4034"/>
                    <a:gd name="T24" fmla="*/ 565 w 2400"/>
                    <a:gd name="T25" fmla="*/ 1264 h 4034"/>
                    <a:gd name="T26" fmla="*/ 621 w 2400"/>
                    <a:gd name="T27" fmla="*/ 1251 h 4034"/>
                    <a:gd name="T28" fmla="*/ 671 w 2400"/>
                    <a:gd name="T29" fmla="*/ 1201 h 4034"/>
                    <a:gd name="T30" fmla="*/ 690 w 2400"/>
                    <a:gd name="T31" fmla="*/ 1138 h 4034"/>
                    <a:gd name="T32" fmla="*/ 690 w 2400"/>
                    <a:gd name="T33" fmla="*/ 636 h 4034"/>
                    <a:gd name="T34" fmla="*/ 690 w 2400"/>
                    <a:gd name="T35" fmla="*/ 134 h 4034"/>
                    <a:gd name="T36" fmla="*/ 753 w 2400"/>
                    <a:gd name="T37" fmla="*/ 21 h 4034"/>
                    <a:gd name="T38" fmla="*/ 690 w 2400"/>
                    <a:gd name="T39" fmla="*/ 8 h 4034"/>
                    <a:gd name="T40" fmla="*/ 376 w 2400"/>
                    <a:gd name="T41" fmla="*/ 8 h 403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400" h="4034">
                      <a:moveTo>
                        <a:pt x="1200" y="27"/>
                      </a:moveTo>
                      <a:cubicBezTo>
                        <a:pt x="867" y="27"/>
                        <a:pt x="400" y="20"/>
                        <a:pt x="200" y="27"/>
                      </a:cubicBezTo>
                      <a:cubicBezTo>
                        <a:pt x="0" y="34"/>
                        <a:pt x="0" y="0"/>
                        <a:pt x="0" y="67"/>
                      </a:cubicBezTo>
                      <a:cubicBezTo>
                        <a:pt x="0" y="134"/>
                        <a:pt x="167" y="100"/>
                        <a:pt x="200" y="427"/>
                      </a:cubicBezTo>
                      <a:cubicBezTo>
                        <a:pt x="233" y="754"/>
                        <a:pt x="200" y="1494"/>
                        <a:pt x="200" y="2027"/>
                      </a:cubicBezTo>
                      <a:cubicBezTo>
                        <a:pt x="200" y="2560"/>
                        <a:pt x="190" y="3327"/>
                        <a:pt x="200" y="3627"/>
                      </a:cubicBezTo>
                      <a:cubicBezTo>
                        <a:pt x="210" y="3927"/>
                        <a:pt x="223" y="3767"/>
                        <a:pt x="260" y="3827"/>
                      </a:cubicBezTo>
                      <a:cubicBezTo>
                        <a:pt x="297" y="3887"/>
                        <a:pt x="363" y="3954"/>
                        <a:pt x="420" y="3987"/>
                      </a:cubicBezTo>
                      <a:cubicBezTo>
                        <a:pt x="477" y="4020"/>
                        <a:pt x="537" y="4020"/>
                        <a:pt x="600" y="4027"/>
                      </a:cubicBezTo>
                      <a:cubicBezTo>
                        <a:pt x="663" y="4034"/>
                        <a:pt x="700" y="4027"/>
                        <a:pt x="800" y="4027"/>
                      </a:cubicBezTo>
                      <a:cubicBezTo>
                        <a:pt x="900" y="4027"/>
                        <a:pt x="1067" y="4027"/>
                        <a:pt x="1200" y="4027"/>
                      </a:cubicBezTo>
                      <a:cubicBezTo>
                        <a:pt x="1333" y="4027"/>
                        <a:pt x="1500" y="4027"/>
                        <a:pt x="1600" y="4027"/>
                      </a:cubicBezTo>
                      <a:cubicBezTo>
                        <a:pt x="1700" y="4027"/>
                        <a:pt x="1737" y="4034"/>
                        <a:pt x="1800" y="4027"/>
                      </a:cubicBezTo>
                      <a:cubicBezTo>
                        <a:pt x="1863" y="4020"/>
                        <a:pt x="1923" y="4020"/>
                        <a:pt x="1980" y="3987"/>
                      </a:cubicBezTo>
                      <a:cubicBezTo>
                        <a:pt x="2037" y="3954"/>
                        <a:pt x="2103" y="3887"/>
                        <a:pt x="2140" y="3827"/>
                      </a:cubicBezTo>
                      <a:cubicBezTo>
                        <a:pt x="2177" y="3767"/>
                        <a:pt x="2190" y="3927"/>
                        <a:pt x="2200" y="3627"/>
                      </a:cubicBezTo>
                      <a:cubicBezTo>
                        <a:pt x="2210" y="3327"/>
                        <a:pt x="2200" y="2560"/>
                        <a:pt x="2200" y="2027"/>
                      </a:cubicBezTo>
                      <a:cubicBezTo>
                        <a:pt x="2200" y="1494"/>
                        <a:pt x="2167" y="754"/>
                        <a:pt x="2200" y="427"/>
                      </a:cubicBezTo>
                      <a:cubicBezTo>
                        <a:pt x="2233" y="100"/>
                        <a:pt x="2400" y="134"/>
                        <a:pt x="2400" y="67"/>
                      </a:cubicBezTo>
                      <a:cubicBezTo>
                        <a:pt x="2400" y="0"/>
                        <a:pt x="2400" y="34"/>
                        <a:pt x="2200" y="27"/>
                      </a:cubicBezTo>
                      <a:cubicBezTo>
                        <a:pt x="2000" y="20"/>
                        <a:pt x="1533" y="27"/>
                        <a:pt x="1200" y="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9" name="AutoShape 20"/>
                <p:cNvSpPr>
                  <a:spLocks noChangeArrowheads="1"/>
                </p:cNvSpPr>
                <p:nvPr/>
              </p:nvSpPr>
              <p:spPr bwMode="auto">
                <a:xfrm>
                  <a:off x="9330" y="2345"/>
                  <a:ext cx="600" cy="312"/>
                </a:xfrm>
                <a:prstGeom prst="roundRect">
                  <a:avLst>
                    <a:gd name="adj" fmla="val 26282"/>
                  </a:avLst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1pPr>
                  <a:lvl2pPr marL="742950" indent="-28575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2pPr>
                  <a:lvl3pPr marL="11430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3pPr>
                  <a:lvl4pPr marL="16002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4pPr>
                  <a:lvl5pPr marL="20574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5380" name="Rectangle 21"/>
                <p:cNvSpPr>
                  <a:spLocks noChangeArrowheads="1"/>
                </p:cNvSpPr>
                <p:nvPr/>
              </p:nvSpPr>
              <p:spPr bwMode="auto">
                <a:xfrm>
                  <a:off x="9324" y="1445"/>
                  <a:ext cx="600" cy="942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1pPr>
                  <a:lvl2pPr marL="742950" indent="-28575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2pPr>
                  <a:lvl3pPr marL="11430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3pPr>
                  <a:lvl4pPr marL="16002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4pPr>
                  <a:lvl5pPr marL="2057400" indent="-228600" eaLnBrk="0" hangingPunct="0"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bg1"/>
                      </a:solidFill>
                      <a:latin typeface="Times New Roman" pitchFamily="18" charset="0"/>
                      <a:ea typeface="Gulim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15377" name="AutoShape 22" descr="大纸屑"/>
              <p:cNvSpPr>
                <a:spLocks noChangeArrowheads="1"/>
              </p:cNvSpPr>
              <p:nvPr/>
            </p:nvSpPr>
            <p:spPr bwMode="auto">
              <a:xfrm>
                <a:off x="11304" y="2417"/>
                <a:ext cx="600" cy="270"/>
              </a:xfrm>
              <a:prstGeom prst="roundRect">
                <a:avLst>
                  <a:gd name="adj" fmla="val 38889"/>
                </a:avLst>
              </a:prstGeom>
              <a:pattFill prst="lgConfetti">
                <a:fgClr>
                  <a:srgbClr val="000000"/>
                </a:fgClr>
                <a:bgClr>
                  <a:srgbClr val="CC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1pPr>
                <a:lvl2pPr marL="742950" indent="-28575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2pPr>
                <a:lvl3pPr marL="11430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3pPr>
                <a:lvl4pPr marL="16002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4pPr>
                <a:lvl5pPr marL="2057400" indent="-228600" eaLnBrk="0" hangingPunct="0"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bg1"/>
                    </a:solidFill>
                    <a:latin typeface="Times New Roman" pitchFamily="18" charset="0"/>
                    <a:ea typeface="Gulim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15372" name="Rectangle 23"/>
            <p:cNvSpPr>
              <a:spLocks noChangeArrowheads="1"/>
            </p:cNvSpPr>
            <p:nvPr/>
          </p:nvSpPr>
          <p:spPr bwMode="auto">
            <a:xfrm>
              <a:off x="806" y="1435"/>
              <a:ext cx="877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111111"/>
                  </a:solidFill>
                  <a:ea typeface="宋体" pitchFamily="2" charset="-122"/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  <a:ea typeface="宋体" pitchFamily="2" charset="-122"/>
                </a:rPr>
                <a:t>0</a:t>
              </a:r>
              <a:r>
                <a:rPr lang="en-US" altLang="zh-CN" sz="2400" b="1">
                  <a:solidFill>
                    <a:srgbClr val="111111"/>
                  </a:solidFill>
                  <a:ea typeface="宋体" pitchFamily="2" charset="-122"/>
                </a:rPr>
                <a:t>= 2</a:t>
              </a:r>
              <a:r>
                <a:rPr kumimoji="1" lang="en-US" altLang="zh-CN" sz="2400" b="1">
                  <a:solidFill>
                    <a:srgbClr val="111111"/>
                  </a:solidFill>
                  <a:ea typeface="宋体" pitchFamily="2" charset="-122"/>
                </a:rPr>
                <a:t>00 g</a:t>
              </a:r>
              <a:endParaRPr kumimoji="1" lang="zh-CN" altLang="en-US" sz="2400" b="1">
                <a:solidFill>
                  <a:srgbClr val="111111"/>
                </a:solidFill>
                <a:ea typeface="宋体" pitchFamily="2" charset="-122"/>
              </a:endParaRPr>
            </a:p>
          </p:txBody>
        </p:sp>
        <p:sp>
          <p:nvSpPr>
            <p:cNvPr id="15373" name="Text Box 24"/>
            <p:cNvSpPr txBox="1">
              <a:spLocks noChangeArrowheads="1"/>
            </p:cNvSpPr>
            <p:nvPr/>
          </p:nvSpPr>
          <p:spPr bwMode="auto">
            <a:xfrm>
              <a:off x="1898" y="1457"/>
              <a:ext cx="85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111111"/>
                  </a:solidFill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</a:rPr>
                <a:t>1</a:t>
              </a:r>
              <a:r>
                <a:rPr lang="en-US" altLang="zh-CN" sz="2400" b="1">
                  <a:solidFill>
                    <a:srgbClr val="111111"/>
                  </a:solidFill>
                </a:rPr>
                <a:t>=700 g</a:t>
              </a:r>
            </a:p>
          </p:txBody>
        </p:sp>
        <p:sp>
          <p:nvSpPr>
            <p:cNvPr id="15374" name="Text Box 25"/>
            <p:cNvSpPr txBox="1">
              <a:spLocks noChangeArrowheads="1"/>
            </p:cNvSpPr>
            <p:nvPr/>
          </p:nvSpPr>
          <p:spPr bwMode="auto">
            <a:xfrm>
              <a:off x="2880" y="1465"/>
              <a:ext cx="85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111111"/>
                  </a:solidFill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</a:rPr>
                <a:t>2</a:t>
              </a:r>
              <a:r>
                <a:rPr lang="en-US" altLang="zh-CN" sz="2400" b="1">
                  <a:solidFill>
                    <a:srgbClr val="111111"/>
                  </a:solidFill>
                </a:rPr>
                <a:t>=878 g</a:t>
              </a:r>
            </a:p>
          </p:txBody>
        </p:sp>
        <p:sp>
          <p:nvSpPr>
            <p:cNvPr id="15375" name="Text Box 26"/>
            <p:cNvSpPr txBox="1">
              <a:spLocks noChangeArrowheads="1"/>
            </p:cNvSpPr>
            <p:nvPr/>
          </p:nvSpPr>
          <p:spPr bwMode="auto">
            <a:xfrm>
              <a:off x="3956" y="1465"/>
              <a:ext cx="1101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1pPr>
              <a:lvl2pPr marL="742950" indent="-28575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2pPr>
              <a:lvl3pPr marL="11430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3pPr>
              <a:lvl4pPr marL="16002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4pPr>
              <a:lvl5pPr marL="2057400" indent="-228600" eaLnBrk="0" hangingPunct="0"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bg1"/>
                  </a:solidFill>
                  <a:latin typeface="Times New Roman" pitchFamily="18" charset="0"/>
                  <a:ea typeface="Gulim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111111"/>
                  </a:solidFill>
                </a:rPr>
                <a:t>m</a:t>
              </a:r>
              <a:r>
                <a:rPr lang="en-US" altLang="zh-CN" sz="2400" b="1" baseline="-25000">
                  <a:solidFill>
                    <a:srgbClr val="111111"/>
                  </a:solidFill>
                </a:rPr>
                <a:t>3</a:t>
              </a:r>
              <a:r>
                <a:rPr lang="en-US" altLang="zh-CN" sz="2400" b="1">
                  <a:solidFill>
                    <a:srgbClr val="111111"/>
                  </a:solidFill>
                </a:rPr>
                <a:t>=1 318 g</a:t>
              </a:r>
            </a:p>
          </p:txBody>
        </p:sp>
      </p:grpSp>
      <p:pic>
        <p:nvPicPr>
          <p:cNvPr id="15367" name="Picture 9" descr="E:\李燃\教师教学用书\2012人教教师用书项目\ppt\物理\图标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14287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5133340" y="1155700"/>
            <a:ext cx="6317615" cy="20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    </a:t>
            </a:r>
            <a:r>
              <a:rPr lang="zh-CN" altLang="en-US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用量筒量出</a:t>
            </a:r>
            <a:r>
              <a:rPr lang="en-US" altLang="zh-CN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5L</a:t>
            </a:r>
            <a:r>
              <a:rPr lang="zh-CN" altLang="en-US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河水，称得质量为</a:t>
            </a:r>
            <a:r>
              <a:rPr lang="en-US" altLang="zh-CN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5.15kg</a:t>
            </a:r>
            <a:r>
              <a:rPr lang="zh-CN" altLang="en-US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。查表可知砂石的密度</a:t>
            </a:r>
            <a:r>
              <a:rPr lang="en-US" altLang="zh-CN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2.5×10</a:t>
            </a:r>
            <a:r>
              <a:rPr lang="en-US" altLang="zh-CN" sz="32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3</a:t>
            </a:r>
            <a:r>
              <a:rPr lang="en-US" altLang="zh-CN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kg/m</a:t>
            </a:r>
            <a:r>
              <a:rPr lang="en-US" altLang="zh-CN" sz="3200" b="1" baseline="30000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3</a:t>
            </a:r>
            <a:r>
              <a:rPr lang="zh-CN" altLang="en-US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，你能否算出该河水的含砂量吗？ </a:t>
            </a:r>
          </a:p>
        </p:txBody>
      </p:sp>
      <p:grpSp>
        <p:nvGrpSpPr>
          <p:cNvPr id="2" name="Group 3"/>
          <p:cNvGrpSpPr/>
          <p:nvPr/>
        </p:nvGrpSpPr>
        <p:grpSpPr bwMode="auto">
          <a:xfrm>
            <a:off x="725805" y="1155383"/>
            <a:ext cx="4038600" cy="4491038"/>
            <a:chOff x="96" y="1011"/>
            <a:chExt cx="1872" cy="2829"/>
          </a:xfrm>
        </p:grpSpPr>
        <p:pic>
          <p:nvPicPr>
            <p:cNvPr id="53253" name="Picture 4" descr="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609"/>
              <a:ext cx="1872" cy="1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254" name="Picture 5" descr="116254375052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72"/>
              <a:ext cx="1872" cy="1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96" y="1011"/>
              <a:ext cx="1824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3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软雅黑" charset="-122"/>
                  <a:ea typeface="微软雅黑" charset="-122"/>
                </a:rPr>
                <a:t>黄河壶口瀑布</a:t>
              </a:r>
            </a:p>
          </p:txBody>
        </p:sp>
      </p:grp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231765" y="4570730"/>
            <a:ext cx="640397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prstClr val="black"/>
                </a:solidFill>
                <a:latin typeface="微软雅黑" charset="-122"/>
                <a:ea typeface="微软雅黑" charset="-122"/>
              </a:rPr>
              <a:t>含砂量：每立方米含有泥沙的质量。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231903" y="46365"/>
            <a:ext cx="5400601" cy="64516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综合</a:t>
            </a:r>
            <a:r>
              <a:rPr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——m</a:t>
            </a:r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、</a:t>
            </a:r>
            <a:r>
              <a:rPr lang="en-US" altLang="zh-CN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v</a:t>
            </a:r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Times New Roman" pitchFamily="18" charset="0"/>
              </a:rPr>
              <a:t>都等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24535" y="3980180"/>
            <a:ext cx="11658600" cy="1976120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2.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甲乙两种液体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</a:rPr>
              <a:t>体积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相等，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</a:rPr>
              <a:t>质量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，则它们的密度之比是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_________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724535" y="32258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  <a:cs typeface="微软雅黑" charset="-122"/>
              </a:rPr>
              <a:t>    比例问题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24535" y="1574800"/>
            <a:ext cx="1107567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 </a:t>
            </a:r>
            <a:r>
              <a:rPr lang="en-US" altLang="zh-CN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1.</a:t>
            </a:r>
            <a:r>
              <a:rPr lang="zh-CN" altLang="en-US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甲乙两种液体</a:t>
            </a:r>
            <a:r>
              <a:rPr lang="zh-CN" altLang="en-US" sz="40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  <a:sym typeface="+mn-ea"/>
              </a:rPr>
              <a:t>质量</a:t>
            </a:r>
            <a:r>
              <a:rPr lang="zh-CN" altLang="en-US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相等，</a:t>
            </a:r>
            <a:r>
              <a:rPr lang="zh-CN" altLang="en-US" sz="40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体积</a:t>
            </a:r>
            <a:r>
              <a:rPr lang="zh-CN" altLang="en-US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之比是</a:t>
            </a:r>
            <a:r>
              <a:rPr lang="en-US" altLang="zh-CN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1</a:t>
            </a:r>
            <a:r>
              <a:rPr lang="zh-CN" altLang="en-US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：</a:t>
            </a:r>
            <a:r>
              <a:rPr lang="en-US" altLang="zh-CN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3</a:t>
            </a:r>
            <a:r>
              <a:rPr lang="zh-CN" altLang="en-US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，则它们的密度之比是</a:t>
            </a:r>
            <a:r>
              <a:rPr lang="en-US" altLang="zh-CN" sz="40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_________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62220" y="2743200"/>
            <a:ext cx="18103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>
              <a:latin typeface="微软雅黑" charset="-122"/>
              <a:ea typeface="微软雅黑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30495" y="2574290"/>
            <a:ext cx="12738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微软雅黑" charset="-122"/>
                <a:ea typeface="微软雅黑" charset="-122"/>
              </a:rPr>
              <a:t>3:1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15360" y="4840605"/>
            <a:ext cx="12738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微软雅黑" charset="-122"/>
                <a:ea typeface="微软雅黑" charset="-122"/>
              </a:rPr>
              <a:t>1:3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40995" y="2722880"/>
            <a:ext cx="11658600" cy="1040130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4.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甲乙两种液体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</a:rPr>
              <a:t>密度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2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，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</a:rPr>
              <a:t>体积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，则它们的质量之比是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_________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340995" y="4853305"/>
            <a:ext cx="111950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5.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甲乙两种液体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</a:rPr>
              <a:t>密度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2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，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</a:rPr>
              <a:t>质量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3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</a:rPr>
              <a:t>，则它们的体积之比是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</a:rPr>
              <a:t>_________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0995" y="547370"/>
            <a:ext cx="111372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 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3.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甲乙两种液体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  <a:sym typeface="+mn-ea"/>
              </a:rPr>
              <a:t>质量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2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，</a:t>
            </a:r>
            <a:r>
              <a:rPr lang="zh-CN" altLang="en-US" sz="3600" b="1">
                <a:solidFill>
                  <a:srgbClr val="FF0000"/>
                </a:solidFill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体积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1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：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3</a:t>
            </a:r>
            <a:r>
              <a:rPr lang="zh-CN" altLang="en-US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，则它们的密度之比是</a:t>
            </a:r>
            <a:r>
              <a:rPr lang="en-US" altLang="zh-CN" sz="3600" b="1">
                <a:latin typeface="微软雅黑" charset="-122"/>
                <a:ea typeface="微软雅黑" charset="-122"/>
                <a:cs typeface="微软雅黑" charset="-122"/>
                <a:sym typeface="+mn-ea"/>
              </a:rPr>
              <a:t>_________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78705" y="1437005"/>
            <a:ext cx="12738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微软雅黑" charset="-122"/>
                <a:ea typeface="微软雅黑" charset="-122"/>
              </a:rPr>
              <a:t>6:1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47565" y="3628390"/>
            <a:ext cx="12738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微软雅黑" charset="-122"/>
                <a:ea typeface="微软雅黑" charset="-122"/>
              </a:rPr>
              <a:t>2:3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35550" y="5862955"/>
            <a:ext cx="12738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微软雅黑" charset="-122"/>
                <a:ea typeface="微软雅黑" charset="-122"/>
              </a:rPr>
              <a:t>1:6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0820" y="768350"/>
            <a:ext cx="8781415" cy="458724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1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.  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、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、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三种物质的质量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m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与体积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V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的关系图像，如图所示．由图可知，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、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、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三种物质的密度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、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、</a:t>
            </a:r>
            <a:r>
              <a:rPr lang="en-US" altLang="zh-CN" sz="3600" b="1" i="1" dirty="0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和水密度水之间的关系是　（　　）</a:t>
            </a:r>
          </a:p>
          <a:p>
            <a:pPr eaLnBrk="1" hangingPunct="1">
              <a:buFontTx/>
              <a:buNone/>
            </a:pPr>
            <a:r>
              <a:rPr lang="zh-CN" altLang="en-US" sz="3600" b="1" dirty="0">
                <a:latin typeface="微软雅黑" charset="-122"/>
                <a:ea typeface="微软雅黑" charset="-122"/>
              </a:rPr>
              <a:t>   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．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＞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＞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，且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＞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600" b="1" i="1" baseline="-25000" dirty="0">
                <a:latin typeface="微软雅黑" charset="-122"/>
                <a:ea typeface="微软雅黑" charset="-122"/>
              </a:rPr>
              <a:t>水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altLang="zh-CN" sz="3600" b="1" dirty="0">
                <a:latin typeface="微软雅黑" charset="-122"/>
                <a:ea typeface="微软雅黑" charset="-122"/>
              </a:rPr>
              <a:t>   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．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＞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＞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，且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＜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600" b="1" i="1" baseline="-25000" dirty="0">
                <a:latin typeface="微软雅黑" charset="-122"/>
                <a:ea typeface="微软雅黑" charset="-122"/>
              </a:rPr>
              <a:t>水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altLang="zh-CN" sz="3600" b="1" dirty="0">
                <a:latin typeface="微软雅黑" charset="-122"/>
                <a:ea typeface="微软雅黑" charset="-122"/>
              </a:rPr>
              <a:t>   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．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＜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＜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，且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＞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600" b="1" i="1" baseline="-25000" dirty="0">
                <a:latin typeface="微软雅黑" charset="-122"/>
                <a:ea typeface="微软雅黑" charset="-122"/>
              </a:rPr>
              <a:t>水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altLang="zh-CN" sz="3600" b="1" dirty="0">
                <a:latin typeface="微软雅黑" charset="-122"/>
                <a:ea typeface="微软雅黑" charset="-122"/>
              </a:rPr>
              <a:t>   D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．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＜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B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＜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C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，且</a:t>
            </a:r>
            <a:r>
              <a:rPr lang="en-US" altLang="zh-CN" sz="3600" b="1" dirty="0" err="1">
                <a:latin typeface="微软雅黑" charset="-122"/>
                <a:ea typeface="微软雅黑" charset="-122"/>
              </a:rPr>
              <a:t>ρ</a:t>
            </a:r>
            <a:r>
              <a:rPr lang="en-US" altLang="zh-CN" sz="3600" b="1" i="1" baseline="-25000" dirty="0" err="1">
                <a:latin typeface="微软雅黑" charset="-122"/>
                <a:ea typeface="微软雅黑" charset="-122"/>
              </a:rPr>
              <a:t>A</a:t>
            </a:r>
            <a:r>
              <a:rPr lang="zh-CN" altLang="en-US" sz="3600" b="1" dirty="0">
                <a:latin typeface="微软雅黑" charset="-122"/>
                <a:ea typeface="微软雅黑" charset="-122"/>
              </a:rPr>
              <a:t>＜</a:t>
            </a:r>
            <a:r>
              <a:rPr lang="en-US" altLang="zh-CN" sz="3600" b="1" dirty="0">
                <a:latin typeface="微软雅黑" charset="-122"/>
                <a:ea typeface="微软雅黑" charset="-122"/>
              </a:rPr>
              <a:t>ρ</a:t>
            </a:r>
            <a:r>
              <a:rPr lang="zh-CN" altLang="en-US" sz="3600" b="1" i="1" baseline="-25000" dirty="0">
                <a:latin typeface="微软雅黑" charset="-122"/>
                <a:ea typeface="微软雅黑" charset="-122"/>
              </a:rPr>
              <a:t>水</a:t>
            </a:r>
            <a:r>
              <a:rPr lang="en-US" altLang="zh-CN" sz="3600" dirty="0">
                <a:latin typeface="微软雅黑" charset="-122"/>
                <a:ea typeface="微软雅黑" charset="-122"/>
              </a:rPr>
              <a:t>,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524000" y="0"/>
          <a:ext cx="1524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公式" r:id="rId4" imgW="152400" imgH="165100" progId="Equation.3">
                  <p:embed/>
                </p:oleObj>
              </mc:Choice>
              <mc:Fallback>
                <p:oleObj name="公式" r:id="rId4" imgW="152400" imgH="165100" progId="Equation.3">
                  <p:embed/>
                  <p:pic>
                    <p:nvPicPr>
                      <p:cNvPr id="0" name="图片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2400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6" cstate="print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2289810"/>
            <a:ext cx="4131310" cy="328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7" descr="提醒你"/>
          <p:cNvPicPr>
            <a:picLocks noChangeAspect="1" noChangeArrowheads="1"/>
          </p:cNvPicPr>
          <p:nvPr/>
        </p:nvPicPr>
        <p:blipFill>
          <a:blip r:embed="rId7">
            <a:lum bright="-42000" contrast="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56"/>
          <a:stretch>
            <a:fillRect/>
          </a:stretch>
        </p:blipFill>
        <p:spPr bwMode="auto">
          <a:xfrm>
            <a:off x="210820" y="5520373"/>
            <a:ext cx="105727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321118" y="5520690"/>
            <a:ext cx="8459787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ea typeface="隶书" pitchFamily="49" charset="-122"/>
              </a:rPr>
              <a:t>图像问题；靠近</a:t>
            </a:r>
            <a:r>
              <a:rPr lang="en-US" altLang="zh-CN" sz="3600" b="1" dirty="0">
                <a:solidFill>
                  <a:srgbClr val="FF0000"/>
                </a:solidFill>
                <a:ea typeface="隶书" pitchFamily="49" charset="-122"/>
              </a:rPr>
              <a:t>m</a:t>
            </a:r>
            <a:r>
              <a:rPr lang="zh-CN" altLang="en-US" sz="3600" b="1" dirty="0">
                <a:solidFill>
                  <a:srgbClr val="FF0000"/>
                </a:solidFill>
                <a:ea typeface="隶书" pitchFamily="49" charset="-122"/>
              </a:rPr>
              <a:t>轴的物质密度大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3862388" y="2289810"/>
            <a:ext cx="5130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A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18135" y="0"/>
            <a:ext cx="5948680" cy="768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latin typeface="微软雅黑" charset="-122"/>
                <a:ea typeface="微软雅黑" charset="-122"/>
              </a:rPr>
              <a:t>    图像问题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/>
      <p:bldP spid="399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360680" y="461010"/>
            <a:ext cx="9746615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n-US" altLang="zh-CN" sz="3600" b="1">
                <a:latin typeface="微软雅黑" charset="-122"/>
                <a:ea typeface="微软雅黑" charset="-122"/>
                <a:cs typeface="Times New Roman" pitchFamily="18" charset="0"/>
              </a:rPr>
              <a:t>2.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如图所示的是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、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两种物质的质量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m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与体积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V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的关系图象，由图象可知，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、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两种物质的密度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、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和水的密度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zh-CN" altLang="en-US" sz="3600" b="1" baseline="-25000">
                <a:latin typeface="微软雅黑" charset="-122"/>
                <a:ea typeface="微软雅黑" charset="-122"/>
                <a:cs typeface="Times New Roman" pitchFamily="18" charset="0"/>
              </a:rPr>
              <a:t>水</a:t>
            </a:r>
            <a:r>
              <a:rPr lang="zh-CN" altLang="en-US" sz="3600" b="1">
                <a:latin typeface="微软雅黑" charset="-122"/>
                <a:ea typeface="微软雅黑" charset="-122"/>
                <a:cs typeface="Times New Roman" pitchFamily="18" charset="0"/>
              </a:rPr>
              <a:t>之间的关系是（             ）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zh-CN" sz="3600" b="1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．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zh-CN" altLang="en-US" sz="3600" b="1" baseline="-25000">
                <a:latin typeface="微软雅黑" charset="-122"/>
                <a:ea typeface="微软雅黑" charset="-122"/>
                <a:cs typeface="Times New Roman" pitchFamily="18" charset="0"/>
              </a:rPr>
              <a:t>水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zh-CN" sz="3600" b="1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．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zh-CN" altLang="en-US" sz="3600" b="1" baseline="-25000">
                <a:latin typeface="微软雅黑" charset="-122"/>
                <a:ea typeface="微软雅黑" charset="-122"/>
                <a:cs typeface="Times New Roman" pitchFamily="18" charset="0"/>
              </a:rPr>
              <a:t>水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zh-CN" sz="3600" b="1">
                <a:latin typeface="微软雅黑" charset="-122"/>
                <a:ea typeface="微软雅黑" charset="-122"/>
                <a:cs typeface="Times New Roman" pitchFamily="18" charset="0"/>
              </a:rPr>
              <a:t>C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．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zh-CN" altLang="en-US" sz="3600" b="1" baseline="-25000">
                <a:latin typeface="微软雅黑" charset="-122"/>
                <a:ea typeface="微软雅黑" charset="-122"/>
                <a:cs typeface="Times New Roman" pitchFamily="18" charset="0"/>
              </a:rPr>
              <a:t>水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zh-CN" sz="3600" b="1">
                <a:latin typeface="微软雅黑" charset="-122"/>
                <a:ea typeface="微软雅黑" charset="-122"/>
                <a:cs typeface="Times New Roman" pitchFamily="18" charset="0"/>
              </a:rPr>
              <a:t>D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．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zh-CN" altLang="en-US" sz="3600" b="1" baseline="-25000">
                <a:latin typeface="微软雅黑" charset="-122"/>
                <a:ea typeface="微软雅黑" charset="-122"/>
                <a:cs typeface="Times New Roman" pitchFamily="18" charset="0"/>
              </a:rPr>
              <a:t>水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A</a:t>
            </a:r>
            <a:r>
              <a:rPr lang="zh-CN" altLang="en-US" sz="3600" b="1" i="1">
                <a:latin typeface="微软雅黑" charset="-122"/>
                <a:ea typeface="微软雅黑" charset="-122"/>
                <a:cs typeface="Times New Roman" pitchFamily="18" charset="0"/>
              </a:rPr>
              <a:t>＞</a:t>
            </a:r>
            <a:r>
              <a:rPr lang="en-US" altLang="zh-CN" sz="3600" b="1" i="1">
                <a:latin typeface="微软雅黑" charset="-122"/>
                <a:ea typeface="微软雅黑" charset="-122"/>
                <a:cs typeface="Times New Roman" pitchFamily="18" charset="0"/>
              </a:rPr>
              <a:t>ρ</a:t>
            </a:r>
            <a:r>
              <a:rPr lang="en-US" altLang="zh-CN" sz="3600" b="1" i="1" baseline="-25000">
                <a:latin typeface="微软雅黑" charset="-122"/>
                <a:ea typeface="微软雅黑" charset="-122"/>
                <a:cs typeface="Times New Roman" pitchFamily="18" charset="0"/>
              </a:rPr>
              <a:t>B</a:t>
            </a:r>
          </a:p>
        </p:txBody>
      </p:sp>
      <p:pic>
        <p:nvPicPr>
          <p:cNvPr id="66563" name="Picture 3" descr="13l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013" y="2566035"/>
            <a:ext cx="4886325" cy="35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849563" y="2887980"/>
            <a:ext cx="5130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7825" y="506095"/>
            <a:ext cx="11283315" cy="54463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latin typeface="微软雅黑" charset="-122"/>
                <a:ea typeface="微软雅黑" charset="-122"/>
              </a:rPr>
              <a:t>为测量某种液体的密度，小明利用天平和量杯测量了液体和量杯的质量m及液体的体积V，得到了几组数据并绘出了m-V图象，如图所示，下列说法正确的是（   ）</a:t>
            </a:r>
          </a:p>
          <a:p>
            <a:endParaRPr lang="zh-CN" altLang="en-US" sz="4000">
              <a:latin typeface="微软雅黑" charset="-122"/>
              <a:ea typeface="微软雅黑" charset="-122"/>
            </a:endParaRPr>
          </a:p>
          <a:p>
            <a:endParaRPr lang="zh-CN" altLang="en-US" sz="4000">
              <a:latin typeface="微软雅黑" charset="-122"/>
              <a:ea typeface="微软雅黑" charset="-122"/>
            </a:endParaRPr>
          </a:p>
          <a:p>
            <a:r>
              <a:rPr lang="zh-CN" altLang="en-US" sz="4000" b="1">
                <a:latin typeface="微软雅黑" charset="-122"/>
                <a:ea typeface="微软雅黑" charset="-122"/>
              </a:rPr>
              <a:t>A.该液体密度为2g/cm</a:t>
            </a:r>
            <a:r>
              <a:rPr lang="zh-CN" altLang="en-US" sz="4000" b="1" baseline="30000">
                <a:latin typeface="微软雅黑" charset="-122"/>
                <a:ea typeface="微软雅黑" charset="-122"/>
              </a:rPr>
              <a:t>3</a:t>
            </a:r>
          </a:p>
          <a:p>
            <a:r>
              <a:rPr lang="zh-CN" altLang="en-US" sz="4000" b="1">
                <a:latin typeface="微软雅黑" charset="-122"/>
                <a:ea typeface="微软雅黑" charset="-122"/>
              </a:rPr>
              <a:t>B.该液体密度为1.25g/cm</a:t>
            </a:r>
            <a:r>
              <a:rPr lang="zh-CN" altLang="en-US" sz="4000" b="1" baseline="30000">
                <a:latin typeface="微软雅黑" charset="-122"/>
                <a:ea typeface="微软雅黑" charset="-122"/>
              </a:rPr>
              <a:t>3</a:t>
            </a:r>
          </a:p>
          <a:p>
            <a:r>
              <a:rPr lang="zh-CN" altLang="en-US" sz="4000" b="1">
                <a:latin typeface="微软雅黑" charset="-122"/>
                <a:ea typeface="微软雅黑" charset="-122"/>
              </a:rPr>
              <a:t>C.量杯质量为40g</a:t>
            </a:r>
          </a:p>
          <a:p>
            <a:r>
              <a:rPr lang="zh-CN" altLang="en-US" sz="4000" b="1">
                <a:latin typeface="微软雅黑" charset="-122"/>
                <a:ea typeface="微软雅黑" charset="-122"/>
              </a:rPr>
              <a:t>D.60cm</a:t>
            </a:r>
            <a:r>
              <a:rPr lang="zh-CN" altLang="en-US" sz="4000" b="1" baseline="30000">
                <a:latin typeface="微软雅黑" charset="-122"/>
                <a:ea typeface="微软雅黑" charset="-122"/>
              </a:rPr>
              <a:t>3</a:t>
            </a:r>
            <a:r>
              <a:rPr lang="zh-CN" altLang="en-US" sz="4000" b="1">
                <a:latin typeface="微软雅黑" charset="-122"/>
                <a:ea typeface="微软雅黑" charset="-122"/>
              </a:rPr>
              <a:t>的该液体质量为60g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25" y="2156460"/>
            <a:ext cx="7585075" cy="12820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7170" y="2466340"/>
            <a:ext cx="5293995" cy="3486150"/>
          </a:xfrm>
          <a:prstGeom prst="rect">
            <a:avLst/>
          </a:prstGeom>
        </p:spPr>
      </p:pic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10520363" y="1645285"/>
            <a:ext cx="5130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2537</Words>
  <Application>Microsoft Office PowerPoint</Application>
  <PresentationFormat>自定义</PresentationFormat>
  <Paragraphs>208</Paragraphs>
  <Slides>41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41</vt:i4>
      </vt:variant>
    </vt:vector>
  </HeadingPairs>
  <TitlesOfParts>
    <vt:vector size="46" baseType="lpstr">
      <vt:lpstr>Office 主题</vt:lpstr>
      <vt:lpstr>公式</vt:lpstr>
      <vt:lpstr>Equation</vt:lpstr>
      <vt:lpstr>Microsoft 公式 3.0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2017-12-05T08:15:00Z</dcterms:created>
  <dcterms:modified xsi:type="dcterms:W3CDTF">2020-08-17T08:09:22Z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2052-10.8.0.5391</vt:lpwstr>
  </property>
</Properties>
</file>