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xml" ContentType="application/vnd.ms-office.activeX+xml"/>
  <Override PartName="/ppt/notesSlides/notesSlide17.xml" ContentType="application/vnd.openxmlformats-officedocument.presentationml.notesSlide+xml"/>
  <Override PartName="/ppt/activeX/activeX2.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7" r:id="rId2"/>
    <p:sldId id="262" r:id="rId3"/>
    <p:sldId id="263" r:id="rId4"/>
    <p:sldId id="264" r:id="rId5"/>
    <p:sldId id="265" r:id="rId6"/>
    <p:sldId id="266" r:id="rId7"/>
    <p:sldId id="267" r:id="rId8"/>
    <p:sldId id="268" r:id="rId9"/>
    <p:sldId id="269" r:id="rId10"/>
    <p:sldId id="270" r:id="rId11"/>
    <p:sldId id="273" r:id="rId12"/>
    <p:sldId id="274" r:id="rId13"/>
    <p:sldId id="275" r:id="rId14"/>
    <p:sldId id="276" r:id="rId15"/>
    <p:sldId id="278" r:id="rId16"/>
    <p:sldId id="279" r:id="rId17"/>
    <p:sldId id="386" r:id="rId18"/>
    <p:sldId id="281" r:id="rId19"/>
    <p:sldId id="395" r:id="rId20"/>
    <p:sldId id="396" r:id="rId21"/>
    <p:sldId id="312" r:id="rId22"/>
    <p:sldId id="283" r:id="rId23"/>
    <p:sldId id="310" r:id="rId24"/>
    <p:sldId id="387" r:id="rId25"/>
    <p:sldId id="388" r:id="rId26"/>
    <p:sldId id="389" r:id="rId27"/>
    <p:sldId id="391" r:id="rId28"/>
    <p:sldId id="398" r:id="rId29"/>
    <p:sldId id="392" r:id="rId30"/>
    <p:sldId id="393" r:id="rId31"/>
    <p:sldId id="425" r:id="rId32"/>
    <p:sldId id="397" r:id="rId33"/>
    <p:sldId id="394" r:id="rId34"/>
    <p:sldId id="400" r:id="rId35"/>
    <p:sldId id="401" r:id="rId36"/>
    <p:sldId id="402" r:id="rId37"/>
    <p:sldId id="403" r:id="rId38"/>
    <p:sldId id="291" r:id="rId39"/>
    <p:sldId id="292" r:id="rId40"/>
    <p:sldId id="314" r:id="rId41"/>
    <p:sldId id="301" r:id="rId42"/>
    <p:sldId id="302" r:id="rId43"/>
    <p:sldId id="303" r:id="rId44"/>
    <p:sldId id="304" r:id="rId45"/>
    <p:sldId id="305" r:id="rId46"/>
    <p:sldId id="405" r:id="rId47"/>
    <p:sldId id="316" r:id="rId48"/>
    <p:sldId id="443" r:id="rId49"/>
    <p:sldId id="404" r:id="rId5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2020/8/17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23185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idu.com/s?wd=%E7%89%A9%E4%BD%93%E7%9A%84%E8%B4%A8%E9%87%8F&amp;tn=44039180_cpr&amp;fenlei=mv6quAkxTZn0IZRqIHckPjm4nH00T1Y1P1w-PWfsn1f3mymsuyub0ZwV5Hcvrjm3rH6sPfKWUMw85HfYnjn4nH6sgvPsT6KdThsqpZwYTjCEQLGCpyw9Uz4Bmy-bIi4WUvYETgN-TLwGUv3EnHDzPjmzPjD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有人说唉，老师这是你年轻的样子吧，哦，不是的，这是你们年轻的样子</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讲完一个因素要写在黑板边上</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11</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换成一杯冰水和一杯水，或者是一瓶冰的矿泉水和一瓶矿泉水</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你把一桶泡面从超市偷到你家去。。把右边的图换成在家里吃泡面的样子，或者买回家的样子</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书上写的是空间位置，而不是地理位置。。反正一句话质量是由物体本身决定，与一般的外界因素都无关</a:t>
            </a:r>
            <a:endParaRPr lang="en-US" altLang="zh-CN" dirty="0"/>
          </a:p>
          <a:p>
            <a:r>
              <a:rPr lang="zh-CN" altLang="en-US" dirty="0"/>
              <a:t>字体过小，感觉行距也很小。。如果四个空，则加一个温度</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14</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等于</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BD</a:t>
            </a:r>
            <a:endParaRPr lang="zh-CN" altLang="en-US" dirty="0"/>
          </a:p>
        </p:txBody>
      </p:sp>
      <p:sp>
        <p:nvSpPr>
          <p:cNvPr id="4" name="灯片编号占位符 3"/>
          <p:cNvSpPr>
            <a:spLocks noGrp="1"/>
          </p:cNvSpPr>
          <p:nvPr>
            <p:ph type="sldNum" sz="quarter" idx="10"/>
          </p:nvPr>
        </p:nvSpPr>
        <p:spPr/>
        <p:txBody>
          <a:bodyPr/>
          <a:lstStyle/>
          <a:p>
            <a:fld id="{B6495832-BCC0-4CC3-9DCB-4975E1064191}"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 </a:t>
            </a:r>
            <a:r>
              <a:rPr lang="zh-CN" altLang="en-US" baseline="0" dirty="0"/>
              <a:t>台秤是否可以不讲，因为根本不重要</a:t>
            </a:r>
            <a:endParaRPr lang="zh-CN" altLang="en-US" dirty="0"/>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18</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里讲托盘不能互换，讲的顺序要从下往上讲。因此要换出现的顺序。。有关最大量程到底是以铭牌为准还是以砝码游码的和为准，这个很难讲啊。还有，分度盘后面所在的东西到底叫什么。为什么游码天生加在右盘中</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托盘天平的砝码的数值，分度值，铭牌上的范围</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平衡螺母调节的时候类似于我们平常的坐翘翘板的例子，</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450" eaLnBrk="0" hangingPunct="0">
              <a:defRPr>
                <a:solidFill>
                  <a:schemeClr val="tx1"/>
                </a:solidFill>
                <a:latin typeface="Tahoma" panose="020B0604030504040204" pitchFamily="34" charset="0"/>
                <a:ea typeface="宋体" panose="02010600030101010101" pitchFamily="2" charset="-122"/>
              </a:defRPr>
            </a:lvl1pPr>
            <a:lvl2pPr marL="742950" indent="-285750" defTabSz="806450" eaLnBrk="0" hangingPunct="0">
              <a:defRPr>
                <a:solidFill>
                  <a:schemeClr val="tx1"/>
                </a:solidFill>
                <a:latin typeface="Tahoma" panose="020B0604030504040204" pitchFamily="34" charset="0"/>
                <a:ea typeface="宋体" panose="02010600030101010101" pitchFamily="2" charset="-122"/>
              </a:defRPr>
            </a:lvl2pPr>
            <a:lvl3pPr marL="1143000" indent="-228600" defTabSz="806450" eaLnBrk="0" hangingPunct="0">
              <a:defRPr>
                <a:solidFill>
                  <a:schemeClr val="tx1"/>
                </a:solidFill>
                <a:latin typeface="Tahoma" panose="020B0604030504040204" pitchFamily="34" charset="0"/>
                <a:ea typeface="宋体" panose="02010600030101010101" pitchFamily="2" charset="-122"/>
              </a:defRPr>
            </a:lvl3pPr>
            <a:lvl4pPr marL="1600200" indent="-228600" defTabSz="806450" eaLnBrk="0" hangingPunct="0">
              <a:defRPr>
                <a:solidFill>
                  <a:schemeClr val="tx1"/>
                </a:solidFill>
                <a:latin typeface="Tahoma" panose="020B0604030504040204" pitchFamily="34" charset="0"/>
                <a:ea typeface="宋体" panose="02010600030101010101" pitchFamily="2" charset="-122"/>
              </a:defRPr>
            </a:lvl4pPr>
            <a:lvl5pPr marL="2057400" indent="-228600" defTabSz="806450" eaLnBrk="0" hangingPunct="0">
              <a:defRPr>
                <a:solidFill>
                  <a:schemeClr val="tx1"/>
                </a:solidFill>
                <a:latin typeface="Tahoma" panose="020B0604030504040204" pitchFamily="34" charset="0"/>
                <a:ea typeface="宋体" panose="02010600030101010101" pitchFamily="2" charset="-122"/>
              </a:defRPr>
            </a:lvl5pPr>
            <a:lvl6pPr marL="2514600" indent="-228600" defTabSz="80645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80645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80645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80645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E0373BC-7A2D-477D-A9CF-96EBEC0CEE63}" type="slidenum">
              <a:rPr lang="zh-CN" altLang="en-US" smtClean="0">
                <a:latin typeface="Arial" panose="020B0604020202020204" pitchFamily="34" charset="0"/>
                <a:ea typeface="微软雅黑" panose="020B0503020204020204" charset="-122"/>
              </a:rPr>
              <a:t>2</a:t>
            </a:fld>
            <a:endParaRPr lang="en-US" altLang="zh-CN">
              <a:latin typeface="Arial" panose="020B0604020202020204" pitchFamily="34" charset="0"/>
              <a:ea typeface="微软雅黑" panose="020B0503020204020204" charset="-122"/>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生活中的东西都是由材料组成的！而且还发现汽车轮胎含有橡胶多，。。。</a:t>
            </a:r>
            <a:endParaRPr lang="en-US" altLang="zh-CN" dirty="0">
              <a:latin typeface="Arial" panose="020B0604020202020204" pitchFamily="34" charset="0"/>
            </a:endParaRPr>
          </a:p>
          <a:p>
            <a:pPr eaLnBrk="1" hangingPunct="1"/>
            <a:r>
              <a:rPr lang="zh-CN" altLang="en-US" dirty="0">
                <a:latin typeface="Arial" panose="020B0604020202020204" pitchFamily="34" charset="0"/>
              </a:rPr>
              <a:t>物质就是没有具体形态的材料</a:t>
            </a:r>
            <a:endParaRPr lang="en-US" altLang="zh-CN" dirty="0">
              <a:latin typeface="Arial" panose="020B0604020202020204" pitchFamily="34" charset="0"/>
            </a:endParaRPr>
          </a:p>
          <a:p>
            <a:pPr eaLnBrk="1" hangingPunct="1"/>
            <a:r>
              <a:rPr lang="zh-CN" altLang="en-US" dirty="0">
                <a:latin typeface="Arial" panose="020B0604020202020204" pitchFamily="34" charset="0"/>
              </a:rPr>
              <a:t>质量就是物体所含物质的量多少</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说一下怎么理解，跟你拧着来，例如学生与老师，与父母。。。或者说是哪边高往哪边调。。。类似于跷跷板</a:t>
            </a:r>
            <a:endParaRPr lang="en-US" altLang="zh-CN" dirty="0"/>
          </a:p>
          <a:p>
            <a:r>
              <a:rPr lang="zh-CN" altLang="en-US" dirty="0"/>
              <a:t>说左高左调比左偏右调要好，因为和杠杆是一致的</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28</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读数时为什么是左盘的物体等于砝码</a:t>
            </a:r>
            <a:r>
              <a:rPr lang="en-US" altLang="zh-CN"/>
              <a:t>+</a:t>
            </a:r>
            <a:r>
              <a:rPr lang="zh-CN" altLang="en-US"/>
              <a:t>游码？是因为游码相当于是一个小砝码，因此左边的物体质量等于右边的砝码的质量。</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测量液体的方法叫做去皮法</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这一类属于特殊方法来测物体质量</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34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231465</a:t>
            </a:r>
            <a:r>
              <a:rPr lang="zh-CN" altLang="en-US" dirty="0"/>
              <a:t>。，</a:t>
            </a:r>
            <a:r>
              <a:rPr lang="en-US" altLang="zh-CN" dirty="0"/>
              <a:t>1342</a:t>
            </a:r>
            <a:endParaRPr lang="zh-CN" altLang="en-US" dirty="0"/>
          </a:p>
        </p:txBody>
      </p:sp>
      <p:sp>
        <p:nvSpPr>
          <p:cNvPr id="4" name="灯片编号占位符 3"/>
          <p:cNvSpPr>
            <a:spLocks noGrp="1"/>
          </p:cNvSpPr>
          <p:nvPr>
            <p:ph type="sldNum" sz="quarter" idx="10"/>
          </p:nvPr>
        </p:nvSpPr>
        <p:spPr/>
        <p:txBody>
          <a:bodyPr/>
          <a:lstStyle/>
          <a:p>
            <a:fld id="{B6495832-BCC0-4CC3-9DCB-4975E1064191}"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托盘天平都是“左物右码”</a:t>
            </a:r>
          </a:p>
          <a:p>
            <a:r>
              <a:rPr lang="zh-CN" altLang="en-US" dirty="0"/>
              <a:t>左边放物品,右边放砝码</a:t>
            </a:r>
          </a:p>
          <a:p>
            <a:r>
              <a:rPr lang="zh-CN" altLang="en-US" dirty="0"/>
              <a:t>所以你往右拨动游码的时候,相当于往右边盘子里加砝码了.</a:t>
            </a:r>
          </a:p>
          <a:p>
            <a:r>
              <a:rPr lang="zh-CN" altLang="en-US" dirty="0"/>
              <a:t>所以必须以左边为基准. </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38</a:t>
            </a:fld>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称量过程中不能调节</a:t>
            </a:r>
            <a:endParaRPr lang="en-US" altLang="zh-CN" dirty="0"/>
          </a:p>
          <a:p>
            <a:r>
              <a:rPr lang="zh-CN" altLang="en-US" dirty="0">
                <a:latin typeface="微软雅黑" panose="020B0503020204020204" charset="-122"/>
                <a:ea typeface="微软雅黑" panose="020B0503020204020204" charset="-122"/>
              </a:rPr>
              <a:t>用</a:t>
            </a:r>
            <a:r>
              <a:rPr lang="zh-CN" altLang="en-US" dirty="0">
                <a:solidFill>
                  <a:srgbClr val="FF0000"/>
                </a:solidFill>
                <a:latin typeface="微软雅黑" panose="020B0503020204020204" charset="-122"/>
                <a:ea typeface="微软雅黑" panose="020B0503020204020204" charset="-122"/>
              </a:rPr>
              <a:t>镊子</a:t>
            </a:r>
            <a:r>
              <a:rPr lang="zh-CN" altLang="en-US" dirty="0">
                <a:latin typeface="微软雅黑" panose="020B0503020204020204" charset="-122"/>
                <a:ea typeface="微软雅黑" panose="020B0503020204020204" charset="-122"/>
              </a:rPr>
              <a:t>向</a:t>
            </a:r>
            <a:r>
              <a:rPr lang="zh-CN" altLang="en-US" dirty="0">
                <a:solidFill>
                  <a:srgbClr val="FF0000"/>
                </a:solidFill>
                <a:latin typeface="微软雅黑" panose="020B0503020204020204" charset="-122"/>
                <a:ea typeface="微软雅黑" panose="020B0503020204020204" charset="-122"/>
              </a:rPr>
              <a:t>右盘</a:t>
            </a:r>
            <a:r>
              <a:rPr lang="zh-CN" altLang="en-US" dirty="0">
                <a:latin typeface="微软雅黑" panose="020B0503020204020204" charset="-122"/>
                <a:ea typeface="微软雅黑" panose="020B0503020204020204" charset="-122"/>
              </a:rPr>
              <a:t>里按</a:t>
            </a:r>
            <a:r>
              <a:rPr lang="zh-CN" altLang="en-US" dirty="0">
                <a:solidFill>
                  <a:srgbClr val="FF0000"/>
                </a:solidFill>
                <a:latin typeface="微软雅黑" panose="020B0503020204020204" charset="-122"/>
                <a:ea typeface="微软雅黑" panose="020B0503020204020204" charset="-122"/>
              </a:rPr>
              <a:t>由大到小</a:t>
            </a:r>
            <a:r>
              <a:rPr lang="zh-CN" altLang="en-US" dirty="0">
                <a:latin typeface="微软雅黑" panose="020B0503020204020204" charset="-122"/>
                <a:ea typeface="微软雅黑" panose="020B0503020204020204" charset="-122"/>
              </a:rPr>
              <a:t>的顺序加减适当的砝码（对比显微镜使用讲为什么要从大到小，要先粗调后细调），</a:t>
            </a:r>
            <a:endParaRPr lang="zh-CN" altLang="en-US" dirty="0"/>
          </a:p>
        </p:txBody>
      </p:sp>
      <p:sp>
        <p:nvSpPr>
          <p:cNvPr id="4" name="灯片编号占位符 3"/>
          <p:cNvSpPr>
            <a:spLocks noGrp="1"/>
          </p:cNvSpPr>
          <p:nvPr>
            <p:ph type="sldNum" sz="quarter" idx="10"/>
          </p:nvPr>
        </p:nvSpPr>
        <p:spPr/>
        <p:txBody>
          <a:bodyPr/>
          <a:lstStyle/>
          <a:p>
            <a:fld id="{B6495832-BCC0-4CC3-9DCB-4975E1064191}" type="slidenum">
              <a:rPr lang="zh-CN" altLang="en-US" smtClean="0"/>
              <a:t>41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调平衡时游码未拨到零刻度线，相当于称量物体质量前已有了读数，使用这样的天平称量物体，总质量值减去原读数才等于物体质量．</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磨损砝码的质量就比砝码上标注的示数小，用此磨损的砝码去称物体的质量，当天平平衡时，物体的质量等于砝码的实际质量而小于砝码上所标的示数</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第一空为什么偏大？不是恰好相等嘛</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如果磨损的厉害，也许测量的时候就要多加一个砝码，所以测量的直就大了</a:t>
            </a:r>
            <a:endParaRPr lang="zh-CN" altLang="en-US" dirty="0"/>
          </a:p>
        </p:txBody>
      </p:sp>
      <p:sp>
        <p:nvSpPr>
          <p:cNvPr id="4" name="灯片编号占位符 3"/>
          <p:cNvSpPr>
            <a:spLocks noGrp="1"/>
          </p:cNvSpPr>
          <p:nvPr>
            <p:ph type="sldNum" sz="quarter" idx="10"/>
          </p:nvPr>
        </p:nvSpPr>
        <p:spPr/>
        <p:txBody>
          <a:bodyPr/>
          <a:lstStyle/>
          <a:p>
            <a:fld id="{A7A796B4-A7D3-47AD-B79F-59DED9DAF3BA}" type="slidenum">
              <a:rPr lang="zh-CN" altLang="en-US" smtClean="0"/>
              <a:t>43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偏大</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44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质量俗称？？假如我问你某物的重量是多少，你多半会说是</a:t>
            </a:r>
            <a:r>
              <a:rPr lang="en-US" altLang="zh-CN" dirty="0"/>
              <a:t>xx</a:t>
            </a:r>
            <a:r>
              <a:rPr lang="zh-CN" altLang="en-US" dirty="0"/>
              <a:t>斤或</a:t>
            </a:r>
            <a:r>
              <a:rPr lang="en-US" altLang="zh-CN" dirty="0"/>
              <a:t>xx</a:t>
            </a:r>
            <a:r>
              <a:rPr lang="zh-CN" altLang="en-US" dirty="0"/>
              <a:t>公斤之类，斤和公斤是质量单位，可见我们平常说的重量接近物理学中说的质量。但这个词中怎么说也是带了一个“重”字，这就暗示着我们在使用这个词语时有意无意地默认重量是与重力有关的，这又与质量的含义有所出入，因为同一</a:t>
            </a:r>
            <a:r>
              <a:rPr lang="zh-CN" altLang="en-US" sz="1200" u="none" strike="noStrike" kern="1200" dirty="0">
                <a:solidFill>
                  <a:schemeClr val="tx1"/>
                </a:solidFill>
                <a:effectLst/>
                <a:latin typeface="+mn-lt"/>
                <a:ea typeface="+mn-ea"/>
                <a:cs typeface="+mn-cs"/>
                <a:hlinkClick r:id="rId3"/>
              </a:rPr>
              <a:t>物体的质量</a:t>
            </a:r>
            <a:r>
              <a:rPr lang="zh-CN" altLang="en-US" dirty="0"/>
              <a:t>是与重力无关的，无论在地球、月球还是在其他星球，</a:t>
            </a:r>
            <a:r>
              <a:rPr lang="zh-CN" altLang="en-US" sz="1200" u="none" strike="noStrike" kern="1200" dirty="0">
                <a:solidFill>
                  <a:schemeClr val="tx1"/>
                </a:solidFill>
                <a:effectLst/>
                <a:latin typeface="+mn-lt"/>
                <a:ea typeface="+mn-ea"/>
                <a:cs typeface="+mn-cs"/>
                <a:hlinkClick r:id="rId3"/>
              </a:rPr>
              <a:t>物体的质量</a:t>
            </a:r>
            <a:r>
              <a:rPr lang="zh-CN" altLang="en-US" dirty="0"/>
              <a:t>不会变，变的是它受到的重力。可见“重量”只是一个含义模糊的通俗说法，其适用范围只是非科学性的场合。如果在物理试卷上，那么质量就是质量，重力就了重力，千万不要说重量，免得被扣分</a:t>
            </a:r>
            <a:r>
              <a:rPr lang="en-US" altLang="zh-CN" dirty="0"/>
              <a:t>^_^</a:t>
            </a:r>
            <a:endParaRPr lang="zh-CN" altLang="en-US" dirty="0"/>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3</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赋值法</a:t>
            </a:r>
            <a:endParaRPr lang="en-US" altLang="zh-CN" dirty="0"/>
          </a:p>
          <a:p>
            <a:r>
              <a:rPr lang="zh-CN" altLang="en-US" sz="1200" b="0" i="0" kern="1200" dirty="0">
                <a:solidFill>
                  <a:schemeClr val="tx1"/>
                </a:solidFill>
                <a:effectLst/>
                <a:latin typeface="+mn-lt"/>
                <a:ea typeface="+mn-ea"/>
                <a:cs typeface="+mn-cs"/>
              </a:rPr>
              <a:t>指针静止时偏向刻度盘右方，说明天平的右端下沉，说明天平上还没有放物体时，天平的右端相当于加了一个无形的砝码．放上物体称量物体质量时，物体的一小部分首先来平衡横梁，测量值会偏小．</a:t>
            </a:r>
            <a:endParaRPr lang="zh-CN" altLang="en-US" dirty="0"/>
          </a:p>
        </p:txBody>
      </p:sp>
      <p:sp>
        <p:nvSpPr>
          <p:cNvPr id="4" name="灯片编号占位符 3"/>
          <p:cNvSpPr>
            <a:spLocks noGrp="1"/>
          </p:cNvSpPr>
          <p:nvPr>
            <p:ph type="sldNum" sz="quarter" idx="10"/>
          </p:nvPr>
        </p:nvSpPr>
        <p:spPr/>
        <p:txBody>
          <a:bodyPr/>
          <a:lstStyle/>
          <a:p>
            <a:fld id="{A7A796B4-A7D3-47AD-B79F-59DED9DAF3BA}" type="slidenum">
              <a:rPr lang="zh-CN" altLang="en-US" smtClean="0"/>
              <a:t>45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最好找个具体的题目</a:t>
            </a:r>
            <a:r>
              <a:rPr lang="en-US" altLang="zh-CN" dirty="0"/>
              <a:t>116g</a:t>
            </a:r>
            <a:r>
              <a:rPr lang="zh-CN" altLang="en-US" dirty="0"/>
              <a:t>，</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46</a:t>
            </a:fld>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称量过程中不能调节</a:t>
            </a:r>
            <a:endParaRPr lang="en-US" altLang="zh-CN" dirty="0"/>
          </a:p>
          <a:p>
            <a:r>
              <a:rPr lang="zh-CN" altLang="en-US" dirty="0">
                <a:latin typeface="微软雅黑" panose="020B0503020204020204" charset="-122"/>
                <a:ea typeface="微软雅黑" panose="020B0503020204020204" charset="-122"/>
              </a:rPr>
              <a:t>用</a:t>
            </a:r>
            <a:r>
              <a:rPr lang="zh-CN" altLang="en-US" dirty="0">
                <a:solidFill>
                  <a:srgbClr val="FF0000"/>
                </a:solidFill>
                <a:latin typeface="微软雅黑" panose="020B0503020204020204" charset="-122"/>
                <a:ea typeface="微软雅黑" panose="020B0503020204020204" charset="-122"/>
              </a:rPr>
              <a:t>镊子</a:t>
            </a:r>
            <a:r>
              <a:rPr lang="zh-CN" altLang="en-US" dirty="0">
                <a:latin typeface="微软雅黑" panose="020B0503020204020204" charset="-122"/>
                <a:ea typeface="微软雅黑" panose="020B0503020204020204" charset="-122"/>
              </a:rPr>
              <a:t>向</a:t>
            </a:r>
            <a:r>
              <a:rPr lang="zh-CN" altLang="en-US" dirty="0">
                <a:solidFill>
                  <a:srgbClr val="FF0000"/>
                </a:solidFill>
                <a:latin typeface="微软雅黑" panose="020B0503020204020204" charset="-122"/>
                <a:ea typeface="微软雅黑" panose="020B0503020204020204" charset="-122"/>
              </a:rPr>
              <a:t>右盘</a:t>
            </a:r>
            <a:r>
              <a:rPr lang="zh-CN" altLang="en-US" dirty="0">
                <a:latin typeface="微软雅黑" panose="020B0503020204020204" charset="-122"/>
                <a:ea typeface="微软雅黑" panose="020B0503020204020204" charset="-122"/>
              </a:rPr>
              <a:t>里按</a:t>
            </a:r>
            <a:r>
              <a:rPr lang="zh-CN" altLang="en-US" dirty="0">
                <a:solidFill>
                  <a:srgbClr val="FF0000"/>
                </a:solidFill>
                <a:latin typeface="微软雅黑" panose="020B0503020204020204" charset="-122"/>
                <a:ea typeface="微软雅黑" panose="020B0503020204020204" charset="-122"/>
              </a:rPr>
              <a:t>由大到小</a:t>
            </a:r>
            <a:r>
              <a:rPr lang="zh-CN" altLang="en-US" dirty="0">
                <a:latin typeface="微软雅黑" panose="020B0503020204020204" charset="-122"/>
                <a:ea typeface="微软雅黑" panose="020B0503020204020204" charset="-122"/>
              </a:rPr>
              <a:t>的顺序加减适当的砝码（对比显微镜使用讲为什么要从大到小，要先粗调后细调），</a:t>
            </a:r>
            <a:endParaRPr lang="zh-CN" altLang="en-US" dirty="0"/>
          </a:p>
        </p:txBody>
      </p:sp>
      <p:sp>
        <p:nvSpPr>
          <p:cNvPr id="4" name="灯片编号占位符 3"/>
          <p:cNvSpPr>
            <a:spLocks noGrp="1"/>
          </p:cNvSpPr>
          <p:nvPr>
            <p:ph type="sldNum" sz="quarter" idx="10"/>
          </p:nvPr>
        </p:nvSpPr>
        <p:spPr/>
        <p:txBody>
          <a:bodyPr/>
          <a:lstStyle/>
          <a:p>
            <a:fld id="{B6495832-BCC0-4CC3-9DCB-4975E1064191}" type="slidenum">
              <a:rPr lang="zh-CN" altLang="en-US" smtClean="0"/>
              <a:t>47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质量单位之间的换算</a:t>
            </a:r>
          </a:p>
        </p:txBody>
      </p:sp>
      <p:sp>
        <p:nvSpPr>
          <p:cNvPr id="4" name="灯片编号占位符 3"/>
          <p:cNvSpPr>
            <a:spLocks noGrp="1"/>
          </p:cNvSpPr>
          <p:nvPr>
            <p:ph type="sldNum" sz="quarter" idx="10"/>
          </p:nvPr>
        </p:nvSpPr>
        <p:spPr/>
        <p:txBody>
          <a:bodyPr/>
          <a:lstStyle/>
          <a:p>
            <a:fld id="{B6495832-BCC0-4CC3-9DCB-4975E106419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与测量一样和温度计一样，都得定义标准如</a:t>
            </a:r>
            <a:r>
              <a:rPr lang="en-US" altLang="zh-CN" dirty="0"/>
              <a:t>1</a:t>
            </a:r>
            <a:r>
              <a:rPr lang="zh-CN" altLang="en-US" dirty="0"/>
              <a:t>度是多少，才能在此基础上进行比较得出轻重，只是个标准。。在法国，把他抢过来。。铂铱合金，稀有金属，性质稳定，所以用来做标准</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5</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zh-CN" altLang="en-US" dirty="0"/>
              <a:t>主要看第二题</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7</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换个显示方法，先显示</a:t>
            </a:r>
            <a:r>
              <a:rPr lang="en-US" altLang="zh-CN" dirty="0"/>
              <a:t>1mg</a:t>
            </a:r>
            <a:r>
              <a:rPr lang="zh-CN" altLang="en-US" dirty="0"/>
              <a:t>，再来问什么是</a:t>
            </a:r>
            <a:r>
              <a:rPr lang="en-US" altLang="zh-CN" dirty="0"/>
              <a:t>1mg</a:t>
            </a:r>
            <a:endParaRPr lang="zh-CN" altLang="en-US" dirty="0"/>
          </a:p>
        </p:txBody>
      </p:sp>
      <p:sp>
        <p:nvSpPr>
          <p:cNvPr id="4" name="灯片编号占位符 3"/>
          <p:cNvSpPr>
            <a:spLocks noGrp="1"/>
          </p:cNvSpPr>
          <p:nvPr>
            <p:ph type="sldNum" sz="quarter" idx="10"/>
          </p:nvPr>
        </p:nvSpPr>
        <p:spPr/>
        <p:txBody>
          <a:bodyPr/>
          <a:lstStyle/>
          <a:p>
            <a:fld id="{B6495832-BCC0-4CC3-9DCB-4975E1064191}"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把鸡蛋换一下，换成一个鸡蛋来记更好，</a:t>
            </a:r>
            <a:r>
              <a:rPr lang="en-US" altLang="zh-CN" dirty="0"/>
              <a:t>1</a:t>
            </a:r>
            <a:r>
              <a:rPr lang="zh-CN" altLang="en-US" dirty="0"/>
              <a:t>个鸡蛋一两重，</a:t>
            </a:r>
            <a:r>
              <a:rPr lang="en-US" altLang="zh-CN" dirty="0"/>
              <a:t>50g</a:t>
            </a:r>
            <a:r>
              <a:rPr lang="zh-CN" altLang="en-US" dirty="0"/>
              <a:t>，因为并不能记鸡蛋是</a:t>
            </a:r>
            <a:r>
              <a:rPr lang="en-US" altLang="zh-CN" dirty="0"/>
              <a:t>1kg</a:t>
            </a:r>
            <a:r>
              <a:rPr lang="zh-CN" altLang="en-US" dirty="0"/>
              <a:t>来记忆</a:t>
            </a:r>
            <a:endParaRPr lang="en-US" altLang="zh-CN" dirty="0"/>
          </a:p>
          <a:p>
            <a:r>
              <a:rPr lang="zh-CN" altLang="en-US" dirty="0"/>
              <a:t>一页中图片太多，不方便记，要分开图片。多加一张</a:t>
            </a:r>
            <a:r>
              <a:rPr lang="en-US" altLang="zh-CN" dirty="0" err="1"/>
              <a:t>ppt</a:t>
            </a:r>
            <a:endParaRPr lang="zh-CN" altLang="en-US" dirty="0"/>
          </a:p>
        </p:txBody>
      </p:sp>
      <p:sp>
        <p:nvSpPr>
          <p:cNvPr id="4" name="灯片编号占位符 3"/>
          <p:cNvSpPr>
            <a:spLocks noGrp="1"/>
          </p:cNvSpPr>
          <p:nvPr>
            <p:ph type="sldNum" sz="quarter" idx="10"/>
          </p:nvPr>
        </p:nvSpPr>
        <p:spPr/>
        <p:txBody>
          <a:bodyPr/>
          <a:lstStyle/>
          <a:p>
            <a:fld id="{B6495832-BCC0-4CC3-9DCB-4975E1064191}"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片药片多重，大约是</a:t>
            </a:r>
            <a:r>
              <a:rPr lang="en-US" altLang="zh-CN" dirty="0"/>
              <a:t>200mg</a:t>
            </a:r>
            <a:r>
              <a:rPr lang="zh-CN" altLang="en-US" dirty="0"/>
              <a:t>。。。把这个打在药的下面说清楚一片药是多少</a:t>
            </a:r>
          </a:p>
        </p:txBody>
      </p:sp>
      <p:sp>
        <p:nvSpPr>
          <p:cNvPr id="4" name="灯片编号占位符 3"/>
          <p:cNvSpPr>
            <a:spLocks noGrp="1"/>
          </p:cNvSpPr>
          <p:nvPr>
            <p:ph type="sldNum" sz="quarter" idx="10"/>
          </p:nvPr>
        </p:nvSpPr>
        <p:spPr/>
        <p:txBody>
          <a:bodyPr/>
          <a:lstStyle/>
          <a:p>
            <a:pPr>
              <a:defRPr/>
            </a:pPr>
            <a:fld id="{98E6325A-3022-4FD1-BBCF-48BC26594886}" type="slidenum">
              <a:rPr lang="zh-CN" altLang="en-US" smtClean="0"/>
              <a:t>10</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2020/8/17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316158" y="2220005"/>
            <a:ext cx="7561262"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8000" b="1" dirty="0">
                <a:solidFill>
                  <a:srgbClr val="FF0000"/>
                </a:solidFill>
                <a:latin typeface="微软雅黑" panose="020B0503020204020204" charset="-122"/>
                <a:ea typeface="微软雅黑" panose="020B0503020204020204" charset="-122"/>
              </a:rPr>
              <a:t>5.1  </a:t>
            </a:r>
            <a:r>
              <a:rPr lang="zh-CN" altLang="en-US" sz="8000" b="1" dirty="0">
                <a:solidFill>
                  <a:srgbClr val="FF0000"/>
                </a:solidFill>
                <a:latin typeface="微软雅黑" panose="020B0503020204020204" charset="-122"/>
                <a:ea typeface="微软雅黑" panose="020B0503020204020204" charset="-122"/>
              </a:rPr>
              <a:t>物体的质量</a:t>
            </a:r>
            <a:r>
              <a:rPr lang="zh-CN" altLang="en-US" sz="4400" b="1" dirty="0">
                <a:solidFill>
                  <a:srgbClr val="FF0000"/>
                </a:solidFill>
                <a:latin typeface="微软雅黑" panose="020B0503020204020204" charset="-122"/>
                <a:ea typeface="微软雅黑" panose="020B0503020204020204"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program files\360se6\User Data\temp\u=485095227,142407100&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40" y="1016369"/>
            <a:ext cx="3541762" cy="3949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program files\360se6\User Data\temp\u=633021885,1916218796&amp;fm=23&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151" y="0"/>
            <a:ext cx="2702849" cy="3789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991544" y="4966290"/>
            <a:ext cx="655272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600" b="1" dirty="0">
                <a:latin typeface="微软雅黑" panose="020B0503020204020204" charset="-122"/>
                <a:ea typeface="微软雅黑" panose="020B0503020204020204" charset="-122"/>
              </a:rPr>
              <a:t>550mL</a:t>
            </a:r>
            <a:r>
              <a:rPr lang="zh-CN" altLang="en-US" sz="3600" b="1" dirty="0">
                <a:latin typeface="微软雅黑" panose="020B0503020204020204" charset="-122"/>
                <a:ea typeface="微软雅黑" panose="020B0503020204020204" charset="-122"/>
              </a:rPr>
              <a:t>的水质量大约是 ？</a:t>
            </a:r>
            <a:endParaRPr lang="en-US" altLang="zh-CN" sz="3600" b="1" dirty="0">
              <a:latin typeface="微软雅黑" panose="020B0503020204020204" charset="-122"/>
              <a:ea typeface="微软雅黑" panose="020B0503020204020204" charset="-122"/>
            </a:endParaRPr>
          </a:p>
        </p:txBody>
      </p:sp>
      <p:sp>
        <p:nvSpPr>
          <p:cNvPr id="8" name="Text Box 6"/>
          <p:cNvSpPr txBox="1">
            <a:spLocks noChangeArrowheads="1"/>
          </p:cNvSpPr>
          <p:nvPr/>
        </p:nvSpPr>
        <p:spPr bwMode="auto">
          <a:xfrm>
            <a:off x="7974774" y="4966290"/>
            <a:ext cx="16916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dirty="0">
                <a:solidFill>
                  <a:srgbClr val="FF0000"/>
                </a:solidFill>
              </a:rPr>
              <a:t>550g</a:t>
            </a:r>
          </a:p>
        </p:txBody>
      </p:sp>
      <p:sp>
        <p:nvSpPr>
          <p:cNvPr id="10" name="Text Box 3"/>
          <p:cNvSpPr txBox="1">
            <a:spLocks noChangeArrowheads="1"/>
          </p:cNvSpPr>
          <p:nvPr/>
        </p:nvSpPr>
        <p:spPr bwMode="auto">
          <a:xfrm>
            <a:off x="3090446" y="5627186"/>
            <a:ext cx="4384104" cy="645160"/>
          </a:xfrm>
          <a:prstGeom prst="rect">
            <a:avLst/>
          </a:prstGeom>
          <a:solidFill>
            <a:schemeClr val="accent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dirty="0">
                <a:latin typeface="微软雅黑" panose="020B0503020204020204" charset="-122"/>
                <a:ea typeface="微软雅黑" panose="020B0503020204020204" charset="-122"/>
              </a:rPr>
              <a:t>常识：</a:t>
            </a:r>
            <a:r>
              <a:rPr lang="en-US" altLang="zh-CN" sz="3600" b="1" dirty="0">
                <a:latin typeface="微软雅黑" panose="020B0503020204020204" charset="-122"/>
                <a:ea typeface="微软雅黑" panose="020B0503020204020204" charset="-122"/>
              </a:rPr>
              <a:t>1mL</a:t>
            </a:r>
            <a:r>
              <a:rPr lang="zh-CN" altLang="en-US" sz="3600" b="1" dirty="0">
                <a:latin typeface="微软雅黑" panose="020B0503020204020204" charset="-122"/>
                <a:ea typeface="微软雅黑" panose="020B0503020204020204" charset="-122"/>
              </a:rPr>
              <a:t>水重</a:t>
            </a:r>
            <a:r>
              <a:rPr lang="en-US" altLang="zh-CN" sz="3600" b="1" dirty="0">
                <a:latin typeface="微软雅黑" panose="020B0503020204020204" charset="-122"/>
                <a:ea typeface="微软雅黑" panose="020B0503020204020204" charset="-122"/>
              </a:rPr>
              <a:t>1g</a:t>
            </a:r>
          </a:p>
        </p:txBody>
      </p:sp>
      <p:sp>
        <p:nvSpPr>
          <p:cNvPr id="11" name="Text Box 6"/>
          <p:cNvSpPr txBox="1">
            <a:spLocks noChangeArrowheads="1"/>
          </p:cNvSpPr>
          <p:nvPr/>
        </p:nvSpPr>
        <p:spPr bwMode="auto">
          <a:xfrm>
            <a:off x="8544272" y="3284984"/>
            <a:ext cx="16916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t>50g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1" y="383350"/>
            <a:ext cx="2953895" cy="383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ldLvl="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descr="http://yw2y.com.cn/shopimg/201001/1263534194.jpg"/>
          <p:cNvPicPr>
            <a:picLocks noChangeAspect="1" noChangeArrowheads="1"/>
          </p:cNvPicPr>
          <p:nvPr/>
        </p:nvPicPr>
        <p:blipFill>
          <a:blip r:embed="rId3"/>
          <a:srcRect/>
          <a:stretch>
            <a:fillRect/>
          </a:stretch>
        </p:blipFill>
        <p:spPr bwMode="auto">
          <a:xfrm>
            <a:off x="839787" y="1592263"/>
            <a:ext cx="4762501" cy="4762500"/>
          </a:xfrm>
          <a:prstGeom prst="rect">
            <a:avLst/>
          </a:prstGeom>
          <a:ln>
            <a:noFill/>
          </a:ln>
          <a:effectLst>
            <a:outerShdw blurRad="292100" dist="139700" dir="2700000" algn="tl" rotWithShape="0">
              <a:srgbClr val="333333">
                <a:alpha val="65000"/>
              </a:srgbClr>
            </a:outerShdw>
          </a:effectLst>
        </p:spPr>
      </p:pic>
      <p:sp>
        <p:nvSpPr>
          <p:cNvPr id="2" name="右箭头 1"/>
          <p:cNvSpPr>
            <a:spLocks noChangeArrowheads="1"/>
          </p:cNvSpPr>
          <p:nvPr/>
        </p:nvSpPr>
        <p:spPr bwMode="auto">
          <a:xfrm>
            <a:off x="4656138" y="3994150"/>
            <a:ext cx="1409700" cy="573088"/>
          </a:xfrm>
          <a:prstGeom prst="rightArrow">
            <a:avLst>
              <a:gd name="adj1" fmla="val 50000"/>
              <a:gd name="adj2" fmla="val 50028"/>
            </a:avLst>
          </a:prstGeom>
          <a:solidFill>
            <a:schemeClr val="accent1"/>
          </a:solidFill>
          <a:ln w="9525" algn="ctr">
            <a:solidFill>
              <a:schemeClr val="tx1"/>
            </a:solidFill>
            <a:rou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endParaRPr lang="zh-CN" altLang="en-US" sz="3600">
              <a:latin typeface="Times New Roman" panose="02020603050405020304" pitchFamily="18" charset="0"/>
            </a:endParaRPr>
          </a:p>
        </p:txBody>
      </p:sp>
      <p:sp>
        <p:nvSpPr>
          <p:cNvPr id="4" name="TextBox 3"/>
          <p:cNvSpPr txBox="1"/>
          <p:nvPr/>
        </p:nvSpPr>
        <p:spPr>
          <a:xfrm>
            <a:off x="8256588" y="392113"/>
            <a:ext cx="2019300" cy="119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zh-CN" altLang="en-US" sz="7200" b="1" dirty="0">
                <a:solidFill>
                  <a:schemeClr val="tx1"/>
                </a:solidFill>
                <a:latin typeface="华康娃娃体W5(P)" pitchFamily="82" charset="-122"/>
                <a:ea typeface="华康娃娃体W5(P)" pitchFamily="82" charset="-122"/>
              </a:rPr>
              <a:t>形状</a:t>
            </a:r>
          </a:p>
        </p:txBody>
      </p:sp>
      <p:sp>
        <p:nvSpPr>
          <p:cNvPr id="6" name="Text Box 3"/>
          <p:cNvSpPr txBox="1">
            <a:spLocks noChangeArrowheads="1"/>
          </p:cNvSpPr>
          <p:nvPr/>
        </p:nvSpPr>
        <p:spPr bwMode="auto">
          <a:xfrm>
            <a:off x="1703860" y="94908"/>
            <a:ext cx="3657128" cy="11988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dirty="0">
                <a:latin typeface="微软雅黑" panose="020B0503020204020204" charset="-122"/>
                <a:ea typeface="微软雅黑" panose="020B0503020204020204" charset="-122"/>
              </a:rPr>
              <a:t>质量的大小与哪些因素无关呢？</a:t>
            </a:r>
            <a:endParaRPr lang="en-US" altLang="zh-CN" sz="3600" b="1" dirty="0">
              <a:latin typeface="微软雅黑" panose="020B0503020204020204" charset="-122"/>
              <a:ea typeface="微软雅黑" panose="020B0503020204020204" charset="-122"/>
            </a:endParaRPr>
          </a:p>
        </p:txBody>
      </p:sp>
      <p:pic>
        <p:nvPicPr>
          <p:cNvPr id="202754" name="Picture 2" descr="d:\program files\360se6\User Data\temp\u=4052885364,3691694478&amp;fm=23&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2708920"/>
            <a:ext cx="3810000" cy="285750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500"/>
                                        <p:tgtEl>
                                          <p:spTgt spid="2355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02754"/>
                                        </p:tgtEl>
                                        <p:attrNameLst>
                                          <p:attrName>style.visibility</p:attrName>
                                        </p:attrNameLst>
                                      </p:cBhvr>
                                      <p:to>
                                        <p:strVal val="visible"/>
                                      </p:to>
                                    </p:set>
                                    <p:animEffect transition="in" filter="fade">
                                      <p:cBhvr>
                                        <p:cTn id="20" dur="1000"/>
                                        <p:tgtEl>
                                          <p:spTgt spid="202754"/>
                                        </p:tgtEl>
                                      </p:cBhvr>
                                    </p:animEffect>
                                    <p:anim calcmode="lin" valueType="num">
                                      <p:cBhvr>
                                        <p:cTn id="21" dur="1000" fill="hold"/>
                                        <p:tgtEl>
                                          <p:spTgt spid="202754"/>
                                        </p:tgtEl>
                                        <p:attrNameLst>
                                          <p:attrName>ppt_x</p:attrName>
                                        </p:attrNameLst>
                                      </p:cBhvr>
                                      <p:tavLst>
                                        <p:tav tm="0">
                                          <p:val>
                                            <p:strVal val="#ppt_x"/>
                                          </p:val>
                                        </p:tav>
                                        <p:tav tm="100000">
                                          <p:val>
                                            <p:strVal val="#ppt_x"/>
                                          </p:val>
                                        </p:tav>
                                      </p:tavLst>
                                    </p:anim>
                                    <p:anim calcmode="lin" valueType="num">
                                      <p:cBhvr>
                                        <p:cTn id="22" dur="1000" fill="hold"/>
                                        <p:tgtEl>
                                          <p:spTgt spid="202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EA53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箭头 1"/>
          <p:cNvSpPr>
            <a:spLocks noChangeArrowheads="1"/>
          </p:cNvSpPr>
          <p:nvPr/>
        </p:nvSpPr>
        <p:spPr bwMode="auto">
          <a:xfrm rot="1715296">
            <a:off x="5935115" y="2944814"/>
            <a:ext cx="1439863" cy="968375"/>
          </a:xfrm>
          <a:prstGeom prst="rightArrow">
            <a:avLst>
              <a:gd name="adj1" fmla="val 50000"/>
              <a:gd name="adj2" fmla="val 51064"/>
            </a:avLst>
          </a:prstGeom>
          <a:solidFill>
            <a:schemeClr val="accent1"/>
          </a:solidFill>
          <a:ln w="9525" algn="ctr">
            <a:solidFill>
              <a:schemeClr val="tx1"/>
            </a:solidFill>
            <a:rou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endParaRPr lang="zh-CN" altLang="en-US" sz="3600">
              <a:latin typeface="Times New Roman" panose="02020603050405020304" pitchFamily="18" charset="0"/>
            </a:endParaRPr>
          </a:p>
        </p:txBody>
      </p:sp>
      <p:sp>
        <p:nvSpPr>
          <p:cNvPr id="3" name="TextBox 2"/>
          <p:cNvSpPr txBox="1"/>
          <p:nvPr/>
        </p:nvSpPr>
        <p:spPr>
          <a:xfrm>
            <a:off x="7824193" y="620688"/>
            <a:ext cx="2016224" cy="110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zh-CN" altLang="en-US" sz="6600" b="1" dirty="0">
                <a:solidFill>
                  <a:schemeClr val="tx1"/>
                </a:solidFill>
                <a:latin typeface="华康娃娃体W5(P)" pitchFamily="82" charset="-122"/>
                <a:ea typeface="华康娃娃体W5(P)" pitchFamily="82" charset="-122"/>
              </a:rPr>
              <a:t>状态</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74" y="3429000"/>
            <a:ext cx="2459727"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213" y="625593"/>
            <a:ext cx="42672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1" y="1340768"/>
            <a:ext cx="4158801" cy="311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0176" y="1955289"/>
            <a:ext cx="2543037" cy="254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箭头 6"/>
          <p:cNvSpPr/>
          <p:nvPr/>
        </p:nvSpPr>
        <p:spPr>
          <a:xfrm rot="16200000">
            <a:off x="6482087" y="2394842"/>
            <a:ext cx="667986" cy="1296144"/>
          </a:xfrm>
          <a:prstGeom prst="down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503712" y="4803249"/>
            <a:ext cx="5920379" cy="706755"/>
          </a:xfrm>
          <a:prstGeom prst="rect">
            <a:avLst/>
          </a:prstGeom>
          <a:noFill/>
        </p:spPr>
        <p:txBody>
          <a:bodyPr wrap="square" rtlCol="0">
            <a:spAutoFit/>
          </a:bodyPr>
          <a:lstStyle/>
          <a:p>
            <a:r>
              <a:rPr lang="zh-CN" altLang="en-US" sz="4000" b="1" dirty="0">
                <a:latin typeface="微软雅黑" panose="020B0503020204020204" charset="-122"/>
                <a:ea typeface="微软雅黑" panose="020B0503020204020204" charset="-122"/>
              </a:rPr>
              <a:t>空间位置变化，</a:t>
            </a:r>
            <a:r>
              <a:rPr lang="zh-CN" altLang="en-US" sz="4000" b="1" dirty="0">
                <a:solidFill>
                  <a:srgbClr val="FF0000"/>
                </a:solidFill>
                <a:latin typeface="微软雅黑" panose="020B0503020204020204" charset="-122"/>
                <a:ea typeface="微软雅黑" panose="020B0503020204020204" charset="-122"/>
              </a:rPr>
              <a:t>质量不变</a:t>
            </a:r>
          </a:p>
        </p:txBody>
      </p:sp>
      <p:sp>
        <p:nvSpPr>
          <p:cNvPr id="9" name="TextBox 8"/>
          <p:cNvSpPr txBox="1"/>
          <p:nvPr/>
        </p:nvSpPr>
        <p:spPr>
          <a:xfrm>
            <a:off x="1703512" y="123514"/>
            <a:ext cx="3312367" cy="1014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zh-CN" altLang="en-US" sz="6000" b="1" dirty="0">
                <a:solidFill>
                  <a:schemeClr val="tx1"/>
                </a:solidFill>
                <a:latin typeface="华康娃娃体W5(P)" pitchFamily="82" charset="-122"/>
                <a:ea typeface="华康娃娃体W5(P)" pitchFamily="82" charset="-122"/>
              </a:rPr>
              <a:t>空间位置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753" y="617126"/>
            <a:ext cx="1402080" cy="8299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4800" b="1" dirty="0">
                <a:solidFill>
                  <a:schemeClr val="tx1"/>
                </a:solidFill>
                <a:latin typeface="微软雅黑" panose="020B0503020204020204" charset="-122"/>
                <a:ea typeface="微软雅黑" panose="020B0503020204020204" charset="-122"/>
              </a:rPr>
              <a:t>结论</a:t>
            </a:r>
          </a:p>
        </p:txBody>
      </p:sp>
      <p:sp>
        <p:nvSpPr>
          <p:cNvPr id="3" name="文本框 2"/>
          <p:cNvSpPr txBox="1"/>
          <p:nvPr/>
        </p:nvSpPr>
        <p:spPr>
          <a:xfrm>
            <a:off x="527685" y="1513840"/>
            <a:ext cx="11364595" cy="3830955"/>
          </a:xfrm>
          <a:prstGeom prst="rect">
            <a:avLst/>
          </a:prstGeom>
          <a:noFill/>
        </p:spPr>
        <p:txBody>
          <a:bodyPr wrap="square" rtlCol="0">
            <a:spAutoFit/>
          </a:bodyPr>
          <a:lstStyle/>
          <a:p>
            <a:pPr>
              <a:lnSpc>
                <a:spcPct val="150000"/>
              </a:lnSpc>
            </a:pPr>
            <a:r>
              <a:rPr lang="zh-CN" altLang="en-US" sz="5400" b="1" dirty="0">
                <a:latin typeface="微软雅黑" panose="020B0503020204020204" charset="-122"/>
                <a:ea typeface="微软雅黑" panose="020B0503020204020204" charset="-122"/>
              </a:rPr>
              <a:t>一个物体的质量不因为它的</a:t>
            </a:r>
            <a:r>
              <a:rPr lang="zh-CN" altLang="en-US" sz="5400" b="1" u="sng" dirty="0">
                <a:solidFill>
                  <a:srgbClr val="0070C0"/>
                </a:solidFill>
                <a:latin typeface="微软雅黑" panose="020B0503020204020204" charset="-122"/>
                <a:ea typeface="微软雅黑" panose="020B0503020204020204" charset="-122"/>
              </a:rPr>
              <a:t>形状，状态和空间位置</a:t>
            </a:r>
            <a:r>
              <a:rPr lang="zh-CN" altLang="en-US" sz="5400" b="1" dirty="0">
                <a:latin typeface="微软雅黑" panose="020B0503020204020204" charset="-122"/>
                <a:ea typeface="微软雅黑" panose="020B0503020204020204" charset="-122"/>
              </a:rPr>
              <a:t>的变化而变化。质量是由物体本身决定的，与外界因素无关。</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71830" y="925195"/>
            <a:ext cx="11648440" cy="53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lang="zh-CN" altLang="en-US" sz="4000" b="1" dirty="0">
                <a:latin typeface="微软雅黑" panose="020B0503020204020204" charset="-122"/>
                <a:ea typeface="微软雅黑" panose="020B0503020204020204" charset="-122"/>
              </a:rPr>
              <a:t>在冬天，被封住的一瓶水放在户外结成冰时，瓶子会被冰胀破，则结成冰的质量</a:t>
            </a:r>
            <a:r>
              <a:rPr lang="en-US" altLang="zh-CN" sz="4000" b="1" dirty="0">
                <a:latin typeface="微软雅黑" panose="020B0503020204020204" charset="-122"/>
                <a:ea typeface="微软雅黑" panose="020B0503020204020204" charset="-122"/>
              </a:rPr>
              <a:t>_______</a:t>
            </a:r>
            <a:r>
              <a:rPr lang="zh-CN" altLang="en-US" sz="4000" b="1" dirty="0">
                <a:latin typeface="微软雅黑" panose="020B0503020204020204" charset="-122"/>
                <a:ea typeface="微软雅黑" panose="020B0503020204020204" charset="-122"/>
              </a:rPr>
              <a:t>水的质量。（“大于”、“小于”或“等于”）</a:t>
            </a:r>
            <a:endParaRPr lang="en-US" altLang="zh-CN" sz="4000" b="1" dirty="0">
              <a:latin typeface="微软雅黑" panose="020B0503020204020204" charset="-122"/>
              <a:ea typeface="微软雅黑" panose="020B0503020204020204" charset="-122"/>
            </a:endParaRPr>
          </a:p>
          <a:p>
            <a:pPr eaLnBrk="1" hangingPunct="1">
              <a:lnSpc>
                <a:spcPct val="150000"/>
              </a:lnSpc>
              <a:spcBef>
                <a:spcPct val="50000"/>
              </a:spcBef>
            </a:pPr>
            <a:r>
              <a:rPr lang="zh-CN" altLang="en-US" sz="4000" b="1" dirty="0">
                <a:latin typeface="微软雅黑" panose="020B0503020204020204" charset="-122"/>
                <a:ea typeface="微软雅黑" panose="020B0503020204020204" charset="-122"/>
              </a:rPr>
              <a:t>     体积呢？</a:t>
            </a:r>
          </a:p>
          <a:p>
            <a:pPr eaLnBrk="1" hangingPunct="1">
              <a:lnSpc>
                <a:spcPct val="150000"/>
              </a:lnSpc>
              <a:spcBef>
                <a:spcPct val="50000"/>
              </a:spcBef>
            </a:pPr>
            <a:endParaRPr lang="en-US" altLang="zh-CN" sz="4000" dirty="0">
              <a:latin typeface="微软雅黑" panose="020B0503020204020204" charset="-122"/>
              <a:ea typeface="微软雅黑" panose="020B0503020204020204" charset="-122"/>
            </a:endParaRPr>
          </a:p>
        </p:txBody>
      </p:sp>
      <p:sp>
        <p:nvSpPr>
          <p:cNvPr id="3" name="棱台 2"/>
          <p:cNvSpPr/>
          <p:nvPr/>
        </p:nvSpPr>
        <p:spPr>
          <a:xfrm>
            <a:off x="671830" y="299720"/>
            <a:ext cx="168275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0330" y="933450"/>
            <a:ext cx="10764520" cy="4438650"/>
          </a:xfrm>
        </p:spPr>
        <p:txBody>
          <a:bodyPr>
            <a:normAutofit/>
          </a:bodyPr>
          <a:lstStyle/>
          <a:p>
            <a:pPr algn="l" eaLnBrk="1" hangingPunct="1"/>
            <a:r>
              <a:rPr lang="zh-CN" altLang="en-US" b="1" dirty="0">
                <a:latin typeface="微软雅黑" panose="020B0503020204020204" charset="-122"/>
                <a:ea typeface="微软雅黑" panose="020B0503020204020204" charset="-122"/>
              </a:rPr>
              <a:t>一根铜棒，在下列各种情况下，它的质量会发生变化的是？（     ）                                </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A</a:t>
            </a:r>
            <a:r>
              <a:rPr lang="zh-CN" altLang="en-US" b="1" dirty="0">
                <a:latin typeface="微软雅黑" panose="020B0503020204020204" charset="-122"/>
                <a:ea typeface="微软雅黑" panose="020B0503020204020204" charset="-122"/>
              </a:rPr>
              <a:t>、把铜棒加热到</a:t>
            </a:r>
            <a:r>
              <a:rPr lang="en-US" altLang="zh-CN" b="1" dirty="0">
                <a:latin typeface="微软雅黑" panose="020B0503020204020204" charset="-122"/>
                <a:ea typeface="微软雅黑" panose="020B0503020204020204" charset="-122"/>
              </a:rPr>
              <a:t>100℃</a:t>
            </a:r>
            <a:br>
              <a:rPr lang="en-US" altLang="zh-CN" b="1" dirty="0">
                <a:latin typeface="微软雅黑" panose="020B0503020204020204" charset="-122"/>
                <a:ea typeface="微软雅黑" panose="020B0503020204020204" charset="-122"/>
              </a:rPr>
            </a:br>
            <a:r>
              <a:rPr lang="en-US" altLang="zh-CN" b="1" dirty="0">
                <a:latin typeface="微软雅黑" panose="020B0503020204020204" charset="-122"/>
                <a:ea typeface="微软雅黑" panose="020B0503020204020204" charset="-122"/>
              </a:rPr>
              <a:t>   B</a:t>
            </a:r>
            <a:r>
              <a:rPr lang="zh-CN" altLang="en-US" b="1" dirty="0">
                <a:latin typeface="微软雅黑" panose="020B0503020204020204" charset="-122"/>
                <a:ea typeface="微软雅黑" panose="020B0503020204020204" charset="-122"/>
              </a:rPr>
              <a:t>、把铜棒熔化成铜水</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C</a:t>
            </a:r>
            <a:r>
              <a:rPr lang="zh-CN" altLang="en-US" b="1" dirty="0">
                <a:latin typeface="微软雅黑" panose="020B0503020204020204" charset="-122"/>
                <a:ea typeface="微软雅黑" panose="020B0503020204020204" charset="-122"/>
              </a:rPr>
              <a:t>、宇航员把铜棒带上月球</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D</a:t>
            </a:r>
            <a:r>
              <a:rPr lang="zh-CN" altLang="en-US" b="1" dirty="0">
                <a:latin typeface="微软雅黑" panose="020B0503020204020204" charset="-122"/>
                <a:ea typeface="微软雅黑" panose="020B0503020204020204" charset="-122"/>
              </a:rPr>
              <a:t>、用锉刀对长长的铜棒进行加工</a:t>
            </a:r>
          </a:p>
        </p:txBody>
      </p:sp>
      <p:sp>
        <p:nvSpPr>
          <p:cNvPr id="3" name="棱台 2"/>
          <p:cNvSpPr/>
          <p:nvPr/>
        </p:nvSpPr>
        <p:spPr>
          <a:xfrm>
            <a:off x="671830" y="299720"/>
            <a:ext cx="168275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914652" y="1105853"/>
            <a:ext cx="8964613"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5400" b="1" dirty="0">
                <a:latin typeface="微软雅黑" panose="020B0503020204020204" charset="-122"/>
                <a:ea typeface="微软雅黑" panose="020B0503020204020204" charset="-122"/>
              </a:rPr>
              <a:t>生活中你是如何知道物体的质量的呢？</a:t>
            </a:r>
          </a:p>
        </p:txBody>
      </p:sp>
      <p:pic>
        <p:nvPicPr>
          <p:cNvPr id="2" name="图片 1" descr="t01ecd3022dea1b69b7"/>
          <p:cNvPicPr>
            <a:picLocks noChangeAspect="1"/>
          </p:cNvPicPr>
          <p:nvPr/>
        </p:nvPicPr>
        <p:blipFill>
          <a:blip r:embed="rId2"/>
          <a:stretch>
            <a:fillRect/>
          </a:stretch>
        </p:blipFill>
        <p:spPr>
          <a:xfrm>
            <a:off x="7115175" y="2497455"/>
            <a:ext cx="3205480" cy="29108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319" y="4075509"/>
            <a:ext cx="2998787"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992" y="4221088"/>
            <a:ext cx="4608512" cy="2586257"/>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3794" name="Picture 2" descr="台秤6"/>
          <p:cNvPicPr>
            <a:picLocks noChangeAspect="1" noChangeArrowheads="1"/>
          </p:cNvPicPr>
          <p:nvPr/>
        </p:nvPicPr>
        <p:blipFill>
          <a:blip r:embed="rId5"/>
          <a:srcRect/>
          <a:stretch>
            <a:fillRect/>
          </a:stretch>
        </p:blipFill>
        <p:spPr bwMode="auto">
          <a:xfrm>
            <a:off x="1524000" y="0"/>
            <a:ext cx="3017838" cy="324008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3795" name="Picture 3" descr="杆秤6"/>
          <p:cNvPicPr>
            <a:picLocks noChangeAspect="1" noChangeArrowheads="1"/>
          </p:cNvPicPr>
          <p:nvPr/>
        </p:nvPicPr>
        <p:blipFill>
          <a:blip r:embed="rId6"/>
          <a:srcRect/>
          <a:stretch>
            <a:fillRect/>
          </a:stretch>
        </p:blipFill>
        <p:spPr bwMode="auto">
          <a:xfrm>
            <a:off x="5715000" y="0"/>
            <a:ext cx="4953000" cy="32004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08583" name="Text Box 7"/>
          <p:cNvSpPr txBox="1">
            <a:spLocks noChangeArrowheads="1"/>
          </p:cNvSpPr>
          <p:nvPr/>
        </p:nvSpPr>
        <p:spPr bwMode="auto">
          <a:xfrm>
            <a:off x="3791744" y="4316903"/>
            <a:ext cx="19673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3600" b="1" dirty="0">
                <a:latin typeface="微软雅黑" panose="020B0503020204020204" charset="-122"/>
                <a:ea typeface="微软雅黑" panose="020B0503020204020204" charset="-122"/>
              </a:rPr>
              <a:t>体重秤</a:t>
            </a:r>
          </a:p>
        </p:txBody>
      </p:sp>
      <p:sp>
        <p:nvSpPr>
          <p:cNvPr id="408584" name="Text Box 8"/>
          <p:cNvSpPr txBox="1">
            <a:spLocks noChangeArrowheads="1"/>
          </p:cNvSpPr>
          <p:nvPr/>
        </p:nvSpPr>
        <p:spPr bwMode="auto">
          <a:xfrm>
            <a:off x="1575548" y="2559050"/>
            <a:ext cx="1905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3600" b="1" dirty="0">
                <a:latin typeface="微软雅黑" panose="020B0503020204020204" charset="-122"/>
                <a:ea typeface="微软雅黑" panose="020B0503020204020204" charset="-122"/>
              </a:rPr>
              <a:t>磅秤</a:t>
            </a:r>
          </a:p>
        </p:txBody>
      </p:sp>
      <p:sp>
        <p:nvSpPr>
          <p:cNvPr id="408585" name="Text Box 9"/>
          <p:cNvSpPr txBox="1">
            <a:spLocks noChangeArrowheads="1"/>
          </p:cNvSpPr>
          <p:nvPr/>
        </p:nvSpPr>
        <p:spPr bwMode="auto">
          <a:xfrm>
            <a:off x="8799512" y="2348880"/>
            <a:ext cx="18637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3600" b="1">
                <a:latin typeface="微软雅黑" panose="020B0503020204020204" charset="-122"/>
                <a:ea typeface="微软雅黑" panose="020B0503020204020204" charset="-122"/>
              </a:rPr>
              <a:t>杆秤</a:t>
            </a:r>
          </a:p>
        </p:txBody>
      </p:sp>
      <p:sp>
        <p:nvSpPr>
          <p:cNvPr id="1034" name="Text Box 10"/>
          <p:cNvSpPr txBox="1">
            <a:spLocks noChangeArrowheads="1"/>
          </p:cNvSpPr>
          <p:nvPr/>
        </p:nvSpPr>
        <p:spPr bwMode="auto">
          <a:xfrm>
            <a:off x="1811907" y="3357563"/>
            <a:ext cx="896461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4000" b="1" dirty="0">
                <a:latin typeface="微软雅黑" panose="020B0503020204020204" charset="-122"/>
                <a:ea typeface="微软雅黑" panose="020B0503020204020204" charset="-122"/>
              </a:rPr>
              <a:t>日常生活中常见的质量的测量工具</a:t>
            </a:r>
          </a:p>
        </p:txBody>
      </p:sp>
      <p:sp>
        <p:nvSpPr>
          <p:cNvPr id="2" name="矩形 1"/>
          <p:cNvSpPr/>
          <p:nvPr/>
        </p:nvSpPr>
        <p:spPr>
          <a:xfrm>
            <a:off x="9859913" y="4132245"/>
            <a:ext cx="772591" cy="1938020"/>
          </a:xfrm>
          <a:prstGeom prst="rect">
            <a:avLst/>
          </a:prstGeom>
        </p:spPr>
        <p:txBody>
          <a:bodyPr wrap="square">
            <a:spAutoFit/>
          </a:bodyPr>
          <a:lstStyle/>
          <a:p>
            <a:pPr lvl="0">
              <a:defRPr/>
            </a:pPr>
            <a:r>
              <a:rPr kumimoji="1" lang="zh-CN" altLang="en-US" sz="4000" b="1" dirty="0">
                <a:solidFill>
                  <a:prstClr val="black"/>
                </a:solidFill>
                <a:latin typeface="微软雅黑" panose="020B0503020204020204" charset="-122"/>
                <a:ea typeface="微软雅黑" panose="020B0503020204020204" charset="-122"/>
              </a:rPr>
              <a:t>电</a:t>
            </a:r>
          </a:p>
          <a:p>
            <a:pPr lvl="0">
              <a:defRPr/>
            </a:pPr>
            <a:r>
              <a:rPr kumimoji="1" lang="zh-CN" altLang="en-US" sz="4000" b="1" dirty="0">
                <a:solidFill>
                  <a:prstClr val="black"/>
                </a:solidFill>
                <a:latin typeface="微软雅黑" panose="020B0503020204020204" charset="-122"/>
                <a:ea typeface="微软雅黑" panose="020B0503020204020204" charset="-122"/>
              </a:rPr>
              <a:t>子</a:t>
            </a:r>
          </a:p>
          <a:p>
            <a:pPr lvl="0">
              <a:defRPr/>
            </a:pPr>
            <a:r>
              <a:rPr kumimoji="1" lang="zh-CN" altLang="en-US" sz="4000" b="1" dirty="0">
                <a:solidFill>
                  <a:prstClr val="black"/>
                </a:solidFill>
                <a:latin typeface="微软雅黑" panose="020B0503020204020204" charset="-122"/>
                <a:ea typeface="微软雅黑" panose="020B0503020204020204" charset="-122"/>
              </a:rPr>
              <a:t>秤</a:t>
            </a:r>
            <a:endParaRPr kumimoji="1" lang="zh-CN" altLang="en-US" sz="2800" dirty="0">
              <a:solidFill>
                <a:prstClr val="black"/>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08584"/>
                                        </p:tgtEl>
                                        <p:attrNameLst>
                                          <p:attrName>style.visibility</p:attrName>
                                        </p:attrNameLst>
                                      </p:cBhvr>
                                      <p:to>
                                        <p:strVal val="visible"/>
                                      </p:to>
                                    </p:set>
                                    <p:animEffect transition="in" filter="blinds(horizontal)">
                                      <p:cBhvr>
                                        <p:cTn id="14" dur="500"/>
                                        <p:tgtEl>
                                          <p:spTgt spid="40858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fade">
                                      <p:cBhvr>
                                        <p:cTn id="19" dur="1000"/>
                                        <p:tgtEl>
                                          <p:spTgt spid="33795"/>
                                        </p:tgtEl>
                                      </p:cBhvr>
                                    </p:animEffect>
                                    <p:anim calcmode="lin" valueType="num">
                                      <p:cBhvr>
                                        <p:cTn id="20" dur="1000" fill="hold"/>
                                        <p:tgtEl>
                                          <p:spTgt spid="33795"/>
                                        </p:tgtEl>
                                        <p:attrNameLst>
                                          <p:attrName>ppt_x</p:attrName>
                                        </p:attrNameLst>
                                      </p:cBhvr>
                                      <p:tavLst>
                                        <p:tav tm="0">
                                          <p:val>
                                            <p:strVal val="#ppt_x"/>
                                          </p:val>
                                        </p:tav>
                                        <p:tav tm="100000">
                                          <p:val>
                                            <p:strVal val="#ppt_x"/>
                                          </p:val>
                                        </p:tav>
                                      </p:tavLst>
                                    </p:anim>
                                    <p:anim calcmode="lin" valueType="num">
                                      <p:cBhvr>
                                        <p:cTn id="21"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8585"/>
                                        </p:tgtEl>
                                        <p:attrNameLst>
                                          <p:attrName>style.visibility</p:attrName>
                                        </p:attrNameLst>
                                      </p:cBhvr>
                                      <p:to>
                                        <p:strVal val="visible"/>
                                      </p:to>
                                    </p:set>
                                    <p:animEffect transition="in" filter="blinds(horizontal)">
                                      <p:cBhvr>
                                        <p:cTn id="26" dur="500"/>
                                        <p:tgtEl>
                                          <p:spTgt spid="40858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fade">
                                      <p:cBhvr>
                                        <p:cTn id="31" dur="1000"/>
                                        <p:tgtEl>
                                          <p:spTgt spid="7170"/>
                                        </p:tgtEl>
                                      </p:cBhvr>
                                    </p:animEffect>
                                    <p:anim calcmode="lin" valueType="num">
                                      <p:cBhvr>
                                        <p:cTn id="32" dur="1000" fill="hold"/>
                                        <p:tgtEl>
                                          <p:spTgt spid="7170"/>
                                        </p:tgtEl>
                                        <p:attrNameLst>
                                          <p:attrName>ppt_x</p:attrName>
                                        </p:attrNameLst>
                                      </p:cBhvr>
                                      <p:tavLst>
                                        <p:tav tm="0">
                                          <p:val>
                                            <p:strVal val="#ppt_x"/>
                                          </p:val>
                                        </p:tav>
                                        <p:tav tm="100000">
                                          <p:val>
                                            <p:strVal val="#ppt_x"/>
                                          </p:val>
                                        </p:tav>
                                      </p:tavLst>
                                    </p:anim>
                                    <p:anim calcmode="lin" valueType="num">
                                      <p:cBhvr>
                                        <p:cTn id="3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08583"/>
                                        </p:tgtEl>
                                        <p:attrNameLst>
                                          <p:attrName>style.visibility</p:attrName>
                                        </p:attrNameLst>
                                      </p:cBhvr>
                                      <p:to>
                                        <p:strVal val="visible"/>
                                      </p:to>
                                    </p:set>
                                    <p:animEffect transition="in" filter="blinds(horizontal)">
                                      <p:cBhvr>
                                        <p:cTn id="38" dur="500"/>
                                        <p:tgtEl>
                                          <p:spTgt spid="40858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p:bldP spid="408584" grpId="0"/>
      <p:bldP spid="40858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3" descr="托盘天平3"/>
          <p:cNvPicPr>
            <a:picLocks noChangeAspect="1"/>
          </p:cNvPicPr>
          <p:nvPr/>
        </p:nvPicPr>
        <p:blipFill>
          <a:blip r:embed="rId2"/>
          <a:stretch>
            <a:fillRect/>
          </a:stretch>
        </p:blipFill>
        <p:spPr>
          <a:xfrm>
            <a:off x="2135188" y="2286000"/>
            <a:ext cx="5484812" cy="4113213"/>
          </a:xfrm>
          <a:prstGeom prst="rect">
            <a:avLst/>
          </a:prstGeom>
          <a:noFill/>
          <a:ln w="9525">
            <a:noFill/>
          </a:ln>
        </p:spPr>
      </p:pic>
      <p:sp>
        <p:nvSpPr>
          <p:cNvPr id="299011" name="Text Box 4"/>
          <p:cNvSpPr txBox="1"/>
          <p:nvPr/>
        </p:nvSpPr>
        <p:spPr>
          <a:xfrm>
            <a:off x="1435735" y="777875"/>
            <a:ext cx="9906635" cy="645160"/>
          </a:xfrm>
          <a:prstGeom prst="rect">
            <a:avLst/>
          </a:prstGeom>
          <a:noFill/>
          <a:ln w="9525">
            <a:noFill/>
          </a:ln>
        </p:spPr>
        <p:txBody>
          <a:bodyPr wrap="square">
            <a:spAutoFit/>
          </a:bodyPr>
          <a:lstStyle/>
          <a:p>
            <a:pPr>
              <a:buFont typeface="Arial" panose="020B0604020202020204" pitchFamily="34" charset="0"/>
              <a:buNone/>
            </a:pPr>
            <a:r>
              <a:rPr lang="zh-CN" altLang="en-US" sz="3600" b="1" dirty="0">
                <a:solidFill>
                  <a:srgbClr val="000000"/>
                </a:solidFill>
                <a:latin typeface="微软雅黑" panose="020B0503020204020204" charset="-122"/>
                <a:ea typeface="微软雅黑" panose="020B0503020204020204" charset="-122"/>
                <a:cs typeface="微软雅黑" panose="020B0503020204020204" charset="-122"/>
              </a:rPr>
              <a:t>在我们实验室使用的测量质量的仪器叫托盘天平</a:t>
            </a:r>
            <a:r>
              <a:rPr lang="zh-CN" altLang="en-US" sz="3600" b="1" dirty="0">
                <a:solidFill>
                  <a:srgbClr val="0000FF"/>
                </a:solidFill>
                <a:latin typeface="微软雅黑" panose="020B0503020204020204" charset="-122"/>
                <a:ea typeface="微软雅黑" panose="020B0503020204020204" charset="-122"/>
                <a:cs typeface="微软雅黑" panose="020B0503020204020204" charset="-122"/>
              </a:rPr>
              <a:t> </a:t>
            </a:r>
          </a:p>
        </p:txBody>
      </p:sp>
      <p:sp>
        <p:nvSpPr>
          <p:cNvPr id="299012" name="AutoShape 5"/>
          <p:cNvSpPr/>
          <p:nvPr/>
        </p:nvSpPr>
        <p:spPr>
          <a:xfrm>
            <a:off x="8183563" y="4221163"/>
            <a:ext cx="1943100" cy="1546225"/>
          </a:xfrm>
          <a:prstGeom prst="wedgeRectCallout">
            <a:avLst>
              <a:gd name="adj1" fmla="val -134884"/>
              <a:gd name="adj2" fmla="val 30389"/>
            </a:avLst>
          </a:prstGeom>
          <a:noFill/>
          <a:ln w="28575" cap="flat" cmpd="sng">
            <a:solidFill>
              <a:srgbClr val="FF0066"/>
            </a:solidFill>
            <a:prstDash val="solid"/>
            <a:miter/>
            <a:headEnd type="none" w="med" len="med"/>
            <a:tailEnd type="none" w="med" len="med"/>
          </a:ln>
        </p:spPr>
        <p:txBody>
          <a:bodyPr/>
          <a:lstStyle/>
          <a:p>
            <a:pPr algn="ctr">
              <a:buFont typeface="Arial" panose="020B0604020202020204" pitchFamily="34" charset="0"/>
              <a:buNone/>
            </a:pPr>
            <a:r>
              <a:rPr lang="zh-CN" altLang="en-US" sz="4000" b="1" dirty="0">
                <a:solidFill>
                  <a:srgbClr val="0000FF"/>
                </a:solidFill>
                <a:latin typeface="Times New Roman" panose="02020603050405020304" pitchFamily="18" charset="0"/>
                <a:ea typeface="楷体_GB2312" pitchFamily="49" charset="-122"/>
              </a:rPr>
              <a:t>砝码盒和砝码</a:t>
            </a:r>
          </a:p>
        </p:txBody>
      </p:sp>
      <p:sp>
        <p:nvSpPr>
          <p:cNvPr id="299013" name="AutoShape 6"/>
          <p:cNvSpPr/>
          <p:nvPr/>
        </p:nvSpPr>
        <p:spPr>
          <a:xfrm>
            <a:off x="7751763" y="2349500"/>
            <a:ext cx="2735262" cy="863600"/>
          </a:xfrm>
          <a:prstGeom prst="wedgeRoundRectCallout">
            <a:avLst>
              <a:gd name="adj1" fmla="val -187375"/>
              <a:gd name="adj2" fmla="val 134560"/>
              <a:gd name="adj3" fmla="val 16667"/>
            </a:avLst>
          </a:prstGeom>
          <a:noFill/>
          <a:ln w="28575" cap="flat" cmpd="sng">
            <a:solidFill>
              <a:srgbClr val="FF0066"/>
            </a:solidFill>
            <a:prstDash val="solid"/>
            <a:miter/>
            <a:headEnd type="none" w="med" len="med"/>
            <a:tailEnd type="none" w="med" len="med"/>
          </a:ln>
        </p:spPr>
        <p:txBody>
          <a:bodyPr/>
          <a:lstStyle/>
          <a:p>
            <a:pPr algn="ctr">
              <a:buFont typeface="Arial" panose="020B0604020202020204" pitchFamily="34" charset="0"/>
              <a:buNone/>
            </a:pPr>
            <a:r>
              <a:rPr lang="zh-CN" altLang="en-US" sz="4000" b="1" dirty="0">
                <a:solidFill>
                  <a:srgbClr val="0000FF"/>
                </a:solidFill>
                <a:latin typeface="Times New Roman" panose="02020603050405020304" pitchFamily="18" charset="0"/>
                <a:ea typeface="楷体_GB2312" pitchFamily="49" charset="-122"/>
              </a:rPr>
              <a:t>托盘天平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90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9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p:bldP spid="299012" grpId="0" bldLvl="0" animBg="1"/>
      <p:bldP spid="2990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567112" y="1989882"/>
            <a:ext cx="180022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3200" b="1" dirty="0">
                <a:latin typeface="微软雅黑" panose="020B0503020204020204" charset="-122"/>
                <a:ea typeface="微软雅黑" panose="020B0503020204020204" charset="-122"/>
              </a:rPr>
              <a:t>斧头</a:t>
            </a:r>
            <a:endParaRPr lang="en-US" altLang="zh-CN" sz="3200" b="1" dirty="0">
              <a:latin typeface="微软雅黑" panose="020B0503020204020204" charset="-122"/>
              <a:ea typeface="微软雅黑" panose="020B0503020204020204" charset="-122"/>
            </a:endParaRPr>
          </a:p>
          <a:p>
            <a:pPr eaLnBrk="1" hangingPunct="1">
              <a:spcBef>
                <a:spcPct val="50000"/>
              </a:spcBef>
            </a:pPr>
            <a:r>
              <a:rPr lang="zh-CN" altLang="en-US" sz="3200" b="1" dirty="0">
                <a:latin typeface="微软雅黑" panose="020B0503020204020204" charset="-122"/>
                <a:ea typeface="微软雅黑" panose="020B0503020204020204" charset="-122"/>
              </a:rPr>
              <a:t>铁钉</a:t>
            </a:r>
          </a:p>
        </p:txBody>
      </p:sp>
      <p:sp>
        <p:nvSpPr>
          <p:cNvPr id="178184" name="Oval 8"/>
          <p:cNvSpPr>
            <a:spLocks noChangeArrowheads="1"/>
          </p:cNvSpPr>
          <p:nvPr/>
        </p:nvSpPr>
        <p:spPr bwMode="auto">
          <a:xfrm>
            <a:off x="2135560" y="116930"/>
            <a:ext cx="2663825" cy="4895850"/>
          </a:xfrm>
          <a:prstGeom prst="ellipse">
            <a:avLst/>
          </a:prstGeom>
          <a:noFill/>
          <a:ln w="38100">
            <a:solidFill>
              <a:schemeClr val="tx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
        <p:nvSpPr>
          <p:cNvPr id="178185" name="Oval 9"/>
          <p:cNvSpPr>
            <a:spLocks noChangeArrowheads="1"/>
          </p:cNvSpPr>
          <p:nvPr/>
        </p:nvSpPr>
        <p:spPr bwMode="auto">
          <a:xfrm>
            <a:off x="6527205" y="116632"/>
            <a:ext cx="2089150" cy="4895850"/>
          </a:xfrm>
          <a:prstGeom prst="ellipse">
            <a:avLst/>
          </a:prstGeom>
          <a:noFill/>
          <a:ln w="38100">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
        <p:nvSpPr>
          <p:cNvPr id="10245" name="Text Box 11"/>
          <p:cNvSpPr txBox="1">
            <a:spLocks noChangeArrowheads="1"/>
          </p:cNvSpPr>
          <p:nvPr/>
        </p:nvSpPr>
        <p:spPr bwMode="auto">
          <a:xfrm>
            <a:off x="2639418" y="3501182"/>
            <a:ext cx="151130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3200" b="1" dirty="0">
                <a:latin typeface="微软雅黑" panose="020B0503020204020204" charset="-122"/>
                <a:ea typeface="微软雅黑" panose="020B0503020204020204" charset="-122"/>
              </a:rPr>
              <a:t>桌子</a:t>
            </a:r>
            <a:endParaRPr lang="en-US" altLang="zh-CN" sz="3200" b="1" dirty="0">
              <a:latin typeface="微软雅黑" panose="020B0503020204020204" charset="-122"/>
              <a:ea typeface="微软雅黑" panose="020B0503020204020204" charset="-122"/>
            </a:endParaRPr>
          </a:p>
          <a:p>
            <a:pPr eaLnBrk="1" hangingPunct="1">
              <a:spcBef>
                <a:spcPct val="50000"/>
              </a:spcBef>
            </a:pPr>
            <a:r>
              <a:rPr lang="zh-CN" altLang="en-US" sz="3200" b="1" dirty="0">
                <a:latin typeface="微软雅黑" panose="020B0503020204020204" charset="-122"/>
                <a:ea typeface="微软雅黑" panose="020B0503020204020204" charset="-122"/>
              </a:rPr>
              <a:t>椅子</a:t>
            </a:r>
          </a:p>
        </p:txBody>
      </p:sp>
      <p:sp>
        <p:nvSpPr>
          <p:cNvPr id="178188" name="Text Box 12"/>
          <p:cNvSpPr txBox="1">
            <a:spLocks noChangeArrowheads="1"/>
          </p:cNvSpPr>
          <p:nvPr/>
        </p:nvSpPr>
        <p:spPr bwMode="auto">
          <a:xfrm>
            <a:off x="7031633" y="981820"/>
            <a:ext cx="13684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3600" b="1" dirty="0">
                <a:latin typeface="微软雅黑" panose="020B0503020204020204" charset="-122"/>
                <a:ea typeface="微软雅黑" panose="020B0503020204020204" charset="-122"/>
              </a:rPr>
              <a:t>橡胶</a:t>
            </a:r>
          </a:p>
        </p:txBody>
      </p:sp>
      <p:sp>
        <p:nvSpPr>
          <p:cNvPr id="178189" name="Text Box 13"/>
          <p:cNvSpPr txBox="1">
            <a:spLocks noChangeArrowheads="1"/>
          </p:cNvSpPr>
          <p:nvPr/>
        </p:nvSpPr>
        <p:spPr bwMode="auto">
          <a:xfrm>
            <a:off x="7103468" y="2422927"/>
            <a:ext cx="13684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3600" b="1" dirty="0">
                <a:latin typeface="微软雅黑" panose="020B0503020204020204" charset="-122"/>
                <a:ea typeface="微软雅黑" panose="020B0503020204020204" charset="-122"/>
              </a:rPr>
              <a:t>铁</a:t>
            </a:r>
          </a:p>
        </p:txBody>
      </p:sp>
      <p:sp>
        <p:nvSpPr>
          <p:cNvPr id="178190" name="Text Box 14"/>
          <p:cNvSpPr txBox="1">
            <a:spLocks noChangeArrowheads="1"/>
          </p:cNvSpPr>
          <p:nvPr/>
        </p:nvSpPr>
        <p:spPr bwMode="auto">
          <a:xfrm>
            <a:off x="7031633" y="4006007"/>
            <a:ext cx="122396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3600" b="1" dirty="0">
                <a:latin typeface="微软雅黑" panose="020B0503020204020204" charset="-122"/>
                <a:ea typeface="微软雅黑" panose="020B0503020204020204" charset="-122"/>
              </a:rPr>
              <a:t>木材</a:t>
            </a:r>
          </a:p>
        </p:txBody>
      </p:sp>
      <p:sp>
        <p:nvSpPr>
          <p:cNvPr id="178192" name="AutoShape 16"/>
          <p:cNvSpPr>
            <a:spLocks noChangeArrowheads="1"/>
          </p:cNvSpPr>
          <p:nvPr/>
        </p:nvSpPr>
        <p:spPr bwMode="auto">
          <a:xfrm rot="10800000">
            <a:off x="5087343" y="981820"/>
            <a:ext cx="1008062" cy="431800"/>
          </a:xfrm>
          <a:prstGeom prst="leftArrow">
            <a:avLst>
              <a:gd name="adj1" fmla="val 50000"/>
              <a:gd name="adj2" fmla="val 58364"/>
            </a:avLst>
          </a:prstGeom>
          <a:solidFill>
            <a:schemeClr val="accent1"/>
          </a:solidFill>
          <a:ln w="9525">
            <a:solidFill>
              <a:schemeClr val="tx1"/>
            </a:solidFill>
            <a:miter lim="800000"/>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
        <p:nvSpPr>
          <p:cNvPr id="178193" name="AutoShape 17"/>
          <p:cNvSpPr>
            <a:spLocks noChangeArrowheads="1"/>
          </p:cNvSpPr>
          <p:nvPr/>
        </p:nvSpPr>
        <p:spPr bwMode="auto">
          <a:xfrm rot="10800000">
            <a:off x="5158780" y="2493120"/>
            <a:ext cx="1008063" cy="431800"/>
          </a:xfrm>
          <a:prstGeom prst="leftArrow">
            <a:avLst>
              <a:gd name="adj1" fmla="val 50000"/>
              <a:gd name="adj2" fmla="val 58364"/>
            </a:avLst>
          </a:prstGeom>
          <a:solidFill>
            <a:schemeClr val="accent1"/>
          </a:solidFill>
          <a:ln w="9525">
            <a:solidFill>
              <a:schemeClr val="tx1"/>
            </a:solidFill>
            <a:miter lim="800000"/>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
        <p:nvSpPr>
          <p:cNvPr id="178194" name="AutoShape 18"/>
          <p:cNvSpPr>
            <a:spLocks noChangeArrowheads="1"/>
          </p:cNvSpPr>
          <p:nvPr/>
        </p:nvSpPr>
        <p:spPr bwMode="auto">
          <a:xfrm rot="10800000">
            <a:off x="5158780" y="4148882"/>
            <a:ext cx="1008063" cy="431800"/>
          </a:xfrm>
          <a:prstGeom prst="leftArrow">
            <a:avLst>
              <a:gd name="adj1" fmla="val 50000"/>
              <a:gd name="adj2" fmla="val 58364"/>
            </a:avLst>
          </a:prstGeom>
          <a:solidFill>
            <a:schemeClr val="accent1"/>
          </a:solidFill>
          <a:ln w="9525">
            <a:solidFill>
              <a:schemeClr val="tx1"/>
            </a:solidFill>
            <a:miter lim="800000"/>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
        <p:nvSpPr>
          <p:cNvPr id="178195" name="Text Box 19"/>
          <p:cNvSpPr txBox="1">
            <a:spLocks noChangeArrowheads="1"/>
          </p:cNvSpPr>
          <p:nvPr/>
        </p:nvSpPr>
        <p:spPr bwMode="auto">
          <a:xfrm>
            <a:off x="2566393" y="4941045"/>
            <a:ext cx="230505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5400" b="1" dirty="0">
                <a:latin typeface="微软雅黑" panose="020B0503020204020204" charset="-122"/>
                <a:ea typeface="微软雅黑" panose="020B0503020204020204" charset="-122"/>
              </a:rPr>
              <a:t>物体</a:t>
            </a:r>
          </a:p>
        </p:txBody>
      </p:sp>
      <p:sp>
        <p:nvSpPr>
          <p:cNvPr id="178197" name="Text Box 21"/>
          <p:cNvSpPr txBox="1">
            <a:spLocks noChangeArrowheads="1"/>
          </p:cNvSpPr>
          <p:nvPr/>
        </p:nvSpPr>
        <p:spPr bwMode="auto">
          <a:xfrm>
            <a:off x="6671593" y="5025653"/>
            <a:ext cx="1655762"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5400" b="1" dirty="0">
                <a:latin typeface="微软雅黑" panose="020B0503020204020204" charset="-122"/>
                <a:ea typeface="微软雅黑" panose="020B0503020204020204" charset="-122"/>
              </a:rPr>
              <a:t>物质</a:t>
            </a:r>
          </a:p>
        </p:txBody>
      </p:sp>
      <p:sp>
        <p:nvSpPr>
          <p:cNvPr id="178198" name="Text Box 22"/>
          <p:cNvSpPr txBox="1">
            <a:spLocks noChangeArrowheads="1"/>
          </p:cNvSpPr>
          <p:nvPr/>
        </p:nvSpPr>
        <p:spPr bwMode="auto">
          <a:xfrm>
            <a:off x="8111753" y="4941045"/>
            <a:ext cx="26638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6000" b="1" dirty="0">
                <a:latin typeface="微软雅黑" panose="020B0503020204020204" charset="-122"/>
                <a:ea typeface="微软雅黑" panose="020B0503020204020204" charset="-122"/>
              </a:rPr>
              <a:t>组成</a:t>
            </a:r>
          </a:p>
        </p:txBody>
      </p:sp>
      <p:sp>
        <p:nvSpPr>
          <p:cNvPr id="178200" name="Text Box 24"/>
          <p:cNvSpPr txBox="1">
            <a:spLocks noChangeArrowheads="1"/>
          </p:cNvSpPr>
          <p:nvPr/>
        </p:nvSpPr>
        <p:spPr bwMode="auto">
          <a:xfrm>
            <a:off x="4871443" y="4895007"/>
            <a:ext cx="1655762"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6000" b="1" dirty="0">
                <a:latin typeface="微软雅黑" panose="020B0503020204020204" charset="-122"/>
                <a:ea typeface="微软雅黑" panose="020B0503020204020204" charset="-122"/>
              </a:rPr>
              <a:t>由</a:t>
            </a:r>
          </a:p>
        </p:txBody>
      </p:sp>
      <p:grpSp>
        <p:nvGrpSpPr>
          <p:cNvPr id="10256" name="Group 28"/>
          <p:cNvGrpSpPr/>
          <p:nvPr/>
        </p:nvGrpSpPr>
        <p:grpSpPr bwMode="auto">
          <a:xfrm>
            <a:off x="2440982" y="767508"/>
            <a:ext cx="2430462" cy="1076325"/>
            <a:chOff x="714" y="574"/>
            <a:chExt cx="1531" cy="678"/>
          </a:xfrm>
        </p:grpSpPr>
        <p:sp>
          <p:nvSpPr>
            <p:cNvPr id="10259" name="Text Box 5"/>
            <p:cNvSpPr txBox="1">
              <a:spLocks noChangeArrowheads="1"/>
            </p:cNvSpPr>
            <p:nvPr/>
          </p:nvSpPr>
          <p:spPr bwMode="auto">
            <a:xfrm>
              <a:off x="748" y="574"/>
              <a:ext cx="1497"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200" b="1" dirty="0">
                  <a:latin typeface="微软雅黑" panose="020B0503020204020204" charset="-122"/>
                  <a:ea typeface="微软雅黑" panose="020B0503020204020204" charset="-122"/>
                </a:rPr>
                <a:t>汽车轮胎</a:t>
              </a:r>
              <a:endParaRPr lang="en-US" altLang="zh-CN" sz="3200" b="1" dirty="0">
                <a:latin typeface="微软雅黑" panose="020B0503020204020204" charset="-122"/>
                <a:ea typeface="微软雅黑" panose="020B0503020204020204" charset="-122"/>
              </a:endParaRPr>
            </a:p>
            <a:p>
              <a:pPr eaLnBrk="1" hangingPunct="1"/>
              <a:r>
                <a:rPr lang="zh-CN" altLang="en-US" sz="3200" b="1" dirty="0">
                  <a:latin typeface="微软雅黑" panose="020B0503020204020204" charset="-122"/>
                  <a:ea typeface="微软雅黑" panose="020B0503020204020204" charset="-122"/>
                </a:rPr>
                <a:t>自行车轮胎</a:t>
              </a:r>
            </a:p>
          </p:txBody>
        </p:sp>
        <p:sp>
          <p:nvSpPr>
            <p:cNvPr id="10260" name="AutoShape 25"/>
            <p:cNvSpPr/>
            <p:nvPr/>
          </p:nvSpPr>
          <p:spPr bwMode="auto">
            <a:xfrm>
              <a:off x="714" y="708"/>
              <a:ext cx="45" cy="408"/>
            </a:xfrm>
            <a:prstGeom prst="leftBrace">
              <a:avLst>
                <a:gd name="adj1" fmla="val 7555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grpSp>
      <p:sp>
        <p:nvSpPr>
          <p:cNvPr id="10257" name="AutoShape 26"/>
          <p:cNvSpPr/>
          <p:nvPr/>
        </p:nvSpPr>
        <p:spPr bwMode="auto">
          <a:xfrm>
            <a:off x="2567137" y="3717330"/>
            <a:ext cx="71437" cy="647700"/>
          </a:xfrm>
          <a:prstGeom prst="leftBrace">
            <a:avLst>
              <a:gd name="adj1" fmla="val 7555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
        <p:nvSpPr>
          <p:cNvPr id="10258" name="AutoShape 27"/>
          <p:cNvSpPr/>
          <p:nvPr/>
        </p:nvSpPr>
        <p:spPr bwMode="auto">
          <a:xfrm>
            <a:off x="2494087" y="2348657"/>
            <a:ext cx="71437" cy="647700"/>
          </a:xfrm>
          <a:prstGeom prst="leftBrace">
            <a:avLst>
              <a:gd name="adj1" fmla="val 7555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8195"/>
                                        </p:tgtEl>
                                        <p:attrNameLst>
                                          <p:attrName>style.visibility</p:attrName>
                                        </p:attrNameLst>
                                      </p:cBhvr>
                                      <p:to>
                                        <p:strVal val="visible"/>
                                      </p:to>
                                    </p:set>
                                    <p:animEffect transition="in" filter="fade">
                                      <p:cBhvr>
                                        <p:cTn id="7" dur="1000"/>
                                        <p:tgtEl>
                                          <p:spTgt spid="178195"/>
                                        </p:tgtEl>
                                      </p:cBhvr>
                                    </p:animEffect>
                                    <p:anim calcmode="lin" valueType="num">
                                      <p:cBhvr>
                                        <p:cTn id="8" dur="1000" fill="hold"/>
                                        <p:tgtEl>
                                          <p:spTgt spid="178195"/>
                                        </p:tgtEl>
                                        <p:attrNameLst>
                                          <p:attrName>ppt_x</p:attrName>
                                        </p:attrNameLst>
                                      </p:cBhvr>
                                      <p:tavLst>
                                        <p:tav tm="0">
                                          <p:val>
                                            <p:strVal val="#ppt_x"/>
                                          </p:val>
                                        </p:tav>
                                        <p:tav tm="100000">
                                          <p:val>
                                            <p:strVal val="#ppt_x"/>
                                          </p:val>
                                        </p:tav>
                                      </p:tavLst>
                                    </p:anim>
                                    <p:anim calcmode="lin" valueType="num">
                                      <p:cBhvr>
                                        <p:cTn id="9" dur="1000" fill="hold"/>
                                        <p:tgtEl>
                                          <p:spTgt spid="1781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8200"/>
                                        </p:tgtEl>
                                        <p:attrNameLst>
                                          <p:attrName>style.visibility</p:attrName>
                                        </p:attrNameLst>
                                      </p:cBhvr>
                                      <p:to>
                                        <p:strVal val="visible"/>
                                      </p:to>
                                    </p:set>
                                    <p:animEffect transition="in" filter="fade">
                                      <p:cBhvr>
                                        <p:cTn id="14" dur="1000"/>
                                        <p:tgtEl>
                                          <p:spTgt spid="178200"/>
                                        </p:tgtEl>
                                      </p:cBhvr>
                                    </p:animEffect>
                                    <p:anim calcmode="lin" valueType="num">
                                      <p:cBhvr>
                                        <p:cTn id="15" dur="1000" fill="hold"/>
                                        <p:tgtEl>
                                          <p:spTgt spid="178200"/>
                                        </p:tgtEl>
                                        <p:attrNameLst>
                                          <p:attrName>ppt_x</p:attrName>
                                        </p:attrNameLst>
                                      </p:cBhvr>
                                      <p:tavLst>
                                        <p:tav tm="0">
                                          <p:val>
                                            <p:strVal val="#ppt_x"/>
                                          </p:val>
                                        </p:tav>
                                        <p:tav tm="100000">
                                          <p:val>
                                            <p:strVal val="#ppt_x"/>
                                          </p:val>
                                        </p:tav>
                                      </p:tavLst>
                                    </p:anim>
                                    <p:anim calcmode="lin" valueType="num">
                                      <p:cBhvr>
                                        <p:cTn id="16" dur="1000" fill="hold"/>
                                        <p:tgtEl>
                                          <p:spTgt spid="1782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8197"/>
                                        </p:tgtEl>
                                        <p:attrNameLst>
                                          <p:attrName>style.visibility</p:attrName>
                                        </p:attrNameLst>
                                      </p:cBhvr>
                                      <p:to>
                                        <p:strVal val="visible"/>
                                      </p:to>
                                    </p:set>
                                    <p:animEffect transition="in" filter="fade">
                                      <p:cBhvr>
                                        <p:cTn id="21" dur="1000"/>
                                        <p:tgtEl>
                                          <p:spTgt spid="178197"/>
                                        </p:tgtEl>
                                      </p:cBhvr>
                                    </p:animEffect>
                                    <p:anim calcmode="lin" valueType="num">
                                      <p:cBhvr>
                                        <p:cTn id="22" dur="1000" fill="hold"/>
                                        <p:tgtEl>
                                          <p:spTgt spid="178197"/>
                                        </p:tgtEl>
                                        <p:attrNameLst>
                                          <p:attrName>ppt_x</p:attrName>
                                        </p:attrNameLst>
                                      </p:cBhvr>
                                      <p:tavLst>
                                        <p:tav tm="0">
                                          <p:val>
                                            <p:strVal val="#ppt_x"/>
                                          </p:val>
                                        </p:tav>
                                        <p:tav tm="100000">
                                          <p:val>
                                            <p:strVal val="#ppt_x"/>
                                          </p:val>
                                        </p:tav>
                                      </p:tavLst>
                                    </p:anim>
                                    <p:anim calcmode="lin" valueType="num">
                                      <p:cBhvr>
                                        <p:cTn id="23" dur="1000" fill="hold"/>
                                        <p:tgtEl>
                                          <p:spTgt spid="17819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8198"/>
                                        </p:tgtEl>
                                        <p:attrNameLst>
                                          <p:attrName>style.visibility</p:attrName>
                                        </p:attrNameLst>
                                      </p:cBhvr>
                                      <p:to>
                                        <p:strVal val="visible"/>
                                      </p:to>
                                    </p:set>
                                    <p:animEffect transition="in" filter="fade">
                                      <p:cBhvr>
                                        <p:cTn id="28" dur="1000"/>
                                        <p:tgtEl>
                                          <p:spTgt spid="178198"/>
                                        </p:tgtEl>
                                      </p:cBhvr>
                                    </p:animEffect>
                                    <p:anim calcmode="lin" valueType="num">
                                      <p:cBhvr>
                                        <p:cTn id="29" dur="1000" fill="hold"/>
                                        <p:tgtEl>
                                          <p:spTgt spid="178198"/>
                                        </p:tgtEl>
                                        <p:attrNameLst>
                                          <p:attrName>ppt_x</p:attrName>
                                        </p:attrNameLst>
                                      </p:cBhvr>
                                      <p:tavLst>
                                        <p:tav tm="0">
                                          <p:val>
                                            <p:strVal val="#ppt_x"/>
                                          </p:val>
                                        </p:tav>
                                        <p:tav tm="100000">
                                          <p:val>
                                            <p:strVal val="#ppt_x"/>
                                          </p:val>
                                        </p:tav>
                                      </p:tavLst>
                                    </p:anim>
                                    <p:anim calcmode="lin" valueType="num">
                                      <p:cBhvr>
                                        <p:cTn id="30" dur="1000" fill="hold"/>
                                        <p:tgtEl>
                                          <p:spTgt spid="17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5" grpId="0"/>
      <p:bldP spid="178197" grpId="0"/>
      <p:bldP spid="178198" grpId="0"/>
      <p:bldP spid="1782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p:nvPr/>
        </p:nvSpPr>
        <p:spPr>
          <a:xfrm>
            <a:off x="1524000" y="428625"/>
            <a:ext cx="4505325" cy="583565"/>
          </a:xfrm>
          <a:prstGeom prst="rect">
            <a:avLst/>
          </a:prstGeom>
          <a:noFill/>
          <a:ln w="9525">
            <a:noFill/>
          </a:ln>
        </p:spPr>
        <p:txBody>
          <a:bodyPr>
            <a:spAutoFit/>
          </a:bodyPr>
          <a:lstStyle/>
          <a:p>
            <a:pPr>
              <a:buFont typeface="Arial" panose="020B0604020202020204" pitchFamily="34" charset="0"/>
              <a:buNone/>
            </a:pPr>
            <a:r>
              <a:rPr lang="zh-CN" altLang="en-US" sz="3200" b="1" dirty="0">
                <a:latin typeface="Times New Roman" panose="02020603050405020304" pitchFamily="18" charset="0"/>
                <a:ea typeface="楷体_GB2312" pitchFamily="49" charset="-122"/>
              </a:rPr>
              <a:t>托盘天平的构造</a:t>
            </a:r>
          </a:p>
        </p:txBody>
      </p:sp>
      <p:pic>
        <p:nvPicPr>
          <p:cNvPr id="15363" name="Picture 3" descr="托盘天平及砝码"/>
          <p:cNvPicPr>
            <a:picLocks noChangeAspect="1"/>
          </p:cNvPicPr>
          <p:nvPr/>
        </p:nvPicPr>
        <p:blipFill>
          <a:blip r:embed="rId2"/>
          <a:stretch>
            <a:fillRect/>
          </a:stretch>
        </p:blipFill>
        <p:spPr>
          <a:xfrm>
            <a:off x="2005013" y="1162050"/>
            <a:ext cx="8091487" cy="5338763"/>
          </a:xfrm>
          <a:prstGeom prst="rect">
            <a:avLst/>
          </a:prstGeom>
          <a:noFill/>
          <a:ln w="9525">
            <a:noFill/>
          </a:ln>
        </p:spPr>
      </p:pic>
      <p:sp>
        <p:nvSpPr>
          <p:cNvPr id="300036" name="Rectangle 4"/>
          <p:cNvSpPr/>
          <p:nvPr/>
        </p:nvSpPr>
        <p:spPr>
          <a:xfrm>
            <a:off x="8991600" y="2667000"/>
            <a:ext cx="1447800" cy="645160"/>
          </a:xfrm>
          <a:prstGeom prst="rect">
            <a:avLst/>
          </a:prstGeom>
          <a:noFill/>
          <a:ln w="9525">
            <a:noFill/>
          </a:ln>
        </p:spPr>
        <p:txBody>
          <a:bodyPr>
            <a:spAutoFit/>
          </a:bodyPr>
          <a:lstStyle/>
          <a:p>
            <a:pPr>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砝码</a:t>
            </a:r>
          </a:p>
        </p:txBody>
      </p:sp>
      <p:sp>
        <p:nvSpPr>
          <p:cNvPr id="300037" name="Text Box 5"/>
          <p:cNvSpPr txBox="1"/>
          <p:nvPr/>
        </p:nvSpPr>
        <p:spPr>
          <a:xfrm>
            <a:off x="1933575" y="990600"/>
            <a:ext cx="2333625" cy="457200"/>
          </a:xfrm>
          <a:prstGeom prst="rect">
            <a:avLst/>
          </a:prstGeom>
          <a:noFill/>
          <a:ln w="9525">
            <a:noFill/>
          </a:ln>
        </p:spPr>
        <p:txBody>
          <a:bodyPr/>
          <a:lstStyle/>
          <a:p>
            <a:pPr>
              <a:spcBef>
                <a:spcPct val="50000"/>
              </a:spcBef>
              <a:buFont typeface="Arial" panose="020B0604020202020204" pitchFamily="34" charset="0"/>
              <a:buNone/>
            </a:pPr>
            <a:r>
              <a:rPr lang="en-US" altLang="zh-CN" sz="2400" dirty="0">
                <a:solidFill>
                  <a:srgbClr val="FFFF00"/>
                </a:solidFill>
                <a:latin typeface="Times New Roman" panose="02020603050405020304" pitchFamily="18" charset="0"/>
                <a:ea typeface="Gulim" pitchFamily="34" charset="-127"/>
              </a:rPr>
              <a:t>  </a:t>
            </a:r>
            <a:r>
              <a:rPr lang="zh-CN" altLang="en-US" sz="3600" b="1" dirty="0">
                <a:solidFill>
                  <a:srgbClr val="FF0000"/>
                </a:solidFill>
                <a:latin typeface="Times New Roman" panose="02020603050405020304" pitchFamily="18" charset="0"/>
                <a:ea typeface="Gulim" pitchFamily="34" charset="-127"/>
              </a:rPr>
              <a:t>分度盘</a:t>
            </a:r>
          </a:p>
        </p:txBody>
      </p:sp>
      <p:sp>
        <p:nvSpPr>
          <p:cNvPr id="300038" name="Line 6"/>
          <p:cNvSpPr/>
          <p:nvPr/>
        </p:nvSpPr>
        <p:spPr>
          <a:xfrm flipH="1" flipV="1">
            <a:off x="3581400" y="1295400"/>
            <a:ext cx="685800" cy="152400"/>
          </a:xfrm>
          <a:prstGeom prst="line">
            <a:avLst/>
          </a:prstGeom>
          <a:ln w="25400" cap="flat" cmpd="sng">
            <a:solidFill>
              <a:srgbClr val="FF0000"/>
            </a:solidFill>
            <a:prstDash val="solid"/>
            <a:headEnd type="none" w="med" len="med"/>
            <a:tailEnd type="arrow" w="lg" len="lg"/>
          </a:ln>
        </p:spPr>
      </p:sp>
      <p:sp>
        <p:nvSpPr>
          <p:cNvPr id="300039" name="Text Box 7"/>
          <p:cNvSpPr txBox="1"/>
          <p:nvPr/>
        </p:nvSpPr>
        <p:spPr>
          <a:xfrm>
            <a:off x="7315200" y="1066800"/>
            <a:ext cx="1143000" cy="457200"/>
          </a:xfrm>
          <a:prstGeom prst="rect">
            <a:avLst/>
          </a:prstGeom>
          <a:noFill/>
          <a:ln w="9525">
            <a:noFill/>
          </a:ln>
        </p:spPr>
        <p:txBody>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托盘</a:t>
            </a:r>
          </a:p>
        </p:txBody>
      </p:sp>
      <p:sp>
        <p:nvSpPr>
          <p:cNvPr id="300040" name="Line 8"/>
          <p:cNvSpPr/>
          <p:nvPr/>
        </p:nvSpPr>
        <p:spPr>
          <a:xfrm flipV="1">
            <a:off x="6400800" y="1371600"/>
            <a:ext cx="990600" cy="838200"/>
          </a:xfrm>
          <a:prstGeom prst="line">
            <a:avLst/>
          </a:prstGeom>
          <a:ln w="25400" cap="flat" cmpd="sng">
            <a:solidFill>
              <a:srgbClr val="FF0000"/>
            </a:solidFill>
            <a:prstDash val="solid"/>
            <a:headEnd type="none" w="med" len="med"/>
            <a:tailEnd type="arrow" w="lg" len="lg"/>
          </a:ln>
        </p:spPr>
      </p:sp>
      <p:sp>
        <p:nvSpPr>
          <p:cNvPr id="300041" name="Text Box 9"/>
          <p:cNvSpPr txBox="1"/>
          <p:nvPr/>
        </p:nvSpPr>
        <p:spPr>
          <a:xfrm>
            <a:off x="3657600" y="1676400"/>
            <a:ext cx="990600" cy="457200"/>
          </a:xfrm>
          <a:prstGeom prst="rect">
            <a:avLst/>
          </a:prstGeom>
          <a:noFill/>
          <a:ln w="9525">
            <a:noFill/>
          </a:ln>
        </p:spPr>
        <p:txBody>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横梁</a:t>
            </a:r>
          </a:p>
        </p:txBody>
      </p:sp>
      <p:sp>
        <p:nvSpPr>
          <p:cNvPr id="300042" name="Line 10"/>
          <p:cNvSpPr/>
          <p:nvPr/>
        </p:nvSpPr>
        <p:spPr>
          <a:xfrm flipH="1" flipV="1">
            <a:off x="4191000" y="2286000"/>
            <a:ext cx="838200" cy="609600"/>
          </a:xfrm>
          <a:prstGeom prst="line">
            <a:avLst/>
          </a:prstGeom>
          <a:ln w="25400" cap="flat" cmpd="sng">
            <a:solidFill>
              <a:srgbClr val="FF0000"/>
            </a:solidFill>
            <a:prstDash val="solid"/>
            <a:headEnd type="none" w="med" len="med"/>
            <a:tailEnd type="arrow" w="lg" len="lg"/>
          </a:ln>
        </p:spPr>
      </p:sp>
      <p:sp>
        <p:nvSpPr>
          <p:cNvPr id="300043" name="Text Box 11"/>
          <p:cNvSpPr txBox="1"/>
          <p:nvPr/>
        </p:nvSpPr>
        <p:spPr>
          <a:xfrm>
            <a:off x="1752600" y="3429000"/>
            <a:ext cx="1371600" cy="457200"/>
          </a:xfrm>
          <a:prstGeom prst="rect">
            <a:avLst/>
          </a:prstGeom>
          <a:noFill/>
          <a:ln w="9525">
            <a:noFill/>
          </a:ln>
        </p:spPr>
        <p:txBody>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游码</a:t>
            </a:r>
          </a:p>
        </p:txBody>
      </p:sp>
      <p:sp>
        <p:nvSpPr>
          <p:cNvPr id="300044" name="Line 12"/>
          <p:cNvSpPr/>
          <p:nvPr/>
        </p:nvSpPr>
        <p:spPr>
          <a:xfrm flipH="1">
            <a:off x="2895600" y="3352800"/>
            <a:ext cx="457200" cy="381000"/>
          </a:xfrm>
          <a:prstGeom prst="line">
            <a:avLst/>
          </a:prstGeom>
          <a:ln w="25400" cap="flat" cmpd="sng">
            <a:solidFill>
              <a:srgbClr val="FF0000"/>
            </a:solidFill>
            <a:prstDash val="solid"/>
            <a:headEnd type="none" w="med" len="med"/>
            <a:tailEnd type="arrow" w="lg" len="lg"/>
          </a:ln>
        </p:spPr>
      </p:sp>
      <p:sp>
        <p:nvSpPr>
          <p:cNvPr id="300045" name="Text Box 13"/>
          <p:cNvSpPr txBox="1"/>
          <p:nvPr/>
        </p:nvSpPr>
        <p:spPr>
          <a:xfrm>
            <a:off x="4876800" y="4006850"/>
            <a:ext cx="1752600" cy="64516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标尺</a:t>
            </a:r>
          </a:p>
        </p:txBody>
      </p:sp>
      <p:sp>
        <p:nvSpPr>
          <p:cNvPr id="300046" name="Line 14"/>
          <p:cNvSpPr/>
          <p:nvPr/>
        </p:nvSpPr>
        <p:spPr>
          <a:xfrm>
            <a:off x="4800600" y="3200400"/>
            <a:ext cx="609600" cy="914400"/>
          </a:xfrm>
          <a:prstGeom prst="line">
            <a:avLst/>
          </a:prstGeom>
          <a:ln w="25400" cap="flat" cmpd="sng">
            <a:solidFill>
              <a:srgbClr val="FF0000"/>
            </a:solidFill>
            <a:prstDash val="solid"/>
            <a:headEnd type="none" w="med" len="med"/>
            <a:tailEnd type="arrow" w="lg" len="lg"/>
          </a:ln>
        </p:spPr>
      </p:sp>
      <p:sp>
        <p:nvSpPr>
          <p:cNvPr id="300047" name="Line 15"/>
          <p:cNvSpPr/>
          <p:nvPr/>
        </p:nvSpPr>
        <p:spPr>
          <a:xfrm flipH="1">
            <a:off x="3124200" y="4267200"/>
            <a:ext cx="685800" cy="1143000"/>
          </a:xfrm>
          <a:prstGeom prst="line">
            <a:avLst/>
          </a:prstGeom>
          <a:ln w="25400" cap="flat" cmpd="sng">
            <a:solidFill>
              <a:srgbClr val="FF0000"/>
            </a:solidFill>
            <a:prstDash val="solid"/>
            <a:headEnd type="none" w="med" len="med"/>
            <a:tailEnd type="arrow" w="lg" len="lg"/>
          </a:ln>
        </p:spPr>
      </p:sp>
      <p:sp>
        <p:nvSpPr>
          <p:cNvPr id="300048" name="Text Box 16"/>
          <p:cNvSpPr txBox="1"/>
          <p:nvPr/>
        </p:nvSpPr>
        <p:spPr>
          <a:xfrm>
            <a:off x="2514600" y="5257800"/>
            <a:ext cx="1371600" cy="457200"/>
          </a:xfrm>
          <a:prstGeom prst="rect">
            <a:avLst/>
          </a:prstGeom>
          <a:noFill/>
          <a:ln w="9525">
            <a:noFill/>
          </a:ln>
        </p:spPr>
        <p:txBody>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底座</a:t>
            </a:r>
          </a:p>
        </p:txBody>
      </p:sp>
      <p:sp>
        <p:nvSpPr>
          <p:cNvPr id="300049" name="Text Box 17"/>
          <p:cNvSpPr txBox="1"/>
          <p:nvPr/>
        </p:nvSpPr>
        <p:spPr>
          <a:xfrm>
            <a:off x="6096000" y="3200400"/>
            <a:ext cx="2438400" cy="64516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平衡螺母</a:t>
            </a:r>
          </a:p>
        </p:txBody>
      </p:sp>
      <p:sp>
        <p:nvSpPr>
          <p:cNvPr id="300050" name="Line 18"/>
          <p:cNvSpPr/>
          <p:nvPr/>
        </p:nvSpPr>
        <p:spPr>
          <a:xfrm>
            <a:off x="6400800" y="3048000"/>
            <a:ext cx="685800" cy="228600"/>
          </a:xfrm>
          <a:prstGeom prst="line">
            <a:avLst/>
          </a:prstGeom>
          <a:ln w="25400" cap="flat" cmpd="sng">
            <a:solidFill>
              <a:srgbClr val="FF0000"/>
            </a:solidFill>
            <a:prstDash val="solid"/>
            <a:headEnd type="none" w="med" len="med"/>
            <a:tailEnd type="arrow" w="lg" len="lg"/>
          </a:ln>
        </p:spPr>
      </p:sp>
      <p:sp>
        <p:nvSpPr>
          <p:cNvPr id="300051" name="Text Box 19"/>
          <p:cNvSpPr txBox="1"/>
          <p:nvPr/>
        </p:nvSpPr>
        <p:spPr>
          <a:xfrm>
            <a:off x="5334000" y="838200"/>
            <a:ext cx="914400" cy="119888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3600" b="1" dirty="0">
                <a:solidFill>
                  <a:srgbClr val="FF0000"/>
                </a:solidFill>
                <a:latin typeface="Times New Roman" panose="02020603050405020304" pitchFamily="18" charset="0"/>
                <a:ea typeface="Gulim" pitchFamily="34" charset="-127"/>
              </a:rPr>
              <a:t>指针</a:t>
            </a:r>
          </a:p>
        </p:txBody>
      </p:sp>
      <p:sp>
        <p:nvSpPr>
          <p:cNvPr id="300052" name="Line 20"/>
          <p:cNvSpPr/>
          <p:nvPr/>
        </p:nvSpPr>
        <p:spPr>
          <a:xfrm flipV="1">
            <a:off x="4419600" y="1295400"/>
            <a:ext cx="914400" cy="304800"/>
          </a:xfrm>
          <a:prstGeom prst="line">
            <a:avLst/>
          </a:prstGeom>
          <a:ln w="25400" cap="flat" cmpd="sng">
            <a:solidFill>
              <a:srgbClr val="FF0000"/>
            </a:solidFill>
            <a:prstDash val="solid"/>
            <a:headEnd type="none" w="med" len="med"/>
            <a:tailEnd type="arrow" w="lg" len="lg"/>
          </a:ln>
        </p:spPr>
      </p:sp>
      <p:sp>
        <p:nvSpPr>
          <p:cNvPr id="300053" name="Line 21"/>
          <p:cNvSpPr/>
          <p:nvPr/>
        </p:nvSpPr>
        <p:spPr>
          <a:xfrm flipV="1">
            <a:off x="9144000" y="3352800"/>
            <a:ext cx="304800" cy="1143000"/>
          </a:xfrm>
          <a:prstGeom prst="line">
            <a:avLst/>
          </a:prstGeom>
          <a:ln w="25400" cap="flat" cmpd="sng">
            <a:solidFill>
              <a:srgbClr val="FF0000"/>
            </a:solidFill>
            <a:prstDash val="solid"/>
            <a:headEnd type="none" w="med" len="med"/>
            <a:tailEnd type="arrow" w="lg" len="lg"/>
          </a:ln>
        </p:spPr>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00038"/>
                                        </p:tgtEl>
                                        <p:attrNameLst>
                                          <p:attrName>style.visibility</p:attrName>
                                        </p:attrNameLst>
                                      </p:cBhvr>
                                      <p:to>
                                        <p:strVal val="visible"/>
                                      </p:to>
                                    </p:set>
                                    <p:animEffect transition="in" filter="wipe(right)">
                                      <p:cBhvr>
                                        <p:cTn id="7" dur="1000"/>
                                        <p:tgtEl>
                                          <p:spTgt spid="3000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0037"/>
                                        </p:tgtEl>
                                        <p:attrNameLst>
                                          <p:attrName>style.visibility</p:attrName>
                                        </p:attrNameLst>
                                      </p:cBhvr>
                                      <p:to>
                                        <p:strVal val="visible"/>
                                      </p:to>
                                    </p:set>
                                    <p:animEffect transition="in" filter="blinds(horizontal)">
                                      <p:cBhvr>
                                        <p:cTn id="12" dur="500"/>
                                        <p:tgtEl>
                                          <p:spTgt spid="3000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0052"/>
                                        </p:tgtEl>
                                        <p:attrNameLst>
                                          <p:attrName>style.visibility</p:attrName>
                                        </p:attrNameLst>
                                      </p:cBhvr>
                                      <p:to>
                                        <p:strVal val="visible"/>
                                      </p:to>
                                    </p:set>
                                    <p:animEffect transition="in" filter="wipe(down)">
                                      <p:cBhvr>
                                        <p:cTn id="17" dur="1000"/>
                                        <p:tgtEl>
                                          <p:spTgt spid="300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0051"/>
                                        </p:tgtEl>
                                        <p:attrNameLst>
                                          <p:attrName>style.visibility</p:attrName>
                                        </p:attrNameLst>
                                      </p:cBhvr>
                                      <p:to>
                                        <p:strVal val="visible"/>
                                      </p:to>
                                    </p:set>
                                    <p:animEffect transition="in" filter="blinds(horizontal)">
                                      <p:cBhvr>
                                        <p:cTn id="22" dur="500"/>
                                        <p:tgtEl>
                                          <p:spTgt spid="3000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0042"/>
                                        </p:tgtEl>
                                        <p:attrNameLst>
                                          <p:attrName>style.visibility</p:attrName>
                                        </p:attrNameLst>
                                      </p:cBhvr>
                                      <p:to>
                                        <p:strVal val="visible"/>
                                      </p:to>
                                    </p:set>
                                    <p:animEffect transition="in" filter="wipe(down)">
                                      <p:cBhvr>
                                        <p:cTn id="27" dur="500"/>
                                        <p:tgtEl>
                                          <p:spTgt spid="3000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0041"/>
                                        </p:tgtEl>
                                        <p:attrNameLst>
                                          <p:attrName>style.visibility</p:attrName>
                                        </p:attrNameLst>
                                      </p:cBhvr>
                                      <p:to>
                                        <p:strVal val="visible"/>
                                      </p:to>
                                    </p:set>
                                    <p:animEffect transition="in" filter="blinds(horizontal)">
                                      <p:cBhvr>
                                        <p:cTn id="32" dur="500"/>
                                        <p:tgtEl>
                                          <p:spTgt spid="3000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0046"/>
                                        </p:tgtEl>
                                        <p:attrNameLst>
                                          <p:attrName>style.visibility</p:attrName>
                                        </p:attrNameLst>
                                      </p:cBhvr>
                                      <p:to>
                                        <p:strVal val="visible"/>
                                      </p:to>
                                    </p:set>
                                    <p:animEffect transition="in" filter="wipe(up)">
                                      <p:cBhvr>
                                        <p:cTn id="37" dur="500"/>
                                        <p:tgtEl>
                                          <p:spTgt spid="30004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0045"/>
                                        </p:tgtEl>
                                        <p:attrNameLst>
                                          <p:attrName>style.visibility</p:attrName>
                                        </p:attrNameLst>
                                      </p:cBhvr>
                                      <p:to>
                                        <p:strVal val="visible"/>
                                      </p:to>
                                    </p:set>
                                    <p:animEffect transition="in" filter="blinds(horizontal)">
                                      <p:cBhvr>
                                        <p:cTn id="42" dur="500"/>
                                        <p:tgtEl>
                                          <p:spTgt spid="3000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00044"/>
                                        </p:tgtEl>
                                        <p:attrNameLst>
                                          <p:attrName>style.visibility</p:attrName>
                                        </p:attrNameLst>
                                      </p:cBhvr>
                                      <p:to>
                                        <p:strVal val="visible"/>
                                      </p:to>
                                    </p:set>
                                    <p:animEffect transition="in" filter="wipe(right)">
                                      <p:cBhvr>
                                        <p:cTn id="47" dur="500"/>
                                        <p:tgtEl>
                                          <p:spTgt spid="30004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00043"/>
                                        </p:tgtEl>
                                        <p:attrNameLst>
                                          <p:attrName>style.visibility</p:attrName>
                                        </p:attrNameLst>
                                      </p:cBhvr>
                                      <p:to>
                                        <p:strVal val="visible"/>
                                      </p:to>
                                    </p:set>
                                    <p:anim calcmode="lin" valueType="num">
                                      <p:cBhvr additive="base">
                                        <p:cTn id="52" dur="1000" fill="hold"/>
                                        <p:tgtEl>
                                          <p:spTgt spid="300043"/>
                                        </p:tgtEl>
                                        <p:attrNameLst>
                                          <p:attrName>ppt_x</p:attrName>
                                        </p:attrNameLst>
                                      </p:cBhvr>
                                      <p:tavLst>
                                        <p:tav tm="0">
                                          <p:val>
                                            <p:strVal val="0-#ppt_w/2"/>
                                          </p:val>
                                        </p:tav>
                                        <p:tav tm="100000">
                                          <p:val>
                                            <p:strVal val="#ppt_x"/>
                                          </p:val>
                                        </p:tav>
                                      </p:tavLst>
                                    </p:anim>
                                    <p:anim calcmode="lin" valueType="num">
                                      <p:cBhvr additive="base">
                                        <p:cTn id="53" dur="1000" fill="hold"/>
                                        <p:tgtEl>
                                          <p:spTgt spid="30004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00047"/>
                                        </p:tgtEl>
                                        <p:attrNameLst>
                                          <p:attrName>style.visibility</p:attrName>
                                        </p:attrNameLst>
                                      </p:cBhvr>
                                      <p:to>
                                        <p:strVal val="visible"/>
                                      </p:to>
                                    </p:set>
                                    <p:animEffect transition="in" filter="wipe(up)">
                                      <p:cBhvr>
                                        <p:cTn id="58" dur="500"/>
                                        <p:tgtEl>
                                          <p:spTgt spid="30004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0048"/>
                                        </p:tgtEl>
                                        <p:attrNameLst>
                                          <p:attrName>style.visibility</p:attrName>
                                        </p:attrNameLst>
                                      </p:cBhvr>
                                      <p:to>
                                        <p:strVal val="visible"/>
                                      </p:to>
                                    </p:set>
                                    <p:animEffect transition="in" filter="blinds(horizontal)">
                                      <p:cBhvr>
                                        <p:cTn id="63" dur="500"/>
                                        <p:tgtEl>
                                          <p:spTgt spid="3000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0040"/>
                                        </p:tgtEl>
                                        <p:attrNameLst>
                                          <p:attrName>style.visibility</p:attrName>
                                        </p:attrNameLst>
                                      </p:cBhvr>
                                      <p:to>
                                        <p:strVal val="visible"/>
                                      </p:to>
                                    </p:set>
                                    <p:animEffect transition="in" filter="wipe(down)">
                                      <p:cBhvr>
                                        <p:cTn id="68" dur="1000"/>
                                        <p:tgtEl>
                                          <p:spTgt spid="30004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00039"/>
                                        </p:tgtEl>
                                        <p:attrNameLst>
                                          <p:attrName>style.visibility</p:attrName>
                                        </p:attrNameLst>
                                      </p:cBhvr>
                                      <p:to>
                                        <p:strVal val="visible"/>
                                      </p:to>
                                    </p:set>
                                    <p:animEffect transition="in" filter="blinds(horizontal)">
                                      <p:cBhvr>
                                        <p:cTn id="73" dur="500"/>
                                        <p:tgtEl>
                                          <p:spTgt spid="3000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00050"/>
                                        </p:tgtEl>
                                        <p:attrNameLst>
                                          <p:attrName>style.visibility</p:attrName>
                                        </p:attrNameLst>
                                      </p:cBhvr>
                                      <p:to>
                                        <p:strVal val="visible"/>
                                      </p:to>
                                    </p:set>
                                    <p:animEffect transition="in" filter="wipe(left)">
                                      <p:cBhvr>
                                        <p:cTn id="78" dur="1000"/>
                                        <p:tgtEl>
                                          <p:spTgt spid="30005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300049"/>
                                        </p:tgtEl>
                                        <p:attrNameLst>
                                          <p:attrName>style.visibility</p:attrName>
                                        </p:attrNameLst>
                                      </p:cBhvr>
                                      <p:to>
                                        <p:strVal val="visible"/>
                                      </p:to>
                                    </p:set>
                                    <p:animEffect transition="in" filter="blinds(horizontal)">
                                      <p:cBhvr>
                                        <p:cTn id="83" dur="500"/>
                                        <p:tgtEl>
                                          <p:spTgt spid="30004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00053"/>
                                        </p:tgtEl>
                                        <p:attrNameLst>
                                          <p:attrName>style.visibility</p:attrName>
                                        </p:attrNameLst>
                                      </p:cBhvr>
                                      <p:to>
                                        <p:strVal val="visible"/>
                                      </p:to>
                                    </p:set>
                                    <p:animEffect transition="in" filter="wipe(down)">
                                      <p:cBhvr>
                                        <p:cTn id="88" dur="500"/>
                                        <p:tgtEl>
                                          <p:spTgt spid="30005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00036"/>
                                        </p:tgtEl>
                                        <p:attrNameLst>
                                          <p:attrName>style.visibility</p:attrName>
                                        </p:attrNameLst>
                                      </p:cBhvr>
                                      <p:to>
                                        <p:strVal val="visible"/>
                                      </p:to>
                                    </p:set>
                                    <p:animEffect transition="in" filter="blinds(horizontal)">
                                      <p:cBhvr>
                                        <p:cTn id="93" dur="500"/>
                                        <p:tgtEl>
                                          <p:spTgt spid="30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p:bldP spid="300037" grpId="0"/>
      <p:bldP spid="300039" grpId="0"/>
      <p:bldP spid="300041" grpId="0"/>
      <p:bldP spid="300043" grpId="0"/>
      <p:bldP spid="300045" grpId="0"/>
      <p:bldP spid="300048" grpId="0"/>
      <p:bldP spid="300049" grpId="0"/>
      <p:bldP spid="3000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7" name="ShockwaveFlash1" r:id="rId2" imgW="8515080" imgH="4441680"/>
        </mc:Choice>
        <mc:Fallback>
          <p:control name="ShockwaveFlash1" r:id="rId2" imgW="8515080" imgH="4441680">
            <p:pic>
              <p:nvPicPr>
                <p:cNvPr id="0" name="ShockwaveFlash1"/>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00150"/>
                  <a:ext cx="8515350" cy="4441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descr="{C26E62F8-A280-11DC-8DE1-000AE642FA7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8686800" y="6019800"/>
            <a:ext cx="11430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底座</a:t>
            </a:r>
          </a:p>
        </p:txBody>
      </p:sp>
      <p:sp>
        <p:nvSpPr>
          <p:cNvPr id="25605" name="Line 5"/>
          <p:cNvSpPr>
            <a:spLocks noChangeShapeType="1"/>
          </p:cNvSpPr>
          <p:nvPr/>
        </p:nvSpPr>
        <p:spPr bwMode="auto">
          <a:xfrm rot="1205308">
            <a:off x="8229600" y="5257800"/>
            <a:ext cx="1066800" cy="609600"/>
          </a:xfrm>
          <a:prstGeom prst="line">
            <a:avLst/>
          </a:prstGeom>
          <a:noFill/>
          <a:ln w="76200" cap="sq">
            <a:solidFill>
              <a:srgbClr val="FF5050"/>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06" name="Text Box 6"/>
          <p:cNvSpPr txBox="1">
            <a:spLocks noChangeArrowheads="1"/>
          </p:cNvSpPr>
          <p:nvPr/>
        </p:nvSpPr>
        <p:spPr bwMode="auto">
          <a:xfrm>
            <a:off x="5867400" y="5486400"/>
            <a:ext cx="11430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标尺</a:t>
            </a:r>
          </a:p>
        </p:txBody>
      </p:sp>
      <p:sp>
        <p:nvSpPr>
          <p:cNvPr id="25607" name="Line 7"/>
          <p:cNvSpPr>
            <a:spLocks noChangeShapeType="1"/>
          </p:cNvSpPr>
          <p:nvPr/>
        </p:nvSpPr>
        <p:spPr bwMode="auto">
          <a:xfrm flipH="1">
            <a:off x="6553200" y="3505200"/>
            <a:ext cx="304800" cy="1905000"/>
          </a:xfrm>
          <a:prstGeom prst="line">
            <a:avLst/>
          </a:prstGeom>
          <a:noFill/>
          <a:ln w="76200" cap="sq">
            <a:solidFill>
              <a:srgbClr val="FF5050"/>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08" name="Text Box 8"/>
          <p:cNvSpPr txBox="1">
            <a:spLocks noChangeArrowheads="1"/>
          </p:cNvSpPr>
          <p:nvPr/>
        </p:nvSpPr>
        <p:spPr bwMode="auto">
          <a:xfrm>
            <a:off x="4876800" y="1143000"/>
            <a:ext cx="10668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横梁 </a:t>
            </a:r>
          </a:p>
        </p:txBody>
      </p:sp>
      <p:sp>
        <p:nvSpPr>
          <p:cNvPr id="25609" name="Line 9"/>
          <p:cNvSpPr>
            <a:spLocks noChangeShapeType="1"/>
          </p:cNvSpPr>
          <p:nvPr/>
        </p:nvSpPr>
        <p:spPr bwMode="auto">
          <a:xfrm>
            <a:off x="5486400" y="1600200"/>
            <a:ext cx="914400" cy="1396752"/>
          </a:xfrm>
          <a:prstGeom prst="line">
            <a:avLst/>
          </a:prstGeom>
          <a:noFill/>
          <a:ln w="76200" cap="sq">
            <a:solidFill>
              <a:srgbClr val="FF5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10" name="Text Box 10"/>
          <p:cNvSpPr txBox="1">
            <a:spLocks noChangeArrowheads="1"/>
          </p:cNvSpPr>
          <p:nvPr/>
        </p:nvSpPr>
        <p:spPr bwMode="auto">
          <a:xfrm>
            <a:off x="8305800" y="228600"/>
            <a:ext cx="15240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分度盘</a:t>
            </a:r>
          </a:p>
        </p:txBody>
      </p:sp>
      <p:sp>
        <p:nvSpPr>
          <p:cNvPr id="25611" name="Line 11"/>
          <p:cNvSpPr>
            <a:spLocks noChangeShapeType="1"/>
          </p:cNvSpPr>
          <p:nvPr/>
        </p:nvSpPr>
        <p:spPr bwMode="auto">
          <a:xfrm rot="3335618" flipH="1">
            <a:off x="7672388" y="184150"/>
            <a:ext cx="525462" cy="1087438"/>
          </a:xfrm>
          <a:prstGeom prst="line">
            <a:avLst/>
          </a:prstGeom>
          <a:noFill/>
          <a:ln w="76200" cap="sq">
            <a:solidFill>
              <a:srgbClr val="FF5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12" name="Text Box 12"/>
          <p:cNvSpPr txBox="1">
            <a:spLocks noChangeArrowheads="1"/>
          </p:cNvSpPr>
          <p:nvPr/>
        </p:nvSpPr>
        <p:spPr bwMode="auto">
          <a:xfrm>
            <a:off x="5181600" y="304800"/>
            <a:ext cx="10668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指针</a:t>
            </a:r>
          </a:p>
        </p:txBody>
      </p:sp>
      <p:sp>
        <p:nvSpPr>
          <p:cNvPr id="25613" name="Line 13"/>
          <p:cNvSpPr>
            <a:spLocks noChangeShapeType="1"/>
          </p:cNvSpPr>
          <p:nvPr/>
        </p:nvSpPr>
        <p:spPr bwMode="auto">
          <a:xfrm rot="-3044451">
            <a:off x="6325369" y="353608"/>
            <a:ext cx="201104" cy="951703"/>
          </a:xfrm>
          <a:prstGeom prst="line">
            <a:avLst/>
          </a:prstGeom>
          <a:noFill/>
          <a:ln w="76200" cap="sq">
            <a:solidFill>
              <a:srgbClr val="FF5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14" name="Text Box 14"/>
          <p:cNvSpPr txBox="1">
            <a:spLocks noChangeArrowheads="1"/>
          </p:cNvSpPr>
          <p:nvPr/>
        </p:nvSpPr>
        <p:spPr bwMode="auto">
          <a:xfrm>
            <a:off x="4419600" y="5691188"/>
            <a:ext cx="10668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游码</a:t>
            </a:r>
          </a:p>
        </p:txBody>
      </p:sp>
      <p:sp>
        <p:nvSpPr>
          <p:cNvPr id="25615" name="Line 15"/>
          <p:cNvSpPr>
            <a:spLocks noChangeShapeType="1"/>
          </p:cNvSpPr>
          <p:nvPr/>
        </p:nvSpPr>
        <p:spPr bwMode="auto">
          <a:xfrm flipH="1">
            <a:off x="5029200" y="3505200"/>
            <a:ext cx="1295400" cy="2133600"/>
          </a:xfrm>
          <a:prstGeom prst="line">
            <a:avLst/>
          </a:prstGeom>
          <a:noFill/>
          <a:ln w="76200" cap="sq">
            <a:solidFill>
              <a:srgbClr val="FF5050"/>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16" name="Text Box 16"/>
          <p:cNvSpPr txBox="1">
            <a:spLocks noChangeArrowheads="1"/>
          </p:cNvSpPr>
          <p:nvPr/>
        </p:nvSpPr>
        <p:spPr bwMode="auto">
          <a:xfrm>
            <a:off x="2971800" y="1219200"/>
            <a:ext cx="1066800" cy="52197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latin typeface="微软雅黑" panose="020B0503020204020204" charset="-122"/>
                <a:ea typeface="微软雅黑" panose="020B0503020204020204" charset="-122"/>
              </a:rPr>
              <a:t>托盘</a:t>
            </a:r>
          </a:p>
        </p:txBody>
      </p:sp>
      <p:sp>
        <p:nvSpPr>
          <p:cNvPr id="25617" name="Line 17"/>
          <p:cNvSpPr>
            <a:spLocks noChangeShapeType="1"/>
          </p:cNvSpPr>
          <p:nvPr/>
        </p:nvSpPr>
        <p:spPr bwMode="auto">
          <a:xfrm>
            <a:off x="3657600" y="1828800"/>
            <a:ext cx="990600" cy="533400"/>
          </a:xfrm>
          <a:prstGeom prst="line">
            <a:avLst/>
          </a:prstGeom>
          <a:noFill/>
          <a:ln w="76200" cap="sq">
            <a:solidFill>
              <a:srgbClr val="FF5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sp>
        <p:nvSpPr>
          <p:cNvPr id="25618" name="Text Box 18"/>
          <p:cNvSpPr txBox="1">
            <a:spLocks noChangeArrowheads="1"/>
          </p:cNvSpPr>
          <p:nvPr/>
        </p:nvSpPr>
        <p:spPr bwMode="auto">
          <a:xfrm>
            <a:off x="9982200" y="3914775"/>
            <a:ext cx="533400" cy="181483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latin typeface="微软雅黑" panose="020B0503020204020204" charset="-122"/>
                <a:ea typeface="微软雅黑" panose="020B0503020204020204" charset="-122"/>
              </a:rPr>
              <a:t>平衡螺母</a:t>
            </a:r>
          </a:p>
        </p:txBody>
      </p:sp>
      <p:sp>
        <p:nvSpPr>
          <p:cNvPr id="25619" name="Line 19"/>
          <p:cNvSpPr>
            <a:spLocks noChangeShapeType="1"/>
          </p:cNvSpPr>
          <p:nvPr/>
        </p:nvSpPr>
        <p:spPr bwMode="auto">
          <a:xfrm rot="-10573360">
            <a:off x="9985375" y="3351213"/>
            <a:ext cx="147638" cy="612775"/>
          </a:xfrm>
          <a:prstGeom prst="line">
            <a:avLst/>
          </a:prstGeom>
          <a:noFill/>
          <a:ln w="76200" cap="sq">
            <a:solidFill>
              <a:srgbClr val="FF505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grpSp>
        <p:nvGrpSpPr>
          <p:cNvPr id="2" name="Group 20"/>
          <p:cNvGrpSpPr/>
          <p:nvPr/>
        </p:nvGrpSpPr>
        <p:grpSpPr bwMode="auto">
          <a:xfrm>
            <a:off x="1600200" y="3657600"/>
            <a:ext cx="1828800" cy="1752600"/>
            <a:chOff x="480" y="1296"/>
            <a:chExt cx="864" cy="1104"/>
          </a:xfrm>
        </p:grpSpPr>
        <p:sp>
          <p:nvSpPr>
            <p:cNvPr id="17431" name="Text Box 21"/>
            <p:cNvSpPr txBox="1">
              <a:spLocks noChangeArrowheads="1"/>
            </p:cNvSpPr>
            <p:nvPr/>
          </p:nvSpPr>
          <p:spPr bwMode="auto">
            <a:xfrm>
              <a:off x="480" y="1296"/>
              <a:ext cx="864" cy="290"/>
            </a:xfrm>
            <a:prstGeom prst="rect">
              <a:avLst/>
            </a:prstGeom>
            <a:noFill/>
            <a:ln w="762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charset="-122"/>
                  <a:ea typeface="微软雅黑" panose="020B0503020204020204" charset="-122"/>
                </a:rPr>
                <a:t>砝码和镊子</a:t>
              </a:r>
            </a:p>
          </p:txBody>
        </p:sp>
        <p:sp>
          <p:nvSpPr>
            <p:cNvPr id="17432" name="Line 22"/>
            <p:cNvSpPr>
              <a:spLocks noChangeShapeType="1"/>
            </p:cNvSpPr>
            <p:nvPr/>
          </p:nvSpPr>
          <p:spPr bwMode="auto">
            <a:xfrm>
              <a:off x="912" y="1632"/>
              <a:ext cx="288" cy="768"/>
            </a:xfrm>
            <a:prstGeom prst="line">
              <a:avLst/>
            </a:prstGeom>
            <a:noFill/>
            <a:ln w="76200" cap="sq">
              <a:solidFill>
                <a:srgbClr val="FF505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endParaRPr>
            </a:p>
          </p:txBody>
        </p:sp>
      </p:grpSp>
      <p:pic>
        <p:nvPicPr>
          <p:cNvPr id="17429" name="Picture 23" descr="QQ截图未命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6172200"/>
            <a:ext cx="1295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6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6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56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56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56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56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56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56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0" animBg="1" autoUpdateAnimBg="0"/>
      <p:bldP spid="25605" grpId="0" bldLvl="0" animBg="1"/>
      <p:bldP spid="25606" grpId="0" bldLvl="0" animBg="1" autoUpdateAnimBg="0"/>
      <p:bldP spid="25607" grpId="0" bldLvl="0" animBg="1"/>
      <p:bldP spid="25608" grpId="0" bldLvl="0" animBg="1" autoUpdateAnimBg="0"/>
      <p:bldP spid="25609" grpId="0" bldLvl="0" animBg="1"/>
      <p:bldP spid="25610" grpId="0" bldLvl="0" animBg="1" autoUpdateAnimBg="0"/>
      <p:bldP spid="25611" grpId="0" bldLvl="0" animBg="1"/>
      <p:bldP spid="25612" grpId="0" bldLvl="0" animBg="1" autoUpdateAnimBg="0"/>
      <p:bldP spid="25613" grpId="0" bldLvl="0" animBg="1"/>
      <p:bldP spid="25614" grpId="0" bldLvl="0" animBg="1" autoUpdateAnimBg="0"/>
      <p:bldP spid="25615" grpId="0" bldLvl="0" animBg="1"/>
      <p:bldP spid="25616" grpId="0" bldLvl="0" animBg="1" autoUpdateAnimBg="0"/>
      <p:bldP spid="25617" grpId="0" bldLvl="0" animBg="1"/>
      <p:bldP spid="25618" grpId="0" bldLvl="0" animBg="1" autoUpdateAnimBg="0"/>
      <p:bldP spid="256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51" name="ShockwaveFlash1" r:id="rId2" imgW="10149120" imgH="5925240"/>
        </mc:Choice>
        <mc:Fallback>
          <p:control name="ShockwaveFlash1" r:id="rId2" imgW="10149120" imgH="5925240">
            <p:pic>
              <p:nvPicPr>
                <p:cNvPr id="0" name="ShockwaveFlash1"/>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22325" y="250825"/>
                  <a:ext cx="10148888" cy="59245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idx="1"/>
          </p:nvPr>
        </p:nvSpPr>
        <p:spPr>
          <a:xfrm>
            <a:off x="329565" y="864235"/>
            <a:ext cx="11128375" cy="4908550"/>
          </a:xfrm>
          <a:solidFill>
            <a:srgbClr val="FFFFFF"/>
          </a:solidFill>
          <a:ln>
            <a:noFill/>
          </a:ln>
        </p:spPr>
        <p:txBody>
          <a:bodyPr>
            <a:normAutofit/>
          </a:bodyPr>
          <a:lstStyle/>
          <a:p>
            <a:pPr marL="0" indent="0" eaLnBrk="1" hangingPunct="1">
              <a:buNone/>
            </a:pP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天平使用的注意事项</a:t>
            </a:r>
            <a:endParaRPr lang="zh-CN" altLang="en-US" sz="3600" dirty="0">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buNone/>
            </a:pPr>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你认为使用天平首先应该注意什么问题？</a:t>
            </a:r>
          </a:p>
          <a:p>
            <a:pPr marL="0" indent="0" eaLnBrk="1" hangingPunct="1">
              <a:lnSpc>
                <a:spcPct val="150000"/>
              </a:lnSpc>
              <a:buNone/>
            </a:pPr>
            <a:r>
              <a:rPr lang="en-US" altLang="zh-CN" b="1" dirty="0">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比如若想测量碳、盐或盐水的质量，能直接放在托盘中进行测量吗？应该如何做？</a:t>
            </a:r>
          </a:p>
          <a:p>
            <a:pPr marL="0" indent="0" eaLnBrk="1" hangingPunct="1">
              <a:lnSpc>
                <a:spcPct val="150000"/>
              </a:lnSpc>
              <a:buNone/>
            </a:pPr>
            <a:r>
              <a:rPr lang="en-US" altLang="zh-CN" b="1" dirty="0">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你认为在测量中还要注意什么问题？（对于砝码有何特殊要求呢？）</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idx="1"/>
          </p:nvPr>
        </p:nvSpPr>
        <p:spPr>
          <a:xfrm>
            <a:off x="432435" y="260350"/>
            <a:ext cx="11494770" cy="6129655"/>
          </a:xfrm>
          <a:solidFill>
            <a:srgbClr val="FFFFFF"/>
          </a:solidFill>
          <a:ln>
            <a:noFill/>
          </a:ln>
        </p:spPr>
        <p:txBody>
          <a:bodyPr>
            <a:noAutofit/>
          </a:bodyPr>
          <a:lstStyle/>
          <a:p>
            <a:pPr marL="0" indent="0" eaLnBrk="1" hangingPunct="1">
              <a:lnSpc>
                <a:spcPct val="150000"/>
              </a:lnSpc>
              <a:buNone/>
            </a:pPr>
            <a:r>
              <a:rPr lang="zh-CN" altLang="en-US" sz="3200" b="1" dirty="0">
                <a:latin typeface="微软雅黑" panose="020B0503020204020204" charset="-122"/>
                <a:ea typeface="微软雅黑" panose="020B0503020204020204" charset="-122"/>
              </a:rPr>
              <a:t>注意事项。</a:t>
            </a:r>
          </a:p>
          <a:p>
            <a:pPr marL="0" indent="0" eaLnBrk="1" hangingPunct="1">
              <a:lnSpc>
                <a:spcPct val="150000"/>
              </a:lnSpc>
              <a:buNone/>
            </a:pPr>
            <a:r>
              <a:rPr lang="zh-CN" altLang="en-US" sz="3200" b="1" dirty="0">
                <a:latin typeface="微软雅黑" panose="020B0503020204020204" charset="-122"/>
                <a:ea typeface="微软雅黑" panose="020B0503020204020204" charset="-122"/>
              </a:rPr>
              <a:t>①每个天平都有自己所能称的最大质量，被测物体的质量不能超过称量（量程）；</a:t>
            </a:r>
          </a:p>
          <a:p>
            <a:pPr marL="0" indent="0" eaLnBrk="1" hangingPunct="1">
              <a:lnSpc>
                <a:spcPct val="150000"/>
              </a:lnSpc>
              <a:buNone/>
            </a:pPr>
            <a:r>
              <a:rPr lang="zh-CN" altLang="en-US" sz="3200" b="1" dirty="0">
                <a:latin typeface="微软雅黑" panose="020B0503020204020204" charset="-122"/>
                <a:ea typeface="微软雅黑" panose="020B0503020204020204" charset="-122"/>
              </a:rPr>
              <a:t>②加减砝码时，要用镊子，不能用手接触砝码，不能把砝码弄湿、弄脏；</a:t>
            </a:r>
          </a:p>
          <a:p>
            <a:pPr marL="0" indent="0" eaLnBrk="1" hangingPunct="1">
              <a:lnSpc>
                <a:spcPct val="150000"/>
              </a:lnSpc>
              <a:buNone/>
            </a:pPr>
            <a:r>
              <a:rPr lang="zh-CN" altLang="en-US" sz="3200" b="1" dirty="0">
                <a:latin typeface="微软雅黑" panose="020B0503020204020204" charset="-122"/>
                <a:ea typeface="微软雅黑" panose="020B0503020204020204" charset="-122"/>
              </a:rPr>
              <a:t>③潮湿的物体和化学药品不能直接放到天平的托盘中，应使用烧杯或者白纸间接称量。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847850" y="731520"/>
            <a:ext cx="7391400" cy="487363"/>
          </a:xfrm>
          <a:solidFill>
            <a:srgbClr val="FFFFFF"/>
          </a:solidFill>
          <a:ln>
            <a:noFill/>
          </a:ln>
        </p:spPr>
        <p:txBody>
          <a:bodyPr>
            <a:normAutofit fontScale="90000"/>
          </a:bodyPr>
          <a:lstStyle/>
          <a:p>
            <a:pPr eaLnBrk="1" hangingPunct="1"/>
            <a:r>
              <a:rPr lang="zh-CN" altLang="en-US" dirty="0">
                <a:solidFill>
                  <a:srgbClr val="FF0000"/>
                </a:solidFill>
              </a:rPr>
              <a:t>实验操作：</a:t>
            </a:r>
          </a:p>
        </p:txBody>
      </p:sp>
      <p:sp>
        <p:nvSpPr>
          <p:cNvPr id="18435" name="Rectangle 3"/>
          <p:cNvSpPr>
            <a:spLocks noGrp="1"/>
          </p:cNvSpPr>
          <p:nvPr>
            <p:ph idx="1"/>
          </p:nvPr>
        </p:nvSpPr>
        <p:spPr>
          <a:xfrm>
            <a:off x="1847850" y="1628775"/>
            <a:ext cx="8229600" cy="3806825"/>
          </a:xfrm>
          <a:solidFill>
            <a:srgbClr val="FFFFFF"/>
          </a:solidFill>
          <a:ln>
            <a:noFill/>
          </a:ln>
        </p:spPr>
        <p:txBody>
          <a:bodyPr/>
          <a:lstStyle/>
          <a:p>
            <a:pPr eaLnBrk="1" hangingPunct="1"/>
            <a:r>
              <a:rPr lang="zh-CN" altLang="en-US" sz="3600" b="1" dirty="0">
                <a:latin typeface="微软雅黑" panose="020B0503020204020204" charset="-122"/>
                <a:ea typeface="微软雅黑" panose="020B0503020204020204" charset="-122"/>
                <a:cs typeface="微软雅黑" panose="020B0503020204020204" charset="-122"/>
              </a:rPr>
              <a:t>实验一：用天平测量黑板擦的质量。</a:t>
            </a:r>
          </a:p>
          <a:p>
            <a:pPr marL="0" indent="0" eaLnBrk="1" hangingPunct="1">
              <a:buNone/>
            </a:pPr>
            <a:endParaRPr lang="zh-CN" altLang="en-US" sz="3600" b="1" dirty="0">
              <a:latin typeface="微软雅黑" panose="020B0503020204020204" charset="-122"/>
              <a:ea typeface="微软雅黑" panose="020B0503020204020204" charset="-122"/>
              <a:cs typeface="微软雅黑" panose="020B0503020204020204" charset="-122"/>
            </a:endParaRPr>
          </a:p>
          <a:p>
            <a:pPr eaLnBrk="1" hangingPunct="1"/>
            <a:r>
              <a:rPr lang="zh-CN" altLang="en-US" sz="3600" b="1" dirty="0">
                <a:latin typeface="微软雅黑" panose="020B0503020204020204" charset="-122"/>
                <a:ea typeface="微软雅黑" panose="020B0503020204020204" charset="-122"/>
                <a:cs typeface="微软雅黑" panose="020B0503020204020204" charset="-122"/>
              </a:rPr>
              <a:t>实验二：用天平测量瓶内液体的质量？</a:t>
            </a:r>
          </a:p>
          <a:p>
            <a:pPr eaLnBrk="1" hangingPunct="1">
              <a:buNone/>
            </a:pPr>
            <a:r>
              <a:rPr lang="zh-CN" altLang="en-US" sz="3600" b="1" dirty="0">
                <a:latin typeface="微软雅黑" panose="020B0503020204020204" charset="-122"/>
                <a:ea typeface="微软雅黑" panose="020B0503020204020204" charset="-122"/>
                <a:cs typeface="微软雅黑" panose="020B0503020204020204" charset="-122"/>
              </a:rPr>
              <a:t>   请说出实验步骤，再进行测量。</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p:nvPr/>
        </p:nvSpPr>
        <p:spPr>
          <a:xfrm>
            <a:off x="1057275" y="266065"/>
            <a:ext cx="4968875" cy="829945"/>
          </a:xfrm>
          <a:prstGeom prst="rect">
            <a:avLst/>
          </a:prstGeom>
          <a:noFill/>
          <a:ln w="9525">
            <a:noFill/>
          </a:ln>
        </p:spPr>
        <p:txBody>
          <a:bodyPr anchor="ctr">
            <a:spAutoFit/>
          </a:bodyPr>
          <a:lstStyle/>
          <a:p>
            <a:pPr eaLnBrk="0" hangingPunct="0">
              <a:buFont typeface="Arial" panose="020B0604020202020204" pitchFamily="34" charset="0"/>
              <a:buNone/>
            </a:pPr>
            <a:r>
              <a:rPr lang="zh-CN" altLang="en-US" sz="2400" b="1" dirty="0">
                <a:solidFill>
                  <a:srgbClr val="FF0000"/>
                </a:solidFill>
                <a:latin typeface="Arial" panose="020B0604020202020204" pitchFamily="34" charset="0"/>
              </a:rPr>
              <a:t>天平的正确使用</a:t>
            </a:r>
          </a:p>
          <a:p>
            <a:pPr eaLnBrk="0" hangingPunct="0">
              <a:buFont typeface="Arial" panose="020B0604020202020204" pitchFamily="34" charset="0"/>
              <a:buNone/>
            </a:pPr>
            <a:r>
              <a:rPr lang="en-US" altLang="zh-CN" sz="2400" b="1" dirty="0">
                <a:latin typeface="Arial" panose="020B0604020202020204" pitchFamily="34" charset="0"/>
                <a:ea typeface="Gulim" pitchFamily="34" charset="-127"/>
              </a:rPr>
              <a:t>1.</a:t>
            </a:r>
            <a:r>
              <a:rPr lang="zh-CN" altLang="en-US" sz="2400" b="1" dirty="0">
                <a:latin typeface="Arial" panose="020B0604020202020204" pitchFamily="34" charset="0"/>
                <a:ea typeface="Gulim" pitchFamily="34" charset="-127"/>
              </a:rPr>
              <a:t>测量前：调平衡</a:t>
            </a:r>
          </a:p>
        </p:txBody>
      </p:sp>
      <p:pic>
        <p:nvPicPr>
          <p:cNvPr id="20483" name="Picture 4"/>
          <p:cNvPicPr>
            <a:picLocks noChangeAspect="1"/>
          </p:cNvPicPr>
          <p:nvPr/>
        </p:nvPicPr>
        <p:blipFill>
          <a:blip r:embed="rId3"/>
          <a:stretch>
            <a:fillRect/>
          </a:stretch>
        </p:blipFill>
        <p:spPr>
          <a:xfrm>
            <a:off x="1057275" y="1452880"/>
            <a:ext cx="7844155" cy="2240915"/>
          </a:xfrm>
          <a:prstGeom prst="rect">
            <a:avLst/>
          </a:prstGeom>
          <a:noFill/>
          <a:ln w="9525">
            <a:noFill/>
          </a:ln>
        </p:spPr>
      </p:pic>
      <p:sp>
        <p:nvSpPr>
          <p:cNvPr id="20484" name="Rectangle 5"/>
          <p:cNvSpPr/>
          <p:nvPr/>
        </p:nvSpPr>
        <p:spPr>
          <a:xfrm>
            <a:off x="733425" y="4344988"/>
            <a:ext cx="9881870" cy="1938020"/>
          </a:xfrm>
          <a:prstGeom prst="rect">
            <a:avLst/>
          </a:prstGeom>
          <a:noFill/>
          <a:ln w="9525">
            <a:noFill/>
          </a:ln>
        </p:spPr>
        <p:txBody>
          <a:bodyPr wrap="square" anchor="ctr">
            <a:spAutoFit/>
          </a:bodyPr>
          <a:lstStyle/>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rPr>
              <a:t>①放（水平）：把天平水平放置；</a:t>
            </a:r>
          </a:p>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rPr>
              <a:t>②移游码：用镊子将游码拨至标尺左端的零刻线处；</a:t>
            </a:r>
          </a:p>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rPr>
              <a:t>③调（平衡）：调节横梁上的平衡螺母，使指针指在分度盘的中线处。（若指针指在分度盘的左侧，应将平衡螺母向右调；反之，平衡螺母向左调，使指针指在分度盘中线处）此时横梁平衡。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52600" y="963216"/>
            <a:ext cx="1295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spcBef>
                <a:spcPct val="50000"/>
              </a:spcBef>
            </a:pPr>
            <a:r>
              <a:rPr kumimoji="1" lang="zh-CN" altLang="en-US" sz="3200">
                <a:solidFill>
                  <a:srgbClr val="000000"/>
                </a:solidFill>
                <a:latin typeface="微软雅黑" panose="020B0503020204020204" charset="-122"/>
                <a:ea typeface="微软雅黑" panose="020B0503020204020204" charset="-122"/>
              </a:rPr>
              <a:t>甲图</a:t>
            </a:r>
          </a:p>
        </p:txBody>
      </p:sp>
      <p:sp>
        <p:nvSpPr>
          <p:cNvPr id="15363" name="Text Box 5"/>
          <p:cNvSpPr txBox="1">
            <a:spLocks noChangeArrowheads="1"/>
          </p:cNvSpPr>
          <p:nvPr/>
        </p:nvSpPr>
        <p:spPr bwMode="auto">
          <a:xfrm>
            <a:off x="6528048" y="997237"/>
            <a:ext cx="36576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spcBef>
                <a:spcPct val="50000"/>
              </a:spcBef>
            </a:pPr>
            <a:r>
              <a:rPr kumimoji="1" lang="zh-CN" altLang="en-US" dirty="0">
                <a:solidFill>
                  <a:srgbClr val="000000"/>
                </a:solidFill>
                <a:latin typeface="微软雅黑" panose="020B0503020204020204" charset="-122"/>
                <a:ea typeface="微软雅黑" panose="020B0503020204020204" charset="-122"/>
              </a:rPr>
              <a:t>平衡螺母的调节</a:t>
            </a:r>
          </a:p>
        </p:txBody>
      </p:sp>
      <p:pic>
        <p:nvPicPr>
          <p:cNvPr id="15364" name="Picture 6" descr="zq天平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384"/>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1905000" y="1115616"/>
            <a:ext cx="13716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spcBef>
                <a:spcPct val="50000"/>
              </a:spcBef>
            </a:pPr>
            <a:r>
              <a:rPr kumimoji="1" lang="zh-CN" altLang="en-US" sz="3200">
                <a:solidFill>
                  <a:srgbClr val="000000"/>
                </a:solidFill>
                <a:latin typeface="微软雅黑" panose="020B0503020204020204" charset="-122"/>
                <a:ea typeface="微软雅黑" panose="020B0503020204020204" charset="-122"/>
              </a:rPr>
              <a:t>甲图</a:t>
            </a:r>
          </a:p>
        </p:txBody>
      </p:sp>
      <p:pic>
        <p:nvPicPr>
          <p:cNvPr id="15366" name="Picture 10" descr="yq准天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73016"/>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AutoShape 15"/>
          <p:cNvSpPr>
            <a:spLocks noChangeArrowheads="1"/>
          </p:cNvSpPr>
          <p:nvPr/>
        </p:nvSpPr>
        <p:spPr bwMode="auto">
          <a:xfrm>
            <a:off x="2286000" y="2639616"/>
            <a:ext cx="685800" cy="228600"/>
          </a:xfrm>
          <a:prstGeom prst="rightArrow">
            <a:avLst>
              <a:gd name="adj1" fmla="val 50000"/>
              <a:gd name="adj2" fmla="val 75000"/>
            </a:avLst>
          </a:prstGeom>
          <a:solidFill>
            <a:srgbClr val="FF0000"/>
          </a:solidFill>
          <a:ln w="9525">
            <a:solidFill>
              <a:schemeClr val="folHlink"/>
            </a:solidFill>
            <a:miter lim="800000"/>
          </a:ln>
        </p:spPr>
        <p:txBody>
          <a:bodyPr wrap="none" anchor="ct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solidFill>
                <a:srgbClr val="000000"/>
              </a:solidFill>
              <a:latin typeface="微软雅黑" panose="020B0503020204020204" charset="-122"/>
              <a:ea typeface="微软雅黑" panose="020B0503020204020204" charset="-122"/>
            </a:endParaRPr>
          </a:p>
        </p:txBody>
      </p:sp>
      <p:sp>
        <p:nvSpPr>
          <p:cNvPr id="34832" name="AutoShape 16"/>
          <p:cNvSpPr>
            <a:spLocks noChangeArrowheads="1"/>
          </p:cNvSpPr>
          <p:nvPr/>
        </p:nvSpPr>
        <p:spPr bwMode="auto">
          <a:xfrm>
            <a:off x="5016500" y="2106216"/>
            <a:ext cx="685800" cy="228600"/>
          </a:xfrm>
          <a:prstGeom prst="rightArrow">
            <a:avLst>
              <a:gd name="adj1" fmla="val 50000"/>
              <a:gd name="adj2" fmla="val 75000"/>
            </a:avLst>
          </a:prstGeom>
          <a:solidFill>
            <a:srgbClr val="FF0000"/>
          </a:solidFill>
          <a:ln w="9525">
            <a:solidFill>
              <a:schemeClr val="folHlink"/>
            </a:solidFill>
            <a:miter lim="800000"/>
          </a:ln>
        </p:spPr>
        <p:txBody>
          <a:bodyPr wrap="none" anchor="ct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solidFill>
                <a:srgbClr val="000000"/>
              </a:solidFill>
              <a:latin typeface="微软雅黑" panose="020B0503020204020204" charset="-122"/>
              <a:ea typeface="微软雅黑" panose="020B0503020204020204" charset="-122"/>
            </a:endParaRPr>
          </a:p>
        </p:txBody>
      </p:sp>
      <p:sp>
        <p:nvSpPr>
          <p:cNvPr id="34833" name="AutoShape 17"/>
          <p:cNvSpPr>
            <a:spLocks noChangeArrowheads="1"/>
          </p:cNvSpPr>
          <p:nvPr/>
        </p:nvSpPr>
        <p:spPr bwMode="auto">
          <a:xfrm>
            <a:off x="4872038" y="5994004"/>
            <a:ext cx="685800" cy="304800"/>
          </a:xfrm>
          <a:prstGeom prst="leftArrow">
            <a:avLst>
              <a:gd name="adj1" fmla="val 50000"/>
              <a:gd name="adj2" fmla="val 56250"/>
            </a:avLst>
          </a:prstGeom>
          <a:solidFill>
            <a:srgbClr val="FF0000"/>
          </a:solidFill>
          <a:ln w="9525">
            <a:solidFill>
              <a:schemeClr val="folHlink"/>
            </a:solidFill>
            <a:miter lim="800000"/>
          </a:ln>
        </p:spPr>
        <p:txBody>
          <a:bodyPr wrap="none" anchor="ct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solidFill>
                <a:srgbClr val="000000"/>
              </a:solidFill>
              <a:latin typeface="微软雅黑" panose="020B0503020204020204" charset="-122"/>
              <a:ea typeface="微软雅黑" panose="020B0503020204020204" charset="-122"/>
            </a:endParaRPr>
          </a:p>
        </p:txBody>
      </p:sp>
      <p:sp>
        <p:nvSpPr>
          <p:cNvPr id="34834" name="AutoShape 18"/>
          <p:cNvSpPr>
            <a:spLocks noChangeArrowheads="1"/>
          </p:cNvSpPr>
          <p:nvPr/>
        </p:nvSpPr>
        <p:spPr bwMode="auto">
          <a:xfrm>
            <a:off x="2063750" y="5346304"/>
            <a:ext cx="685800" cy="304800"/>
          </a:xfrm>
          <a:prstGeom prst="leftArrow">
            <a:avLst>
              <a:gd name="adj1" fmla="val 50000"/>
              <a:gd name="adj2" fmla="val 56250"/>
            </a:avLst>
          </a:prstGeom>
          <a:solidFill>
            <a:srgbClr val="FF0000"/>
          </a:solidFill>
          <a:ln w="9525">
            <a:solidFill>
              <a:schemeClr val="folHlink"/>
            </a:solidFill>
            <a:miter lim="800000"/>
          </a:ln>
        </p:spPr>
        <p:txBody>
          <a:bodyPr wrap="none" anchor="ct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solidFill>
                <a:srgbClr val="000000"/>
              </a:solidFill>
              <a:latin typeface="微软雅黑" panose="020B0503020204020204" charset="-122"/>
              <a:ea typeface="微软雅黑" panose="020B0503020204020204" charset="-122"/>
            </a:endParaRPr>
          </a:p>
        </p:txBody>
      </p:sp>
      <p:sp>
        <p:nvSpPr>
          <p:cNvPr id="15373" name="Text Box 3"/>
          <p:cNvSpPr txBox="1">
            <a:spLocks noChangeArrowheads="1"/>
          </p:cNvSpPr>
          <p:nvPr/>
        </p:nvSpPr>
        <p:spPr bwMode="auto">
          <a:xfrm>
            <a:off x="1703388" y="3906441"/>
            <a:ext cx="1143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spcBef>
                <a:spcPct val="50000"/>
              </a:spcBef>
            </a:pPr>
            <a:r>
              <a:rPr kumimoji="1" lang="zh-CN" altLang="en-US" sz="3200">
                <a:solidFill>
                  <a:srgbClr val="000000"/>
                </a:solidFill>
                <a:latin typeface="微软雅黑" panose="020B0503020204020204" charset="-122"/>
                <a:ea typeface="微软雅黑" panose="020B0503020204020204" charset="-122"/>
              </a:rPr>
              <a:t>乙图</a:t>
            </a:r>
            <a:endParaRPr kumimoji="1" lang="zh-CN" altLang="en-US" sz="2400" b="0">
              <a:solidFill>
                <a:srgbClr val="000000"/>
              </a:solidFill>
              <a:latin typeface="微软雅黑" panose="020B0503020204020204" charset="-122"/>
              <a:ea typeface="微软雅黑" panose="020B0503020204020204" charset="-122"/>
            </a:endParaRPr>
          </a:p>
        </p:txBody>
      </p:sp>
      <p:sp>
        <p:nvSpPr>
          <p:cNvPr id="34835" name="Rectangle 19"/>
          <p:cNvSpPr>
            <a:spLocks noChangeArrowheads="1"/>
          </p:cNvSpPr>
          <p:nvPr/>
        </p:nvSpPr>
        <p:spPr bwMode="auto">
          <a:xfrm>
            <a:off x="6387482" y="2895600"/>
            <a:ext cx="3738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r>
              <a:rPr kumimoji="1" lang="zh-CN" altLang="en-US" sz="4000" dirty="0">
                <a:solidFill>
                  <a:srgbClr val="CC0000"/>
                </a:solidFill>
                <a:latin typeface="微软雅黑" panose="020B0503020204020204" charset="-122"/>
                <a:ea typeface="微软雅黑" panose="020B0503020204020204" charset="-122"/>
              </a:rPr>
              <a:t>哪边高往哪边调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483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3483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34833"/>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348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4835"/>
                                        </p:tgtEl>
                                        <p:attrNameLst>
                                          <p:attrName>style.visibility</p:attrName>
                                        </p:attrNameLst>
                                      </p:cBhvr>
                                      <p:to>
                                        <p:strVal val="visible"/>
                                      </p:to>
                                    </p:set>
                                    <p:anim calcmode="lin" valueType="num">
                                      <p:cBhvr additive="base">
                                        <p:cTn id="20" dur="500" fill="hold"/>
                                        <p:tgtEl>
                                          <p:spTgt spid="34835"/>
                                        </p:tgtEl>
                                        <p:attrNameLst>
                                          <p:attrName>ppt_x</p:attrName>
                                        </p:attrNameLst>
                                      </p:cBhvr>
                                      <p:tavLst>
                                        <p:tav tm="0">
                                          <p:val>
                                            <p:strVal val="1+#ppt_w/2"/>
                                          </p:val>
                                        </p:tav>
                                        <p:tav tm="100000">
                                          <p:val>
                                            <p:strVal val="#ppt_x"/>
                                          </p:val>
                                        </p:tav>
                                      </p:tavLst>
                                    </p:anim>
                                    <p:anim calcmode="lin" valueType="num">
                                      <p:cBhvr additive="base">
                                        <p:cTn id="21" dur="500" fill="hold"/>
                                        <p:tgtEl>
                                          <p:spTgt spid="34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bldLvl="0" animBg="1"/>
      <p:bldP spid="34832" grpId="0" bldLvl="0" animBg="1"/>
      <p:bldP spid="34833" grpId="0" bldLvl="0" animBg="1"/>
      <p:bldP spid="34834" grpId="0" bldLvl="0" animBg="1"/>
      <p:bldP spid="348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p:nvPr/>
        </p:nvSpPr>
        <p:spPr>
          <a:xfrm>
            <a:off x="728663" y="1166813"/>
            <a:ext cx="4168140" cy="460375"/>
          </a:xfrm>
          <a:prstGeom prst="rect">
            <a:avLst/>
          </a:prstGeom>
          <a:noFill/>
          <a:ln w="9525">
            <a:noFill/>
          </a:ln>
        </p:spPr>
        <p:txBody>
          <a:bodyPr wrap="none" anchor="ctr">
            <a:spAutoFit/>
          </a:bodyPr>
          <a:lstStyle/>
          <a:p>
            <a:pPr eaLnBrk="0" hangingPunct="0">
              <a:buFont typeface="Arial" panose="020B0604020202020204" pitchFamily="34" charset="0"/>
              <a:buNone/>
            </a:pPr>
            <a:r>
              <a:rPr lang="en-US" altLang="zh-CN" sz="2400" b="1" dirty="0">
                <a:latin typeface="Arial" panose="020B0604020202020204" pitchFamily="34" charset="0"/>
                <a:ea typeface="Gulim" pitchFamily="34" charset="-127"/>
              </a:rPr>
              <a:t>2.</a:t>
            </a:r>
            <a:r>
              <a:rPr lang="zh-CN" altLang="en-US" sz="2400" b="1" dirty="0">
                <a:latin typeface="Arial" panose="020B0604020202020204" pitchFamily="34" charset="0"/>
                <a:ea typeface="Gulim" pitchFamily="34" charset="-127"/>
              </a:rPr>
              <a:t>测量时：左物右码再调平衡</a:t>
            </a:r>
            <a:r>
              <a:rPr lang="zh-CN" altLang="en-US" dirty="0">
                <a:latin typeface="Arial" panose="020B0604020202020204" pitchFamily="34" charset="0"/>
                <a:ea typeface="Gulim" pitchFamily="34" charset="-127"/>
              </a:rPr>
              <a:t> </a:t>
            </a:r>
          </a:p>
        </p:txBody>
      </p:sp>
      <p:pic>
        <p:nvPicPr>
          <p:cNvPr id="21507" name="Picture 3"/>
          <p:cNvPicPr>
            <a:picLocks noChangeAspect="1"/>
          </p:cNvPicPr>
          <p:nvPr/>
        </p:nvPicPr>
        <p:blipFill>
          <a:blip r:embed="rId2"/>
          <a:stretch>
            <a:fillRect/>
          </a:stretch>
        </p:blipFill>
        <p:spPr>
          <a:xfrm>
            <a:off x="6142038" y="755650"/>
            <a:ext cx="3938587" cy="2425700"/>
          </a:xfrm>
          <a:prstGeom prst="rect">
            <a:avLst/>
          </a:prstGeom>
          <a:noFill/>
          <a:ln w="9525">
            <a:noFill/>
          </a:ln>
        </p:spPr>
      </p:pic>
      <p:sp>
        <p:nvSpPr>
          <p:cNvPr id="21508" name="Rectangle 4"/>
          <p:cNvSpPr/>
          <p:nvPr/>
        </p:nvSpPr>
        <p:spPr>
          <a:xfrm>
            <a:off x="728980" y="3660458"/>
            <a:ext cx="10443210" cy="1938020"/>
          </a:xfrm>
          <a:prstGeom prst="rect">
            <a:avLst/>
          </a:prstGeom>
          <a:noFill/>
          <a:ln w="9525">
            <a:noFill/>
          </a:ln>
        </p:spPr>
        <p:txBody>
          <a:bodyPr wrap="square" anchor="ctr">
            <a:spAutoFit/>
          </a:bodyPr>
          <a:lstStyle/>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rPr>
              <a:t>①把物体放在左盘，</a:t>
            </a:r>
          </a:p>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rPr>
              <a:t>②用镊子夹砝码放在右盘（估计物体质量，用镊子夹砝码从大到小添加），③当右盘中加入最小质量的砝码时，若指针向右偏，此时应该去掉小砝码，用镊子向拨动游码（相当于向右盘加小砝码），直到指针指分度盘中线横梁再次平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279650" y="1052513"/>
            <a:ext cx="7416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3600" b="1">
                <a:ea typeface="微软雅黑" panose="020B0503020204020204" charset="-122"/>
              </a:rPr>
              <a:t>     </a:t>
            </a:r>
            <a:endParaRPr lang="zh-CN" altLang="en-US" sz="3600" b="1">
              <a:ea typeface="华康娃娃体W5(P)" pitchFamily="82" charset="-122"/>
            </a:endParaRPr>
          </a:p>
        </p:txBody>
      </p:sp>
      <p:sp>
        <p:nvSpPr>
          <p:cNvPr id="399364" name="Text Box 4"/>
          <p:cNvSpPr txBox="1">
            <a:spLocks noChangeArrowheads="1"/>
          </p:cNvSpPr>
          <p:nvPr/>
        </p:nvSpPr>
        <p:spPr bwMode="auto">
          <a:xfrm>
            <a:off x="982345" y="517843"/>
            <a:ext cx="8208963"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indent="0" eaLnBrk="1" hangingPunct="1">
              <a:spcBef>
                <a:spcPct val="50000"/>
              </a:spcBef>
              <a:buFontTx/>
              <a:buNone/>
            </a:pPr>
            <a:r>
              <a:rPr lang="zh-CN" altLang="en-US" sz="6000" b="1" dirty="0">
                <a:ea typeface="微软雅黑" panose="020B0503020204020204" charset="-122"/>
              </a:rPr>
              <a:t>质量定义：</a:t>
            </a:r>
          </a:p>
        </p:txBody>
      </p:sp>
      <p:sp>
        <p:nvSpPr>
          <p:cNvPr id="399365" name="Text Box 5"/>
          <p:cNvSpPr txBox="1">
            <a:spLocks noChangeArrowheads="1"/>
          </p:cNvSpPr>
          <p:nvPr/>
        </p:nvSpPr>
        <p:spPr bwMode="auto">
          <a:xfrm>
            <a:off x="982345" y="1697990"/>
            <a:ext cx="1040574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6000" b="1" dirty="0">
                <a:latin typeface="微软雅黑" panose="020B0503020204020204" charset="-122"/>
                <a:ea typeface="微软雅黑" panose="020B0503020204020204" charset="-122"/>
              </a:rPr>
              <a:t>物体所含</a:t>
            </a:r>
            <a:r>
              <a:rPr lang="zh-CN" altLang="en-US" sz="7200" b="1" dirty="0">
                <a:solidFill>
                  <a:srgbClr val="7030A0"/>
                </a:solidFill>
                <a:latin typeface="微软雅黑" panose="020B0503020204020204" charset="-122"/>
                <a:ea typeface="微软雅黑" panose="020B0503020204020204" charset="-122"/>
              </a:rPr>
              <a:t>物质的多少</a:t>
            </a:r>
            <a:r>
              <a:rPr lang="zh-CN" altLang="en-US" sz="6000" b="1" dirty="0">
                <a:latin typeface="微软雅黑" panose="020B0503020204020204" charset="-122"/>
                <a:ea typeface="微软雅黑" panose="020B0503020204020204" charset="-122"/>
              </a:rPr>
              <a:t>叫做物体的质量</a:t>
            </a:r>
          </a:p>
        </p:txBody>
      </p:sp>
      <p:sp>
        <p:nvSpPr>
          <p:cNvPr id="5" name="Text Box 5"/>
          <p:cNvSpPr txBox="1">
            <a:spLocks noChangeArrowheads="1"/>
          </p:cNvSpPr>
          <p:nvPr/>
        </p:nvSpPr>
        <p:spPr bwMode="auto">
          <a:xfrm>
            <a:off x="982473" y="3984568"/>
            <a:ext cx="871378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5400" b="1" dirty="0">
                <a:ea typeface="微软雅黑" panose="020B0503020204020204" charset="-122"/>
              </a:rPr>
              <a:t>符号：</a:t>
            </a:r>
            <a:r>
              <a:rPr lang="en-US" altLang="zh-CN" sz="5400" b="1" dirty="0">
                <a:ea typeface="微软雅黑" panose="020B0503020204020204" charset="-122"/>
              </a:rPr>
              <a:t>m</a:t>
            </a:r>
            <a:endParaRPr lang="zh-CN" altLang="en-US" sz="5400" b="1" dirty="0">
              <a:ea typeface="微软雅黑" panose="020B0503020204020204" charset="-122"/>
            </a:endParaRPr>
          </a:p>
        </p:txBody>
      </p:sp>
      <p:pic>
        <p:nvPicPr>
          <p:cNvPr id="2" name="图片 1" descr="t011c56b0770ffd6f92"/>
          <p:cNvPicPr>
            <a:picLocks noChangeAspect="1"/>
          </p:cNvPicPr>
          <p:nvPr/>
        </p:nvPicPr>
        <p:blipFill>
          <a:blip r:embed="rId3"/>
          <a:stretch>
            <a:fillRect/>
          </a:stretch>
        </p:blipFill>
        <p:spPr>
          <a:xfrm>
            <a:off x="8693785" y="3984625"/>
            <a:ext cx="1838325" cy="1838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64"/>
                                        </p:tgtEl>
                                        <p:attrNameLst>
                                          <p:attrName>style.visibility</p:attrName>
                                        </p:attrNameLst>
                                      </p:cBhvr>
                                      <p:to>
                                        <p:strVal val="visible"/>
                                      </p:to>
                                    </p:set>
                                    <p:anim calcmode="lin" valueType="num">
                                      <p:cBhvr additive="base">
                                        <p:cTn id="7" dur="500" fill="hold"/>
                                        <p:tgtEl>
                                          <p:spTgt spid="399364"/>
                                        </p:tgtEl>
                                        <p:attrNameLst>
                                          <p:attrName>ppt_x</p:attrName>
                                        </p:attrNameLst>
                                      </p:cBhvr>
                                      <p:tavLst>
                                        <p:tav tm="0">
                                          <p:val>
                                            <p:strVal val="0-#ppt_w/2"/>
                                          </p:val>
                                        </p:tav>
                                        <p:tav tm="100000">
                                          <p:val>
                                            <p:strVal val="#ppt_x"/>
                                          </p:val>
                                        </p:tav>
                                      </p:tavLst>
                                    </p:anim>
                                    <p:anim calcmode="lin" valueType="num">
                                      <p:cBhvr additive="base">
                                        <p:cTn id="8" dur="500" fill="hold"/>
                                        <p:tgtEl>
                                          <p:spTgt spid="3993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99365"/>
                                        </p:tgtEl>
                                        <p:attrNameLst>
                                          <p:attrName>style.visibility</p:attrName>
                                        </p:attrNameLst>
                                      </p:cBhvr>
                                      <p:to>
                                        <p:strVal val="visible"/>
                                      </p:to>
                                    </p:set>
                                    <p:anim calcmode="lin" valueType="num">
                                      <p:cBhvr additive="base">
                                        <p:cTn id="12" dur="500" fill="hold"/>
                                        <p:tgtEl>
                                          <p:spTgt spid="399365"/>
                                        </p:tgtEl>
                                        <p:attrNameLst>
                                          <p:attrName>ppt_x</p:attrName>
                                        </p:attrNameLst>
                                      </p:cBhvr>
                                      <p:tavLst>
                                        <p:tav tm="0">
                                          <p:val>
                                            <p:strVal val="#ppt_x"/>
                                          </p:val>
                                        </p:tav>
                                        <p:tav tm="100000">
                                          <p:val>
                                            <p:strVal val="#ppt_x"/>
                                          </p:val>
                                        </p:tav>
                                      </p:tavLst>
                                    </p:anim>
                                    <p:anim calcmode="lin" valueType="num">
                                      <p:cBhvr additive="base">
                                        <p:cTn id="13" dur="500" fill="hold"/>
                                        <p:tgtEl>
                                          <p:spTgt spid="3993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autoUpdateAnimBg="0"/>
      <p:bldP spid="399365" grpId="0" autoUpdateAnimBg="0"/>
      <p:bldP spid="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p:nvPr/>
        </p:nvSpPr>
        <p:spPr>
          <a:xfrm>
            <a:off x="727710" y="475298"/>
            <a:ext cx="10281920" cy="829945"/>
          </a:xfrm>
          <a:prstGeom prst="rect">
            <a:avLst/>
          </a:prstGeom>
          <a:noFill/>
          <a:ln w="9525">
            <a:noFill/>
          </a:ln>
        </p:spPr>
        <p:txBody>
          <a:bodyPr wrap="square" anchor="ctr">
            <a:spAutoFit/>
          </a:bodyPr>
          <a:lstStyle/>
          <a:p>
            <a:pPr eaLnBrk="0" hangingPunct="0">
              <a:buFont typeface="Arial" panose="020B0604020202020204" pitchFamily="34" charset="0"/>
              <a:buNone/>
            </a:pPr>
            <a:r>
              <a:rPr lang="en-US" altLang="zh-CN" sz="2400" b="1" dirty="0">
                <a:latin typeface="微软雅黑" panose="020B0503020204020204" charset="-122"/>
                <a:ea typeface="微软雅黑" panose="020B0503020204020204" charset="-122"/>
                <a:cs typeface="微软雅黑" panose="020B0503020204020204" charset="-122"/>
              </a:rPr>
              <a:t>3.</a:t>
            </a:r>
            <a:r>
              <a:rPr lang="zh-CN" altLang="en-US" sz="2400" b="1" dirty="0">
                <a:latin typeface="微软雅黑" panose="020B0503020204020204" charset="-122"/>
                <a:ea typeface="微软雅黑" panose="020B0503020204020204" charset="-122"/>
                <a:cs typeface="微软雅黑" panose="020B0503020204020204" charset="-122"/>
              </a:rPr>
              <a:t>测量后：读（砝码数、游码数）、记（数</a:t>
            </a:r>
            <a:r>
              <a:rPr lang="en-US" altLang="zh-CN" sz="2400" b="1" dirty="0">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单位）、整理（回复原位）</a:t>
            </a:r>
          </a:p>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cs typeface="微软雅黑" panose="020B0503020204020204" charset="-122"/>
              </a:rPr>
              <a:t>例如</a:t>
            </a:r>
            <a:r>
              <a:rPr lang="en-US" altLang="zh-CN" sz="2400" b="1" dirty="0">
                <a:latin typeface="微软雅黑" panose="020B0503020204020204" charset="-122"/>
                <a:ea typeface="微软雅黑" panose="020B0503020204020204" charset="-122"/>
                <a:cs typeface="微软雅黑" panose="020B0503020204020204" charset="-122"/>
              </a:rPr>
              <a:t>: </a:t>
            </a:r>
            <a:r>
              <a:rPr lang="zh-CN" altLang="en-US" sz="2400" b="1" dirty="0">
                <a:latin typeface="微软雅黑" panose="020B0503020204020204" charset="-122"/>
                <a:ea typeface="微软雅黑" panose="020B0503020204020204" charset="-122"/>
                <a:cs typeface="微软雅黑" panose="020B0503020204020204" charset="-122"/>
              </a:rPr>
              <a:t>游码示数读法：看游码的左边所对刻度值。 </a:t>
            </a:r>
          </a:p>
        </p:txBody>
      </p:sp>
      <p:sp>
        <p:nvSpPr>
          <p:cNvPr id="22531" name="Rectangle 4"/>
          <p:cNvSpPr/>
          <p:nvPr/>
        </p:nvSpPr>
        <p:spPr>
          <a:xfrm>
            <a:off x="975995" y="4134485"/>
            <a:ext cx="9565005" cy="1198880"/>
          </a:xfrm>
          <a:prstGeom prst="rect">
            <a:avLst/>
          </a:prstGeom>
          <a:noFill/>
          <a:ln w="9525">
            <a:noFill/>
          </a:ln>
        </p:spPr>
        <p:txBody>
          <a:bodyPr wrap="square" anchor="ctr">
            <a:spAutoFit/>
          </a:bodyPr>
          <a:lstStyle/>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cs typeface="微软雅黑" panose="020B0503020204020204" charset="-122"/>
              </a:rPr>
              <a:t>平衡时等量关系：</a:t>
            </a:r>
          </a:p>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cs typeface="微软雅黑" panose="020B0503020204020204" charset="-122"/>
              </a:rPr>
              <a:t>左盘物体质量</a:t>
            </a:r>
            <a:r>
              <a:rPr lang="en-US" altLang="zh-CN" sz="2400" b="1" dirty="0">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右盘砝码质量</a:t>
            </a:r>
            <a:r>
              <a:rPr lang="en-US" altLang="zh-CN" sz="2400" b="1" dirty="0">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游码所对应的示数</a:t>
            </a:r>
          </a:p>
          <a:p>
            <a:pPr eaLnBrk="0" hangingPunct="0">
              <a:buFont typeface="Arial" panose="020B0604020202020204" pitchFamily="34" charset="0"/>
              <a:buNone/>
            </a:pPr>
            <a:r>
              <a:rPr lang="zh-CN" altLang="en-US" sz="2400" b="1" dirty="0">
                <a:latin typeface="微软雅黑" panose="020B0503020204020204" charset="-122"/>
                <a:ea typeface="微软雅黑" panose="020B0503020204020204" charset="-122"/>
                <a:cs typeface="微软雅黑" panose="020B0503020204020204" charset="-122"/>
              </a:rPr>
              <a:t>注意</a:t>
            </a:r>
            <a:r>
              <a:rPr lang="en-US" altLang="zh-CN" sz="2400" b="1" dirty="0">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记录完数据后，将砝码放回砝码盒内，物体拿下，游码归零。</a:t>
            </a:r>
          </a:p>
        </p:txBody>
      </p:sp>
      <p:pic>
        <p:nvPicPr>
          <p:cNvPr id="22532" name="Picture 5"/>
          <p:cNvPicPr>
            <a:picLocks noChangeAspect="1"/>
          </p:cNvPicPr>
          <p:nvPr/>
        </p:nvPicPr>
        <p:blipFill>
          <a:blip r:embed="rId3"/>
          <a:stretch>
            <a:fillRect/>
          </a:stretch>
        </p:blipFill>
        <p:spPr>
          <a:xfrm>
            <a:off x="3252788" y="2293938"/>
            <a:ext cx="4070350" cy="11334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5513705" cy="575310"/>
          </a:xfrm>
        </p:spPr>
        <p:txBody>
          <a:bodyPr>
            <a:noAutofit/>
          </a:bodyPr>
          <a:lstStyle/>
          <a:p>
            <a:r>
              <a:rPr lang="zh-CN" altLang="en-US" sz="3600" b="1">
                <a:latin typeface="微软雅黑" panose="020B0503020204020204" charset="-122"/>
                <a:ea typeface="微软雅黑" panose="020B0503020204020204" charset="-122"/>
              </a:rPr>
              <a:t>托盘天平使用方法总结</a:t>
            </a:r>
          </a:p>
        </p:txBody>
      </p:sp>
      <p:sp>
        <p:nvSpPr>
          <p:cNvPr id="3" name="内容占位符 2"/>
          <p:cNvSpPr>
            <a:spLocks noGrp="1"/>
          </p:cNvSpPr>
          <p:nvPr>
            <p:ph idx="1"/>
          </p:nvPr>
        </p:nvSpPr>
        <p:spPr>
          <a:xfrm>
            <a:off x="706120" y="1398905"/>
            <a:ext cx="10927715" cy="4351655"/>
          </a:xfrm>
        </p:spPr>
        <p:txBody>
          <a:bodyPr>
            <a:normAutofit/>
          </a:bodyPr>
          <a:lstStyle/>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放</a:t>
            </a:r>
            <a:r>
              <a:rPr lang="zh-CN" altLang="en-US" sz="2400" b="1">
                <a:latin typeface="微软雅黑" panose="020B0503020204020204" charset="-122"/>
                <a:ea typeface="微软雅黑" panose="020B0503020204020204" charset="-122"/>
                <a:cs typeface="微软雅黑" panose="020B0503020204020204" charset="-122"/>
              </a:rPr>
              <a:t>：将天平放在水平台上</a:t>
            </a:r>
          </a:p>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移</a:t>
            </a:r>
            <a:r>
              <a:rPr lang="zh-CN" altLang="en-US" sz="2400" b="1">
                <a:latin typeface="微软雅黑" panose="020B0503020204020204" charset="-122"/>
                <a:ea typeface="微软雅黑" panose="020B0503020204020204" charset="-122"/>
                <a:cs typeface="微软雅黑" panose="020B0503020204020204" charset="-122"/>
              </a:rPr>
              <a:t>：把游码移到标尺左端的</a:t>
            </a:r>
            <a:r>
              <a:rPr lang="en-US" altLang="zh-CN" sz="2400" b="1">
                <a:latin typeface="微软雅黑" panose="020B0503020204020204" charset="-122"/>
                <a:ea typeface="微软雅黑" panose="020B0503020204020204" charset="-122"/>
                <a:cs typeface="微软雅黑" panose="020B0503020204020204" charset="-122"/>
              </a:rPr>
              <a:t>“0”</a:t>
            </a:r>
            <a:r>
              <a:rPr lang="zh-CN" altLang="en-US" sz="2400" b="1">
                <a:latin typeface="微软雅黑" panose="020B0503020204020204" charset="-122"/>
                <a:ea typeface="微软雅黑" panose="020B0503020204020204" charset="-122"/>
                <a:cs typeface="微软雅黑" panose="020B0503020204020204" charset="-122"/>
              </a:rPr>
              <a:t>刻度线处</a:t>
            </a:r>
          </a:p>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调</a:t>
            </a:r>
            <a:r>
              <a:rPr lang="zh-CN" altLang="en-US" sz="2400" b="1">
                <a:latin typeface="微软雅黑" panose="020B0503020204020204" charset="-122"/>
                <a:ea typeface="微软雅黑" panose="020B0503020204020204" charset="-122"/>
                <a:cs typeface="微软雅黑" panose="020B0503020204020204" charset="-122"/>
              </a:rPr>
              <a:t>：调节横梁上的平衡螺母，使指针指在分度盘的中线处，横梁平衡。（哪盘高就往哪边调）</a:t>
            </a:r>
          </a:p>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称</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sym typeface="+mn-ea"/>
              </a:rPr>
              <a:t>增减砝码，移动游码。左物右码（镊子夹取砝码）</a:t>
            </a: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mn-ea"/>
              </a:rPr>
              <a:t>（由大到小）</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读</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sym typeface="+mn-ea"/>
              </a:rPr>
              <a:t>m</a:t>
            </a:r>
            <a:r>
              <a:rPr lang="zh-CN" altLang="en-US" sz="2400" b="1" baseline="-25000" dirty="0">
                <a:latin typeface="微软雅黑" panose="020B0503020204020204" charset="-122"/>
                <a:ea typeface="微软雅黑" panose="020B0503020204020204" charset="-122"/>
                <a:cs typeface="微软雅黑" panose="020B0503020204020204" charset="-122"/>
                <a:sym typeface="+mn-ea"/>
              </a:rPr>
              <a:t>物</a:t>
            </a:r>
            <a:r>
              <a:rPr lang="en-US" altLang="zh-CN" sz="2400" b="1" dirty="0">
                <a:latin typeface="微软雅黑" panose="020B0503020204020204" charset="-122"/>
                <a:ea typeface="微软雅黑" panose="020B0503020204020204" charset="-122"/>
                <a:cs typeface="微软雅黑" panose="020B0503020204020204" charset="-122"/>
                <a:sym typeface="+mn-ea"/>
              </a:rPr>
              <a:t>=m</a:t>
            </a:r>
            <a:r>
              <a:rPr lang="zh-CN" altLang="en-US" sz="2400" b="1" baseline="-25000" dirty="0">
                <a:latin typeface="微软雅黑" panose="020B0503020204020204" charset="-122"/>
                <a:ea typeface="微软雅黑" panose="020B0503020204020204" charset="-122"/>
                <a:cs typeface="微软雅黑" panose="020B0503020204020204" charset="-122"/>
                <a:sym typeface="+mn-ea"/>
              </a:rPr>
              <a:t>砝</a:t>
            </a:r>
            <a:r>
              <a:rPr lang="en-US" altLang="zh-CN" sz="2400" b="1" dirty="0">
                <a:latin typeface="微软雅黑" panose="020B0503020204020204" charset="-122"/>
                <a:ea typeface="微软雅黑" panose="020B0503020204020204" charset="-122"/>
                <a:cs typeface="微软雅黑" panose="020B0503020204020204" charset="-122"/>
                <a:sym typeface="+mn-ea"/>
              </a:rPr>
              <a:t>+m</a:t>
            </a:r>
            <a:r>
              <a:rPr lang="zh-CN" altLang="en-US" sz="2400" b="1" baseline="-25000" dirty="0">
                <a:latin typeface="微软雅黑" panose="020B0503020204020204" charset="-122"/>
                <a:ea typeface="微软雅黑" panose="020B0503020204020204" charset="-122"/>
                <a:cs typeface="微软雅黑" panose="020B0503020204020204" charset="-122"/>
                <a:sym typeface="+mn-ea"/>
              </a:rPr>
              <a:t>游</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收</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sym typeface="+mn-ea"/>
              </a:rPr>
              <a:t>砝码镊子归盒，游码归零</a:t>
            </a:r>
            <a:endParaRPr lang="zh-CN" altLang="en-US" sz="2400"/>
          </a:p>
          <a:p>
            <a:endParaRPr lang="zh-CN" altLang="en-US"/>
          </a:p>
          <a:p>
            <a:r>
              <a:rPr lang="zh-CN" altLang="en-US"/>
              <a:t>谐音：放一条陈独秀</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p:nvPr/>
        </p:nvSpPr>
        <p:spPr>
          <a:xfrm>
            <a:off x="2347913" y="2479993"/>
            <a:ext cx="8140700" cy="3707765"/>
          </a:xfrm>
          <a:prstGeom prst="rect">
            <a:avLst/>
          </a:prstGeom>
          <a:noFill/>
          <a:ln w="9525">
            <a:noFill/>
          </a:ln>
        </p:spPr>
        <p:txBody>
          <a:bodyPr anchor="ctr">
            <a:spAutoFit/>
          </a:bodyPr>
          <a:lstStyle/>
          <a:p>
            <a:pPr eaLnBrk="0" hangingPunct="0">
              <a:lnSpc>
                <a:spcPct val="140000"/>
              </a:lnSpc>
              <a:buFont typeface="Arial" panose="020B0604020202020204" pitchFamily="34" charset="0"/>
              <a:buNone/>
            </a:pPr>
            <a:r>
              <a:rPr lang="zh-CN" altLang="en-US" sz="2800" b="1" dirty="0">
                <a:latin typeface="Times New Roman" panose="02020603050405020304" pitchFamily="18" charset="0"/>
              </a:rPr>
              <a:t>测量固体的质量：</a:t>
            </a:r>
          </a:p>
          <a:p>
            <a:pPr eaLnBrk="0" hangingPunct="0">
              <a:lnSpc>
                <a:spcPct val="140000"/>
              </a:lnSpc>
              <a:buFont typeface="Arial" panose="020B0604020202020204" pitchFamily="34" charset="0"/>
              <a:buNone/>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1</a:t>
            </a:r>
            <a:r>
              <a:rPr lang="zh-CN" altLang="en-US" sz="2800" b="1" dirty="0">
                <a:latin typeface="Times New Roman" panose="02020603050405020304" pitchFamily="18" charset="0"/>
              </a:rPr>
              <a:t>）调节天平；</a:t>
            </a:r>
          </a:p>
          <a:p>
            <a:pPr eaLnBrk="0" hangingPunct="0">
              <a:lnSpc>
                <a:spcPct val="140000"/>
              </a:lnSpc>
              <a:buFont typeface="Arial" panose="020B0604020202020204" pitchFamily="34" charset="0"/>
              <a:buNone/>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2</a:t>
            </a:r>
            <a:r>
              <a:rPr lang="zh-CN" altLang="en-US" sz="2800" b="1" dirty="0">
                <a:latin typeface="Times New Roman" panose="02020603050405020304" pitchFamily="18" charset="0"/>
              </a:rPr>
              <a:t>）被测物体放左盘， </a:t>
            </a:r>
          </a:p>
          <a:p>
            <a:pPr eaLnBrk="0" hangingPunct="0">
              <a:lnSpc>
                <a:spcPct val="140000"/>
              </a:lnSpc>
              <a:buFont typeface="Arial" panose="020B0604020202020204" pitchFamily="34" charset="0"/>
              <a:buNone/>
            </a:pPr>
            <a:r>
              <a:rPr lang="zh-CN" altLang="en-US" sz="2800" b="1" dirty="0">
                <a:latin typeface="Times New Roman" panose="02020603050405020304" pitchFamily="18" charset="0"/>
              </a:rPr>
              <a:t>　　     砝码放右盘，移动游码，使天平平衡；</a:t>
            </a:r>
          </a:p>
          <a:p>
            <a:pPr eaLnBrk="0" hangingPunct="0">
              <a:lnSpc>
                <a:spcPct val="140000"/>
              </a:lnSpc>
              <a:buFont typeface="Arial" panose="020B0604020202020204" pitchFamily="34" charset="0"/>
              <a:buNone/>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3</a:t>
            </a:r>
            <a:r>
              <a:rPr lang="zh-CN" altLang="en-US" sz="2800" b="1" dirty="0">
                <a:latin typeface="Times New Roman" panose="02020603050405020304" pitchFamily="18" charset="0"/>
              </a:rPr>
              <a:t>）记录数据。</a:t>
            </a:r>
          </a:p>
          <a:p>
            <a:pPr eaLnBrk="0" hangingPunct="0">
              <a:lnSpc>
                <a:spcPct val="140000"/>
              </a:lnSpc>
              <a:buFont typeface="Arial" panose="020B0604020202020204" pitchFamily="34" charset="0"/>
              <a:buNone/>
            </a:pPr>
            <a:r>
              <a:rPr lang="zh-CN" altLang="en-US" sz="2800" b="1" dirty="0">
                <a:latin typeface="Times New Roman" panose="02020603050405020304" pitchFamily="18" charset="0"/>
              </a:rPr>
              <a:t>  　　 如图：</a:t>
            </a:r>
            <a:r>
              <a:rPr lang="en-US" altLang="zh-CN" sz="2800" b="1" i="1" dirty="0">
                <a:latin typeface="Times New Roman" panose="02020603050405020304" pitchFamily="18" charset="0"/>
              </a:rPr>
              <a:t>m</a:t>
            </a:r>
            <a:r>
              <a:rPr lang="en-US" altLang="zh-CN" sz="2800" b="1" dirty="0">
                <a:latin typeface="Times New Roman" panose="02020603050405020304" pitchFamily="18" charset="0"/>
              </a:rPr>
              <a:t>=53.4g</a:t>
            </a:r>
            <a:r>
              <a:rPr lang="zh-CN" altLang="en-US" sz="2800" b="1" dirty="0">
                <a:latin typeface="Times New Roman" panose="02020603050405020304" pitchFamily="18" charset="0"/>
              </a:rPr>
              <a:t>。</a:t>
            </a:r>
          </a:p>
        </p:txBody>
      </p:sp>
      <p:pic>
        <p:nvPicPr>
          <p:cNvPr id="19459" name="Picture 5"/>
          <p:cNvPicPr>
            <a:picLocks noChangeAspect="1"/>
          </p:cNvPicPr>
          <p:nvPr/>
        </p:nvPicPr>
        <p:blipFill>
          <a:blip r:embed="rId2"/>
          <a:stretch>
            <a:fillRect/>
          </a:stretch>
        </p:blipFill>
        <p:spPr>
          <a:xfrm>
            <a:off x="6096000" y="692150"/>
            <a:ext cx="4352925" cy="2719388"/>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3"/>
          <a:stretch>
            <a:fillRect/>
          </a:stretch>
        </p:blipFill>
        <p:spPr>
          <a:xfrm>
            <a:off x="1788795" y="3794125"/>
            <a:ext cx="3269615" cy="2566035"/>
          </a:xfrm>
          <a:prstGeom prst="rect">
            <a:avLst/>
          </a:prstGeom>
          <a:noFill/>
          <a:ln w="9525">
            <a:noFill/>
          </a:ln>
        </p:spPr>
      </p:pic>
      <p:pic>
        <p:nvPicPr>
          <p:cNvPr id="23555" name="Picture 4"/>
          <p:cNvPicPr>
            <a:picLocks noChangeAspect="1"/>
          </p:cNvPicPr>
          <p:nvPr/>
        </p:nvPicPr>
        <p:blipFill>
          <a:blip r:embed="rId4"/>
          <a:stretch>
            <a:fillRect/>
          </a:stretch>
        </p:blipFill>
        <p:spPr>
          <a:xfrm>
            <a:off x="6703695" y="3317240"/>
            <a:ext cx="3822065" cy="2760345"/>
          </a:xfrm>
          <a:prstGeom prst="rect">
            <a:avLst/>
          </a:prstGeom>
          <a:noFill/>
          <a:ln w="9525">
            <a:noFill/>
          </a:ln>
        </p:spPr>
      </p:pic>
      <p:sp>
        <p:nvSpPr>
          <p:cNvPr id="23556" name="Rectangle 5"/>
          <p:cNvSpPr/>
          <p:nvPr/>
        </p:nvSpPr>
        <p:spPr>
          <a:xfrm>
            <a:off x="2026285" y="370205"/>
            <a:ext cx="7261225" cy="3569335"/>
          </a:xfrm>
          <a:prstGeom prst="rect">
            <a:avLst/>
          </a:prstGeom>
          <a:noFill/>
          <a:ln w="9525">
            <a:noFill/>
          </a:ln>
        </p:spPr>
        <p:txBody>
          <a:bodyPr anchor="ctr">
            <a:spAutoFit/>
          </a:bodyPr>
          <a:lstStyle/>
          <a:p>
            <a:pPr eaLnBrk="0" hangingPunct="0">
              <a:lnSpc>
                <a:spcPct val="150000"/>
              </a:lnSpc>
              <a:buFont typeface="Arial" panose="020B0604020202020204" pitchFamily="34" charset="0"/>
              <a:buNone/>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如何测量一杯水的质量呢？</a:t>
            </a:r>
          </a:p>
          <a:p>
            <a:pPr eaLnBrk="0" hangingPunct="0">
              <a:lnSpc>
                <a:spcPct val="150000"/>
              </a:lnSpc>
              <a:buNone/>
            </a:pPr>
            <a:endParaRPr lang="zh-CN" altLang="en-US" sz="2400" b="1" dirty="0">
              <a:latin typeface="微软雅黑" panose="020B0503020204020204" charset="-122"/>
              <a:ea typeface="微软雅黑" panose="020B0503020204020204" charset="-122"/>
              <a:cs typeface="微软雅黑" panose="020B0503020204020204" charset="-122"/>
            </a:endParaRPr>
          </a:p>
          <a:p>
            <a:pPr eaLnBrk="0" hangingPunct="0">
              <a:lnSpc>
                <a:spcPct val="150000"/>
              </a:lnSpc>
              <a:buNone/>
            </a:pP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调节天平；</a:t>
            </a:r>
            <a:endParaRPr lang="zh-CN" altLang="en-US" sz="2400" b="1" dirty="0">
              <a:latin typeface="微软雅黑" panose="020B0503020204020204" charset="-122"/>
              <a:ea typeface="微软雅黑" panose="020B0503020204020204" charset="-122"/>
              <a:cs typeface="微软雅黑" panose="020B0503020204020204" charset="-122"/>
            </a:endParaRPr>
          </a:p>
          <a:p>
            <a:pPr eaLnBrk="0" hangingPunct="0">
              <a:lnSpc>
                <a:spcPct val="150000"/>
              </a:lnSpc>
              <a:buNone/>
            </a:pP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测量空烧杯质量</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m</a:t>
            </a:r>
            <a:r>
              <a:rPr lang="en-US" altLang="zh-CN" sz="2400" b="1" baseline="-30000" dirty="0">
                <a:solidFill>
                  <a:srgbClr val="000000"/>
                </a:solidFill>
                <a:latin typeface="微软雅黑" panose="020B0503020204020204" charset="-122"/>
                <a:ea typeface="微软雅黑" panose="020B0503020204020204" charset="-122"/>
                <a:cs typeface="微软雅黑" panose="020B0503020204020204" charset="-122"/>
              </a:rPr>
              <a:t>0</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b="1" dirty="0">
              <a:latin typeface="微软雅黑" panose="020B0503020204020204" charset="-122"/>
              <a:ea typeface="微软雅黑" panose="020B0503020204020204" charset="-122"/>
              <a:cs typeface="微软雅黑" panose="020B0503020204020204" charset="-122"/>
            </a:endParaRPr>
          </a:p>
          <a:p>
            <a:pPr eaLnBrk="0" hangingPunct="0">
              <a:lnSpc>
                <a:spcPct val="150000"/>
              </a:lnSpc>
              <a:buNone/>
            </a:pP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将被测液体倒入烧杯，测量总质量</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m</a:t>
            </a:r>
            <a:r>
              <a:rPr lang="zh-CN" altLang="en-US" sz="2400" b="1" baseline="-30000" dirty="0">
                <a:solidFill>
                  <a:srgbClr val="000000"/>
                </a:solidFill>
                <a:latin typeface="微软雅黑" panose="020B0503020204020204" charset="-122"/>
                <a:ea typeface="微软雅黑" panose="020B0503020204020204" charset="-122"/>
                <a:cs typeface="微软雅黑" panose="020B0503020204020204" charset="-122"/>
              </a:rPr>
              <a:t>总</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b="1" dirty="0">
              <a:latin typeface="微软雅黑" panose="020B0503020204020204" charset="-122"/>
              <a:ea typeface="微软雅黑" panose="020B0503020204020204" charset="-122"/>
              <a:cs typeface="微软雅黑" panose="020B0503020204020204" charset="-122"/>
            </a:endParaRPr>
          </a:p>
          <a:p>
            <a:pPr eaLnBrk="0" hangingPunct="0">
              <a:lnSpc>
                <a:spcPct val="150000"/>
              </a:lnSpc>
              <a:buNone/>
            </a:pP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被测液体质量</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m=m</a:t>
            </a:r>
            <a:r>
              <a:rPr lang="zh-CN" altLang="en-US" sz="2400" b="1" baseline="-30000" dirty="0">
                <a:solidFill>
                  <a:srgbClr val="000000"/>
                </a:solidFill>
                <a:latin typeface="微软雅黑" panose="020B0503020204020204" charset="-122"/>
                <a:ea typeface="微软雅黑" panose="020B0503020204020204" charset="-122"/>
                <a:cs typeface="微软雅黑" panose="020B0503020204020204" charset="-122"/>
              </a:rPr>
              <a:t>总</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m</a:t>
            </a:r>
            <a:r>
              <a:rPr lang="en-US" altLang="zh-CN" sz="2400" b="1" baseline="-30000" dirty="0">
                <a:solidFill>
                  <a:srgbClr val="000000"/>
                </a:solidFill>
                <a:latin typeface="微软雅黑" panose="020B0503020204020204" charset="-122"/>
                <a:ea typeface="微软雅黑" panose="020B0503020204020204" charset="-122"/>
                <a:cs typeface="微软雅黑" panose="020B0503020204020204" charset="-122"/>
              </a:rPr>
              <a:t>0</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eaLnBrk="0" hangingPunct="0"/>
            <a:r>
              <a:rPr lang="en-US" altLang="zh-CN" sz="1000" b="1" dirty="0">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3557" name="Rectangle 6"/>
          <p:cNvSpPr/>
          <p:nvPr/>
        </p:nvSpPr>
        <p:spPr>
          <a:xfrm>
            <a:off x="4843463" y="3793808"/>
            <a:ext cx="214630" cy="245110"/>
          </a:xfrm>
          <a:prstGeom prst="rect">
            <a:avLst/>
          </a:prstGeom>
          <a:noFill/>
          <a:ln w="9525">
            <a:noFill/>
          </a:ln>
        </p:spPr>
        <p:txBody>
          <a:bodyPr wrap="none" anchor="ctr">
            <a:spAutoFit/>
          </a:bodyPr>
          <a:lstStyle/>
          <a:p>
            <a:pPr eaLnBrk="0" hangingPunct="0">
              <a:buFont typeface="Arial" panose="020B0604020202020204" pitchFamily="34" charset="0"/>
              <a:buNone/>
            </a:pPr>
            <a:r>
              <a:rPr lang="zh-CN" altLang="en-US" sz="1000" b="1" dirty="0">
                <a:solidFill>
                  <a:srgbClr val="000000"/>
                </a:solidFill>
                <a:latin typeface="Times New Roman" panose="02020603050405020304" pitchFamily="18" charset="0"/>
              </a:rPr>
              <a:t> </a:t>
            </a:r>
            <a:endParaRPr lang="zh-CN" altLang="en-US" sz="1400" dirty="0">
              <a:solidFill>
                <a:schemeClr val="bg1"/>
              </a:solidFill>
              <a:latin typeface="Times New Roman" panose="02020603050405020304" pitchFamily="18" charset="0"/>
              <a:ea typeface="Gulim" pitchFamily="34" charset="-127"/>
            </a:endParaRPr>
          </a:p>
        </p:txBody>
      </p:sp>
      <p:sp>
        <p:nvSpPr>
          <p:cNvPr id="23558" name="Rectangle 7"/>
          <p:cNvSpPr/>
          <p:nvPr/>
        </p:nvSpPr>
        <p:spPr>
          <a:xfrm>
            <a:off x="4843463" y="4981734"/>
            <a:ext cx="208280" cy="213995"/>
          </a:xfrm>
          <a:prstGeom prst="rect">
            <a:avLst/>
          </a:prstGeom>
          <a:noFill/>
          <a:ln w="9525">
            <a:noFill/>
          </a:ln>
        </p:spPr>
        <p:txBody>
          <a:bodyPr wrap="none" anchor="ctr">
            <a:spAutoFit/>
          </a:bodyPr>
          <a:lstStyle/>
          <a:p>
            <a:pPr eaLnBrk="0" hangingPunct="0">
              <a:buFont typeface="Arial" panose="020B0604020202020204" pitchFamily="34" charset="0"/>
              <a:buNone/>
            </a:pPr>
            <a:r>
              <a:rPr lang="zh-CN" altLang="en-US" sz="800" dirty="0">
                <a:latin typeface="Times New Roman" panose="02020603050405020304" pitchFamily="18" charset="0"/>
                <a:ea typeface="Gulim" pitchFamily="34" charset="-127"/>
              </a:rPr>
              <a:t> </a:t>
            </a:r>
            <a:endParaRPr lang="zh-CN" altLang="en-US" sz="1400" dirty="0">
              <a:solidFill>
                <a:schemeClr val="bg1"/>
              </a:solidFill>
              <a:latin typeface="Times New Roman" panose="02020603050405020304" pitchFamily="18" charset="0"/>
              <a:ea typeface="Gulim" pitchFamily="34" charset="-127"/>
            </a:endParaRPr>
          </a:p>
        </p:txBody>
      </p:sp>
      <p:sp>
        <p:nvSpPr>
          <p:cNvPr id="3" name="爆炸形 1 2"/>
          <p:cNvSpPr/>
          <p:nvPr/>
        </p:nvSpPr>
        <p:spPr>
          <a:xfrm>
            <a:off x="7528922" y="1044585"/>
            <a:ext cx="3203847" cy="2219959"/>
          </a:xfrm>
          <a:prstGeom prst="irregularSeal1">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3600" b="1" dirty="0">
                <a:solidFill>
                  <a:prstClr val="white"/>
                </a:solidFill>
                <a:latin typeface="微软雅黑" panose="020B0503020204020204" charset="-122"/>
                <a:ea typeface="微软雅黑" panose="020B0503020204020204" charset="-122"/>
              </a:rPr>
              <a:t>去皮法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568" y="188640"/>
            <a:ext cx="5976664" cy="768350"/>
          </a:xfrm>
          <a:prstGeom prst="rect">
            <a:avLst/>
          </a:prstGeom>
          <a:noFill/>
        </p:spPr>
        <p:txBody>
          <a:bodyPr wrap="square" rtlCol="0">
            <a:spAutoFit/>
          </a:bodyPr>
          <a:lstStyle/>
          <a:p>
            <a:pPr fontAlgn="auto">
              <a:spcBef>
                <a:spcPts val="0"/>
              </a:spcBef>
              <a:spcAft>
                <a:spcPts val="0"/>
              </a:spcAft>
            </a:pPr>
            <a:r>
              <a:rPr lang="zh-CN" altLang="en-US" sz="4400" b="1" dirty="0">
                <a:solidFill>
                  <a:prstClr val="black"/>
                </a:solidFill>
                <a:latin typeface="微软雅黑" panose="020B0503020204020204" charset="-122"/>
                <a:ea typeface="微软雅黑" panose="020B0503020204020204" charset="-122"/>
              </a:rPr>
              <a:t>天平测</a:t>
            </a:r>
            <a:r>
              <a:rPr lang="zh-CN" altLang="en-US" sz="4400" b="1" dirty="0">
                <a:solidFill>
                  <a:srgbClr val="FF0000"/>
                </a:solidFill>
                <a:latin typeface="微软雅黑" panose="020B0503020204020204" charset="-122"/>
                <a:ea typeface="微软雅黑" panose="020B0503020204020204" charset="-122"/>
              </a:rPr>
              <a:t>微小物体</a:t>
            </a:r>
            <a:r>
              <a:rPr lang="zh-CN" altLang="en-US" sz="4400" b="1" dirty="0">
                <a:solidFill>
                  <a:prstClr val="black"/>
                </a:solidFill>
                <a:latin typeface="微软雅黑" panose="020B0503020204020204" charset="-122"/>
                <a:ea typeface="微软雅黑" panose="020B0503020204020204" charset="-122"/>
              </a:rPr>
              <a:t>的质量</a:t>
            </a: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104" y="3717032"/>
            <a:ext cx="3429000" cy="228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7181" y="3717295"/>
            <a:ext cx="4176464" cy="278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爆炸形 1 2"/>
          <p:cNvSpPr/>
          <p:nvPr/>
        </p:nvSpPr>
        <p:spPr>
          <a:xfrm>
            <a:off x="7464152" y="2708920"/>
            <a:ext cx="3203847" cy="2219959"/>
          </a:xfrm>
          <a:prstGeom prst="irregularSeal1">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3600" b="1" dirty="0">
                <a:solidFill>
                  <a:prstClr val="white"/>
                </a:solidFill>
                <a:latin typeface="微软雅黑" panose="020B0503020204020204" charset="-122"/>
                <a:ea typeface="微软雅黑" panose="020B0503020204020204" charset="-122"/>
              </a:rPr>
              <a:t>累积法</a:t>
            </a:r>
          </a:p>
        </p:txBody>
      </p:sp>
      <p:pic>
        <p:nvPicPr>
          <p:cNvPr id="4" name="图片 3"/>
          <p:cNvPicPr>
            <a:picLocks noChangeAspect="1"/>
          </p:cNvPicPr>
          <p:nvPr/>
        </p:nvPicPr>
        <p:blipFill>
          <a:blip r:embed="rId5"/>
          <a:stretch>
            <a:fillRect/>
          </a:stretch>
        </p:blipFill>
        <p:spPr>
          <a:xfrm>
            <a:off x="2924810" y="956945"/>
            <a:ext cx="3843655" cy="2579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1+#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arn(inVertical)">
                                      <p:cBhvr>
                                        <p:cTn id="12" dur="500"/>
                                        <p:tgtEl>
                                          <p:spTgt spid="1946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6562" y="332656"/>
            <a:ext cx="2829318" cy="1106805"/>
          </a:xfrm>
          <a:prstGeom prst="rect">
            <a:avLst/>
          </a:prstGeom>
          <a:noFill/>
        </p:spPr>
        <p:txBody>
          <a:bodyPr wrap="square" rtlCol="0">
            <a:spAutoFit/>
          </a:bodyPr>
          <a:lstStyle/>
          <a:p>
            <a:pPr fontAlgn="auto">
              <a:spcBef>
                <a:spcPts val="0"/>
              </a:spcBef>
              <a:spcAft>
                <a:spcPts val="0"/>
              </a:spcAft>
            </a:pPr>
            <a:r>
              <a:rPr lang="zh-CN" altLang="en-US" sz="6600" b="1" dirty="0">
                <a:solidFill>
                  <a:srgbClr val="00B050"/>
                </a:solidFill>
                <a:latin typeface="华文隶书" panose="02010800040101010101" pitchFamily="2" charset="-122"/>
                <a:ea typeface="华文隶书" panose="02010800040101010101" pitchFamily="2" charset="-122"/>
              </a:rPr>
              <a:t>方法：</a:t>
            </a:r>
          </a:p>
        </p:txBody>
      </p:sp>
      <p:sp>
        <p:nvSpPr>
          <p:cNvPr id="3" name="TextBox 2"/>
          <p:cNvSpPr txBox="1"/>
          <p:nvPr/>
        </p:nvSpPr>
        <p:spPr>
          <a:xfrm>
            <a:off x="1524000" y="1819179"/>
            <a:ext cx="9144000" cy="706755"/>
          </a:xfrm>
          <a:prstGeom prst="rect">
            <a:avLst/>
          </a:prstGeom>
          <a:noFill/>
        </p:spPr>
        <p:txBody>
          <a:bodyPr wrap="square" rtlCol="0">
            <a:spAutoFit/>
          </a:bodyPr>
          <a:lstStyle/>
          <a:p>
            <a:pPr fontAlgn="auto">
              <a:spcBef>
                <a:spcPts val="0"/>
              </a:spcBef>
              <a:spcAft>
                <a:spcPts val="0"/>
              </a:spcAft>
            </a:pPr>
            <a:r>
              <a:rPr lang="zh-CN" altLang="en-US" sz="4000" b="1" dirty="0">
                <a:solidFill>
                  <a:prstClr val="black"/>
                </a:solidFill>
                <a:latin typeface="微软雅黑" panose="020B0503020204020204" charset="-122"/>
                <a:ea typeface="微软雅黑" panose="020B0503020204020204" charset="-122"/>
              </a:rPr>
              <a:t>（</a:t>
            </a:r>
            <a:r>
              <a:rPr lang="en-US" altLang="zh-CN" sz="4000" b="1" dirty="0">
                <a:solidFill>
                  <a:prstClr val="black"/>
                </a:solidFill>
                <a:latin typeface="微软雅黑" panose="020B0503020204020204" charset="-122"/>
                <a:ea typeface="微软雅黑" panose="020B0503020204020204" charset="-122"/>
              </a:rPr>
              <a:t>1</a:t>
            </a:r>
            <a:r>
              <a:rPr lang="zh-CN" altLang="en-US" sz="4000" b="1" dirty="0">
                <a:solidFill>
                  <a:prstClr val="black"/>
                </a:solidFill>
                <a:latin typeface="微软雅黑" panose="020B0503020204020204" charset="-122"/>
                <a:ea typeface="微软雅黑" panose="020B0503020204020204" charset="-122"/>
              </a:rPr>
              <a:t>）先测出</a:t>
            </a:r>
            <a:r>
              <a:rPr lang="en-US" altLang="zh-CN" sz="4000" b="1" dirty="0">
                <a:solidFill>
                  <a:srgbClr val="FF0000"/>
                </a:solidFill>
                <a:latin typeface="微软雅黑" panose="020B0503020204020204" charset="-122"/>
                <a:ea typeface="微软雅黑" panose="020B0503020204020204" charset="-122"/>
              </a:rPr>
              <a:t>n</a:t>
            </a:r>
            <a:r>
              <a:rPr lang="zh-CN" altLang="en-US" sz="4000" b="1" dirty="0">
                <a:solidFill>
                  <a:prstClr val="black"/>
                </a:solidFill>
                <a:latin typeface="微软雅黑" panose="020B0503020204020204" charset="-122"/>
                <a:ea typeface="微软雅黑" panose="020B0503020204020204" charset="-122"/>
              </a:rPr>
              <a:t>个微小物体的总质量，</a:t>
            </a:r>
            <a:r>
              <a:rPr lang="en-US" altLang="zh-CN" sz="4000" b="1" dirty="0">
                <a:solidFill>
                  <a:srgbClr val="FF0000"/>
                </a:solidFill>
                <a:latin typeface="微软雅黑" panose="020B0503020204020204" charset="-122"/>
                <a:ea typeface="微软雅黑" panose="020B0503020204020204" charset="-122"/>
              </a:rPr>
              <a:t>M</a:t>
            </a:r>
            <a:endParaRPr lang="zh-CN" altLang="en-US" sz="4000" b="1" dirty="0">
              <a:solidFill>
                <a:srgbClr val="FF0000"/>
              </a:solidFill>
              <a:latin typeface="微软雅黑" panose="020B0503020204020204" charset="-122"/>
              <a:ea typeface="微软雅黑" panose="020B0503020204020204" charset="-122"/>
            </a:endParaRPr>
          </a:p>
        </p:txBody>
      </p:sp>
      <p:sp>
        <p:nvSpPr>
          <p:cNvPr id="4" name="TextBox 3"/>
          <p:cNvSpPr txBox="1"/>
          <p:nvPr/>
        </p:nvSpPr>
        <p:spPr>
          <a:xfrm>
            <a:off x="1538490" y="2996952"/>
            <a:ext cx="7221806" cy="706755"/>
          </a:xfrm>
          <a:prstGeom prst="rect">
            <a:avLst/>
          </a:prstGeom>
          <a:noFill/>
        </p:spPr>
        <p:txBody>
          <a:bodyPr wrap="square" rtlCol="0">
            <a:spAutoFit/>
          </a:bodyPr>
          <a:lstStyle/>
          <a:p>
            <a:pPr fontAlgn="auto">
              <a:spcBef>
                <a:spcPts val="0"/>
              </a:spcBef>
              <a:spcAft>
                <a:spcPts val="0"/>
              </a:spcAft>
            </a:pPr>
            <a:r>
              <a:rPr lang="zh-CN" altLang="en-US" sz="4000" b="1" dirty="0">
                <a:solidFill>
                  <a:prstClr val="black"/>
                </a:solidFill>
                <a:latin typeface="微软雅黑" panose="020B0503020204020204" charset="-122"/>
                <a:ea typeface="微软雅黑" panose="020B0503020204020204" charset="-122"/>
              </a:rPr>
              <a:t>（</a:t>
            </a:r>
            <a:r>
              <a:rPr lang="en-US" altLang="zh-CN" sz="4000" b="1" dirty="0">
                <a:solidFill>
                  <a:prstClr val="black"/>
                </a:solidFill>
                <a:latin typeface="微软雅黑" panose="020B0503020204020204" charset="-122"/>
                <a:ea typeface="微软雅黑" panose="020B0503020204020204" charset="-122"/>
              </a:rPr>
              <a:t>2</a:t>
            </a:r>
            <a:r>
              <a:rPr lang="zh-CN" altLang="en-US" sz="4000" b="1" dirty="0">
                <a:solidFill>
                  <a:prstClr val="black"/>
                </a:solidFill>
                <a:latin typeface="微软雅黑" panose="020B0503020204020204" charset="-122"/>
                <a:ea typeface="微软雅黑" panose="020B0503020204020204" charset="-122"/>
              </a:rPr>
              <a:t>）</a:t>
            </a:r>
            <a:r>
              <a:rPr lang="en-US" altLang="zh-CN" sz="4000" b="1" dirty="0">
                <a:solidFill>
                  <a:srgbClr val="FF0000"/>
                </a:solidFill>
                <a:latin typeface="微软雅黑" panose="020B0503020204020204" charset="-122"/>
                <a:ea typeface="微软雅黑" panose="020B0503020204020204" charset="-122"/>
              </a:rPr>
              <a:t>m=M/n</a:t>
            </a:r>
            <a:endParaRPr lang="zh-CN" altLang="en-US" sz="4000" b="1" dirty="0">
              <a:solidFill>
                <a:srgbClr val="FF0000"/>
              </a:solidFill>
              <a:latin typeface="微软雅黑" panose="020B0503020204020204" charset="-122"/>
              <a:ea typeface="微软雅黑" panose="020B0503020204020204" charset="-122"/>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4" y="3588532"/>
            <a:ext cx="4176464" cy="278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9390" y="1095375"/>
            <a:ext cx="11792585" cy="4831080"/>
          </a:xfrm>
          <a:prstGeom prst="rect">
            <a:avLst/>
          </a:prstGeom>
        </p:spPr>
        <p:txBody>
          <a:bodyPr wrap="square">
            <a:spAutoFit/>
          </a:bodyPr>
          <a:lstStyle/>
          <a:p>
            <a:r>
              <a:rPr lang="en-US" altLang="zh-CN" sz="4400" b="1" dirty="0">
                <a:latin typeface="微软雅黑" panose="020B0503020204020204" charset="-122"/>
                <a:ea typeface="微软雅黑" panose="020B0503020204020204" charset="-122"/>
              </a:rPr>
              <a:t> </a:t>
            </a:r>
            <a:r>
              <a:rPr lang="zh-CN" altLang="en-US" sz="4400" b="1" dirty="0">
                <a:latin typeface="微软雅黑" panose="020B0503020204020204" charset="-122"/>
                <a:ea typeface="微软雅黑" panose="020B0503020204020204" charset="-122"/>
              </a:rPr>
              <a:t>小明用托盘天平测未知质量的固体，请排序：</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1</a:t>
            </a:r>
            <a:r>
              <a:rPr lang="zh-CN" altLang="en-US" sz="4400" b="1" dirty="0">
                <a:latin typeface="微软雅黑" panose="020B0503020204020204" charset="-122"/>
                <a:ea typeface="微软雅黑" panose="020B0503020204020204" charset="-122"/>
              </a:rPr>
              <a:t>）调节横梁平衡</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2</a:t>
            </a:r>
            <a:r>
              <a:rPr lang="zh-CN" altLang="en-US" sz="4400" b="1" dirty="0">
                <a:latin typeface="微软雅黑" panose="020B0503020204020204" charset="-122"/>
                <a:ea typeface="微软雅黑" panose="020B0503020204020204" charset="-122"/>
              </a:rPr>
              <a:t>）把天平放在水平桌面上</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3</a:t>
            </a:r>
            <a:r>
              <a:rPr lang="zh-CN" altLang="en-US" sz="4400" b="1" dirty="0">
                <a:latin typeface="微软雅黑" panose="020B0503020204020204" charset="-122"/>
                <a:ea typeface="微软雅黑" panose="020B0503020204020204" charset="-122"/>
              </a:rPr>
              <a:t>）把游码放在零刻线处</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4</a:t>
            </a:r>
            <a:r>
              <a:rPr lang="zh-CN" altLang="en-US" sz="4400" b="1" dirty="0">
                <a:latin typeface="微软雅黑" panose="020B0503020204020204" charset="-122"/>
                <a:ea typeface="微软雅黑" panose="020B0503020204020204" charset="-122"/>
              </a:rPr>
              <a:t>）称量物体加减砝码</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5</a:t>
            </a:r>
            <a:r>
              <a:rPr lang="zh-CN" altLang="en-US" sz="4400" b="1" dirty="0">
                <a:latin typeface="微软雅黑" panose="020B0503020204020204" charset="-122"/>
                <a:ea typeface="微软雅黑" panose="020B0503020204020204" charset="-122"/>
              </a:rPr>
              <a:t>）把砝码放回砝码盒</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6</a:t>
            </a:r>
            <a:r>
              <a:rPr lang="zh-CN" altLang="en-US" sz="4400" b="1" dirty="0">
                <a:latin typeface="微软雅黑" panose="020B0503020204020204" charset="-122"/>
                <a:ea typeface="微软雅黑" panose="020B0503020204020204" charset="-122"/>
              </a:rPr>
              <a:t>）记录称量结果</a:t>
            </a:r>
            <a:endParaRPr lang="en-US" altLang="zh-CN" sz="4400" b="1" dirty="0">
              <a:latin typeface="微软雅黑" panose="020B0503020204020204" charset="-122"/>
              <a:ea typeface="微软雅黑" panose="020B0503020204020204" charset="-122"/>
            </a:endParaRPr>
          </a:p>
        </p:txBody>
      </p:sp>
      <p:sp>
        <p:nvSpPr>
          <p:cNvPr id="2" name="矩形 1"/>
          <p:cNvSpPr/>
          <p:nvPr/>
        </p:nvSpPr>
        <p:spPr>
          <a:xfrm>
            <a:off x="4065183" y="6263992"/>
            <a:ext cx="1725930" cy="706755"/>
          </a:xfrm>
          <a:prstGeom prst="rect">
            <a:avLst/>
          </a:prstGeom>
        </p:spPr>
        <p:txBody>
          <a:bodyPr wrap="none">
            <a:spAutoFit/>
          </a:bodyPr>
          <a:lstStyle/>
          <a:p>
            <a:r>
              <a:rPr lang="en-US" altLang="zh-CN" sz="4000" b="1" dirty="0"/>
              <a:t>231465</a:t>
            </a:r>
            <a:endParaRPr lang="zh-CN" altLang="en-US" sz="4000" b="1" dirty="0"/>
          </a:p>
        </p:txBody>
      </p:sp>
      <p:sp>
        <p:nvSpPr>
          <p:cNvPr id="3" name="棱台 2"/>
          <p:cNvSpPr/>
          <p:nvPr/>
        </p:nvSpPr>
        <p:spPr>
          <a:xfrm>
            <a:off x="671830" y="299720"/>
            <a:ext cx="225679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思考</a:t>
            </a:r>
            <a:endParaRPr lang="en-US" altLang="zh-CN" sz="4400">
              <a:latin typeface="造字工房劲黑（非商用）常规体" charset="-122"/>
              <a:ea typeface="造字工房劲黑（非商用）常规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81275" y="44624"/>
            <a:ext cx="9144000" cy="6185535"/>
          </a:xfrm>
          <a:prstGeom prst="rect">
            <a:avLst/>
          </a:prstGeom>
        </p:spPr>
        <p:txBody>
          <a:bodyPr wrap="square">
            <a:spAutoFit/>
          </a:bodyPr>
          <a:lstStyle/>
          <a:p>
            <a:r>
              <a:rPr lang="zh-CN" altLang="en-US" sz="4400" b="1" dirty="0">
                <a:latin typeface="微软雅黑" panose="020B0503020204020204" charset="-122"/>
                <a:ea typeface="微软雅黑" panose="020B0503020204020204" charset="-122"/>
              </a:rPr>
              <a:t>用天平测出质量</a:t>
            </a:r>
            <a:r>
              <a:rPr lang="en-US" altLang="zh-CN" sz="4400" b="1" dirty="0">
                <a:latin typeface="微软雅黑" panose="020B0503020204020204" charset="-122"/>
                <a:ea typeface="微软雅黑" panose="020B0503020204020204" charset="-122"/>
              </a:rPr>
              <a:t>100g</a:t>
            </a:r>
            <a:r>
              <a:rPr lang="zh-CN" altLang="en-US" sz="4400" b="1" dirty="0">
                <a:latin typeface="微软雅黑" panose="020B0503020204020204" charset="-122"/>
                <a:ea typeface="微软雅黑" panose="020B0503020204020204" charset="-122"/>
              </a:rPr>
              <a:t>的水</a:t>
            </a:r>
            <a:r>
              <a:rPr lang="en-US" altLang="zh-CN" sz="4400" b="1" dirty="0">
                <a:latin typeface="微软雅黑" panose="020B0503020204020204" charset="-122"/>
                <a:ea typeface="微软雅黑" panose="020B0503020204020204" charset="-122"/>
              </a:rPr>
              <a:t>,</a:t>
            </a:r>
            <a:r>
              <a:rPr lang="zh-CN" altLang="en-US" sz="4400" b="1" dirty="0">
                <a:latin typeface="微软雅黑" panose="020B0503020204020204" charset="-122"/>
                <a:ea typeface="微软雅黑" panose="020B0503020204020204" charset="-122"/>
              </a:rPr>
              <a:t>请排序：</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1</a:t>
            </a:r>
            <a:r>
              <a:rPr lang="zh-CN" altLang="en-US" sz="4400" b="1" dirty="0">
                <a:latin typeface="微软雅黑" panose="020B0503020204020204" charset="-122"/>
                <a:ea typeface="微软雅黑" panose="020B0503020204020204" charset="-122"/>
              </a:rPr>
              <a:t>）调节天平的衡梁平衡</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2</a:t>
            </a:r>
            <a:r>
              <a:rPr lang="zh-CN" altLang="en-US" sz="4400" b="1" dirty="0">
                <a:latin typeface="微软雅黑" panose="020B0503020204020204" charset="-122"/>
                <a:ea typeface="微软雅黑" panose="020B0503020204020204" charset="-122"/>
              </a:rPr>
              <a:t>）往右盘加入</a:t>
            </a:r>
            <a:r>
              <a:rPr lang="en-US" altLang="zh-CN" sz="4400" b="1" dirty="0">
                <a:latin typeface="微软雅黑" panose="020B0503020204020204" charset="-122"/>
                <a:ea typeface="微软雅黑" panose="020B0503020204020204" charset="-122"/>
              </a:rPr>
              <a:t>100g</a:t>
            </a:r>
            <a:r>
              <a:rPr lang="zh-CN" altLang="en-US" sz="4400" b="1" dirty="0">
                <a:latin typeface="微软雅黑" panose="020B0503020204020204" charset="-122"/>
                <a:ea typeface="微软雅黑" panose="020B0503020204020204" charset="-122"/>
              </a:rPr>
              <a:t>的砝码</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3</a:t>
            </a:r>
            <a:r>
              <a:rPr lang="zh-CN" altLang="en-US" sz="4400" b="1" dirty="0">
                <a:latin typeface="微软雅黑" panose="020B0503020204020204" charset="-122"/>
                <a:ea typeface="微软雅黑" panose="020B0503020204020204" charset="-122"/>
              </a:rPr>
              <a:t>）把空玻璃杯放在天平的左盘上，往右盘加砝码以及移动游码，使天平横梁平衡</a:t>
            </a:r>
          </a:p>
          <a:p>
            <a:r>
              <a:rPr lang="zh-CN" altLang="en-US" sz="4400" b="1" dirty="0">
                <a:latin typeface="微软雅黑" panose="020B0503020204020204" charset="-122"/>
                <a:ea typeface="微软雅黑" panose="020B0503020204020204" charset="-122"/>
              </a:rPr>
              <a:t>（</a:t>
            </a:r>
            <a:r>
              <a:rPr lang="en-US" altLang="zh-CN" sz="4400" b="1" dirty="0">
                <a:latin typeface="微软雅黑" panose="020B0503020204020204" charset="-122"/>
                <a:ea typeface="微软雅黑" panose="020B0503020204020204" charset="-122"/>
              </a:rPr>
              <a:t>4</a:t>
            </a:r>
            <a:r>
              <a:rPr lang="zh-CN" altLang="en-US" sz="4400" b="1" dirty="0">
                <a:latin typeface="微软雅黑" panose="020B0503020204020204" charset="-122"/>
                <a:ea typeface="微软雅黑" panose="020B0503020204020204" charset="-122"/>
              </a:rPr>
              <a:t>）在空玻璃杯中慢慢注入水使横梁平衡，这时玻璃杯中的水这是所需称量的</a:t>
            </a:r>
            <a:r>
              <a:rPr lang="en-US" altLang="zh-CN" sz="4400" b="1" dirty="0">
                <a:latin typeface="微软雅黑" panose="020B0503020204020204" charset="-122"/>
                <a:ea typeface="微软雅黑" panose="020B0503020204020204" charset="-122"/>
              </a:rPr>
              <a:t>100g</a:t>
            </a:r>
            <a:r>
              <a:rPr lang="zh-CN" altLang="en-US" sz="4400" b="1" dirty="0">
                <a:latin typeface="微软雅黑" panose="020B0503020204020204" charset="-122"/>
                <a:ea typeface="微软雅黑" panose="020B0503020204020204" charset="-122"/>
              </a:rPr>
              <a:t>的水</a:t>
            </a:r>
          </a:p>
        </p:txBody>
      </p:sp>
      <p:sp>
        <p:nvSpPr>
          <p:cNvPr id="3" name="Text Box 4"/>
          <p:cNvSpPr txBox="1">
            <a:spLocks noChangeArrowheads="1"/>
          </p:cNvSpPr>
          <p:nvPr/>
        </p:nvSpPr>
        <p:spPr bwMode="auto">
          <a:xfrm>
            <a:off x="2466147" y="3040896"/>
            <a:ext cx="8784976" cy="1386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ts val="500"/>
              </a:spcBef>
            </a:pPr>
            <a:r>
              <a:rPr lang="zh-CN" altLang="en-US" sz="4000" b="1" dirty="0">
                <a:ea typeface="微软雅黑" panose="020B0503020204020204" charset="-122"/>
              </a:rPr>
              <a:t>称未知和已知质量的区别：</a:t>
            </a:r>
            <a:endParaRPr lang="en-US" altLang="zh-CN" sz="4000" b="1" dirty="0">
              <a:ea typeface="微软雅黑" panose="020B0503020204020204" charset="-122"/>
            </a:endParaRPr>
          </a:p>
          <a:p>
            <a:pPr algn="ctr" eaLnBrk="1" hangingPunct="1">
              <a:spcBef>
                <a:spcPts val="500"/>
              </a:spcBef>
            </a:pPr>
            <a:r>
              <a:rPr lang="zh-CN" altLang="en-US" sz="4000" b="1" dirty="0">
                <a:ea typeface="微软雅黑" panose="020B0503020204020204" charset="-122"/>
              </a:rPr>
              <a:t>砝码放的先后顺序</a:t>
            </a:r>
          </a:p>
        </p:txBody>
      </p:sp>
      <p:sp>
        <p:nvSpPr>
          <p:cNvPr id="4" name="棱台 3"/>
          <p:cNvSpPr/>
          <p:nvPr/>
        </p:nvSpPr>
        <p:spPr>
          <a:xfrm>
            <a:off x="241300" y="219710"/>
            <a:ext cx="222504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思考</a:t>
            </a:r>
            <a:endParaRPr lang="en-US" altLang="zh-CN" sz="4400">
              <a:latin typeface="造字工房劲黑（非商用）常规体" charset="-122"/>
              <a:ea typeface="造字工房劲黑（非商用）常规体" charset="-122"/>
            </a:endParaRPr>
          </a:p>
        </p:txBody>
      </p:sp>
      <p:sp>
        <p:nvSpPr>
          <p:cNvPr id="5" name="文本框 4"/>
          <p:cNvSpPr txBox="1"/>
          <p:nvPr/>
        </p:nvSpPr>
        <p:spPr>
          <a:xfrm>
            <a:off x="2599055" y="6299200"/>
            <a:ext cx="3285490" cy="645160"/>
          </a:xfrm>
          <a:prstGeom prst="rect">
            <a:avLst/>
          </a:prstGeom>
          <a:noFill/>
        </p:spPr>
        <p:txBody>
          <a:bodyPr wrap="square" rtlCol="0">
            <a:spAutoFit/>
          </a:bodyPr>
          <a:lstStyle/>
          <a:p>
            <a:r>
              <a:rPr lang="zh-CN" altLang="en-US" sz="3600" b="1">
                <a:latin typeface="微软雅黑" panose="020B0503020204020204" charset="-122"/>
                <a:ea typeface="微软雅黑" panose="020B0503020204020204" charset="-122"/>
              </a:rPr>
              <a:t>顺序：</a:t>
            </a:r>
            <a:r>
              <a:rPr lang="en-US" altLang="zh-CN" sz="3600" b="1">
                <a:latin typeface="微软雅黑" panose="020B0503020204020204" charset="-122"/>
                <a:ea typeface="微软雅黑" panose="020B0503020204020204" charset="-122"/>
              </a:rPr>
              <a:t>1324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631504" y="1052736"/>
            <a:ext cx="9145016"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r>
              <a:rPr kumimoji="1" lang="en-US" altLang="zh-CN" sz="4000" dirty="0">
                <a:latin typeface="微软雅黑" panose="020B0503020204020204" charset="-122"/>
                <a:ea typeface="微软雅黑" panose="020B0503020204020204" charset="-122"/>
              </a:rPr>
              <a:t>1</a:t>
            </a:r>
            <a:r>
              <a:rPr kumimoji="1" lang="zh-CN" altLang="en-US" sz="4000" dirty="0">
                <a:latin typeface="微软雅黑" panose="020B0503020204020204" charset="-122"/>
                <a:ea typeface="微软雅黑" panose="020B0503020204020204" charset="-122"/>
              </a:rPr>
              <a:t>、下图游码读数为</a:t>
            </a:r>
            <a:r>
              <a:rPr kumimoji="1" lang="en-US" altLang="zh-CN" sz="4000" dirty="0">
                <a:latin typeface="微软雅黑" panose="020B0503020204020204" charset="-122"/>
                <a:ea typeface="微软雅黑" panose="020B0503020204020204" charset="-122"/>
              </a:rPr>
              <a:t>___</a:t>
            </a:r>
            <a:r>
              <a:rPr kumimoji="1" lang="zh-CN" altLang="en-US" sz="4000" dirty="0">
                <a:latin typeface="微软雅黑" panose="020B0503020204020204" charset="-122"/>
                <a:ea typeface="微软雅黑" panose="020B0503020204020204" charset="-122"/>
              </a:rPr>
              <a:t>克</a:t>
            </a:r>
          </a:p>
        </p:txBody>
      </p:sp>
      <p:sp>
        <p:nvSpPr>
          <p:cNvPr id="17411" name="Text Box 5"/>
          <p:cNvSpPr txBox="1">
            <a:spLocks noChangeArrowheads="1"/>
          </p:cNvSpPr>
          <p:nvPr/>
        </p:nvSpPr>
        <p:spPr bwMode="auto">
          <a:xfrm>
            <a:off x="1509713" y="215900"/>
            <a:ext cx="19431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华文中宋" panose="02010600040101010101" pitchFamily="2" charset="-122"/>
              </a:defRPr>
            </a:lvl1pPr>
            <a:lvl2pPr marL="742950" indent="-285750" eaLnBrk="0" hangingPunct="0">
              <a:defRPr sz="3600" b="1">
                <a:solidFill>
                  <a:schemeClr val="tx1"/>
                </a:solidFill>
                <a:latin typeface="Arial" panose="020B0604020202020204" pitchFamily="34" charset="0"/>
                <a:ea typeface="华文中宋" panose="02010600040101010101" pitchFamily="2" charset="-122"/>
              </a:defRPr>
            </a:lvl2pPr>
            <a:lvl3pPr marL="1143000" indent="-228600" eaLnBrk="0" hangingPunct="0">
              <a:defRPr sz="3600" b="1">
                <a:solidFill>
                  <a:schemeClr val="tx1"/>
                </a:solidFill>
                <a:latin typeface="Arial" panose="020B0604020202020204" pitchFamily="34" charset="0"/>
                <a:ea typeface="华文中宋" panose="02010600040101010101" pitchFamily="2" charset="-122"/>
              </a:defRPr>
            </a:lvl3pPr>
            <a:lvl4pPr marL="1600200" indent="-228600" eaLnBrk="0" hangingPunct="0">
              <a:defRPr sz="3600" b="1">
                <a:solidFill>
                  <a:schemeClr val="tx1"/>
                </a:solidFill>
                <a:latin typeface="Arial" panose="020B0604020202020204" pitchFamily="34" charset="0"/>
                <a:ea typeface="华文中宋" panose="02010600040101010101" pitchFamily="2" charset="-122"/>
              </a:defRPr>
            </a:lvl4pPr>
            <a:lvl5pPr marL="2057400" indent="-228600" eaLnBrk="0" hangingPunct="0">
              <a:defRPr sz="36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华文中宋" panose="02010600040101010101" pitchFamily="2" charset="-122"/>
              </a:defRPr>
            </a:lvl9pPr>
          </a:lstStyle>
          <a:p>
            <a:pPr eaLnBrk="1" hangingPunct="1">
              <a:spcBef>
                <a:spcPct val="50000"/>
              </a:spcBef>
            </a:pPr>
            <a:r>
              <a:rPr lang="zh-CN" altLang="en-US" sz="4000">
                <a:solidFill>
                  <a:srgbClr val="000000"/>
                </a:solidFill>
                <a:latin typeface="微软雅黑" panose="020B0503020204020204" charset="-122"/>
                <a:ea typeface="微软雅黑" panose="020B0503020204020204" charset="-122"/>
              </a:rPr>
              <a:t>思考：</a:t>
            </a:r>
          </a:p>
        </p:txBody>
      </p:sp>
      <p:pic>
        <p:nvPicPr>
          <p:cNvPr id="32774" name="Picture 6" descr="you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917055"/>
            <a:ext cx="75612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509990" y="4320245"/>
            <a:ext cx="9158009" cy="706755"/>
          </a:xfrm>
          <a:prstGeom prst="rect">
            <a:avLst/>
          </a:prstGeom>
        </p:spPr>
        <p:txBody>
          <a:bodyPr wrap="square">
            <a:spAutoFit/>
          </a:bodyPr>
          <a:lstStyle/>
          <a:p>
            <a:pPr lvl="0"/>
            <a:r>
              <a:rPr kumimoji="1" lang="en-US" altLang="zh-CN" sz="4000" b="1" dirty="0">
                <a:solidFill>
                  <a:prstClr val="black"/>
                </a:solidFill>
                <a:latin typeface="微软雅黑" panose="020B0503020204020204" charset="-122"/>
                <a:ea typeface="微软雅黑" panose="020B0503020204020204" charset="-122"/>
              </a:rPr>
              <a:t>2</a:t>
            </a:r>
            <a:r>
              <a:rPr kumimoji="1" lang="zh-CN" altLang="en-US" sz="4000" b="1" dirty="0">
                <a:solidFill>
                  <a:prstClr val="black"/>
                </a:solidFill>
                <a:latin typeface="微软雅黑" panose="020B0503020204020204" charset="-122"/>
                <a:ea typeface="微软雅黑" panose="020B0503020204020204" charset="-122"/>
              </a:rPr>
              <a:t>、游码读数时应以左侧还是右侧为准？</a:t>
            </a:r>
            <a:endParaRPr kumimoji="1" lang="en-US" altLang="zh-CN" sz="4000" b="1" dirty="0">
              <a:solidFill>
                <a:prstClr val="black"/>
              </a:solidFill>
              <a:latin typeface="微软雅黑" panose="020B0503020204020204" charset="-122"/>
              <a:ea typeface="微软雅黑" panose="020B0503020204020204" charset="-122"/>
            </a:endParaRPr>
          </a:p>
        </p:txBody>
      </p:sp>
      <p:sp>
        <p:nvSpPr>
          <p:cNvPr id="3" name="文本框 2"/>
          <p:cNvSpPr txBox="1"/>
          <p:nvPr/>
        </p:nvSpPr>
        <p:spPr>
          <a:xfrm>
            <a:off x="1758950" y="5348605"/>
            <a:ext cx="8168005" cy="460375"/>
          </a:xfrm>
          <a:prstGeom prst="rect">
            <a:avLst/>
          </a:prstGeom>
          <a:noFill/>
        </p:spPr>
        <p:txBody>
          <a:bodyPr wrap="square" rtlCol="0">
            <a:spAutoFit/>
          </a:bodyPr>
          <a:lstStyle/>
          <a:p>
            <a:r>
              <a:rPr lang="zh-CN" altLang="en-US" sz="2400" b="1">
                <a:solidFill>
                  <a:srgbClr val="FF0000"/>
                </a:solidFill>
                <a:latin typeface="微软雅黑" panose="020B0503020204020204" charset="-122"/>
                <a:ea typeface="微软雅黑" panose="020B0503020204020204" charset="-122"/>
              </a:rPr>
              <a:t>按左边刻线，因为游码放在标尺零刻度时就是左边刻线对零.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1000"/>
                                        <p:tgtEl>
                                          <p:spTgt spid="17410">
                                            <p:txEl>
                                              <p:pRg st="0" end="0"/>
                                            </p:txEl>
                                          </p:spTgt>
                                        </p:tgtEl>
                                      </p:cBhvr>
                                    </p:animEffect>
                                    <p:anim calcmode="lin" valueType="num">
                                      <p:cBhvr>
                                        <p:cTn id="8" dur="10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27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89940" y="1095375"/>
            <a:ext cx="1101153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pPr>
            <a:r>
              <a:rPr lang="zh-CN" altLang="en-US" sz="4000" b="1" dirty="0">
                <a:latin typeface="微软雅黑" panose="020B0503020204020204" charset="-122"/>
                <a:ea typeface="微软雅黑" panose="020B0503020204020204" charset="-122"/>
              </a:rPr>
              <a:t>托盘天平横梁上都有标尺和游码，向右移动游码的作用是（      ）</a:t>
            </a:r>
          </a:p>
          <a:p>
            <a:pPr eaLnBrk="1" hangingPunct="1">
              <a:lnSpc>
                <a:spcPct val="150000"/>
              </a:lnSpc>
            </a:pPr>
            <a:r>
              <a:rPr lang="zh-CN" altLang="en-US" sz="4000" b="1" dirty="0">
                <a:latin typeface="微软雅黑" panose="020B0503020204020204" charset="-122"/>
                <a:ea typeface="微软雅黑" panose="020B0503020204020204" charset="-122"/>
              </a:rPr>
              <a:t>   </a:t>
            </a:r>
            <a:r>
              <a:rPr lang="en-US" altLang="zh-CN" sz="4000" b="1" dirty="0">
                <a:latin typeface="微软雅黑" panose="020B0503020204020204" charset="-122"/>
                <a:ea typeface="微软雅黑" panose="020B0503020204020204" charset="-122"/>
              </a:rPr>
              <a:t>A</a:t>
            </a:r>
            <a:r>
              <a:rPr lang="zh-CN" altLang="en-US" sz="4000" b="1" dirty="0">
                <a:latin typeface="微软雅黑" panose="020B0503020204020204" charset="-122"/>
                <a:ea typeface="微软雅黑" panose="020B0503020204020204" charset="-122"/>
              </a:rPr>
              <a:t>、相当于向左调节平衡螺母</a:t>
            </a:r>
          </a:p>
          <a:p>
            <a:pPr eaLnBrk="1" hangingPunct="1">
              <a:lnSpc>
                <a:spcPct val="150000"/>
              </a:lnSpc>
            </a:pPr>
            <a:r>
              <a:rPr lang="zh-CN" altLang="en-US" sz="4000" b="1" dirty="0">
                <a:latin typeface="微软雅黑" panose="020B0503020204020204" charset="-122"/>
                <a:ea typeface="微软雅黑" panose="020B0503020204020204" charset="-122"/>
              </a:rPr>
              <a:t>   </a:t>
            </a:r>
            <a:r>
              <a:rPr lang="en-US" altLang="zh-CN" sz="4000" b="1" dirty="0">
                <a:latin typeface="微软雅黑" panose="020B0503020204020204" charset="-122"/>
                <a:ea typeface="微软雅黑" panose="020B0503020204020204" charset="-122"/>
              </a:rPr>
              <a:t>B</a:t>
            </a:r>
            <a:r>
              <a:rPr lang="zh-CN" altLang="en-US" sz="4000" b="1" dirty="0">
                <a:latin typeface="微软雅黑" panose="020B0503020204020204" charset="-122"/>
                <a:ea typeface="微软雅黑" panose="020B0503020204020204" charset="-122"/>
              </a:rPr>
              <a:t>、可代替指针用来指示平衡</a:t>
            </a:r>
          </a:p>
          <a:p>
            <a:pPr eaLnBrk="1" hangingPunct="1">
              <a:lnSpc>
                <a:spcPct val="150000"/>
              </a:lnSpc>
            </a:pPr>
            <a:r>
              <a:rPr lang="zh-CN" altLang="en-US" sz="4000" b="1" dirty="0">
                <a:latin typeface="微软雅黑" panose="020B0503020204020204" charset="-122"/>
                <a:ea typeface="微软雅黑" panose="020B0503020204020204" charset="-122"/>
              </a:rPr>
              <a:t>   </a:t>
            </a:r>
            <a:r>
              <a:rPr lang="en-US" altLang="zh-CN" sz="4000" b="1" dirty="0">
                <a:latin typeface="微软雅黑" panose="020B0503020204020204" charset="-122"/>
                <a:ea typeface="微软雅黑" panose="020B0503020204020204" charset="-122"/>
              </a:rPr>
              <a:t>C</a:t>
            </a:r>
            <a:r>
              <a:rPr lang="zh-CN" altLang="en-US" sz="4000" b="1" dirty="0">
                <a:latin typeface="微软雅黑" panose="020B0503020204020204" charset="-122"/>
                <a:ea typeface="微软雅黑" panose="020B0503020204020204" charset="-122"/>
              </a:rPr>
              <a:t>、相当于在左盘中加小砝码</a:t>
            </a:r>
          </a:p>
          <a:p>
            <a:pPr eaLnBrk="1" hangingPunct="1">
              <a:lnSpc>
                <a:spcPct val="150000"/>
              </a:lnSpc>
            </a:pPr>
            <a:r>
              <a:rPr lang="zh-CN" altLang="en-US" sz="4000" b="1" dirty="0">
                <a:latin typeface="微软雅黑" panose="020B0503020204020204" charset="-122"/>
                <a:ea typeface="微软雅黑" panose="020B0503020204020204" charset="-122"/>
              </a:rPr>
              <a:t>   </a:t>
            </a:r>
            <a:r>
              <a:rPr lang="en-US" altLang="zh-CN" sz="4000" b="1" dirty="0">
                <a:latin typeface="微软雅黑" panose="020B0503020204020204" charset="-122"/>
                <a:ea typeface="微软雅黑" panose="020B0503020204020204" charset="-122"/>
              </a:rPr>
              <a:t>D</a:t>
            </a:r>
            <a:r>
              <a:rPr lang="zh-CN" altLang="en-US" sz="4000" b="1" dirty="0">
                <a:latin typeface="微软雅黑" panose="020B0503020204020204" charset="-122"/>
                <a:ea typeface="微软雅黑" panose="020B0503020204020204" charset="-122"/>
              </a:rPr>
              <a:t>、相当于在右盘中加小砝码</a:t>
            </a:r>
          </a:p>
        </p:txBody>
      </p:sp>
      <p:sp>
        <p:nvSpPr>
          <p:cNvPr id="5" name="Text Box 3"/>
          <p:cNvSpPr txBox="1">
            <a:spLocks noChangeArrowheads="1"/>
          </p:cNvSpPr>
          <p:nvPr/>
        </p:nvSpPr>
        <p:spPr bwMode="auto">
          <a:xfrm>
            <a:off x="3552294" y="2296279"/>
            <a:ext cx="544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3600" b="1" dirty="0">
                <a:solidFill>
                  <a:srgbClr val="FB0F25"/>
                </a:solidFill>
                <a:latin typeface="微软雅黑" panose="020B0503020204020204" charset="-122"/>
                <a:ea typeface="微软雅黑" panose="020B0503020204020204" charset="-122"/>
              </a:rPr>
              <a:t>D</a:t>
            </a:r>
          </a:p>
        </p:txBody>
      </p:sp>
      <p:sp>
        <p:nvSpPr>
          <p:cNvPr id="3" name="棱台 2"/>
          <p:cNvSpPr/>
          <p:nvPr/>
        </p:nvSpPr>
        <p:spPr>
          <a:xfrm>
            <a:off x="671830" y="299720"/>
            <a:ext cx="168275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847874" y="1339850"/>
            <a:ext cx="10838180" cy="1630045"/>
          </a:xfrm>
          <a:prstGeom prst="rect">
            <a:avLst/>
          </a:prstGeom>
          <a:noFill/>
          <a:ln>
            <a:noFill/>
          </a:ln>
          <a:effec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defRPr/>
            </a:pPr>
            <a:r>
              <a:rPr lang="zh-CN" altLang="en-US" sz="4000" b="1" dirty="0">
                <a:latin typeface="微软雅黑" panose="020B0503020204020204" charset="-122"/>
                <a:ea typeface="微软雅黑" panose="020B0503020204020204" charset="-122"/>
              </a:rPr>
              <a:t>国际单位：</a:t>
            </a:r>
            <a:r>
              <a:rPr lang="zh-CN" altLang="en-US" sz="4000" b="1" dirty="0">
                <a:solidFill>
                  <a:schemeClr val="accent6"/>
                </a:solidFill>
                <a:latin typeface="微软雅黑" panose="020B0503020204020204" charset="-122"/>
                <a:ea typeface="微软雅黑" panose="020B0503020204020204" charset="-122"/>
              </a:rPr>
              <a:t>千克（</a:t>
            </a:r>
            <a:r>
              <a:rPr lang="en-US" altLang="zh-CN" sz="4000" b="1" dirty="0">
                <a:solidFill>
                  <a:schemeClr val="accent6"/>
                </a:solidFill>
                <a:latin typeface="微软雅黑" panose="020B0503020204020204" charset="-122"/>
                <a:ea typeface="微软雅黑" panose="020B0503020204020204" charset="-122"/>
              </a:rPr>
              <a:t>Kg）</a:t>
            </a:r>
          </a:p>
          <a:p>
            <a:pPr eaLnBrk="1" hangingPunct="1">
              <a:spcBef>
                <a:spcPct val="50000"/>
              </a:spcBef>
              <a:defRPr/>
            </a:pPr>
            <a:r>
              <a:rPr lang="zh-CN" altLang="en-US" sz="4000" b="1" dirty="0">
                <a:latin typeface="微软雅黑" panose="020B0503020204020204" charset="-122"/>
                <a:ea typeface="微软雅黑" panose="020B0503020204020204" charset="-122"/>
              </a:rPr>
              <a:t>其它单位：吨（</a:t>
            </a:r>
            <a:r>
              <a:rPr lang="en-US" altLang="zh-CN" sz="4000" b="1" dirty="0">
                <a:latin typeface="微软雅黑" panose="020B0503020204020204" charset="-122"/>
                <a:ea typeface="微软雅黑" panose="020B0503020204020204" charset="-122"/>
              </a:rPr>
              <a:t>t）、</a:t>
            </a:r>
            <a:r>
              <a:rPr lang="zh-CN" altLang="en-US" sz="4000" b="1" dirty="0">
                <a:latin typeface="微软雅黑" panose="020B0503020204020204" charset="-122"/>
                <a:ea typeface="微软雅黑" panose="020B0503020204020204" charset="-122"/>
              </a:rPr>
              <a:t>克（</a:t>
            </a:r>
            <a:r>
              <a:rPr lang="en-US" altLang="zh-CN" sz="4000" b="1" dirty="0">
                <a:latin typeface="微软雅黑" panose="020B0503020204020204" charset="-122"/>
                <a:ea typeface="微软雅黑" panose="020B0503020204020204" charset="-122"/>
              </a:rPr>
              <a:t>g）、</a:t>
            </a:r>
            <a:r>
              <a:rPr lang="zh-CN" altLang="en-US" sz="4000" b="1" dirty="0">
                <a:latin typeface="微软雅黑" panose="020B0503020204020204" charset="-122"/>
                <a:ea typeface="微软雅黑" panose="020B0503020204020204" charset="-122"/>
              </a:rPr>
              <a:t>毫克（</a:t>
            </a:r>
            <a:r>
              <a:rPr lang="en-US" altLang="zh-CN" sz="4000" b="1" dirty="0">
                <a:latin typeface="微软雅黑" panose="020B0503020204020204" charset="-122"/>
                <a:ea typeface="微软雅黑" panose="020B0503020204020204" charset="-122"/>
              </a:rPr>
              <a:t>mg）</a:t>
            </a:r>
          </a:p>
        </p:txBody>
      </p:sp>
      <p:sp>
        <p:nvSpPr>
          <p:cNvPr id="27651" name="Text Box 5"/>
          <p:cNvSpPr txBox="1">
            <a:spLocks noChangeArrowheads="1"/>
          </p:cNvSpPr>
          <p:nvPr/>
        </p:nvSpPr>
        <p:spPr bwMode="auto">
          <a:xfrm>
            <a:off x="847874" y="3931826"/>
            <a:ext cx="8077200" cy="768350"/>
          </a:xfrm>
          <a:prstGeom prst="rect">
            <a:avLst/>
          </a:prstGeom>
          <a:noFill/>
          <a:ln>
            <a:noFill/>
          </a:ln>
          <a:effec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defRPr/>
            </a:pPr>
            <a:r>
              <a:rPr lang="zh-CN" altLang="en-US" sz="4400" b="1" dirty="0">
                <a:latin typeface="微软雅黑" panose="020B0503020204020204" charset="-122"/>
                <a:ea typeface="微软雅黑" panose="020B0503020204020204" charset="-122"/>
              </a:rPr>
              <a:t>那么到底多重是</a:t>
            </a:r>
            <a:r>
              <a:rPr lang="en-US" altLang="zh-CN" sz="4400" b="1" dirty="0">
                <a:latin typeface="微软雅黑" panose="020B0503020204020204" charset="-122"/>
                <a:ea typeface="微软雅黑" panose="020B0503020204020204" charset="-122"/>
              </a:rPr>
              <a:t>1kg</a:t>
            </a:r>
            <a:r>
              <a:rPr lang="zh-CN" altLang="en-US" sz="4400" b="1" dirty="0">
                <a:latin typeface="微软雅黑" panose="020B0503020204020204" charset="-122"/>
                <a:ea typeface="微软雅黑" panose="020B0503020204020204" charset="-122"/>
              </a:rPr>
              <a:t>呢？</a:t>
            </a:r>
          </a:p>
        </p:txBody>
      </p:sp>
      <p:sp>
        <p:nvSpPr>
          <p:cNvPr id="2" name="矩形 1"/>
          <p:cNvSpPr/>
          <p:nvPr/>
        </p:nvSpPr>
        <p:spPr>
          <a:xfrm>
            <a:off x="847874" y="403905"/>
            <a:ext cx="3238698" cy="768350"/>
          </a:xfrm>
          <a:prstGeom prst="rect">
            <a:avLst/>
          </a:prstGeom>
        </p:spPr>
        <p:txBody>
          <a:bodyPr wrap="square">
            <a:spAutoFit/>
          </a:bodyPr>
          <a:lstStyle/>
          <a:p>
            <a:pPr lvl="0" indent="0">
              <a:spcBef>
                <a:spcPct val="50000"/>
              </a:spcBef>
              <a:buFontTx/>
              <a:buNone/>
              <a:defRPr/>
            </a:pPr>
            <a:r>
              <a:rPr lang="zh-CN" altLang="en-US" sz="4400" b="1" dirty="0">
                <a:solidFill>
                  <a:prstClr val="black"/>
                </a:solidFill>
                <a:latin typeface="微软雅黑" panose="020B0503020204020204" charset="-122"/>
                <a:ea typeface="微软雅黑" panose="020B0503020204020204" charset="-122"/>
              </a:rPr>
              <a:t>质量的单位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51">
                                            <p:txEl>
                                              <p:pRg st="0" end="0"/>
                                            </p:txEl>
                                          </p:spTgt>
                                        </p:tgtEl>
                                        <p:attrNameLst>
                                          <p:attrName>style.visibility</p:attrName>
                                        </p:attrNameLst>
                                      </p:cBhvr>
                                      <p:to>
                                        <p:strVal val="visible"/>
                                      </p:to>
                                    </p:set>
                                    <p:animEffect transition="in" filter="fade">
                                      <p:cBhvr>
                                        <p:cTn id="21" dur="1000"/>
                                        <p:tgtEl>
                                          <p:spTgt spid="27651">
                                            <p:txEl>
                                              <p:pRg st="0" end="0"/>
                                            </p:txEl>
                                          </p:spTgt>
                                        </p:tgtEl>
                                      </p:cBhvr>
                                    </p:animEffect>
                                    <p:anim calcmode="lin" valueType="num">
                                      <p:cBhvr>
                                        <p:cTn id="22"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6035" y="1095375"/>
            <a:ext cx="12020550"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pPr>
            <a:r>
              <a:rPr lang="zh-CN" altLang="en-US" sz="4000" b="1" dirty="0">
                <a:latin typeface="微软雅黑" panose="020B0503020204020204" charset="-122"/>
                <a:ea typeface="微软雅黑" panose="020B0503020204020204" charset="-122"/>
              </a:rPr>
              <a:t>用已经调节好的托盘天平测量物体时，用镊子向右盘内反复加减砝码都不能使横梁恢复平衡，此时（   </a:t>
            </a:r>
            <a:r>
              <a:rPr lang="en-US" altLang="zh-CN" sz="4000" b="1" dirty="0">
                <a:latin typeface="微软雅黑" panose="020B0503020204020204" charset="-122"/>
                <a:ea typeface="微软雅黑" panose="020B0503020204020204" charset="-122"/>
              </a:rPr>
              <a:t>)</a:t>
            </a:r>
          </a:p>
          <a:p>
            <a:pPr eaLnBrk="1" hangingPunct="1">
              <a:lnSpc>
                <a:spcPct val="150000"/>
              </a:lnSpc>
            </a:pPr>
            <a:r>
              <a:rPr lang="en-US" altLang="zh-CN" sz="4000" b="1" dirty="0">
                <a:latin typeface="微软雅黑" panose="020B0503020204020204" charset="-122"/>
                <a:ea typeface="微软雅黑" panose="020B0503020204020204" charset="-122"/>
              </a:rPr>
              <a:t>A.</a:t>
            </a:r>
            <a:r>
              <a:rPr lang="zh-CN" altLang="en-US" sz="4000" b="1" dirty="0">
                <a:latin typeface="微软雅黑" panose="020B0503020204020204" charset="-122"/>
                <a:ea typeface="微软雅黑" panose="020B0503020204020204" charset="-122"/>
              </a:rPr>
              <a:t>调节横梁右端平衡螺母</a:t>
            </a:r>
          </a:p>
          <a:p>
            <a:pPr eaLnBrk="1" hangingPunct="1">
              <a:lnSpc>
                <a:spcPct val="150000"/>
              </a:lnSpc>
            </a:pPr>
            <a:r>
              <a:rPr lang="en-US" altLang="zh-CN" sz="4000" b="1" dirty="0">
                <a:latin typeface="微软雅黑" panose="020B0503020204020204" charset="-122"/>
                <a:ea typeface="微软雅黑" panose="020B0503020204020204" charset="-122"/>
              </a:rPr>
              <a:t>B.</a:t>
            </a:r>
            <a:r>
              <a:rPr lang="zh-CN" altLang="en-US" sz="4000" b="1" dirty="0">
                <a:latin typeface="微软雅黑" panose="020B0503020204020204" charset="-122"/>
                <a:ea typeface="微软雅黑" panose="020B0503020204020204" charset="-122"/>
              </a:rPr>
              <a:t>把两个托盘对调</a:t>
            </a:r>
          </a:p>
          <a:p>
            <a:pPr eaLnBrk="1" hangingPunct="1">
              <a:lnSpc>
                <a:spcPct val="150000"/>
              </a:lnSpc>
            </a:pPr>
            <a:r>
              <a:rPr lang="en-US" altLang="zh-CN" sz="4000" b="1" dirty="0">
                <a:latin typeface="微软雅黑" panose="020B0503020204020204" charset="-122"/>
                <a:ea typeface="微软雅黑" panose="020B0503020204020204" charset="-122"/>
              </a:rPr>
              <a:t>C.</a:t>
            </a:r>
            <a:r>
              <a:rPr lang="zh-CN" altLang="en-US" sz="4000" b="1" dirty="0">
                <a:latin typeface="微软雅黑" panose="020B0503020204020204" charset="-122"/>
                <a:ea typeface="微软雅黑" panose="020B0503020204020204" charset="-122"/>
              </a:rPr>
              <a:t>调节游码的位置</a:t>
            </a:r>
          </a:p>
          <a:p>
            <a:pPr eaLnBrk="1" hangingPunct="1">
              <a:lnSpc>
                <a:spcPct val="150000"/>
              </a:lnSpc>
            </a:pPr>
            <a:r>
              <a:rPr lang="en-US" altLang="zh-CN" sz="4000" b="1" dirty="0">
                <a:latin typeface="微软雅黑" panose="020B0503020204020204" charset="-122"/>
                <a:ea typeface="微软雅黑" panose="020B0503020204020204" charset="-122"/>
              </a:rPr>
              <a:t>D.</a:t>
            </a:r>
            <a:r>
              <a:rPr lang="zh-CN" altLang="en-US" sz="4000" b="1" dirty="0">
                <a:latin typeface="微软雅黑" panose="020B0503020204020204" charset="-122"/>
                <a:ea typeface="微软雅黑" panose="020B0503020204020204" charset="-122"/>
              </a:rPr>
              <a:t>将游码和平衡螺母同时配合进行调节</a:t>
            </a:r>
          </a:p>
        </p:txBody>
      </p:sp>
      <p:sp>
        <p:nvSpPr>
          <p:cNvPr id="5" name="Text Box 3"/>
          <p:cNvSpPr txBox="1">
            <a:spLocks noChangeArrowheads="1"/>
          </p:cNvSpPr>
          <p:nvPr/>
        </p:nvSpPr>
        <p:spPr bwMode="auto">
          <a:xfrm>
            <a:off x="10673184" y="2347714"/>
            <a:ext cx="490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3600" b="1" dirty="0">
                <a:solidFill>
                  <a:srgbClr val="FB0F25"/>
                </a:solidFill>
                <a:latin typeface="微软雅黑" panose="020B0503020204020204" charset="-122"/>
                <a:ea typeface="微软雅黑" panose="020B0503020204020204" charset="-122"/>
              </a:rPr>
              <a:t>C</a:t>
            </a:r>
          </a:p>
        </p:txBody>
      </p:sp>
      <p:sp>
        <p:nvSpPr>
          <p:cNvPr id="3" name="棱台 2"/>
          <p:cNvSpPr/>
          <p:nvPr/>
        </p:nvSpPr>
        <p:spPr>
          <a:xfrm>
            <a:off x="671830" y="299720"/>
            <a:ext cx="168275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0" y="1859280"/>
            <a:ext cx="8458200" cy="380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dirty="0">
                <a:latin typeface="Times New Roman" panose="02020603050405020304" pitchFamily="18" charset="0"/>
                <a:ea typeface="微软雅黑" panose="020B0503020204020204" charset="-122"/>
              </a:rPr>
              <a:t>小芬同学用已调节</a:t>
            </a:r>
            <a:endParaRPr lang="en-US" altLang="zh-CN" sz="3600" b="1" dirty="0">
              <a:latin typeface="Times New Roman" panose="02020603050405020304" pitchFamily="18" charset="0"/>
              <a:ea typeface="微软雅黑" panose="020B0503020204020204" charset="-122"/>
            </a:endParaRPr>
          </a:p>
          <a:p>
            <a:pPr eaLnBrk="1" hangingPunct="1"/>
            <a:r>
              <a:rPr lang="zh-CN" altLang="en-US" sz="3600" b="1" dirty="0">
                <a:latin typeface="Times New Roman" panose="02020603050405020304" pitchFamily="18" charset="0"/>
                <a:ea typeface="微软雅黑" panose="020B0503020204020204" charset="-122"/>
              </a:rPr>
              <a:t>好的托盘天平测量</a:t>
            </a:r>
            <a:endParaRPr lang="en-US" altLang="zh-CN" sz="3600" b="1" dirty="0">
              <a:latin typeface="Times New Roman" panose="02020603050405020304" pitchFamily="18" charset="0"/>
              <a:ea typeface="微软雅黑" panose="020B0503020204020204" charset="-122"/>
            </a:endParaRPr>
          </a:p>
          <a:p>
            <a:pPr eaLnBrk="1" hangingPunct="1"/>
            <a:r>
              <a:rPr lang="zh-CN" altLang="en-US" sz="3600" b="1" dirty="0">
                <a:latin typeface="Times New Roman" panose="02020603050405020304" pitchFamily="18" charset="0"/>
                <a:ea typeface="微软雅黑" panose="020B0503020204020204" charset="-122"/>
              </a:rPr>
              <a:t>物体的质量，操作情况</a:t>
            </a:r>
            <a:endParaRPr lang="en-US" altLang="zh-CN" sz="3600" b="1" dirty="0">
              <a:latin typeface="Times New Roman" panose="02020603050405020304" pitchFamily="18" charset="0"/>
              <a:ea typeface="微软雅黑" panose="020B0503020204020204" charset="-122"/>
            </a:endParaRPr>
          </a:p>
          <a:p>
            <a:pPr eaLnBrk="1" hangingPunct="1"/>
            <a:r>
              <a:rPr lang="zh-CN" altLang="en-US" sz="3600" b="1" dirty="0">
                <a:latin typeface="Times New Roman" panose="02020603050405020304" pitchFamily="18" charset="0"/>
                <a:ea typeface="微软雅黑" panose="020B0503020204020204" charset="-122"/>
              </a:rPr>
              <a:t>如图所示，其中操作错误的是：</a:t>
            </a:r>
          </a:p>
          <a:p>
            <a:pPr eaLnBrk="1" hangingPunct="1">
              <a:spcBef>
                <a:spcPct val="50000"/>
              </a:spcBef>
            </a:pPr>
            <a:r>
              <a:rPr lang="zh-CN" altLang="en-US" sz="3600" b="1" dirty="0">
                <a:latin typeface="Times New Roman" panose="02020603050405020304" pitchFamily="18" charset="0"/>
                <a:ea typeface="微软雅黑" panose="020B0503020204020204" charset="-122"/>
              </a:rPr>
              <a:t>（</a:t>
            </a:r>
            <a:r>
              <a:rPr lang="en-US" altLang="zh-CN" sz="3600" b="1" dirty="0">
                <a:latin typeface="Times New Roman" panose="02020603050405020304" pitchFamily="18" charset="0"/>
                <a:ea typeface="微软雅黑" panose="020B0503020204020204" charset="-122"/>
              </a:rPr>
              <a:t>1</a:t>
            </a:r>
            <a:r>
              <a:rPr lang="zh-CN" altLang="en-US" sz="3600" b="1" dirty="0">
                <a:latin typeface="Times New Roman" panose="02020603050405020304" pitchFamily="18" charset="0"/>
                <a:ea typeface="微软雅黑" panose="020B0503020204020204" charset="-122"/>
              </a:rPr>
              <a:t>）</a:t>
            </a:r>
            <a:r>
              <a:rPr lang="en-US" altLang="zh-CN" sz="3600" b="1" dirty="0">
                <a:latin typeface="Times New Roman" panose="02020603050405020304" pitchFamily="18" charset="0"/>
                <a:ea typeface="微软雅黑" panose="020B0503020204020204" charset="-122"/>
              </a:rPr>
              <a:t>______________________</a:t>
            </a:r>
          </a:p>
          <a:p>
            <a:pPr eaLnBrk="1" hangingPunct="1">
              <a:spcBef>
                <a:spcPct val="20000"/>
              </a:spcBef>
            </a:pPr>
            <a:r>
              <a:rPr lang="zh-CN" altLang="en-US" sz="3600" b="1" dirty="0">
                <a:latin typeface="Times New Roman" panose="02020603050405020304" pitchFamily="18" charset="0"/>
                <a:ea typeface="微软雅黑" panose="020B0503020204020204" charset="-122"/>
              </a:rPr>
              <a:t>（</a:t>
            </a:r>
            <a:r>
              <a:rPr lang="en-US" altLang="zh-CN" sz="3600" b="1" dirty="0">
                <a:latin typeface="Times New Roman" panose="02020603050405020304" pitchFamily="18" charset="0"/>
                <a:ea typeface="微软雅黑" panose="020B0503020204020204" charset="-122"/>
              </a:rPr>
              <a:t>2</a:t>
            </a:r>
            <a:r>
              <a:rPr lang="zh-CN" altLang="en-US" sz="3600" b="1" dirty="0">
                <a:latin typeface="Times New Roman" panose="02020603050405020304" pitchFamily="18" charset="0"/>
                <a:ea typeface="微软雅黑" panose="020B0503020204020204" charset="-122"/>
              </a:rPr>
              <a:t>）</a:t>
            </a:r>
            <a:r>
              <a:rPr lang="en-US" altLang="zh-CN" sz="3600" b="1" dirty="0">
                <a:latin typeface="Times New Roman" panose="02020603050405020304" pitchFamily="18" charset="0"/>
                <a:ea typeface="微软雅黑" panose="020B0503020204020204" charset="-122"/>
              </a:rPr>
              <a:t>______________________</a:t>
            </a:r>
          </a:p>
        </p:txBody>
      </p:sp>
      <p:sp>
        <p:nvSpPr>
          <p:cNvPr id="416772" name="Text Box 4"/>
          <p:cNvSpPr txBox="1">
            <a:spLocks noChangeArrowheads="1"/>
          </p:cNvSpPr>
          <p:nvPr/>
        </p:nvSpPr>
        <p:spPr bwMode="auto">
          <a:xfrm>
            <a:off x="2971800" y="4199255"/>
            <a:ext cx="4754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3600" b="1">
                <a:solidFill>
                  <a:srgbClr val="FF0000"/>
                </a:solidFill>
                <a:latin typeface="Times New Roman" panose="02020603050405020304" pitchFamily="18" charset="0"/>
                <a:ea typeface="微软雅黑" panose="020B0503020204020204" charset="-122"/>
              </a:rPr>
              <a:t>物体放左盘砝码放右盘</a:t>
            </a:r>
          </a:p>
        </p:txBody>
      </p:sp>
      <p:sp>
        <p:nvSpPr>
          <p:cNvPr id="416773" name="Text Box 5"/>
          <p:cNvSpPr txBox="1">
            <a:spLocks noChangeArrowheads="1"/>
          </p:cNvSpPr>
          <p:nvPr/>
        </p:nvSpPr>
        <p:spPr bwMode="auto">
          <a:xfrm>
            <a:off x="3048000" y="4931093"/>
            <a:ext cx="521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3600" b="1" dirty="0">
                <a:solidFill>
                  <a:srgbClr val="FF0000"/>
                </a:solidFill>
                <a:latin typeface="Times New Roman" panose="02020603050405020304" pitchFamily="18" charset="0"/>
                <a:ea typeface="微软雅黑" panose="020B0503020204020204" charset="-122"/>
              </a:rPr>
              <a:t>称量过程中调节平衡螺母</a:t>
            </a: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2" y="1478280"/>
            <a:ext cx="4210607"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棱台 3"/>
          <p:cNvSpPr/>
          <p:nvPr/>
        </p:nvSpPr>
        <p:spPr>
          <a:xfrm>
            <a:off x="241300" y="219710"/>
            <a:ext cx="222504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2"/>
                                        </p:tgtEl>
                                        <p:attrNameLst>
                                          <p:attrName>style.visibility</p:attrName>
                                        </p:attrNameLst>
                                      </p:cBhvr>
                                      <p:to>
                                        <p:strVal val="visible"/>
                                      </p:to>
                                    </p:set>
                                    <p:animEffect transition="in" filter="wipe(left)">
                                      <p:cBhvr>
                                        <p:cTn id="7" dur="2000"/>
                                        <p:tgtEl>
                                          <p:spTgt spid="416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3"/>
                                        </p:tgtEl>
                                        <p:attrNameLst>
                                          <p:attrName>style.visibility</p:attrName>
                                        </p:attrNameLst>
                                      </p:cBhvr>
                                      <p:to>
                                        <p:strVal val="visible"/>
                                      </p:to>
                                    </p:set>
                                    <p:animEffect transition="in" filter="wipe(left)">
                                      <p:cBhvr>
                                        <p:cTn id="12" dur="2000"/>
                                        <p:tgtEl>
                                          <p:spTgt spid="416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p:bldP spid="41677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2696"/>
            <a:ext cx="914400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1"/>
          <p:cNvSpPr txBox="1">
            <a:spLocks noChangeArrowheads="1"/>
          </p:cNvSpPr>
          <p:nvPr/>
        </p:nvSpPr>
        <p:spPr bwMode="auto">
          <a:xfrm>
            <a:off x="1847528" y="108231"/>
            <a:ext cx="2952328" cy="645160"/>
          </a:xfrm>
          <a:prstGeom prst="rect">
            <a:avLst/>
          </a:prstGeom>
          <a:gradFill>
            <a:gsLst>
              <a:gs pos="0">
                <a:srgbClr val="8488C4"/>
              </a:gs>
              <a:gs pos="53000">
                <a:srgbClr val="D4DEFF"/>
              </a:gs>
              <a:gs pos="83000">
                <a:srgbClr val="D4DEFF"/>
              </a:gs>
              <a:gs pos="100000">
                <a:srgbClr val="96AB94"/>
              </a:gs>
            </a:gsLst>
            <a:lin ang="5400000" scaled="0"/>
          </a:gradFill>
          <a:ln>
            <a:noFill/>
          </a:ln>
          <a:effectLst/>
        </p:spPr>
        <p:txBody>
          <a:bodyPr wrap="square">
            <a:spAutoFit/>
          </a:bodyPr>
          <a:lstStyle/>
          <a:p>
            <a:pPr algn="ctr">
              <a:spcBef>
                <a:spcPct val="50000"/>
              </a:spcBef>
            </a:pPr>
            <a:r>
              <a:rPr lang="zh-CN" altLang="en-US" sz="3600" b="1" dirty="0">
                <a:latin typeface="微软雅黑" panose="020B0503020204020204" charset="-122"/>
                <a:ea typeface="微软雅黑" panose="020B0503020204020204" charset="-122"/>
                <a:cs typeface="Times New Roman" panose="02020603050405020304" pitchFamily="18" charset="0"/>
              </a:rPr>
              <a:t>一起来找茬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452755" y="1421765"/>
            <a:ext cx="11746230" cy="1871980"/>
          </a:xfrm>
        </p:spPr>
        <p:txBody>
          <a:bodyPr>
            <a:noAutofit/>
          </a:bodyPr>
          <a:lstStyle/>
          <a:p>
            <a:pPr>
              <a:buNone/>
            </a:pPr>
            <a:r>
              <a:rPr lang="zh-CN" altLang="en-US" sz="4400" b="1" dirty="0">
                <a:latin typeface="微软雅黑" panose="020B0503020204020204" charset="-122"/>
                <a:ea typeface="微软雅黑" panose="020B0503020204020204" charset="-122"/>
              </a:rPr>
              <a:t>若在调节天平时游码没有放在零刻线处，用这架天平称量物体时，称量结果将比物体质量的真实值</a:t>
            </a:r>
            <a:r>
              <a:rPr lang="en-US" altLang="zh-CN" sz="4400" b="1" dirty="0">
                <a:latin typeface="微软雅黑" panose="020B0503020204020204" charset="-122"/>
                <a:ea typeface="微软雅黑" panose="020B0503020204020204" charset="-122"/>
              </a:rPr>
              <a:t>_________. (</a:t>
            </a:r>
            <a:r>
              <a:rPr lang="zh-CN" altLang="en-US" sz="4400" b="1" dirty="0">
                <a:latin typeface="微软雅黑" panose="020B0503020204020204" charset="-122"/>
                <a:ea typeface="微软雅黑" panose="020B0503020204020204" charset="-122"/>
              </a:rPr>
              <a:t>填“偏大”或“偏小”</a:t>
            </a:r>
            <a:r>
              <a:rPr lang="en-US" altLang="zh-CN" sz="4400" b="1" dirty="0">
                <a:latin typeface="微软雅黑" panose="020B0503020204020204" charset="-122"/>
                <a:ea typeface="微软雅黑" panose="020B0503020204020204" charset="-122"/>
              </a:rPr>
              <a:t>)</a:t>
            </a:r>
          </a:p>
          <a:p>
            <a:pPr eaLnBrk="1" hangingPunct="1">
              <a:buFontTx/>
              <a:buNone/>
            </a:pPr>
            <a:endParaRPr lang="en-US" altLang="zh-CN" sz="4400" dirty="0">
              <a:latin typeface="微软雅黑" panose="020B0503020204020204" charset="-122"/>
              <a:ea typeface="微软雅黑" panose="020B0503020204020204" charset="-122"/>
            </a:endParaRPr>
          </a:p>
        </p:txBody>
      </p:sp>
      <p:sp>
        <p:nvSpPr>
          <p:cNvPr id="37898" name="Rectangle 10"/>
          <p:cNvSpPr>
            <a:spLocks noChangeArrowheads="1"/>
          </p:cNvSpPr>
          <p:nvPr/>
        </p:nvSpPr>
        <p:spPr bwMode="auto">
          <a:xfrm>
            <a:off x="3474720" y="2525395"/>
            <a:ext cx="13817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4400" b="1" dirty="0">
                <a:solidFill>
                  <a:srgbClr val="FF0000"/>
                </a:solidFill>
                <a:latin typeface="微软雅黑" panose="020B0503020204020204" charset="-122"/>
                <a:ea typeface="微软雅黑" panose="020B0503020204020204" charset="-122"/>
              </a:rPr>
              <a:t>偏大</a:t>
            </a:r>
          </a:p>
        </p:txBody>
      </p:sp>
      <p:sp>
        <p:nvSpPr>
          <p:cNvPr id="7" name="Text Box 11"/>
          <p:cNvSpPr txBox="1">
            <a:spLocks noChangeArrowheads="1"/>
          </p:cNvSpPr>
          <p:nvPr/>
        </p:nvSpPr>
        <p:spPr bwMode="auto">
          <a:xfrm>
            <a:off x="2836783" y="294804"/>
            <a:ext cx="4823470" cy="645160"/>
          </a:xfrm>
          <a:prstGeom prst="rect">
            <a:avLst/>
          </a:prstGeom>
          <a:gradFill>
            <a:gsLst>
              <a:gs pos="0">
                <a:srgbClr val="8488C4"/>
              </a:gs>
              <a:gs pos="53000">
                <a:srgbClr val="D4DEFF"/>
              </a:gs>
              <a:gs pos="83000">
                <a:srgbClr val="D4DEFF"/>
              </a:gs>
              <a:gs pos="100000">
                <a:srgbClr val="96AB94"/>
              </a:gs>
            </a:gsLst>
            <a:lin ang="5400000" scaled="0"/>
          </a:gradFill>
          <a:ln>
            <a:noFill/>
          </a:ln>
          <a:effectLst/>
        </p:spPr>
        <p:txBody>
          <a:bodyPr wrap="square">
            <a:spAutoFit/>
          </a:bodyPr>
          <a:lstStyle/>
          <a:p>
            <a:pPr algn="ctr">
              <a:spcBef>
                <a:spcPct val="50000"/>
              </a:spcBef>
            </a:pPr>
            <a:r>
              <a:rPr lang="zh-CN" altLang="en-US" sz="3600" b="1" dirty="0">
                <a:solidFill>
                  <a:srgbClr val="0066FF"/>
                </a:solidFill>
                <a:latin typeface="微软雅黑" panose="020B0503020204020204" charset="-122"/>
                <a:ea typeface="微软雅黑" panose="020B0503020204020204" charset="-122"/>
                <a:cs typeface="Times New Roman" panose="02020603050405020304" pitchFamily="18" charset="0"/>
              </a:rPr>
              <a:t>偏大偏小这是个问题</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208" y="4086667"/>
            <a:ext cx="2393424" cy="277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棱台 3"/>
          <p:cNvSpPr/>
          <p:nvPr/>
        </p:nvSpPr>
        <p:spPr>
          <a:xfrm>
            <a:off x="241300" y="219710"/>
            <a:ext cx="222504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专题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blinds(horizontal)">
                                      <p:cBhvr>
                                        <p:cTn id="7"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3475" y="1268730"/>
            <a:ext cx="9534525" cy="3138170"/>
          </a:xfrm>
          <a:prstGeom prst="rect">
            <a:avLst/>
          </a:prstGeom>
        </p:spPr>
        <p:txBody>
          <a:bodyPr wrap="square">
            <a:spAutoFit/>
          </a:bodyPr>
          <a:lstStyle/>
          <a:p>
            <a:pPr>
              <a:lnSpc>
                <a:spcPct val="150000"/>
              </a:lnSpc>
            </a:pPr>
            <a:r>
              <a:rPr lang="zh-CN" altLang="en-US" sz="4400" b="1" dirty="0">
                <a:latin typeface="微软雅黑" panose="020B0503020204020204" charset="-122"/>
                <a:ea typeface="微软雅黑" panose="020B0503020204020204" charset="-122"/>
              </a:rPr>
              <a:t>例</a:t>
            </a:r>
            <a:r>
              <a:rPr lang="en-US" altLang="zh-CN" sz="4400" b="1" dirty="0">
                <a:latin typeface="微软雅黑" panose="020B0503020204020204" charset="-122"/>
                <a:ea typeface="微软雅黑" panose="020B0503020204020204" charset="-122"/>
              </a:rPr>
              <a:t>.</a:t>
            </a:r>
            <a:r>
              <a:rPr lang="zh-CN" altLang="en-US" sz="4400" b="1" dirty="0">
                <a:latin typeface="微软雅黑" panose="020B0503020204020204" charset="-122"/>
                <a:ea typeface="微软雅黑" panose="020B0503020204020204" charset="-122"/>
              </a:rPr>
              <a:t>若调节平衡的天平使用已磨损的砝码称量时，测量结果将比物体质量的真实值</a:t>
            </a:r>
            <a:r>
              <a:rPr lang="en-US" altLang="zh-CN" sz="4400" b="1" dirty="0">
                <a:latin typeface="微软雅黑" panose="020B0503020204020204" charset="-122"/>
                <a:ea typeface="微软雅黑" panose="020B0503020204020204" charset="-122"/>
              </a:rPr>
              <a:t>_________</a:t>
            </a:r>
            <a:r>
              <a:rPr lang="zh-CN" altLang="en-US" sz="4400" b="1" dirty="0">
                <a:latin typeface="微软雅黑" panose="020B0503020204020204" charset="-122"/>
                <a:ea typeface="微软雅黑" panose="020B0503020204020204" charset="-122"/>
              </a:rPr>
              <a:t>。</a:t>
            </a:r>
            <a:endParaRPr lang="en-US" altLang="zh-CN" sz="4400" b="1" dirty="0">
              <a:latin typeface="微软雅黑" panose="020B0503020204020204" charset="-122"/>
              <a:ea typeface="微软雅黑" panose="020B0503020204020204" charset="-122"/>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8455" y="3289300"/>
            <a:ext cx="1977390" cy="296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p:cNvSpPr txBox="1"/>
          <p:nvPr/>
        </p:nvSpPr>
        <p:spPr>
          <a:xfrm>
            <a:off x="3334385" y="3589020"/>
            <a:ext cx="1361440" cy="645160"/>
          </a:xfrm>
          <a:prstGeom prst="rect">
            <a:avLst/>
          </a:prstGeom>
          <a:noFill/>
        </p:spPr>
        <p:txBody>
          <a:bodyPr wrap="square" rtlCol="0">
            <a:spAutoFit/>
          </a:bodyPr>
          <a:lstStyle/>
          <a:p>
            <a:r>
              <a:rPr lang="zh-CN" altLang="en-US" sz="3600" b="1">
                <a:solidFill>
                  <a:srgbClr val="FF0000"/>
                </a:solidFill>
                <a:latin typeface="微软雅黑" panose="020B0503020204020204" charset="-122"/>
                <a:ea typeface="微软雅黑" panose="020B0503020204020204" charset="-122"/>
              </a:rPr>
              <a:t>偏大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ChangeArrowheads="1"/>
          </p:cNvSpPr>
          <p:nvPr/>
        </p:nvSpPr>
        <p:spPr bwMode="auto">
          <a:xfrm>
            <a:off x="124460" y="1382395"/>
            <a:ext cx="1198054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4400" b="1" dirty="0">
                <a:solidFill>
                  <a:srgbClr val="FF0000"/>
                </a:solidFill>
                <a:latin typeface="微软雅黑" panose="020B0503020204020204" charset="-122"/>
                <a:ea typeface="微软雅黑" panose="020B0503020204020204" charset="-122"/>
              </a:rPr>
              <a:t>例</a:t>
            </a:r>
            <a:r>
              <a:rPr lang="en-US" altLang="zh-CN" sz="4400" b="1" dirty="0">
                <a:solidFill>
                  <a:srgbClr val="FF0000"/>
                </a:solidFill>
                <a:latin typeface="微软雅黑" panose="020B0503020204020204" charset="-122"/>
                <a:ea typeface="微软雅黑" panose="020B0503020204020204" charset="-122"/>
              </a:rPr>
              <a:t>.</a:t>
            </a:r>
            <a:r>
              <a:rPr lang="zh-CN" altLang="en-US" sz="4400" b="1" dirty="0">
                <a:latin typeface="微软雅黑" panose="020B0503020204020204" charset="-122"/>
                <a:ea typeface="微软雅黑" panose="020B0503020204020204" charset="-122"/>
              </a:rPr>
              <a:t>一位同学忘记调节托盘天平的横梁平衡，指针静止时指向分度盘中央刻线的右方，用这架托盘天平称物体的质量，当天平平衡时，测量出的质量</a:t>
            </a:r>
            <a:r>
              <a:rPr lang="en-US" altLang="zh-CN" sz="4400" b="1" dirty="0">
                <a:latin typeface="微软雅黑" panose="020B0503020204020204" charset="-122"/>
                <a:ea typeface="微软雅黑" panose="020B0503020204020204" charset="-122"/>
              </a:rPr>
              <a:t>________</a:t>
            </a:r>
            <a:r>
              <a:rPr lang="zh-CN" altLang="en-US" sz="4400" b="1" dirty="0">
                <a:latin typeface="微软雅黑" panose="020B0503020204020204" charset="-122"/>
                <a:ea typeface="微软雅黑" panose="020B0503020204020204" charset="-122"/>
              </a:rPr>
              <a:t>物体的真实质量。</a:t>
            </a:r>
          </a:p>
        </p:txBody>
      </p:sp>
      <p:sp>
        <p:nvSpPr>
          <p:cNvPr id="79878" name="Rectangle 6"/>
          <p:cNvSpPr>
            <a:spLocks noChangeArrowheads="1"/>
          </p:cNvSpPr>
          <p:nvPr/>
        </p:nvSpPr>
        <p:spPr bwMode="auto">
          <a:xfrm>
            <a:off x="3289300" y="3161665"/>
            <a:ext cx="152336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4000" b="1" dirty="0">
                <a:solidFill>
                  <a:srgbClr val="FF0000"/>
                </a:solidFill>
                <a:latin typeface="微软雅黑" panose="020B0503020204020204" charset="-122"/>
                <a:ea typeface="微软雅黑" panose="020B0503020204020204" charset="-122"/>
              </a:rPr>
              <a:t>小于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blinds(horizontal)">
                                      <p:cBhvr>
                                        <p:cTn id="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817" y="5086221"/>
            <a:ext cx="8640960" cy="1322070"/>
          </a:xfrm>
          <a:prstGeom prst="rect">
            <a:avLst/>
          </a:prstGeom>
          <a:noFill/>
        </p:spPr>
        <p:txBody>
          <a:bodyPr wrap="square" rtlCol="0">
            <a:spAutoFit/>
          </a:bodyPr>
          <a:lstStyle/>
          <a:p>
            <a:pPr fontAlgn="auto">
              <a:spcBef>
                <a:spcPts val="0"/>
              </a:spcBef>
              <a:spcAft>
                <a:spcPts val="0"/>
              </a:spcAft>
            </a:pPr>
            <a:r>
              <a:rPr lang="zh-CN" altLang="en-US" sz="4000" b="1" dirty="0">
                <a:solidFill>
                  <a:srgbClr val="FF0000"/>
                </a:solidFill>
                <a:latin typeface="微软雅黑" panose="020B0503020204020204" charset="-122"/>
                <a:ea typeface="微软雅黑" panose="020B0503020204020204" charset="-122"/>
              </a:rPr>
              <a:t>解析：</a:t>
            </a:r>
            <a:r>
              <a:rPr lang="en-US" altLang="zh-CN" sz="4000" b="1" dirty="0">
                <a:solidFill>
                  <a:srgbClr val="FF0000"/>
                </a:solidFill>
                <a:latin typeface="微软雅黑" panose="020B0503020204020204" charset="-122"/>
                <a:ea typeface="微软雅黑" panose="020B0503020204020204" charset="-122"/>
              </a:rPr>
              <a:t>m</a:t>
            </a:r>
            <a:r>
              <a:rPr lang="zh-CN" altLang="en-US" sz="4000" b="1" baseline="-25000" dirty="0">
                <a:solidFill>
                  <a:srgbClr val="FF0000"/>
                </a:solidFill>
                <a:latin typeface="微软雅黑" panose="020B0503020204020204" charset="-122"/>
                <a:ea typeface="微软雅黑" panose="020B0503020204020204" charset="-122"/>
              </a:rPr>
              <a:t>砝码</a:t>
            </a:r>
            <a:r>
              <a:rPr lang="en-US" altLang="zh-CN" sz="4000" b="1" dirty="0">
                <a:solidFill>
                  <a:srgbClr val="FF0000"/>
                </a:solidFill>
                <a:latin typeface="微软雅黑" panose="020B0503020204020204" charset="-122"/>
                <a:ea typeface="微软雅黑" panose="020B0503020204020204" charset="-122"/>
              </a:rPr>
              <a:t>=m</a:t>
            </a:r>
            <a:r>
              <a:rPr lang="zh-CN" altLang="en-US" sz="4000" b="1" baseline="-25000" dirty="0">
                <a:solidFill>
                  <a:srgbClr val="FF0000"/>
                </a:solidFill>
                <a:latin typeface="微软雅黑" panose="020B0503020204020204" charset="-122"/>
                <a:ea typeface="微软雅黑" panose="020B0503020204020204" charset="-122"/>
              </a:rPr>
              <a:t>物</a:t>
            </a:r>
            <a:r>
              <a:rPr lang="en-US" altLang="zh-CN" sz="4000" b="1" dirty="0">
                <a:solidFill>
                  <a:srgbClr val="FF0000"/>
                </a:solidFill>
                <a:latin typeface="微软雅黑" panose="020B0503020204020204" charset="-122"/>
                <a:ea typeface="微软雅黑" panose="020B0503020204020204" charset="-122"/>
              </a:rPr>
              <a:t>+m</a:t>
            </a:r>
            <a:r>
              <a:rPr lang="zh-CN" altLang="en-US" sz="4000" b="1" baseline="-25000" dirty="0">
                <a:solidFill>
                  <a:srgbClr val="FF0000"/>
                </a:solidFill>
                <a:latin typeface="微软雅黑" panose="020B0503020204020204" charset="-122"/>
                <a:ea typeface="微软雅黑" panose="020B0503020204020204" charset="-122"/>
              </a:rPr>
              <a:t>游码</a:t>
            </a:r>
          </a:p>
          <a:p>
            <a:pPr fontAlgn="auto">
              <a:spcBef>
                <a:spcPts val="0"/>
              </a:spcBef>
              <a:spcAft>
                <a:spcPts val="0"/>
              </a:spcAft>
            </a:pPr>
            <a:r>
              <a:rPr lang="zh-CN" altLang="en-US" sz="4000" b="1" dirty="0">
                <a:solidFill>
                  <a:srgbClr val="FF0000"/>
                </a:solidFill>
                <a:latin typeface="微软雅黑" panose="020B0503020204020204" charset="-122"/>
                <a:ea typeface="微软雅黑" panose="020B0503020204020204" charset="-122"/>
              </a:rPr>
              <a:t>原理：</a:t>
            </a:r>
            <a:r>
              <a:rPr lang="en-US" altLang="zh-CN" sz="4000" b="1" dirty="0">
                <a:solidFill>
                  <a:srgbClr val="FF0000"/>
                </a:solidFill>
                <a:latin typeface="微软雅黑" panose="020B0503020204020204" charset="-122"/>
                <a:ea typeface="微软雅黑" panose="020B0503020204020204" charset="-122"/>
              </a:rPr>
              <a:t>m</a:t>
            </a:r>
            <a:r>
              <a:rPr lang="zh-CN" altLang="en-US" sz="4000" b="1" baseline="-25000" dirty="0">
                <a:solidFill>
                  <a:srgbClr val="FF0000"/>
                </a:solidFill>
                <a:latin typeface="微软雅黑" panose="020B0503020204020204" charset="-122"/>
                <a:ea typeface="微软雅黑" panose="020B0503020204020204" charset="-122"/>
              </a:rPr>
              <a:t>左</a:t>
            </a:r>
            <a:r>
              <a:rPr lang="en-US" altLang="zh-CN" sz="4000" b="1" dirty="0">
                <a:solidFill>
                  <a:srgbClr val="FF0000"/>
                </a:solidFill>
                <a:latin typeface="微软雅黑" panose="020B0503020204020204" charset="-122"/>
                <a:ea typeface="微软雅黑" panose="020B0503020204020204" charset="-122"/>
              </a:rPr>
              <a:t>=m</a:t>
            </a:r>
            <a:r>
              <a:rPr lang="zh-CN" altLang="en-US" sz="4000" b="1" baseline="-25000" dirty="0">
                <a:solidFill>
                  <a:srgbClr val="FF0000"/>
                </a:solidFill>
                <a:latin typeface="微软雅黑" panose="020B0503020204020204" charset="-122"/>
                <a:ea typeface="微软雅黑" panose="020B0503020204020204" charset="-122"/>
              </a:rPr>
              <a:t>右</a:t>
            </a:r>
          </a:p>
        </p:txBody>
      </p:sp>
      <p:sp>
        <p:nvSpPr>
          <p:cNvPr id="4" name="矩形 3"/>
          <p:cNvSpPr/>
          <p:nvPr/>
        </p:nvSpPr>
        <p:spPr>
          <a:xfrm>
            <a:off x="687705" y="760095"/>
            <a:ext cx="11312525" cy="3784600"/>
          </a:xfrm>
          <a:prstGeom prst="rect">
            <a:avLst/>
          </a:prstGeom>
        </p:spPr>
        <p:txBody>
          <a:bodyPr wrap="square">
            <a:spAutoFit/>
          </a:bodyPr>
          <a:lstStyle/>
          <a:p>
            <a:pPr>
              <a:lnSpc>
                <a:spcPct val="150000"/>
              </a:lnSpc>
            </a:pPr>
            <a:r>
              <a:rPr lang="zh-CN" altLang="en-US" sz="4000" b="1" dirty="0">
                <a:latin typeface="微软雅黑" panose="020B0503020204020204" charset="-122"/>
                <a:ea typeface="微软雅黑" panose="020B0503020204020204" charset="-122"/>
              </a:rPr>
              <a:t>用托盘天平称量物体的质量时，将被称物体和砝码放错了位置，若天平平衡时，左盘放有</a:t>
            </a:r>
            <a:r>
              <a:rPr lang="en-US" altLang="zh-CN" sz="4000" b="1" dirty="0">
                <a:latin typeface="微软雅黑" panose="020B0503020204020204" charset="-122"/>
                <a:ea typeface="微软雅黑" panose="020B0503020204020204" charset="-122"/>
              </a:rPr>
              <a:t>100</a:t>
            </a:r>
            <a:r>
              <a:rPr lang="zh-CN" altLang="en-US" sz="4000" b="1" dirty="0">
                <a:latin typeface="微软雅黑" panose="020B0503020204020204" charset="-122"/>
                <a:ea typeface="微软雅黑" panose="020B0503020204020204" charset="-122"/>
              </a:rPr>
              <a:t>克和</a:t>
            </a:r>
            <a:r>
              <a:rPr lang="en-US" altLang="zh-CN" sz="4000" b="1" dirty="0">
                <a:latin typeface="微软雅黑" panose="020B0503020204020204" charset="-122"/>
                <a:ea typeface="微软雅黑" panose="020B0503020204020204" charset="-122"/>
              </a:rPr>
              <a:t>20</a:t>
            </a:r>
            <a:r>
              <a:rPr lang="zh-CN" altLang="en-US" sz="4000" b="1" dirty="0">
                <a:latin typeface="微软雅黑" panose="020B0503020204020204" charset="-122"/>
                <a:ea typeface="微软雅黑" panose="020B0503020204020204" charset="-122"/>
              </a:rPr>
              <a:t>克的砝码各</a:t>
            </a:r>
            <a:r>
              <a:rPr lang="en-US" altLang="zh-CN" sz="4000" b="1" dirty="0">
                <a:latin typeface="微软雅黑" panose="020B0503020204020204" charset="-122"/>
                <a:ea typeface="微软雅黑" panose="020B0503020204020204" charset="-122"/>
              </a:rPr>
              <a:t>1</a:t>
            </a:r>
            <a:r>
              <a:rPr lang="zh-CN" altLang="en-US" sz="4000" b="1" dirty="0">
                <a:latin typeface="微软雅黑" panose="020B0503020204020204" charset="-122"/>
                <a:ea typeface="微软雅黑" panose="020B0503020204020204" charset="-122"/>
              </a:rPr>
              <a:t>个，游码所对的刻度值是</a:t>
            </a:r>
            <a:r>
              <a:rPr lang="en-US" altLang="zh-CN" sz="4000" b="1" dirty="0">
                <a:latin typeface="微软雅黑" panose="020B0503020204020204" charset="-122"/>
                <a:ea typeface="微软雅黑" panose="020B0503020204020204" charset="-122"/>
              </a:rPr>
              <a:t>4</a:t>
            </a:r>
            <a:r>
              <a:rPr lang="zh-CN" altLang="en-US" sz="4000" b="1" dirty="0">
                <a:latin typeface="微软雅黑" panose="020B0503020204020204" charset="-122"/>
                <a:ea typeface="微软雅黑" panose="020B0503020204020204" charset="-122"/>
              </a:rPr>
              <a:t>克，则物体的质量为</a:t>
            </a:r>
            <a:r>
              <a:rPr lang="en-US" altLang="zh-CN" sz="4000" b="1" dirty="0">
                <a:latin typeface="微软雅黑" panose="020B0503020204020204" charset="-122"/>
                <a:ea typeface="微软雅黑" panose="020B0503020204020204" charset="-122"/>
              </a:rPr>
              <a:t>_____</a:t>
            </a:r>
            <a:r>
              <a:rPr lang="zh-CN" altLang="en-US" sz="4000" b="1" dirty="0">
                <a:latin typeface="微软雅黑" panose="020B0503020204020204" charset="-122"/>
                <a:ea typeface="微软雅黑" panose="020B0503020204020204" charset="-122"/>
              </a:rPr>
              <a:t>克</a:t>
            </a:r>
          </a:p>
        </p:txBody>
      </p:sp>
      <p:sp>
        <p:nvSpPr>
          <p:cNvPr id="5" name="棱台 4"/>
          <p:cNvSpPr/>
          <p:nvPr/>
        </p:nvSpPr>
        <p:spPr>
          <a:xfrm>
            <a:off x="512445" y="107950"/>
            <a:ext cx="168275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
        <p:nvSpPr>
          <p:cNvPr id="6" name="文本框 5"/>
          <p:cNvSpPr txBox="1"/>
          <p:nvPr/>
        </p:nvSpPr>
        <p:spPr>
          <a:xfrm>
            <a:off x="3778885" y="3699510"/>
            <a:ext cx="1100455" cy="645160"/>
          </a:xfrm>
          <a:prstGeom prst="rect">
            <a:avLst/>
          </a:prstGeom>
          <a:noFill/>
        </p:spPr>
        <p:txBody>
          <a:bodyPr wrap="square" rtlCol="0">
            <a:spAutoFit/>
          </a:bodyPr>
          <a:lstStyle/>
          <a:p>
            <a:r>
              <a:rPr lang="en-US" altLang="zh-CN" sz="3600" b="1">
                <a:solidFill>
                  <a:srgbClr val="FF0000"/>
                </a:solidFill>
                <a:latin typeface="微软雅黑" panose="020B0503020204020204" charset="-122"/>
                <a:ea typeface="微软雅黑" panose="020B0503020204020204" charset="-122"/>
              </a:rPr>
              <a:t>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棱台 3"/>
          <p:cNvSpPr/>
          <p:nvPr/>
        </p:nvSpPr>
        <p:spPr>
          <a:xfrm>
            <a:off x="241300" y="219710"/>
            <a:ext cx="2225040" cy="7956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latin typeface="造字工房劲黑（非商用）常规体" charset="-122"/>
                <a:ea typeface="造字工房劲黑（非商用）常规体" charset="-122"/>
              </a:rPr>
              <a:t>例题</a:t>
            </a:r>
          </a:p>
        </p:txBody>
      </p:sp>
      <p:sp>
        <p:nvSpPr>
          <p:cNvPr id="2" name="文本框 1"/>
          <p:cNvSpPr txBox="1"/>
          <p:nvPr/>
        </p:nvSpPr>
        <p:spPr>
          <a:xfrm>
            <a:off x="488950" y="1263650"/>
            <a:ext cx="10952480" cy="5077460"/>
          </a:xfrm>
          <a:prstGeom prst="rect">
            <a:avLst/>
          </a:prstGeom>
          <a:noFill/>
        </p:spPr>
        <p:txBody>
          <a:bodyPr wrap="square" rtlCol="0">
            <a:spAutoFit/>
          </a:bodyPr>
          <a:lstStyle/>
          <a:p>
            <a:pPr>
              <a:lnSpc>
                <a:spcPct val="150000"/>
              </a:lnSpc>
            </a:pPr>
            <a:r>
              <a:rPr lang="zh-CN" altLang="en-US" sz="3600" b="1">
                <a:latin typeface="微软雅黑" panose="020B0503020204020204" charset="-122"/>
                <a:ea typeface="微软雅黑" panose="020B0503020204020204" charset="-122"/>
              </a:rPr>
              <a:t>有七种同种材料制成，外形完全相同的小积木，已知其中一个有缺陷，质量偏小，想用已调节平衡的托盘天平来寻找这个零件，排除偶然因素，至少需要使用天平几次（   ）</a:t>
            </a:r>
          </a:p>
          <a:p>
            <a:pPr>
              <a:lnSpc>
                <a:spcPct val="150000"/>
              </a:lnSpc>
            </a:pPr>
            <a:r>
              <a:rPr lang="en-US" altLang="zh-CN" sz="3600" b="1">
                <a:latin typeface="微软雅黑" panose="020B0503020204020204" charset="-122"/>
                <a:ea typeface="微软雅黑" panose="020B0503020204020204" charset="-122"/>
              </a:rPr>
              <a:t>A.4</a:t>
            </a:r>
            <a:r>
              <a:rPr lang="zh-CN" altLang="en-US" sz="3600" b="1">
                <a:latin typeface="微软雅黑" panose="020B0503020204020204" charset="-122"/>
                <a:ea typeface="微软雅黑" panose="020B0503020204020204" charset="-122"/>
              </a:rPr>
              <a:t>次    </a:t>
            </a:r>
            <a:r>
              <a:rPr lang="en-US" altLang="zh-CN" sz="3600" b="1">
                <a:latin typeface="微软雅黑" panose="020B0503020204020204" charset="-122"/>
                <a:ea typeface="微软雅黑" panose="020B0503020204020204" charset="-122"/>
              </a:rPr>
              <a:t>B.3</a:t>
            </a:r>
            <a:r>
              <a:rPr lang="zh-CN" altLang="en-US" sz="3600" b="1">
                <a:latin typeface="微软雅黑" panose="020B0503020204020204" charset="-122"/>
                <a:ea typeface="微软雅黑" panose="020B0503020204020204" charset="-122"/>
              </a:rPr>
              <a:t>次</a:t>
            </a:r>
          </a:p>
          <a:p>
            <a:pPr>
              <a:lnSpc>
                <a:spcPct val="150000"/>
              </a:lnSpc>
            </a:pPr>
            <a:r>
              <a:rPr lang="en-US" altLang="zh-CN" sz="3600" b="1">
                <a:latin typeface="微软雅黑" panose="020B0503020204020204" charset="-122"/>
                <a:ea typeface="微软雅黑" panose="020B0503020204020204" charset="-122"/>
              </a:rPr>
              <a:t>C.2</a:t>
            </a:r>
            <a:r>
              <a:rPr lang="zh-CN" altLang="en-US" sz="3600" b="1">
                <a:latin typeface="微软雅黑" panose="020B0503020204020204" charset="-122"/>
                <a:ea typeface="微软雅黑" panose="020B0503020204020204" charset="-122"/>
              </a:rPr>
              <a:t>次    </a:t>
            </a:r>
            <a:r>
              <a:rPr lang="en-US" altLang="zh-CN" sz="3600" b="1">
                <a:latin typeface="微软雅黑" panose="020B0503020204020204" charset="-122"/>
                <a:ea typeface="微软雅黑" panose="020B0503020204020204" charset="-122"/>
              </a:rPr>
              <a:t>D.1C</a:t>
            </a:r>
            <a:r>
              <a:rPr lang="zh-CN" altLang="en-US" sz="3600" b="1">
                <a:latin typeface="微软雅黑" panose="020B0503020204020204" charset="-122"/>
                <a:ea typeface="微软雅黑" panose="020B0503020204020204" charset="-122"/>
              </a:rPr>
              <a:t>次</a:t>
            </a:r>
          </a:p>
        </p:txBody>
      </p:sp>
      <p:sp>
        <p:nvSpPr>
          <p:cNvPr id="3" name="文本框 2"/>
          <p:cNvSpPr txBox="1"/>
          <p:nvPr/>
        </p:nvSpPr>
        <p:spPr>
          <a:xfrm>
            <a:off x="2843530" y="3938905"/>
            <a:ext cx="575310" cy="706755"/>
          </a:xfrm>
          <a:prstGeom prst="rect">
            <a:avLst/>
          </a:prstGeom>
          <a:noFill/>
        </p:spPr>
        <p:txBody>
          <a:bodyPr wrap="square" rtlCol="0">
            <a:spAutoFit/>
          </a:bodyPr>
          <a:lstStyle/>
          <a:p>
            <a:r>
              <a:rPr lang="en-US" altLang="zh-CN" sz="4000" b="1">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700" y="307975"/>
            <a:ext cx="10348595" cy="6554470"/>
          </a:xfrm>
          <a:prstGeom prst="rect">
            <a:avLst/>
          </a:prstGeom>
          <a:noFill/>
        </p:spPr>
        <p:txBody>
          <a:bodyPr wrap="square" rtlCol="0" anchor="t">
            <a:spAutoFit/>
          </a:bodyPr>
          <a:lstStyle/>
          <a:p>
            <a:r>
              <a:rPr lang="en-US" altLang="zh-CN" sz="2800" b="1">
                <a:latin typeface="微软雅黑" panose="020B0503020204020204" charset="-122"/>
                <a:ea typeface="微软雅黑" panose="020B0503020204020204" charset="-122"/>
                <a:cs typeface="微软雅黑" panose="020B0503020204020204" charset="-122"/>
              </a:rPr>
              <a:t>(2017.</a:t>
            </a:r>
            <a:r>
              <a:rPr lang="zh-CN" altLang="zh-CN" sz="2800" b="1">
                <a:latin typeface="微软雅黑" panose="020B0503020204020204" charset="-122"/>
                <a:ea typeface="微软雅黑" panose="020B0503020204020204" charset="-122"/>
                <a:cs typeface="微软雅黑" panose="020B0503020204020204" charset="-122"/>
              </a:rPr>
              <a:t>江西中考）</a:t>
            </a:r>
            <a:r>
              <a:rPr lang="zh-CN" altLang="en-US" sz="2800" b="1">
                <a:latin typeface="微软雅黑" panose="020B0503020204020204" charset="-122"/>
                <a:ea typeface="微软雅黑" panose="020B0503020204020204" charset="-122"/>
                <a:cs typeface="微软雅黑" panose="020B0503020204020204" charset="-122"/>
              </a:rPr>
              <a:t>物理是一门注重实验的自然科学，请同学们根据自己掌握的实验操作技能，解答下列问题：</a:t>
            </a: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r>
              <a:rPr lang="zh-CN" altLang="en-US" sz="2800" b="1">
                <a:latin typeface="微软雅黑" panose="020B0503020204020204" charset="-122"/>
                <a:ea typeface="微软雅黑" panose="020B0503020204020204" charset="-122"/>
                <a:cs typeface="微软雅黑" panose="020B0503020204020204" charset="-122"/>
              </a:rPr>
              <a:t>在练习用天平测物体质量的实验中：</a:t>
            </a:r>
          </a:p>
          <a:p>
            <a:r>
              <a:rPr lang="zh-CN" altLang="en-US" sz="2800" b="1">
                <a:latin typeface="微软雅黑" panose="020B0503020204020204" charset="-122"/>
                <a:ea typeface="微软雅黑" panose="020B0503020204020204" charset="-122"/>
                <a:cs typeface="微软雅黑" panose="020B0503020204020204" charset="-122"/>
              </a:rPr>
              <a:t>①取出天平，观察称量和感量。</a:t>
            </a:r>
          </a:p>
          <a:p>
            <a:r>
              <a:rPr lang="zh-CN" altLang="en-US" sz="2800" b="1">
                <a:latin typeface="微软雅黑" panose="020B0503020204020204" charset="-122"/>
                <a:ea typeface="微软雅黑" panose="020B0503020204020204" charset="-122"/>
                <a:cs typeface="微软雅黑" panose="020B0503020204020204" charset="-122"/>
              </a:rPr>
              <a:t>②将天平（砝码）放在水平桌面上，如图所示，接下来的操作是 </a:t>
            </a:r>
            <a:r>
              <a:rPr lang="en-US" altLang="zh-CN" sz="2800" b="1">
                <a:latin typeface="微软雅黑" panose="020B0503020204020204" charset="-122"/>
                <a:ea typeface="微软雅黑" panose="020B0503020204020204" charset="-122"/>
                <a:cs typeface="微软雅黑" panose="020B0503020204020204" charset="-122"/>
              </a:rPr>
              <a:t>____________________________</a:t>
            </a:r>
            <a:r>
              <a:rPr lang="zh-CN" altLang="en-US" sz="2800" b="1">
                <a:latin typeface="微软雅黑" panose="020B0503020204020204" charset="-122"/>
                <a:ea typeface="微软雅黑" panose="020B0503020204020204" charset="-122"/>
                <a:cs typeface="微软雅黑" panose="020B0503020204020204" charset="-122"/>
              </a:rPr>
              <a:t>。</a:t>
            </a:r>
          </a:p>
          <a:p>
            <a:r>
              <a:rPr lang="zh-CN" altLang="en-US" sz="2800" b="1">
                <a:latin typeface="微软雅黑" panose="020B0503020204020204" charset="-122"/>
                <a:ea typeface="微软雅黑" panose="020B0503020204020204" charset="-122"/>
                <a:cs typeface="微软雅黑" panose="020B0503020204020204" charset="-122"/>
              </a:rPr>
              <a:t>③调节天平平衡，并完成下列实验步骤。</a:t>
            </a:r>
          </a:p>
          <a:p>
            <a:r>
              <a:rPr lang="en-US" altLang="zh-CN" sz="2800" b="1">
                <a:latin typeface="微软雅黑" panose="020B0503020204020204" charset="-122"/>
                <a:ea typeface="微软雅黑" panose="020B0503020204020204" charset="-122"/>
                <a:cs typeface="微软雅黑" panose="020B0503020204020204" charset="-122"/>
              </a:rPr>
              <a:t>A.</a:t>
            </a:r>
            <a:r>
              <a:rPr lang="zh-CN" altLang="en-US" sz="2800" b="1">
                <a:latin typeface="微软雅黑" panose="020B0503020204020204" charset="-122"/>
                <a:ea typeface="微软雅黑" panose="020B0503020204020204" charset="-122"/>
                <a:cs typeface="微软雅黑" panose="020B0503020204020204" charset="-122"/>
              </a:rPr>
              <a:t>在左盘中放物体，在右盘中增减砝码</a:t>
            </a:r>
          </a:p>
          <a:p>
            <a:r>
              <a:rPr lang="en-US" altLang="zh-CN" sz="2800" b="1">
                <a:latin typeface="微软雅黑" panose="020B0503020204020204" charset="-122"/>
                <a:ea typeface="微软雅黑" panose="020B0503020204020204" charset="-122"/>
                <a:cs typeface="微软雅黑" panose="020B0503020204020204" charset="-122"/>
              </a:rPr>
              <a:t>B._____________________,</a:t>
            </a:r>
            <a:r>
              <a:rPr lang="zh-CN" altLang="en-US" sz="2800" b="1">
                <a:latin typeface="微软雅黑" panose="020B0503020204020204" charset="-122"/>
                <a:ea typeface="微软雅黑" panose="020B0503020204020204" charset="-122"/>
                <a:cs typeface="微软雅黑" panose="020B0503020204020204" charset="-122"/>
              </a:rPr>
              <a:t>直到横梁恢复平衡</a:t>
            </a:r>
          </a:p>
          <a:p>
            <a:r>
              <a:rPr lang="en-US" altLang="zh-CN" sz="2800" b="1">
                <a:latin typeface="微软雅黑" panose="020B0503020204020204" charset="-122"/>
                <a:ea typeface="微软雅黑" panose="020B0503020204020204" charset="-122"/>
                <a:cs typeface="微软雅黑" panose="020B0503020204020204" charset="-122"/>
              </a:rPr>
              <a:t>C.</a:t>
            </a:r>
            <a:r>
              <a:rPr lang="zh-CN" altLang="en-US" sz="2800" b="1">
                <a:latin typeface="微软雅黑" panose="020B0503020204020204" charset="-122"/>
                <a:ea typeface="微软雅黑" panose="020B0503020204020204" charset="-122"/>
                <a:cs typeface="微软雅黑" panose="020B0503020204020204" charset="-122"/>
              </a:rPr>
              <a:t>读出物体的质量</a:t>
            </a:r>
            <a:endParaRPr lang="zh-CN" altLang="en-US" sz="2800">
              <a:latin typeface="微软雅黑" panose="020B0503020204020204" charset="-122"/>
              <a:ea typeface="微软雅黑" panose="020B0503020204020204" charset="-122"/>
              <a:cs typeface="微软雅黑" panose="020B0503020204020204" charset="-122"/>
            </a:endParaRPr>
          </a:p>
          <a:p>
            <a:endParaRPr lang="zh-CN" altLang="en-US" sz="28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2"/>
          <a:stretch>
            <a:fillRect/>
          </a:stretch>
        </p:blipFill>
        <p:spPr>
          <a:xfrm>
            <a:off x="1806575" y="1264920"/>
            <a:ext cx="5590540" cy="159956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048000" y="692785"/>
            <a:ext cx="9144000" cy="4525645"/>
          </a:xfrm>
        </p:spPr>
        <p:txBody>
          <a:bodyPr/>
          <a:lstStyle/>
          <a:p>
            <a:pPr marL="0" indent="0">
              <a:buNone/>
            </a:pPr>
            <a:r>
              <a:rPr lang="zh-CN" altLang="en-US" sz="4400" b="1" dirty="0">
                <a:latin typeface="微软雅黑" panose="020B0503020204020204" charset="-122"/>
                <a:ea typeface="微软雅黑" panose="020B0503020204020204" charset="-122"/>
              </a:rPr>
              <a:t>测水质量时，学渣先称出杯子和水的总质量，然后倒出水，称出杯子的质量；学神先称出杯子的质量，然后倒      入水，称出杯子和水的总质量。      你认为哪种方法好？</a:t>
            </a:r>
            <a:r>
              <a:rPr lang="en-US" altLang="zh-CN" sz="4400" b="1" dirty="0">
                <a:latin typeface="微软雅黑" panose="020B0503020204020204" charset="-122"/>
                <a:ea typeface="微软雅黑" panose="020B0503020204020204" charset="-122"/>
              </a:rPr>
              <a:t>Why</a:t>
            </a:r>
            <a:r>
              <a:rPr lang="zh-CN" altLang="en-US" sz="4400" b="1" dirty="0">
                <a:latin typeface="微软雅黑" panose="020B0503020204020204" charset="-122"/>
                <a:ea typeface="微软雅黑" panose="020B0503020204020204" charset="-122"/>
              </a:rPr>
              <a:t>？</a:t>
            </a:r>
          </a:p>
        </p:txBody>
      </p:sp>
      <p:sp>
        <p:nvSpPr>
          <p:cNvPr id="4" name="TextBox 3"/>
          <p:cNvSpPr txBox="1"/>
          <p:nvPr/>
        </p:nvSpPr>
        <p:spPr>
          <a:xfrm>
            <a:off x="2704465" y="4496287"/>
            <a:ext cx="9144000" cy="1322070"/>
          </a:xfrm>
          <a:prstGeom prst="rect">
            <a:avLst/>
          </a:prstGeom>
          <a:noFill/>
        </p:spPr>
        <p:txBody>
          <a:bodyPr wrap="square" rtlCol="0">
            <a:spAutoFit/>
          </a:bodyPr>
          <a:lstStyle/>
          <a:p>
            <a:pPr fontAlgn="auto">
              <a:spcBef>
                <a:spcPts val="0"/>
              </a:spcBef>
              <a:spcAft>
                <a:spcPts val="0"/>
              </a:spcAft>
            </a:pPr>
            <a:r>
              <a:rPr lang="zh-CN" altLang="en-US" sz="4000" b="1" dirty="0">
                <a:solidFill>
                  <a:srgbClr val="FF0000"/>
                </a:solidFill>
                <a:latin typeface="微软雅黑" panose="020B0503020204020204" charset="-122"/>
                <a:ea typeface="微软雅黑" panose="020B0503020204020204" charset="-122"/>
              </a:rPr>
              <a:t>先测总质量，再测空烧杯：倒不干净，导致杯壁有残留，测量值偏小</a:t>
            </a:r>
            <a:endParaRPr lang="zh-CN" altLang="en-US" sz="4000" b="1" baseline="-25000" dirty="0">
              <a:solidFill>
                <a:srgbClr val="FF0000"/>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a:stretch>
            <a:fillRect/>
          </a:stretch>
        </p:blipFill>
        <p:spPr>
          <a:xfrm>
            <a:off x="487045" y="1565275"/>
            <a:ext cx="2095500" cy="27806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815" y="1520825"/>
            <a:ext cx="8361680" cy="3138170"/>
          </a:xfrm>
          <a:prstGeom prst="rect">
            <a:avLst/>
          </a:prstGeom>
        </p:spPr>
        <p:txBody>
          <a:bodyPr wrap="square">
            <a:spAutoFit/>
          </a:bodyPr>
          <a:lstStyle/>
          <a:p>
            <a:pPr>
              <a:lnSpc>
                <a:spcPct val="150000"/>
              </a:lnSpc>
            </a:pPr>
            <a:r>
              <a:rPr lang="zh-CN" altLang="en-US" sz="4400" b="1" dirty="0">
                <a:latin typeface="微软雅黑" panose="020B0503020204020204" charset="-122"/>
                <a:ea typeface="微软雅黑" panose="020B0503020204020204" charset="-122"/>
              </a:rPr>
              <a:t>人们规定：用</a:t>
            </a:r>
            <a:r>
              <a:rPr lang="zh-CN" altLang="en-US" sz="4400" b="1" dirty="0">
                <a:solidFill>
                  <a:srgbClr val="FF0000"/>
                </a:solidFill>
                <a:latin typeface="微软雅黑" panose="020B0503020204020204" charset="-122"/>
                <a:ea typeface="微软雅黑" panose="020B0503020204020204" charset="-122"/>
              </a:rPr>
              <a:t>铂铱</a:t>
            </a:r>
            <a:r>
              <a:rPr lang="zh-CN" altLang="en-US" sz="4400" b="1" dirty="0">
                <a:latin typeface="微软雅黑" panose="020B0503020204020204" charset="-122"/>
                <a:ea typeface="微软雅黑" panose="020B0503020204020204" charset="-122"/>
              </a:rPr>
              <a:t>合金制成一个底面直径为</a:t>
            </a:r>
            <a:r>
              <a:rPr lang="en-US" altLang="zh-CN" sz="4400" b="1" dirty="0">
                <a:latin typeface="微软雅黑" panose="020B0503020204020204" charset="-122"/>
                <a:ea typeface="微软雅黑" panose="020B0503020204020204" charset="-122"/>
              </a:rPr>
              <a:t>39mm</a:t>
            </a:r>
            <a:r>
              <a:rPr lang="zh-CN" altLang="en-US" sz="4400" b="1" dirty="0">
                <a:latin typeface="微软雅黑" panose="020B0503020204020204" charset="-122"/>
                <a:ea typeface="微软雅黑" panose="020B0503020204020204" charset="-122"/>
              </a:rPr>
              <a:t>，高</a:t>
            </a:r>
            <a:r>
              <a:rPr lang="en-US" altLang="zh-CN" sz="4400" b="1" dirty="0">
                <a:latin typeface="微软雅黑" panose="020B0503020204020204" charset="-122"/>
                <a:ea typeface="微软雅黑" panose="020B0503020204020204" charset="-122"/>
              </a:rPr>
              <a:t>39mm</a:t>
            </a:r>
            <a:r>
              <a:rPr lang="zh-CN" altLang="en-US" sz="4400" b="1" dirty="0">
                <a:latin typeface="微软雅黑" panose="020B0503020204020204" charset="-122"/>
                <a:ea typeface="微软雅黑" panose="020B0503020204020204" charset="-122"/>
              </a:rPr>
              <a:t>的圆柱体的质量作为</a:t>
            </a:r>
            <a:r>
              <a:rPr lang="en-US" altLang="zh-CN" sz="4400" b="1" dirty="0">
                <a:latin typeface="微软雅黑" panose="020B0503020204020204" charset="-122"/>
                <a:ea typeface="微软雅黑" panose="020B0503020204020204" charset="-122"/>
              </a:rPr>
              <a:t>1kg</a:t>
            </a:r>
            <a:r>
              <a:rPr lang="zh-CN" altLang="en-US" sz="4400" b="1" dirty="0">
                <a:latin typeface="微软雅黑" panose="020B0503020204020204" charset="-122"/>
                <a:ea typeface="微软雅黑" panose="020B0503020204020204" charset="-122"/>
              </a:rPr>
              <a:t>的标准。</a:t>
            </a:r>
            <a:endParaRPr lang="zh-CN" altLang="en-US" sz="4400" dirty="0">
              <a:latin typeface="微软雅黑" panose="020B0503020204020204" charset="-122"/>
              <a:ea typeface="微软雅黑" panose="020B0503020204020204" charset="-122"/>
            </a:endParaRPr>
          </a:p>
        </p:txBody>
      </p:sp>
      <p:pic>
        <p:nvPicPr>
          <p:cNvPr id="3" name="Picture 2" descr="国际千克原器"/>
          <p:cNvPicPr>
            <a:picLocks noChangeAspect="1" noChangeArrowheads="1"/>
          </p:cNvPicPr>
          <p:nvPr/>
        </p:nvPicPr>
        <p:blipFill>
          <a:blip r:embed="rId3" cstate="print"/>
          <a:srcRect/>
          <a:stretch>
            <a:fillRect/>
          </a:stretch>
        </p:blipFill>
        <p:spPr bwMode="auto">
          <a:xfrm>
            <a:off x="8405178" y="944488"/>
            <a:ext cx="2859087"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8"/>
          <p:cNvSpPr>
            <a:spLocks noChangeArrowheads="1"/>
          </p:cNvSpPr>
          <p:nvPr/>
        </p:nvSpPr>
        <p:spPr bwMode="auto">
          <a:xfrm>
            <a:off x="7740650" y="115887"/>
            <a:ext cx="2926080" cy="645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zh-CN" altLang="en-US" sz="3600" b="1" dirty="0">
                <a:solidFill>
                  <a:schemeClr val="tx1"/>
                </a:solidFill>
                <a:latin typeface="微软雅黑" panose="020B0503020204020204" charset="-122"/>
                <a:ea typeface="微软雅黑" panose="020B0503020204020204" charset="-122"/>
              </a:rPr>
              <a:t>国际千克原器</a:t>
            </a:r>
            <a:endParaRPr lang="zh-CN" altLang="en-US" sz="3600" b="1" baseline="30000" dirty="0">
              <a:solidFill>
                <a:schemeClr val="tx1"/>
              </a:solidFill>
              <a:latin typeface="微软雅黑" panose="020B0503020204020204" charset="-122"/>
              <a:ea typeface="微软雅黑" panose="020B0503020204020204" charset="-122"/>
            </a:endParaRPr>
          </a:p>
        </p:txBody>
      </p:sp>
      <p:sp>
        <p:nvSpPr>
          <p:cNvPr id="5" name="Rectangle 17"/>
          <p:cNvSpPr>
            <a:spLocks noChangeArrowheads="1"/>
          </p:cNvSpPr>
          <p:nvPr/>
        </p:nvSpPr>
        <p:spPr bwMode="auto">
          <a:xfrm>
            <a:off x="7896200" y="4295998"/>
            <a:ext cx="2664296" cy="107632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zh-CN" altLang="en-US" sz="3200" b="1" dirty="0">
                <a:solidFill>
                  <a:schemeClr val="tx1"/>
                </a:solidFill>
                <a:latin typeface="微软雅黑" panose="020B0503020204020204" charset="-122"/>
                <a:ea typeface="微软雅黑" panose="020B0503020204020204" charset="-122"/>
              </a:rPr>
              <a:t>保存在法国巴黎国际计量局</a:t>
            </a:r>
          </a:p>
        </p:txBody>
      </p:sp>
      <p:pic>
        <p:nvPicPr>
          <p:cNvPr id="6" name="图片 5" descr="t015b719bea6c83e7a0"/>
          <p:cNvPicPr>
            <a:picLocks noChangeAspect="1"/>
          </p:cNvPicPr>
          <p:nvPr/>
        </p:nvPicPr>
        <p:blipFill>
          <a:blip r:embed="rId4"/>
          <a:stretch>
            <a:fillRect/>
          </a:stretch>
        </p:blipFill>
        <p:spPr>
          <a:xfrm>
            <a:off x="187325" y="4658995"/>
            <a:ext cx="2133600" cy="186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52600" y="993130"/>
            <a:ext cx="3733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dirty="0">
                <a:latin typeface="微软雅黑" panose="020B0503020204020204" charset="-122"/>
                <a:ea typeface="微软雅黑" panose="020B0503020204020204" charset="-122"/>
              </a:rPr>
              <a:t>单位换算：</a:t>
            </a:r>
          </a:p>
        </p:txBody>
      </p:sp>
      <p:sp>
        <p:nvSpPr>
          <p:cNvPr id="3" name="Rectangle 5"/>
          <p:cNvSpPr>
            <a:spLocks noChangeArrowheads="1"/>
          </p:cNvSpPr>
          <p:nvPr/>
        </p:nvSpPr>
        <p:spPr bwMode="auto">
          <a:xfrm>
            <a:off x="2135560" y="1550343"/>
            <a:ext cx="25266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3600" b="1" dirty="0">
                <a:latin typeface="微软雅黑" panose="020B0503020204020204" charset="-122"/>
                <a:ea typeface="微软雅黑" panose="020B0503020204020204" charset="-122"/>
              </a:rPr>
              <a:t>1t =____kg</a:t>
            </a:r>
          </a:p>
        </p:txBody>
      </p:sp>
      <p:sp>
        <p:nvSpPr>
          <p:cNvPr id="4" name="Rectangle 6"/>
          <p:cNvSpPr>
            <a:spLocks noChangeArrowheads="1"/>
          </p:cNvSpPr>
          <p:nvPr/>
        </p:nvSpPr>
        <p:spPr bwMode="auto">
          <a:xfrm>
            <a:off x="4861298" y="1550343"/>
            <a:ext cx="26409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3600" b="1">
                <a:latin typeface="微软雅黑" panose="020B0503020204020204" charset="-122"/>
                <a:ea typeface="微软雅黑" panose="020B0503020204020204" charset="-122"/>
              </a:rPr>
              <a:t>1g =____kg</a:t>
            </a:r>
          </a:p>
        </p:txBody>
      </p:sp>
      <p:sp>
        <p:nvSpPr>
          <p:cNvPr id="5" name="Rectangle 7"/>
          <p:cNvSpPr>
            <a:spLocks noChangeArrowheads="1"/>
          </p:cNvSpPr>
          <p:nvPr/>
        </p:nvSpPr>
        <p:spPr bwMode="auto">
          <a:xfrm>
            <a:off x="7608888" y="1550343"/>
            <a:ext cx="308991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3600" b="1">
                <a:latin typeface="微软雅黑" panose="020B0503020204020204" charset="-122"/>
                <a:ea typeface="微软雅黑" panose="020B0503020204020204" charset="-122"/>
              </a:rPr>
              <a:t>1mg =____kg</a:t>
            </a:r>
          </a:p>
        </p:txBody>
      </p:sp>
      <p:sp>
        <p:nvSpPr>
          <p:cNvPr id="6" name="Rectangle 8"/>
          <p:cNvSpPr>
            <a:spLocks noChangeArrowheads="1"/>
          </p:cNvSpPr>
          <p:nvPr/>
        </p:nvSpPr>
        <p:spPr bwMode="auto">
          <a:xfrm>
            <a:off x="3126160" y="1526530"/>
            <a:ext cx="930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3600" b="1">
                <a:solidFill>
                  <a:srgbClr val="FF0000"/>
                </a:solidFill>
                <a:latin typeface="微软雅黑" panose="020B0503020204020204" charset="-122"/>
                <a:ea typeface="微软雅黑" panose="020B0503020204020204" charset="-122"/>
              </a:rPr>
              <a:t>10</a:t>
            </a:r>
            <a:r>
              <a:rPr lang="en-US" altLang="zh-CN" sz="3600" b="1" baseline="30000">
                <a:solidFill>
                  <a:srgbClr val="FF0000"/>
                </a:solidFill>
                <a:latin typeface="微软雅黑" panose="020B0503020204020204" charset="-122"/>
                <a:ea typeface="微软雅黑" panose="020B0503020204020204" charset="-122"/>
              </a:rPr>
              <a:t>3</a:t>
            </a:r>
          </a:p>
        </p:txBody>
      </p:sp>
      <p:sp>
        <p:nvSpPr>
          <p:cNvPr id="7" name="Rectangle 9"/>
          <p:cNvSpPr>
            <a:spLocks noChangeArrowheads="1"/>
          </p:cNvSpPr>
          <p:nvPr/>
        </p:nvSpPr>
        <p:spPr bwMode="auto">
          <a:xfrm>
            <a:off x="5869360" y="1526530"/>
            <a:ext cx="10598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3600" b="1" dirty="0">
                <a:solidFill>
                  <a:srgbClr val="FF0000"/>
                </a:solidFill>
                <a:latin typeface="微软雅黑" panose="020B0503020204020204" charset="-122"/>
                <a:ea typeface="微软雅黑" panose="020B0503020204020204" charset="-122"/>
              </a:rPr>
              <a:t>10</a:t>
            </a:r>
            <a:r>
              <a:rPr lang="en-US" altLang="zh-CN" sz="3600" b="1" baseline="30000" dirty="0">
                <a:solidFill>
                  <a:srgbClr val="FF0000"/>
                </a:solidFill>
                <a:latin typeface="微软雅黑" panose="020B0503020204020204" charset="-122"/>
                <a:ea typeface="微软雅黑" panose="020B0503020204020204" charset="-122"/>
              </a:rPr>
              <a:t>-3</a:t>
            </a:r>
          </a:p>
        </p:txBody>
      </p:sp>
      <p:sp>
        <p:nvSpPr>
          <p:cNvPr id="8" name="Rectangle 10"/>
          <p:cNvSpPr>
            <a:spLocks noChangeArrowheads="1"/>
          </p:cNvSpPr>
          <p:nvPr/>
        </p:nvSpPr>
        <p:spPr bwMode="auto">
          <a:xfrm>
            <a:off x="9049306" y="1526530"/>
            <a:ext cx="10598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3600" b="1" dirty="0">
                <a:solidFill>
                  <a:srgbClr val="FF0000"/>
                </a:solidFill>
                <a:latin typeface="微软雅黑" panose="020B0503020204020204" charset="-122"/>
                <a:ea typeface="微软雅黑" panose="020B0503020204020204" charset="-122"/>
              </a:rPr>
              <a:t>10</a:t>
            </a:r>
            <a:r>
              <a:rPr lang="en-US" altLang="zh-CN" sz="3600" b="1" baseline="30000" dirty="0">
                <a:solidFill>
                  <a:srgbClr val="FF0000"/>
                </a:solidFill>
                <a:latin typeface="微软雅黑" panose="020B0503020204020204" charset="-122"/>
                <a:ea typeface="微软雅黑" panose="020B0503020204020204" charset="-122"/>
              </a:rPr>
              <a:t>-6</a:t>
            </a:r>
          </a:p>
        </p:txBody>
      </p:sp>
      <p:sp>
        <p:nvSpPr>
          <p:cNvPr id="9" name="Text Box 13"/>
          <p:cNvSpPr txBox="1">
            <a:spLocks noChangeArrowheads="1"/>
          </p:cNvSpPr>
          <p:nvPr/>
        </p:nvSpPr>
        <p:spPr bwMode="auto">
          <a:xfrm>
            <a:off x="1828800" y="2604120"/>
            <a:ext cx="8900622" cy="191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3600" b="1" dirty="0">
                <a:latin typeface="微软雅黑" panose="020B0503020204020204" charset="-122"/>
                <a:ea typeface="微软雅黑" panose="020B0503020204020204" charset="-122"/>
              </a:rPr>
              <a:t>（课堂练习）</a:t>
            </a:r>
          </a:p>
          <a:p>
            <a:pPr eaLnBrk="1" hangingPunct="1">
              <a:spcBef>
                <a:spcPct val="20000"/>
              </a:spcBef>
            </a:pPr>
            <a:r>
              <a:rPr kumimoji="1" lang="zh-CN" altLang="en-US" sz="3600" b="1" dirty="0">
                <a:latin typeface="微软雅黑" panose="020B0503020204020204" charset="-122"/>
                <a:ea typeface="微软雅黑" panose="020B0503020204020204" charset="-122"/>
              </a:rPr>
              <a:t>   </a:t>
            </a:r>
            <a:r>
              <a:rPr kumimoji="1" lang="en-US" altLang="zh-CN" sz="3600" b="1" dirty="0">
                <a:latin typeface="微软雅黑" panose="020B0503020204020204" charset="-122"/>
                <a:ea typeface="微软雅黑" panose="020B0503020204020204" charset="-122"/>
              </a:rPr>
              <a:t>(1)80mg=</a:t>
            </a:r>
            <a:r>
              <a:rPr kumimoji="1" lang="en-US" altLang="zh-CN" b="1" dirty="0">
                <a:latin typeface="微软雅黑" panose="020B0503020204020204" charset="-122"/>
                <a:ea typeface="微软雅黑" panose="020B0503020204020204" charset="-122"/>
              </a:rPr>
              <a:t> </a:t>
            </a:r>
            <a:r>
              <a:rPr kumimoji="1" lang="en-US" altLang="zh-CN" sz="3600" b="1" dirty="0">
                <a:latin typeface="微软雅黑" panose="020B0503020204020204" charset="-122"/>
                <a:ea typeface="微软雅黑" panose="020B0503020204020204" charset="-122"/>
              </a:rPr>
              <a:t>_________</a:t>
            </a:r>
            <a:r>
              <a:rPr kumimoji="1" lang="en-US" altLang="zh-CN" b="1" dirty="0">
                <a:latin typeface="微软雅黑" panose="020B0503020204020204" charset="-122"/>
                <a:ea typeface="微软雅黑" panose="020B0503020204020204" charset="-122"/>
              </a:rPr>
              <a:t> </a:t>
            </a:r>
            <a:r>
              <a:rPr kumimoji="1" lang="en-US" altLang="zh-CN" sz="3600" b="1" dirty="0">
                <a:latin typeface="微软雅黑" panose="020B0503020204020204" charset="-122"/>
                <a:ea typeface="微软雅黑" panose="020B0503020204020204" charset="-122"/>
              </a:rPr>
              <a:t>g =</a:t>
            </a:r>
            <a:r>
              <a:rPr kumimoji="1" lang="en-US" altLang="zh-CN" sz="3600" b="1" u="sng" dirty="0">
                <a:latin typeface="微软雅黑" panose="020B0503020204020204" charset="-122"/>
                <a:ea typeface="微软雅黑" panose="020B0503020204020204" charset="-122"/>
              </a:rPr>
              <a:t>                </a:t>
            </a:r>
            <a:r>
              <a:rPr kumimoji="1" lang="en-US" altLang="zh-CN" sz="3600" b="1" dirty="0">
                <a:latin typeface="微软雅黑" panose="020B0503020204020204" charset="-122"/>
                <a:ea typeface="微软雅黑" panose="020B0503020204020204" charset="-122"/>
              </a:rPr>
              <a:t> kg</a:t>
            </a:r>
            <a:endParaRPr kumimoji="1" lang="en-US" altLang="zh-CN" sz="3600" b="1" u="sng" dirty="0">
              <a:latin typeface="微软雅黑" panose="020B0503020204020204" charset="-122"/>
              <a:ea typeface="微软雅黑" panose="020B0503020204020204" charset="-122"/>
            </a:endParaRPr>
          </a:p>
          <a:p>
            <a:pPr eaLnBrk="1" hangingPunct="1">
              <a:spcBef>
                <a:spcPct val="10000"/>
              </a:spcBef>
            </a:pPr>
            <a:r>
              <a:rPr kumimoji="1" lang="en-US" altLang="zh-CN" sz="3600" b="1" dirty="0">
                <a:latin typeface="微软雅黑" panose="020B0503020204020204" charset="-122"/>
                <a:ea typeface="微软雅黑" panose="020B0503020204020204" charset="-122"/>
              </a:rPr>
              <a:t>   (2)0.5t=</a:t>
            </a:r>
            <a:r>
              <a:rPr kumimoji="1" lang="en-US" altLang="zh-CN" sz="3600" b="1" u="sng" dirty="0">
                <a:latin typeface="微软雅黑" panose="020B0503020204020204" charset="-122"/>
                <a:ea typeface="微软雅黑" panose="020B0503020204020204" charset="-122"/>
              </a:rPr>
              <a:t>               </a:t>
            </a:r>
            <a:r>
              <a:rPr kumimoji="1" lang="en-US" altLang="zh-CN" sz="3600" b="1" dirty="0">
                <a:latin typeface="微软雅黑" panose="020B0503020204020204" charset="-122"/>
                <a:ea typeface="微软雅黑" panose="020B0503020204020204" charset="-122"/>
              </a:rPr>
              <a:t>kg = </a:t>
            </a:r>
            <a:r>
              <a:rPr kumimoji="1" lang="en-US" altLang="zh-CN" sz="3600" b="1" u="sng" dirty="0">
                <a:latin typeface="微软雅黑" panose="020B0503020204020204" charset="-122"/>
                <a:ea typeface="微软雅黑" panose="020B0503020204020204" charset="-122"/>
              </a:rPr>
              <a:t>               </a:t>
            </a:r>
            <a:r>
              <a:rPr kumimoji="1" lang="en-US" altLang="zh-CN" sz="3600" b="1" dirty="0">
                <a:latin typeface="微软雅黑" panose="020B0503020204020204" charset="-122"/>
                <a:ea typeface="微软雅黑" panose="020B0503020204020204" charset="-122"/>
              </a:rPr>
              <a:t>g</a:t>
            </a:r>
          </a:p>
        </p:txBody>
      </p:sp>
      <p:sp>
        <p:nvSpPr>
          <p:cNvPr id="10" name="Text Box 14"/>
          <p:cNvSpPr txBox="1">
            <a:spLocks noChangeArrowheads="1"/>
          </p:cNvSpPr>
          <p:nvPr/>
        </p:nvSpPr>
        <p:spPr bwMode="auto">
          <a:xfrm>
            <a:off x="4582401" y="3258170"/>
            <a:ext cx="20176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微软雅黑" panose="020B0503020204020204" charset="-122"/>
                <a:ea typeface="微软雅黑" panose="020B0503020204020204" charset="-122"/>
              </a:rPr>
              <a:t> </a:t>
            </a:r>
            <a:r>
              <a:rPr kumimoji="1" lang="en-US" altLang="zh-CN" sz="3600" b="1" dirty="0">
                <a:solidFill>
                  <a:srgbClr val="FF0000"/>
                </a:solidFill>
                <a:latin typeface="微软雅黑" panose="020B0503020204020204" charset="-122"/>
                <a:ea typeface="微软雅黑" panose="020B0503020204020204" charset="-122"/>
              </a:rPr>
              <a:t>8×10</a:t>
            </a:r>
            <a:r>
              <a:rPr kumimoji="1" lang="en-US" altLang="zh-CN" sz="3600" b="1" baseline="30000" dirty="0">
                <a:solidFill>
                  <a:srgbClr val="FF0000"/>
                </a:solidFill>
                <a:latin typeface="微软雅黑" panose="020B0503020204020204" charset="-122"/>
                <a:ea typeface="微软雅黑" panose="020B0503020204020204" charset="-122"/>
              </a:rPr>
              <a:t>-2</a:t>
            </a:r>
          </a:p>
        </p:txBody>
      </p:sp>
      <p:sp>
        <p:nvSpPr>
          <p:cNvPr id="11" name="Text Box 15"/>
          <p:cNvSpPr txBox="1">
            <a:spLocks noChangeArrowheads="1"/>
          </p:cNvSpPr>
          <p:nvPr/>
        </p:nvSpPr>
        <p:spPr bwMode="auto">
          <a:xfrm>
            <a:off x="7711132" y="3213720"/>
            <a:ext cx="2273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en-US" altLang="zh-CN" sz="3600" b="1" dirty="0">
                <a:solidFill>
                  <a:srgbClr val="FF0000"/>
                </a:solidFill>
                <a:latin typeface="微软雅黑" panose="020B0503020204020204" charset="-122"/>
                <a:ea typeface="微软雅黑" panose="020B0503020204020204" charset="-122"/>
              </a:rPr>
              <a:t>8×10</a:t>
            </a:r>
            <a:r>
              <a:rPr kumimoji="1" lang="en-US" altLang="zh-CN" sz="3600" b="1" baseline="30000" dirty="0">
                <a:solidFill>
                  <a:srgbClr val="FF0000"/>
                </a:solidFill>
                <a:latin typeface="微软雅黑" panose="020B0503020204020204" charset="-122"/>
                <a:ea typeface="微软雅黑" panose="020B0503020204020204" charset="-122"/>
              </a:rPr>
              <a:t>-5</a:t>
            </a:r>
          </a:p>
        </p:txBody>
      </p:sp>
      <p:sp>
        <p:nvSpPr>
          <p:cNvPr id="12" name="Text Box 16"/>
          <p:cNvSpPr txBox="1">
            <a:spLocks noChangeArrowheads="1"/>
          </p:cNvSpPr>
          <p:nvPr/>
        </p:nvSpPr>
        <p:spPr bwMode="auto">
          <a:xfrm>
            <a:off x="4632176" y="3823320"/>
            <a:ext cx="3048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en-US" altLang="zh-CN" sz="3600" b="1" dirty="0">
                <a:solidFill>
                  <a:srgbClr val="FF0000"/>
                </a:solidFill>
                <a:latin typeface="微软雅黑" panose="020B0503020204020204" charset="-122"/>
                <a:ea typeface="微软雅黑" panose="020B0503020204020204" charset="-122"/>
              </a:rPr>
              <a:t>5×10</a:t>
            </a:r>
            <a:r>
              <a:rPr kumimoji="1" lang="en-US" altLang="zh-CN" sz="3600" b="1" baseline="30000" dirty="0">
                <a:solidFill>
                  <a:srgbClr val="FF0000"/>
                </a:solidFill>
                <a:latin typeface="微软雅黑" panose="020B0503020204020204" charset="-122"/>
                <a:ea typeface="微软雅黑" panose="020B0503020204020204" charset="-122"/>
              </a:rPr>
              <a:t>2</a:t>
            </a:r>
          </a:p>
        </p:txBody>
      </p:sp>
      <p:sp>
        <p:nvSpPr>
          <p:cNvPr id="13" name="Text Box 17"/>
          <p:cNvSpPr txBox="1">
            <a:spLocks noChangeArrowheads="1"/>
          </p:cNvSpPr>
          <p:nvPr/>
        </p:nvSpPr>
        <p:spPr bwMode="auto">
          <a:xfrm>
            <a:off x="7728520" y="3823320"/>
            <a:ext cx="3048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en-US" altLang="zh-CN" sz="3600" b="1" dirty="0">
                <a:solidFill>
                  <a:srgbClr val="FF0000"/>
                </a:solidFill>
                <a:latin typeface="微软雅黑" panose="020B0503020204020204" charset="-122"/>
                <a:ea typeface="微软雅黑" panose="020B0503020204020204" charset="-122"/>
              </a:rPr>
              <a:t>5×10</a:t>
            </a:r>
            <a:r>
              <a:rPr kumimoji="1" lang="en-US" altLang="zh-CN" sz="3600" b="1" baseline="30000" dirty="0">
                <a:solidFill>
                  <a:srgbClr val="FF0000"/>
                </a:solidFill>
                <a:latin typeface="微软雅黑" panose="020B0503020204020204" charset="-122"/>
                <a:ea typeface="微软雅黑" panose="020B0503020204020204" charset="-122"/>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58775" y="475615"/>
            <a:ext cx="8244205" cy="768350"/>
          </a:xfrm>
        </p:spPr>
        <p:txBody>
          <a:bodyPr>
            <a:normAutofit/>
          </a:bodyPr>
          <a:lstStyle/>
          <a:p>
            <a:pPr algn="l" eaLnBrk="1" hangingPunct="1"/>
            <a:r>
              <a:rPr lang="zh-CN" altLang="en-US" b="1" dirty="0">
                <a:solidFill>
                  <a:srgbClr val="5B00B6"/>
                </a:solidFill>
                <a:latin typeface="微软雅黑" panose="020B0503020204020204" charset="-122"/>
                <a:ea typeface="微软雅黑" panose="020B0503020204020204" charset="-122"/>
              </a:rPr>
              <a:t>练一练，想成为高手！</a:t>
            </a:r>
          </a:p>
        </p:txBody>
      </p:sp>
      <p:sp>
        <p:nvSpPr>
          <p:cNvPr id="25603" name="Rectangle 3"/>
          <p:cNvSpPr>
            <a:spLocks noGrp="1" noChangeArrowheads="1"/>
          </p:cNvSpPr>
          <p:nvPr>
            <p:ph type="body" idx="4294967295"/>
          </p:nvPr>
        </p:nvSpPr>
        <p:spPr>
          <a:xfrm>
            <a:off x="358775" y="1367155"/>
            <a:ext cx="9144000" cy="5445125"/>
          </a:xfrm>
        </p:spPr>
        <p:txBody>
          <a:bodyPr>
            <a:noAutofit/>
          </a:bodyPr>
          <a:lstStyle/>
          <a:p>
            <a:pPr eaLnBrk="1" hangingPunct="1">
              <a:buFont typeface="Wingdings" panose="05000000000000000000" pitchFamily="2" charset="2"/>
              <a:buNone/>
            </a:pPr>
            <a:r>
              <a:rPr lang="en-US" altLang="zh-CN" sz="4000" b="1" dirty="0">
                <a:latin typeface="微软雅黑" panose="020B0503020204020204" charset="-122"/>
                <a:ea typeface="微软雅黑" panose="020B0503020204020204" charset="-122"/>
              </a:rPr>
              <a:t>1.</a:t>
            </a:r>
            <a:r>
              <a:rPr lang="zh-CN" altLang="en-US" sz="4000" b="1" dirty="0">
                <a:latin typeface="微软雅黑" panose="020B0503020204020204" charset="-122"/>
                <a:ea typeface="微软雅黑" panose="020B0503020204020204" charset="-122"/>
              </a:rPr>
              <a:t>太阳的质量为</a:t>
            </a:r>
            <a:r>
              <a:rPr lang="en-US" altLang="zh-CN" sz="4000" b="1" dirty="0">
                <a:latin typeface="微软雅黑" panose="020B0503020204020204" charset="-122"/>
                <a:ea typeface="微软雅黑" panose="020B0503020204020204" charset="-122"/>
              </a:rPr>
              <a:t>2.0×10</a:t>
            </a:r>
            <a:r>
              <a:rPr lang="en-US" altLang="zh-CN" sz="4000" b="1" baseline="30000" dirty="0">
                <a:latin typeface="微软雅黑" panose="020B0503020204020204" charset="-122"/>
                <a:ea typeface="微软雅黑" panose="020B0503020204020204" charset="-122"/>
              </a:rPr>
              <a:t>30</a:t>
            </a:r>
            <a:r>
              <a:rPr lang="en-US" altLang="zh-CN" sz="4000" b="1" dirty="0">
                <a:latin typeface="微软雅黑" panose="020B0503020204020204" charset="-122"/>
                <a:ea typeface="微软雅黑" panose="020B0503020204020204" charset="-122"/>
              </a:rPr>
              <a:t>kg</a:t>
            </a:r>
            <a:r>
              <a:rPr lang="zh-CN" altLang="en-US" sz="4000" b="1" dirty="0">
                <a:latin typeface="微软雅黑" panose="020B0503020204020204" charset="-122"/>
                <a:ea typeface="微软雅黑" panose="020B0503020204020204" charset="-122"/>
              </a:rPr>
              <a:t>＝</a:t>
            </a:r>
            <a:r>
              <a:rPr lang="en-US" altLang="zh-CN" sz="4000" b="1" dirty="0">
                <a:latin typeface="微软雅黑" panose="020B0503020204020204" charset="-122"/>
                <a:ea typeface="微软雅黑" panose="020B0503020204020204" charset="-122"/>
              </a:rPr>
              <a:t>________t;</a:t>
            </a:r>
          </a:p>
          <a:p>
            <a:pPr eaLnBrk="1" hangingPunct="1">
              <a:buFont typeface="Wingdings" panose="05000000000000000000" pitchFamily="2" charset="2"/>
              <a:buNone/>
            </a:pPr>
            <a:r>
              <a:rPr lang="zh-CN" altLang="en-US" sz="4000" b="1" dirty="0">
                <a:latin typeface="微软雅黑" panose="020B0503020204020204" charset="-122"/>
                <a:ea typeface="微软雅黑" panose="020B0503020204020204" charset="-122"/>
              </a:rPr>
              <a:t>   地球的质量为</a:t>
            </a:r>
            <a:r>
              <a:rPr lang="en-US" altLang="zh-CN" sz="4000" b="1" dirty="0">
                <a:latin typeface="微软雅黑" panose="020B0503020204020204" charset="-122"/>
                <a:ea typeface="微软雅黑" panose="020B0503020204020204" charset="-122"/>
              </a:rPr>
              <a:t>6.0×10</a:t>
            </a:r>
            <a:r>
              <a:rPr lang="en-US" altLang="zh-CN" sz="4000" b="1" baseline="30000" dirty="0">
                <a:latin typeface="微软雅黑" panose="020B0503020204020204" charset="-122"/>
                <a:ea typeface="微软雅黑" panose="020B0503020204020204" charset="-122"/>
              </a:rPr>
              <a:t>24</a:t>
            </a:r>
            <a:r>
              <a:rPr lang="en-US" altLang="zh-CN" sz="4000" b="1" dirty="0">
                <a:latin typeface="微软雅黑" panose="020B0503020204020204" charset="-122"/>
                <a:ea typeface="微软雅黑" panose="020B0503020204020204" charset="-122"/>
              </a:rPr>
              <a:t>kg</a:t>
            </a:r>
            <a:r>
              <a:rPr lang="zh-CN" altLang="en-US" sz="4000" b="1" dirty="0">
                <a:latin typeface="微软雅黑" panose="020B0503020204020204" charset="-122"/>
                <a:ea typeface="微软雅黑" panose="020B0503020204020204" charset="-122"/>
              </a:rPr>
              <a:t>＝</a:t>
            </a:r>
            <a:r>
              <a:rPr lang="en-US" altLang="zh-CN" sz="4000" b="1" dirty="0">
                <a:latin typeface="微软雅黑" panose="020B0503020204020204" charset="-122"/>
                <a:ea typeface="微软雅黑" panose="020B0503020204020204" charset="-122"/>
              </a:rPr>
              <a:t>________t;</a:t>
            </a:r>
          </a:p>
          <a:p>
            <a:pPr eaLnBrk="1" hangingPunct="1">
              <a:buFont typeface="Wingdings" panose="05000000000000000000" pitchFamily="2" charset="2"/>
              <a:buNone/>
            </a:pPr>
            <a:r>
              <a:rPr lang="zh-CN" altLang="en-US" sz="4000" b="1" dirty="0">
                <a:latin typeface="微软雅黑" panose="020B0503020204020204" charset="-122"/>
                <a:ea typeface="微软雅黑" panose="020B0503020204020204" charset="-122"/>
              </a:rPr>
              <a:t>  太阳的质量是地球的</a:t>
            </a:r>
            <a:r>
              <a:rPr lang="en-US" altLang="zh-CN" sz="4000" b="1" dirty="0">
                <a:latin typeface="微软雅黑" panose="020B0503020204020204" charset="-122"/>
                <a:ea typeface="微软雅黑" panose="020B0503020204020204" charset="-122"/>
              </a:rPr>
              <a:t>___________</a:t>
            </a:r>
            <a:r>
              <a:rPr lang="zh-CN" altLang="en-US" sz="4000" b="1" dirty="0">
                <a:latin typeface="微软雅黑" panose="020B0503020204020204" charset="-122"/>
                <a:ea typeface="微软雅黑" panose="020B0503020204020204" charset="-122"/>
              </a:rPr>
              <a:t>倍</a:t>
            </a:r>
            <a:r>
              <a:rPr lang="en-US" altLang="zh-CN" sz="4000" b="1" dirty="0">
                <a:latin typeface="微软雅黑" panose="020B0503020204020204" charset="-122"/>
                <a:ea typeface="微软雅黑" panose="020B0503020204020204" charset="-122"/>
              </a:rPr>
              <a:t>.</a:t>
            </a:r>
          </a:p>
          <a:p>
            <a:pPr eaLnBrk="1" hangingPunct="1">
              <a:buFont typeface="Wingdings" panose="05000000000000000000" pitchFamily="2" charset="2"/>
              <a:buNone/>
            </a:pPr>
            <a:endParaRPr lang="en-US" altLang="zh-CN" sz="4000" b="1" dirty="0">
              <a:latin typeface="微软雅黑" panose="020B0503020204020204" charset="-122"/>
              <a:ea typeface="微软雅黑" panose="020B0503020204020204" charset="-122"/>
            </a:endParaRPr>
          </a:p>
          <a:p>
            <a:pPr eaLnBrk="1" hangingPunct="1">
              <a:buFont typeface="Wingdings" panose="05000000000000000000" pitchFamily="2" charset="2"/>
              <a:buNone/>
            </a:pPr>
            <a:r>
              <a:rPr lang="en-US" altLang="zh-CN" sz="4000" b="1" dirty="0">
                <a:latin typeface="微软雅黑" panose="020B0503020204020204" charset="-122"/>
                <a:ea typeface="微软雅黑" panose="020B0503020204020204" charset="-122"/>
              </a:rPr>
              <a:t>2.</a:t>
            </a:r>
            <a:r>
              <a:rPr lang="zh-CN" altLang="en-US" sz="3600" b="1" dirty="0">
                <a:latin typeface="微软雅黑" panose="020B0503020204020204" charset="-122"/>
                <a:ea typeface="微软雅黑" panose="020B0503020204020204" charset="-122"/>
              </a:rPr>
              <a:t>质子的质量是</a:t>
            </a:r>
            <a:r>
              <a:rPr lang="en-US" altLang="zh-CN" sz="3600" b="1" dirty="0">
                <a:latin typeface="微软雅黑" panose="020B0503020204020204" charset="-122"/>
                <a:ea typeface="微软雅黑" panose="020B0503020204020204" charset="-122"/>
              </a:rPr>
              <a:t>1.7×10</a:t>
            </a:r>
            <a:r>
              <a:rPr lang="en-US" altLang="zh-CN" sz="3600" b="1" baseline="30000" dirty="0">
                <a:latin typeface="微软雅黑" panose="020B0503020204020204" charset="-122"/>
                <a:ea typeface="微软雅黑" panose="020B0503020204020204" charset="-122"/>
              </a:rPr>
              <a:t>-27</a:t>
            </a:r>
            <a:r>
              <a:rPr lang="en-US" altLang="zh-CN" sz="3600" b="1" dirty="0">
                <a:latin typeface="微软雅黑" panose="020B0503020204020204" charset="-122"/>
                <a:ea typeface="微软雅黑" panose="020B0503020204020204" charset="-122"/>
              </a:rPr>
              <a:t>kg</a:t>
            </a:r>
            <a:r>
              <a:rPr lang="zh-CN" altLang="en-US" sz="3600" b="1" dirty="0">
                <a:latin typeface="微软雅黑" panose="020B0503020204020204" charset="-122"/>
                <a:ea typeface="微软雅黑" panose="020B0503020204020204" charset="-122"/>
              </a:rPr>
              <a:t>＝</a:t>
            </a:r>
            <a:r>
              <a:rPr lang="en-US" altLang="zh-CN" sz="3600" b="1" dirty="0">
                <a:latin typeface="微软雅黑" panose="020B0503020204020204" charset="-122"/>
                <a:ea typeface="微软雅黑" panose="020B0503020204020204" charset="-122"/>
              </a:rPr>
              <a:t>_______mg</a:t>
            </a:r>
            <a:r>
              <a:rPr lang="zh-CN" altLang="en-US" sz="3600" b="1" dirty="0">
                <a:latin typeface="微软雅黑" panose="020B0503020204020204" charset="-122"/>
                <a:ea typeface="微软雅黑" panose="020B0503020204020204" charset="-122"/>
              </a:rPr>
              <a:t>， 电子的质量是</a:t>
            </a:r>
            <a:r>
              <a:rPr lang="en-US" altLang="zh-CN" sz="3600" b="1" dirty="0">
                <a:latin typeface="微软雅黑" panose="020B0503020204020204" charset="-122"/>
                <a:ea typeface="微软雅黑" panose="020B0503020204020204" charset="-122"/>
              </a:rPr>
              <a:t>9.1×10</a:t>
            </a:r>
            <a:r>
              <a:rPr lang="en-US" altLang="zh-CN" sz="3600" b="1" baseline="30000" dirty="0">
                <a:latin typeface="微软雅黑" panose="020B0503020204020204" charset="-122"/>
                <a:ea typeface="微软雅黑" panose="020B0503020204020204" charset="-122"/>
              </a:rPr>
              <a:t>-31</a:t>
            </a:r>
            <a:r>
              <a:rPr lang="en-US" altLang="zh-CN" sz="3600" b="1" dirty="0">
                <a:latin typeface="微软雅黑" panose="020B0503020204020204" charset="-122"/>
                <a:ea typeface="微软雅黑" panose="020B0503020204020204" charset="-122"/>
              </a:rPr>
              <a:t>kg</a:t>
            </a:r>
            <a:r>
              <a:rPr lang="zh-CN" altLang="en-US" sz="3600" b="1" dirty="0">
                <a:latin typeface="微软雅黑" panose="020B0503020204020204" charset="-122"/>
                <a:ea typeface="微软雅黑" panose="020B0503020204020204" charset="-122"/>
              </a:rPr>
              <a:t>＝</a:t>
            </a:r>
            <a:r>
              <a:rPr lang="en-US" altLang="zh-CN" sz="3600" b="1" dirty="0">
                <a:latin typeface="微软雅黑" panose="020B0503020204020204" charset="-122"/>
                <a:ea typeface="微软雅黑" panose="020B0503020204020204" charset="-122"/>
              </a:rPr>
              <a:t>________mg</a:t>
            </a:r>
            <a:r>
              <a:rPr lang="zh-CN" altLang="en-US" sz="3600" b="1" dirty="0">
                <a:latin typeface="微软雅黑" panose="020B0503020204020204" charset="-122"/>
                <a:ea typeface="微软雅黑" panose="020B0503020204020204" charset="-122"/>
              </a:rPr>
              <a:t>，质子的质量是电子的</a:t>
            </a:r>
            <a:r>
              <a:rPr lang="en-US" altLang="zh-CN" sz="3600" b="1" dirty="0">
                <a:latin typeface="微软雅黑" panose="020B0503020204020204" charset="-122"/>
                <a:ea typeface="微软雅黑" panose="020B0503020204020204" charset="-122"/>
              </a:rPr>
              <a:t>_________</a:t>
            </a:r>
            <a:r>
              <a:rPr lang="zh-CN" altLang="en-US" sz="3600" b="1" dirty="0">
                <a:latin typeface="微软雅黑" panose="020B0503020204020204" charset="-122"/>
                <a:ea typeface="微软雅黑" panose="020B0503020204020204" charset="-122"/>
              </a:rPr>
              <a:t>倍</a:t>
            </a:r>
            <a:endParaRPr lang="en-US" altLang="zh-CN" sz="3600" b="1" dirty="0">
              <a:latin typeface="微软雅黑" panose="020B0503020204020204" charset="-122"/>
              <a:ea typeface="微软雅黑" panose="020B0503020204020204" charset="-122"/>
            </a:endParaRPr>
          </a:p>
          <a:p>
            <a:pPr eaLnBrk="1" hangingPunct="1">
              <a:buFont typeface="Wingdings" panose="05000000000000000000" pitchFamily="2" charset="2"/>
              <a:buNone/>
            </a:pPr>
            <a:endParaRPr lang="en-US" altLang="zh-CN" sz="2800" dirty="0">
              <a:latin typeface="微软雅黑" panose="020B0503020204020204" charset="-122"/>
              <a:ea typeface="微软雅黑" panose="020B0503020204020204" charset="-122"/>
            </a:endParaRPr>
          </a:p>
          <a:p>
            <a:pPr eaLnBrk="1" hangingPunct="1">
              <a:buFont typeface="Wingdings" panose="05000000000000000000" pitchFamily="2" charset="2"/>
              <a:buNone/>
            </a:pPr>
            <a:endParaRPr lang="en-US" altLang="zh-CN" sz="28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d:\program files\360se6\User Data\temp\u=367813187,365465893&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856" y="3386713"/>
            <a:ext cx="42957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Grp="1" noChangeArrowheads="1"/>
          </p:cNvSpPr>
          <p:nvPr>
            <p:ph type="body" idx="4294967295"/>
          </p:nvPr>
        </p:nvSpPr>
        <p:spPr>
          <a:xfrm>
            <a:off x="4062095" y="890905"/>
            <a:ext cx="8637270" cy="2249805"/>
          </a:xfrm>
        </p:spPr>
        <p:txBody>
          <a:bodyPr>
            <a:normAutofit/>
          </a:bodyPr>
          <a:lstStyle/>
          <a:p>
            <a:pPr eaLnBrk="1" hangingPunct="1"/>
            <a:r>
              <a:rPr lang="zh-CN" altLang="en-US" sz="4000" b="1" dirty="0">
                <a:latin typeface="微软雅黑" panose="020B0503020204020204" charset="-122"/>
                <a:ea typeface="微软雅黑" panose="020B0503020204020204" charset="-122"/>
              </a:rPr>
              <a:t>人眼上一根眼睫毛的质量约 </a:t>
            </a:r>
            <a:r>
              <a:rPr lang="en-US" altLang="zh-CN" sz="4000" b="1" dirty="0">
                <a:latin typeface="微软雅黑" panose="020B0503020204020204" charset="-122"/>
                <a:ea typeface="微软雅黑" panose="020B0503020204020204" charset="-122"/>
              </a:rPr>
              <a:t>1</a:t>
            </a:r>
          </a:p>
          <a:p>
            <a:pPr eaLnBrk="1" hangingPunct="1">
              <a:buFontTx/>
              <a:buNone/>
            </a:pPr>
            <a:r>
              <a:rPr lang="en-US" altLang="zh-CN" sz="4000" b="1" dirty="0">
                <a:latin typeface="微软雅黑" panose="020B0503020204020204" charset="-122"/>
                <a:ea typeface="微软雅黑" panose="020B0503020204020204" charset="-122"/>
              </a:rPr>
              <a:t>                                </a:t>
            </a:r>
          </a:p>
        </p:txBody>
      </p:sp>
      <p:pic>
        <p:nvPicPr>
          <p:cNvPr id="15364" name="Picture 4" descr="U318P8T1D189498F62DT200509080319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59" y="238856"/>
            <a:ext cx="31623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4478020" y="3248025"/>
            <a:ext cx="647192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r>
              <a:rPr lang="en-US" altLang="zh-CN" sz="4000" b="1" dirty="0">
                <a:latin typeface="微软雅黑" panose="020B0503020204020204" charset="-122"/>
                <a:ea typeface="微软雅黑" panose="020B0503020204020204" charset="-122"/>
              </a:rPr>
              <a:t> 30</a:t>
            </a:r>
            <a:r>
              <a:rPr lang="zh-CN" altLang="en-US" sz="4000" b="1" dirty="0">
                <a:latin typeface="微软雅黑" panose="020B0503020204020204" charset="-122"/>
                <a:ea typeface="微软雅黑" panose="020B0503020204020204" charset="-122"/>
              </a:rPr>
              <a:t>粒大米的质量约为 </a:t>
            </a:r>
            <a:r>
              <a:rPr lang="en-US" altLang="zh-CN" sz="4000" b="1" dirty="0">
                <a:latin typeface="微软雅黑" panose="020B0503020204020204" charset="-122"/>
                <a:ea typeface="微软雅黑" panose="020B0503020204020204" charset="-122"/>
              </a:rPr>
              <a:t>1</a:t>
            </a:r>
          </a:p>
          <a:p>
            <a:pPr eaLnBrk="1" hangingPunct="1">
              <a:spcBef>
                <a:spcPct val="20000"/>
              </a:spcBef>
            </a:pPr>
            <a:endParaRPr lang="en-US" altLang="zh-CN" sz="4000" b="1" dirty="0">
              <a:latin typeface="微软雅黑" panose="020B0503020204020204" charset="-122"/>
              <a:ea typeface="微软雅黑" panose="020B0503020204020204" charset="-122"/>
            </a:endParaRPr>
          </a:p>
        </p:txBody>
      </p:sp>
      <p:sp>
        <p:nvSpPr>
          <p:cNvPr id="15369" name="Text Box 9"/>
          <p:cNvSpPr txBox="1">
            <a:spLocks noChangeArrowheads="1"/>
          </p:cNvSpPr>
          <p:nvPr/>
        </p:nvSpPr>
        <p:spPr bwMode="auto">
          <a:xfrm>
            <a:off x="10950257" y="891188"/>
            <a:ext cx="1219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微软雅黑" panose="020B0503020204020204" charset="-122"/>
                <a:ea typeface="微软雅黑" panose="020B0503020204020204" charset="-122"/>
              </a:rPr>
              <a:t>mg</a:t>
            </a:r>
          </a:p>
        </p:txBody>
      </p:sp>
      <p:sp>
        <p:nvSpPr>
          <p:cNvPr id="15370" name="Text Box 10"/>
          <p:cNvSpPr txBox="1">
            <a:spLocks noChangeArrowheads="1"/>
          </p:cNvSpPr>
          <p:nvPr/>
        </p:nvSpPr>
        <p:spPr bwMode="auto">
          <a:xfrm>
            <a:off x="10162133" y="3247886"/>
            <a:ext cx="9144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微软雅黑" panose="020B0503020204020204" charset="-122"/>
                <a:ea typeface="微软雅黑" panose="020B0503020204020204" charset="-122"/>
              </a:rPr>
              <a:t>g</a:t>
            </a:r>
            <a:r>
              <a:rPr lang="en-US" altLang="zh-CN" sz="3600" dirty="0">
                <a:latin typeface="微软雅黑" panose="020B0503020204020204" charset="-122"/>
                <a:ea typeface="微软雅黑" panose="020B0503020204020204"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Effect transition="in" filter="fade">
                                      <p:cBhvr>
                                        <p:cTn id="9" dur="500"/>
                                        <p:tgtEl>
                                          <p:spTgt spid="15364"/>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13" dur="80"/>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5363">
                                            <p:txEl>
                                              <p:pRg st="0" end="0"/>
                                            </p:txEl>
                                          </p:spTgt>
                                        </p:tgtEl>
                                        <p:attrNameLst>
                                          <p:attrName>fill.type</p:attrName>
                                        </p:attrNameLst>
                                      </p:cBhvr>
                                      <p:to>
                                        <p:strVal val="solid"/>
                                      </p:to>
                                    </p:set>
                                  </p:childTnLst>
                                </p:cTn>
                              </p:par>
                            </p:childTnLst>
                          </p:cTn>
                        </p:par>
                        <p:par>
                          <p:cTn id="16" fill="hold">
                            <p:stCondLst>
                              <p:cond delay="1099"/>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363">
                                            <p:txEl>
                                              <p:pRg st="1" end="1"/>
                                            </p:txEl>
                                          </p:spTgt>
                                        </p:tgtEl>
                                        <p:attrNameLst>
                                          <p:attrName>style.visibility</p:attrName>
                                        </p:attrNameLst>
                                      </p:cBhvr>
                                      <p:to>
                                        <p:strVal val="visible"/>
                                      </p:to>
                                    </p:set>
                                    <p:anim calcmode="discrete" valueType="clr">
                                      <p:cBhvr override="childStyle">
                                        <p:cTn id="19" dur="80"/>
                                        <p:tgtEl>
                                          <p:spTgt spid="1536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36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536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369"/>
                                        </p:tgtEl>
                                        <p:attrNameLst>
                                          <p:attrName>style.visibility</p:attrName>
                                        </p:attrNameLst>
                                      </p:cBhvr>
                                      <p:to>
                                        <p:strVal val="visible"/>
                                      </p:to>
                                    </p:set>
                                    <p:animEffect transition="in" filter="blinds(horizontal)">
                                      <p:cBhvr>
                                        <p:cTn id="26" dur="500"/>
                                        <p:tgtEl>
                                          <p:spTgt spid="1536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1730"/>
                                        </p:tgtEl>
                                        <p:attrNameLst>
                                          <p:attrName>style.visibility</p:attrName>
                                        </p:attrNameLst>
                                      </p:cBhvr>
                                      <p:to>
                                        <p:strVal val="visible"/>
                                      </p:to>
                                    </p:set>
                                    <p:animEffect transition="in" filter="fade">
                                      <p:cBhvr>
                                        <p:cTn id="31" dur="1000"/>
                                        <p:tgtEl>
                                          <p:spTgt spid="201730"/>
                                        </p:tgtEl>
                                      </p:cBhvr>
                                    </p:animEffect>
                                    <p:anim calcmode="lin" valueType="num">
                                      <p:cBhvr>
                                        <p:cTn id="32" dur="1000" fill="hold"/>
                                        <p:tgtEl>
                                          <p:spTgt spid="201730"/>
                                        </p:tgtEl>
                                        <p:attrNameLst>
                                          <p:attrName>ppt_x</p:attrName>
                                        </p:attrNameLst>
                                      </p:cBhvr>
                                      <p:tavLst>
                                        <p:tav tm="0">
                                          <p:val>
                                            <p:strVal val="#ppt_x"/>
                                          </p:val>
                                        </p:tav>
                                        <p:tav tm="100000">
                                          <p:val>
                                            <p:strVal val="#ppt_x"/>
                                          </p:val>
                                        </p:tav>
                                      </p:tavLst>
                                    </p:anim>
                                    <p:anim calcmode="lin" valueType="num">
                                      <p:cBhvr>
                                        <p:cTn id="33" dur="1000" fill="hold"/>
                                        <p:tgtEl>
                                          <p:spTgt spid="20173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5366"/>
                                        </p:tgtEl>
                                        <p:attrNameLst>
                                          <p:attrName>style.visibility</p:attrName>
                                        </p:attrNameLst>
                                      </p:cBhvr>
                                      <p:to>
                                        <p:strVal val="visible"/>
                                      </p:to>
                                    </p:set>
                                    <p:anim calcmode="discrete" valueType="clr">
                                      <p:cBhvr override="childStyle">
                                        <p:cTn id="37" dur="80"/>
                                        <p:tgtEl>
                                          <p:spTgt spid="15366"/>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5366"/>
                                        </p:tgtEl>
                                        <p:attrNameLst>
                                          <p:attrName>fillcolor</p:attrName>
                                        </p:attrNameLst>
                                      </p:cBhvr>
                                      <p:tavLst>
                                        <p:tav tm="0">
                                          <p:val>
                                            <p:clrVal>
                                              <a:schemeClr val="accent2"/>
                                            </p:clrVal>
                                          </p:val>
                                        </p:tav>
                                        <p:tav tm="50000">
                                          <p:val>
                                            <p:clrVal>
                                              <a:schemeClr val="hlink"/>
                                            </p:clrVal>
                                          </p:val>
                                        </p:tav>
                                      </p:tavLst>
                                    </p:anim>
                                    <p:set>
                                      <p:cBhvr>
                                        <p:cTn id="39" dur="80"/>
                                        <p:tgtEl>
                                          <p:spTgt spid="15366"/>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370">
                                            <p:txEl>
                                              <p:pRg st="0" end="0"/>
                                            </p:txEl>
                                          </p:spTgt>
                                        </p:tgtEl>
                                        <p:attrNameLst>
                                          <p:attrName>style.visibility</p:attrName>
                                        </p:attrNameLst>
                                      </p:cBhvr>
                                      <p:to>
                                        <p:strVal val="visible"/>
                                      </p:to>
                                    </p:set>
                                    <p:animEffect transition="in" filter="blinds(horizontal)">
                                      <p:cBhvr>
                                        <p:cTn id="44" dur="500"/>
                                        <p:tgtEl>
                                          <p:spTgt spid="15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6" grpId="0"/>
      <p:bldP spid="153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655840" y="3861048"/>
            <a:ext cx="543609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600" b="1" dirty="0">
                <a:latin typeface="微软雅黑" panose="020B0503020204020204" charset="-122"/>
                <a:ea typeface="微软雅黑" panose="020B0503020204020204" charset="-122"/>
              </a:rPr>
              <a:t>20</a:t>
            </a:r>
            <a:r>
              <a:rPr lang="zh-CN" altLang="en-US" sz="3600" b="1" dirty="0">
                <a:latin typeface="微软雅黑" panose="020B0503020204020204" charset="-122"/>
                <a:ea typeface="微软雅黑" panose="020B0503020204020204" charset="-122"/>
              </a:rPr>
              <a:t>个鸡蛋的质量大约是 </a:t>
            </a:r>
            <a:r>
              <a:rPr lang="en-US" altLang="zh-CN" sz="3600" b="1" dirty="0">
                <a:latin typeface="微软雅黑" panose="020B0503020204020204" charset="-122"/>
                <a:ea typeface="微软雅黑" panose="020B0503020204020204" charset="-122"/>
              </a:rPr>
              <a:t>1</a:t>
            </a:r>
          </a:p>
        </p:txBody>
      </p:sp>
      <p:sp>
        <p:nvSpPr>
          <p:cNvPr id="16390" name="Text Box 6"/>
          <p:cNvSpPr txBox="1">
            <a:spLocks noChangeArrowheads="1"/>
          </p:cNvSpPr>
          <p:nvPr/>
        </p:nvSpPr>
        <p:spPr bwMode="auto">
          <a:xfrm>
            <a:off x="9912424" y="3789040"/>
            <a:ext cx="11430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dirty="0">
                <a:solidFill>
                  <a:srgbClr val="FF0000"/>
                </a:solidFill>
              </a:rPr>
              <a:t>kg</a:t>
            </a:r>
          </a:p>
        </p:txBody>
      </p:sp>
      <p:pic>
        <p:nvPicPr>
          <p:cNvPr id="5" name="Picture 2" descr="d:\program files\360se6\User Data\temp\u=692999204,371317091&amp;fm=15&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0"/>
            <a:ext cx="2952328" cy="29523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557609" y="2953515"/>
            <a:ext cx="4782035" cy="60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本物理书约 </a:t>
            </a:r>
            <a:r>
              <a:rPr lang="en-US" altLang="zh-CN" sz="3600" b="1" dirty="0">
                <a:latin typeface="微软雅黑" panose="020B0503020204020204" charset="-122"/>
                <a:ea typeface="微软雅黑" panose="020B0503020204020204" charset="-122"/>
              </a:rPr>
              <a:t>200g</a:t>
            </a:r>
          </a:p>
        </p:txBody>
      </p:sp>
      <p:sp>
        <p:nvSpPr>
          <p:cNvPr id="8" name="Rectangle 6"/>
          <p:cNvSpPr>
            <a:spLocks noChangeArrowheads="1"/>
          </p:cNvSpPr>
          <p:nvPr/>
        </p:nvSpPr>
        <p:spPr bwMode="auto">
          <a:xfrm>
            <a:off x="4914365" y="5177321"/>
            <a:ext cx="4782035" cy="60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20000"/>
              </a:spcBef>
            </a:pPr>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只大肥公鸡约</a:t>
            </a:r>
            <a:endParaRPr lang="en-US" altLang="zh-CN" sz="3600" b="1" dirty="0">
              <a:latin typeface="微软雅黑" panose="020B0503020204020204" charset="-122"/>
              <a:ea typeface="微软雅黑" panose="020B0503020204020204" charset="-122"/>
            </a:endParaRPr>
          </a:p>
        </p:txBody>
      </p:sp>
      <p:sp>
        <p:nvSpPr>
          <p:cNvPr id="9" name="Text Box 6"/>
          <p:cNvSpPr txBox="1">
            <a:spLocks noChangeArrowheads="1"/>
          </p:cNvSpPr>
          <p:nvPr/>
        </p:nvSpPr>
        <p:spPr bwMode="auto">
          <a:xfrm>
            <a:off x="8184232" y="5127788"/>
            <a:ext cx="11430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dirty="0">
                <a:solidFill>
                  <a:srgbClr val="FF0000"/>
                </a:solidFill>
              </a:rPr>
              <a:t>3kg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921" y="159415"/>
            <a:ext cx="3478782" cy="309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5"/>
          <a:stretch>
            <a:fillRect/>
          </a:stretch>
        </p:blipFill>
        <p:spPr>
          <a:xfrm>
            <a:off x="894715" y="3789045"/>
            <a:ext cx="3904615" cy="25768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479"/>
                            </p:stCondLst>
                            <p:childTnLst>
                              <p:par>
                                <p:cTn id="11" presetID="2" presetClass="entr" presetSubtype="4" fill="hold" grpId="0" nodeType="after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ppt_x"/>
                                          </p:val>
                                        </p:tav>
                                        <p:tav tm="100000">
                                          <p:val>
                                            <p:strVal val="#ppt_x"/>
                                          </p:val>
                                        </p:tav>
                                      </p:tavLst>
                                    </p:anim>
                                    <p:anim calcmode="lin" valueType="num">
                                      <p:cBhvr additive="base">
                                        <p:cTn id="14" dur="500" fill="hold"/>
                                        <p:tgtEl>
                                          <p:spTgt spid="16387"/>
                                        </p:tgtEl>
                                        <p:attrNameLst>
                                          <p:attrName>ppt_y</p:attrName>
                                        </p:attrNameLst>
                                      </p:cBhvr>
                                      <p:tavLst>
                                        <p:tav tm="0">
                                          <p:val>
                                            <p:strVal val="1+#ppt_h/2"/>
                                          </p:val>
                                        </p:tav>
                                        <p:tav tm="100000">
                                          <p:val>
                                            <p:strVal val="#ppt_y"/>
                                          </p:val>
                                        </p:tav>
                                      </p:tavLst>
                                    </p:anim>
                                  </p:childTnLst>
                                </p:cTn>
                              </p:par>
                            </p:childTnLst>
                          </p:cTn>
                        </p:par>
                        <p:par>
                          <p:cTn id="15" fill="hold">
                            <p:stCondLst>
                              <p:cond delay="979"/>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Effect transition="in" filter="blinds(horizontal)">
                                      <p:cBhvr>
                                        <p:cTn id="25" dur="500"/>
                                        <p:tgtEl>
                                          <p:spTgt spid="16390"/>
                                        </p:tgtEl>
                                      </p:cBhvr>
                                    </p:animEffect>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8"/>
                                        </p:tgtEl>
                                        <p:attrNameLst>
                                          <p:attrName>style.visibility</p:attrName>
                                        </p:attrNameLst>
                                      </p:cBhvr>
                                      <p:to>
                                        <p:strVal val="visible"/>
                                      </p:to>
                                    </p:set>
                                    <p:anim calcmode="discrete" valueType="clr">
                                      <p:cBhvr override="childStyle">
                                        <p:cTn id="2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
                                        </p:tgtEl>
                                        <p:attrNameLst>
                                          <p:attrName>fillcolor</p:attrName>
                                        </p:attrNameLst>
                                      </p:cBhvr>
                                      <p:tavLst>
                                        <p:tav tm="0">
                                          <p:val>
                                            <p:clrVal>
                                              <a:schemeClr val="accent2"/>
                                            </p:clrVal>
                                          </p:val>
                                        </p:tav>
                                        <p:tav tm="50000">
                                          <p:val>
                                            <p:clrVal>
                                              <a:schemeClr val="hlink"/>
                                            </p:clrVal>
                                          </p:val>
                                        </p:tav>
                                      </p:tavLst>
                                    </p:anim>
                                    <p:set>
                                      <p:cBhvr>
                                        <p:cTn id="31" dur="80"/>
                                        <p:tgtEl>
                                          <p:spTgt spid="8"/>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0" grpId="0"/>
      <p:bldP spid="7" grpId="0"/>
      <p:bldP spid="8" grpId="0"/>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4237</Words>
  <Application>Microsoft Office PowerPoint</Application>
  <PresentationFormat>自定义</PresentationFormat>
  <Paragraphs>313</Paragraphs>
  <Slides>49</Slides>
  <Notes>32</Notes>
  <HiddenSlides>3</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Office 主题</vt:lpstr>
      <vt:lpstr>PowerPoint 演示文稿</vt:lpstr>
      <vt:lpstr>PowerPoint 演示文稿</vt:lpstr>
      <vt:lpstr>PowerPoint 演示文稿</vt:lpstr>
      <vt:lpstr>PowerPoint 演示文稿</vt:lpstr>
      <vt:lpstr>PowerPoint 演示文稿</vt:lpstr>
      <vt:lpstr>PowerPoint 演示文稿</vt:lpstr>
      <vt:lpstr>练一练，想成为高手！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一根铜棒，在下列各种情况下，它的质量会发生变化的是？（     ）                                    A、把铜棒加热到100℃    B、把铜棒熔化成铜水    C、宇航员把铜棒带上月球    D、用锉刀对长长的铜棒进行加工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实验操作：</vt:lpstr>
      <vt:lpstr>PowerPoint 演示文稿</vt:lpstr>
      <vt:lpstr>PowerPoint 演示文稿</vt:lpstr>
      <vt:lpstr>PowerPoint 演示文稿</vt:lpstr>
      <vt:lpstr>PowerPoint 演示文稿</vt:lpstr>
      <vt:lpstr>托盘天平使用方法总结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2017-11-29T08:42:00Z</dcterms:created>
  <dcterms:modified xsi:type="dcterms:W3CDTF">2020-08-17T08:00:44Z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