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3" r:id="rId2"/>
    <p:sldId id="256" r:id="rId3"/>
    <p:sldId id="258" r:id="rId4"/>
    <p:sldId id="259" r:id="rId5"/>
    <p:sldId id="260" r:id="rId6"/>
    <p:sldId id="261" r:id="rId7"/>
    <p:sldId id="257" r:id="rId8"/>
    <p:sldId id="262" r:id="rId9"/>
    <p:sldId id="264" r:id="rId10"/>
    <p:sldId id="263" r:id="rId11"/>
    <p:sldId id="265" r:id="rId12"/>
    <p:sldId id="266" r:id="rId13"/>
    <p:sldId id="267" r:id="rId14"/>
    <p:sldId id="268" r:id="rId15"/>
    <p:sldId id="282" r:id="rId16"/>
    <p:sldId id="280" r:id="rId17"/>
    <p:sldId id="269" r:id="rId18"/>
    <p:sldId id="272" r:id="rId19"/>
    <p:sldId id="270" r:id="rId20"/>
    <p:sldId id="273" r:id="rId21"/>
    <p:sldId id="271" r:id="rId22"/>
    <p:sldId id="274" r:id="rId23"/>
    <p:sldId id="275" r:id="rId24"/>
    <p:sldId id="276" r:id="rId25"/>
    <p:sldId id="277" r:id="rId26"/>
    <p:sldId id="278" r:id="rId27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-684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4D880-44D5-4748-8890-E17A642BD014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B1D0A-4BC4-4550-B2F7-C79661E021F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4D880-44D5-4748-8890-E17A642BD014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B1D0A-4BC4-4550-B2F7-C79661E021F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4D880-44D5-4748-8890-E17A642BD014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B1D0A-4BC4-4550-B2F7-C79661E021F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4D880-44D5-4748-8890-E17A642BD014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B1D0A-4BC4-4550-B2F7-C79661E021F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4D880-44D5-4748-8890-E17A642BD014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B1D0A-4BC4-4550-B2F7-C79661E021F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4D880-44D5-4748-8890-E17A642BD014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B1D0A-4BC4-4550-B2F7-C79661E021F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4D880-44D5-4748-8890-E17A642BD014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B1D0A-4BC4-4550-B2F7-C79661E021F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4D880-44D5-4748-8890-E17A642BD014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B1D0A-4BC4-4550-B2F7-C79661E021F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4D880-44D5-4748-8890-E17A642BD014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B1D0A-4BC4-4550-B2F7-C79661E021F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4D880-44D5-4748-8890-E17A642BD014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B1D0A-4BC4-4550-B2F7-C79661E021F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4D880-44D5-4748-8890-E17A642BD014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B1D0A-4BC4-4550-B2F7-C79661E021F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4D880-44D5-4748-8890-E17A642BD014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B1D0A-4BC4-4550-B2F7-C79661E021F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39552" y="483517"/>
            <a:ext cx="8064896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引入：光在同种均匀介质中沿直线，那么在不同介质中呢？几面镜子，光在其后反射，喷水，观察光路</a:t>
            </a:r>
            <a:endParaRPr lang="en-US" altLang="zh-CN" sz="2400" dirty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一、引入反射定义，强调看见不发光的物体是因为反射</a:t>
            </a:r>
            <a:endParaRPr lang="en-US" altLang="zh-CN" sz="2400" dirty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二、探究反射规律看视频</a:t>
            </a:r>
            <a:endParaRPr lang="en-US" altLang="zh-CN" sz="2400" dirty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三、利用反射规律进行计算</a:t>
            </a:r>
            <a:endParaRPr lang="en-US" altLang="zh-CN" sz="2400" dirty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四、利用反射规律进行作图，强调先找法线，必须用虚线，标直角。反射光线必须实线，带箭头。</a:t>
            </a:r>
            <a:endParaRPr lang="en-US" altLang="zh-CN" sz="2400" dirty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五、漫反射和镜面反射必须能说明走夜路问题。</a:t>
            </a:r>
            <a:endParaRPr lang="en-US" altLang="zh-CN" sz="2400" dirty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  <a:p>
            <a:endParaRPr lang="en-US" altLang="zh-CN" sz="2000" dirty="0">
              <a:solidFill>
                <a:schemeClr val="bg1"/>
              </a:solidFill>
              <a:latin typeface="华文楷体" pitchFamily="2" charset="-122"/>
              <a:ea typeface="华文楷体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260" y="521335"/>
            <a:ext cx="276415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>
                <a:solidFill>
                  <a:schemeClr val="bg1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光的反射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7504" y="419996"/>
            <a:ext cx="46842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我们如何看见不发光的物体</a:t>
            </a:r>
            <a:r>
              <a:rPr lang="en-US" altLang="zh-CN" sz="2800" dirty="0">
                <a:solidFill>
                  <a:schemeClr val="bg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?</a:t>
            </a:r>
            <a:endParaRPr lang="zh-CN" altLang="en-US" sz="2800" dirty="0">
              <a:solidFill>
                <a:schemeClr val="bg1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879" y="946403"/>
            <a:ext cx="2238697" cy="397990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65463"/>
            <a:ext cx="3968441" cy="2130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91885"/>
            <a:ext cx="3968441" cy="2141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7664" y="339502"/>
            <a:ext cx="62343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物体 </a:t>
            </a:r>
            <a:r>
              <a:rPr lang="zh-CN" altLang="en-US" sz="3600" dirty="0">
                <a:solidFill>
                  <a:srgbClr val="FFFF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反射</a:t>
            </a:r>
            <a:r>
              <a:rPr lang="zh-CN" altLang="en-US" sz="3200" dirty="0">
                <a:solidFill>
                  <a:srgbClr val="FFFF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 </a:t>
            </a:r>
            <a:r>
              <a:rPr lang="zh-CN" altLang="en-US" sz="32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的光进入了我们的眼睛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779662"/>
            <a:ext cx="2780886" cy="18853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 descr="d:\PROGRA~1\360se6\USERDA~1\Temp\U_4104~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81"/>
          <a:stretch>
            <a:fillRect/>
          </a:stretch>
        </p:blipFill>
        <p:spPr bwMode="auto">
          <a:xfrm>
            <a:off x="1043608" y="1362359"/>
            <a:ext cx="3491880" cy="27199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84877" y="339502"/>
            <a:ext cx="34483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2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一</a:t>
            </a:r>
            <a:r>
              <a:rPr lang="en-US" altLang="zh-CN" sz="2800" dirty="0">
                <a:solidFill>
                  <a:schemeClr val="bg2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 </a:t>
            </a:r>
            <a:r>
              <a:rPr lang="zh-CN" altLang="en-US" sz="2800" dirty="0">
                <a:solidFill>
                  <a:schemeClr val="bg2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什么是 </a:t>
            </a:r>
            <a:r>
              <a:rPr lang="zh-CN" altLang="en-US" sz="3200" b="1" dirty="0">
                <a:solidFill>
                  <a:srgbClr val="FFFF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光的反射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6406" y="1147940"/>
            <a:ext cx="90075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光在两种物质</a:t>
            </a:r>
            <a:r>
              <a:rPr lang="zh-CN" altLang="en-US" sz="3200" dirty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分界</a:t>
            </a:r>
            <a:r>
              <a:rPr lang="zh-CN" altLang="en-US" sz="2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面上</a:t>
            </a:r>
            <a:r>
              <a:rPr lang="zh-CN" altLang="en-US" sz="3200" dirty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改变传播方向</a:t>
            </a:r>
            <a:r>
              <a:rPr lang="zh-CN" altLang="en-US" sz="2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又返回原来物质中现象</a:t>
            </a:r>
            <a:endParaRPr lang="en-US" altLang="zh-CN" sz="240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16" y="1851670"/>
            <a:ext cx="3559944" cy="26699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402734"/>
            <a:ext cx="2850598" cy="15678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2"/>
          <p:cNvGrpSpPr/>
          <p:nvPr/>
        </p:nvGrpSpPr>
        <p:grpSpPr bwMode="auto">
          <a:xfrm rot="10800000">
            <a:off x="2418309" y="4149179"/>
            <a:ext cx="3733800" cy="142875"/>
            <a:chOff x="0" y="0"/>
            <a:chExt cx="2352" cy="144"/>
          </a:xfrm>
        </p:grpSpPr>
        <p:sp>
          <p:nvSpPr>
            <p:cNvPr id="55" name="Line 3"/>
            <p:cNvSpPr>
              <a:spLocks noChangeShapeType="1"/>
            </p:cNvSpPr>
            <p:nvPr/>
          </p:nvSpPr>
          <p:spPr bwMode="auto">
            <a:xfrm>
              <a:off x="0" y="144"/>
              <a:ext cx="2352" cy="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zh-CN" altLang="en-US" sz="200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grpSp>
          <p:nvGrpSpPr>
            <p:cNvPr id="56" name="Group 4"/>
            <p:cNvGrpSpPr/>
            <p:nvPr/>
          </p:nvGrpSpPr>
          <p:grpSpPr bwMode="auto">
            <a:xfrm rot="10800000">
              <a:off x="48" y="0"/>
              <a:ext cx="2208" cy="144"/>
              <a:chOff x="0" y="0"/>
              <a:chExt cx="2208" cy="144"/>
            </a:xfrm>
          </p:grpSpPr>
          <p:sp>
            <p:nvSpPr>
              <p:cNvPr id="57" name="Line 5"/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96" cy="144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zh-CN" altLang="en-US" sz="200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58" name="Line 6"/>
              <p:cNvSpPr>
                <a:spLocks noChangeShapeType="1"/>
              </p:cNvSpPr>
              <p:nvPr/>
            </p:nvSpPr>
            <p:spPr bwMode="auto">
              <a:xfrm flipH="1">
                <a:off x="96" y="0"/>
                <a:ext cx="96" cy="144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zh-CN" altLang="en-US" sz="200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59" name="Line 7"/>
              <p:cNvSpPr>
                <a:spLocks noChangeShapeType="1"/>
              </p:cNvSpPr>
              <p:nvPr/>
            </p:nvSpPr>
            <p:spPr bwMode="auto">
              <a:xfrm flipH="1">
                <a:off x="192" y="0"/>
                <a:ext cx="96" cy="144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zh-CN" altLang="en-US" sz="200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60" name="Line 8"/>
              <p:cNvSpPr>
                <a:spLocks noChangeShapeType="1"/>
              </p:cNvSpPr>
              <p:nvPr/>
            </p:nvSpPr>
            <p:spPr bwMode="auto">
              <a:xfrm flipH="1">
                <a:off x="288" y="0"/>
                <a:ext cx="96" cy="144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zh-CN" altLang="en-US" sz="200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61" name="Line 9"/>
              <p:cNvSpPr>
                <a:spLocks noChangeShapeType="1"/>
              </p:cNvSpPr>
              <p:nvPr/>
            </p:nvSpPr>
            <p:spPr bwMode="auto">
              <a:xfrm flipH="1">
                <a:off x="864" y="0"/>
                <a:ext cx="96" cy="144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zh-CN" altLang="en-US" sz="200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62" name="Line 10"/>
              <p:cNvSpPr>
                <a:spLocks noChangeShapeType="1"/>
              </p:cNvSpPr>
              <p:nvPr/>
            </p:nvSpPr>
            <p:spPr bwMode="auto">
              <a:xfrm flipH="1">
                <a:off x="768" y="0"/>
                <a:ext cx="96" cy="144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zh-CN" altLang="en-US" sz="200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63" name="Line 11"/>
              <p:cNvSpPr>
                <a:spLocks noChangeShapeType="1"/>
              </p:cNvSpPr>
              <p:nvPr/>
            </p:nvSpPr>
            <p:spPr bwMode="auto">
              <a:xfrm flipH="1">
                <a:off x="1248" y="0"/>
                <a:ext cx="96" cy="144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zh-CN" altLang="en-US" sz="200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64" name="Line 12"/>
              <p:cNvSpPr>
                <a:spLocks noChangeShapeType="1"/>
              </p:cNvSpPr>
              <p:nvPr/>
            </p:nvSpPr>
            <p:spPr bwMode="auto">
              <a:xfrm flipH="1">
                <a:off x="1152" y="0"/>
                <a:ext cx="96" cy="144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zh-CN" altLang="en-US" sz="200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65" name="Line 13"/>
              <p:cNvSpPr>
                <a:spLocks noChangeShapeType="1"/>
              </p:cNvSpPr>
              <p:nvPr/>
            </p:nvSpPr>
            <p:spPr bwMode="auto">
              <a:xfrm flipH="1">
                <a:off x="1056" y="0"/>
                <a:ext cx="96" cy="144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zh-CN" altLang="en-US" sz="200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66" name="Line 14"/>
              <p:cNvSpPr>
                <a:spLocks noChangeShapeType="1"/>
              </p:cNvSpPr>
              <p:nvPr/>
            </p:nvSpPr>
            <p:spPr bwMode="auto">
              <a:xfrm flipH="1">
                <a:off x="960" y="0"/>
                <a:ext cx="96" cy="144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zh-CN" altLang="en-US" sz="200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67" name="Line 15"/>
              <p:cNvSpPr>
                <a:spLocks noChangeShapeType="1"/>
              </p:cNvSpPr>
              <p:nvPr/>
            </p:nvSpPr>
            <p:spPr bwMode="auto">
              <a:xfrm flipH="1">
                <a:off x="384" y="0"/>
                <a:ext cx="96" cy="144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zh-CN" altLang="en-US" sz="200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68" name="Line 16"/>
              <p:cNvSpPr>
                <a:spLocks noChangeShapeType="1"/>
              </p:cNvSpPr>
              <p:nvPr/>
            </p:nvSpPr>
            <p:spPr bwMode="auto">
              <a:xfrm flipH="1">
                <a:off x="480" y="0"/>
                <a:ext cx="96" cy="144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zh-CN" altLang="en-US" sz="200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69" name="Line 17"/>
              <p:cNvSpPr>
                <a:spLocks noChangeShapeType="1"/>
              </p:cNvSpPr>
              <p:nvPr/>
            </p:nvSpPr>
            <p:spPr bwMode="auto">
              <a:xfrm flipH="1">
                <a:off x="576" y="0"/>
                <a:ext cx="96" cy="144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zh-CN" altLang="en-US" sz="200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70" name="Line 18"/>
              <p:cNvSpPr>
                <a:spLocks noChangeShapeType="1"/>
              </p:cNvSpPr>
              <p:nvPr/>
            </p:nvSpPr>
            <p:spPr bwMode="auto">
              <a:xfrm flipH="1">
                <a:off x="672" y="0"/>
                <a:ext cx="96" cy="144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zh-CN" altLang="en-US" sz="200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71" name="Line 19"/>
              <p:cNvSpPr>
                <a:spLocks noChangeShapeType="1"/>
              </p:cNvSpPr>
              <p:nvPr/>
            </p:nvSpPr>
            <p:spPr bwMode="auto">
              <a:xfrm flipH="1">
                <a:off x="1728" y="0"/>
                <a:ext cx="96" cy="144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zh-CN" altLang="en-US" sz="200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72" name="Line 20"/>
              <p:cNvSpPr>
                <a:spLocks noChangeShapeType="1"/>
              </p:cNvSpPr>
              <p:nvPr/>
            </p:nvSpPr>
            <p:spPr bwMode="auto">
              <a:xfrm flipH="1">
                <a:off x="1632" y="0"/>
                <a:ext cx="96" cy="144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zh-CN" altLang="en-US" sz="200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73" name="Line 21"/>
              <p:cNvSpPr>
                <a:spLocks noChangeShapeType="1"/>
              </p:cNvSpPr>
              <p:nvPr/>
            </p:nvSpPr>
            <p:spPr bwMode="auto">
              <a:xfrm flipH="1">
                <a:off x="2112" y="0"/>
                <a:ext cx="96" cy="144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zh-CN" altLang="en-US" sz="200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74" name="Line 22"/>
              <p:cNvSpPr>
                <a:spLocks noChangeShapeType="1"/>
              </p:cNvSpPr>
              <p:nvPr/>
            </p:nvSpPr>
            <p:spPr bwMode="auto">
              <a:xfrm flipH="1">
                <a:off x="2016" y="0"/>
                <a:ext cx="96" cy="144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zh-CN" altLang="en-US" sz="200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75" name="Line 23"/>
              <p:cNvSpPr>
                <a:spLocks noChangeShapeType="1"/>
              </p:cNvSpPr>
              <p:nvPr/>
            </p:nvSpPr>
            <p:spPr bwMode="auto">
              <a:xfrm flipH="1">
                <a:off x="1920" y="0"/>
                <a:ext cx="96" cy="144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zh-CN" altLang="en-US" sz="200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76" name="Line 24"/>
              <p:cNvSpPr>
                <a:spLocks noChangeShapeType="1"/>
              </p:cNvSpPr>
              <p:nvPr/>
            </p:nvSpPr>
            <p:spPr bwMode="auto">
              <a:xfrm flipH="1">
                <a:off x="1824" y="0"/>
                <a:ext cx="96" cy="144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zh-CN" altLang="en-US" sz="200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77" name="Line 25"/>
              <p:cNvSpPr>
                <a:spLocks noChangeShapeType="1"/>
              </p:cNvSpPr>
              <p:nvPr/>
            </p:nvSpPr>
            <p:spPr bwMode="auto">
              <a:xfrm flipH="1">
                <a:off x="1344" y="0"/>
                <a:ext cx="96" cy="144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zh-CN" altLang="en-US" sz="200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78" name="Line 26"/>
              <p:cNvSpPr>
                <a:spLocks noChangeShapeType="1"/>
              </p:cNvSpPr>
              <p:nvPr/>
            </p:nvSpPr>
            <p:spPr bwMode="auto">
              <a:xfrm flipH="1">
                <a:off x="1440" y="0"/>
                <a:ext cx="96" cy="144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zh-CN" altLang="en-US" sz="200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79" name="Line 27"/>
              <p:cNvSpPr>
                <a:spLocks noChangeShapeType="1"/>
              </p:cNvSpPr>
              <p:nvPr/>
            </p:nvSpPr>
            <p:spPr bwMode="auto">
              <a:xfrm flipH="1">
                <a:off x="1536" y="0"/>
                <a:ext cx="96" cy="144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zh-CN" altLang="en-US" sz="200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</p:grpSp>
      </p:grpSp>
      <p:sp>
        <p:nvSpPr>
          <p:cNvPr id="80" name="Text Box 28"/>
          <p:cNvSpPr txBox="1">
            <a:spLocks noChangeArrowheads="1"/>
          </p:cNvSpPr>
          <p:nvPr/>
        </p:nvSpPr>
        <p:spPr bwMode="auto">
          <a:xfrm>
            <a:off x="644168" y="1912104"/>
            <a:ext cx="22225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入射光线</a:t>
            </a:r>
          </a:p>
        </p:txBody>
      </p:sp>
      <p:sp>
        <p:nvSpPr>
          <p:cNvPr id="81" name="Text Box 29"/>
          <p:cNvSpPr txBox="1">
            <a:spLocks noChangeArrowheads="1"/>
          </p:cNvSpPr>
          <p:nvPr/>
        </p:nvSpPr>
        <p:spPr bwMode="auto">
          <a:xfrm>
            <a:off x="2418309" y="2420392"/>
            <a:ext cx="431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A</a:t>
            </a:r>
          </a:p>
        </p:txBody>
      </p:sp>
      <p:grpSp>
        <p:nvGrpSpPr>
          <p:cNvPr id="82" name="Group 30"/>
          <p:cNvGrpSpPr/>
          <p:nvPr/>
        </p:nvGrpSpPr>
        <p:grpSpPr bwMode="auto">
          <a:xfrm rot="-27493451">
            <a:off x="4346328" y="2657723"/>
            <a:ext cx="1244600" cy="1512887"/>
            <a:chOff x="0" y="0"/>
            <a:chExt cx="1316" cy="1497"/>
          </a:xfrm>
        </p:grpSpPr>
        <p:sp>
          <p:nvSpPr>
            <p:cNvPr id="83" name="Line 31"/>
            <p:cNvSpPr>
              <a:spLocks noChangeShapeType="1"/>
            </p:cNvSpPr>
            <p:nvPr/>
          </p:nvSpPr>
          <p:spPr bwMode="auto">
            <a:xfrm>
              <a:off x="0" y="0"/>
              <a:ext cx="1316" cy="1497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84" name="Line 32"/>
            <p:cNvSpPr>
              <a:spLocks noChangeShapeType="1"/>
            </p:cNvSpPr>
            <p:nvPr/>
          </p:nvSpPr>
          <p:spPr bwMode="auto">
            <a:xfrm>
              <a:off x="429" y="485"/>
              <a:ext cx="227" cy="27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85" name="Group 33"/>
          <p:cNvGrpSpPr/>
          <p:nvPr/>
        </p:nvGrpSpPr>
        <p:grpSpPr bwMode="auto">
          <a:xfrm rot="5644162">
            <a:off x="2927896" y="2672804"/>
            <a:ext cx="1457325" cy="1406525"/>
            <a:chOff x="0" y="0"/>
            <a:chExt cx="1361" cy="1452"/>
          </a:xfrm>
        </p:grpSpPr>
        <p:sp>
          <p:nvSpPr>
            <p:cNvPr id="86" name="Line 34"/>
            <p:cNvSpPr>
              <a:spLocks noChangeShapeType="1"/>
            </p:cNvSpPr>
            <p:nvPr/>
          </p:nvSpPr>
          <p:spPr bwMode="auto">
            <a:xfrm flipV="1">
              <a:off x="0" y="0"/>
              <a:ext cx="1361" cy="1452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87" name="Line 35"/>
            <p:cNvSpPr>
              <a:spLocks noChangeShapeType="1"/>
            </p:cNvSpPr>
            <p:nvPr/>
          </p:nvSpPr>
          <p:spPr bwMode="auto">
            <a:xfrm flipV="1">
              <a:off x="421" y="668"/>
              <a:ext cx="317" cy="318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88" name="Group 36"/>
          <p:cNvGrpSpPr/>
          <p:nvPr/>
        </p:nvGrpSpPr>
        <p:grpSpPr bwMode="auto">
          <a:xfrm>
            <a:off x="3858171" y="4220617"/>
            <a:ext cx="2525633" cy="842586"/>
            <a:chOff x="0" y="0"/>
            <a:chExt cx="3978" cy="1325"/>
          </a:xfrm>
        </p:grpSpPr>
        <p:sp>
          <p:nvSpPr>
            <p:cNvPr id="89" name="Text Box 37"/>
            <p:cNvSpPr txBox="1">
              <a:spLocks noChangeArrowheads="1"/>
            </p:cNvSpPr>
            <p:nvPr/>
          </p:nvSpPr>
          <p:spPr bwMode="auto">
            <a:xfrm>
              <a:off x="0" y="0"/>
              <a:ext cx="1363" cy="9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3200" dirty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O</a:t>
              </a:r>
            </a:p>
          </p:txBody>
        </p:sp>
        <p:sp>
          <p:nvSpPr>
            <p:cNvPr id="90" name="Text Box 38"/>
            <p:cNvSpPr txBox="1">
              <a:spLocks noChangeArrowheads="1"/>
            </p:cNvSpPr>
            <p:nvPr/>
          </p:nvSpPr>
          <p:spPr bwMode="auto">
            <a:xfrm>
              <a:off x="1298" y="405"/>
              <a:ext cx="2680" cy="9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3200" dirty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入射点</a:t>
              </a:r>
            </a:p>
          </p:txBody>
        </p:sp>
      </p:grpSp>
      <p:sp>
        <p:nvSpPr>
          <p:cNvPr id="91" name="Text Box 39"/>
          <p:cNvSpPr txBox="1">
            <a:spLocks noChangeArrowheads="1"/>
          </p:cNvSpPr>
          <p:nvPr/>
        </p:nvSpPr>
        <p:spPr bwMode="auto">
          <a:xfrm>
            <a:off x="5570711" y="3893463"/>
            <a:ext cx="24479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2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平面镜</a:t>
            </a:r>
          </a:p>
        </p:txBody>
      </p:sp>
      <p:sp>
        <p:nvSpPr>
          <p:cNvPr id="92" name="Text Box 40"/>
          <p:cNvSpPr txBox="1">
            <a:spLocks noChangeArrowheads="1"/>
          </p:cNvSpPr>
          <p:nvPr/>
        </p:nvSpPr>
        <p:spPr bwMode="auto">
          <a:xfrm>
            <a:off x="5872709" y="1989342"/>
            <a:ext cx="230505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20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反射光线</a:t>
            </a:r>
          </a:p>
        </p:txBody>
      </p:sp>
      <p:sp>
        <p:nvSpPr>
          <p:cNvPr id="93" name="Text Box 41"/>
          <p:cNvSpPr txBox="1">
            <a:spLocks noChangeArrowheads="1"/>
          </p:cNvSpPr>
          <p:nvPr/>
        </p:nvSpPr>
        <p:spPr bwMode="auto">
          <a:xfrm>
            <a:off x="5491709" y="2491828"/>
            <a:ext cx="863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B</a:t>
            </a:r>
          </a:p>
        </p:txBody>
      </p:sp>
      <p:sp>
        <p:nvSpPr>
          <p:cNvPr id="94" name="Line 42"/>
          <p:cNvSpPr>
            <a:spLocks noChangeShapeType="1"/>
          </p:cNvSpPr>
          <p:nvPr/>
        </p:nvSpPr>
        <p:spPr bwMode="auto">
          <a:xfrm flipH="1">
            <a:off x="4289971" y="2204492"/>
            <a:ext cx="19050" cy="1944687"/>
          </a:xfrm>
          <a:prstGeom prst="line">
            <a:avLst/>
          </a:prstGeom>
          <a:noFill/>
          <a:ln w="38100">
            <a:solidFill>
              <a:srgbClr val="00009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00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95" name="Text Box 43"/>
          <p:cNvSpPr txBox="1">
            <a:spLocks noChangeArrowheads="1"/>
          </p:cNvSpPr>
          <p:nvPr/>
        </p:nvSpPr>
        <p:spPr bwMode="auto">
          <a:xfrm>
            <a:off x="3619018" y="1203598"/>
            <a:ext cx="1295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2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法线</a:t>
            </a:r>
          </a:p>
        </p:txBody>
      </p:sp>
      <p:sp>
        <p:nvSpPr>
          <p:cNvPr id="96" name="Rectangle 44"/>
          <p:cNvSpPr>
            <a:spLocks noChangeArrowheads="1"/>
          </p:cNvSpPr>
          <p:nvPr/>
        </p:nvSpPr>
        <p:spPr bwMode="auto">
          <a:xfrm>
            <a:off x="4365706" y="1835617"/>
            <a:ext cx="53251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N</a:t>
            </a:r>
          </a:p>
        </p:txBody>
      </p:sp>
      <p:sp>
        <p:nvSpPr>
          <p:cNvPr id="97" name="AutoShape 45"/>
          <p:cNvSpPr>
            <a:spLocks noChangeArrowheads="1"/>
          </p:cNvSpPr>
          <p:nvPr/>
        </p:nvSpPr>
        <p:spPr bwMode="auto">
          <a:xfrm rot="20028933">
            <a:off x="3870871" y="3423692"/>
            <a:ext cx="431800" cy="144462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3300"/>
          </a:solidFill>
          <a:ln w="190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00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98" name="Rectangle 46"/>
          <p:cNvSpPr>
            <a:spLocks noChangeArrowheads="1"/>
          </p:cNvSpPr>
          <p:nvPr/>
        </p:nvSpPr>
        <p:spPr bwMode="auto">
          <a:xfrm>
            <a:off x="3331123" y="2599334"/>
            <a:ext cx="95408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Wingdings" panose="05000000000000000000" pitchFamily="2" charset="2"/>
              </a:rPr>
              <a:t>入射角</a:t>
            </a:r>
          </a:p>
        </p:txBody>
      </p:sp>
      <p:sp>
        <p:nvSpPr>
          <p:cNvPr id="99" name="AutoShape 47"/>
          <p:cNvSpPr>
            <a:spLocks noChangeArrowheads="1"/>
          </p:cNvSpPr>
          <p:nvPr/>
        </p:nvSpPr>
        <p:spPr bwMode="auto">
          <a:xfrm rot="1512128">
            <a:off x="4345534" y="3423692"/>
            <a:ext cx="431800" cy="144462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FF00"/>
          </a:solidFill>
          <a:ln w="190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00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00" name="Rectangle 48"/>
          <p:cNvSpPr>
            <a:spLocks noChangeArrowheads="1"/>
          </p:cNvSpPr>
          <p:nvPr/>
        </p:nvSpPr>
        <p:spPr bwMode="auto">
          <a:xfrm>
            <a:off x="4413135" y="2605057"/>
            <a:ext cx="9563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Wingdings" panose="05000000000000000000" pitchFamily="2" charset="2"/>
              </a:rPr>
              <a:t>反射角</a:t>
            </a:r>
          </a:p>
        </p:txBody>
      </p:sp>
      <p:sp>
        <p:nvSpPr>
          <p:cNvPr id="101" name="Text Box 49"/>
          <p:cNvSpPr txBox="1">
            <a:spLocks noChangeArrowheads="1"/>
          </p:cNvSpPr>
          <p:nvPr/>
        </p:nvSpPr>
        <p:spPr bwMode="auto">
          <a:xfrm>
            <a:off x="4476390" y="2999444"/>
            <a:ext cx="3111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</a:t>
            </a:r>
          </a:p>
        </p:txBody>
      </p:sp>
      <p:sp>
        <p:nvSpPr>
          <p:cNvPr id="102" name="Text Box 50"/>
          <p:cNvSpPr txBox="1">
            <a:spLocks noChangeArrowheads="1"/>
          </p:cNvSpPr>
          <p:nvPr/>
        </p:nvSpPr>
        <p:spPr bwMode="auto">
          <a:xfrm>
            <a:off x="3724961" y="2999444"/>
            <a:ext cx="2664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 err="1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i</a:t>
            </a:r>
            <a:endParaRPr lang="en-US" altLang="zh-CN" sz="240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03" name="Text Box 13"/>
          <p:cNvSpPr txBox="1">
            <a:spLocks noChangeArrowheads="1"/>
          </p:cNvSpPr>
          <p:nvPr/>
        </p:nvSpPr>
        <p:spPr bwMode="auto">
          <a:xfrm>
            <a:off x="730219" y="195486"/>
            <a:ext cx="784887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            几个概念</a:t>
            </a:r>
            <a:r>
              <a:rPr lang="zh-CN" altLang="en-US" sz="32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：</a:t>
            </a:r>
            <a:r>
              <a:rPr lang="zh-CN" altLang="en-US" sz="3200" dirty="0">
                <a:solidFill>
                  <a:srgbClr val="FFFF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一点，两角，三线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" dur="3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utoUpdateAnimBg="0"/>
      <p:bldP spid="93" grpId="0" autoUpdateAnimBg="0"/>
      <p:bldP spid="94" grpId="0" animBg="1"/>
      <p:bldP spid="97" grpId="0" animBg="1"/>
      <p:bldP spid="99" grpId="0" animBg="1"/>
      <p:bldP spid="101" grpId="0" autoUpdateAnimBg="0"/>
      <p:bldP spid="102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203598"/>
            <a:ext cx="2521064" cy="16241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067694"/>
            <a:ext cx="2362200" cy="1706880"/>
          </a:xfrm>
          <a:prstGeom prst="rect">
            <a:avLst/>
          </a:prstGeom>
          <a:ln>
            <a:noFill/>
          </a:ln>
          <a:effectLst>
            <a:softEdge rad="139700"/>
          </a:effectLst>
        </p:spPr>
      </p:pic>
      <p:sp>
        <p:nvSpPr>
          <p:cNvPr id="8" name="TextBox 7"/>
          <p:cNvSpPr txBox="1"/>
          <p:nvPr/>
        </p:nvSpPr>
        <p:spPr>
          <a:xfrm>
            <a:off x="467544" y="339502"/>
            <a:ext cx="4940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二 光的反射遵循怎样的规律呢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860174"/>
            <a:ext cx="2369820" cy="182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5116" y="411510"/>
            <a:ext cx="31470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i="1" dirty="0">
                <a:solidFill>
                  <a:schemeClr val="bg1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实验 </a:t>
            </a:r>
            <a:r>
              <a:rPr lang="en-US" altLang="zh-CN" sz="3200" i="1" dirty="0">
                <a:solidFill>
                  <a:schemeClr val="bg1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(</a:t>
            </a:r>
            <a:r>
              <a:rPr lang="zh-CN" altLang="en-US" sz="3200" i="1" dirty="0">
                <a:solidFill>
                  <a:schemeClr val="bg1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作死</a:t>
            </a:r>
            <a:r>
              <a:rPr lang="en-US" altLang="zh-CN" sz="3200" i="1" dirty="0">
                <a:solidFill>
                  <a:schemeClr val="bg1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) </a:t>
            </a:r>
            <a:r>
              <a:rPr lang="zh-CN" altLang="en-US" sz="3200" i="1" dirty="0">
                <a:solidFill>
                  <a:schemeClr val="bg1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器材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259291"/>
            <a:ext cx="3060340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703897"/>
            <a:ext cx="1992522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393" y="3248372"/>
            <a:ext cx="2811912" cy="15841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b="23227"/>
          <a:stretch>
            <a:fillRect/>
          </a:stretch>
        </p:blipFill>
        <p:spPr>
          <a:xfrm>
            <a:off x="1491368" y="3060154"/>
            <a:ext cx="2674194" cy="177239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9512" y="817403"/>
            <a:ext cx="884195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eaLnBrk="0" hangingPunct="0"/>
            <a:r>
              <a:rPr lang="zh-CN" altLang="en-US" sz="3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实验讨论：</a:t>
            </a:r>
            <a:endParaRPr lang="en-US" altLang="zh-CN" sz="360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Times New Roman" panose="02020603050405020304" pitchFamily="18" charset="0"/>
            </a:endParaRPr>
          </a:p>
          <a:p>
            <a:pPr indent="266700" eaLnBrk="0" hangingPunct="0"/>
            <a:endParaRPr lang="zh-CN" altLang="en-US" sz="280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Times New Roman" panose="02020603050405020304" pitchFamily="18" charset="0"/>
            </a:endParaRPr>
          </a:p>
          <a:p>
            <a:pPr indent="266700" eaLnBrk="0" hangingPunct="0"/>
            <a:r>
              <a:rPr lang="en-US" altLang="zh-CN" sz="28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8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、量角器的作用是什么？</a:t>
            </a:r>
            <a:endParaRPr lang="en-US" altLang="zh-CN" sz="280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Times New Roman" panose="02020603050405020304" pitchFamily="18" charset="0"/>
            </a:endParaRPr>
          </a:p>
          <a:p>
            <a:pPr indent="266700" eaLnBrk="0" hangingPunct="0"/>
            <a:endParaRPr lang="zh-CN" altLang="en-US" sz="280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Times New Roman" panose="02020603050405020304" pitchFamily="18" charset="0"/>
            </a:endParaRPr>
          </a:p>
          <a:p>
            <a:pPr indent="266700" eaLnBrk="0" hangingPunct="0"/>
            <a:r>
              <a:rPr lang="en-US" altLang="zh-CN" sz="28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sz="28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、白色光屏为什么要做成可折叠的两块？</a:t>
            </a:r>
            <a:endParaRPr lang="en-US" altLang="zh-CN" sz="280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Times New Roman" panose="02020603050405020304" pitchFamily="18" charset="0"/>
            </a:endParaRPr>
          </a:p>
          <a:p>
            <a:pPr indent="266700" eaLnBrk="0" hangingPunct="0"/>
            <a:endParaRPr lang="zh-CN" altLang="en-US" sz="280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Times New Roman" panose="02020603050405020304" pitchFamily="18" charset="0"/>
            </a:endParaRPr>
          </a:p>
          <a:p>
            <a:pPr indent="266700" eaLnBrk="0" hangingPunct="0"/>
            <a:r>
              <a:rPr lang="en-US" altLang="zh-CN" sz="28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en-US" sz="28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、如果我们反过来，沿着反射光路射入，结果如何？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123478"/>
            <a:ext cx="2289224" cy="1584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411510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总结：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396" y="1131590"/>
            <a:ext cx="3600400" cy="16713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1337467" y="3390260"/>
            <a:ext cx="6720109" cy="13311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（</a:t>
            </a:r>
            <a:r>
              <a:rPr lang="en-US" altLang="zh-CN" sz="28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1</a:t>
            </a:r>
            <a:r>
              <a:rPr lang="zh-CN" altLang="en-US" sz="28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）</a:t>
            </a:r>
            <a:r>
              <a:rPr lang="zh-CN" altLang="en-US" sz="2800" u="sng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、入射光线和法线在</a:t>
            </a:r>
            <a:r>
              <a:rPr lang="zh-CN" altLang="en-US" sz="2800" u="sng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平面上</a:t>
            </a:r>
            <a:endParaRPr lang="en-US" altLang="zh-CN" sz="28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8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8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8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）</a:t>
            </a:r>
            <a:r>
              <a:rPr lang="zh-CN" altLang="en-US" sz="2800" u="sng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和入射光线分别位于法线两侧</a:t>
            </a:r>
            <a:endParaRPr lang="en-US" altLang="zh-CN" sz="28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heel spokes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0236"/>
          <a:stretch>
            <a:fillRect/>
          </a:stretch>
        </p:blipFill>
        <p:spPr>
          <a:xfrm>
            <a:off x="2411760" y="339502"/>
            <a:ext cx="4176464" cy="1825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923803" y="2283718"/>
            <a:ext cx="5152373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266700" eaLnBrk="0" hangingPunct="0">
              <a:lnSpc>
                <a:spcPct val="15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）反射角</a:t>
            </a:r>
            <a:r>
              <a:rPr lang="zh-CN" altLang="en-US" sz="3200" u="sng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        </a:t>
            </a:r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入射角。</a:t>
            </a:r>
            <a:endParaRPr lang="en-US" altLang="zh-CN" sz="32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  <a:cs typeface="Times New Roman" panose="02020603050405020304" pitchFamily="18" charset="0"/>
            </a:endParaRPr>
          </a:p>
          <a:p>
            <a:pPr indent="266700" eaLnBrk="0" hangingPunct="0">
              <a:lnSpc>
                <a:spcPct val="15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Times New Roman" panose="02020603050405020304" pitchFamily="18" charset="0"/>
              </a:rPr>
              <a:t>） 光路可逆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2886" y="4062846"/>
            <a:ext cx="87511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i="1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反射定律： </a:t>
            </a:r>
            <a:r>
              <a:rPr lang="zh-CN" altLang="en-US" sz="3200" i="1" dirty="0">
                <a:solidFill>
                  <a:srgbClr val="FFFF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线共面    分两侧    角相等    路可逆 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483518"/>
            <a:ext cx="20617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FF00"/>
                </a:solidFill>
                <a:latin typeface="Bradley Hand ITC" panose="03070402050302030203" pitchFamily="66" charset="0"/>
              </a:rPr>
              <a:t>Attention: </a:t>
            </a:r>
            <a:endParaRPr lang="zh-CN" altLang="en-US" sz="3200" b="1" dirty="0">
              <a:solidFill>
                <a:srgbClr val="FFFF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43608" y="1395909"/>
            <a:ext cx="52533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</a:t>
            </a:r>
            <a:r>
              <a:rPr lang="zh-CN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、一条入射光线只有一条反射光线。</a:t>
            </a:r>
            <a:endParaRPr lang="zh-CN" altLang="en-US" sz="24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43608" y="2163508"/>
            <a:ext cx="70695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</a:t>
            </a:r>
            <a:r>
              <a:rPr lang="zh-CN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、反射光线随入射光线的改变而改变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r>
              <a:rPr lang="zh-CN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入射光线是“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爹</a:t>
            </a:r>
            <a:r>
              <a:rPr lang="zh-CN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”，反射光线是“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儿子</a:t>
            </a:r>
            <a:r>
              <a:rPr lang="zh-CN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”。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095209"/>
            <a:ext cx="2342211" cy="14638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矩形 8"/>
          <p:cNvSpPr/>
          <p:nvPr/>
        </p:nvSpPr>
        <p:spPr>
          <a:xfrm>
            <a:off x="1043608" y="3596318"/>
            <a:ext cx="55964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3</a:t>
            </a:r>
            <a:r>
              <a:rPr lang="zh-CN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垂直镜面入射时，反射角</a:t>
            </a: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=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入射角</a:t>
            </a: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=0</a:t>
            </a:r>
            <a:r>
              <a:rPr lang="en-US" altLang="zh-CN" sz="2400" baseline="300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0</a:t>
            </a:r>
            <a:endParaRPr lang="zh-CN" altLang="en-US" sz="24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539552" y="1295401"/>
            <a:ext cx="8229600" cy="147117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1.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太阳光与水平面成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24°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，要使反射光线沿水平方向传播，平面镜与水平方向的角应该是（　　）</a:t>
            </a:r>
            <a:endParaRPr lang="en-US" altLang="zh-CN" sz="28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spcBef>
                <a:spcPct val="20000"/>
              </a:spcBef>
            </a:pP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A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．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24°  B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．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24°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或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150°  C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．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12°	D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．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78°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或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12°</a:t>
            </a:r>
            <a:endParaRPr lang="zh-CN" altLang="en-US" sz="28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539552" y="3581399"/>
            <a:ext cx="7848600" cy="107721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2. </a:t>
            </a:r>
            <a:r>
              <a:rPr lang="zh-CN" altLang="en-US" sz="32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将水平面转过</a:t>
            </a:r>
            <a:r>
              <a:rPr lang="en-US" altLang="zh-CN" sz="32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30°</a:t>
            </a:r>
            <a:r>
              <a:rPr lang="zh-CN" altLang="en-US" sz="32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，那么反射光线将转过多少度？</a:t>
            </a: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457200" y="304800"/>
            <a:ext cx="1905000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例题：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61530" y="411510"/>
            <a:ext cx="762093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3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两个互相垂直的平面镜组成了激光反射器，如图所示。如果入射光线方向不变，反射器绕</a:t>
            </a: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O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点向顺时针方向转过</a:t>
            </a: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30°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，那么经过反射器两次反射的光线将转过（　　）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211710"/>
            <a:ext cx="1543050" cy="162877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67859" y="4083918"/>
            <a:ext cx="74699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</a:rPr>
              <a:t>A</a:t>
            </a:r>
            <a:r>
              <a:rPr lang="zh-CN" altLang="en-US" sz="2800" dirty="0">
                <a:solidFill>
                  <a:schemeClr val="bg1"/>
                </a:solidFill>
              </a:rPr>
              <a:t>．</a:t>
            </a:r>
            <a:r>
              <a:rPr lang="en-US" altLang="zh-CN" sz="2800" dirty="0">
                <a:solidFill>
                  <a:schemeClr val="bg1"/>
                </a:solidFill>
              </a:rPr>
              <a:t>90°	 B</a:t>
            </a:r>
            <a:r>
              <a:rPr lang="zh-CN" altLang="en-US" sz="2800" dirty="0">
                <a:solidFill>
                  <a:schemeClr val="bg1"/>
                </a:solidFill>
              </a:rPr>
              <a:t>．</a:t>
            </a:r>
            <a:r>
              <a:rPr lang="en-US" altLang="zh-CN" sz="2800" dirty="0">
                <a:solidFill>
                  <a:schemeClr val="bg1"/>
                </a:solidFill>
              </a:rPr>
              <a:t>30°	    C</a:t>
            </a:r>
            <a:r>
              <a:rPr lang="zh-CN" altLang="en-US" sz="2800" dirty="0">
                <a:solidFill>
                  <a:schemeClr val="bg1"/>
                </a:solidFill>
              </a:rPr>
              <a:t>．</a:t>
            </a:r>
            <a:r>
              <a:rPr lang="en-US" altLang="zh-CN" sz="2800" dirty="0">
                <a:solidFill>
                  <a:schemeClr val="bg1"/>
                </a:solidFill>
              </a:rPr>
              <a:t>0°            D.</a:t>
            </a:r>
            <a:r>
              <a:rPr lang="zh-CN" altLang="en-US" sz="2800" dirty="0">
                <a:solidFill>
                  <a:schemeClr val="bg1"/>
                </a:solidFill>
              </a:rPr>
              <a:t> </a:t>
            </a:r>
            <a:r>
              <a:rPr lang="en-US" altLang="zh-CN" sz="2800" dirty="0">
                <a:solidFill>
                  <a:schemeClr val="bg1"/>
                </a:solidFill>
              </a:rPr>
              <a:t>60°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7504" y="222950"/>
            <a:ext cx="89289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4 A</a:t>
            </a:r>
            <a:r>
              <a:rPr lang="zh-CN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B</a:t>
            </a:r>
            <a:r>
              <a:rPr lang="zh-CN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为某点光源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S</a:t>
            </a:r>
            <a:r>
              <a:rPr lang="zh-CN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发出的光经平面镜</a:t>
            </a:r>
            <a:r>
              <a:rPr lang="en-US" altLang="zh-CN" sz="2800" dirty="0">
                <a:solidFill>
                  <a:schemeClr val="bg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MN</a:t>
            </a:r>
            <a:r>
              <a:rPr lang="zh-CN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反射后的两条反射光线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zh-CN" altLang="zh-CN" sz="28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试做出这两条反射光线的入射光线，并确定点光源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S</a:t>
            </a:r>
            <a:r>
              <a:rPr lang="zh-CN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的位置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</a:p>
        </p:txBody>
      </p:sp>
      <p:pic>
        <p:nvPicPr>
          <p:cNvPr id="3" name="图片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79"/>
          <a:stretch>
            <a:fillRect/>
          </a:stretch>
        </p:blipFill>
        <p:spPr bwMode="auto">
          <a:xfrm>
            <a:off x="3923928" y="2571750"/>
            <a:ext cx="4824536" cy="172819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0759" y="339502"/>
            <a:ext cx="8424936" cy="2255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5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如图所示，水平地面上有一个不透明的障碍物</a:t>
            </a: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A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，较大的平面镜</a:t>
            </a: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MN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在某一高度上水平放置，在</a:t>
            </a: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O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点处有一个发光的点光源。试用作图法在图中画出点光源能够照亮障碍物</a:t>
            </a: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A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后方地面的范围（用明显的标记标明）．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68" y="2859782"/>
            <a:ext cx="2028825" cy="1085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 txBox="1">
            <a:spLocks noGrp="1"/>
          </p:cNvSpPr>
          <p:nvPr>
            <p:ph type="title"/>
          </p:nvPr>
        </p:nvSpPr>
        <p:spPr>
          <a:xfrm>
            <a:off x="395536" y="195486"/>
            <a:ext cx="8229600" cy="857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三</a:t>
            </a:r>
            <a:r>
              <a:rPr lang="en-US" altLang="zh-CN" sz="28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</a:t>
            </a:r>
            <a:r>
              <a:rPr lang="zh-CN" altLang="en-US" sz="28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镜面反射和漫反射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35600"/>
            <a:ext cx="3696411" cy="20805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751875"/>
            <a:ext cx="2032000" cy="304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416355"/>
            <a:ext cx="3239137" cy="24601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 Box 4"/>
          <p:cNvSpPr txBox="1">
            <a:spLocks noChangeArrowheads="1"/>
          </p:cNvSpPr>
          <p:nvPr/>
        </p:nvSpPr>
        <p:spPr bwMode="auto">
          <a:xfrm>
            <a:off x="233796" y="483518"/>
            <a:ext cx="8915400" cy="64633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光照射到表面光滑的物体上发生的反射是</a:t>
            </a:r>
            <a:r>
              <a:rPr lang="zh-CN" altLang="zh-CN" sz="3600" dirty="0">
                <a:solidFill>
                  <a:srgbClr val="FFC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镜面反射</a:t>
            </a:r>
          </a:p>
        </p:txBody>
      </p:sp>
      <p:grpSp>
        <p:nvGrpSpPr>
          <p:cNvPr id="81" name="Group 5"/>
          <p:cNvGrpSpPr/>
          <p:nvPr/>
        </p:nvGrpSpPr>
        <p:grpSpPr bwMode="auto">
          <a:xfrm flipH="1" flipV="1">
            <a:off x="2712028" y="4177901"/>
            <a:ext cx="3810000" cy="228600"/>
            <a:chOff x="0" y="0"/>
            <a:chExt cx="2400" cy="144"/>
          </a:xfrm>
        </p:grpSpPr>
        <p:sp>
          <p:nvSpPr>
            <p:cNvPr id="82" name="Line 6"/>
            <p:cNvSpPr>
              <a:spLocks noChangeShapeType="1"/>
            </p:cNvSpPr>
            <p:nvPr/>
          </p:nvSpPr>
          <p:spPr bwMode="auto">
            <a:xfrm>
              <a:off x="0" y="144"/>
              <a:ext cx="240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83" name="Group 7"/>
            <p:cNvGrpSpPr/>
            <p:nvPr/>
          </p:nvGrpSpPr>
          <p:grpSpPr bwMode="auto">
            <a:xfrm>
              <a:off x="72" y="0"/>
              <a:ext cx="2280" cy="144"/>
              <a:chOff x="0" y="0"/>
              <a:chExt cx="2280" cy="144"/>
            </a:xfrm>
          </p:grpSpPr>
          <p:sp>
            <p:nvSpPr>
              <p:cNvPr id="84" name="Line 8"/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84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5" name="Line 9"/>
              <p:cNvSpPr>
                <a:spLocks noChangeShapeType="1"/>
              </p:cNvSpPr>
              <p:nvPr/>
            </p:nvSpPr>
            <p:spPr bwMode="auto">
              <a:xfrm flipH="1">
                <a:off x="96" y="0"/>
                <a:ext cx="84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Line 10"/>
              <p:cNvSpPr>
                <a:spLocks noChangeShapeType="1"/>
              </p:cNvSpPr>
              <p:nvPr/>
            </p:nvSpPr>
            <p:spPr bwMode="auto">
              <a:xfrm flipH="1">
                <a:off x="192" y="0"/>
                <a:ext cx="84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7" name="Line 11"/>
              <p:cNvSpPr>
                <a:spLocks noChangeShapeType="1"/>
              </p:cNvSpPr>
              <p:nvPr/>
            </p:nvSpPr>
            <p:spPr bwMode="auto">
              <a:xfrm flipH="1">
                <a:off x="288" y="0"/>
                <a:ext cx="84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8" name="Line 12"/>
              <p:cNvSpPr>
                <a:spLocks noChangeShapeType="1"/>
              </p:cNvSpPr>
              <p:nvPr/>
            </p:nvSpPr>
            <p:spPr bwMode="auto">
              <a:xfrm flipH="1">
                <a:off x="384" y="0"/>
                <a:ext cx="84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9" name="Line 13"/>
              <p:cNvSpPr>
                <a:spLocks noChangeShapeType="1"/>
              </p:cNvSpPr>
              <p:nvPr/>
            </p:nvSpPr>
            <p:spPr bwMode="auto">
              <a:xfrm flipH="1">
                <a:off x="480" y="0"/>
                <a:ext cx="84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0" name="Line 14"/>
              <p:cNvSpPr>
                <a:spLocks noChangeShapeType="1"/>
              </p:cNvSpPr>
              <p:nvPr/>
            </p:nvSpPr>
            <p:spPr bwMode="auto">
              <a:xfrm flipH="1">
                <a:off x="576" y="0"/>
                <a:ext cx="84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1" name="Line 15"/>
              <p:cNvSpPr>
                <a:spLocks noChangeShapeType="1"/>
              </p:cNvSpPr>
              <p:nvPr/>
            </p:nvSpPr>
            <p:spPr bwMode="auto">
              <a:xfrm flipH="1">
                <a:off x="672" y="0"/>
                <a:ext cx="84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Line 16"/>
              <p:cNvSpPr>
                <a:spLocks noChangeShapeType="1"/>
              </p:cNvSpPr>
              <p:nvPr/>
            </p:nvSpPr>
            <p:spPr bwMode="auto">
              <a:xfrm flipH="1">
                <a:off x="768" y="0"/>
                <a:ext cx="84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3" name="Line 17"/>
              <p:cNvSpPr>
                <a:spLocks noChangeShapeType="1"/>
              </p:cNvSpPr>
              <p:nvPr/>
            </p:nvSpPr>
            <p:spPr bwMode="auto">
              <a:xfrm flipH="1">
                <a:off x="864" y="0"/>
                <a:ext cx="84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4" name="Line 18"/>
              <p:cNvSpPr>
                <a:spLocks noChangeShapeType="1"/>
              </p:cNvSpPr>
              <p:nvPr/>
            </p:nvSpPr>
            <p:spPr bwMode="auto">
              <a:xfrm flipH="1">
                <a:off x="960" y="0"/>
                <a:ext cx="84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5" name="Line 19"/>
              <p:cNvSpPr>
                <a:spLocks noChangeShapeType="1"/>
              </p:cNvSpPr>
              <p:nvPr/>
            </p:nvSpPr>
            <p:spPr bwMode="auto">
              <a:xfrm flipH="1">
                <a:off x="1056" y="0"/>
                <a:ext cx="84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6" name="Line 20"/>
              <p:cNvSpPr>
                <a:spLocks noChangeShapeType="1"/>
              </p:cNvSpPr>
              <p:nvPr/>
            </p:nvSpPr>
            <p:spPr bwMode="auto">
              <a:xfrm flipH="1">
                <a:off x="1152" y="0"/>
                <a:ext cx="84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7" name="Line 21"/>
              <p:cNvSpPr>
                <a:spLocks noChangeShapeType="1"/>
              </p:cNvSpPr>
              <p:nvPr/>
            </p:nvSpPr>
            <p:spPr bwMode="auto">
              <a:xfrm flipH="1">
                <a:off x="1248" y="0"/>
                <a:ext cx="84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8" name="Line 22"/>
              <p:cNvSpPr>
                <a:spLocks noChangeShapeType="1"/>
              </p:cNvSpPr>
              <p:nvPr/>
            </p:nvSpPr>
            <p:spPr bwMode="auto">
              <a:xfrm flipH="1">
                <a:off x="1344" y="0"/>
                <a:ext cx="84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9" name="Line 23"/>
              <p:cNvSpPr>
                <a:spLocks noChangeShapeType="1"/>
              </p:cNvSpPr>
              <p:nvPr/>
            </p:nvSpPr>
            <p:spPr bwMode="auto">
              <a:xfrm flipH="1">
                <a:off x="1440" y="0"/>
                <a:ext cx="84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0" name="Line 24"/>
              <p:cNvSpPr>
                <a:spLocks noChangeShapeType="1"/>
              </p:cNvSpPr>
              <p:nvPr/>
            </p:nvSpPr>
            <p:spPr bwMode="auto">
              <a:xfrm flipH="1">
                <a:off x="1524" y="0"/>
                <a:ext cx="84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1" name="Line 25"/>
              <p:cNvSpPr>
                <a:spLocks noChangeShapeType="1"/>
              </p:cNvSpPr>
              <p:nvPr/>
            </p:nvSpPr>
            <p:spPr bwMode="auto">
              <a:xfrm flipH="1">
                <a:off x="1620" y="0"/>
                <a:ext cx="84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2" name="Line 26"/>
              <p:cNvSpPr>
                <a:spLocks noChangeShapeType="1"/>
              </p:cNvSpPr>
              <p:nvPr/>
            </p:nvSpPr>
            <p:spPr bwMode="auto">
              <a:xfrm flipH="1">
                <a:off x="1716" y="0"/>
                <a:ext cx="84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3" name="Line 27"/>
              <p:cNvSpPr>
                <a:spLocks noChangeShapeType="1"/>
              </p:cNvSpPr>
              <p:nvPr/>
            </p:nvSpPr>
            <p:spPr bwMode="auto">
              <a:xfrm flipH="1">
                <a:off x="1812" y="0"/>
                <a:ext cx="84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4" name="Line 28"/>
              <p:cNvSpPr>
                <a:spLocks noChangeShapeType="1"/>
              </p:cNvSpPr>
              <p:nvPr/>
            </p:nvSpPr>
            <p:spPr bwMode="auto">
              <a:xfrm flipH="1">
                <a:off x="1908" y="0"/>
                <a:ext cx="84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5" name="Line 29"/>
              <p:cNvSpPr>
                <a:spLocks noChangeShapeType="1"/>
              </p:cNvSpPr>
              <p:nvPr/>
            </p:nvSpPr>
            <p:spPr bwMode="auto">
              <a:xfrm flipH="1">
                <a:off x="2004" y="0"/>
                <a:ext cx="84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6" name="Line 30"/>
              <p:cNvSpPr>
                <a:spLocks noChangeShapeType="1"/>
              </p:cNvSpPr>
              <p:nvPr/>
            </p:nvSpPr>
            <p:spPr bwMode="auto">
              <a:xfrm flipH="1">
                <a:off x="2100" y="0"/>
                <a:ext cx="84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7" name="Line 31"/>
              <p:cNvSpPr>
                <a:spLocks noChangeShapeType="1"/>
              </p:cNvSpPr>
              <p:nvPr/>
            </p:nvSpPr>
            <p:spPr bwMode="auto">
              <a:xfrm flipH="1">
                <a:off x="2196" y="0"/>
                <a:ext cx="84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54" name="Group 32"/>
          <p:cNvGrpSpPr/>
          <p:nvPr/>
        </p:nvGrpSpPr>
        <p:grpSpPr bwMode="auto">
          <a:xfrm>
            <a:off x="660689" y="1816619"/>
            <a:ext cx="5638800" cy="2286000"/>
            <a:chOff x="0" y="0"/>
            <a:chExt cx="3552" cy="1440"/>
          </a:xfrm>
        </p:grpSpPr>
        <p:grpSp>
          <p:nvGrpSpPr>
            <p:cNvPr id="155" name="Group 33"/>
            <p:cNvGrpSpPr/>
            <p:nvPr/>
          </p:nvGrpSpPr>
          <p:grpSpPr bwMode="auto">
            <a:xfrm flipH="1">
              <a:off x="0" y="0"/>
              <a:ext cx="3552" cy="1440"/>
              <a:chOff x="0" y="0"/>
              <a:chExt cx="3552" cy="1440"/>
            </a:xfrm>
          </p:grpSpPr>
          <p:sp>
            <p:nvSpPr>
              <p:cNvPr id="167" name="Line 34"/>
              <p:cNvSpPr>
                <a:spLocks noChangeShapeType="1"/>
              </p:cNvSpPr>
              <p:nvPr/>
            </p:nvSpPr>
            <p:spPr bwMode="auto">
              <a:xfrm flipV="1">
                <a:off x="0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68" name="Line 35"/>
              <p:cNvSpPr>
                <a:spLocks noChangeShapeType="1"/>
              </p:cNvSpPr>
              <p:nvPr/>
            </p:nvSpPr>
            <p:spPr bwMode="auto">
              <a:xfrm flipV="1">
                <a:off x="240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69" name="Line 36"/>
              <p:cNvSpPr>
                <a:spLocks noChangeShapeType="1"/>
              </p:cNvSpPr>
              <p:nvPr/>
            </p:nvSpPr>
            <p:spPr bwMode="auto">
              <a:xfrm flipV="1">
                <a:off x="480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0" name="Line 37"/>
              <p:cNvSpPr>
                <a:spLocks noChangeShapeType="1"/>
              </p:cNvSpPr>
              <p:nvPr/>
            </p:nvSpPr>
            <p:spPr bwMode="auto">
              <a:xfrm flipV="1">
                <a:off x="720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1" name="Line 38"/>
              <p:cNvSpPr>
                <a:spLocks noChangeShapeType="1"/>
              </p:cNvSpPr>
              <p:nvPr/>
            </p:nvSpPr>
            <p:spPr bwMode="auto">
              <a:xfrm flipV="1">
                <a:off x="960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2" name="Line 39"/>
              <p:cNvSpPr>
                <a:spLocks noChangeShapeType="1"/>
              </p:cNvSpPr>
              <p:nvPr/>
            </p:nvSpPr>
            <p:spPr bwMode="auto">
              <a:xfrm flipV="1">
                <a:off x="1200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3" name="Line 40"/>
              <p:cNvSpPr>
                <a:spLocks noChangeShapeType="1"/>
              </p:cNvSpPr>
              <p:nvPr/>
            </p:nvSpPr>
            <p:spPr bwMode="auto">
              <a:xfrm flipV="1">
                <a:off x="1440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4" name="Line 41"/>
              <p:cNvSpPr>
                <a:spLocks noChangeShapeType="1"/>
              </p:cNvSpPr>
              <p:nvPr/>
            </p:nvSpPr>
            <p:spPr bwMode="auto">
              <a:xfrm flipV="1">
                <a:off x="1680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5" name="Line 42"/>
              <p:cNvSpPr>
                <a:spLocks noChangeShapeType="1"/>
              </p:cNvSpPr>
              <p:nvPr/>
            </p:nvSpPr>
            <p:spPr bwMode="auto">
              <a:xfrm flipV="1">
                <a:off x="2112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6" name="Line 43"/>
              <p:cNvSpPr>
                <a:spLocks noChangeShapeType="1"/>
              </p:cNvSpPr>
              <p:nvPr/>
            </p:nvSpPr>
            <p:spPr bwMode="auto">
              <a:xfrm flipV="1">
                <a:off x="1920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6" name="Group 44"/>
            <p:cNvGrpSpPr/>
            <p:nvPr/>
          </p:nvGrpSpPr>
          <p:grpSpPr bwMode="auto">
            <a:xfrm>
              <a:off x="48" y="48"/>
              <a:ext cx="2352" cy="240"/>
              <a:chOff x="0" y="0"/>
              <a:chExt cx="2352" cy="240"/>
            </a:xfrm>
          </p:grpSpPr>
          <p:sp>
            <p:nvSpPr>
              <p:cNvPr id="157" name="Line 45"/>
              <p:cNvSpPr>
                <a:spLocks noChangeShapeType="1"/>
              </p:cNvSpPr>
              <p:nvPr/>
            </p:nvSpPr>
            <p:spPr bwMode="auto">
              <a:xfrm flipH="1" flipV="1">
                <a:off x="2112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58" name="Line 46"/>
              <p:cNvSpPr>
                <a:spLocks noChangeShapeType="1"/>
              </p:cNvSpPr>
              <p:nvPr/>
            </p:nvSpPr>
            <p:spPr bwMode="auto">
              <a:xfrm flipH="1" flipV="1">
                <a:off x="0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59" name="Line 47"/>
              <p:cNvSpPr>
                <a:spLocks noChangeShapeType="1"/>
              </p:cNvSpPr>
              <p:nvPr/>
            </p:nvSpPr>
            <p:spPr bwMode="auto">
              <a:xfrm flipH="1" flipV="1">
                <a:off x="192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60" name="Line 48"/>
              <p:cNvSpPr>
                <a:spLocks noChangeShapeType="1"/>
              </p:cNvSpPr>
              <p:nvPr/>
            </p:nvSpPr>
            <p:spPr bwMode="auto">
              <a:xfrm flipH="1" flipV="1">
                <a:off x="432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61" name="Line 49"/>
              <p:cNvSpPr>
                <a:spLocks noChangeShapeType="1"/>
              </p:cNvSpPr>
              <p:nvPr/>
            </p:nvSpPr>
            <p:spPr bwMode="auto">
              <a:xfrm flipH="1" flipV="1">
                <a:off x="672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62" name="Line 50"/>
              <p:cNvSpPr>
                <a:spLocks noChangeShapeType="1"/>
              </p:cNvSpPr>
              <p:nvPr/>
            </p:nvSpPr>
            <p:spPr bwMode="auto">
              <a:xfrm flipH="1" flipV="1">
                <a:off x="912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63" name="Line 51"/>
              <p:cNvSpPr>
                <a:spLocks noChangeShapeType="1"/>
              </p:cNvSpPr>
              <p:nvPr/>
            </p:nvSpPr>
            <p:spPr bwMode="auto">
              <a:xfrm flipH="1" flipV="1">
                <a:off x="1872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64" name="Line 52"/>
              <p:cNvSpPr>
                <a:spLocks noChangeShapeType="1"/>
              </p:cNvSpPr>
              <p:nvPr/>
            </p:nvSpPr>
            <p:spPr bwMode="auto">
              <a:xfrm flipH="1" flipV="1">
                <a:off x="1632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65" name="Line 53"/>
              <p:cNvSpPr>
                <a:spLocks noChangeShapeType="1"/>
              </p:cNvSpPr>
              <p:nvPr/>
            </p:nvSpPr>
            <p:spPr bwMode="auto">
              <a:xfrm flipH="1" flipV="1">
                <a:off x="1392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66" name="Line 54"/>
              <p:cNvSpPr>
                <a:spLocks noChangeShapeType="1"/>
              </p:cNvSpPr>
              <p:nvPr/>
            </p:nvSpPr>
            <p:spPr bwMode="auto">
              <a:xfrm flipH="1" flipV="1">
                <a:off x="1152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7" name="Group 55"/>
          <p:cNvGrpSpPr/>
          <p:nvPr/>
        </p:nvGrpSpPr>
        <p:grpSpPr bwMode="auto">
          <a:xfrm>
            <a:off x="2870489" y="1816619"/>
            <a:ext cx="5638800" cy="2286000"/>
            <a:chOff x="0" y="0"/>
            <a:chExt cx="3552" cy="1440"/>
          </a:xfrm>
        </p:grpSpPr>
        <p:grpSp>
          <p:nvGrpSpPr>
            <p:cNvPr id="178" name="Group 56"/>
            <p:cNvGrpSpPr/>
            <p:nvPr/>
          </p:nvGrpSpPr>
          <p:grpSpPr bwMode="auto">
            <a:xfrm>
              <a:off x="0" y="0"/>
              <a:ext cx="3552" cy="1440"/>
              <a:chOff x="0" y="0"/>
              <a:chExt cx="3552" cy="1440"/>
            </a:xfrm>
          </p:grpSpPr>
          <p:sp>
            <p:nvSpPr>
              <p:cNvPr id="190" name="Line 57"/>
              <p:cNvSpPr>
                <a:spLocks noChangeShapeType="1"/>
              </p:cNvSpPr>
              <p:nvPr/>
            </p:nvSpPr>
            <p:spPr bwMode="auto">
              <a:xfrm flipV="1">
                <a:off x="0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1" name="Line 58"/>
              <p:cNvSpPr>
                <a:spLocks noChangeShapeType="1"/>
              </p:cNvSpPr>
              <p:nvPr/>
            </p:nvSpPr>
            <p:spPr bwMode="auto">
              <a:xfrm flipV="1">
                <a:off x="240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2" name="Line 59"/>
              <p:cNvSpPr>
                <a:spLocks noChangeShapeType="1"/>
              </p:cNvSpPr>
              <p:nvPr/>
            </p:nvSpPr>
            <p:spPr bwMode="auto">
              <a:xfrm flipV="1">
                <a:off x="480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3" name="Line 60"/>
              <p:cNvSpPr>
                <a:spLocks noChangeShapeType="1"/>
              </p:cNvSpPr>
              <p:nvPr/>
            </p:nvSpPr>
            <p:spPr bwMode="auto">
              <a:xfrm flipV="1">
                <a:off x="720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4" name="Line 61"/>
              <p:cNvSpPr>
                <a:spLocks noChangeShapeType="1"/>
              </p:cNvSpPr>
              <p:nvPr/>
            </p:nvSpPr>
            <p:spPr bwMode="auto">
              <a:xfrm flipV="1">
                <a:off x="960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5" name="Line 62"/>
              <p:cNvSpPr>
                <a:spLocks noChangeShapeType="1"/>
              </p:cNvSpPr>
              <p:nvPr/>
            </p:nvSpPr>
            <p:spPr bwMode="auto">
              <a:xfrm flipV="1">
                <a:off x="1200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6" name="Line 63"/>
              <p:cNvSpPr>
                <a:spLocks noChangeShapeType="1"/>
              </p:cNvSpPr>
              <p:nvPr/>
            </p:nvSpPr>
            <p:spPr bwMode="auto">
              <a:xfrm flipV="1">
                <a:off x="1440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7" name="Line 64"/>
              <p:cNvSpPr>
                <a:spLocks noChangeShapeType="1"/>
              </p:cNvSpPr>
              <p:nvPr/>
            </p:nvSpPr>
            <p:spPr bwMode="auto">
              <a:xfrm flipV="1">
                <a:off x="1680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8" name="Line 65"/>
              <p:cNvSpPr>
                <a:spLocks noChangeShapeType="1"/>
              </p:cNvSpPr>
              <p:nvPr/>
            </p:nvSpPr>
            <p:spPr bwMode="auto">
              <a:xfrm flipV="1">
                <a:off x="2112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9" name="Line 66"/>
              <p:cNvSpPr>
                <a:spLocks noChangeShapeType="1"/>
              </p:cNvSpPr>
              <p:nvPr/>
            </p:nvSpPr>
            <p:spPr bwMode="auto">
              <a:xfrm flipV="1">
                <a:off x="1920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79" name="Group 67"/>
            <p:cNvGrpSpPr/>
            <p:nvPr/>
          </p:nvGrpSpPr>
          <p:grpSpPr bwMode="auto">
            <a:xfrm>
              <a:off x="96" y="1104"/>
              <a:ext cx="2352" cy="240"/>
              <a:chOff x="0" y="0"/>
              <a:chExt cx="2352" cy="240"/>
            </a:xfrm>
          </p:grpSpPr>
          <p:sp>
            <p:nvSpPr>
              <p:cNvPr id="180" name="Line 68"/>
              <p:cNvSpPr>
                <a:spLocks noChangeShapeType="1"/>
              </p:cNvSpPr>
              <p:nvPr/>
            </p:nvSpPr>
            <p:spPr bwMode="auto">
              <a:xfrm flipH="1">
                <a:off x="2112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1" name="Line 69"/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2" name="Line 70"/>
              <p:cNvSpPr>
                <a:spLocks noChangeShapeType="1"/>
              </p:cNvSpPr>
              <p:nvPr/>
            </p:nvSpPr>
            <p:spPr bwMode="auto">
              <a:xfrm flipH="1">
                <a:off x="240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3" name="Line 71"/>
              <p:cNvSpPr>
                <a:spLocks noChangeShapeType="1"/>
              </p:cNvSpPr>
              <p:nvPr/>
            </p:nvSpPr>
            <p:spPr bwMode="auto">
              <a:xfrm flipH="1">
                <a:off x="480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4" name="Line 72"/>
              <p:cNvSpPr>
                <a:spLocks noChangeShapeType="1"/>
              </p:cNvSpPr>
              <p:nvPr/>
            </p:nvSpPr>
            <p:spPr bwMode="auto">
              <a:xfrm flipH="1">
                <a:off x="720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5" name="Line 73"/>
              <p:cNvSpPr>
                <a:spLocks noChangeShapeType="1"/>
              </p:cNvSpPr>
              <p:nvPr/>
            </p:nvSpPr>
            <p:spPr bwMode="auto">
              <a:xfrm flipH="1">
                <a:off x="960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6" name="Line 74"/>
              <p:cNvSpPr>
                <a:spLocks noChangeShapeType="1"/>
              </p:cNvSpPr>
              <p:nvPr/>
            </p:nvSpPr>
            <p:spPr bwMode="auto">
              <a:xfrm flipH="1">
                <a:off x="1920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7" name="Line 75"/>
              <p:cNvSpPr>
                <a:spLocks noChangeShapeType="1"/>
              </p:cNvSpPr>
              <p:nvPr/>
            </p:nvSpPr>
            <p:spPr bwMode="auto">
              <a:xfrm flipH="1">
                <a:off x="1680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8" name="Line 76"/>
              <p:cNvSpPr>
                <a:spLocks noChangeShapeType="1"/>
              </p:cNvSpPr>
              <p:nvPr/>
            </p:nvSpPr>
            <p:spPr bwMode="auto">
              <a:xfrm flipH="1">
                <a:off x="1440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9" name="Line 77"/>
              <p:cNvSpPr>
                <a:spLocks noChangeShapeType="1"/>
              </p:cNvSpPr>
              <p:nvPr/>
            </p:nvSpPr>
            <p:spPr bwMode="auto">
              <a:xfrm flipH="1">
                <a:off x="1200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83169" y="339502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镜面反射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79662"/>
            <a:ext cx="4347905" cy="22440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758702"/>
            <a:ext cx="3057525" cy="2286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28613" y="267494"/>
            <a:ext cx="8347843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光照射到粗糙表面的物体上发生的反射称为</a:t>
            </a:r>
            <a:r>
              <a:rPr lang="zh-CN" altLang="zh-CN" sz="32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漫反射</a:t>
            </a:r>
          </a:p>
        </p:txBody>
      </p:sp>
      <p:grpSp>
        <p:nvGrpSpPr>
          <p:cNvPr id="6" name="Group 5"/>
          <p:cNvGrpSpPr/>
          <p:nvPr/>
        </p:nvGrpSpPr>
        <p:grpSpPr bwMode="auto">
          <a:xfrm>
            <a:off x="323851" y="3733173"/>
            <a:ext cx="6019800" cy="457200"/>
            <a:chOff x="0" y="0"/>
            <a:chExt cx="3792" cy="288"/>
          </a:xfrm>
        </p:grpSpPr>
        <p:sp>
          <p:nvSpPr>
            <p:cNvPr id="7" name="未知"/>
            <p:cNvSpPr/>
            <p:nvPr/>
          </p:nvSpPr>
          <p:spPr bwMode="auto">
            <a:xfrm rot="128259">
              <a:off x="0" y="0"/>
              <a:ext cx="3792" cy="200"/>
            </a:xfrm>
            <a:custGeom>
              <a:avLst/>
              <a:gdLst>
                <a:gd name="T0" fmla="*/ 0 w 3792"/>
                <a:gd name="T1" fmla="*/ 84 h 264"/>
                <a:gd name="T2" fmla="*/ 192 w 3792"/>
                <a:gd name="T3" fmla="*/ 84 h 264"/>
                <a:gd name="T4" fmla="*/ 336 w 3792"/>
                <a:gd name="T5" fmla="*/ 69 h 264"/>
                <a:gd name="T6" fmla="*/ 432 w 3792"/>
                <a:gd name="T7" fmla="*/ 84 h 264"/>
                <a:gd name="T8" fmla="*/ 528 w 3792"/>
                <a:gd name="T9" fmla="*/ 69 h 264"/>
                <a:gd name="T10" fmla="*/ 624 w 3792"/>
                <a:gd name="T11" fmla="*/ 69 h 264"/>
                <a:gd name="T12" fmla="*/ 720 w 3792"/>
                <a:gd name="T13" fmla="*/ 69 h 264"/>
                <a:gd name="T14" fmla="*/ 864 w 3792"/>
                <a:gd name="T15" fmla="*/ 84 h 264"/>
                <a:gd name="T16" fmla="*/ 1056 w 3792"/>
                <a:gd name="T17" fmla="*/ 53 h 264"/>
                <a:gd name="T18" fmla="*/ 1248 w 3792"/>
                <a:gd name="T19" fmla="*/ 53 h 264"/>
                <a:gd name="T20" fmla="*/ 1440 w 3792"/>
                <a:gd name="T21" fmla="*/ 53 h 264"/>
                <a:gd name="T22" fmla="*/ 1584 w 3792"/>
                <a:gd name="T23" fmla="*/ 84 h 264"/>
                <a:gd name="T24" fmla="*/ 1872 w 3792"/>
                <a:gd name="T25" fmla="*/ 36 h 264"/>
                <a:gd name="T26" fmla="*/ 2256 w 3792"/>
                <a:gd name="T27" fmla="*/ 36 h 264"/>
                <a:gd name="T28" fmla="*/ 2784 w 3792"/>
                <a:gd name="T29" fmla="*/ 69 h 264"/>
                <a:gd name="T30" fmla="*/ 3504 w 3792"/>
                <a:gd name="T31" fmla="*/ 5 h 264"/>
                <a:gd name="T32" fmla="*/ 3792 w 3792"/>
                <a:gd name="T33" fmla="*/ 36 h 26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792" h="264">
                  <a:moveTo>
                    <a:pt x="0" y="256"/>
                  </a:moveTo>
                  <a:cubicBezTo>
                    <a:pt x="68" y="260"/>
                    <a:pt x="136" y="264"/>
                    <a:pt x="192" y="256"/>
                  </a:cubicBezTo>
                  <a:cubicBezTo>
                    <a:pt x="248" y="248"/>
                    <a:pt x="296" y="208"/>
                    <a:pt x="336" y="208"/>
                  </a:cubicBezTo>
                  <a:cubicBezTo>
                    <a:pt x="376" y="208"/>
                    <a:pt x="400" y="256"/>
                    <a:pt x="432" y="256"/>
                  </a:cubicBezTo>
                  <a:cubicBezTo>
                    <a:pt x="464" y="256"/>
                    <a:pt x="496" y="216"/>
                    <a:pt x="528" y="208"/>
                  </a:cubicBezTo>
                  <a:cubicBezTo>
                    <a:pt x="560" y="200"/>
                    <a:pt x="592" y="208"/>
                    <a:pt x="624" y="208"/>
                  </a:cubicBezTo>
                  <a:cubicBezTo>
                    <a:pt x="656" y="208"/>
                    <a:pt x="680" y="200"/>
                    <a:pt x="720" y="208"/>
                  </a:cubicBezTo>
                  <a:cubicBezTo>
                    <a:pt x="760" y="216"/>
                    <a:pt x="808" y="264"/>
                    <a:pt x="864" y="256"/>
                  </a:cubicBezTo>
                  <a:cubicBezTo>
                    <a:pt x="920" y="248"/>
                    <a:pt x="992" y="176"/>
                    <a:pt x="1056" y="160"/>
                  </a:cubicBezTo>
                  <a:cubicBezTo>
                    <a:pt x="1120" y="144"/>
                    <a:pt x="1184" y="160"/>
                    <a:pt x="1248" y="160"/>
                  </a:cubicBezTo>
                  <a:cubicBezTo>
                    <a:pt x="1312" y="160"/>
                    <a:pt x="1384" y="144"/>
                    <a:pt x="1440" y="160"/>
                  </a:cubicBezTo>
                  <a:cubicBezTo>
                    <a:pt x="1496" y="176"/>
                    <a:pt x="1512" y="264"/>
                    <a:pt x="1584" y="256"/>
                  </a:cubicBezTo>
                  <a:cubicBezTo>
                    <a:pt x="1656" y="248"/>
                    <a:pt x="1760" y="136"/>
                    <a:pt x="1872" y="112"/>
                  </a:cubicBezTo>
                  <a:cubicBezTo>
                    <a:pt x="1984" y="88"/>
                    <a:pt x="2104" y="96"/>
                    <a:pt x="2256" y="112"/>
                  </a:cubicBezTo>
                  <a:cubicBezTo>
                    <a:pt x="2408" y="128"/>
                    <a:pt x="2576" y="224"/>
                    <a:pt x="2784" y="208"/>
                  </a:cubicBezTo>
                  <a:cubicBezTo>
                    <a:pt x="2992" y="192"/>
                    <a:pt x="3336" y="32"/>
                    <a:pt x="3504" y="16"/>
                  </a:cubicBezTo>
                  <a:cubicBezTo>
                    <a:pt x="3672" y="0"/>
                    <a:pt x="3732" y="56"/>
                    <a:pt x="3792" y="112"/>
                  </a:cubicBezTo>
                </a:path>
              </a:pathLst>
            </a:cu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  <p:grpSp>
          <p:nvGrpSpPr>
            <p:cNvPr id="8" name="Group 7"/>
            <p:cNvGrpSpPr/>
            <p:nvPr/>
          </p:nvGrpSpPr>
          <p:grpSpPr bwMode="auto">
            <a:xfrm flipH="1" flipV="1">
              <a:off x="0" y="144"/>
              <a:ext cx="2280" cy="144"/>
              <a:chOff x="0" y="0"/>
              <a:chExt cx="2280" cy="144"/>
            </a:xfrm>
          </p:grpSpPr>
          <p:sp>
            <p:nvSpPr>
              <p:cNvPr id="35" name="Line 8"/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" name="Line 9"/>
              <p:cNvSpPr>
                <a:spLocks noChangeShapeType="1"/>
              </p:cNvSpPr>
              <p:nvPr/>
            </p:nvSpPr>
            <p:spPr bwMode="auto">
              <a:xfrm flipH="1">
                <a:off x="96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" name="Line 10"/>
              <p:cNvSpPr>
                <a:spLocks noChangeShapeType="1"/>
              </p:cNvSpPr>
              <p:nvPr/>
            </p:nvSpPr>
            <p:spPr bwMode="auto">
              <a:xfrm flipH="1">
                <a:off x="192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" name="Line 11"/>
              <p:cNvSpPr>
                <a:spLocks noChangeShapeType="1"/>
              </p:cNvSpPr>
              <p:nvPr/>
            </p:nvSpPr>
            <p:spPr bwMode="auto">
              <a:xfrm flipH="1">
                <a:off x="288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" name="Line 12"/>
              <p:cNvSpPr>
                <a:spLocks noChangeShapeType="1"/>
              </p:cNvSpPr>
              <p:nvPr/>
            </p:nvSpPr>
            <p:spPr bwMode="auto">
              <a:xfrm flipH="1">
                <a:off x="384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" name="Line 13"/>
              <p:cNvSpPr>
                <a:spLocks noChangeShapeType="1"/>
              </p:cNvSpPr>
              <p:nvPr/>
            </p:nvSpPr>
            <p:spPr bwMode="auto">
              <a:xfrm flipH="1">
                <a:off x="480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" name="Line 14"/>
              <p:cNvSpPr>
                <a:spLocks noChangeShapeType="1"/>
              </p:cNvSpPr>
              <p:nvPr/>
            </p:nvSpPr>
            <p:spPr bwMode="auto">
              <a:xfrm flipH="1">
                <a:off x="576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2" name="Line 15"/>
              <p:cNvSpPr>
                <a:spLocks noChangeShapeType="1"/>
              </p:cNvSpPr>
              <p:nvPr/>
            </p:nvSpPr>
            <p:spPr bwMode="auto">
              <a:xfrm flipH="1">
                <a:off x="672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3" name="Line 16"/>
              <p:cNvSpPr>
                <a:spLocks noChangeShapeType="1"/>
              </p:cNvSpPr>
              <p:nvPr/>
            </p:nvSpPr>
            <p:spPr bwMode="auto">
              <a:xfrm flipH="1">
                <a:off x="768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4" name="Line 17"/>
              <p:cNvSpPr>
                <a:spLocks noChangeShapeType="1"/>
              </p:cNvSpPr>
              <p:nvPr/>
            </p:nvSpPr>
            <p:spPr bwMode="auto">
              <a:xfrm flipH="1">
                <a:off x="864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5" name="Line 18"/>
              <p:cNvSpPr>
                <a:spLocks noChangeShapeType="1"/>
              </p:cNvSpPr>
              <p:nvPr/>
            </p:nvSpPr>
            <p:spPr bwMode="auto">
              <a:xfrm flipH="1">
                <a:off x="960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6" name="Line 19"/>
              <p:cNvSpPr>
                <a:spLocks noChangeShapeType="1"/>
              </p:cNvSpPr>
              <p:nvPr/>
            </p:nvSpPr>
            <p:spPr bwMode="auto">
              <a:xfrm flipH="1">
                <a:off x="1056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" name="Line 20"/>
              <p:cNvSpPr>
                <a:spLocks noChangeShapeType="1"/>
              </p:cNvSpPr>
              <p:nvPr/>
            </p:nvSpPr>
            <p:spPr bwMode="auto">
              <a:xfrm flipH="1">
                <a:off x="1152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8" name="Line 21"/>
              <p:cNvSpPr>
                <a:spLocks noChangeShapeType="1"/>
              </p:cNvSpPr>
              <p:nvPr/>
            </p:nvSpPr>
            <p:spPr bwMode="auto">
              <a:xfrm flipH="1">
                <a:off x="1248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9" name="Line 22"/>
              <p:cNvSpPr>
                <a:spLocks noChangeShapeType="1"/>
              </p:cNvSpPr>
              <p:nvPr/>
            </p:nvSpPr>
            <p:spPr bwMode="auto">
              <a:xfrm flipH="1">
                <a:off x="1344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0" name="Line 23"/>
              <p:cNvSpPr>
                <a:spLocks noChangeShapeType="1"/>
              </p:cNvSpPr>
              <p:nvPr/>
            </p:nvSpPr>
            <p:spPr bwMode="auto">
              <a:xfrm flipH="1">
                <a:off x="1440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1" name="Line 24"/>
              <p:cNvSpPr>
                <a:spLocks noChangeShapeType="1"/>
              </p:cNvSpPr>
              <p:nvPr/>
            </p:nvSpPr>
            <p:spPr bwMode="auto">
              <a:xfrm flipH="1">
                <a:off x="1524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2" name="Line 25"/>
              <p:cNvSpPr>
                <a:spLocks noChangeShapeType="1"/>
              </p:cNvSpPr>
              <p:nvPr/>
            </p:nvSpPr>
            <p:spPr bwMode="auto">
              <a:xfrm flipH="1">
                <a:off x="1620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3" name="Line 26"/>
              <p:cNvSpPr>
                <a:spLocks noChangeShapeType="1"/>
              </p:cNvSpPr>
              <p:nvPr/>
            </p:nvSpPr>
            <p:spPr bwMode="auto">
              <a:xfrm flipH="1">
                <a:off x="1716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4" name="Line 27"/>
              <p:cNvSpPr>
                <a:spLocks noChangeShapeType="1"/>
              </p:cNvSpPr>
              <p:nvPr/>
            </p:nvSpPr>
            <p:spPr bwMode="auto">
              <a:xfrm flipH="1">
                <a:off x="1812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5" name="Line 28"/>
              <p:cNvSpPr>
                <a:spLocks noChangeShapeType="1"/>
              </p:cNvSpPr>
              <p:nvPr/>
            </p:nvSpPr>
            <p:spPr bwMode="auto">
              <a:xfrm flipH="1">
                <a:off x="1908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6" name="Line 29"/>
              <p:cNvSpPr>
                <a:spLocks noChangeShapeType="1"/>
              </p:cNvSpPr>
              <p:nvPr/>
            </p:nvSpPr>
            <p:spPr bwMode="auto">
              <a:xfrm flipH="1">
                <a:off x="2004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7" name="Line 30"/>
              <p:cNvSpPr>
                <a:spLocks noChangeShapeType="1"/>
              </p:cNvSpPr>
              <p:nvPr/>
            </p:nvSpPr>
            <p:spPr bwMode="auto">
              <a:xfrm flipH="1">
                <a:off x="2100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8" name="Line 31"/>
              <p:cNvSpPr>
                <a:spLocks noChangeShapeType="1"/>
              </p:cNvSpPr>
              <p:nvPr/>
            </p:nvSpPr>
            <p:spPr bwMode="auto">
              <a:xfrm flipH="1">
                <a:off x="2196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9" name="未知"/>
            <p:cNvSpPr/>
            <p:nvPr/>
          </p:nvSpPr>
          <p:spPr bwMode="auto">
            <a:xfrm rot="128259">
              <a:off x="0" y="48"/>
              <a:ext cx="3792" cy="200"/>
            </a:xfrm>
            <a:custGeom>
              <a:avLst/>
              <a:gdLst>
                <a:gd name="T0" fmla="*/ 0 w 3792"/>
                <a:gd name="T1" fmla="*/ 84 h 264"/>
                <a:gd name="T2" fmla="*/ 192 w 3792"/>
                <a:gd name="T3" fmla="*/ 84 h 264"/>
                <a:gd name="T4" fmla="*/ 336 w 3792"/>
                <a:gd name="T5" fmla="*/ 69 h 264"/>
                <a:gd name="T6" fmla="*/ 432 w 3792"/>
                <a:gd name="T7" fmla="*/ 84 h 264"/>
                <a:gd name="T8" fmla="*/ 528 w 3792"/>
                <a:gd name="T9" fmla="*/ 69 h 264"/>
                <a:gd name="T10" fmla="*/ 624 w 3792"/>
                <a:gd name="T11" fmla="*/ 69 h 264"/>
                <a:gd name="T12" fmla="*/ 720 w 3792"/>
                <a:gd name="T13" fmla="*/ 69 h 264"/>
                <a:gd name="T14" fmla="*/ 864 w 3792"/>
                <a:gd name="T15" fmla="*/ 84 h 264"/>
                <a:gd name="T16" fmla="*/ 1056 w 3792"/>
                <a:gd name="T17" fmla="*/ 53 h 264"/>
                <a:gd name="T18" fmla="*/ 1248 w 3792"/>
                <a:gd name="T19" fmla="*/ 53 h 264"/>
                <a:gd name="T20" fmla="*/ 1440 w 3792"/>
                <a:gd name="T21" fmla="*/ 53 h 264"/>
                <a:gd name="T22" fmla="*/ 1584 w 3792"/>
                <a:gd name="T23" fmla="*/ 84 h 264"/>
                <a:gd name="T24" fmla="*/ 1872 w 3792"/>
                <a:gd name="T25" fmla="*/ 36 h 264"/>
                <a:gd name="T26" fmla="*/ 2256 w 3792"/>
                <a:gd name="T27" fmla="*/ 36 h 264"/>
                <a:gd name="T28" fmla="*/ 2784 w 3792"/>
                <a:gd name="T29" fmla="*/ 69 h 264"/>
                <a:gd name="T30" fmla="*/ 3504 w 3792"/>
                <a:gd name="T31" fmla="*/ 5 h 264"/>
                <a:gd name="T32" fmla="*/ 3792 w 3792"/>
                <a:gd name="T33" fmla="*/ 36 h 26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792" h="264">
                  <a:moveTo>
                    <a:pt x="0" y="256"/>
                  </a:moveTo>
                  <a:cubicBezTo>
                    <a:pt x="68" y="260"/>
                    <a:pt x="136" y="264"/>
                    <a:pt x="192" y="256"/>
                  </a:cubicBezTo>
                  <a:cubicBezTo>
                    <a:pt x="248" y="248"/>
                    <a:pt x="296" y="208"/>
                    <a:pt x="336" y="208"/>
                  </a:cubicBezTo>
                  <a:cubicBezTo>
                    <a:pt x="376" y="208"/>
                    <a:pt x="400" y="256"/>
                    <a:pt x="432" y="256"/>
                  </a:cubicBezTo>
                  <a:cubicBezTo>
                    <a:pt x="464" y="256"/>
                    <a:pt x="496" y="216"/>
                    <a:pt x="528" y="208"/>
                  </a:cubicBezTo>
                  <a:cubicBezTo>
                    <a:pt x="560" y="200"/>
                    <a:pt x="592" y="208"/>
                    <a:pt x="624" y="208"/>
                  </a:cubicBezTo>
                  <a:cubicBezTo>
                    <a:pt x="656" y="208"/>
                    <a:pt x="680" y="200"/>
                    <a:pt x="720" y="208"/>
                  </a:cubicBezTo>
                  <a:cubicBezTo>
                    <a:pt x="760" y="216"/>
                    <a:pt x="808" y="264"/>
                    <a:pt x="864" y="256"/>
                  </a:cubicBezTo>
                  <a:cubicBezTo>
                    <a:pt x="920" y="248"/>
                    <a:pt x="992" y="176"/>
                    <a:pt x="1056" y="160"/>
                  </a:cubicBezTo>
                  <a:cubicBezTo>
                    <a:pt x="1120" y="144"/>
                    <a:pt x="1184" y="160"/>
                    <a:pt x="1248" y="160"/>
                  </a:cubicBezTo>
                  <a:cubicBezTo>
                    <a:pt x="1312" y="160"/>
                    <a:pt x="1384" y="144"/>
                    <a:pt x="1440" y="160"/>
                  </a:cubicBezTo>
                  <a:cubicBezTo>
                    <a:pt x="1496" y="176"/>
                    <a:pt x="1512" y="264"/>
                    <a:pt x="1584" y="256"/>
                  </a:cubicBezTo>
                  <a:cubicBezTo>
                    <a:pt x="1656" y="248"/>
                    <a:pt x="1760" y="136"/>
                    <a:pt x="1872" y="112"/>
                  </a:cubicBezTo>
                  <a:cubicBezTo>
                    <a:pt x="1984" y="88"/>
                    <a:pt x="2104" y="96"/>
                    <a:pt x="2256" y="112"/>
                  </a:cubicBezTo>
                  <a:cubicBezTo>
                    <a:pt x="2408" y="128"/>
                    <a:pt x="2576" y="224"/>
                    <a:pt x="2784" y="208"/>
                  </a:cubicBezTo>
                  <a:cubicBezTo>
                    <a:pt x="2992" y="192"/>
                    <a:pt x="3336" y="32"/>
                    <a:pt x="3504" y="16"/>
                  </a:cubicBezTo>
                  <a:cubicBezTo>
                    <a:pt x="3672" y="0"/>
                    <a:pt x="3732" y="56"/>
                    <a:pt x="3792" y="112"/>
                  </a:cubicBezTo>
                </a:path>
              </a:pathLst>
            </a:cu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  <p:grpSp>
          <p:nvGrpSpPr>
            <p:cNvPr id="10" name="Group 33"/>
            <p:cNvGrpSpPr/>
            <p:nvPr/>
          </p:nvGrpSpPr>
          <p:grpSpPr bwMode="auto">
            <a:xfrm flipH="1" flipV="1">
              <a:off x="1512" y="144"/>
              <a:ext cx="2280" cy="144"/>
              <a:chOff x="0" y="0"/>
              <a:chExt cx="2280" cy="144"/>
            </a:xfrm>
          </p:grpSpPr>
          <p:sp>
            <p:nvSpPr>
              <p:cNvPr id="11" name="Line 34"/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" name="Line 35"/>
              <p:cNvSpPr>
                <a:spLocks noChangeShapeType="1"/>
              </p:cNvSpPr>
              <p:nvPr/>
            </p:nvSpPr>
            <p:spPr bwMode="auto">
              <a:xfrm flipH="1">
                <a:off x="96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" name="Line 36"/>
              <p:cNvSpPr>
                <a:spLocks noChangeShapeType="1"/>
              </p:cNvSpPr>
              <p:nvPr/>
            </p:nvSpPr>
            <p:spPr bwMode="auto">
              <a:xfrm flipH="1">
                <a:off x="192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4" name="Line 37"/>
              <p:cNvSpPr>
                <a:spLocks noChangeShapeType="1"/>
              </p:cNvSpPr>
              <p:nvPr/>
            </p:nvSpPr>
            <p:spPr bwMode="auto">
              <a:xfrm flipH="1">
                <a:off x="288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5" name="Line 38"/>
              <p:cNvSpPr>
                <a:spLocks noChangeShapeType="1"/>
              </p:cNvSpPr>
              <p:nvPr/>
            </p:nvSpPr>
            <p:spPr bwMode="auto">
              <a:xfrm flipH="1">
                <a:off x="384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" name="Line 39"/>
              <p:cNvSpPr>
                <a:spLocks noChangeShapeType="1"/>
              </p:cNvSpPr>
              <p:nvPr/>
            </p:nvSpPr>
            <p:spPr bwMode="auto">
              <a:xfrm flipH="1">
                <a:off x="480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" name="Line 40"/>
              <p:cNvSpPr>
                <a:spLocks noChangeShapeType="1"/>
              </p:cNvSpPr>
              <p:nvPr/>
            </p:nvSpPr>
            <p:spPr bwMode="auto">
              <a:xfrm flipH="1">
                <a:off x="576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" name="Line 41"/>
              <p:cNvSpPr>
                <a:spLocks noChangeShapeType="1"/>
              </p:cNvSpPr>
              <p:nvPr/>
            </p:nvSpPr>
            <p:spPr bwMode="auto">
              <a:xfrm flipH="1">
                <a:off x="672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" name="Line 42"/>
              <p:cNvSpPr>
                <a:spLocks noChangeShapeType="1"/>
              </p:cNvSpPr>
              <p:nvPr/>
            </p:nvSpPr>
            <p:spPr bwMode="auto">
              <a:xfrm flipH="1">
                <a:off x="768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" name="Line 43"/>
              <p:cNvSpPr>
                <a:spLocks noChangeShapeType="1"/>
              </p:cNvSpPr>
              <p:nvPr/>
            </p:nvSpPr>
            <p:spPr bwMode="auto">
              <a:xfrm flipH="1">
                <a:off x="864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" name="Line 44"/>
              <p:cNvSpPr>
                <a:spLocks noChangeShapeType="1"/>
              </p:cNvSpPr>
              <p:nvPr/>
            </p:nvSpPr>
            <p:spPr bwMode="auto">
              <a:xfrm flipH="1">
                <a:off x="960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" name="Line 45"/>
              <p:cNvSpPr>
                <a:spLocks noChangeShapeType="1"/>
              </p:cNvSpPr>
              <p:nvPr/>
            </p:nvSpPr>
            <p:spPr bwMode="auto">
              <a:xfrm flipH="1">
                <a:off x="1056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" name="Line 46"/>
              <p:cNvSpPr>
                <a:spLocks noChangeShapeType="1"/>
              </p:cNvSpPr>
              <p:nvPr/>
            </p:nvSpPr>
            <p:spPr bwMode="auto">
              <a:xfrm flipH="1">
                <a:off x="1152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" name="Line 47"/>
              <p:cNvSpPr>
                <a:spLocks noChangeShapeType="1"/>
              </p:cNvSpPr>
              <p:nvPr/>
            </p:nvSpPr>
            <p:spPr bwMode="auto">
              <a:xfrm flipH="1">
                <a:off x="1248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5" name="Line 48"/>
              <p:cNvSpPr>
                <a:spLocks noChangeShapeType="1"/>
              </p:cNvSpPr>
              <p:nvPr/>
            </p:nvSpPr>
            <p:spPr bwMode="auto">
              <a:xfrm flipH="1">
                <a:off x="1344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6" name="Line 49"/>
              <p:cNvSpPr>
                <a:spLocks noChangeShapeType="1"/>
              </p:cNvSpPr>
              <p:nvPr/>
            </p:nvSpPr>
            <p:spPr bwMode="auto">
              <a:xfrm flipH="1">
                <a:off x="1440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7" name="Line 50"/>
              <p:cNvSpPr>
                <a:spLocks noChangeShapeType="1"/>
              </p:cNvSpPr>
              <p:nvPr/>
            </p:nvSpPr>
            <p:spPr bwMode="auto">
              <a:xfrm flipH="1">
                <a:off x="1524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8" name="Line 51"/>
              <p:cNvSpPr>
                <a:spLocks noChangeShapeType="1"/>
              </p:cNvSpPr>
              <p:nvPr/>
            </p:nvSpPr>
            <p:spPr bwMode="auto">
              <a:xfrm flipH="1">
                <a:off x="1620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9" name="Line 52"/>
              <p:cNvSpPr>
                <a:spLocks noChangeShapeType="1"/>
              </p:cNvSpPr>
              <p:nvPr/>
            </p:nvSpPr>
            <p:spPr bwMode="auto">
              <a:xfrm flipH="1">
                <a:off x="1716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0" name="Line 53"/>
              <p:cNvSpPr>
                <a:spLocks noChangeShapeType="1"/>
              </p:cNvSpPr>
              <p:nvPr/>
            </p:nvSpPr>
            <p:spPr bwMode="auto">
              <a:xfrm flipH="1">
                <a:off x="1812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1" name="Line 54"/>
              <p:cNvSpPr>
                <a:spLocks noChangeShapeType="1"/>
              </p:cNvSpPr>
              <p:nvPr/>
            </p:nvSpPr>
            <p:spPr bwMode="auto">
              <a:xfrm flipH="1">
                <a:off x="1908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2" name="Line 55"/>
              <p:cNvSpPr>
                <a:spLocks noChangeShapeType="1"/>
              </p:cNvSpPr>
              <p:nvPr/>
            </p:nvSpPr>
            <p:spPr bwMode="auto">
              <a:xfrm flipH="1">
                <a:off x="2004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" name="Line 56"/>
              <p:cNvSpPr>
                <a:spLocks noChangeShapeType="1"/>
              </p:cNvSpPr>
              <p:nvPr/>
            </p:nvSpPr>
            <p:spPr bwMode="auto">
              <a:xfrm flipH="1">
                <a:off x="2100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" name="Line 57"/>
              <p:cNvSpPr>
                <a:spLocks noChangeShapeType="1"/>
              </p:cNvSpPr>
              <p:nvPr/>
            </p:nvSpPr>
            <p:spPr bwMode="auto">
              <a:xfrm flipH="1">
                <a:off x="2196" y="0"/>
                <a:ext cx="84" cy="144"/>
              </a:xfrm>
              <a:prstGeom prst="line">
                <a:avLst/>
              </a:prstGeom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59" name="Group 58"/>
          <p:cNvGrpSpPr/>
          <p:nvPr/>
        </p:nvGrpSpPr>
        <p:grpSpPr bwMode="auto">
          <a:xfrm>
            <a:off x="1238251" y="1675773"/>
            <a:ext cx="5638800" cy="2286000"/>
            <a:chOff x="0" y="0"/>
            <a:chExt cx="3552" cy="1440"/>
          </a:xfrm>
        </p:grpSpPr>
        <p:grpSp>
          <p:nvGrpSpPr>
            <p:cNvPr id="60" name="Group 59"/>
            <p:cNvGrpSpPr/>
            <p:nvPr/>
          </p:nvGrpSpPr>
          <p:grpSpPr bwMode="auto">
            <a:xfrm>
              <a:off x="0" y="0"/>
              <a:ext cx="3552" cy="1440"/>
              <a:chOff x="0" y="0"/>
              <a:chExt cx="3552" cy="1440"/>
            </a:xfrm>
          </p:grpSpPr>
          <p:sp>
            <p:nvSpPr>
              <p:cNvPr id="72" name="Line 60"/>
              <p:cNvSpPr>
                <a:spLocks noChangeShapeType="1"/>
              </p:cNvSpPr>
              <p:nvPr/>
            </p:nvSpPr>
            <p:spPr bwMode="auto">
              <a:xfrm flipV="1">
                <a:off x="0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3" name="Line 61"/>
              <p:cNvSpPr>
                <a:spLocks noChangeShapeType="1"/>
              </p:cNvSpPr>
              <p:nvPr/>
            </p:nvSpPr>
            <p:spPr bwMode="auto">
              <a:xfrm flipV="1">
                <a:off x="240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4" name="Line 62"/>
              <p:cNvSpPr>
                <a:spLocks noChangeShapeType="1"/>
              </p:cNvSpPr>
              <p:nvPr/>
            </p:nvSpPr>
            <p:spPr bwMode="auto">
              <a:xfrm flipV="1">
                <a:off x="480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5" name="Line 63"/>
              <p:cNvSpPr>
                <a:spLocks noChangeShapeType="1"/>
              </p:cNvSpPr>
              <p:nvPr/>
            </p:nvSpPr>
            <p:spPr bwMode="auto">
              <a:xfrm flipV="1">
                <a:off x="720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6" name="Line 64"/>
              <p:cNvSpPr>
                <a:spLocks noChangeShapeType="1"/>
              </p:cNvSpPr>
              <p:nvPr/>
            </p:nvSpPr>
            <p:spPr bwMode="auto">
              <a:xfrm flipV="1">
                <a:off x="960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7" name="Line 65"/>
              <p:cNvSpPr>
                <a:spLocks noChangeShapeType="1"/>
              </p:cNvSpPr>
              <p:nvPr/>
            </p:nvSpPr>
            <p:spPr bwMode="auto">
              <a:xfrm flipV="1">
                <a:off x="1200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8" name="Line 66"/>
              <p:cNvSpPr>
                <a:spLocks noChangeShapeType="1"/>
              </p:cNvSpPr>
              <p:nvPr/>
            </p:nvSpPr>
            <p:spPr bwMode="auto">
              <a:xfrm flipV="1">
                <a:off x="1440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9" name="Line 67"/>
              <p:cNvSpPr>
                <a:spLocks noChangeShapeType="1"/>
              </p:cNvSpPr>
              <p:nvPr/>
            </p:nvSpPr>
            <p:spPr bwMode="auto">
              <a:xfrm flipV="1">
                <a:off x="1680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0" name="Line 68"/>
              <p:cNvSpPr>
                <a:spLocks noChangeShapeType="1"/>
              </p:cNvSpPr>
              <p:nvPr/>
            </p:nvSpPr>
            <p:spPr bwMode="auto">
              <a:xfrm flipV="1">
                <a:off x="2112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1" name="Line 69"/>
              <p:cNvSpPr>
                <a:spLocks noChangeShapeType="1"/>
              </p:cNvSpPr>
              <p:nvPr/>
            </p:nvSpPr>
            <p:spPr bwMode="auto">
              <a:xfrm flipV="1">
                <a:off x="1920" y="0"/>
                <a:ext cx="1440" cy="1440"/>
              </a:xfrm>
              <a:prstGeom prst="line">
                <a:avLst/>
              </a:prstGeom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61" name="Group 70"/>
            <p:cNvGrpSpPr/>
            <p:nvPr/>
          </p:nvGrpSpPr>
          <p:grpSpPr bwMode="auto">
            <a:xfrm>
              <a:off x="864" y="336"/>
              <a:ext cx="2352" cy="240"/>
              <a:chOff x="0" y="0"/>
              <a:chExt cx="2352" cy="240"/>
            </a:xfrm>
          </p:grpSpPr>
          <p:sp>
            <p:nvSpPr>
              <p:cNvPr id="62" name="Line 71"/>
              <p:cNvSpPr>
                <a:spLocks noChangeShapeType="1"/>
              </p:cNvSpPr>
              <p:nvPr/>
            </p:nvSpPr>
            <p:spPr bwMode="auto">
              <a:xfrm flipH="1">
                <a:off x="2112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3" name="Line 72"/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4" name="Line 73"/>
              <p:cNvSpPr>
                <a:spLocks noChangeShapeType="1"/>
              </p:cNvSpPr>
              <p:nvPr/>
            </p:nvSpPr>
            <p:spPr bwMode="auto">
              <a:xfrm flipH="1">
                <a:off x="240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5" name="Line 74"/>
              <p:cNvSpPr>
                <a:spLocks noChangeShapeType="1"/>
              </p:cNvSpPr>
              <p:nvPr/>
            </p:nvSpPr>
            <p:spPr bwMode="auto">
              <a:xfrm flipH="1">
                <a:off x="480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6" name="Line 75"/>
              <p:cNvSpPr>
                <a:spLocks noChangeShapeType="1"/>
              </p:cNvSpPr>
              <p:nvPr/>
            </p:nvSpPr>
            <p:spPr bwMode="auto">
              <a:xfrm flipH="1">
                <a:off x="720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7" name="Line 76"/>
              <p:cNvSpPr>
                <a:spLocks noChangeShapeType="1"/>
              </p:cNvSpPr>
              <p:nvPr/>
            </p:nvSpPr>
            <p:spPr bwMode="auto">
              <a:xfrm flipH="1">
                <a:off x="960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8" name="Line 77"/>
              <p:cNvSpPr>
                <a:spLocks noChangeShapeType="1"/>
              </p:cNvSpPr>
              <p:nvPr/>
            </p:nvSpPr>
            <p:spPr bwMode="auto">
              <a:xfrm flipH="1">
                <a:off x="1920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9" name="Line 78"/>
              <p:cNvSpPr>
                <a:spLocks noChangeShapeType="1"/>
              </p:cNvSpPr>
              <p:nvPr/>
            </p:nvSpPr>
            <p:spPr bwMode="auto">
              <a:xfrm flipH="1">
                <a:off x="1680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0" name="Line 79"/>
              <p:cNvSpPr>
                <a:spLocks noChangeShapeType="1"/>
              </p:cNvSpPr>
              <p:nvPr/>
            </p:nvSpPr>
            <p:spPr bwMode="auto">
              <a:xfrm flipH="1">
                <a:off x="1440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1" name="Line 80"/>
              <p:cNvSpPr>
                <a:spLocks noChangeShapeType="1"/>
              </p:cNvSpPr>
              <p:nvPr/>
            </p:nvSpPr>
            <p:spPr bwMode="auto">
              <a:xfrm flipH="1">
                <a:off x="1200" y="0"/>
                <a:ext cx="240" cy="240"/>
              </a:xfrm>
              <a:prstGeom prst="line">
                <a:avLst/>
              </a:prstGeom>
              <a:ln>
                <a:tailEnd type="triangle" w="med" len="med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82" name="Group 81"/>
          <p:cNvGrpSpPr/>
          <p:nvPr/>
        </p:nvGrpSpPr>
        <p:grpSpPr bwMode="auto">
          <a:xfrm>
            <a:off x="762001" y="2679073"/>
            <a:ext cx="3810000" cy="1295400"/>
            <a:chOff x="0" y="0"/>
            <a:chExt cx="2400" cy="816"/>
          </a:xfrm>
        </p:grpSpPr>
        <p:sp>
          <p:nvSpPr>
            <p:cNvPr id="83" name="Line 82"/>
            <p:cNvSpPr>
              <a:spLocks noChangeShapeType="1"/>
            </p:cNvSpPr>
            <p:nvPr/>
          </p:nvSpPr>
          <p:spPr bwMode="auto">
            <a:xfrm flipV="1">
              <a:off x="528" y="0"/>
              <a:ext cx="192" cy="816"/>
            </a:xfrm>
            <a:prstGeom prst="line">
              <a:avLst/>
            </a:prstGeom>
            <a:ln>
              <a:tailEnd type="triangl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4" name="Line 83"/>
            <p:cNvSpPr>
              <a:spLocks noChangeShapeType="1"/>
            </p:cNvSpPr>
            <p:nvPr/>
          </p:nvSpPr>
          <p:spPr bwMode="auto">
            <a:xfrm flipV="1">
              <a:off x="1248" y="144"/>
              <a:ext cx="816" cy="672"/>
            </a:xfrm>
            <a:prstGeom prst="line">
              <a:avLst/>
            </a:prstGeom>
            <a:ln>
              <a:tailEnd type="triangl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5" name="Line 84"/>
            <p:cNvSpPr>
              <a:spLocks noChangeShapeType="1"/>
            </p:cNvSpPr>
            <p:nvPr/>
          </p:nvSpPr>
          <p:spPr bwMode="auto">
            <a:xfrm flipH="1" flipV="1">
              <a:off x="1392" y="240"/>
              <a:ext cx="432" cy="480"/>
            </a:xfrm>
            <a:prstGeom prst="line">
              <a:avLst/>
            </a:prstGeom>
            <a:ln>
              <a:tailEnd type="triangl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6" name="Line 85"/>
            <p:cNvSpPr>
              <a:spLocks noChangeShapeType="1"/>
            </p:cNvSpPr>
            <p:nvPr/>
          </p:nvSpPr>
          <p:spPr bwMode="auto">
            <a:xfrm flipH="1" flipV="1">
              <a:off x="1824" y="240"/>
              <a:ext cx="576" cy="576"/>
            </a:xfrm>
            <a:prstGeom prst="line">
              <a:avLst/>
            </a:prstGeom>
            <a:ln>
              <a:tailEnd type="triangl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7" name="Line 86"/>
            <p:cNvSpPr>
              <a:spLocks noChangeShapeType="1"/>
            </p:cNvSpPr>
            <p:nvPr/>
          </p:nvSpPr>
          <p:spPr bwMode="auto">
            <a:xfrm flipH="1" flipV="1">
              <a:off x="768" y="144"/>
              <a:ext cx="288" cy="576"/>
            </a:xfrm>
            <a:prstGeom prst="line">
              <a:avLst/>
            </a:prstGeom>
            <a:ln>
              <a:tailEnd type="triangl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8" name="Line 87"/>
            <p:cNvSpPr>
              <a:spLocks noChangeShapeType="1"/>
            </p:cNvSpPr>
            <p:nvPr/>
          </p:nvSpPr>
          <p:spPr bwMode="auto">
            <a:xfrm flipH="1" flipV="1">
              <a:off x="0" y="480"/>
              <a:ext cx="336" cy="288"/>
            </a:xfrm>
            <a:prstGeom prst="line">
              <a:avLst/>
            </a:prstGeom>
            <a:ln>
              <a:tailEnd type="triangl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9" name="Line 88"/>
            <p:cNvSpPr>
              <a:spLocks noChangeShapeType="1"/>
            </p:cNvSpPr>
            <p:nvPr/>
          </p:nvSpPr>
          <p:spPr bwMode="auto">
            <a:xfrm flipH="1" flipV="1">
              <a:off x="816" y="576"/>
              <a:ext cx="768" cy="144"/>
            </a:xfrm>
            <a:prstGeom prst="line">
              <a:avLst/>
            </a:prstGeom>
            <a:ln>
              <a:tailEnd type="triangl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0" name="Line 89"/>
            <p:cNvSpPr>
              <a:spLocks noChangeShapeType="1"/>
            </p:cNvSpPr>
            <p:nvPr/>
          </p:nvSpPr>
          <p:spPr bwMode="auto">
            <a:xfrm flipH="1" flipV="1">
              <a:off x="480" y="144"/>
              <a:ext cx="336" cy="576"/>
            </a:xfrm>
            <a:prstGeom prst="line">
              <a:avLst/>
            </a:prstGeom>
            <a:ln>
              <a:tailEnd type="triangl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1" name="Line 90"/>
            <p:cNvSpPr>
              <a:spLocks noChangeShapeType="1"/>
            </p:cNvSpPr>
            <p:nvPr/>
          </p:nvSpPr>
          <p:spPr bwMode="auto">
            <a:xfrm flipV="1">
              <a:off x="2016" y="240"/>
              <a:ext cx="96" cy="528"/>
            </a:xfrm>
            <a:prstGeom prst="line">
              <a:avLst/>
            </a:prstGeom>
            <a:ln>
              <a:tailEnd type="triangl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2" name="Line 91"/>
            <p:cNvSpPr>
              <a:spLocks noChangeShapeType="1"/>
            </p:cNvSpPr>
            <p:nvPr/>
          </p:nvSpPr>
          <p:spPr bwMode="auto">
            <a:xfrm flipV="1">
              <a:off x="2208" y="240"/>
              <a:ext cx="144" cy="576"/>
            </a:xfrm>
            <a:prstGeom prst="line">
              <a:avLst/>
            </a:prstGeom>
            <a:ln>
              <a:tailEnd type="triangle" w="med" len="med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22649" y="411510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漫反射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55"/>
          <a:stretch>
            <a:fillRect/>
          </a:stretch>
        </p:blipFill>
        <p:spPr>
          <a:xfrm>
            <a:off x="689007" y="1635646"/>
            <a:ext cx="3017520" cy="183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257502"/>
            <a:ext cx="3888432" cy="25922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4147445" y="4011910"/>
            <a:ext cx="46440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粗糙的幕布发生漫反射，反射光射向四面八方，才会使四面八方的人接收到反射光，才能看到银屏</a:t>
            </a:r>
            <a:endParaRPr lang="zh-CN" altLang="zh-CN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ransition spd="slow"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187624" y="987574"/>
          <a:ext cx="6912768" cy="2880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28049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相同点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不同点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76135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镜面反射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18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都遵循光的反射定律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反射面光滑平整。</a:t>
                      </a:r>
                      <a:endParaRPr lang="en-US" altLang="zh-CN" sz="18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反光光线平行</a:t>
                      </a:r>
                    </a:p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76135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漫反射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反射面粗糙不平。</a:t>
                      </a:r>
                      <a:endParaRPr lang="en-US" altLang="zh-CN" sz="1800" b="1" baseline="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/>
                      <a:r>
                        <a:rPr lang="zh-CN" altLang="zh-CN" sz="18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反射光线不平行</a:t>
                      </a:r>
                    </a:p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26692" y="1048461"/>
            <a:ext cx="8694515" cy="230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 </a:t>
            </a:r>
            <a:r>
              <a:rPr lang="zh-CN" altLang="en-US" sz="32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雨后的夜晚，小开背着月光走在泥泞的小路上，他看到前面发亮处是水洼，还是发暗处是水洼？为什么？如果迎着月光呢？</a:t>
            </a:r>
            <a:endParaRPr lang="zh-CN" altLang="zh-CN" sz="32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339502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思考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416" y="2965192"/>
            <a:ext cx="1851670" cy="18516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67544" y="411510"/>
            <a:ext cx="8136904" cy="3969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 </a:t>
            </a:r>
            <a:r>
              <a:rPr lang="zh-CN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光学实验课时，小开用激光灯对着光滑的大理石地面照射，无意中发现对面粗糙的墙壁上会出现一个明亮的光斑，而光滑地面上的光斑很暗，对此现象解释较合理的是（　）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A</a:t>
            </a:r>
            <a:r>
              <a:rPr lang="zh-CN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．地面吸收了所有的光</a:t>
            </a: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	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Ｂ．墙壁对光发生漫反射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Ｃ．地面对光发生漫反射</a:t>
            </a: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	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Ｄ．墙壁对光发生镜面反射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027" y="2571750"/>
            <a:ext cx="2284464" cy="1944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67544" y="483518"/>
            <a:ext cx="8208912" cy="2255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3. 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两平面镜</a:t>
            </a: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OM1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OM2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之间夹角为</a:t>
            </a: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θ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，入射光跟平面镜</a:t>
            </a: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OM2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平行，经两个镜面两次反射后，出射光跟</a:t>
            </a: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OM1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平行，如图所示，那么此</a:t>
            </a: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θ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角应为（　　）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A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．</a:t>
            </a: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30°	B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．</a:t>
            </a: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45°	C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．</a:t>
            </a: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60°	D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．</a:t>
            </a: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75°</a:t>
            </a:r>
            <a:endParaRPr lang="zh-CN" altLang="en-US" sz="24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4" y="2931790"/>
            <a:ext cx="2400300" cy="1914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453773"/>
            <a:ext cx="8352928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4 </a:t>
            </a:r>
            <a:r>
              <a:rPr lang="zh-CN" altLang="en-US" sz="20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利用同一套实验器材，选择入射角分别为 </a:t>
            </a:r>
            <a:r>
              <a:rPr lang="en-US" altLang="zh-CN" sz="20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15 </a:t>
            </a:r>
            <a:r>
              <a:rPr lang="zh-CN" altLang="en-US" sz="20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度</a:t>
            </a:r>
            <a:r>
              <a:rPr lang="en-US" altLang="zh-CN" sz="20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r>
              <a:rPr lang="en-US" altLang="zh-CN" sz="20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30 </a:t>
            </a:r>
            <a:r>
              <a:rPr lang="zh-CN" altLang="en-US" sz="20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度</a:t>
            </a:r>
            <a:r>
              <a:rPr lang="en-US" altLang="zh-CN" sz="20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r>
              <a:rPr lang="en-US" altLang="zh-CN" sz="20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45 </a:t>
            </a:r>
            <a:r>
              <a:rPr lang="zh-CN" altLang="en-US" sz="20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度</a:t>
            </a:r>
            <a:r>
              <a:rPr lang="en-US" altLang="zh-CN" sz="20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的三条光线进行实验，结果得到了不同的数据，如图所示。经检查，三次试验中各角度的测量值都是准确的，但结论却与反射定律相违背。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你认为其中的原因应该是</a:t>
            </a:r>
            <a:r>
              <a:rPr lang="en-US" altLang="zh-CN" sz="20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______________</a:t>
            </a:r>
            <a:r>
              <a:rPr lang="zh-CN" altLang="en-US" sz="20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。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610497"/>
            <a:ext cx="6776760" cy="2007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1224</Words>
  <Application>Microsoft Office PowerPoint</Application>
  <PresentationFormat>全屏显示(16:9)</PresentationFormat>
  <Paragraphs>79</Paragraphs>
  <Slides>26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三 镜面反射和漫反射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User</cp:lastModifiedBy>
  <cp:revision>1</cp:revision>
  <dcterms:created xsi:type="dcterms:W3CDTF">2017-10-06T03:26:00Z</dcterms:created>
  <dcterms:modified xsi:type="dcterms:W3CDTF">2020-08-12T03:09:15Z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</Properties>
</file>