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46"/>
  </p:notesMasterIdLst>
  <p:sldIdLst>
    <p:sldId id="653" r:id="rId3"/>
    <p:sldId id="306" r:id="rId4"/>
    <p:sldId id="268" r:id="rId5"/>
    <p:sldId id="261" r:id="rId6"/>
    <p:sldId id="743" r:id="rId7"/>
    <p:sldId id="744" r:id="rId8"/>
    <p:sldId id="736" r:id="rId9"/>
    <p:sldId id="262" r:id="rId10"/>
    <p:sldId id="269" r:id="rId11"/>
    <p:sldId id="270" r:id="rId12"/>
    <p:sldId id="271" r:id="rId13"/>
    <p:sldId id="273" r:id="rId14"/>
    <p:sldId id="274" r:id="rId15"/>
    <p:sldId id="729" r:id="rId16"/>
    <p:sldId id="730" r:id="rId17"/>
    <p:sldId id="745" r:id="rId18"/>
    <p:sldId id="272" r:id="rId19"/>
    <p:sldId id="746" r:id="rId20"/>
    <p:sldId id="737" r:id="rId21"/>
    <p:sldId id="738" r:id="rId22"/>
    <p:sldId id="267" r:id="rId23"/>
    <p:sldId id="739" r:id="rId24"/>
    <p:sldId id="740" r:id="rId25"/>
    <p:sldId id="741" r:id="rId26"/>
    <p:sldId id="742" r:id="rId27"/>
    <p:sldId id="311" r:id="rId28"/>
    <p:sldId id="264" r:id="rId29"/>
    <p:sldId id="732" r:id="rId30"/>
    <p:sldId id="303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733" r:id="rId40"/>
    <p:sldId id="292" r:id="rId41"/>
    <p:sldId id="747" r:id="rId42"/>
    <p:sldId id="748" r:id="rId43"/>
    <p:sldId id="749" r:id="rId44"/>
    <p:sldId id="750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397"/>
    <a:srgbClr val="A797C6"/>
    <a:srgbClr val="5E5577"/>
    <a:srgbClr val="5C607D"/>
    <a:srgbClr val="36415E"/>
    <a:srgbClr val="CCBEB8"/>
    <a:srgbClr val="FF5B5B"/>
    <a:srgbClr val="6C7D87"/>
    <a:srgbClr val="8393A0"/>
    <a:srgbClr val="B7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1273" autoAdjust="0"/>
  </p:normalViewPr>
  <p:slideViewPr>
    <p:cSldViewPr snapToGrid="0">
      <p:cViewPr varScale="1">
        <p:scale>
          <a:sx n="92" d="100"/>
          <a:sy n="92" d="100"/>
        </p:scale>
        <p:origin x="-1200" y="-102"/>
      </p:cViewPr>
      <p:guideLst>
        <p:guide orient="horz" pos="2087"/>
        <p:guide pos="39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DBDF-38E0-4432-8252-F802A84E06EA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2805-5A91-4399-8170-C9DA43588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0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所以不要瞎带别人的眼镜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把凸透镜当成晶状体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右，相当于人眼，增大像距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光圈控制进光量，快门控制曝光时间</a:t>
            </a:r>
            <a:r>
              <a:rPr lang="en-US" altLang="zh-CN" dirty="0"/>
              <a:t>,</a:t>
            </a:r>
            <a:r>
              <a:rPr lang="zh-CN" altLang="en-US" dirty="0"/>
              <a:t>调焦：调节像距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AF15658-38BF-4206-9985-DA62E01C6090}" type="slidenum">
              <a:rPr lang="zh-CN" altLang="en-US">
                <a:latin typeface="Arial" pitchFamily="34" charset="0"/>
              </a:rPr>
              <a:t>21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跟人一样，各种不同性别可以自由组合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B1A7-CA01-4CE6-B59F-020C1A5198B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我们把两个凸透镜用一个架子固定住</a:t>
            </a:r>
            <a:r>
              <a:rPr lang="zh-CN" altLang="en-US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。只说经物镜会聚后是成在镜筒内就可以了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眼睛成怎样的实像？眼球</a:t>
            </a:r>
            <a:r>
              <a:rPr lang="en-US" altLang="zh-CN" dirty="0"/>
              <a:t>2.5cm</a:t>
            </a:r>
            <a:r>
              <a:rPr lang="zh-CN" altLang="en-US" dirty="0"/>
              <a:t>，晶状体焦距</a:t>
            </a:r>
            <a:r>
              <a:rPr lang="en-US" altLang="zh-CN" dirty="0"/>
              <a:t>1.7cm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B1A7-CA01-4CE6-B59F-020C1A5198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solidFill>
                  <a:srgbClr val="FF00FF"/>
                </a:solidFill>
                <a:ea typeface="华文新魏" pitchFamily="2" charset="-122"/>
              </a:rPr>
              <a:t>物镜成的实像</a:t>
            </a:r>
            <a:r>
              <a:rPr lang="zh-CN" altLang="en-US" sz="1200" b="1" dirty="0">
                <a:solidFill>
                  <a:srgbClr val="000000"/>
                </a:solidFill>
                <a:ea typeface="华文新魏" pitchFamily="2" charset="-122"/>
              </a:rPr>
              <a:t>在</a:t>
            </a:r>
            <a:r>
              <a:rPr lang="zh-CN" altLang="en-US" sz="1200" b="1" dirty="0">
                <a:solidFill>
                  <a:srgbClr val="0000FF"/>
                </a:solidFill>
                <a:ea typeface="华文新魏" pitchFamily="2" charset="-122"/>
              </a:rPr>
              <a:t>目镜</a:t>
            </a:r>
            <a:r>
              <a:rPr lang="zh-CN" altLang="en-US" sz="1200" b="1" dirty="0">
                <a:solidFill>
                  <a:srgbClr val="000000"/>
                </a:solidFill>
                <a:ea typeface="华文新魏" pitchFamily="2" charset="-122"/>
              </a:rPr>
              <a:t>的焦点内，通过目镜成</a:t>
            </a:r>
            <a:r>
              <a:rPr lang="zh-CN" altLang="en-US" sz="1200" b="1" i="1" dirty="0">
                <a:solidFill>
                  <a:srgbClr val="006600"/>
                </a:solidFill>
                <a:ea typeface="华文新魏" pitchFamily="2" charset="-122"/>
              </a:rPr>
              <a:t>正立放大的虚像</a:t>
            </a:r>
            <a:r>
              <a:rPr lang="zh-CN" altLang="en-US" sz="1200" b="1" dirty="0">
                <a:solidFill>
                  <a:srgbClr val="000000"/>
                </a:solidFill>
                <a:ea typeface="华文新魏" pitchFamily="2" charset="-122"/>
              </a:rPr>
              <a:t>。。。。为什么成像会在镜筒内？难道有光屏类似的</a:t>
            </a:r>
            <a:r>
              <a:rPr lang="en-US" altLang="zh-CN" sz="1200" b="1" dirty="0">
                <a:solidFill>
                  <a:srgbClr val="000000"/>
                </a:solidFill>
                <a:ea typeface="华文新魏" pitchFamily="2" charset="-122"/>
              </a:rPr>
              <a:t>f</a:t>
            </a:r>
            <a:r>
              <a:rPr lang="zh-CN" altLang="en-US" dirty="0">
                <a:solidFill>
                  <a:srgbClr val="FF3300"/>
                </a:solidFill>
              </a:rPr>
              <a:t>物 </a:t>
            </a:r>
            <a:r>
              <a:rPr lang="en-US" altLang="zh-CN" dirty="0">
                <a:solidFill>
                  <a:srgbClr val="FF3300"/>
                </a:solidFill>
              </a:rPr>
              <a:t>&gt; </a:t>
            </a:r>
            <a:r>
              <a:rPr lang="en-US" altLang="zh-CN" sz="4400" dirty="0">
                <a:solidFill>
                  <a:srgbClr val="FF3300"/>
                </a:solidFill>
              </a:rPr>
              <a:t> f</a:t>
            </a:r>
            <a:r>
              <a:rPr lang="en-US" altLang="zh-CN" dirty="0">
                <a:solidFill>
                  <a:srgbClr val="FF3300"/>
                </a:solidFill>
              </a:rPr>
              <a:t> </a:t>
            </a:r>
            <a:r>
              <a:rPr lang="zh-CN" altLang="en-US" dirty="0">
                <a:solidFill>
                  <a:srgbClr val="FF3300"/>
                </a:solidFill>
              </a:rPr>
              <a:t>目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ea typeface="华文新魏" pitchFamily="2" charset="-122"/>
              </a:rPr>
              <a:t>其实不用考虑光屏，直接就是光沿直线继续传播即可</a:t>
            </a:r>
          </a:p>
          <a:p>
            <a:r>
              <a:rPr lang="zh-CN" altLang="en-US" dirty="0"/>
              <a:t>不是那里有个光屏，是光线聚焦在那里。只不过是两条从透镜两侧聚焦的，而不是从主光轴会聚的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最后成什么像？放大的，倒立的虚像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B1A7-CA01-4CE6-B59F-020C1A5198B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花粉，精子卵。透射电子显微镜。激光共聚焦扫描显微镜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哎呀，太远了，让我们用望远镜</a:t>
            </a:r>
            <a:r>
              <a:rPr lang="en-US" altLang="zh-CN" dirty="0"/>
              <a:t>..</a:t>
            </a:r>
            <a:r>
              <a:rPr lang="zh-CN" altLang="zh-CN" sz="1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那么我们把物放在</a:t>
            </a:r>
            <a:r>
              <a:rPr lang="zh-CN" altLang="en-US" sz="1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物镜</a:t>
            </a:r>
            <a:r>
              <a:rPr lang="zh-CN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二倍焦距之外</a:t>
            </a:r>
            <a:r>
              <a:rPr lang="zh-CN" altLang="zh-CN" sz="1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又会出现什么现象？我们又可以制造出什么</a:t>
            </a:r>
            <a:r>
              <a:rPr lang="zh-CN" altLang="en-US" sz="1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光学</a:t>
            </a:r>
            <a:r>
              <a:rPr lang="zh-CN" altLang="zh-CN" sz="1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仪器？</a:t>
            </a:r>
            <a:endParaRPr lang="zh-CN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可以滑动的滑筒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为什么是最精密的，因为能够自行调节焦距，那么是怎么调节的？远离就放松睫状肌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B1A7-CA01-4CE6-B59F-020C1A5198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既然眼睛这么厉害，能够自动调焦，为什么还会有近视眼呢？</a:t>
            </a:r>
            <a:endParaRPr lang="en-US" altLang="zh-CN" dirty="0"/>
          </a:p>
          <a:p>
            <a:r>
              <a:rPr lang="zh-CN" altLang="en-US" dirty="0"/>
              <a:t>明视距离：</a:t>
            </a:r>
            <a:r>
              <a:rPr lang="en-US" altLang="zh-CN" dirty="0"/>
              <a:t>25cm</a:t>
            </a:r>
            <a:r>
              <a:rPr lang="zh-CN" altLang="en-US" dirty="0"/>
              <a:t>，人眼观察距离</a:t>
            </a:r>
            <a:r>
              <a:rPr lang="en-US" altLang="zh-CN" dirty="0"/>
              <a:t>10cm</a:t>
            </a:r>
            <a:r>
              <a:rPr lang="zh-CN" altLang="en-US" dirty="0"/>
              <a:t>到无穷远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2805-5A91-4399-8170-C9DA435886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近视眼讲清楚是看不清楚近处的物体。。可以通过作图得出的确是佩戴了凹透镜之后焦距变大，因为同一个凸透镜偏折率一样，即折光能力。。相对原直射光线的偏折角度称为折光能力。。且可以通过作图法来说明为何要戴凹透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5CC1-6E0A-4CF6-BEA4-BD36EB3D03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眼镜的度数，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D=1/f×100</a:t>
            </a:r>
            <a:endParaRPr lang="zh-CN" altLang="en-US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B1A7-CA01-4CE6-B59F-020C1A5198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.xdf.cn/zhuanti/zhongxue/images/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43" y="6135207"/>
            <a:ext cx="2686510" cy="5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5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新知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3" y="253598"/>
              <a:ext cx="5400484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打怪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403453" y="5989874"/>
            <a:ext cx="4469054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18" name="矩形 17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.xdf.cn/zhuanti/zhongxue/images/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43" y="6135207"/>
            <a:ext cx="2686510" cy="5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5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新知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3" y="253598"/>
              <a:ext cx="5400484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打怪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426801" y="6028378"/>
            <a:ext cx="2839119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18" name="矩形 17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7893768" y="5989874"/>
            <a:ext cx="1352826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.xdf.cn/zhuanti/zhongxue/images/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43" y="6135207"/>
            <a:ext cx="2686510" cy="5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5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新知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3" y="253598"/>
              <a:ext cx="5400484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打怪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383515" y="6028378"/>
            <a:ext cx="1312262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18" name="矩形 17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6396509" y="6028378"/>
            <a:ext cx="2884504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5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新知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3" y="253598"/>
              <a:ext cx="5400484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打怪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383514" y="6028378"/>
            <a:ext cx="3060789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18" name="矩形 17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6396509" y="6028378"/>
            <a:ext cx="2884504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10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3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6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9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打怪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3342656" y="5993527"/>
            <a:ext cx="3002706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6300508" y="5990850"/>
            <a:ext cx="1501353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2" name="矩形 2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8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21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9" name="矩形 28"/>
          <p:cNvSpPr/>
          <p:nvPr userDrawn="1"/>
        </p:nvSpPr>
        <p:spPr>
          <a:xfrm>
            <a:off x="3342656" y="5993527"/>
            <a:ext cx="4423118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4" name="矩形 23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5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4881443" y="5952683"/>
            <a:ext cx="4469054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18" name="矩形 17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9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8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6" name="矩形 25"/>
          <p:cNvSpPr/>
          <p:nvPr userDrawn="1"/>
        </p:nvSpPr>
        <p:spPr>
          <a:xfrm>
            <a:off x="6347791" y="5952683"/>
            <a:ext cx="3002706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3345085" y="6007011"/>
            <a:ext cx="1501353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1" name="矩形 20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10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3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6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9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3342656" y="5993527"/>
            <a:ext cx="3002706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7781820" y="5989874"/>
            <a:ext cx="1501353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2" name="矩形 2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12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5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8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21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9" name="矩形 28"/>
          <p:cNvSpPr/>
          <p:nvPr userDrawn="1"/>
        </p:nvSpPr>
        <p:spPr>
          <a:xfrm>
            <a:off x="3342656" y="5993527"/>
            <a:ext cx="4423118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4" name="矩形 23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85351" y="6115951"/>
            <a:ext cx="1162401" cy="584775"/>
            <a:chOff x="1459439" y="253598"/>
            <a:chExt cx="5774618" cy="772343"/>
          </a:xfrm>
          <a:solidFill>
            <a:srgbClr val="95BC49"/>
          </a:solidFill>
        </p:grpSpPr>
        <p:sp>
          <p:nvSpPr>
            <p:cNvPr id="8" name="圆角矩形 69"/>
            <p:cNvSpPr/>
            <p:nvPr/>
          </p:nvSpPr>
          <p:spPr>
            <a:xfrm>
              <a:off x="1459439" y="272767"/>
              <a:ext cx="5669449" cy="724355"/>
            </a:xfrm>
            <a:prstGeom prst="roundRect">
              <a:avLst/>
            </a:prstGeom>
            <a:solidFill>
              <a:srgbClr val="1A7BA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实验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997440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1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95BC4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833572" y="253598"/>
              <a:ext cx="5400485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原理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6502272" y="6115951"/>
            <a:ext cx="1155144" cy="584775"/>
            <a:chOff x="1495491" y="253598"/>
            <a:chExt cx="5738566" cy="772343"/>
          </a:xfrm>
          <a:solidFill>
            <a:srgbClr val="95BC49"/>
          </a:solidFill>
        </p:grpSpPr>
        <p:sp>
          <p:nvSpPr>
            <p:cNvPr id="14" name="圆角矩形 69"/>
            <p:cNvSpPr/>
            <p:nvPr/>
          </p:nvSpPr>
          <p:spPr>
            <a:xfrm>
              <a:off x="1495491" y="272767"/>
              <a:ext cx="5669449" cy="724355"/>
            </a:xfrm>
            <a:prstGeom prst="roundRect">
              <a:avLst/>
            </a:prstGeom>
            <a:solidFill>
              <a:srgbClr val="FDA907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8007104" y="6115951"/>
            <a:ext cx="1147887" cy="584775"/>
            <a:chOff x="1531543" y="253598"/>
            <a:chExt cx="5702514" cy="772343"/>
          </a:xfrm>
          <a:solidFill>
            <a:srgbClr val="95BC49"/>
          </a:solidFill>
        </p:grpSpPr>
        <p:sp>
          <p:nvSpPr>
            <p:cNvPr id="17" name="圆角矩形 69"/>
            <p:cNvSpPr/>
            <p:nvPr/>
          </p:nvSpPr>
          <p:spPr>
            <a:xfrm>
              <a:off x="1531543" y="272767"/>
              <a:ext cx="5669448" cy="724355"/>
            </a:xfrm>
            <a:prstGeom prst="roundRect">
              <a:avLst/>
            </a:prstGeom>
            <a:solidFill>
              <a:srgbClr val="BF342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833571" y="253598"/>
              <a:ext cx="5400486" cy="77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例题</a:t>
              </a:r>
              <a:endPara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5" name="矩形 24"/>
          <p:cNvSpPr/>
          <p:nvPr userDrawn="1"/>
        </p:nvSpPr>
        <p:spPr>
          <a:xfrm>
            <a:off x="3395664" y="5993527"/>
            <a:ext cx="5907362" cy="8296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88192" y="6571977"/>
            <a:ext cx="3254464" cy="93661"/>
            <a:chOff x="566555" y="877035"/>
            <a:chExt cx="2340260" cy="164545"/>
          </a:xfrm>
        </p:grpSpPr>
        <p:sp>
          <p:nvSpPr>
            <p:cNvPr id="26" name="矩形 25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 flipV="1">
            <a:off x="0" y="6571398"/>
            <a:ext cx="9490841" cy="3044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4020741" y="6386567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AB26-9642-446A-BC0F-69E102FE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6DAE290C-BF81-480E-845D-839885AE7DA0}" type="datetimeFigureOut">
              <a:rPr lang="zh-CN" altLang="en-US" smtClean="0"/>
              <a:t>2020/8/16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AC9EAB26-9642-446A-BC0F-69E102FE56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5237;&#24433;&#22120;&#21644;&#26174;&#24494;&#38236;.sw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92774" y="2284822"/>
            <a:ext cx="6829208" cy="1107996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时尚中黑简体" panose="01010104010101010101" pitchFamily="2" charset="-122"/>
                <a:ea typeface="文鼎CS魏碑" pitchFamily="49" charset="-122"/>
              </a:rPr>
              <a:t>眼睛与光学仪器</a:t>
            </a:r>
          </a:p>
        </p:txBody>
      </p:sp>
      <p:sp>
        <p:nvSpPr>
          <p:cNvPr id="5" name="矩形 4"/>
          <p:cNvSpPr/>
          <p:nvPr/>
        </p:nvSpPr>
        <p:spPr>
          <a:xfrm>
            <a:off x="174387" y="1099883"/>
            <a:ext cx="1020233" cy="34778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4400" dirty="0">
                <a:solidFill>
                  <a:srgbClr val="8173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声</a:t>
            </a:r>
            <a:r>
              <a:rPr lang="zh-CN" altLang="en-US" sz="4400" dirty="0">
                <a:solidFill>
                  <a:schemeClr val="accent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光</a:t>
            </a:r>
            <a:r>
              <a:rPr lang="zh-CN" altLang="en-US" sz="4400" dirty="0">
                <a:solidFill>
                  <a:srgbClr val="8173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热力电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594395"/>
            <a:ext cx="2030412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986758"/>
            <a:ext cx="2030413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75594" y="112788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、成因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49918" y="3529558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、矫正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983288" y="1585594"/>
            <a:ext cx="35500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晶状体太薄，  折光能力太弱，成像于视网膜后。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983288" y="4084662"/>
            <a:ext cx="3505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配为戴凸透镜的 远视眼镜。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（老花眼镜）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048000" y="2310357"/>
            <a:ext cx="1752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48000" y="2843757"/>
            <a:ext cx="1752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443957"/>
            <a:ext cx="32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362200" y="4596357"/>
            <a:ext cx="1752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362200" y="5358357"/>
            <a:ext cx="1752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114800" y="4596357"/>
            <a:ext cx="685800" cy="1524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4114800" y="5205957"/>
            <a:ext cx="685800" cy="1524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800600" y="4748757"/>
            <a:ext cx="1371600" cy="1524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4800600" y="4901157"/>
            <a:ext cx="1371600" cy="3048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800600" y="2310357"/>
            <a:ext cx="1905000" cy="3048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4800600" y="2615157"/>
            <a:ext cx="1905000" cy="2286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标题 1"/>
          <p:cNvSpPr txBox="1"/>
          <p:nvPr/>
        </p:nvSpPr>
        <p:spPr>
          <a:xfrm>
            <a:off x="1382293" y="318691"/>
            <a:ext cx="3659786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远视眼的形成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utoUpdateAnimBg="0"/>
      <p:bldP spid="12297" grpId="0" animBg="1"/>
      <p:bldP spid="12298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5" y="565596"/>
            <a:ext cx="4895045" cy="48950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54513" y="2412953"/>
            <a:ext cx="249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/>
              <a:t>眼镜的度数</a:t>
            </a:r>
            <a:r>
              <a:rPr lang="en-US" altLang="zh-CN" sz="3600" dirty="0"/>
              <a:t>=</a:t>
            </a:r>
            <a:r>
              <a:rPr lang="en-US" altLang="zh-CN" sz="3600" b="1" dirty="0">
                <a:solidFill>
                  <a:srgbClr val="C00000"/>
                </a:solidFill>
                <a:latin typeface="微软雅黑" pitchFamily="34" charset="-122"/>
              </a:rPr>
              <a:t>1/f×100</a:t>
            </a:r>
            <a:endParaRPr lang="zh-CN" altLang="en-US" sz="3600" b="1" dirty="0">
              <a:solidFill>
                <a:srgbClr val="C00000"/>
              </a:solidFill>
              <a:latin typeface="微软雅黑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24543" y="427339"/>
            <a:ext cx="11700916" cy="581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有一顽皮的孩子眼睛正常，但他经常长时间戴他父亲的近视眼镜看东西，不久他真的近视了，其原因是（    ）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A．近视遗传     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B．光对眼睛的刺激作用      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C．小孩的幻觉    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D．正常眼睛戴近视镜，强迫体晶状体变厚，久了就成了近视眼</a:t>
            </a:r>
          </a:p>
        </p:txBody>
      </p:sp>
    </p:spTree>
  </p:cSld>
  <p:clrMapOvr>
    <a:masterClrMapping/>
  </p:clrMapOvr>
  <p:transition>
    <p:dissolve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509452" y="441669"/>
            <a:ext cx="114953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536575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小强看远处的某点时，其光路图如图所示，请判断小强是什么眼，该戴什么镜？</a:t>
            </a:r>
            <a:endParaRPr lang="en-US" altLang="zh-CN" sz="4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6321" name="Picture 1" descr="C:\Users\LHY\AppData\Roaming\Tencent\Users\253786236\QQ\WinTemp\RichOle\XH~E_(NYKB4)S%U]SH_9@W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44" y="2231802"/>
            <a:ext cx="4090695" cy="31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65758" y="556092"/>
            <a:ext cx="11645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小明和爷爷的眼镜放在一起，虽然爷爷的眼镜是老花镜，小明的眼镜是近视镜，请你帮小明用三种最简单的方法区分两个眼镜。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5759" y="2064658"/>
            <a:ext cx="11645537" cy="36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答：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⑴摸形状：中间厚边缘薄的是远视镜，中间薄边缘厚的是近视镜。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⑵看成像：放在报纸上，成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缩小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虚像的是近视镜，成放大虚像的是远视镜。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⑶看对光的作用：会聚光的是远视镜，发散光的是近视镜。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96" y="2697906"/>
            <a:ext cx="3901766" cy="23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48656" y="90465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如图，给凸透镜戴上近视眼镜，此时光屏上能成一清晰的像，若取下近视眼镜，为使光屏上的像清晰，在保持烛焰和透镜位置不变的条件下应将光屏 （    ）</a:t>
            </a:r>
            <a:endParaRPr lang="en-US" altLang="zh-CN" sz="3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52282" y="3861048"/>
            <a:ext cx="66479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Ａ．靠近透镜</a:t>
            </a:r>
            <a:endParaRPr lang="zh-CN" altLang="en-US" sz="3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Ｂ．远离透镜</a:t>
            </a:r>
            <a:endParaRPr lang="zh-CN" altLang="en-US" sz="3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Ｃ．靠近透镜或远离透镜都可以</a:t>
            </a:r>
            <a:endParaRPr lang="zh-CN" altLang="en-US" sz="3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Ｄ．保持在原来位置不动</a:t>
            </a:r>
            <a:endParaRPr lang="zh-CN" altLang="en-US" sz="3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023992" y="2566646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034" y="866563"/>
            <a:ext cx="11207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某同学为了探究“视力矫正”原理，利用探究凸透镜成像规律的装置做了以下实验。如图所示，光屏上得到的是模糊的倒立实像，他将一个眼镜片放在凸透镜和烛焰之间，发现光屏上的像变清晰了，他移走眼镜片，稍微将光屏远离凸透镜，屏上再次得到清晰的像，则该眼镜片是（　　）</a:t>
            </a:r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/>
              <a:t>A．远视眼镜片，对光线有会聚作用 </a:t>
            </a:r>
          </a:p>
          <a:p>
            <a:r>
              <a:rPr lang="zh-CN" altLang="en-US" sz="2800" dirty="0"/>
              <a:t>B．远视眼镜片，对光线有发散作用 </a:t>
            </a:r>
          </a:p>
          <a:p>
            <a:r>
              <a:rPr lang="zh-CN" altLang="en-US" sz="2800" dirty="0"/>
              <a:t>C．近视眼镜片，对光线有会聚作用 </a:t>
            </a:r>
          </a:p>
          <a:p>
            <a:r>
              <a:rPr lang="zh-CN" altLang="en-US" sz="2800" dirty="0"/>
              <a:t>D．近视眼镜片，对光线有发散作用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15" y="2882265"/>
            <a:ext cx="377190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2137" y="980729"/>
            <a:ext cx="8805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如图，凸透镜本已能成像，再在凸透镜左侧附近放一凹透镜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图中未画出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，这时需要将光屏向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____(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选填“左”或“右”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移动才能在光屏上成清晰的像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3535273"/>
            <a:ext cx="65698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5171" y="994678"/>
            <a:ext cx="11521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人眼的晶状体相当于凸透镜，关于老花眼的成因，下列说法中正确的是（　　）</a:t>
            </a:r>
          </a:p>
          <a:p>
            <a:endParaRPr lang="zh-CN" altLang="en-US" sz="3600" dirty="0"/>
          </a:p>
          <a:p>
            <a:endParaRPr lang="zh-CN" altLang="en-US" sz="3600" dirty="0"/>
          </a:p>
          <a:p>
            <a:r>
              <a:rPr lang="zh-CN" altLang="en-US" sz="3600" dirty="0"/>
              <a:t>A．晶状体太薄，折光能力太弱 </a:t>
            </a:r>
          </a:p>
          <a:p>
            <a:r>
              <a:rPr lang="zh-CN" altLang="en-US" sz="3600" dirty="0"/>
              <a:t>B．晶状体太薄，折光能力太强 </a:t>
            </a:r>
          </a:p>
          <a:p>
            <a:r>
              <a:rPr lang="zh-CN" altLang="en-US" sz="3600" dirty="0"/>
              <a:t>C．晶状体太厚，折光能力太弱 </a:t>
            </a:r>
          </a:p>
          <a:p>
            <a:r>
              <a:rPr lang="zh-CN" altLang="en-US" sz="3600" dirty="0"/>
              <a:t>D．晶状体太厚，折光能力太强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照相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6" y="843566"/>
            <a:ext cx="75961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" descr="http://t11.baidu.com/it/u=1921422424,360710028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4" name="AutoShape 4" descr="http://t11.baidu.com/it/u=1921422424,360710028&amp;fm=23&amp;gp=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0485" name="Picture 7" descr="http://images.99114.com/upfile/ArticlePic/20061025/ori/1707574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1" y="785209"/>
            <a:ext cx="74612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877051" y="785209"/>
            <a:ext cx="2319338" cy="1292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</a:rPr>
              <a:t>1</a:t>
            </a:r>
          </a:p>
          <a:p>
            <a:pPr eaLnBrk="1" hangingPunct="1"/>
            <a:r>
              <a:rPr lang="en-US" altLang="zh-CN" dirty="0">
                <a:solidFill>
                  <a:schemeClr val="bg1"/>
                </a:solidFill>
              </a:rPr>
              <a:t>2</a:t>
            </a:r>
          </a:p>
          <a:p>
            <a:pPr eaLnBrk="1" hangingPunct="1"/>
            <a:r>
              <a:rPr lang="en-US" altLang="zh-CN" dirty="0">
                <a:solidFill>
                  <a:schemeClr val="bg1"/>
                </a:solidFill>
              </a:rPr>
              <a:t>3</a:t>
            </a:r>
          </a:p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睫状体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877051" y="2801334"/>
            <a:ext cx="17351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瞳孔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1777039" y="3349022"/>
            <a:ext cx="1987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眼角膜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1831014" y="4201509"/>
            <a:ext cx="2581275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晶状体</a:t>
            </a:r>
            <a:endParaRPr lang="en-US" altLang="zh-CN" sz="28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8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725401" y="3845909"/>
            <a:ext cx="27066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玻璃体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7709411" y="1872647"/>
            <a:ext cx="218769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视网膜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2" name="TextBox 7"/>
          <p:cNvSpPr txBox="1">
            <a:spLocks noChangeArrowheads="1"/>
          </p:cNvSpPr>
          <p:nvPr/>
        </p:nvSpPr>
        <p:spPr bwMode="auto">
          <a:xfrm>
            <a:off x="7430126" y="667734"/>
            <a:ext cx="30019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1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4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5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5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3823326" y="4994854"/>
            <a:ext cx="50133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1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4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494" name="TextBox 12"/>
          <p:cNvSpPr txBox="1">
            <a:spLocks noChangeArrowheads="1"/>
          </p:cNvSpPr>
          <p:nvPr/>
        </p:nvSpPr>
        <p:spPr bwMode="auto">
          <a:xfrm>
            <a:off x="8804901" y="3125184"/>
            <a:ext cx="1439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视神经</a:t>
            </a:r>
          </a:p>
        </p:txBody>
      </p:sp>
      <p:sp>
        <p:nvSpPr>
          <p:cNvPr id="15" name="椭圆 14"/>
          <p:cNvSpPr/>
          <p:nvPr/>
        </p:nvSpPr>
        <p:spPr>
          <a:xfrm>
            <a:off x="6915776" y="1113822"/>
            <a:ext cx="720725" cy="3095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685245" y="3058733"/>
            <a:ext cx="1368269" cy="21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770814" y="3477609"/>
            <a:ext cx="1039018" cy="118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925176" y="4062774"/>
            <a:ext cx="1890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3086726" y="3277584"/>
            <a:ext cx="1693863" cy="140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" name="TextBox 2047"/>
          <p:cNvSpPr txBox="1">
            <a:spLocks noChangeArrowheads="1"/>
          </p:cNvSpPr>
          <p:nvPr/>
        </p:nvSpPr>
        <p:spPr bwMode="auto">
          <a:xfrm>
            <a:off x="2127876" y="4877784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（凸透镜）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079539" y="1934559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（光屏）</a:t>
            </a:r>
          </a:p>
        </p:txBody>
      </p:sp>
      <p:pic>
        <p:nvPicPr>
          <p:cNvPr id="205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39" y="1872647"/>
            <a:ext cx="681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221">
            <a:off x="2731126" y="1810734"/>
            <a:ext cx="1816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标题 1"/>
          <p:cNvSpPr txBox="1"/>
          <p:nvPr/>
        </p:nvSpPr>
        <p:spPr>
          <a:xfrm>
            <a:off x="1382293" y="318691"/>
            <a:ext cx="3125629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眼睛的结构</a:t>
            </a:r>
          </a:p>
        </p:txBody>
      </p:sp>
      <p:sp>
        <p:nvSpPr>
          <p:cNvPr id="25" name="TextBox 2047"/>
          <p:cNvSpPr txBox="1">
            <a:spLocks noChangeArrowheads="1"/>
          </p:cNvSpPr>
          <p:nvPr/>
        </p:nvSpPr>
        <p:spPr bwMode="auto">
          <a:xfrm>
            <a:off x="1476380" y="2032160"/>
            <a:ext cx="1484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（调节焦距）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  <p:bldP spid="3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2208213" y="2060575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照 相 机 的 原 理：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u&gt;2f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时成倒立缩小的实像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2133600" y="34290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照 相 机 的 使用</a:t>
            </a:r>
            <a:r>
              <a:rPr lang="en-US" altLang="en-US" sz="3200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人与相机距离在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u&gt;2f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的地方， 若想使底片上的像变大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3792538" y="260350"/>
          <a:ext cx="41624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MP 图象" r:id="rId4" imgW="4162425" imgH="1552575" progId="Paint.Picture">
                  <p:embed/>
                </p:oleObj>
              </mc:Choice>
              <mc:Fallback>
                <p:oleObj name="BMP 图象" r:id="rId4" imgW="4162425" imgH="15525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260350"/>
                        <a:ext cx="416242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2063750" y="4724400"/>
            <a:ext cx="7993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应使相机靠近人，同时使镜头远离底片（增大暗箱长度）。即应用当物距变小时，像和像距都变大这一原理。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8915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1】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某人照完半身像，想再利用同一个照相机照一张全身像，这时他应该离相机远些还是近些？同时调节调焦环，使胶片远离镜头还是靠近镜头？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162800" y="289560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3200" b="1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解答</a:t>
            </a:r>
            <a:r>
              <a:rPr lang="en-US" altLang="zh-CN" sz="3200" b="1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3200" b="1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人应该远离相机，同时使胶片靠近镜头。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410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581400" y="304800"/>
            <a:ext cx="428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幻灯机的工作原理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9048750" y="640080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hlinkClick r:id="rId2" action="ppaction://hlinkfile"/>
              </a:rPr>
              <a:t>投影器</a:t>
            </a:r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89468"/>
            <a:ext cx="3962400" cy="495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11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投影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81000"/>
            <a:ext cx="4254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524000" y="41910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幻灯机成像的光路示意图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0" y="2514600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幻 灯 机 的 原 理：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f&lt;u&lt;2f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时成倒立放大的实像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09800" y="3657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灯片离凸透镜距离在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f&lt;u&lt;2f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的地方 灯片倒插 若想使投影出的像变大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pic>
        <p:nvPicPr>
          <p:cNvPr id="41988" name="Picture 6" descr="凸透镜成放大实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953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09800" y="4800600"/>
            <a:ext cx="741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应使幻灯机靠近凸透镜，同时使幻灯机远离光屏。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utoUpdateAnimBg="0"/>
      <p:bldP spid="184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10058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　</a:t>
            </a: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．要使幻灯片在幕布上的清晰象更大一些，则应该将　　　　 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]</a:t>
            </a:r>
          </a:p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　　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．幻灯机靠近幕布，把镜头略向后移动</a:t>
            </a: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．幻灯机向后离幕布远些，把镜头略向后移</a:t>
            </a: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．幻灯机靠近幕布，把镜头略向前移动</a:t>
            </a: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．幻灯机向后离幕布远些，把镜头略向前移　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2640013" y="36449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123406" y="1905000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放大镜的作用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2776"/>
            <a:ext cx="5219533" cy="37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7"/>
          <p:cNvSpPr txBox="1">
            <a:spLocks noChangeArrowheads="1"/>
          </p:cNvSpPr>
          <p:nvPr/>
        </p:nvSpPr>
        <p:spPr bwMode="auto">
          <a:xfrm>
            <a:off x="6202966" y="2060848"/>
            <a:ext cx="367347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 放大镜就是凸透镜</a:t>
            </a:r>
            <a:r>
              <a:rPr kumimoji="1" lang="en-US" altLang="zh-CN" sz="36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能成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放大</a:t>
            </a:r>
            <a:r>
              <a:rPr kumimoji="1"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的、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正立</a:t>
            </a:r>
            <a:r>
              <a:rPr kumimoji="1"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虚像</a:t>
            </a:r>
            <a:r>
              <a:rPr kumimoji="1" lang="zh-CN" altLang="en-US" sz="24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569" y="332657"/>
            <a:ext cx="245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放大镜</a:t>
            </a:r>
          </a:p>
        </p:txBody>
      </p:sp>
      <p:pic>
        <p:nvPicPr>
          <p:cNvPr id="7169" name="Picture 1" descr="C:\Users\samsung\Desktop\小黄人\mxcp2013073113200433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43" y="4509120"/>
            <a:ext cx="3275856" cy="20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28" y="1349308"/>
            <a:ext cx="3556552" cy="41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>
            <a:fillRect/>
          </a:stretch>
        </p:blipFill>
        <p:spPr bwMode="auto">
          <a:xfrm>
            <a:off x="7980150" y="1564782"/>
            <a:ext cx="3132412" cy="38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418894" y="543104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看的更小</a:t>
            </a:r>
          </a:p>
        </p:txBody>
      </p:sp>
      <p:sp>
        <p:nvSpPr>
          <p:cNvPr id="8" name="矩形 7"/>
          <p:cNvSpPr/>
          <p:nvPr/>
        </p:nvSpPr>
        <p:spPr>
          <a:xfrm>
            <a:off x="8216031" y="543104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看的更远</a:t>
            </a:r>
          </a:p>
        </p:txBody>
      </p:sp>
      <p:pic>
        <p:nvPicPr>
          <p:cNvPr id="9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/>
          <p:nvPr/>
        </p:nvSpPr>
        <p:spPr>
          <a:xfrm>
            <a:off x="1382293" y="318691"/>
            <a:ext cx="3659786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凸透镜的组合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0" y="9806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目镜：</a:t>
            </a: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靠近眼睛的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 凸透镜</a:t>
            </a:r>
          </a:p>
        </p:txBody>
      </p:sp>
      <p:sp>
        <p:nvSpPr>
          <p:cNvPr id="3" name="矩形 2"/>
          <p:cNvSpPr/>
          <p:nvPr/>
        </p:nvSpPr>
        <p:spPr>
          <a:xfrm>
            <a:off x="1539724" y="27064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物镜：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靠近被观察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物体的凸透镜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97949" y="764704"/>
            <a:ext cx="3736592" cy="4342483"/>
            <a:chOff x="3825453" y="955584"/>
            <a:chExt cx="5318548" cy="5902416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453" y="955584"/>
              <a:ext cx="5318548" cy="590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61" y="1412775"/>
              <a:ext cx="1084382" cy="20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/>
          <p:nvPr/>
        </p:nvSpPr>
        <p:spPr>
          <a:xfrm>
            <a:off x="1382293" y="318691"/>
            <a:ext cx="3659786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显微镜的构造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26" y="690563"/>
            <a:ext cx="869950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28505" y="218181"/>
            <a:ext cx="11469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眼睛成何种像？与哪种光学仪器的工作原理类似？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>
            <a:fillRect/>
          </a:stretch>
        </p:blipFill>
        <p:spPr>
          <a:xfrm>
            <a:off x="847996" y="1499914"/>
            <a:ext cx="10176155" cy="3509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显微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32" y="769598"/>
            <a:ext cx="8077200" cy="531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31505" y="44624"/>
            <a:ext cx="8713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显微镜的光路图</a:t>
            </a:r>
            <a:endParaRPr lang="zh-CN" altLang="zh-CN" sz="4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613276" y="1709738"/>
            <a:ext cx="200025" cy="6985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0458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87488" y="44625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（一）显微镜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4491039" y="1276350"/>
            <a:ext cx="447675" cy="3041650"/>
            <a:chOff x="0" y="0"/>
            <a:chExt cx="274" cy="1809"/>
          </a:xfrm>
        </p:grpSpPr>
        <p:grpSp>
          <p:nvGrpSpPr>
            <p:cNvPr id="37893" name="Group 5"/>
            <p:cNvGrpSpPr/>
            <p:nvPr/>
          </p:nvGrpSpPr>
          <p:grpSpPr bwMode="auto">
            <a:xfrm>
              <a:off x="0" y="31"/>
              <a:ext cx="274" cy="1762"/>
              <a:chOff x="0" y="0"/>
              <a:chExt cx="274" cy="1762"/>
            </a:xfrm>
          </p:grpSpPr>
          <p:grpSp>
            <p:nvGrpSpPr>
              <p:cNvPr id="37894" name="Group 6"/>
              <p:cNvGrpSpPr/>
              <p:nvPr/>
            </p:nvGrpSpPr>
            <p:grpSpPr bwMode="auto">
              <a:xfrm>
                <a:off x="0" y="0"/>
                <a:ext cx="47" cy="1762"/>
                <a:chOff x="0" y="0"/>
                <a:chExt cx="47" cy="1762"/>
              </a:xfrm>
            </p:grpSpPr>
            <p:sp>
              <p:nvSpPr>
                <p:cNvPr id="37895" name="Line 7"/>
                <p:cNvSpPr>
                  <a:spLocks noChangeShapeType="1"/>
                </p:cNvSpPr>
                <p:nvPr/>
              </p:nvSpPr>
              <p:spPr bwMode="auto">
                <a:xfrm>
                  <a:off x="2" y="91"/>
                  <a:ext cx="0" cy="158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896" name="Line 8"/>
                <p:cNvSpPr>
                  <a:spLocks noChangeShapeType="1"/>
                </p:cNvSpPr>
                <p:nvPr/>
              </p:nvSpPr>
              <p:spPr bwMode="auto">
                <a:xfrm>
                  <a:off x="2" y="91"/>
                  <a:ext cx="45" cy="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897" name="Line 9"/>
                <p:cNvSpPr>
                  <a:spLocks noChangeShapeType="1"/>
                </p:cNvSpPr>
                <p:nvPr/>
              </p:nvSpPr>
              <p:spPr bwMode="auto">
                <a:xfrm>
                  <a:off x="47" y="0"/>
                  <a:ext cx="0" cy="91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89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0" y="1671"/>
                  <a:ext cx="45" cy="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89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5" y="1671"/>
                  <a:ext cx="0" cy="91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37900" name="Group 12"/>
              <p:cNvGrpSpPr/>
              <p:nvPr/>
            </p:nvGrpSpPr>
            <p:grpSpPr bwMode="auto">
              <a:xfrm>
                <a:off x="221" y="0"/>
                <a:ext cx="53" cy="1762"/>
                <a:chOff x="0" y="0"/>
                <a:chExt cx="53" cy="1762"/>
              </a:xfrm>
            </p:grpSpPr>
            <p:sp>
              <p:nvSpPr>
                <p:cNvPr id="37901" name="Line 13"/>
                <p:cNvSpPr>
                  <a:spLocks noChangeShapeType="1"/>
                </p:cNvSpPr>
                <p:nvPr/>
              </p:nvSpPr>
              <p:spPr bwMode="auto">
                <a:xfrm>
                  <a:off x="53" y="91"/>
                  <a:ext cx="0" cy="158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902" name="Line 14"/>
                <p:cNvSpPr>
                  <a:spLocks noChangeShapeType="1"/>
                </p:cNvSpPr>
                <p:nvPr/>
              </p:nvSpPr>
              <p:spPr bwMode="auto">
                <a:xfrm>
                  <a:off x="2" y="91"/>
                  <a:ext cx="45" cy="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903" name="Line 15"/>
                <p:cNvSpPr>
                  <a:spLocks noChangeShapeType="1"/>
                </p:cNvSpPr>
                <p:nvPr/>
              </p:nvSpPr>
              <p:spPr bwMode="auto">
                <a:xfrm>
                  <a:off x="7" y="0"/>
                  <a:ext cx="0" cy="91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90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0" y="1671"/>
                  <a:ext cx="45" cy="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90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" y="1671"/>
                  <a:ext cx="0" cy="91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37906" name="Group 18"/>
            <p:cNvGrpSpPr/>
            <p:nvPr/>
          </p:nvGrpSpPr>
          <p:grpSpPr bwMode="auto">
            <a:xfrm rot="16200000" flipH="1">
              <a:off x="97" y="1688"/>
              <a:ext cx="69" cy="172"/>
              <a:chOff x="0" y="0"/>
              <a:chExt cx="560" cy="2426"/>
            </a:xfrm>
          </p:grpSpPr>
          <p:sp>
            <p:nvSpPr>
              <p:cNvPr id="37907" name="Arc 19"/>
              <p:cNvSpPr/>
              <p:nvPr/>
            </p:nvSpPr>
            <p:spPr bwMode="auto">
              <a:xfrm flipH="1">
                <a:off x="16" y="0"/>
                <a:ext cx="544" cy="2426"/>
              </a:xfrm>
              <a:custGeom>
                <a:avLst/>
                <a:gdLst>
                  <a:gd name="G0" fmla="+- 0 0 0"/>
                  <a:gd name="G1" fmla="+- 18574 0 0"/>
                  <a:gd name="G2" fmla="+- 21600 0 0"/>
                  <a:gd name="T0" fmla="*/ 11026 w 21600"/>
                  <a:gd name="T1" fmla="*/ 0 h 37266"/>
                  <a:gd name="T2" fmla="*/ 10824 w 21600"/>
                  <a:gd name="T3" fmla="*/ 37266 h 37266"/>
                  <a:gd name="T4" fmla="*/ 0 w 21600"/>
                  <a:gd name="T5" fmla="*/ 18574 h 37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66" fill="none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</a:path>
                  <a:path w="21600" h="37266" stroke="0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  <a:lnTo>
                      <a:pt x="0" y="18574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08" name="Arc 20"/>
              <p:cNvSpPr/>
              <p:nvPr/>
            </p:nvSpPr>
            <p:spPr bwMode="auto">
              <a:xfrm>
                <a:off x="0" y="5"/>
                <a:ext cx="544" cy="2414"/>
              </a:xfrm>
              <a:custGeom>
                <a:avLst/>
                <a:gdLst>
                  <a:gd name="G0" fmla="+- 0 0 0"/>
                  <a:gd name="G1" fmla="+- 18388 0 0"/>
                  <a:gd name="G2" fmla="+- 21600 0 0"/>
                  <a:gd name="T0" fmla="*/ 11333 w 21600"/>
                  <a:gd name="T1" fmla="*/ 0 h 37080"/>
                  <a:gd name="T2" fmla="*/ 10824 w 21600"/>
                  <a:gd name="T3" fmla="*/ 37080 h 37080"/>
                  <a:gd name="T4" fmla="*/ 0 w 21600"/>
                  <a:gd name="T5" fmla="*/ 18388 h 3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80" fill="none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</a:path>
                  <a:path w="21600" h="37080" stroke="0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  <a:lnTo>
                      <a:pt x="0" y="1838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09" name="Group 21"/>
            <p:cNvGrpSpPr/>
            <p:nvPr/>
          </p:nvGrpSpPr>
          <p:grpSpPr bwMode="auto">
            <a:xfrm rot="16200000" flipH="1">
              <a:off x="97" y="-51"/>
              <a:ext cx="69" cy="172"/>
              <a:chOff x="0" y="0"/>
              <a:chExt cx="560" cy="2426"/>
            </a:xfrm>
          </p:grpSpPr>
          <p:sp>
            <p:nvSpPr>
              <p:cNvPr id="37910" name="Arc 22"/>
              <p:cNvSpPr/>
              <p:nvPr/>
            </p:nvSpPr>
            <p:spPr bwMode="auto">
              <a:xfrm flipH="1">
                <a:off x="16" y="0"/>
                <a:ext cx="544" cy="2426"/>
              </a:xfrm>
              <a:custGeom>
                <a:avLst/>
                <a:gdLst>
                  <a:gd name="G0" fmla="+- 0 0 0"/>
                  <a:gd name="G1" fmla="+- 18574 0 0"/>
                  <a:gd name="G2" fmla="+- 21600 0 0"/>
                  <a:gd name="T0" fmla="*/ 11026 w 21600"/>
                  <a:gd name="T1" fmla="*/ 0 h 37266"/>
                  <a:gd name="T2" fmla="*/ 10824 w 21600"/>
                  <a:gd name="T3" fmla="*/ 37266 h 37266"/>
                  <a:gd name="T4" fmla="*/ 0 w 21600"/>
                  <a:gd name="T5" fmla="*/ 18574 h 37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66" fill="none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</a:path>
                  <a:path w="21600" h="37266" stroke="0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  <a:lnTo>
                      <a:pt x="0" y="18574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11" name="Arc 23"/>
              <p:cNvSpPr/>
              <p:nvPr/>
            </p:nvSpPr>
            <p:spPr bwMode="auto">
              <a:xfrm>
                <a:off x="0" y="5"/>
                <a:ext cx="544" cy="2414"/>
              </a:xfrm>
              <a:custGeom>
                <a:avLst/>
                <a:gdLst>
                  <a:gd name="G0" fmla="+- 0 0 0"/>
                  <a:gd name="G1" fmla="+- 18388 0 0"/>
                  <a:gd name="G2" fmla="+- 21600 0 0"/>
                  <a:gd name="T0" fmla="*/ 11333 w 21600"/>
                  <a:gd name="T1" fmla="*/ 0 h 37080"/>
                  <a:gd name="T2" fmla="*/ 10824 w 21600"/>
                  <a:gd name="T3" fmla="*/ 37080 h 37080"/>
                  <a:gd name="T4" fmla="*/ 0 w 21600"/>
                  <a:gd name="T5" fmla="*/ 18388 h 3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80" fill="none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</a:path>
                  <a:path w="21600" h="37080" stroke="0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  <a:lnTo>
                      <a:pt x="0" y="1838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12" name="Group 24"/>
          <p:cNvGrpSpPr/>
          <p:nvPr/>
        </p:nvGrpSpPr>
        <p:grpSpPr bwMode="auto">
          <a:xfrm rot="-2585403">
            <a:off x="4573588" y="5191125"/>
            <a:ext cx="233362" cy="649288"/>
            <a:chOff x="0" y="0"/>
            <a:chExt cx="681" cy="2312"/>
          </a:xfrm>
        </p:grpSpPr>
        <p:sp>
          <p:nvSpPr>
            <p:cNvPr id="37913" name="Rectangle 25" descr="深色上对角线"/>
            <p:cNvSpPr>
              <a:spLocks noChangeArrowheads="1"/>
            </p:cNvSpPr>
            <p:nvPr/>
          </p:nvSpPr>
          <p:spPr bwMode="auto">
            <a:xfrm>
              <a:off x="0" y="0"/>
              <a:ext cx="455" cy="23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14" name="Arc 26"/>
            <p:cNvSpPr/>
            <p:nvPr/>
          </p:nvSpPr>
          <p:spPr bwMode="auto">
            <a:xfrm flipH="1">
              <a:off x="227" y="13"/>
              <a:ext cx="454" cy="2292"/>
            </a:xfrm>
            <a:custGeom>
              <a:avLst/>
              <a:gdLst>
                <a:gd name="G0" fmla="+- 0 0 0"/>
                <a:gd name="G1" fmla="+- 18738 0 0"/>
                <a:gd name="G2" fmla="+- 21600 0 0"/>
                <a:gd name="T0" fmla="*/ 10744 w 21600"/>
                <a:gd name="T1" fmla="*/ 0 h 37610"/>
                <a:gd name="T2" fmla="*/ 10508 w 21600"/>
                <a:gd name="T3" fmla="*/ 37610 h 37610"/>
                <a:gd name="T4" fmla="*/ 0 w 21600"/>
                <a:gd name="T5" fmla="*/ 18738 h 37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610" fill="none" extrusionOk="0">
                  <a:moveTo>
                    <a:pt x="10744" y="-1"/>
                  </a:moveTo>
                  <a:cubicBezTo>
                    <a:pt x="17458" y="3849"/>
                    <a:pt x="21600" y="10998"/>
                    <a:pt x="21600" y="18738"/>
                  </a:cubicBezTo>
                  <a:cubicBezTo>
                    <a:pt x="21600" y="26575"/>
                    <a:pt x="17355" y="33797"/>
                    <a:pt x="10507" y="37609"/>
                  </a:cubicBezTo>
                </a:path>
                <a:path w="21600" h="37610" stroke="0" extrusionOk="0">
                  <a:moveTo>
                    <a:pt x="10744" y="-1"/>
                  </a:moveTo>
                  <a:cubicBezTo>
                    <a:pt x="17458" y="3849"/>
                    <a:pt x="21600" y="10998"/>
                    <a:pt x="21600" y="18738"/>
                  </a:cubicBezTo>
                  <a:cubicBezTo>
                    <a:pt x="21600" y="26575"/>
                    <a:pt x="17355" y="33797"/>
                    <a:pt x="10507" y="37609"/>
                  </a:cubicBezTo>
                  <a:lnTo>
                    <a:pt x="0" y="1873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915" name="Group 27"/>
          <p:cNvGrpSpPr/>
          <p:nvPr/>
        </p:nvGrpSpPr>
        <p:grpSpPr bwMode="auto">
          <a:xfrm>
            <a:off x="2587626" y="2395539"/>
            <a:ext cx="3444875" cy="3697287"/>
            <a:chOff x="0" y="0"/>
            <a:chExt cx="2170" cy="2329"/>
          </a:xfrm>
        </p:grpSpPr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907" y="1951"/>
              <a:ext cx="317" cy="4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17" name="未知"/>
            <p:cNvSpPr/>
            <p:nvPr/>
          </p:nvSpPr>
          <p:spPr bwMode="auto">
            <a:xfrm>
              <a:off x="0" y="0"/>
              <a:ext cx="2170" cy="2329"/>
            </a:xfrm>
            <a:custGeom>
              <a:avLst/>
              <a:gdLst>
                <a:gd name="T0" fmla="*/ 1066 w 2510"/>
                <a:gd name="T1" fmla="*/ 31 h 2768"/>
                <a:gd name="T2" fmla="*/ 1338 w 2510"/>
                <a:gd name="T3" fmla="*/ 31 h 2768"/>
                <a:gd name="T4" fmla="*/ 1383 w 2510"/>
                <a:gd name="T5" fmla="*/ 76 h 2768"/>
                <a:gd name="T6" fmla="*/ 1383 w 2510"/>
                <a:gd name="T7" fmla="*/ 485 h 2768"/>
                <a:gd name="T8" fmla="*/ 1383 w 2510"/>
                <a:gd name="T9" fmla="*/ 575 h 2768"/>
                <a:gd name="T10" fmla="*/ 1292 w 2510"/>
                <a:gd name="T11" fmla="*/ 575 h 2768"/>
                <a:gd name="T12" fmla="*/ 1156 w 2510"/>
                <a:gd name="T13" fmla="*/ 575 h 2768"/>
                <a:gd name="T14" fmla="*/ 1066 w 2510"/>
                <a:gd name="T15" fmla="*/ 530 h 2768"/>
                <a:gd name="T16" fmla="*/ 929 w 2510"/>
                <a:gd name="T17" fmla="*/ 530 h 2768"/>
                <a:gd name="T18" fmla="*/ 839 w 2510"/>
                <a:gd name="T19" fmla="*/ 621 h 2768"/>
                <a:gd name="T20" fmla="*/ 793 w 2510"/>
                <a:gd name="T21" fmla="*/ 711 h 2768"/>
                <a:gd name="T22" fmla="*/ 748 w 2510"/>
                <a:gd name="T23" fmla="*/ 848 h 2768"/>
                <a:gd name="T24" fmla="*/ 703 w 2510"/>
                <a:gd name="T25" fmla="*/ 1074 h 2768"/>
                <a:gd name="T26" fmla="*/ 657 w 2510"/>
                <a:gd name="T27" fmla="*/ 1347 h 2768"/>
                <a:gd name="T28" fmla="*/ 612 w 2510"/>
                <a:gd name="T29" fmla="*/ 1664 h 2768"/>
                <a:gd name="T30" fmla="*/ 612 w 2510"/>
                <a:gd name="T31" fmla="*/ 1800 h 2768"/>
                <a:gd name="T32" fmla="*/ 748 w 2510"/>
                <a:gd name="T33" fmla="*/ 1891 h 2768"/>
                <a:gd name="T34" fmla="*/ 975 w 2510"/>
                <a:gd name="T35" fmla="*/ 1891 h 2768"/>
                <a:gd name="T36" fmla="*/ 1156 w 2510"/>
                <a:gd name="T37" fmla="*/ 1891 h 2768"/>
                <a:gd name="T38" fmla="*/ 1247 w 2510"/>
                <a:gd name="T39" fmla="*/ 1891 h 2768"/>
                <a:gd name="T40" fmla="*/ 1156 w 2510"/>
                <a:gd name="T41" fmla="*/ 1936 h 2768"/>
                <a:gd name="T42" fmla="*/ 1066 w 2510"/>
                <a:gd name="T43" fmla="*/ 1982 h 2768"/>
                <a:gd name="T44" fmla="*/ 1066 w 2510"/>
                <a:gd name="T45" fmla="*/ 2571 h 2768"/>
                <a:gd name="T46" fmla="*/ 1066 w 2510"/>
                <a:gd name="T47" fmla="*/ 2662 h 2768"/>
                <a:gd name="T48" fmla="*/ 1428 w 2510"/>
                <a:gd name="T49" fmla="*/ 2662 h 2768"/>
                <a:gd name="T50" fmla="*/ 2109 w 2510"/>
                <a:gd name="T51" fmla="*/ 2662 h 2768"/>
                <a:gd name="T52" fmla="*/ 2200 w 2510"/>
                <a:gd name="T53" fmla="*/ 2662 h 2768"/>
                <a:gd name="T54" fmla="*/ 2200 w 2510"/>
                <a:gd name="T55" fmla="*/ 2753 h 2768"/>
                <a:gd name="T56" fmla="*/ 340 w 2510"/>
                <a:gd name="T57" fmla="*/ 2753 h 2768"/>
                <a:gd name="T58" fmla="*/ 158 w 2510"/>
                <a:gd name="T59" fmla="*/ 2707 h 2768"/>
                <a:gd name="T60" fmla="*/ 385 w 2510"/>
                <a:gd name="T61" fmla="*/ 2617 h 2768"/>
                <a:gd name="T62" fmla="*/ 521 w 2510"/>
                <a:gd name="T63" fmla="*/ 2617 h 2768"/>
                <a:gd name="T64" fmla="*/ 657 w 2510"/>
                <a:gd name="T65" fmla="*/ 2299 h 2768"/>
                <a:gd name="T66" fmla="*/ 612 w 2510"/>
                <a:gd name="T67" fmla="*/ 2254 h 2768"/>
                <a:gd name="T68" fmla="*/ 431 w 2510"/>
                <a:gd name="T69" fmla="*/ 2163 h 2768"/>
                <a:gd name="T70" fmla="*/ 294 w 2510"/>
                <a:gd name="T71" fmla="*/ 1982 h 2768"/>
                <a:gd name="T72" fmla="*/ 294 w 2510"/>
                <a:gd name="T73" fmla="*/ 1573 h 2768"/>
                <a:gd name="T74" fmla="*/ 340 w 2510"/>
                <a:gd name="T75" fmla="*/ 984 h 2768"/>
                <a:gd name="T76" fmla="*/ 431 w 2510"/>
                <a:gd name="T77" fmla="*/ 575 h 2768"/>
                <a:gd name="T78" fmla="*/ 612 w 2510"/>
                <a:gd name="T79" fmla="*/ 213 h 2768"/>
                <a:gd name="T80" fmla="*/ 884 w 2510"/>
                <a:gd name="T81" fmla="*/ 31 h 2768"/>
                <a:gd name="T82" fmla="*/ 1066 w 2510"/>
                <a:gd name="T83" fmla="*/ 31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0" h="2768">
                  <a:moveTo>
                    <a:pt x="1066" y="31"/>
                  </a:moveTo>
                  <a:cubicBezTo>
                    <a:pt x="1142" y="31"/>
                    <a:pt x="1285" y="24"/>
                    <a:pt x="1338" y="31"/>
                  </a:cubicBezTo>
                  <a:cubicBezTo>
                    <a:pt x="1391" y="38"/>
                    <a:pt x="1376" y="0"/>
                    <a:pt x="1383" y="76"/>
                  </a:cubicBezTo>
                  <a:cubicBezTo>
                    <a:pt x="1390" y="152"/>
                    <a:pt x="1383" y="402"/>
                    <a:pt x="1383" y="485"/>
                  </a:cubicBezTo>
                  <a:cubicBezTo>
                    <a:pt x="1383" y="568"/>
                    <a:pt x="1398" y="560"/>
                    <a:pt x="1383" y="575"/>
                  </a:cubicBezTo>
                  <a:cubicBezTo>
                    <a:pt x="1368" y="590"/>
                    <a:pt x="1330" y="575"/>
                    <a:pt x="1292" y="575"/>
                  </a:cubicBezTo>
                  <a:cubicBezTo>
                    <a:pt x="1254" y="575"/>
                    <a:pt x="1194" y="583"/>
                    <a:pt x="1156" y="575"/>
                  </a:cubicBezTo>
                  <a:cubicBezTo>
                    <a:pt x="1118" y="567"/>
                    <a:pt x="1104" y="537"/>
                    <a:pt x="1066" y="530"/>
                  </a:cubicBezTo>
                  <a:cubicBezTo>
                    <a:pt x="1028" y="523"/>
                    <a:pt x="967" y="515"/>
                    <a:pt x="929" y="530"/>
                  </a:cubicBezTo>
                  <a:cubicBezTo>
                    <a:pt x="891" y="545"/>
                    <a:pt x="862" y="591"/>
                    <a:pt x="839" y="621"/>
                  </a:cubicBezTo>
                  <a:cubicBezTo>
                    <a:pt x="816" y="651"/>
                    <a:pt x="808" y="673"/>
                    <a:pt x="793" y="711"/>
                  </a:cubicBezTo>
                  <a:cubicBezTo>
                    <a:pt x="778" y="749"/>
                    <a:pt x="763" y="788"/>
                    <a:pt x="748" y="848"/>
                  </a:cubicBezTo>
                  <a:cubicBezTo>
                    <a:pt x="733" y="908"/>
                    <a:pt x="718" y="991"/>
                    <a:pt x="703" y="1074"/>
                  </a:cubicBezTo>
                  <a:cubicBezTo>
                    <a:pt x="688" y="1157"/>
                    <a:pt x="672" y="1249"/>
                    <a:pt x="657" y="1347"/>
                  </a:cubicBezTo>
                  <a:cubicBezTo>
                    <a:pt x="642" y="1445"/>
                    <a:pt x="619" y="1589"/>
                    <a:pt x="612" y="1664"/>
                  </a:cubicBezTo>
                  <a:cubicBezTo>
                    <a:pt x="605" y="1739"/>
                    <a:pt x="589" y="1762"/>
                    <a:pt x="612" y="1800"/>
                  </a:cubicBezTo>
                  <a:cubicBezTo>
                    <a:pt x="635" y="1838"/>
                    <a:pt x="688" y="1876"/>
                    <a:pt x="748" y="1891"/>
                  </a:cubicBezTo>
                  <a:cubicBezTo>
                    <a:pt x="808" y="1906"/>
                    <a:pt x="907" y="1891"/>
                    <a:pt x="975" y="1891"/>
                  </a:cubicBezTo>
                  <a:cubicBezTo>
                    <a:pt x="1043" y="1891"/>
                    <a:pt x="1111" y="1891"/>
                    <a:pt x="1156" y="1891"/>
                  </a:cubicBezTo>
                  <a:cubicBezTo>
                    <a:pt x="1201" y="1891"/>
                    <a:pt x="1247" y="1884"/>
                    <a:pt x="1247" y="1891"/>
                  </a:cubicBezTo>
                  <a:cubicBezTo>
                    <a:pt x="1247" y="1898"/>
                    <a:pt x="1186" y="1921"/>
                    <a:pt x="1156" y="1936"/>
                  </a:cubicBezTo>
                  <a:cubicBezTo>
                    <a:pt x="1126" y="1951"/>
                    <a:pt x="1081" y="1876"/>
                    <a:pt x="1066" y="1982"/>
                  </a:cubicBezTo>
                  <a:cubicBezTo>
                    <a:pt x="1051" y="2088"/>
                    <a:pt x="1066" y="2458"/>
                    <a:pt x="1066" y="2571"/>
                  </a:cubicBezTo>
                  <a:cubicBezTo>
                    <a:pt x="1066" y="2684"/>
                    <a:pt x="1006" y="2647"/>
                    <a:pt x="1066" y="2662"/>
                  </a:cubicBezTo>
                  <a:cubicBezTo>
                    <a:pt x="1126" y="2677"/>
                    <a:pt x="1254" y="2662"/>
                    <a:pt x="1428" y="2662"/>
                  </a:cubicBezTo>
                  <a:cubicBezTo>
                    <a:pt x="1602" y="2662"/>
                    <a:pt x="1980" y="2662"/>
                    <a:pt x="2109" y="2662"/>
                  </a:cubicBezTo>
                  <a:cubicBezTo>
                    <a:pt x="2238" y="2662"/>
                    <a:pt x="2185" y="2647"/>
                    <a:pt x="2200" y="2662"/>
                  </a:cubicBezTo>
                  <a:cubicBezTo>
                    <a:pt x="2215" y="2677"/>
                    <a:pt x="2510" y="2738"/>
                    <a:pt x="2200" y="2753"/>
                  </a:cubicBezTo>
                  <a:cubicBezTo>
                    <a:pt x="1890" y="2768"/>
                    <a:pt x="680" y="2761"/>
                    <a:pt x="340" y="2753"/>
                  </a:cubicBezTo>
                  <a:cubicBezTo>
                    <a:pt x="0" y="2745"/>
                    <a:pt x="151" y="2730"/>
                    <a:pt x="158" y="2707"/>
                  </a:cubicBezTo>
                  <a:cubicBezTo>
                    <a:pt x="165" y="2684"/>
                    <a:pt x="325" y="2632"/>
                    <a:pt x="385" y="2617"/>
                  </a:cubicBezTo>
                  <a:cubicBezTo>
                    <a:pt x="445" y="2602"/>
                    <a:pt x="476" y="2670"/>
                    <a:pt x="521" y="2617"/>
                  </a:cubicBezTo>
                  <a:cubicBezTo>
                    <a:pt x="566" y="2564"/>
                    <a:pt x="642" y="2359"/>
                    <a:pt x="657" y="2299"/>
                  </a:cubicBezTo>
                  <a:cubicBezTo>
                    <a:pt x="672" y="2239"/>
                    <a:pt x="649" y="2277"/>
                    <a:pt x="612" y="2254"/>
                  </a:cubicBezTo>
                  <a:cubicBezTo>
                    <a:pt x="575" y="2231"/>
                    <a:pt x="484" y="2208"/>
                    <a:pt x="431" y="2163"/>
                  </a:cubicBezTo>
                  <a:cubicBezTo>
                    <a:pt x="378" y="2118"/>
                    <a:pt x="317" y="2080"/>
                    <a:pt x="294" y="1982"/>
                  </a:cubicBezTo>
                  <a:cubicBezTo>
                    <a:pt x="271" y="1884"/>
                    <a:pt x="286" y="1739"/>
                    <a:pt x="294" y="1573"/>
                  </a:cubicBezTo>
                  <a:cubicBezTo>
                    <a:pt x="302" y="1407"/>
                    <a:pt x="317" y="1150"/>
                    <a:pt x="340" y="984"/>
                  </a:cubicBezTo>
                  <a:cubicBezTo>
                    <a:pt x="363" y="818"/>
                    <a:pt x="386" y="703"/>
                    <a:pt x="431" y="575"/>
                  </a:cubicBezTo>
                  <a:cubicBezTo>
                    <a:pt x="476" y="447"/>
                    <a:pt x="536" y="304"/>
                    <a:pt x="612" y="213"/>
                  </a:cubicBezTo>
                  <a:cubicBezTo>
                    <a:pt x="688" y="122"/>
                    <a:pt x="808" y="61"/>
                    <a:pt x="884" y="31"/>
                  </a:cubicBezTo>
                  <a:cubicBezTo>
                    <a:pt x="960" y="1"/>
                    <a:pt x="990" y="31"/>
                    <a:pt x="1066" y="3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918" name="Group 30"/>
            <p:cNvGrpSpPr/>
            <p:nvPr/>
          </p:nvGrpSpPr>
          <p:grpSpPr bwMode="auto">
            <a:xfrm>
              <a:off x="953" y="91"/>
              <a:ext cx="227" cy="227"/>
              <a:chOff x="0" y="0"/>
              <a:chExt cx="544" cy="544"/>
            </a:xfrm>
          </p:grpSpPr>
          <p:sp>
            <p:nvSpPr>
              <p:cNvPr id="37919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44" cy="544"/>
              </a:xfrm>
              <a:prstGeom prst="ellipse">
                <a:avLst/>
              </a:prstGeom>
              <a:solidFill>
                <a:schemeClr val="bg2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20" name="Oval 32" descr="宽上对角线"/>
              <p:cNvSpPr>
                <a:spLocks noChangeArrowheads="1"/>
              </p:cNvSpPr>
              <p:nvPr/>
            </p:nvSpPr>
            <p:spPr bwMode="auto">
              <a:xfrm>
                <a:off x="203" y="210"/>
                <a:ext cx="136" cy="13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21" name="Group 33"/>
            <p:cNvGrpSpPr/>
            <p:nvPr/>
          </p:nvGrpSpPr>
          <p:grpSpPr bwMode="auto">
            <a:xfrm>
              <a:off x="816" y="363"/>
              <a:ext cx="181" cy="181"/>
              <a:chOff x="0" y="0"/>
              <a:chExt cx="544" cy="544"/>
            </a:xfrm>
          </p:grpSpPr>
          <p:sp>
            <p:nvSpPr>
              <p:cNvPr id="37922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44" cy="544"/>
              </a:xfrm>
              <a:prstGeom prst="ellipse">
                <a:avLst/>
              </a:prstGeom>
              <a:solidFill>
                <a:schemeClr val="bg2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23" name="Oval 35" descr="宽上对角线"/>
              <p:cNvSpPr>
                <a:spLocks noChangeArrowheads="1"/>
              </p:cNvSpPr>
              <p:nvPr/>
            </p:nvSpPr>
            <p:spPr bwMode="auto">
              <a:xfrm>
                <a:off x="203" y="210"/>
                <a:ext cx="136" cy="13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24" name="Group 36"/>
            <p:cNvGrpSpPr/>
            <p:nvPr/>
          </p:nvGrpSpPr>
          <p:grpSpPr bwMode="auto">
            <a:xfrm>
              <a:off x="891" y="1497"/>
              <a:ext cx="907" cy="90"/>
              <a:chOff x="0" y="0"/>
              <a:chExt cx="907" cy="90"/>
            </a:xfrm>
          </p:grpSpPr>
          <p:sp>
            <p:nvSpPr>
              <p:cNvPr id="37925" name="AutoShape 37"/>
              <p:cNvSpPr>
                <a:spLocks noChangeArrowheads="1"/>
              </p:cNvSpPr>
              <p:nvPr/>
            </p:nvSpPr>
            <p:spPr bwMode="auto">
              <a:xfrm rot="5400000" flipH="1">
                <a:off x="137" y="-137"/>
                <a:ext cx="90" cy="363"/>
              </a:xfrm>
              <a:prstGeom prst="flowChartManualInput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26" name="AutoShape 38"/>
              <p:cNvSpPr>
                <a:spLocks noChangeArrowheads="1"/>
              </p:cNvSpPr>
              <p:nvPr/>
            </p:nvSpPr>
            <p:spPr bwMode="auto">
              <a:xfrm rot="16200000">
                <a:off x="680" y="-137"/>
                <a:ext cx="90" cy="363"/>
              </a:xfrm>
              <a:prstGeom prst="flowChartManualInput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243388" y="4759325"/>
            <a:ext cx="1008062" cy="0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0458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928" name="AutoShape 40"/>
          <p:cNvSpPr>
            <a:spLocks noChangeArrowheads="1"/>
          </p:cNvSpPr>
          <p:nvPr/>
        </p:nvSpPr>
        <p:spPr bwMode="auto">
          <a:xfrm>
            <a:off x="1524001" y="1125538"/>
            <a:ext cx="936625" cy="576262"/>
          </a:xfrm>
          <a:prstGeom prst="wedgeRectCallout">
            <a:avLst>
              <a:gd name="adj1" fmla="val 275764"/>
              <a:gd name="adj2" fmla="val -1473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</a:p>
        </p:txBody>
      </p:sp>
      <p:sp>
        <p:nvSpPr>
          <p:cNvPr id="37929" name="AutoShape 41"/>
          <p:cNvSpPr>
            <a:spLocks noChangeArrowheads="1"/>
          </p:cNvSpPr>
          <p:nvPr/>
        </p:nvSpPr>
        <p:spPr bwMode="auto">
          <a:xfrm>
            <a:off x="1524001" y="4005263"/>
            <a:ext cx="1008063" cy="576262"/>
          </a:xfrm>
          <a:prstGeom prst="wedgeRectCallout">
            <a:avLst>
              <a:gd name="adj1" fmla="val 246852"/>
              <a:gd name="adj2" fmla="val -757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物镜</a:t>
            </a:r>
          </a:p>
        </p:txBody>
      </p:sp>
      <p:grpSp>
        <p:nvGrpSpPr>
          <p:cNvPr id="37930" name="Group 42"/>
          <p:cNvGrpSpPr/>
          <p:nvPr/>
        </p:nvGrpSpPr>
        <p:grpSpPr bwMode="auto">
          <a:xfrm rot="16200000">
            <a:off x="4350545" y="491332"/>
            <a:ext cx="638175" cy="474663"/>
            <a:chOff x="0" y="0"/>
            <a:chExt cx="1968" cy="1248"/>
          </a:xfrm>
        </p:grpSpPr>
        <p:grpSp>
          <p:nvGrpSpPr>
            <p:cNvPr id="37931" name="Group 43"/>
            <p:cNvGrpSpPr/>
            <p:nvPr/>
          </p:nvGrpSpPr>
          <p:grpSpPr bwMode="auto">
            <a:xfrm rot="25263">
              <a:off x="0" y="0"/>
              <a:ext cx="1968" cy="1248"/>
              <a:chOff x="0" y="0"/>
              <a:chExt cx="864" cy="1248"/>
            </a:xfrm>
          </p:grpSpPr>
          <p:sp>
            <p:nvSpPr>
              <p:cNvPr id="37932" name="未知"/>
              <p:cNvSpPr/>
              <p:nvPr/>
            </p:nvSpPr>
            <p:spPr bwMode="auto">
              <a:xfrm>
                <a:off x="0" y="336"/>
                <a:ext cx="864" cy="624"/>
              </a:xfrm>
              <a:custGeom>
                <a:avLst/>
                <a:gdLst>
                  <a:gd name="T0" fmla="*/ 0 w 768"/>
                  <a:gd name="T1" fmla="*/ 0 h 624"/>
                  <a:gd name="T2" fmla="*/ 144 w 768"/>
                  <a:gd name="T3" fmla="*/ 96 h 624"/>
                  <a:gd name="T4" fmla="*/ 384 w 768"/>
                  <a:gd name="T5" fmla="*/ 144 h 624"/>
                  <a:gd name="T6" fmla="*/ 624 w 768"/>
                  <a:gd name="T7" fmla="*/ 528 h 624"/>
                  <a:gd name="T8" fmla="*/ 768 w 768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624">
                    <a:moveTo>
                      <a:pt x="0" y="0"/>
                    </a:moveTo>
                    <a:cubicBezTo>
                      <a:pt x="40" y="36"/>
                      <a:pt x="80" y="72"/>
                      <a:pt x="144" y="96"/>
                    </a:cubicBezTo>
                    <a:cubicBezTo>
                      <a:pt x="208" y="120"/>
                      <a:pt x="304" y="72"/>
                      <a:pt x="384" y="144"/>
                    </a:cubicBezTo>
                    <a:cubicBezTo>
                      <a:pt x="464" y="216"/>
                      <a:pt x="560" y="448"/>
                      <a:pt x="624" y="528"/>
                    </a:cubicBezTo>
                    <a:cubicBezTo>
                      <a:pt x="688" y="608"/>
                      <a:pt x="728" y="616"/>
                      <a:pt x="768" y="624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3" name="未知"/>
              <p:cNvSpPr/>
              <p:nvPr/>
            </p:nvSpPr>
            <p:spPr bwMode="auto">
              <a:xfrm>
                <a:off x="240" y="0"/>
                <a:ext cx="48" cy="432"/>
              </a:xfrm>
              <a:custGeom>
                <a:avLst/>
                <a:gdLst>
                  <a:gd name="T0" fmla="*/ 288 w 288"/>
                  <a:gd name="T1" fmla="*/ 0 h 480"/>
                  <a:gd name="T2" fmla="*/ 144 w 288"/>
                  <a:gd name="T3" fmla="*/ 192 h 480"/>
                  <a:gd name="T4" fmla="*/ 0 w 288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480">
                    <a:moveTo>
                      <a:pt x="288" y="0"/>
                    </a:moveTo>
                    <a:cubicBezTo>
                      <a:pt x="240" y="56"/>
                      <a:pt x="192" y="112"/>
                      <a:pt x="144" y="192"/>
                    </a:cubicBezTo>
                    <a:cubicBezTo>
                      <a:pt x="96" y="272"/>
                      <a:pt x="48" y="376"/>
                      <a:pt x="0" y="480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4" name="未知"/>
              <p:cNvSpPr/>
              <p:nvPr/>
            </p:nvSpPr>
            <p:spPr bwMode="auto">
              <a:xfrm>
                <a:off x="288" y="240"/>
                <a:ext cx="451" cy="624"/>
              </a:xfrm>
              <a:custGeom>
                <a:avLst/>
                <a:gdLst>
                  <a:gd name="T0" fmla="*/ 0 w 451"/>
                  <a:gd name="T1" fmla="*/ 0 h 624"/>
                  <a:gd name="T2" fmla="*/ 192 w 451"/>
                  <a:gd name="T3" fmla="*/ 96 h 624"/>
                  <a:gd name="T4" fmla="*/ 326 w 451"/>
                  <a:gd name="T5" fmla="*/ 365 h 624"/>
                  <a:gd name="T6" fmla="*/ 384 w 451"/>
                  <a:gd name="T7" fmla="*/ 518 h 624"/>
                  <a:gd name="T8" fmla="*/ 451 w 451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624">
                    <a:moveTo>
                      <a:pt x="0" y="0"/>
                    </a:moveTo>
                    <a:cubicBezTo>
                      <a:pt x="69" y="17"/>
                      <a:pt x="138" y="35"/>
                      <a:pt x="192" y="96"/>
                    </a:cubicBezTo>
                    <a:cubicBezTo>
                      <a:pt x="246" y="157"/>
                      <a:pt x="294" y="295"/>
                      <a:pt x="326" y="365"/>
                    </a:cubicBezTo>
                    <a:cubicBezTo>
                      <a:pt x="358" y="435"/>
                      <a:pt x="363" y="475"/>
                      <a:pt x="384" y="518"/>
                    </a:cubicBezTo>
                    <a:cubicBezTo>
                      <a:pt x="405" y="561"/>
                      <a:pt x="428" y="592"/>
                      <a:pt x="451" y="624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5" name="未知"/>
              <p:cNvSpPr/>
              <p:nvPr/>
            </p:nvSpPr>
            <p:spPr bwMode="auto">
              <a:xfrm>
                <a:off x="288" y="944"/>
                <a:ext cx="528" cy="128"/>
              </a:xfrm>
              <a:custGeom>
                <a:avLst/>
                <a:gdLst>
                  <a:gd name="T0" fmla="*/ 0 w 528"/>
                  <a:gd name="T1" fmla="*/ 112 h 128"/>
                  <a:gd name="T2" fmla="*/ 240 w 528"/>
                  <a:gd name="T3" fmla="*/ 112 h 128"/>
                  <a:gd name="T4" fmla="*/ 432 w 528"/>
                  <a:gd name="T5" fmla="*/ 16 h 128"/>
                  <a:gd name="T6" fmla="*/ 528 w 528"/>
                  <a:gd name="T7" fmla="*/ 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128">
                    <a:moveTo>
                      <a:pt x="0" y="112"/>
                    </a:moveTo>
                    <a:cubicBezTo>
                      <a:pt x="84" y="120"/>
                      <a:pt x="168" y="128"/>
                      <a:pt x="240" y="112"/>
                    </a:cubicBezTo>
                    <a:cubicBezTo>
                      <a:pt x="312" y="96"/>
                      <a:pt x="384" y="32"/>
                      <a:pt x="432" y="16"/>
                    </a:cubicBezTo>
                    <a:cubicBezTo>
                      <a:pt x="480" y="0"/>
                      <a:pt x="504" y="8"/>
                      <a:pt x="528" y="16"/>
                    </a:cubicBezTo>
                  </a:path>
                </a:pathLst>
              </a:custGeom>
              <a:solidFill>
                <a:schemeClr val="tx1"/>
              </a:solidFill>
              <a:ln w="12700" cap="sq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6" name="未知"/>
              <p:cNvSpPr/>
              <p:nvPr/>
            </p:nvSpPr>
            <p:spPr bwMode="auto">
              <a:xfrm>
                <a:off x="232" y="1056"/>
                <a:ext cx="152" cy="192"/>
              </a:xfrm>
              <a:custGeom>
                <a:avLst/>
                <a:gdLst>
                  <a:gd name="T0" fmla="*/ 56 w 152"/>
                  <a:gd name="T1" fmla="*/ 0 h 192"/>
                  <a:gd name="T2" fmla="*/ 8 w 152"/>
                  <a:gd name="T3" fmla="*/ 48 h 192"/>
                  <a:gd name="T4" fmla="*/ 104 w 152"/>
                  <a:gd name="T5" fmla="*/ 96 h 192"/>
                  <a:gd name="T6" fmla="*/ 152 w 152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92">
                    <a:moveTo>
                      <a:pt x="56" y="0"/>
                    </a:moveTo>
                    <a:cubicBezTo>
                      <a:pt x="28" y="16"/>
                      <a:pt x="0" y="32"/>
                      <a:pt x="8" y="48"/>
                    </a:cubicBezTo>
                    <a:cubicBezTo>
                      <a:pt x="16" y="64"/>
                      <a:pt x="80" y="72"/>
                      <a:pt x="104" y="96"/>
                    </a:cubicBezTo>
                    <a:cubicBezTo>
                      <a:pt x="128" y="120"/>
                      <a:pt x="140" y="156"/>
                      <a:pt x="152" y="192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7" name="Oval 49"/>
              <p:cNvSpPr>
                <a:spLocks noChangeArrowheads="1"/>
              </p:cNvSpPr>
              <p:nvPr/>
            </p:nvSpPr>
            <p:spPr bwMode="auto">
              <a:xfrm rot="21178760">
                <a:off x="190" y="432"/>
                <a:ext cx="262" cy="598"/>
              </a:xfrm>
              <a:prstGeom prst="ellipse">
                <a:avLst/>
              </a:prstGeom>
              <a:solidFill>
                <a:schemeClr val="bg2"/>
              </a:solidFill>
              <a:ln w="12700" cap="sq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38" name="AutoShape 50"/>
              <p:cNvSpPr>
                <a:spLocks noChangeArrowheads="1"/>
              </p:cNvSpPr>
              <p:nvPr/>
            </p:nvSpPr>
            <p:spPr bwMode="auto">
              <a:xfrm rot="21058125">
                <a:off x="220" y="614"/>
                <a:ext cx="57" cy="367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39" name="Group 51"/>
            <p:cNvGrpSpPr/>
            <p:nvPr/>
          </p:nvGrpSpPr>
          <p:grpSpPr bwMode="auto">
            <a:xfrm rot="-129718">
              <a:off x="861" y="570"/>
              <a:ext cx="672" cy="384"/>
              <a:chOff x="0" y="0"/>
              <a:chExt cx="384" cy="288"/>
            </a:xfrm>
          </p:grpSpPr>
          <p:sp>
            <p:nvSpPr>
              <p:cNvPr id="37940" name="AutoShape 52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41" name="AutoShape 53"/>
              <p:cNvSpPr>
                <a:spLocks noChangeArrowheads="1"/>
              </p:cNvSpPr>
              <p:nvPr/>
            </p:nvSpPr>
            <p:spPr bwMode="auto">
              <a:xfrm rot="5400000">
                <a:off x="24" y="72"/>
                <a:ext cx="240" cy="96"/>
              </a:xfrm>
              <a:prstGeom prst="flowChartExtract">
                <a:avLst/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42" name="Group 54"/>
          <p:cNvGrpSpPr/>
          <p:nvPr/>
        </p:nvGrpSpPr>
        <p:grpSpPr bwMode="auto">
          <a:xfrm>
            <a:off x="4027489" y="4311650"/>
            <a:ext cx="720725" cy="523876"/>
            <a:chOff x="0" y="0"/>
            <a:chExt cx="454" cy="330"/>
          </a:xfrm>
        </p:grpSpPr>
        <p:sp>
          <p:nvSpPr>
            <p:cNvPr id="37943" name="Oval 55"/>
            <p:cNvSpPr>
              <a:spLocks noChangeArrowheads="1"/>
            </p:cNvSpPr>
            <p:nvPr/>
          </p:nvSpPr>
          <p:spPr bwMode="auto">
            <a:xfrm>
              <a:off x="408" y="248"/>
              <a:ext cx="46" cy="4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0" y="0"/>
              <a:ext cx="2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</a:p>
          </p:txBody>
        </p:sp>
      </p:grpSp>
      <p:grpSp>
        <p:nvGrpSpPr>
          <p:cNvPr id="37945" name="Group 57"/>
          <p:cNvGrpSpPr/>
          <p:nvPr/>
        </p:nvGrpSpPr>
        <p:grpSpPr bwMode="auto">
          <a:xfrm>
            <a:off x="4519614" y="5119688"/>
            <a:ext cx="1360487" cy="366712"/>
            <a:chOff x="0" y="0"/>
            <a:chExt cx="857" cy="231"/>
          </a:xfrm>
        </p:grpSpPr>
        <p:grpSp>
          <p:nvGrpSpPr>
            <p:cNvPr id="37946" name="Group 58"/>
            <p:cNvGrpSpPr/>
            <p:nvPr/>
          </p:nvGrpSpPr>
          <p:grpSpPr bwMode="auto">
            <a:xfrm rot="9444798" flipV="1">
              <a:off x="0" y="0"/>
              <a:ext cx="635" cy="45"/>
              <a:chOff x="0" y="0"/>
              <a:chExt cx="1134" cy="0"/>
            </a:xfrm>
          </p:grpSpPr>
          <p:sp>
            <p:nvSpPr>
              <p:cNvPr id="37947" name="Line 59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48" name="Line 60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49" name="Group 61"/>
            <p:cNvGrpSpPr/>
            <p:nvPr/>
          </p:nvGrpSpPr>
          <p:grpSpPr bwMode="auto">
            <a:xfrm rot="9444798" flipV="1">
              <a:off x="222" y="186"/>
              <a:ext cx="635" cy="45"/>
              <a:chOff x="0" y="0"/>
              <a:chExt cx="1134" cy="0"/>
            </a:xfrm>
          </p:grpSpPr>
          <p:sp>
            <p:nvSpPr>
              <p:cNvPr id="37950" name="Line 62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51" name="Line 63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52" name="Group 64"/>
          <p:cNvGrpSpPr/>
          <p:nvPr/>
        </p:nvGrpSpPr>
        <p:grpSpPr bwMode="auto">
          <a:xfrm>
            <a:off x="4583833" y="4653136"/>
            <a:ext cx="257175" cy="977900"/>
            <a:chOff x="0" y="0"/>
            <a:chExt cx="162" cy="616"/>
          </a:xfrm>
        </p:grpSpPr>
        <p:grpSp>
          <p:nvGrpSpPr>
            <p:cNvPr id="37953" name="Group 65"/>
            <p:cNvGrpSpPr/>
            <p:nvPr/>
          </p:nvGrpSpPr>
          <p:grpSpPr bwMode="auto">
            <a:xfrm rot="16926855">
              <a:off x="-177" y="213"/>
              <a:ext cx="397" cy="44"/>
              <a:chOff x="0" y="0"/>
              <a:chExt cx="1134" cy="0"/>
            </a:xfrm>
          </p:grpSpPr>
          <p:sp>
            <p:nvSpPr>
              <p:cNvPr id="37954" name="Line 6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55" name="Line 67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56" name="Group 68"/>
            <p:cNvGrpSpPr/>
            <p:nvPr/>
          </p:nvGrpSpPr>
          <p:grpSpPr bwMode="auto">
            <a:xfrm rot="15498314" flipV="1">
              <a:off x="-172" y="282"/>
              <a:ext cx="616" cy="52"/>
              <a:chOff x="0" y="0"/>
              <a:chExt cx="1134" cy="0"/>
            </a:xfrm>
          </p:grpSpPr>
          <p:sp>
            <p:nvSpPr>
              <p:cNvPr id="37957" name="Line 69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58" name="Line 70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59" name="Group 71"/>
          <p:cNvGrpSpPr/>
          <p:nvPr/>
        </p:nvGrpSpPr>
        <p:grpSpPr bwMode="auto">
          <a:xfrm>
            <a:off x="4656138" y="4194175"/>
            <a:ext cx="120650" cy="533400"/>
            <a:chOff x="0" y="0"/>
            <a:chExt cx="85" cy="303"/>
          </a:xfrm>
        </p:grpSpPr>
        <p:grpSp>
          <p:nvGrpSpPr>
            <p:cNvPr id="37960" name="Group 72"/>
            <p:cNvGrpSpPr/>
            <p:nvPr/>
          </p:nvGrpSpPr>
          <p:grpSpPr bwMode="auto">
            <a:xfrm rot="-15440389" flipH="1" flipV="1">
              <a:off x="-100" y="119"/>
              <a:ext cx="303" cy="66"/>
              <a:chOff x="0" y="0"/>
              <a:chExt cx="1134" cy="0"/>
            </a:xfrm>
          </p:grpSpPr>
          <p:sp>
            <p:nvSpPr>
              <p:cNvPr id="37961" name="Line 73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62" name="Line 74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63" name="Group 75"/>
            <p:cNvGrpSpPr/>
            <p:nvPr/>
          </p:nvGrpSpPr>
          <p:grpSpPr bwMode="auto">
            <a:xfrm rot="15364574" flipV="1">
              <a:off x="-119" y="124"/>
              <a:ext cx="296" cy="57"/>
              <a:chOff x="0" y="0"/>
              <a:chExt cx="1134" cy="0"/>
            </a:xfrm>
          </p:grpSpPr>
          <p:sp>
            <p:nvSpPr>
              <p:cNvPr id="37964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65" name="Line 77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66" name="Group 78"/>
          <p:cNvGrpSpPr/>
          <p:nvPr/>
        </p:nvGrpSpPr>
        <p:grpSpPr bwMode="auto">
          <a:xfrm>
            <a:off x="4583832" y="1340768"/>
            <a:ext cx="279724" cy="425450"/>
            <a:chOff x="0" y="0"/>
            <a:chExt cx="478" cy="268"/>
          </a:xfrm>
        </p:grpSpPr>
        <p:grpSp>
          <p:nvGrpSpPr>
            <p:cNvPr id="37967" name="Group 79"/>
            <p:cNvGrpSpPr/>
            <p:nvPr/>
          </p:nvGrpSpPr>
          <p:grpSpPr bwMode="auto">
            <a:xfrm rot="16481677" flipV="1">
              <a:off x="335" y="99"/>
              <a:ext cx="242" cy="44"/>
              <a:chOff x="0" y="0"/>
              <a:chExt cx="1134" cy="0"/>
            </a:xfrm>
          </p:grpSpPr>
          <p:sp>
            <p:nvSpPr>
              <p:cNvPr id="37968" name="Line 80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69" name="Line 81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70" name="Group 82"/>
            <p:cNvGrpSpPr/>
            <p:nvPr/>
          </p:nvGrpSpPr>
          <p:grpSpPr bwMode="auto">
            <a:xfrm rot="5124906" flipH="1" flipV="1">
              <a:off x="18" y="-18"/>
              <a:ext cx="268" cy="303"/>
              <a:chOff x="0" y="0"/>
              <a:chExt cx="1134" cy="0"/>
            </a:xfrm>
          </p:grpSpPr>
          <p:sp>
            <p:nvSpPr>
              <p:cNvPr id="37971" name="Line 83"/>
              <p:cNvSpPr>
                <a:spLocks noChangeShapeType="1"/>
              </p:cNvSpPr>
              <p:nvPr/>
            </p:nvSpPr>
            <p:spPr bwMode="auto">
              <a:xfrm>
                <a:off x="0" y="0"/>
                <a:ext cx="77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72" name="Line 84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499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73" name="Group 85"/>
          <p:cNvGrpSpPr/>
          <p:nvPr/>
        </p:nvGrpSpPr>
        <p:grpSpPr bwMode="auto">
          <a:xfrm>
            <a:off x="4584700" y="1752601"/>
            <a:ext cx="234950" cy="2549525"/>
            <a:chOff x="0" y="0"/>
            <a:chExt cx="148" cy="1606"/>
          </a:xfrm>
        </p:grpSpPr>
        <p:grpSp>
          <p:nvGrpSpPr>
            <p:cNvPr id="37974" name="Group 86"/>
            <p:cNvGrpSpPr/>
            <p:nvPr/>
          </p:nvGrpSpPr>
          <p:grpSpPr bwMode="auto">
            <a:xfrm>
              <a:off x="0" y="6"/>
              <a:ext cx="133" cy="1567"/>
              <a:chOff x="0" y="0"/>
              <a:chExt cx="133" cy="1567"/>
            </a:xfrm>
          </p:grpSpPr>
          <p:sp>
            <p:nvSpPr>
              <p:cNvPr id="37975" name="Line 87"/>
              <p:cNvSpPr>
                <a:spLocks noChangeShapeType="1"/>
              </p:cNvSpPr>
              <p:nvPr/>
            </p:nvSpPr>
            <p:spPr bwMode="auto">
              <a:xfrm flipV="1">
                <a:off x="0" y="875"/>
                <a:ext cx="57" cy="692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76" name="Line 88"/>
              <p:cNvSpPr>
                <a:spLocks noChangeShapeType="1"/>
              </p:cNvSpPr>
              <p:nvPr/>
            </p:nvSpPr>
            <p:spPr bwMode="auto">
              <a:xfrm flipV="1">
                <a:off x="6" y="0"/>
                <a:ext cx="127" cy="1555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77" name="Group 89"/>
            <p:cNvGrpSpPr/>
            <p:nvPr/>
          </p:nvGrpSpPr>
          <p:grpSpPr bwMode="auto">
            <a:xfrm>
              <a:off x="25" y="0"/>
              <a:ext cx="123" cy="1606"/>
              <a:chOff x="0" y="0"/>
              <a:chExt cx="123" cy="1606"/>
            </a:xfrm>
          </p:grpSpPr>
          <p:sp>
            <p:nvSpPr>
              <p:cNvPr id="37978" name="Line 90"/>
              <p:cNvSpPr>
                <a:spLocks noChangeShapeType="1"/>
              </p:cNvSpPr>
              <p:nvPr/>
            </p:nvSpPr>
            <p:spPr bwMode="auto">
              <a:xfrm flipH="1" flipV="1">
                <a:off x="66" y="888"/>
                <a:ext cx="57" cy="718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79" name="Line 91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90" cy="1198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80" name="Group 92"/>
          <p:cNvGrpSpPr/>
          <p:nvPr/>
        </p:nvGrpSpPr>
        <p:grpSpPr bwMode="auto">
          <a:xfrm>
            <a:off x="4603751" y="952500"/>
            <a:ext cx="295275" cy="401638"/>
            <a:chOff x="0" y="0"/>
            <a:chExt cx="186" cy="253"/>
          </a:xfrm>
        </p:grpSpPr>
        <p:grpSp>
          <p:nvGrpSpPr>
            <p:cNvPr id="37981" name="Group 93"/>
            <p:cNvGrpSpPr/>
            <p:nvPr/>
          </p:nvGrpSpPr>
          <p:grpSpPr bwMode="auto">
            <a:xfrm flipH="1" flipV="1">
              <a:off x="142" y="2"/>
              <a:ext cx="44" cy="251"/>
              <a:chOff x="0" y="0"/>
              <a:chExt cx="0" cy="681"/>
            </a:xfrm>
          </p:grpSpPr>
          <p:sp>
            <p:nvSpPr>
              <p:cNvPr id="37982" name="Line 9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99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83" name="Line 95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0" cy="545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984" name="Group 96"/>
            <p:cNvGrpSpPr/>
            <p:nvPr/>
          </p:nvGrpSpPr>
          <p:grpSpPr bwMode="auto">
            <a:xfrm flipV="1">
              <a:off x="0" y="0"/>
              <a:ext cx="45" cy="251"/>
              <a:chOff x="0" y="0"/>
              <a:chExt cx="0" cy="681"/>
            </a:xfrm>
          </p:grpSpPr>
          <p:sp>
            <p:nvSpPr>
              <p:cNvPr id="37985" name="Line 9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99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986" name="Line 98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0" cy="545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7987" name="Group 99"/>
          <p:cNvGrpSpPr/>
          <p:nvPr/>
        </p:nvGrpSpPr>
        <p:grpSpPr bwMode="auto">
          <a:xfrm>
            <a:off x="5591175" y="1366839"/>
            <a:ext cx="795338" cy="3430587"/>
            <a:chOff x="0" y="0"/>
            <a:chExt cx="501" cy="2161"/>
          </a:xfrm>
        </p:grpSpPr>
        <p:sp>
          <p:nvSpPr>
            <p:cNvPr id="37988" name="Line 100"/>
            <p:cNvSpPr>
              <a:spLocks noChangeShapeType="1"/>
            </p:cNvSpPr>
            <p:nvPr/>
          </p:nvSpPr>
          <p:spPr bwMode="auto">
            <a:xfrm>
              <a:off x="3" y="2161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3" y="1843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90" name="Line 102"/>
            <p:cNvSpPr>
              <a:spLocks noChangeShapeType="1"/>
            </p:cNvSpPr>
            <p:nvPr/>
          </p:nvSpPr>
          <p:spPr bwMode="auto">
            <a:xfrm>
              <a:off x="0" y="256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91" name="Line 103"/>
            <p:cNvSpPr>
              <a:spLocks noChangeShapeType="1"/>
            </p:cNvSpPr>
            <p:nvPr/>
          </p:nvSpPr>
          <p:spPr bwMode="auto">
            <a:xfrm>
              <a:off x="0" y="0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992" name="Rectangle 104"/>
          <p:cNvSpPr>
            <a:spLocks noChangeArrowheads="1"/>
          </p:cNvSpPr>
          <p:nvPr/>
        </p:nvSpPr>
        <p:spPr bwMode="auto">
          <a:xfrm>
            <a:off x="5684838" y="4292600"/>
            <a:ext cx="152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f&lt;U&lt;2f</a:t>
            </a:r>
          </a:p>
        </p:txBody>
      </p:sp>
      <p:sp>
        <p:nvSpPr>
          <p:cNvPr id="37993" name="Rectangle 105"/>
          <p:cNvSpPr>
            <a:spLocks noChangeArrowheads="1"/>
          </p:cNvSpPr>
          <p:nvPr/>
        </p:nvSpPr>
        <p:spPr bwMode="auto">
          <a:xfrm>
            <a:off x="5865814" y="1341438"/>
            <a:ext cx="883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U&lt;f</a:t>
            </a:r>
          </a:p>
        </p:txBody>
      </p:sp>
      <p:grpSp>
        <p:nvGrpSpPr>
          <p:cNvPr id="37994" name="Group 106"/>
          <p:cNvGrpSpPr/>
          <p:nvPr/>
        </p:nvGrpSpPr>
        <p:grpSpPr bwMode="auto">
          <a:xfrm>
            <a:off x="5641975" y="1773238"/>
            <a:ext cx="1031876" cy="2519362"/>
            <a:chOff x="0" y="0"/>
            <a:chExt cx="650" cy="1587"/>
          </a:xfrm>
        </p:grpSpPr>
        <p:sp>
          <p:nvSpPr>
            <p:cNvPr id="37995" name="Rectangle 107"/>
            <p:cNvSpPr>
              <a:spLocks noChangeArrowheads="1"/>
            </p:cNvSpPr>
            <p:nvPr/>
          </p:nvSpPr>
          <p:spPr bwMode="auto">
            <a:xfrm>
              <a:off x="0" y="651"/>
              <a:ext cx="65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40458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v&gt;2f</a:t>
              </a:r>
            </a:p>
          </p:txBody>
        </p:sp>
        <p:sp>
          <p:nvSpPr>
            <p:cNvPr id="37996" name="Line 108"/>
            <p:cNvSpPr>
              <a:spLocks noChangeShapeType="1"/>
            </p:cNvSpPr>
            <p:nvPr/>
          </p:nvSpPr>
          <p:spPr bwMode="auto">
            <a:xfrm>
              <a:off x="288" y="952"/>
              <a:ext cx="0" cy="63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97" name="Line 109"/>
            <p:cNvSpPr>
              <a:spLocks noChangeShapeType="1"/>
            </p:cNvSpPr>
            <p:nvPr/>
          </p:nvSpPr>
          <p:spPr bwMode="auto">
            <a:xfrm flipV="1">
              <a:off x="288" y="0"/>
              <a:ext cx="0" cy="63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998" name="Group 110"/>
          <p:cNvGrpSpPr/>
          <p:nvPr/>
        </p:nvGrpSpPr>
        <p:grpSpPr bwMode="auto">
          <a:xfrm>
            <a:off x="7035800" y="1811338"/>
            <a:ext cx="3451226" cy="2951162"/>
            <a:chOff x="0" y="0"/>
            <a:chExt cx="2174" cy="1859"/>
          </a:xfrm>
        </p:grpSpPr>
        <p:sp>
          <p:nvSpPr>
            <p:cNvPr id="37999" name="AutoShape 111"/>
            <p:cNvSpPr/>
            <p:nvPr/>
          </p:nvSpPr>
          <p:spPr bwMode="auto">
            <a:xfrm>
              <a:off x="0" y="0"/>
              <a:ext cx="136" cy="1859"/>
            </a:xfrm>
            <a:prstGeom prst="rightBrace">
              <a:avLst>
                <a:gd name="adj1" fmla="val 113909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000" name="Text Box 112"/>
            <p:cNvSpPr txBox="1">
              <a:spLocks noChangeArrowheads="1"/>
            </p:cNvSpPr>
            <p:nvPr/>
          </p:nvSpPr>
          <p:spPr bwMode="auto">
            <a:xfrm>
              <a:off x="181" y="718"/>
              <a:ext cx="199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相当于 </a:t>
              </a:r>
              <a:r>
                <a:rPr lang="zh-CN" altLang="zh-CN" sz="28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投影仪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成 倒立放大的实像</a:t>
              </a:r>
            </a:p>
          </p:txBody>
        </p:sp>
      </p:grpSp>
      <p:grpSp>
        <p:nvGrpSpPr>
          <p:cNvPr id="38001" name="Group 113"/>
          <p:cNvGrpSpPr/>
          <p:nvPr/>
        </p:nvGrpSpPr>
        <p:grpSpPr bwMode="auto">
          <a:xfrm>
            <a:off x="7032625" y="1081088"/>
            <a:ext cx="3379788" cy="954088"/>
            <a:chOff x="0" y="0"/>
            <a:chExt cx="2129" cy="601"/>
          </a:xfrm>
        </p:grpSpPr>
        <p:sp>
          <p:nvSpPr>
            <p:cNvPr id="38002" name="AutoShape 114"/>
            <p:cNvSpPr/>
            <p:nvPr/>
          </p:nvSpPr>
          <p:spPr bwMode="auto">
            <a:xfrm>
              <a:off x="0" y="164"/>
              <a:ext cx="136" cy="272"/>
            </a:xfrm>
            <a:prstGeom prst="rightBrace">
              <a:avLst>
                <a:gd name="adj1" fmla="val 16667"/>
                <a:gd name="adj2" fmla="val 4669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003" name="Text Box 115"/>
            <p:cNvSpPr txBox="1">
              <a:spLocks noChangeArrowheads="1"/>
            </p:cNvSpPr>
            <p:nvPr/>
          </p:nvSpPr>
          <p:spPr bwMode="auto">
            <a:xfrm>
              <a:off x="136" y="0"/>
              <a:ext cx="199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相当于</a:t>
              </a:r>
              <a:r>
                <a:rPr lang="en-US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28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放大镜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成 正立放大的虚像</a:t>
              </a:r>
            </a:p>
          </p:txBody>
        </p:sp>
      </p:grpSp>
      <p:sp>
        <p:nvSpPr>
          <p:cNvPr id="38004" name="AutoShape 116"/>
          <p:cNvSpPr>
            <a:spLocks noChangeArrowheads="1"/>
          </p:cNvSpPr>
          <p:nvPr/>
        </p:nvSpPr>
        <p:spPr bwMode="auto">
          <a:xfrm>
            <a:off x="7130269" y="4939269"/>
            <a:ext cx="3311525" cy="524747"/>
          </a:xfrm>
          <a:prstGeom prst="wedgeRectCallout">
            <a:avLst>
              <a:gd name="adj1" fmla="val -116620"/>
              <a:gd name="adj2" fmla="val 7960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反光镜：加强光线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75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927" grpId="0" animBg="1"/>
      <p:bldP spid="37928" grpId="0" animBg="1" autoUpdateAnimBg="0"/>
      <p:bldP spid="37929" grpId="0" animBg="1" autoUpdateAnimBg="0"/>
      <p:bldP spid="37992" grpId="0" autoUpdateAnimBg="0"/>
      <p:bldP spid="37993" grpId="0" autoUpdateAnimBg="0"/>
      <p:bldP spid="3800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53728" y="145058"/>
            <a:ext cx="9114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>
                <a:latin typeface="微软雅黑" pitchFamily="34" charset="-122"/>
                <a:ea typeface="微软雅黑" pitchFamily="34" charset="-122"/>
              </a:rPr>
              <a:t>显微镜中的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物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目镜</a:t>
            </a:r>
            <a:r>
              <a:rPr lang="zh-CN" altLang="zh-CN" sz="4000" b="1" dirty="0">
                <a:latin typeface="微软雅黑" pitchFamily="34" charset="-122"/>
                <a:ea typeface="微软雅黑" pitchFamily="34" charset="-122"/>
              </a:rPr>
              <a:t>分别成什么像？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62248" y="1124744"/>
            <a:ext cx="91142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物镜：放大的、倒立的、实像。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投影机</a:t>
            </a:r>
            <a:endParaRPr lang="zh-CN" altLang="zh-CN" sz="3600" b="1" dirty="0"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目镜：放大的、正立的、虚像。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放大镜</a:t>
            </a:r>
            <a:endParaRPr lang="zh-CN" altLang="zh-CN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0" y="3068961"/>
            <a:ext cx="8229600" cy="14684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sz="4000" kern="0" dirty="0">
                <a:latin typeface="微软雅黑" pitchFamily="34" charset="-122"/>
                <a:ea typeface="微软雅黑" pitchFamily="34" charset="-122"/>
              </a:rPr>
              <a:t>显微镜放大倍数=物镜放大倍数                      X目镜放大倍数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5901" y="4537398"/>
            <a:ext cx="8712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物镜放大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0倍，目镜放大5倍，这个显微镜的放大倍数是多少？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1" y="1339022"/>
            <a:ext cx="91439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显微镜的物镜和目镜都是</a:t>
            </a:r>
            <a:r>
              <a:rPr kumimoji="1" lang="zh-CN" altLang="en-US" sz="4000" b="1" u="sng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镜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被观察的物体应放在物镜</a:t>
            </a:r>
            <a:r>
              <a:rPr kumimoji="1" lang="zh-CN" altLang="en-US" sz="4000" b="1" u="sng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　　　　　        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的位置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成放大的</a:t>
            </a:r>
            <a:r>
              <a:rPr kumimoji="1" lang="zh-CN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像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该像在目镜的</a:t>
            </a:r>
            <a:endParaRPr kumimoji="1" lang="en-US" altLang="zh-TW" sz="4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kumimoji="1" lang="zh-CN" altLang="en-US" sz="4000" b="1" u="sng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　　        位置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成放大的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______</a:t>
            </a:r>
            <a:r>
              <a:rPr kumimoji="1" lang="zh-CN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像，两次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放大 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kumimoji="1" lang="zh-TW" altLang="en-US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提高了放大倍数 </a:t>
            </a:r>
            <a:r>
              <a:rPr kumimoji="1" lang="en-US" altLang="zh-CN" sz="4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248128" y="1230756"/>
            <a:ext cx="1360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凸透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591692" y="1952578"/>
            <a:ext cx="4895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倍焦点和２倍焦距间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48034" y="3115158"/>
            <a:ext cx="273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焦点以内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358608" y="3102964"/>
            <a:ext cx="60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bldLvl="0" animBg="1" autoUpdateAnimBg="0"/>
      <p:bldP spid="28678" grpId="0" bldLvl="0" animBg="1" autoUpdateAnimBg="0"/>
      <p:bldP spid="2867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t1.baidu.com/it/u=1038243643,3440035521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132856"/>
            <a:ext cx="397484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150999"/>
            <a:ext cx="441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9497" y="188640"/>
            <a:ext cx="808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在显微镜下观察到的洋葱表皮细胞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d:\PROGRA~1\360se6\USERDA~1\Temp\201152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6" y="-27384"/>
            <a:ext cx="46024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:\PROGRA~1\360se6\USERDA~1\Temp\300000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0" y="3563980"/>
            <a:ext cx="4536504" cy="29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d:\PROGRA~1\360se6\USERDA~1\Temp\W02011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43559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d:\PROGRA~1\360se6\USERDA~1\Temp\U_2172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98" y="3573017"/>
            <a:ext cx="4407353" cy="29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68018" y="-27384"/>
            <a:ext cx="385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透射电子显微镜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89698" y="3573017"/>
            <a:ext cx="4377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激光共聚焦扫面显微镜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1" y="-27384"/>
            <a:ext cx="385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花粉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6001" y="3573017"/>
            <a:ext cx="385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精子卵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望远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5" y="404665"/>
            <a:ext cx="6027737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white">
          <a:xfrm>
            <a:off x="8040216" y="905133"/>
            <a:ext cx="262778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各种望远镜</a:t>
            </a:r>
          </a:p>
        </p:txBody>
      </p:sp>
      <p:pic>
        <p:nvPicPr>
          <p:cNvPr id="4" name="Picture 2" descr="未标题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3254772"/>
            <a:ext cx="4814887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未标题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/>
          <a:stretch>
            <a:fillRect/>
          </a:stretch>
        </p:blipFill>
        <p:spPr bwMode="auto">
          <a:xfrm>
            <a:off x="7364069" y="2069532"/>
            <a:ext cx="2770775" cy="271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2783632" y="3933056"/>
            <a:ext cx="1157064" cy="1656184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6528048" y="692696"/>
            <a:ext cx="864096" cy="129093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white">
          <a:xfrm>
            <a:off x="2639616" y="5517232"/>
            <a:ext cx="31178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目镜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white">
          <a:xfrm>
            <a:off x="6384032" y="178868"/>
            <a:ext cx="31178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物镜</a:t>
            </a:r>
          </a:p>
        </p:txBody>
      </p:sp>
      <p:pic>
        <p:nvPicPr>
          <p:cNvPr id="18434" name="Picture 2" descr="d:\PROGRA~1\360se6\USERDA~1\Temp\U_1825~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82" y="1"/>
            <a:ext cx="30670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 rot="20043014">
            <a:off x="3970338" y="4329113"/>
            <a:ext cx="69850" cy="258762"/>
          </a:xfrm>
          <a:prstGeom prst="ellipse">
            <a:avLst/>
          </a:prstGeom>
          <a:solidFill>
            <a:schemeClr val="hlink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0458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59496" y="44625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（二）</a:t>
            </a:r>
            <a:r>
              <a:rPr lang="zh-CN" altLang="zh-CN" sz="3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望远镜</a:t>
            </a:r>
          </a:p>
        </p:txBody>
      </p:sp>
      <p:grpSp>
        <p:nvGrpSpPr>
          <p:cNvPr id="44036" name="Group 4"/>
          <p:cNvGrpSpPr/>
          <p:nvPr/>
        </p:nvGrpSpPr>
        <p:grpSpPr bwMode="auto">
          <a:xfrm rot="8812756" flipV="1">
            <a:off x="2213395" y="4978788"/>
            <a:ext cx="638175" cy="474662"/>
            <a:chOff x="0" y="0"/>
            <a:chExt cx="1968" cy="1248"/>
          </a:xfrm>
        </p:grpSpPr>
        <p:grpSp>
          <p:nvGrpSpPr>
            <p:cNvPr id="44037" name="Group 5"/>
            <p:cNvGrpSpPr/>
            <p:nvPr/>
          </p:nvGrpSpPr>
          <p:grpSpPr bwMode="auto">
            <a:xfrm rot="25263">
              <a:off x="0" y="0"/>
              <a:ext cx="1968" cy="1248"/>
              <a:chOff x="0" y="0"/>
              <a:chExt cx="864" cy="1248"/>
            </a:xfrm>
          </p:grpSpPr>
          <p:sp>
            <p:nvSpPr>
              <p:cNvPr id="44038" name="未知"/>
              <p:cNvSpPr/>
              <p:nvPr/>
            </p:nvSpPr>
            <p:spPr bwMode="auto">
              <a:xfrm>
                <a:off x="0" y="336"/>
                <a:ext cx="864" cy="624"/>
              </a:xfrm>
              <a:custGeom>
                <a:avLst/>
                <a:gdLst>
                  <a:gd name="T0" fmla="*/ 0 w 768"/>
                  <a:gd name="T1" fmla="*/ 0 h 624"/>
                  <a:gd name="T2" fmla="*/ 144 w 768"/>
                  <a:gd name="T3" fmla="*/ 96 h 624"/>
                  <a:gd name="T4" fmla="*/ 384 w 768"/>
                  <a:gd name="T5" fmla="*/ 144 h 624"/>
                  <a:gd name="T6" fmla="*/ 624 w 768"/>
                  <a:gd name="T7" fmla="*/ 528 h 624"/>
                  <a:gd name="T8" fmla="*/ 768 w 768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624">
                    <a:moveTo>
                      <a:pt x="0" y="0"/>
                    </a:moveTo>
                    <a:cubicBezTo>
                      <a:pt x="40" y="36"/>
                      <a:pt x="80" y="72"/>
                      <a:pt x="144" y="96"/>
                    </a:cubicBezTo>
                    <a:cubicBezTo>
                      <a:pt x="208" y="120"/>
                      <a:pt x="304" y="72"/>
                      <a:pt x="384" y="144"/>
                    </a:cubicBezTo>
                    <a:cubicBezTo>
                      <a:pt x="464" y="216"/>
                      <a:pt x="560" y="448"/>
                      <a:pt x="624" y="528"/>
                    </a:cubicBezTo>
                    <a:cubicBezTo>
                      <a:pt x="688" y="608"/>
                      <a:pt x="728" y="616"/>
                      <a:pt x="768" y="624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39" name="未知"/>
              <p:cNvSpPr/>
              <p:nvPr/>
            </p:nvSpPr>
            <p:spPr bwMode="auto">
              <a:xfrm>
                <a:off x="240" y="0"/>
                <a:ext cx="48" cy="432"/>
              </a:xfrm>
              <a:custGeom>
                <a:avLst/>
                <a:gdLst>
                  <a:gd name="T0" fmla="*/ 288 w 288"/>
                  <a:gd name="T1" fmla="*/ 0 h 480"/>
                  <a:gd name="T2" fmla="*/ 144 w 288"/>
                  <a:gd name="T3" fmla="*/ 192 h 480"/>
                  <a:gd name="T4" fmla="*/ 0 w 288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480">
                    <a:moveTo>
                      <a:pt x="288" y="0"/>
                    </a:moveTo>
                    <a:cubicBezTo>
                      <a:pt x="240" y="56"/>
                      <a:pt x="192" y="112"/>
                      <a:pt x="144" y="192"/>
                    </a:cubicBezTo>
                    <a:cubicBezTo>
                      <a:pt x="96" y="272"/>
                      <a:pt x="48" y="376"/>
                      <a:pt x="0" y="480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0" name="未知"/>
              <p:cNvSpPr/>
              <p:nvPr/>
            </p:nvSpPr>
            <p:spPr bwMode="auto">
              <a:xfrm>
                <a:off x="288" y="240"/>
                <a:ext cx="451" cy="624"/>
              </a:xfrm>
              <a:custGeom>
                <a:avLst/>
                <a:gdLst>
                  <a:gd name="T0" fmla="*/ 0 w 451"/>
                  <a:gd name="T1" fmla="*/ 0 h 624"/>
                  <a:gd name="T2" fmla="*/ 192 w 451"/>
                  <a:gd name="T3" fmla="*/ 96 h 624"/>
                  <a:gd name="T4" fmla="*/ 326 w 451"/>
                  <a:gd name="T5" fmla="*/ 365 h 624"/>
                  <a:gd name="T6" fmla="*/ 384 w 451"/>
                  <a:gd name="T7" fmla="*/ 518 h 624"/>
                  <a:gd name="T8" fmla="*/ 451 w 451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624">
                    <a:moveTo>
                      <a:pt x="0" y="0"/>
                    </a:moveTo>
                    <a:cubicBezTo>
                      <a:pt x="69" y="17"/>
                      <a:pt x="138" y="35"/>
                      <a:pt x="192" y="96"/>
                    </a:cubicBezTo>
                    <a:cubicBezTo>
                      <a:pt x="246" y="157"/>
                      <a:pt x="294" y="295"/>
                      <a:pt x="326" y="365"/>
                    </a:cubicBezTo>
                    <a:cubicBezTo>
                      <a:pt x="358" y="435"/>
                      <a:pt x="363" y="475"/>
                      <a:pt x="384" y="518"/>
                    </a:cubicBezTo>
                    <a:cubicBezTo>
                      <a:pt x="405" y="561"/>
                      <a:pt x="428" y="592"/>
                      <a:pt x="451" y="624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1" name="未知"/>
              <p:cNvSpPr/>
              <p:nvPr/>
            </p:nvSpPr>
            <p:spPr bwMode="auto">
              <a:xfrm>
                <a:off x="288" y="944"/>
                <a:ext cx="528" cy="128"/>
              </a:xfrm>
              <a:custGeom>
                <a:avLst/>
                <a:gdLst>
                  <a:gd name="T0" fmla="*/ 0 w 528"/>
                  <a:gd name="T1" fmla="*/ 112 h 128"/>
                  <a:gd name="T2" fmla="*/ 240 w 528"/>
                  <a:gd name="T3" fmla="*/ 112 h 128"/>
                  <a:gd name="T4" fmla="*/ 432 w 528"/>
                  <a:gd name="T5" fmla="*/ 16 h 128"/>
                  <a:gd name="T6" fmla="*/ 528 w 528"/>
                  <a:gd name="T7" fmla="*/ 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128">
                    <a:moveTo>
                      <a:pt x="0" y="112"/>
                    </a:moveTo>
                    <a:cubicBezTo>
                      <a:pt x="84" y="120"/>
                      <a:pt x="168" y="128"/>
                      <a:pt x="240" y="112"/>
                    </a:cubicBezTo>
                    <a:cubicBezTo>
                      <a:pt x="312" y="96"/>
                      <a:pt x="384" y="32"/>
                      <a:pt x="432" y="16"/>
                    </a:cubicBezTo>
                    <a:cubicBezTo>
                      <a:pt x="480" y="0"/>
                      <a:pt x="504" y="8"/>
                      <a:pt x="528" y="16"/>
                    </a:cubicBezTo>
                  </a:path>
                </a:pathLst>
              </a:custGeom>
              <a:solidFill>
                <a:schemeClr val="tx1"/>
              </a:solidFill>
              <a:ln w="12700" cap="sq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2" name="未知"/>
              <p:cNvSpPr/>
              <p:nvPr/>
            </p:nvSpPr>
            <p:spPr bwMode="auto">
              <a:xfrm>
                <a:off x="232" y="1056"/>
                <a:ext cx="152" cy="192"/>
              </a:xfrm>
              <a:custGeom>
                <a:avLst/>
                <a:gdLst>
                  <a:gd name="T0" fmla="*/ 56 w 152"/>
                  <a:gd name="T1" fmla="*/ 0 h 192"/>
                  <a:gd name="T2" fmla="*/ 8 w 152"/>
                  <a:gd name="T3" fmla="*/ 48 h 192"/>
                  <a:gd name="T4" fmla="*/ 104 w 152"/>
                  <a:gd name="T5" fmla="*/ 96 h 192"/>
                  <a:gd name="T6" fmla="*/ 152 w 152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92">
                    <a:moveTo>
                      <a:pt x="56" y="0"/>
                    </a:moveTo>
                    <a:cubicBezTo>
                      <a:pt x="28" y="16"/>
                      <a:pt x="0" y="32"/>
                      <a:pt x="8" y="48"/>
                    </a:cubicBezTo>
                    <a:cubicBezTo>
                      <a:pt x="16" y="64"/>
                      <a:pt x="80" y="72"/>
                      <a:pt x="104" y="96"/>
                    </a:cubicBezTo>
                    <a:cubicBezTo>
                      <a:pt x="128" y="120"/>
                      <a:pt x="140" y="156"/>
                      <a:pt x="152" y="192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3" name="Oval 11"/>
              <p:cNvSpPr>
                <a:spLocks noChangeArrowheads="1"/>
              </p:cNvSpPr>
              <p:nvPr/>
            </p:nvSpPr>
            <p:spPr bwMode="auto">
              <a:xfrm rot="21178760">
                <a:off x="190" y="432"/>
                <a:ext cx="262" cy="598"/>
              </a:xfrm>
              <a:prstGeom prst="ellipse">
                <a:avLst/>
              </a:prstGeom>
              <a:solidFill>
                <a:schemeClr val="bg2"/>
              </a:solidFill>
              <a:ln w="12700" cap="sq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4" name="AutoShape 12"/>
              <p:cNvSpPr>
                <a:spLocks noChangeArrowheads="1"/>
              </p:cNvSpPr>
              <p:nvPr/>
            </p:nvSpPr>
            <p:spPr bwMode="auto">
              <a:xfrm rot="21058125">
                <a:off x="220" y="614"/>
                <a:ext cx="57" cy="367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045" name="Group 13"/>
            <p:cNvGrpSpPr/>
            <p:nvPr/>
          </p:nvGrpSpPr>
          <p:grpSpPr bwMode="auto">
            <a:xfrm rot="-129718">
              <a:off x="861" y="570"/>
              <a:ext cx="672" cy="384"/>
              <a:chOff x="0" y="0"/>
              <a:chExt cx="384" cy="288"/>
            </a:xfrm>
          </p:grpSpPr>
          <p:sp>
            <p:nvSpPr>
              <p:cNvPr id="44046" name="AutoShape 14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47" name="AutoShape 15"/>
              <p:cNvSpPr>
                <a:spLocks noChangeArrowheads="1"/>
              </p:cNvSpPr>
              <p:nvPr/>
            </p:nvSpPr>
            <p:spPr bwMode="auto">
              <a:xfrm rot="5400000">
                <a:off x="24" y="72"/>
                <a:ext cx="240" cy="96"/>
              </a:xfrm>
              <a:prstGeom prst="flowChartExtract">
                <a:avLst/>
              </a:prstGeom>
              <a:solidFill>
                <a:schemeClr val="tx1"/>
              </a:solidFill>
              <a:ln w="12700" cap="sq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4048" name="Group 16"/>
          <p:cNvGrpSpPr/>
          <p:nvPr/>
        </p:nvGrpSpPr>
        <p:grpSpPr bwMode="auto">
          <a:xfrm>
            <a:off x="4943475" y="4129089"/>
            <a:ext cx="973138" cy="1531937"/>
            <a:chOff x="0" y="0"/>
            <a:chExt cx="613" cy="965"/>
          </a:xfrm>
        </p:grpSpPr>
        <p:grpSp>
          <p:nvGrpSpPr>
            <p:cNvPr id="44049" name="Group 17"/>
            <p:cNvGrpSpPr/>
            <p:nvPr/>
          </p:nvGrpSpPr>
          <p:grpSpPr bwMode="auto">
            <a:xfrm>
              <a:off x="91" y="172"/>
              <a:ext cx="522" cy="793"/>
              <a:chOff x="0" y="0"/>
              <a:chExt cx="522" cy="793"/>
            </a:xfrm>
          </p:grpSpPr>
          <p:sp>
            <p:nvSpPr>
              <p:cNvPr id="44050" name="Rectangle 18"/>
              <p:cNvSpPr>
                <a:spLocks noChangeArrowheads="1"/>
              </p:cNvSpPr>
              <p:nvPr/>
            </p:nvSpPr>
            <p:spPr bwMode="auto">
              <a:xfrm rot="17177479">
                <a:off x="-362" y="362"/>
                <a:ext cx="793" cy="69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51" name="Rectangle 19"/>
              <p:cNvSpPr>
                <a:spLocks noChangeArrowheads="1"/>
              </p:cNvSpPr>
              <p:nvPr/>
            </p:nvSpPr>
            <p:spPr bwMode="auto">
              <a:xfrm rot="16200000">
                <a:off x="-137" y="362"/>
                <a:ext cx="793" cy="69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52" name="Rectangle 20"/>
              <p:cNvSpPr>
                <a:spLocks noChangeArrowheads="1"/>
              </p:cNvSpPr>
              <p:nvPr/>
            </p:nvSpPr>
            <p:spPr bwMode="auto">
              <a:xfrm rot="15212216">
                <a:off x="90" y="362"/>
                <a:ext cx="793" cy="69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 rot="20015345">
              <a:off x="0" y="0"/>
              <a:ext cx="590" cy="91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054" name="AutoShape 22"/>
            <p:cNvSpPr>
              <a:spLocks noChangeArrowheads="1"/>
            </p:cNvSpPr>
            <p:nvPr/>
          </p:nvSpPr>
          <p:spPr bwMode="auto">
            <a:xfrm flipV="1">
              <a:off x="118" y="55"/>
              <a:ext cx="454" cy="18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055" name="Group 23"/>
          <p:cNvGrpSpPr/>
          <p:nvPr/>
        </p:nvGrpSpPr>
        <p:grpSpPr bwMode="auto">
          <a:xfrm>
            <a:off x="7500268" y="2299916"/>
            <a:ext cx="1116012" cy="481012"/>
            <a:chOff x="0" y="0"/>
            <a:chExt cx="703" cy="303"/>
          </a:xfrm>
        </p:grpSpPr>
        <p:grpSp>
          <p:nvGrpSpPr>
            <p:cNvPr id="44056" name="Group 24"/>
            <p:cNvGrpSpPr/>
            <p:nvPr/>
          </p:nvGrpSpPr>
          <p:grpSpPr bwMode="auto">
            <a:xfrm rot="9206097" flipV="1">
              <a:off x="0" y="0"/>
              <a:ext cx="561" cy="44"/>
              <a:chOff x="0" y="0"/>
              <a:chExt cx="2154" cy="0"/>
            </a:xfrm>
          </p:grpSpPr>
          <p:sp>
            <p:nvSpPr>
              <p:cNvPr id="44057" name="Line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58" name="Line 26"/>
              <p:cNvSpPr>
                <a:spLocks noChangeShapeType="1"/>
              </p:cNvSpPr>
              <p:nvPr/>
            </p:nvSpPr>
            <p:spPr bwMode="auto">
              <a:xfrm>
                <a:off x="862" y="0"/>
                <a:ext cx="1292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059" name="Group 27"/>
            <p:cNvGrpSpPr/>
            <p:nvPr/>
          </p:nvGrpSpPr>
          <p:grpSpPr bwMode="auto">
            <a:xfrm rot="9206097" flipV="1">
              <a:off x="155" y="259"/>
              <a:ext cx="548" cy="44"/>
              <a:chOff x="0" y="0"/>
              <a:chExt cx="2154" cy="0"/>
            </a:xfrm>
          </p:grpSpPr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862" y="0"/>
                <a:ext cx="1292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4062" name="Group 30"/>
          <p:cNvGrpSpPr/>
          <p:nvPr/>
        </p:nvGrpSpPr>
        <p:grpSpPr bwMode="auto">
          <a:xfrm>
            <a:off x="3960813" y="2459039"/>
            <a:ext cx="3790950" cy="2128837"/>
            <a:chOff x="0" y="0"/>
            <a:chExt cx="2388" cy="1341"/>
          </a:xfrm>
        </p:grpSpPr>
        <p:grpSp>
          <p:nvGrpSpPr>
            <p:cNvPr id="44063" name="Group 31"/>
            <p:cNvGrpSpPr/>
            <p:nvPr/>
          </p:nvGrpSpPr>
          <p:grpSpPr bwMode="auto">
            <a:xfrm>
              <a:off x="0" y="272"/>
              <a:ext cx="2388" cy="923"/>
              <a:chOff x="0" y="0"/>
              <a:chExt cx="2388" cy="923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 flipH="1">
                <a:off x="361" y="0"/>
                <a:ext cx="2027" cy="786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 flipV="1">
                <a:off x="0" y="484"/>
                <a:ext cx="1143" cy="439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066" name="Group 34"/>
            <p:cNvGrpSpPr/>
            <p:nvPr/>
          </p:nvGrpSpPr>
          <p:grpSpPr bwMode="auto">
            <a:xfrm>
              <a:off x="64" y="0"/>
              <a:ext cx="2188" cy="1341"/>
              <a:chOff x="0" y="0"/>
              <a:chExt cx="2188" cy="1341"/>
            </a:xfrm>
          </p:grpSpPr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 flipH="1">
                <a:off x="306" y="0"/>
                <a:ext cx="1882" cy="1149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 flipV="1">
                <a:off x="0" y="948"/>
                <a:ext cx="631" cy="393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4069" name="Group 37"/>
          <p:cNvGrpSpPr/>
          <p:nvPr/>
        </p:nvGrpSpPr>
        <p:grpSpPr bwMode="auto">
          <a:xfrm>
            <a:off x="3336925" y="4359276"/>
            <a:ext cx="742950" cy="561975"/>
            <a:chOff x="0" y="0"/>
            <a:chExt cx="468" cy="354"/>
          </a:xfrm>
        </p:grpSpPr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>
              <a:off x="101" y="136"/>
              <a:ext cx="367" cy="218"/>
            </a:xfrm>
            <a:prstGeom prst="line">
              <a:avLst/>
            </a:prstGeom>
            <a:noFill/>
            <a:ln w="952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 flipH="1">
              <a:off x="0" y="0"/>
              <a:ext cx="377" cy="162"/>
            </a:xfrm>
            <a:prstGeom prst="line">
              <a:avLst/>
            </a:prstGeom>
            <a:noFill/>
            <a:ln w="952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072" name="Group 40"/>
          <p:cNvGrpSpPr/>
          <p:nvPr/>
        </p:nvGrpSpPr>
        <p:grpSpPr bwMode="auto">
          <a:xfrm>
            <a:off x="2783558" y="4785718"/>
            <a:ext cx="792163" cy="371475"/>
            <a:chOff x="0" y="0"/>
            <a:chExt cx="499" cy="234"/>
          </a:xfrm>
        </p:grpSpPr>
        <p:grpSp>
          <p:nvGrpSpPr>
            <p:cNvPr id="44073" name="Group 41"/>
            <p:cNvGrpSpPr/>
            <p:nvPr/>
          </p:nvGrpSpPr>
          <p:grpSpPr bwMode="auto">
            <a:xfrm rot="9060631" flipV="1">
              <a:off x="0" y="0"/>
              <a:ext cx="409" cy="45"/>
              <a:chOff x="0" y="0"/>
              <a:chExt cx="2154" cy="0"/>
            </a:xfrm>
          </p:grpSpPr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75" name="Line 43"/>
              <p:cNvSpPr>
                <a:spLocks noChangeShapeType="1"/>
              </p:cNvSpPr>
              <p:nvPr/>
            </p:nvSpPr>
            <p:spPr bwMode="auto">
              <a:xfrm>
                <a:off x="862" y="0"/>
                <a:ext cx="1292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076" name="Group 44"/>
            <p:cNvGrpSpPr/>
            <p:nvPr/>
          </p:nvGrpSpPr>
          <p:grpSpPr bwMode="auto">
            <a:xfrm rot="9060631" flipV="1">
              <a:off x="90" y="189"/>
              <a:ext cx="409" cy="45"/>
              <a:chOff x="0" y="0"/>
              <a:chExt cx="2154" cy="0"/>
            </a:xfrm>
          </p:grpSpPr>
          <p:sp>
            <p:nvSpPr>
              <p:cNvPr id="44077" name="Line 4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1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78" name="Line 46"/>
              <p:cNvSpPr>
                <a:spLocks noChangeShapeType="1"/>
              </p:cNvSpPr>
              <p:nvPr/>
            </p:nvSpPr>
            <p:spPr bwMode="auto">
              <a:xfrm>
                <a:off x="862" y="0"/>
                <a:ext cx="1292" cy="0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44079" name="Rectangle 47"/>
          <p:cNvSpPr>
            <a:spLocks noChangeArrowheads="1"/>
          </p:cNvSpPr>
          <p:nvPr/>
        </p:nvSpPr>
        <p:spPr bwMode="auto">
          <a:xfrm rot="20043463">
            <a:off x="7150155" y="1221909"/>
            <a:ext cx="1104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U&gt;2f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 rot="19944164">
            <a:off x="4499730" y="2512547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f&lt;v&lt;2f</a:t>
            </a:r>
          </a:p>
        </p:txBody>
      </p:sp>
      <p:grpSp>
        <p:nvGrpSpPr>
          <p:cNvPr id="44081" name="Group 49"/>
          <p:cNvGrpSpPr/>
          <p:nvPr/>
        </p:nvGrpSpPr>
        <p:grpSpPr bwMode="auto">
          <a:xfrm>
            <a:off x="3589338" y="1427164"/>
            <a:ext cx="3638550" cy="2562225"/>
            <a:chOff x="0" y="0"/>
            <a:chExt cx="2292" cy="1614"/>
          </a:xfrm>
        </p:grpSpPr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 rot="3768032">
              <a:off x="-249" y="1365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4083" name="Group 51"/>
            <p:cNvGrpSpPr/>
            <p:nvPr/>
          </p:nvGrpSpPr>
          <p:grpSpPr bwMode="auto">
            <a:xfrm>
              <a:off x="37" y="0"/>
              <a:ext cx="2255" cy="1397"/>
              <a:chOff x="0" y="0"/>
              <a:chExt cx="2255" cy="1397"/>
            </a:xfrm>
          </p:grpSpPr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 rot="3768032">
                <a:off x="1992" y="249"/>
                <a:ext cx="498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 rot="3764572" flipV="1">
                <a:off x="1871" y="33"/>
                <a:ext cx="4" cy="763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086" name="Line 54"/>
              <p:cNvSpPr>
                <a:spLocks noChangeShapeType="1"/>
              </p:cNvSpPr>
              <p:nvPr/>
            </p:nvSpPr>
            <p:spPr bwMode="auto">
              <a:xfrm flipH="1">
                <a:off x="0" y="1080"/>
                <a:ext cx="589" cy="317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4087" name="Group 55"/>
          <p:cNvGrpSpPr/>
          <p:nvPr/>
        </p:nvGrpSpPr>
        <p:grpSpPr bwMode="auto">
          <a:xfrm>
            <a:off x="2841627" y="3500439"/>
            <a:ext cx="884237" cy="790575"/>
            <a:chOff x="-27" y="0"/>
            <a:chExt cx="557" cy="498"/>
          </a:xfrm>
        </p:grpSpPr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rot="3768032">
              <a:off x="-195" y="249"/>
              <a:ext cx="49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089" name="Rectangle 57"/>
            <p:cNvSpPr>
              <a:spLocks noChangeArrowheads="1"/>
            </p:cNvSpPr>
            <p:nvPr/>
          </p:nvSpPr>
          <p:spPr bwMode="auto">
            <a:xfrm rot="20051157">
              <a:off x="-27" y="53"/>
              <a:ext cx="5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U&lt;f</a:t>
              </a:r>
            </a:p>
          </p:txBody>
        </p:sp>
      </p:grpSp>
      <p:grpSp>
        <p:nvGrpSpPr>
          <p:cNvPr id="44090" name="Group 58"/>
          <p:cNvGrpSpPr/>
          <p:nvPr/>
        </p:nvGrpSpPr>
        <p:grpSpPr bwMode="auto">
          <a:xfrm>
            <a:off x="3136900" y="687387"/>
            <a:ext cx="3944938" cy="1660526"/>
            <a:chOff x="-1" y="-3"/>
            <a:chExt cx="2485" cy="1046"/>
          </a:xfrm>
        </p:grpSpPr>
        <p:sp>
          <p:nvSpPr>
            <p:cNvPr id="44091" name="Text Box 59"/>
            <p:cNvSpPr txBox="1">
              <a:spLocks noChangeArrowheads="1"/>
            </p:cNvSpPr>
            <p:nvPr/>
          </p:nvSpPr>
          <p:spPr bwMode="auto">
            <a:xfrm rot="19939411">
              <a:off x="491" y="-3"/>
              <a:ext cx="199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相当于 </a:t>
              </a:r>
              <a:r>
                <a:rPr lang="zh-CN" altLang="zh-CN" sz="28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照相机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成 倒立缩小的实像</a:t>
              </a:r>
            </a:p>
          </p:txBody>
        </p:sp>
        <p:sp>
          <p:nvSpPr>
            <p:cNvPr id="44092" name="AutoShape 60"/>
            <p:cNvSpPr/>
            <p:nvPr/>
          </p:nvSpPr>
          <p:spPr bwMode="auto">
            <a:xfrm rot="14573930">
              <a:off x="1121" y="-306"/>
              <a:ext cx="227" cy="2472"/>
            </a:xfrm>
            <a:prstGeom prst="rightBrace">
              <a:avLst>
                <a:gd name="adj1" fmla="val 90749"/>
                <a:gd name="adj2" fmla="val 69736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4093" name="AutoShape 61"/>
          <p:cNvSpPr/>
          <p:nvPr/>
        </p:nvSpPr>
        <p:spPr bwMode="auto">
          <a:xfrm rot="14468910">
            <a:off x="2847976" y="2889251"/>
            <a:ext cx="234950" cy="650875"/>
          </a:xfrm>
          <a:prstGeom prst="rightBrace">
            <a:avLst>
              <a:gd name="adj1" fmla="val 23086"/>
              <a:gd name="adj2" fmla="val 49292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0458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 rot="19912185">
            <a:off x="1631950" y="1196976"/>
            <a:ext cx="19700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相当于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放大镜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成 正立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放大的虚像</a:t>
            </a:r>
          </a:p>
        </p:txBody>
      </p:sp>
      <p:grpSp>
        <p:nvGrpSpPr>
          <p:cNvPr id="44095" name="Group 63"/>
          <p:cNvGrpSpPr/>
          <p:nvPr/>
        </p:nvGrpSpPr>
        <p:grpSpPr bwMode="auto">
          <a:xfrm>
            <a:off x="8759826" y="692151"/>
            <a:ext cx="1908175" cy="2457451"/>
            <a:chOff x="0" y="0"/>
            <a:chExt cx="1202" cy="1548"/>
          </a:xfrm>
        </p:grpSpPr>
        <p:sp>
          <p:nvSpPr>
            <p:cNvPr id="44096" name="Oval 64" descr="花岗岩"/>
            <p:cNvSpPr>
              <a:spLocks noChangeArrowheads="1"/>
            </p:cNvSpPr>
            <p:nvPr/>
          </p:nvSpPr>
          <p:spPr bwMode="auto">
            <a:xfrm>
              <a:off x="0" y="0"/>
              <a:ext cx="1202" cy="113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097" name="Text Box 65"/>
            <p:cNvSpPr txBox="1">
              <a:spLocks noChangeArrowheads="1"/>
            </p:cNvSpPr>
            <p:nvPr/>
          </p:nvSpPr>
          <p:spPr bwMode="auto">
            <a:xfrm>
              <a:off x="499" y="1180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月球</a:t>
              </a:r>
            </a:p>
          </p:txBody>
        </p:sp>
      </p:grpSp>
      <p:grpSp>
        <p:nvGrpSpPr>
          <p:cNvPr id="44098" name="Group 66"/>
          <p:cNvGrpSpPr/>
          <p:nvPr/>
        </p:nvGrpSpPr>
        <p:grpSpPr bwMode="auto">
          <a:xfrm>
            <a:off x="3790951" y="2387601"/>
            <a:ext cx="6626225" cy="2481263"/>
            <a:chOff x="0" y="0"/>
            <a:chExt cx="4174" cy="1563"/>
          </a:xfrm>
        </p:grpSpPr>
        <p:grpSp>
          <p:nvGrpSpPr>
            <p:cNvPr id="44099" name="Group 67"/>
            <p:cNvGrpSpPr/>
            <p:nvPr/>
          </p:nvGrpSpPr>
          <p:grpSpPr bwMode="auto">
            <a:xfrm>
              <a:off x="0" y="0"/>
              <a:ext cx="2670" cy="904"/>
              <a:chOff x="0" y="0"/>
              <a:chExt cx="2670" cy="904"/>
            </a:xfrm>
          </p:grpSpPr>
          <p:grpSp>
            <p:nvGrpSpPr>
              <p:cNvPr id="44100" name="Group 68"/>
              <p:cNvGrpSpPr/>
              <p:nvPr/>
            </p:nvGrpSpPr>
            <p:grpSpPr bwMode="auto">
              <a:xfrm>
                <a:off x="0" y="556"/>
                <a:ext cx="2670" cy="348"/>
                <a:chOff x="0" y="0"/>
                <a:chExt cx="2670" cy="348"/>
              </a:xfrm>
            </p:grpSpPr>
            <p:sp>
              <p:nvSpPr>
                <p:cNvPr id="44101" name="Line 69"/>
                <p:cNvSpPr>
                  <a:spLocks noChangeShapeType="1"/>
                </p:cNvSpPr>
                <p:nvPr/>
              </p:nvSpPr>
              <p:spPr bwMode="auto">
                <a:xfrm rot="3829216">
                  <a:off x="1250" y="-1250"/>
                  <a:ext cx="0" cy="2499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4102" name="Line 70"/>
                <p:cNvSpPr>
                  <a:spLocks noChangeShapeType="1"/>
                </p:cNvSpPr>
                <p:nvPr/>
              </p:nvSpPr>
              <p:spPr bwMode="auto">
                <a:xfrm rot="3829216">
                  <a:off x="1420" y="-902"/>
                  <a:ext cx="0" cy="2499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4103" name="Group 71"/>
              <p:cNvGrpSpPr/>
              <p:nvPr/>
            </p:nvGrpSpPr>
            <p:grpSpPr bwMode="auto">
              <a:xfrm rot="19900707" flipH="1">
                <a:off x="2376" y="0"/>
                <a:ext cx="119" cy="363"/>
                <a:chOff x="0" y="0"/>
                <a:chExt cx="560" cy="2426"/>
              </a:xfrm>
            </p:grpSpPr>
            <p:sp>
              <p:nvSpPr>
                <p:cNvPr id="44104" name="Arc 72"/>
                <p:cNvSpPr/>
                <p:nvPr/>
              </p:nvSpPr>
              <p:spPr bwMode="auto">
                <a:xfrm flipH="1">
                  <a:off x="16" y="0"/>
                  <a:ext cx="544" cy="2426"/>
                </a:xfrm>
                <a:custGeom>
                  <a:avLst/>
                  <a:gdLst>
                    <a:gd name="G0" fmla="+- 0 0 0"/>
                    <a:gd name="G1" fmla="+- 18574 0 0"/>
                    <a:gd name="G2" fmla="+- 21600 0 0"/>
                    <a:gd name="T0" fmla="*/ 11026 w 21600"/>
                    <a:gd name="T1" fmla="*/ 0 h 37266"/>
                    <a:gd name="T2" fmla="*/ 10824 w 21600"/>
                    <a:gd name="T3" fmla="*/ 37266 h 37266"/>
                    <a:gd name="T4" fmla="*/ 0 w 21600"/>
                    <a:gd name="T5" fmla="*/ 18574 h 37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66" fill="none" extrusionOk="0">
                      <a:moveTo>
                        <a:pt x="11025" y="0"/>
                      </a:moveTo>
                      <a:cubicBezTo>
                        <a:pt x="17581" y="3891"/>
                        <a:pt x="21600" y="10950"/>
                        <a:pt x="21600" y="18574"/>
                      </a:cubicBezTo>
                      <a:cubicBezTo>
                        <a:pt x="21600" y="26280"/>
                        <a:pt x="17493" y="33404"/>
                        <a:pt x="10824" y="37266"/>
                      </a:cubicBezTo>
                    </a:path>
                    <a:path w="21600" h="37266" stroke="0" extrusionOk="0">
                      <a:moveTo>
                        <a:pt x="11025" y="0"/>
                      </a:moveTo>
                      <a:cubicBezTo>
                        <a:pt x="17581" y="3891"/>
                        <a:pt x="21600" y="10950"/>
                        <a:pt x="21600" y="18574"/>
                      </a:cubicBezTo>
                      <a:cubicBezTo>
                        <a:pt x="21600" y="26280"/>
                        <a:pt x="17493" y="33404"/>
                        <a:pt x="10824" y="37266"/>
                      </a:cubicBezTo>
                      <a:lnTo>
                        <a:pt x="0" y="18574"/>
                      </a:lnTo>
                      <a:close/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4105" name="Arc 73"/>
                <p:cNvSpPr/>
                <p:nvPr/>
              </p:nvSpPr>
              <p:spPr bwMode="auto">
                <a:xfrm>
                  <a:off x="0" y="5"/>
                  <a:ext cx="544" cy="2414"/>
                </a:xfrm>
                <a:custGeom>
                  <a:avLst/>
                  <a:gdLst>
                    <a:gd name="G0" fmla="+- 0 0 0"/>
                    <a:gd name="G1" fmla="+- 18388 0 0"/>
                    <a:gd name="G2" fmla="+- 21600 0 0"/>
                    <a:gd name="T0" fmla="*/ 11333 w 21600"/>
                    <a:gd name="T1" fmla="*/ 0 h 37080"/>
                    <a:gd name="T2" fmla="*/ 10824 w 21600"/>
                    <a:gd name="T3" fmla="*/ 37080 h 37080"/>
                    <a:gd name="T4" fmla="*/ 0 w 21600"/>
                    <a:gd name="T5" fmla="*/ 18388 h 3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080" fill="none" extrusionOk="0">
                      <a:moveTo>
                        <a:pt x="11333" y="-1"/>
                      </a:moveTo>
                      <a:cubicBezTo>
                        <a:pt x="17714" y="3932"/>
                        <a:pt x="21600" y="10892"/>
                        <a:pt x="21600" y="18388"/>
                      </a:cubicBezTo>
                      <a:cubicBezTo>
                        <a:pt x="21600" y="26094"/>
                        <a:pt x="17493" y="33218"/>
                        <a:pt x="10824" y="37080"/>
                      </a:cubicBezTo>
                    </a:path>
                    <a:path w="21600" h="37080" stroke="0" extrusionOk="0">
                      <a:moveTo>
                        <a:pt x="11333" y="-1"/>
                      </a:moveTo>
                      <a:cubicBezTo>
                        <a:pt x="17714" y="3932"/>
                        <a:pt x="21600" y="10892"/>
                        <a:pt x="21600" y="18388"/>
                      </a:cubicBezTo>
                      <a:cubicBezTo>
                        <a:pt x="21600" y="26094"/>
                        <a:pt x="17493" y="33218"/>
                        <a:pt x="10824" y="37080"/>
                      </a:cubicBezTo>
                      <a:lnTo>
                        <a:pt x="0" y="18388"/>
                      </a:lnTo>
                      <a:close/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40458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44106" name="AutoShape 74"/>
            <p:cNvSpPr>
              <a:spLocks noChangeArrowheads="1"/>
            </p:cNvSpPr>
            <p:nvPr/>
          </p:nvSpPr>
          <p:spPr bwMode="auto">
            <a:xfrm>
              <a:off x="3584" y="1200"/>
              <a:ext cx="590" cy="363"/>
            </a:xfrm>
            <a:prstGeom prst="wedgeRectCallout">
              <a:avLst>
                <a:gd name="adj1" fmla="val -235931"/>
                <a:gd name="adj2" fmla="val -304819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rPr>
                <a:t>物镜</a:t>
              </a:r>
            </a:p>
          </p:txBody>
        </p:sp>
      </p:grpSp>
      <p:grpSp>
        <p:nvGrpSpPr>
          <p:cNvPr id="44107" name="Group 75"/>
          <p:cNvGrpSpPr/>
          <p:nvPr/>
        </p:nvGrpSpPr>
        <p:grpSpPr bwMode="auto">
          <a:xfrm>
            <a:off x="3317875" y="4294189"/>
            <a:ext cx="869950" cy="676275"/>
            <a:chOff x="0" y="0"/>
            <a:chExt cx="548" cy="426"/>
          </a:xfrm>
        </p:grpSpPr>
        <p:grpSp>
          <p:nvGrpSpPr>
            <p:cNvPr id="44108" name="Group 76"/>
            <p:cNvGrpSpPr/>
            <p:nvPr/>
          </p:nvGrpSpPr>
          <p:grpSpPr bwMode="auto">
            <a:xfrm rot="20145377" flipH="1">
              <a:off x="8" y="159"/>
              <a:ext cx="109" cy="267"/>
              <a:chOff x="0" y="0"/>
              <a:chExt cx="560" cy="2426"/>
            </a:xfrm>
          </p:grpSpPr>
          <p:sp>
            <p:nvSpPr>
              <p:cNvPr id="44109" name="Arc 77"/>
              <p:cNvSpPr/>
              <p:nvPr/>
            </p:nvSpPr>
            <p:spPr bwMode="auto">
              <a:xfrm flipH="1">
                <a:off x="16" y="0"/>
                <a:ext cx="544" cy="2426"/>
              </a:xfrm>
              <a:custGeom>
                <a:avLst/>
                <a:gdLst>
                  <a:gd name="G0" fmla="+- 0 0 0"/>
                  <a:gd name="G1" fmla="+- 18574 0 0"/>
                  <a:gd name="G2" fmla="+- 21600 0 0"/>
                  <a:gd name="T0" fmla="*/ 11026 w 21600"/>
                  <a:gd name="T1" fmla="*/ 0 h 37266"/>
                  <a:gd name="T2" fmla="*/ 10824 w 21600"/>
                  <a:gd name="T3" fmla="*/ 37266 h 37266"/>
                  <a:gd name="T4" fmla="*/ 0 w 21600"/>
                  <a:gd name="T5" fmla="*/ 18574 h 37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66" fill="none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</a:path>
                  <a:path w="21600" h="37266" stroke="0" extrusionOk="0">
                    <a:moveTo>
                      <a:pt x="11025" y="0"/>
                    </a:moveTo>
                    <a:cubicBezTo>
                      <a:pt x="17581" y="3891"/>
                      <a:pt x="21600" y="10950"/>
                      <a:pt x="21600" y="18574"/>
                    </a:cubicBezTo>
                    <a:cubicBezTo>
                      <a:pt x="21600" y="26280"/>
                      <a:pt x="17493" y="33404"/>
                      <a:pt x="10824" y="37266"/>
                    </a:cubicBezTo>
                    <a:lnTo>
                      <a:pt x="0" y="18574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110" name="Arc 78"/>
              <p:cNvSpPr/>
              <p:nvPr/>
            </p:nvSpPr>
            <p:spPr bwMode="auto">
              <a:xfrm>
                <a:off x="0" y="5"/>
                <a:ext cx="544" cy="2414"/>
              </a:xfrm>
              <a:custGeom>
                <a:avLst/>
                <a:gdLst>
                  <a:gd name="G0" fmla="+- 0 0 0"/>
                  <a:gd name="G1" fmla="+- 18388 0 0"/>
                  <a:gd name="G2" fmla="+- 21600 0 0"/>
                  <a:gd name="T0" fmla="*/ 11333 w 21600"/>
                  <a:gd name="T1" fmla="*/ 0 h 37080"/>
                  <a:gd name="T2" fmla="*/ 10824 w 21600"/>
                  <a:gd name="T3" fmla="*/ 37080 h 37080"/>
                  <a:gd name="T4" fmla="*/ 0 w 21600"/>
                  <a:gd name="T5" fmla="*/ 18388 h 3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80" fill="none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</a:path>
                  <a:path w="21600" h="37080" stroke="0" extrusionOk="0">
                    <a:moveTo>
                      <a:pt x="11333" y="-1"/>
                    </a:moveTo>
                    <a:cubicBezTo>
                      <a:pt x="17714" y="3932"/>
                      <a:pt x="21600" y="10892"/>
                      <a:pt x="21600" y="18388"/>
                    </a:cubicBezTo>
                    <a:cubicBezTo>
                      <a:pt x="21600" y="26094"/>
                      <a:pt x="17493" y="33218"/>
                      <a:pt x="10824" y="37080"/>
                    </a:cubicBezTo>
                    <a:lnTo>
                      <a:pt x="0" y="1838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111" name="Group 79"/>
            <p:cNvGrpSpPr/>
            <p:nvPr/>
          </p:nvGrpSpPr>
          <p:grpSpPr bwMode="auto">
            <a:xfrm rot="3829216">
              <a:off x="84" y="-84"/>
              <a:ext cx="380" cy="548"/>
              <a:chOff x="0" y="0"/>
              <a:chExt cx="274" cy="96"/>
            </a:xfrm>
          </p:grpSpPr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6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0" cy="96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 flipV="1">
                <a:off x="227" y="0"/>
                <a:ext cx="47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 flipV="1">
                <a:off x="232" y="0"/>
                <a:ext cx="0" cy="96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40458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44116" name="AutoShape 84"/>
          <p:cNvSpPr>
            <a:spLocks noChangeArrowheads="1"/>
          </p:cNvSpPr>
          <p:nvPr/>
        </p:nvSpPr>
        <p:spPr bwMode="auto">
          <a:xfrm>
            <a:off x="6240463" y="6281738"/>
            <a:ext cx="1008062" cy="576262"/>
          </a:xfrm>
          <a:prstGeom prst="wedgeRectCallout">
            <a:avLst>
              <a:gd name="adj1" fmla="val -308898"/>
              <a:gd name="adj2" fmla="val -29931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40458C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5607E-6 L 0.04723 -0.031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3144 L 0.00122 0.00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79" grpId="0" autoUpdateAnimBg="0"/>
      <p:bldP spid="44080" grpId="0" autoUpdateAnimBg="0"/>
      <p:bldP spid="44093" grpId="0" animBg="1"/>
      <p:bldP spid="44094" grpId="0" autoUpdateAnimBg="0"/>
      <p:bldP spid="4411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451277"/>
            <a:ext cx="4926444" cy="319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-99392"/>
            <a:ext cx="930531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556592"/>
            <a:ext cx="9144000" cy="630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25" y="75928"/>
            <a:ext cx="7620681" cy="570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66204" y="922923"/>
            <a:ext cx="466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人会调节睫状肌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收缩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使晶状体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变厚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，焦距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变小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，从而增大像距，使得像仍成在视网膜上，像清晰。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7" b="47216"/>
          <a:stretch>
            <a:fillRect/>
          </a:stretch>
        </p:blipFill>
        <p:spPr>
          <a:xfrm>
            <a:off x="4063523" y="3967878"/>
            <a:ext cx="3281912" cy="186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5" b="47216"/>
          <a:stretch>
            <a:fillRect/>
          </a:stretch>
        </p:blipFill>
        <p:spPr>
          <a:xfrm>
            <a:off x="4063523" y="1025813"/>
            <a:ext cx="3357935" cy="1712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>
            <a:fillRect/>
          </a:stretch>
        </p:blipFill>
        <p:spPr>
          <a:xfrm>
            <a:off x="0" y="2286000"/>
            <a:ext cx="4018777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矩形 8"/>
          <p:cNvSpPr/>
          <p:nvPr/>
        </p:nvSpPr>
        <p:spPr>
          <a:xfrm>
            <a:off x="7522810" y="4016305"/>
            <a:ext cx="466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人会调节睫状肌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舒张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使晶状体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变薄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，焦距</a:t>
            </a:r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变大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，从而减小像距，使得像仍成在视网膜上，像清晰。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6582" y="1459749"/>
            <a:ext cx="8982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使用显微镜时，（　　）</a:t>
            </a:r>
          </a:p>
          <a:p>
            <a:endParaRPr lang="zh-CN" altLang="en-US" sz="3600" dirty="0"/>
          </a:p>
          <a:p>
            <a:r>
              <a:rPr lang="zh-CN" altLang="en-US" sz="3600" dirty="0"/>
              <a:t>A．物镜成实像，目镜成虚像 </a:t>
            </a:r>
          </a:p>
          <a:p>
            <a:r>
              <a:rPr lang="zh-CN" altLang="en-US" sz="3600" dirty="0"/>
              <a:t>B．物镜成虚像，目镜成实像 </a:t>
            </a:r>
          </a:p>
          <a:p>
            <a:r>
              <a:rPr lang="zh-CN" altLang="en-US" sz="3600" dirty="0"/>
              <a:t>C．没有光屏，都成虚像 </a:t>
            </a:r>
          </a:p>
          <a:p>
            <a:r>
              <a:rPr lang="zh-CN" altLang="en-US" sz="3600" dirty="0"/>
              <a:t>D．成实像还是虚像，要根据物距确定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533" y="1004337"/>
            <a:ext cx="98945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关于望远镜，下列说法正确的是（　　）</a:t>
            </a:r>
          </a:p>
          <a:p>
            <a:pPr>
              <a:lnSpc>
                <a:spcPct val="150000"/>
              </a:lnSpc>
            </a:pPr>
            <a:endParaRPr lang="zh-CN" altLang="en-US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A．物镜成缩小的实像 B．物镜成放大的虚像 </a:t>
            </a:r>
          </a:p>
          <a:p>
            <a:pPr>
              <a:lnSpc>
                <a:spcPct val="150000"/>
              </a:lnSpc>
            </a:pPr>
            <a:r>
              <a:rPr lang="zh-CN" altLang="en-US" sz="3200" dirty="0"/>
              <a:t>C．目镜成放大的实像 D．目镜成缩小的虚像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354" y="1548510"/>
            <a:ext cx="115018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关于如图所示的望远镜，下列说法正确的是（　　）</a:t>
            </a:r>
          </a:p>
          <a:p>
            <a:endParaRPr lang="zh-CN" altLang="en-US" sz="3200" dirty="0"/>
          </a:p>
          <a:p>
            <a:endParaRPr lang="zh-CN" altLang="en-US" sz="3200" dirty="0"/>
          </a:p>
          <a:p>
            <a:r>
              <a:rPr lang="zh-CN" altLang="en-US" sz="3200" dirty="0"/>
              <a:t>A．它的目镜和物镜作用相同 </a:t>
            </a:r>
          </a:p>
          <a:p>
            <a:r>
              <a:rPr lang="zh-CN" altLang="en-US" sz="3200" dirty="0"/>
              <a:t>B．它的物镜相当于放大镜，用来把像放大 </a:t>
            </a:r>
          </a:p>
          <a:p>
            <a:r>
              <a:rPr lang="zh-CN" altLang="en-US" sz="3200" dirty="0"/>
              <a:t>C．它的物镜的作用是使远处的物体在焦点附近成虚像 </a:t>
            </a:r>
          </a:p>
          <a:p>
            <a:r>
              <a:rPr lang="zh-CN" altLang="en-US" sz="3200" dirty="0"/>
              <a:t>D．它的物镜的直径做的大些，能会聚更多的光，使所成的像更加明亮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54" y="2018081"/>
            <a:ext cx="3379393" cy="17837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20621"/>
            <a:ext cx="11780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2018年1月31日晚，我国几乎所有地区都欣赏到一轮“红月亮”高悬夜空的迷人景象。有很多天文爱好者使用望远镜欣赏美丽的月食景观，还有人用摄像头记录下整个过程。对于以下说法正确的是（　　）</a:t>
            </a:r>
          </a:p>
          <a:p>
            <a:endParaRPr lang="zh-CN" altLang="en-US" sz="3200" dirty="0"/>
          </a:p>
          <a:p>
            <a:endParaRPr lang="zh-CN" altLang="en-US" sz="3200" dirty="0"/>
          </a:p>
          <a:p>
            <a:r>
              <a:rPr lang="zh-CN" altLang="en-US" sz="3200" dirty="0"/>
              <a:t>A．望远镜的物镜相当于投影仪 </a:t>
            </a:r>
          </a:p>
          <a:p>
            <a:r>
              <a:rPr lang="zh-CN" altLang="en-US" sz="3200" dirty="0"/>
              <a:t>B．通过摄像头所成的像是正立放大的 </a:t>
            </a:r>
          </a:p>
          <a:p>
            <a:r>
              <a:rPr lang="zh-CN" altLang="en-US" sz="3200" dirty="0"/>
              <a:t>C．通过望远镜的物镜成倒立缩小的实像 </a:t>
            </a:r>
          </a:p>
          <a:p>
            <a:r>
              <a:rPr lang="zh-CN" altLang="en-US" sz="3200" dirty="0"/>
              <a:t>D．摄像头记录“红月亮”时镜头应该后缩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160" y="2934717"/>
            <a:ext cx="227647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388" y="1847782"/>
            <a:ext cx="11081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人的眼睛中晶状体相当于凸透镜，观察物体时，物体在视网膜上所成的像是（　　）</a:t>
            </a:r>
          </a:p>
          <a:p>
            <a:endParaRPr lang="zh-CN" altLang="en-US" sz="3200" dirty="0"/>
          </a:p>
          <a:p>
            <a:r>
              <a:rPr lang="zh-CN" altLang="en-US" sz="3200" dirty="0"/>
              <a:t>A．正立、放大的虚像 B．正立、缩小的虚像 </a:t>
            </a:r>
          </a:p>
          <a:p>
            <a:r>
              <a:rPr lang="zh-CN" altLang="en-US" sz="3200" dirty="0"/>
              <a:t>C．倒立、放大的虚像 D．倒立、缩小的实像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272" y="609325"/>
            <a:ext cx="11005456" cy="517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人眼球的折光系统整体作用相当于光轴可转、焦距可变的凸透镜。其特点是物距必须大于二倍焦距，所以只能在视网膜上成倒立、缩小的实像。在某同学从低头写字到抬头看黑板的过程中，其眼球折光系统的焦距将（　　）</a:t>
            </a:r>
          </a:p>
          <a:p>
            <a:pPr>
              <a:lnSpc>
                <a:spcPct val="150000"/>
              </a:lnSpc>
            </a:pPr>
            <a:endParaRPr lang="zh-CN" altLang="en-US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A．变大            B．变小 </a:t>
            </a:r>
          </a:p>
          <a:p>
            <a:pPr>
              <a:lnSpc>
                <a:spcPct val="150000"/>
              </a:lnSpc>
            </a:pPr>
            <a:r>
              <a:rPr lang="zh-CN" altLang="en-US" sz="3200" dirty="0"/>
              <a:t>C．不变            D．先变大后变小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0" y="1416674"/>
            <a:ext cx="5718221" cy="381214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6986789" y="1635617"/>
            <a:ext cx="4610636" cy="289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十米以外六亲不认，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五十米以外雌雄同体，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一百米以外人畜不分。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22831" y="3719949"/>
            <a:ext cx="88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长时间看近距离物体，晶状体变厚，且很难重新变薄，因此不能调节增大焦距，像会聚在视网膜前，看不清远处物体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014463"/>
            <a:ext cx="51752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1" y="1264445"/>
            <a:ext cx="3112663" cy="2092547"/>
          </a:xfrm>
          <a:prstGeom prst="rect">
            <a:avLst/>
          </a:prstGeom>
        </p:spPr>
      </p:pic>
      <p:pic>
        <p:nvPicPr>
          <p:cNvPr id="8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/>
          <p:nvPr/>
        </p:nvSpPr>
        <p:spPr>
          <a:xfrm>
            <a:off x="1382293" y="318691"/>
            <a:ext cx="3659786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近视眼的形成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553250"/>
            <a:ext cx="28416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94656" y="1642816"/>
            <a:ext cx="213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、成因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94656" y="3779085"/>
            <a:ext cx="23694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、矫正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2" y="1978324"/>
            <a:ext cx="18811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2" y="4111924"/>
            <a:ext cx="18811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864768" y="2524424"/>
            <a:ext cx="1600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64768" y="3134024"/>
            <a:ext cx="1600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026568" y="4810424"/>
            <a:ext cx="1600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026568" y="5115224"/>
            <a:ext cx="1600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464968" y="2524424"/>
            <a:ext cx="1219200" cy="4572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5464968" y="2676824"/>
            <a:ext cx="1219200" cy="4572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23249" y="1720048"/>
            <a:ext cx="37618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晶状体太厚， 折光能力太强，成像于视网膜前。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095256" y="4307113"/>
            <a:ext cx="38423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配戴为凹透镜的 近视眼镜。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4702968" y="4734224"/>
            <a:ext cx="762000" cy="762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702968" y="5115224"/>
            <a:ext cx="762000" cy="762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464968" y="4734224"/>
            <a:ext cx="1295400" cy="2286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5464968" y="4962824"/>
            <a:ext cx="1295400" cy="2286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2" descr="http://cdn.duitang.com/uploads/item/201409/19/20140919174142_AQBeA.thumb.700_0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>
            <a:fillRect/>
          </a:stretch>
        </p:blipFill>
        <p:spPr bwMode="auto">
          <a:xfrm>
            <a:off x="274532" y="-6439"/>
            <a:ext cx="999653" cy="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标题 1"/>
          <p:cNvSpPr txBox="1"/>
          <p:nvPr/>
        </p:nvSpPr>
        <p:spPr>
          <a:xfrm>
            <a:off x="1382293" y="318691"/>
            <a:ext cx="4207138" cy="6680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近视眼及其矫正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utoUpdateAnimBg="0"/>
      <p:bldP spid="11279" grpId="0" autoUpdateAnimBg="0"/>
      <p:bldP spid="11280" grpId="0" animBg="1"/>
      <p:bldP spid="11281" grpId="0" animBg="1"/>
      <p:bldP spid="11282" grpId="0" animBg="1"/>
      <p:bldP spid="1128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2433</Words>
  <Application>Microsoft Office PowerPoint</Application>
  <PresentationFormat>自定义</PresentationFormat>
  <Paragraphs>236</Paragraphs>
  <Slides>43</Slides>
  <Notes>29</Notes>
  <HiddenSlides>1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6" baseType="lpstr">
      <vt:lpstr>Office 主题​​</vt:lpstr>
      <vt:lpstr>Office 主题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2018-09-30T02:24:00Z</dcterms:created>
  <dcterms:modified xsi:type="dcterms:W3CDTF">2020-08-16T09:09:20Z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