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20"/>
  </p:notesMasterIdLst>
  <p:sldIdLst>
    <p:sldId id="311" r:id="rId2"/>
    <p:sldId id="523" r:id="rId3"/>
    <p:sldId id="524" r:id="rId4"/>
    <p:sldId id="522" r:id="rId5"/>
    <p:sldId id="507" r:id="rId6"/>
    <p:sldId id="509" r:id="rId7"/>
    <p:sldId id="328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33" r:id="rId17"/>
    <p:sldId id="535" r:id="rId18"/>
    <p:sldId id="53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1">
          <p15:clr>
            <a:srgbClr val="A4A3A4"/>
          </p15:clr>
        </p15:guide>
        <p15:guide id="2" pos="37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336699"/>
    <a:srgbClr val="EAE8E8"/>
    <a:srgbClr val="C00000"/>
    <a:srgbClr val="A5AB81"/>
    <a:srgbClr val="D0A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959" autoAdjust="0"/>
  </p:normalViewPr>
  <p:slideViewPr>
    <p:cSldViewPr snapToGrid="0">
      <p:cViewPr varScale="1">
        <p:scale>
          <a:sx n="104" d="100"/>
          <a:sy n="104" d="100"/>
        </p:scale>
        <p:origin x="-780" y="-84"/>
      </p:cViewPr>
      <p:guideLst>
        <p:guide orient="horz" pos="2151"/>
        <p:guide pos="37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CDBDF-38E0-4432-8252-F802A84E06EA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52805-5A91-4399-8170-C9DA435886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591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非重点？？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AE4BE7-17BA-4A26-8C30-0C1E5CD384E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现场模拟用放大镜现场测一个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52805-5A91-4399-8170-C9DA435886A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粗测焦距的方法。平行光侧焦距法。 做一道类式的题目</a:t>
            </a:r>
            <a:endParaRPr lang="en-US" altLang="zh-CN" dirty="0"/>
          </a:p>
          <a:p>
            <a:r>
              <a:rPr lang="zh-CN" altLang="en-US" dirty="0"/>
              <a:t>凸透镜焦距的反映凸透镜对光线会聚能力的强弱。焦距越短会聚能力就越强。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52805-5A91-4399-8170-C9DA435886A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光路可逆      最后带他们画图。练习三道画图题。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8D2CB0-73F9-4264-9363-523A6717F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3628AE3-CC35-45C3-8E0F-837106702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5BA7846-B1C1-4F97-A424-F22CDA98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D288487-8C96-411A-BFE1-F19CA1B69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5920615-2FA4-41A6-8E93-A4E4D990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9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B37F8A6-CAAD-415C-AC2F-ACF883E44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CDA74F0-C930-471F-8D9D-7AD619963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24A0EF8-9694-4FBF-AC93-0BECE09CB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290E2DF-6F0D-44F2-8AD5-FEBDCF3F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EA16D22-5C55-49F1-9393-772DADBD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228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3177EC2-C177-4518-9DD4-BFAD3CC50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C52882D-2698-4C04-93D8-B017174AD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9A3A72E-AA5A-47DF-BC82-C5FA9CA4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CAAB117-3490-4730-BF4A-2778AB13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61874E9-F194-4706-B209-D75971939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223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0596F55-6F02-44C4-B98D-9618F6EB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6D2870B-D67E-43AD-B7EC-731297606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BFA2B49-A308-4BD3-AB89-9EE5FFCCD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BF2B64D-5D92-4BAC-849B-5683CD925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6FB30B1-A3B5-4ED2-BDC4-608712E15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9161B5B-EE96-472F-B94D-F6C70EE1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20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FEAF55-9CC8-40E3-B3EF-F06BEF56A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06A6D52-5DA4-4EF1-95A3-EE03FD12F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3BED260-3CA7-42A1-9AD4-E7A3F96AC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93A5A9B-09F8-438E-8532-4174AEFDC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3DF3F434-C6DE-4A69-80B5-5E0287C4D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0A523E1-CB43-4B4E-BD5D-2355421F2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9D1AF860-5747-45E1-AA62-42941C76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FB02C5E-69A7-4340-A912-A490EBAC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13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B2FC851-1BFC-4F82-BF82-0F585DC2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EBCD468D-DF39-4768-9445-B0D94130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BDBB063D-D084-445F-BD1B-42244788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74344475-D34E-4794-BAA8-75CD94DFA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53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A9F5B9E-56CE-4CF2-B60D-66E98D00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E627AA84-8732-4CEF-B6B7-EA79AAEF6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F00C643-6401-4823-A90B-A6713A1A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03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9058B06-4326-4BBE-9997-5BB3C28B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AE7EA3E-5AE3-4DDD-99B2-D88250FCE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EA5C44C-2C19-466D-B4BD-E685C1F30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58D0E7B-F6F0-49C7-8D0D-3176151D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8E1AA0C-80B0-4F11-810F-FEADE13FA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DF0C038-7144-46F1-841D-0E4E9DE9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40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027F355-FF18-496E-88F1-900A8925C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C2702E5-3520-4FDE-AB8F-D25D60746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EE8796C-1938-42EA-9487-0D904FADC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CB7939F-1915-41FF-9E7A-5D2D199CD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D20583F-46E5-484F-9AD2-3E36B0217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182876D-82BE-4A5B-AF58-249ADA89E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63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5B0A90F-5511-4E31-8F61-B731160A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460450E-A218-41EE-8026-DA32D5626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D071F58-4C06-45C4-8632-0A849271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DFC9B4D-BDBB-432C-8D4C-F0765F56A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7FDA584-2885-479C-86BA-8C61B95DF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62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54EC2D2-3743-4979-AF37-3310A86454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93E3BA3-5BF2-4E3F-8DCA-4CE0985DF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97E6653-8886-45FC-B02E-5E24F6DD5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278CAED-D071-4D73-B696-A9435CD3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78443C6-CB99-4985-8437-E20284B3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33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72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97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485351" y="6115951"/>
            <a:ext cx="1162401" cy="584775"/>
            <a:chOff x="1459439" y="253598"/>
            <a:chExt cx="5774618" cy="772343"/>
          </a:xfrm>
          <a:solidFill>
            <a:srgbClr val="95BC49"/>
          </a:solidFill>
        </p:grpSpPr>
        <p:sp>
          <p:nvSpPr>
            <p:cNvPr id="8" name="圆角矩形 69"/>
            <p:cNvSpPr/>
            <p:nvPr/>
          </p:nvSpPr>
          <p:spPr>
            <a:xfrm>
              <a:off x="1459439" y="272767"/>
              <a:ext cx="5669449" cy="724355"/>
            </a:xfrm>
            <a:prstGeom prst="roundRect">
              <a:avLst/>
            </a:prstGeom>
            <a:solidFill>
              <a:srgbClr val="1A7BAE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实验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997440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1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95BC49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原理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6502272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4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FDA907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应用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8007104" y="6115951"/>
            <a:ext cx="1147887" cy="584775"/>
            <a:chOff x="1531543" y="253598"/>
            <a:chExt cx="5702514" cy="772343"/>
          </a:xfrm>
          <a:solidFill>
            <a:srgbClr val="95BC49"/>
          </a:solidFill>
        </p:grpSpPr>
        <p:sp>
          <p:nvSpPr>
            <p:cNvPr id="17" name="圆角矩形 69"/>
            <p:cNvSpPr/>
            <p:nvPr/>
          </p:nvSpPr>
          <p:spPr>
            <a:xfrm>
              <a:off x="1531543" y="272767"/>
              <a:ext cx="5669448" cy="724355"/>
            </a:xfrm>
            <a:prstGeom prst="roundRect">
              <a:avLst/>
            </a:prstGeom>
            <a:solidFill>
              <a:srgbClr val="BF342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例题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5" name="矩形 24"/>
          <p:cNvSpPr/>
          <p:nvPr userDrawn="1"/>
        </p:nvSpPr>
        <p:spPr>
          <a:xfrm>
            <a:off x="3395664" y="5993527"/>
            <a:ext cx="5907362" cy="82962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 userDrawn="1"/>
        </p:nvGrpSpPr>
        <p:grpSpPr>
          <a:xfrm>
            <a:off x="88192" y="6571977"/>
            <a:ext cx="3254464" cy="93661"/>
            <a:chOff x="566555" y="877035"/>
            <a:chExt cx="2340260" cy="164545"/>
          </a:xfrm>
        </p:grpSpPr>
        <p:sp>
          <p:nvSpPr>
            <p:cNvPr id="26" name="矩形 25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5473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3485351" y="6115951"/>
            <a:ext cx="1162401" cy="584775"/>
            <a:chOff x="1459439" y="253598"/>
            <a:chExt cx="5774618" cy="772343"/>
          </a:xfrm>
          <a:solidFill>
            <a:srgbClr val="95BC49"/>
          </a:solidFill>
        </p:grpSpPr>
        <p:sp>
          <p:nvSpPr>
            <p:cNvPr id="10" name="圆角矩形 69"/>
            <p:cNvSpPr/>
            <p:nvPr/>
          </p:nvSpPr>
          <p:spPr>
            <a:xfrm>
              <a:off x="1459439" y="272767"/>
              <a:ext cx="5669449" cy="724355"/>
            </a:xfrm>
            <a:prstGeom prst="roundRect">
              <a:avLst/>
            </a:prstGeom>
            <a:solidFill>
              <a:srgbClr val="1A7BAE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实验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4997440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3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95BC49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原理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6502272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6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FDA907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应用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8007104" y="6115951"/>
            <a:ext cx="1147887" cy="584775"/>
            <a:chOff x="1531543" y="253598"/>
            <a:chExt cx="5702514" cy="772343"/>
          </a:xfrm>
          <a:solidFill>
            <a:srgbClr val="95BC49"/>
          </a:solidFill>
        </p:grpSpPr>
        <p:sp>
          <p:nvSpPr>
            <p:cNvPr id="19" name="圆角矩形 69"/>
            <p:cNvSpPr/>
            <p:nvPr/>
          </p:nvSpPr>
          <p:spPr>
            <a:xfrm>
              <a:off x="1531543" y="272767"/>
              <a:ext cx="5669448" cy="724355"/>
            </a:xfrm>
            <a:prstGeom prst="roundRect">
              <a:avLst/>
            </a:prstGeom>
            <a:solidFill>
              <a:srgbClr val="BF342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例题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3342656" y="5993527"/>
            <a:ext cx="3002706" cy="82962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 userDrawn="1"/>
        </p:nvSpPr>
        <p:spPr>
          <a:xfrm>
            <a:off x="7781820" y="5989874"/>
            <a:ext cx="1501353" cy="82962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88192" y="6571977"/>
            <a:ext cx="3254464" cy="93661"/>
            <a:chOff x="566555" y="877035"/>
            <a:chExt cx="2340260" cy="164545"/>
          </a:xfrm>
        </p:grpSpPr>
        <p:sp>
          <p:nvSpPr>
            <p:cNvPr id="22" name="矩形 21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43476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3485351" y="6115951"/>
            <a:ext cx="1162401" cy="584775"/>
            <a:chOff x="1459439" y="253598"/>
            <a:chExt cx="5774618" cy="772343"/>
          </a:xfrm>
          <a:solidFill>
            <a:srgbClr val="95BC49"/>
          </a:solidFill>
        </p:grpSpPr>
        <p:sp>
          <p:nvSpPr>
            <p:cNvPr id="12" name="圆角矩形 69"/>
            <p:cNvSpPr/>
            <p:nvPr/>
          </p:nvSpPr>
          <p:spPr>
            <a:xfrm>
              <a:off x="1459439" y="272767"/>
              <a:ext cx="5669449" cy="724355"/>
            </a:xfrm>
            <a:prstGeom prst="roundRect">
              <a:avLst/>
            </a:prstGeom>
            <a:solidFill>
              <a:srgbClr val="1A7BAE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实验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4997440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5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95BC49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原理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6502272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8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FDA907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应用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 userDrawn="1"/>
        </p:nvGrpSpPr>
        <p:grpSpPr>
          <a:xfrm>
            <a:off x="8007104" y="6115951"/>
            <a:ext cx="1147887" cy="584775"/>
            <a:chOff x="1531543" y="253598"/>
            <a:chExt cx="5702514" cy="772343"/>
          </a:xfrm>
          <a:solidFill>
            <a:srgbClr val="95BC49"/>
          </a:solidFill>
        </p:grpSpPr>
        <p:sp>
          <p:nvSpPr>
            <p:cNvPr id="21" name="圆角矩形 69"/>
            <p:cNvSpPr/>
            <p:nvPr/>
          </p:nvSpPr>
          <p:spPr>
            <a:xfrm>
              <a:off x="1531543" y="272767"/>
              <a:ext cx="5669448" cy="724355"/>
            </a:xfrm>
            <a:prstGeom prst="roundRect">
              <a:avLst/>
            </a:prstGeom>
            <a:solidFill>
              <a:srgbClr val="BF342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例题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 userDrawn="1"/>
        </p:nvSpPr>
        <p:spPr>
          <a:xfrm>
            <a:off x="3342656" y="5993527"/>
            <a:ext cx="4423118" cy="82962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88192" y="6571977"/>
            <a:ext cx="3254464" cy="93661"/>
            <a:chOff x="566555" y="877035"/>
            <a:chExt cx="2340260" cy="164545"/>
          </a:xfrm>
        </p:grpSpPr>
        <p:sp>
          <p:nvSpPr>
            <p:cNvPr id="24" name="矩形 23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198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3485351" y="6115951"/>
            <a:ext cx="1162401" cy="584775"/>
            <a:chOff x="1459439" y="253598"/>
            <a:chExt cx="5774618" cy="772343"/>
          </a:xfrm>
          <a:solidFill>
            <a:srgbClr val="95BC49"/>
          </a:solidFill>
        </p:grpSpPr>
        <p:sp>
          <p:nvSpPr>
            <p:cNvPr id="9" name="圆角矩形 69"/>
            <p:cNvSpPr/>
            <p:nvPr/>
          </p:nvSpPr>
          <p:spPr>
            <a:xfrm>
              <a:off x="1459439" y="272767"/>
              <a:ext cx="5669449" cy="724355"/>
            </a:xfrm>
            <a:prstGeom prst="roundRect">
              <a:avLst/>
            </a:prstGeom>
            <a:solidFill>
              <a:srgbClr val="1A7BAE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实验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4997440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2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95BC49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1833572" y="253598"/>
              <a:ext cx="5400485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原理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6502272" y="6115951"/>
            <a:ext cx="1155144" cy="584775"/>
            <a:chOff x="1495491" y="253598"/>
            <a:chExt cx="5738566" cy="772343"/>
          </a:xfrm>
          <a:solidFill>
            <a:srgbClr val="95BC49"/>
          </a:solidFill>
        </p:grpSpPr>
        <p:sp>
          <p:nvSpPr>
            <p:cNvPr id="15" name="圆角矩形 69"/>
            <p:cNvSpPr/>
            <p:nvPr/>
          </p:nvSpPr>
          <p:spPr>
            <a:xfrm>
              <a:off x="1495491" y="272767"/>
              <a:ext cx="5669449" cy="724355"/>
            </a:xfrm>
            <a:prstGeom prst="roundRect">
              <a:avLst/>
            </a:prstGeom>
            <a:solidFill>
              <a:srgbClr val="FDA907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应用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8007104" y="6115951"/>
            <a:ext cx="1147887" cy="584775"/>
            <a:chOff x="1531543" y="253598"/>
            <a:chExt cx="5702514" cy="772343"/>
          </a:xfrm>
          <a:solidFill>
            <a:srgbClr val="95BC49"/>
          </a:solidFill>
        </p:grpSpPr>
        <p:sp>
          <p:nvSpPr>
            <p:cNvPr id="18" name="圆角矩形 69"/>
            <p:cNvSpPr/>
            <p:nvPr/>
          </p:nvSpPr>
          <p:spPr>
            <a:xfrm>
              <a:off x="1531543" y="272767"/>
              <a:ext cx="5669448" cy="724355"/>
            </a:xfrm>
            <a:prstGeom prst="roundRect">
              <a:avLst/>
            </a:prstGeom>
            <a:solidFill>
              <a:srgbClr val="BF342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833571" y="253598"/>
              <a:ext cx="5400486" cy="772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例题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6" name="矩形 25"/>
          <p:cNvSpPr/>
          <p:nvPr userDrawn="1"/>
        </p:nvSpPr>
        <p:spPr>
          <a:xfrm>
            <a:off x="6347791" y="5952683"/>
            <a:ext cx="3002706" cy="82962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 userDrawn="1"/>
        </p:nvSpPr>
        <p:spPr>
          <a:xfrm>
            <a:off x="3345085" y="6007011"/>
            <a:ext cx="1501353" cy="82962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88192" y="6571977"/>
            <a:ext cx="3254464" cy="93661"/>
            <a:chOff x="566555" y="877035"/>
            <a:chExt cx="2340260" cy="164545"/>
          </a:xfrm>
        </p:grpSpPr>
        <p:sp>
          <p:nvSpPr>
            <p:cNvPr id="21" name="矩形 20"/>
            <p:cNvSpPr/>
            <p:nvPr/>
          </p:nvSpPr>
          <p:spPr>
            <a:xfrm>
              <a:off x="566555" y="877035"/>
              <a:ext cx="585065" cy="1645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151620" y="877035"/>
              <a:ext cx="585065" cy="16454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736685" y="877035"/>
              <a:ext cx="585065" cy="16454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321750" y="877035"/>
              <a:ext cx="585065" cy="1645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006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62A6CD8-E7FB-4D0A-850F-A990251F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E42FC9B-CFAE-4EAC-8AD7-303A9F47A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376A0EC-F9EB-4959-9CDF-99ABAB211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CB6DD-1293-4970-A0AE-0344C7B1FFA9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A5CCDED-5745-4F0B-8564-D492D3200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7944C7-11A1-42AF-A361-3AAEE4110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23C0B-E848-43E8-A551-BE1B96B14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34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F:\&#35838;&#20214;\&#26631;&#20934;&#65281;&#29289;&#29702;+&#29983;&#29289;&#23454;&#39564;\&#12304;&#23567;&#23398;&#31185;&#23398;&#23454;&#39564;&#12305;\&#20984;&#36879;&#38236;&#30340;&#20316;&#29992;.flv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58003" y="646385"/>
            <a:ext cx="5040000" cy="5040000"/>
          </a:xfrm>
          <a:prstGeom prst="ellipse">
            <a:avLst/>
          </a:prstGeom>
          <a:solidFill>
            <a:srgbClr val="00B0F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3828003" y="916385"/>
            <a:ext cx="4500000" cy="4500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4099224" y="2851685"/>
            <a:ext cx="39675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860193" y="214643"/>
            <a:ext cx="6527514" cy="5918563"/>
            <a:chOff x="2860193" y="214643"/>
            <a:chExt cx="6527514" cy="5918563"/>
          </a:xfrm>
        </p:grpSpPr>
        <p:grpSp>
          <p:nvGrpSpPr>
            <p:cNvPr id="6" name="组合 5"/>
            <p:cNvGrpSpPr/>
            <p:nvPr/>
          </p:nvGrpSpPr>
          <p:grpSpPr>
            <a:xfrm>
              <a:off x="3414003" y="435344"/>
              <a:ext cx="5328000" cy="5374539"/>
              <a:chOff x="3414003" y="435344"/>
              <a:chExt cx="5328000" cy="5374539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414003" y="481883"/>
                <a:ext cx="5328000" cy="5328000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136292" y="498113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909222" y="4978830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969406" y="435344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102613" y="705797"/>
              <a:ext cx="5285094" cy="5040000"/>
              <a:chOff x="4133609" y="646385"/>
              <a:chExt cx="5285094" cy="5040000"/>
            </a:xfrm>
          </p:grpSpPr>
          <p:sp>
            <p:nvSpPr>
              <p:cNvPr id="13" name="弧形 12"/>
              <p:cNvSpPr/>
              <p:nvPr/>
            </p:nvSpPr>
            <p:spPr>
              <a:xfrm rot="3037156">
                <a:off x="4133609" y="646385"/>
                <a:ext cx="5040000" cy="5040000"/>
              </a:xfrm>
              <a:prstGeom prst="arc">
                <a:avLst>
                  <a:gd name="adj1" fmla="val 17134597"/>
                  <a:gd name="adj2" fmla="val 20112518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弧形 13"/>
              <p:cNvSpPr/>
              <p:nvPr/>
            </p:nvSpPr>
            <p:spPr>
              <a:xfrm rot="3037156">
                <a:off x="4378703" y="646385"/>
                <a:ext cx="5040000" cy="5040000"/>
              </a:xfrm>
              <a:prstGeom prst="arc">
                <a:avLst>
                  <a:gd name="adj1" fmla="val 17814058"/>
                  <a:gd name="adj2" fmla="val 19358307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flipH="1">
              <a:off x="2860193" y="705797"/>
              <a:ext cx="5238600" cy="5040000"/>
              <a:chOff x="4133609" y="646385"/>
              <a:chExt cx="5238600" cy="5040000"/>
            </a:xfrm>
          </p:grpSpPr>
          <p:sp>
            <p:nvSpPr>
              <p:cNvPr id="11" name="弧形 10"/>
              <p:cNvSpPr/>
              <p:nvPr/>
            </p:nvSpPr>
            <p:spPr>
              <a:xfrm rot="3037156">
                <a:off x="4133609" y="646385"/>
                <a:ext cx="5040000" cy="5040000"/>
              </a:xfrm>
              <a:prstGeom prst="arc">
                <a:avLst>
                  <a:gd name="adj1" fmla="val 17134597"/>
                  <a:gd name="adj2" fmla="val 20112518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弧形 11"/>
              <p:cNvSpPr/>
              <p:nvPr/>
            </p:nvSpPr>
            <p:spPr>
              <a:xfrm rot="3037156">
                <a:off x="4332209" y="646385"/>
                <a:ext cx="5040000" cy="5040000"/>
              </a:xfrm>
              <a:prstGeom prst="arc">
                <a:avLst>
                  <a:gd name="adj1" fmla="val 17814058"/>
                  <a:gd name="adj2" fmla="val 19358307"/>
                </a:avLst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弧形 8"/>
            <p:cNvSpPr/>
            <p:nvPr/>
          </p:nvSpPr>
          <p:spPr>
            <a:xfrm rot="19237156">
              <a:off x="3518904" y="214643"/>
              <a:ext cx="5040000" cy="5040000"/>
            </a:xfrm>
            <a:prstGeom prst="arc">
              <a:avLst>
                <a:gd name="adj1" fmla="val 17134597"/>
                <a:gd name="adj2" fmla="val 20112518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弧形 9"/>
            <p:cNvSpPr/>
            <p:nvPr/>
          </p:nvSpPr>
          <p:spPr>
            <a:xfrm rot="2362844" flipV="1">
              <a:off x="3518904" y="1093206"/>
              <a:ext cx="5040000" cy="5040000"/>
            </a:xfrm>
            <a:prstGeom prst="arc">
              <a:avLst>
                <a:gd name="adj1" fmla="val 17248473"/>
                <a:gd name="adj2" fmla="val 20322241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47565" y="1827746"/>
            <a:ext cx="2151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chemeClr val="bg1"/>
                </a:solidFill>
              </a:rPr>
              <a:t>物理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1486" y="3259263"/>
            <a:ext cx="35317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</a:rPr>
              <a:t>3.5</a:t>
            </a:r>
            <a:r>
              <a:rPr lang="zh-CN" sz="4000" b="1" dirty="0" smtClean="0">
                <a:solidFill>
                  <a:schemeClr val="bg1"/>
                </a:solidFill>
              </a:rPr>
              <a:t>奇</a:t>
            </a:r>
            <a:r>
              <a:rPr lang="zh-CN" sz="4000" b="1" dirty="0">
                <a:solidFill>
                  <a:schemeClr val="bg1"/>
                </a:solidFill>
              </a:rPr>
              <a:t>妙的透镜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animBg="1"/>
      <p:bldP spid="19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过程 4"/>
          <p:cNvSpPr/>
          <p:nvPr/>
        </p:nvSpPr>
        <p:spPr>
          <a:xfrm>
            <a:off x="1524000" y="34900"/>
            <a:ext cx="8892480" cy="729804"/>
          </a:xfrm>
          <a:prstGeom prst="flowChartProcess">
            <a:avLst/>
          </a:prstGeom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1001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1703512" y="116632"/>
            <a:ext cx="1800200" cy="707886"/>
          </a:xfrm>
          <a:prstGeom prst="rect">
            <a:avLst/>
          </a:prstGeo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球面镜</a:t>
            </a:r>
          </a:p>
        </p:txBody>
      </p:sp>
      <p:pic>
        <p:nvPicPr>
          <p:cNvPr id="8" name="图片 4" descr="未命1名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698" y="1021970"/>
            <a:ext cx="4357688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983432" y="4920468"/>
            <a:ext cx="10238700" cy="64633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凸面镜</a:t>
            </a:r>
            <a:r>
              <a:rPr lang="en-US" altLang="zh-CN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利用球面外边面作镜子     作用：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散光线</a:t>
            </a: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983432" y="5733299"/>
            <a:ext cx="10286790" cy="646331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凹面镜</a:t>
            </a:r>
            <a:r>
              <a:rPr lang="en-US" altLang="zh-CN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利用球面内边面作镜子，  作用：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聚光线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688572" y="116632"/>
            <a:ext cx="5503772" cy="707886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外形：反射面是凸</a:t>
            </a:r>
            <a:r>
              <a:rPr lang="en-US" altLang="zh-CN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凹面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820" y="1021715"/>
            <a:ext cx="4767580" cy="3754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35" y="1014095"/>
            <a:ext cx="4135755" cy="38042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014095"/>
            <a:ext cx="5808980" cy="38049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18995" y="5186680"/>
            <a:ext cx="2048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/>
              <a:t>凸面镜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80" y="1014095"/>
            <a:ext cx="4883785" cy="37153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178800" y="5114290"/>
            <a:ext cx="2048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/>
              <a:t>凹面镜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635" y="1126490"/>
            <a:ext cx="2179955" cy="36118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775" y="1126490"/>
            <a:ext cx="3578860" cy="3691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64024" y="2835410"/>
            <a:ext cx="6248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zh-CN" b="1" dirty="0">
                <a:solidFill>
                  <a:srgbClr val="8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中间厚边缘薄的透镜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846272"/>
            <a:ext cx="4392613" cy="19970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291" y="3501009"/>
            <a:ext cx="4895850" cy="230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7463979" y="3572247"/>
            <a:ext cx="2520950" cy="1009650"/>
          </a:xfrm>
          <a:prstGeom prst="cloudCallout">
            <a:avLst>
              <a:gd name="adj1" fmla="val -48551"/>
              <a:gd name="adj2" fmla="val -7231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096000" y="1268760"/>
            <a:ext cx="2016125" cy="998538"/>
          </a:xfrm>
          <a:prstGeom prst="wedgeEllipseCallout">
            <a:avLst>
              <a:gd name="adj1" fmla="val -67481"/>
              <a:gd name="adj2" fmla="val 38394"/>
            </a:avLst>
          </a:prstGeom>
          <a:solidFill>
            <a:srgbClr val="00CC99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b="1" kern="0" dirty="0">
                <a:solidFill>
                  <a:srgbClr val="A500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</a:t>
            </a:r>
          </a:p>
        </p:txBody>
      </p:sp>
      <p:grpSp>
        <p:nvGrpSpPr>
          <p:cNvPr id="9" name="Group 8"/>
          <p:cNvGrpSpPr/>
          <p:nvPr/>
        </p:nvGrpSpPr>
        <p:grpSpPr bwMode="auto">
          <a:xfrm>
            <a:off x="3863530" y="4221536"/>
            <a:ext cx="1882775" cy="871537"/>
            <a:chOff x="0" y="0"/>
            <a:chExt cx="1186" cy="549"/>
          </a:xfrm>
        </p:grpSpPr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 rot="10800000">
              <a:off x="0" y="0"/>
              <a:ext cx="1186" cy="549"/>
            </a:xfrm>
            <a:prstGeom prst="wedgeEllipseCallout">
              <a:avLst>
                <a:gd name="adj1" fmla="val -46546"/>
                <a:gd name="adj2" fmla="val 54551"/>
              </a:avLst>
            </a:prstGeom>
            <a:solidFill>
              <a:srgbClr val="00CC99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400" ker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08" y="116"/>
              <a:ext cx="8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zh-CN" b="1" kern="0" dirty="0">
                  <a:solidFill>
                    <a:srgbClr val="CC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凹透镜</a:t>
              </a:r>
            </a:p>
          </p:txBody>
        </p: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774825" y="2851285"/>
            <a:ext cx="22225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外形特征</a:t>
            </a:r>
            <a:r>
              <a:rPr lang="zh-CN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044800" y="5646036"/>
            <a:ext cx="22240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外形特征：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98939" y="98560"/>
            <a:ext cx="9174902" cy="584775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类似凸</a:t>
            </a:r>
            <a:r>
              <a:rPr lang="en-US" altLang="zh-CN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凹</a:t>
            </a:r>
            <a:r>
              <a:rPr lang="zh-CN" altLang="en-US" b="1" kern="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</a:t>
            </a:r>
            <a:r>
              <a:rPr lang="zh-CN" altLang="en-US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镜的定义，你认为什么叫凸</a:t>
            </a:r>
            <a:r>
              <a:rPr lang="en-US" altLang="zh-CN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凹</a:t>
            </a:r>
            <a:r>
              <a:rPr lang="zh-CN" altLang="en-US" b="1" kern="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</a:t>
            </a:r>
            <a:r>
              <a:rPr lang="zh-CN" altLang="en-US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镜？</a:t>
            </a:r>
            <a:endParaRPr lang="zh-CN" altLang="zh-CN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6268888" y="5602512"/>
            <a:ext cx="6019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zh-CN" b="1" dirty="0">
                <a:solidFill>
                  <a:srgbClr val="8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中间薄边缘厚的透镜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  <p:bldP spid="12" grpId="0" bldLvl="0" animBg="1"/>
      <p:bldP spid="13" grpId="0" bldLvl="0" animBg="1"/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05" y="467360"/>
            <a:ext cx="5896610" cy="3588385"/>
          </a:xfrm>
          <a:prstGeom prst="rect">
            <a:avLst/>
          </a:prstGeom>
        </p:spPr>
      </p:pic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1195705" y="4263390"/>
            <a:ext cx="4364355" cy="1322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中间厚，边缘薄 会聚</a:t>
            </a: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830" y="466725"/>
            <a:ext cx="5108575" cy="3589020"/>
          </a:xfrm>
          <a:prstGeom prst="rect">
            <a:avLst/>
          </a:prstGeom>
        </p:spPr>
      </p:pic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7145655" y="4263390"/>
            <a:ext cx="4364355" cy="1322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中间薄，两边厚</a:t>
            </a:r>
          </a:p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发散</a:t>
            </a: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5" y="2486025"/>
            <a:ext cx="10948035" cy="21285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1165" y="1661160"/>
            <a:ext cx="8107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sym typeface="+mn-ea"/>
              </a:rPr>
              <a:t>、下列透镜中，不属于凸透镜的是（　　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1417337" y="1693074"/>
            <a:ext cx="914400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66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折射光线相对于原直射光线</a:t>
            </a:r>
            <a:r>
              <a:rPr kumimoji="1"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向内收拢</a:t>
            </a:r>
            <a:r>
              <a:rPr kumimoji="1"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些</a:t>
            </a:r>
            <a:endParaRPr kumimoji="1"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3216275" y="3429000"/>
            <a:ext cx="57594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66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kumimoji="1" lang="zh-CN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6020" name="Picture 4" descr="image0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2708275"/>
            <a:ext cx="59055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 rot="-872867">
            <a:off x="4008438" y="2932113"/>
            <a:ext cx="1443037" cy="144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66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8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 rot="837415">
            <a:off x="3935413" y="3867150"/>
            <a:ext cx="1443037" cy="144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66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8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6672263" y="2636838"/>
            <a:ext cx="1443037" cy="144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66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8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6672263" y="4227513"/>
            <a:ext cx="1443037" cy="144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66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8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1704271" y="371778"/>
            <a:ext cx="8569325" cy="100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正确理解凸透镜的“会聚”作用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631504" y="4005064"/>
            <a:ext cx="9144000" cy="224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发散作用：折射光线相对于原光线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更加偏离主光轴</a:t>
            </a:r>
            <a:endParaRPr lang="en-US" altLang="zh-CN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但有可能仍旧为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会聚光束</a:t>
            </a:r>
          </a:p>
        </p:txBody>
      </p:sp>
      <p:pic>
        <p:nvPicPr>
          <p:cNvPr id="5" name="Picture 3" descr="image008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196752"/>
            <a:ext cx="6552728" cy="28083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67408" y="-145188"/>
            <a:ext cx="7419901" cy="100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“发散作用”和“发散光线”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1631246" y="263193"/>
            <a:ext cx="8569325" cy="100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33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正确理解凹透镜的“发散”作用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13027" y="3301653"/>
            <a:ext cx="719138" cy="1727200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" name="矩形 2"/>
          <p:cNvSpPr/>
          <p:nvPr/>
        </p:nvSpPr>
        <p:spPr>
          <a:xfrm>
            <a:off x="6822877" y="3301653"/>
            <a:ext cx="719138" cy="1728788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cxnSp>
        <p:nvCxnSpPr>
          <p:cNvPr id="4" name="直接箭头连接符 3"/>
          <p:cNvCxnSpPr/>
          <p:nvPr/>
        </p:nvCxnSpPr>
        <p:spPr>
          <a:xfrm flipV="1">
            <a:off x="3482777" y="3784253"/>
            <a:ext cx="728663" cy="404813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3482777" y="4165253"/>
            <a:ext cx="728663" cy="4064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4932165" y="3784253"/>
            <a:ext cx="191611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32165" y="4571653"/>
            <a:ext cx="1916112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7542015" y="3301653"/>
            <a:ext cx="908050" cy="506413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7542015" y="4571653"/>
            <a:ext cx="908050" cy="504825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xjhgx2"/>
          <p:cNvSpPr>
            <a:spLocks noChangeArrowheads="1"/>
          </p:cNvSpPr>
          <p:nvPr/>
        </p:nvSpPr>
        <p:spPr bwMode="auto">
          <a:xfrm>
            <a:off x="4333677" y="3428653"/>
            <a:ext cx="477838" cy="1473200"/>
          </a:xfrm>
          <a:custGeom>
            <a:avLst/>
            <a:gdLst>
              <a:gd name="T0" fmla="*/ 310 w 620"/>
              <a:gd name="T1" fmla="*/ 0 h 4408"/>
              <a:gd name="T2" fmla="*/ 237 w 620"/>
              <a:gd name="T3" fmla="*/ 270 h 4408"/>
              <a:gd name="T4" fmla="*/ 175 w 620"/>
              <a:gd name="T5" fmla="*/ 542 h 4408"/>
              <a:gd name="T6" fmla="*/ 121 w 620"/>
              <a:gd name="T7" fmla="*/ 816 h 4408"/>
              <a:gd name="T8" fmla="*/ 78 w 620"/>
              <a:gd name="T9" fmla="*/ 1091 h 4408"/>
              <a:gd name="T10" fmla="*/ 44 w 620"/>
              <a:gd name="T11" fmla="*/ 1368 h 4408"/>
              <a:gd name="T12" fmla="*/ 19 w 620"/>
              <a:gd name="T13" fmla="*/ 1646 h 4408"/>
              <a:gd name="T14" fmla="*/ 5 w 620"/>
              <a:gd name="T15" fmla="*/ 1925 h 4408"/>
              <a:gd name="T16" fmla="*/ 0 w 620"/>
              <a:gd name="T17" fmla="*/ 2204 h 4408"/>
              <a:gd name="T18" fmla="*/ 5 w 620"/>
              <a:gd name="T19" fmla="*/ 2483 h 4408"/>
              <a:gd name="T20" fmla="*/ 19 w 620"/>
              <a:gd name="T21" fmla="*/ 2762 h 4408"/>
              <a:gd name="T22" fmla="*/ 44 w 620"/>
              <a:gd name="T23" fmla="*/ 3040 h 4408"/>
              <a:gd name="T24" fmla="*/ 78 w 620"/>
              <a:gd name="T25" fmla="*/ 3317 h 4408"/>
              <a:gd name="T26" fmla="*/ 121 w 620"/>
              <a:gd name="T27" fmla="*/ 3592 h 4408"/>
              <a:gd name="T28" fmla="*/ 175 w 620"/>
              <a:gd name="T29" fmla="*/ 3866 h 4408"/>
              <a:gd name="T30" fmla="*/ 237 w 620"/>
              <a:gd name="T31" fmla="*/ 4138 h 4408"/>
              <a:gd name="T32" fmla="*/ 310 w 620"/>
              <a:gd name="T33" fmla="*/ 4408 h 4408"/>
              <a:gd name="T34" fmla="*/ 310 w 620"/>
              <a:gd name="T35" fmla="*/ 4408 h 4408"/>
              <a:gd name="T36" fmla="*/ 383 w 620"/>
              <a:gd name="T37" fmla="*/ 4138 h 4408"/>
              <a:gd name="T38" fmla="*/ 445 w 620"/>
              <a:gd name="T39" fmla="*/ 3866 h 4408"/>
              <a:gd name="T40" fmla="*/ 499 w 620"/>
              <a:gd name="T41" fmla="*/ 3592 h 4408"/>
              <a:gd name="T42" fmla="*/ 542 w 620"/>
              <a:gd name="T43" fmla="*/ 3317 h 4408"/>
              <a:gd name="T44" fmla="*/ 576 w 620"/>
              <a:gd name="T45" fmla="*/ 3040 h 4408"/>
              <a:gd name="T46" fmla="*/ 601 w 620"/>
              <a:gd name="T47" fmla="*/ 2762 h 4408"/>
              <a:gd name="T48" fmla="*/ 615 w 620"/>
              <a:gd name="T49" fmla="*/ 2483 h 4408"/>
              <a:gd name="T50" fmla="*/ 620 w 620"/>
              <a:gd name="T51" fmla="*/ 2204 h 4408"/>
              <a:gd name="T52" fmla="*/ 615 w 620"/>
              <a:gd name="T53" fmla="*/ 1925 h 4408"/>
              <a:gd name="T54" fmla="*/ 601 w 620"/>
              <a:gd name="T55" fmla="*/ 1646 h 4408"/>
              <a:gd name="T56" fmla="*/ 576 w 620"/>
              <a:gd name="T57" fmla="*/ 1368 h 4408"/>
              <a:gd name="T58" fmla="*/ 542 w 620"/>
              <a:gd name="T59" fmla="*/ 1091 h 4408"/>
              <a:gd name="T60" fmla="*/ 499 w 620"/>
              <a:gd name="T61" fmla="*/ 816 h 4408"/>
              <a:gd name="T62" fmla="*/ 445 w 620"/>
              <a:gd name="T63" fmla="*/ 542 h 4408"/>
              <a:gd name="T64" fmla="*/ 383 w 620"/>
              <a:gd name="T65" fmla="*/ 270 h 4408"/>
              <a:gd name="T66" fmla="*/ 310 w 620"/>
              <a:gd name="T67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0" h="4408">
                <a:moveTo>
                  <a:pt x="310" y="0"/>
                </a:moveTo>
                <a:lnTo>
                  <a:pt x="237" y="270"/>
                </a:lnTo>
                <a:lnTo>
                  <a:pt x="175" y="542"/>
                </a:lnTo>
                <a:lnTo>
                  <a:pt x="121" y="816"/>
                </a:lnTo>
                <a:lnTo>
                  <a:pt x="78" y="1091"/>
                </a:lnTo>
                <a:lnTo>
                  <a:pt x="44" y="1368"/>
                </a:lnTo>
                <a:lnTo>
                  <a:pt x="19" y="1646"/>
                </a:lnTo>
                <a:lnTo>
                  <a:pt x="5" y="1925"/>
                </a:lnTo>
                <a:lnTo>
                  <a:pt x="0" y="2204"/>
                </a:lnTo>
                <a:lnTo>
                  <a:pt x="5" y="2483"/>
                </a:lnTo>
                <a:lnTo>
                  <a:pt x="19" y="2762"/>
                </a:lnTo>
                <a:lnTo>
                  <a:pt x="44" y="3040"/>
                </a:lnTo>
                <a:lnTo>
                  <a:pt x="78" y="3317"/>
                </a:lnTo>
                <a:lnTo>
                  <a:pt x="121" y="3592"/>
                </a:lnTo>
                <a:lnTo>
                  <a:pt x="175" y="3866"/>
                </a:lnTo>
                <a:lnTo>
                  <a:pt x="237" y="4138"/>
                </a:lnTo>
                <a:lnTo>
                  <a:pt x="310" y="4408"/>
                </a:lnTo>
                <a:lnTo>
                  <a:pt x="383" y="4138"/>
                </a:lnTo>
                <a:lnTo>
                  <a:pt x="445" y="3866"/>
                </a:lnTo>
                <a:lnTo>
                  <a:pt x="499" y="3592"/>
                </a:lnTo>
                <a:lnTo>
                  <a:pt x="542" y="3317"/>
                </a:lnTo>
                <a:lnTo>
                  <a:pt x="576" y="3040"/>
                </a:lnTo>
                <a:lnTo>
                  <a:pt x="601" y="2762"/>
                </a:lnTo>
                <a:lnTo>
                  <a:pt x="615" y="2483"/>
                </a:lnTo>
                <a:lnTo>
                  <a:pt x="620" y="2204"/>
                </a:lnTo>
                <a:lnTo>
                  <a:pt x="615" y="1925"/>
                </a:lnTo>
                <a:lnTo>
                  <a:pt x="601" y="1646"/>
                </a:lnTo>
                <a:lnTo>
                  <a:pt x="576" y="1368"/>
                </a:lnTo>
                <a:lnTo>
                  <a:pt x="542" y="1091"/>
                </a:lnTo>
                <a:lnTo>
                  <a:pt x="499" y="816"/>
                </a:lnTo>
                <a:lnTo>
                  <a:pt x="445" y="542"/>
                </a:lnTo>
                <a:lnTo>
                  <a:pt x="383" y="270"/>
                </a:lnTo>
                <a:lnTo>
                  <a:pt x="310" y="0"/>
                </a:lnTo>
                <a:close/>
              </a:path>
            </a:pathLst>
          </a:custGeom>
          <a:noFill/>
          <a:ln w="25400">
            <a:solidFill>
              <a:srgbClr val="2D5F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 useBgFill="1">
        <p:nvSpPr>
          <p:cNvPr id="13" name="xjhgx3"/>
          <p:cNvSpPr>
            <a:spLocks noChangeArrowheads="1"/>
          </p:cNvSpPr>
          <p:nvPr/>
        </p:nvSpPr>
        <p:spPr bwMode="auto">
          <a:xfrm>
            <a:off x="6908602" y="3428653"/>
            <a:ext cx="549275" cy="1473200"/>
          </a:xfrm>
          <a:custGeom>
            <a:avLst/>
            <a:gdLst>
              <a:gd name="T0" fmla="*/ 980 w 980"/>
              <a:gd name="T1" fmla="*/ 0 h 4408"/>
              <a:gd name="T2" fmla="*/ 907 w 980"/>
              <a:gd name="T3" fmla="*/ 270 h 4408"/>
              <a:gd name="T4" fmla="*/ 845 w 980"/>
              <a:gd name="T5" fmla="*/ 542 h 4408"/>
              <a:gd name="T6" fmla="*/ 791 w 980"/>
              <a:gd name="T7" fmla="*/ 816 h 4408"/>
              <a:gd name="T8" fmla="*/ 748 w 980"/>
              <a:gd name="T9" fmla="*/ 1091 h 4408"/>
              <a:gd name="T10" fmla="*/ 714 w 980"/>
              <a:gd name="T11" fmla="*/ 1368 h 4408"/>
              <a:gd name="T12" fmla="*/ 689 w 980"/>
              <a:gd name="T13" fmla="*/ 1646 h 4408"/>
              <a:gd name="T14" fmla="*/ 675 w 980"/>
              <a:gd name="T15" fmla="*/ 1925 h 4408"/>
              <a:gd name="T16" fmla="*/ 670 w 980"/>
              <a:gd name="T17" fmla="*/ 2204 h 4408"/>
              <a:gd name="T18" fmla="*/ 675 w 980"/>
              <a:gd name="T19" fmla="*/ 2483 h 4408"/>
              <a:gd name="T20" fmla="*/ 689 w 980"/>
              <a:gd name="T21" fmla="*/ 2762 h 4408"/>
              <a:gd name="T22" fmla="*/ 714 w 980"/>
              <a:gd name="T23" fmla="*/ 3040 h 4408"/>
              <a:gd name="T24" fmla="*/ 748 w 980"/>
              <a:gd name="T25" fmla="*/ 3317 h 4408"/>
              <a:gd name="T26" fmla="*/ 791 w 980"/>
              <a:gd name="T27" fmla="*/ 3592 h 4408"/>
              <a:gd name="T28" fmla="*/ 845 w 980"/>
              <a:gd name="T29" fmla="*/ 3866 h 4408"/>
              <a:gd name="T30" fmla="*/ 907 w 980"/>
              <a:gd name="T31" fmla="*/ 4138 h 4408"/>
              <a:gd name="T32" fmla="*/ 980 w 980"/>
              <a:gd name="T33" fmla="*/ 4408 h 4408"/>
              <a:gd name="T34" fmla="*/ 0 w 980"/>
              <a:gd name="T35" fmla="*/ 4408 h 4408"/>
              <a:gd name="T36" fmla="*/ 73 w 980"/>
              <a:gd name="T37" fmla="*/ 4138 h 4408"/>
              <a:gd name="T38" fmla="*/ 135 w 980"/>
              <a:gd name="T39" fmla="*/ 3866 h 4408"/>
              <a:gd name="T40" fmla="*/ 189 w 980"/>
              <a:gd name="T41" fmla="*/ 3592 h 4408"/>
              <a:gd name="T42" fmla="*/ 232 w 980"/>
              <a:gd name="T43" fmla="*/ 3317 h 4408"/>
              <a:gd name="T44" fmla="*/ 266 w 980"/>
              <a:gd name="T45" fmla="*/ 3040 h 4408"/>
              <a:gd name="T46" fmla="*/ 291 w 980"/>
              <a:gd name="T47" fmla="*/ 2762 h 4408"/>
              <a:gd name="T48" fmla="*/ 305 w 980"/>
              <a:gd name="T49" fmla="*/ 2483 h 4408"/>
              <a:gd name="T50" fmla="*/ 310 w 980"/>
              <a:gd name="T51" fmla="*/ 2204 h 4408"/>
              <a:gd name="T52" fmla="*/ 305 w 980"/>
              <a:gd name="T53" fmla="*/ 1925 h 4408"/>
              <a:gd name="T54" fmla="*/ 291 w 980"/>
              <a:gd name="T55" fmla="*/ 1646 h 4408"/>
              <a:gd name="T56" fmla="*/ 266 w 980"/>
              <a:gd name="T57" fmla="*/ 1368 h 4408"/>
              <a:gd name="T58" fmla="*/ 232 w 980"/>
              <a:gd name="T59" fmla="*/ 1091 h 4408"/>
              <a:gd name="T60" fmla="*/ 189 w 980"/>
              <a:gd name="T61" fmla="*/ 816 h 4408"/>
              <a:gd name="T62" fmla="*/ 135 w 980"/>
              <a:gd name="T63" fmla="*/ 542 h 4408"/>
              <a:gd name="T64" fmla="*/ 73 w 980"/>
              <a:gd name="T65" fmla="*/ 270 h 4408"/>
              <a:gd name="T66" fmla="*/ 0 w 980"/>
              <a:gd name="T67" fmla="*/ 0 h 4408"/>
              <a:gd name="T68" fmla="*/ 980 w 980"/>
              <a:gd name="T69" fmla="*/ 0 h 4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0" h="4408">
                <a:moveTo>
                  <a:pt x="980" y="0"/>
                </a:moveTo>
                <a:lnTo>
                  <a:pt x="907" y="270"/>
                </a:lnTo>
                <a:lnTo>
                  <a:pt x="845" y="542"/>
                </a:lnTo>
                <a:lnTo>
                  <a:pt x="791" y="816"/>
                </a:lnTo>
                <a:lnTo>
                  <a:pt x="748" y="1091"/>
                </a:lnTo>
                <a:lnTo>
                  <a:pt x="714" y="1368"/>
                </a:lnTo>
                <a:lnTo>
                  <a:pt x="689" y="1646"/>
                </a:lnTo>
                <a:lnTo>
                  <a:pt x="675" y="1925"/>
                </a:lnTo>
                <a:lnTo>
                  <a:pt x="670" y="2204"/>
                </a:lnTo>
                <a:lnTo>
                  <a:pt x="675" y="2483"/>
                </a:lnTo>
                <a:lnTo>
                  <a:pt x="689" y="2762"/>
                </a:lnTo>
                <a:lnTo>
                  <a:pt x="714" y="3040"/>
                </a:lnTo>
                <a:lnTo>
                  <a:pt x="748" y="3317"/>
                </a:lnTo>
                <a:lnTo>
                  <a:pt x="791" y="3592"/>
                </a:lnTo>
                <a:lnTo>
                  <a:pt x="845" y="3866"/>
                </a:lnTo>
                <a:lnTo>
                  <a:pt x="907" y="4138"/>
                </a:lnTo>
                <a:lnTo>
                  <a:pt x="980" y="4408"/>
                </a:lnTo>
                <a:lnTo>
                  <a:pt x="0" y="4408"/>
                </a:lnTo>
                <a:lnTo>
                  <a:pt x="73" y="4138"/>
                </a:lnTo>
                <a:lnTo>
                  <a:pt x="135" y="3866"/>
                </a:lnTo>
                <a:lnTo>
                  <a:pt x="189" y="3592"/>
                </a:lnTo>
                <a:lnTo>
                  <a:pt x="232" y="3317"/>
                </a:lnTo>
                <a:lnTo>
                  <a:pt x="266" y="3040"/>
                </a:lnTo>
                <a:lnTo>
                  <a:pt x="291" y="2762"/>
                </a:lnTo>
                <a:lnTo>
                  <a:pt x="305" y="2483"/>
                </a:lnTo>
                <a:lnTo>
                  <a:pt x="310" y="2204"/>
                </a:lnTo>
                <a:lnTo>
                  <a:pt x="305" y="1925"/>
                </a:lnTo>
                <a:lnTo>
                  <a:pt x="291" y="1646"/>
                </a:lnTo>
                <a:lnTo>
                  <a:pt x="266" y="1368"/>
                </a:lnTo>
                <a:lnTo>
                  <a:pt x="232" y="1091"/>
                </a:lnTo>
                <a:lnTo>
                  <a:pt x="189" y="816"/>
                </a:lnTo>
                <a:lnTo>
                  <a:pt x="135" y="542"/>
                </a:lnTo>
                <a:lnTo>
                  <a:pt x="73" y="270"/>
                </a:lnTo>
                <a:lnTo>
                  <a:pt x="0" y="0"/>
                </a:lnTo>
                <a:lnTo>
                  <a:pt x="980" y="0"/>
                </a:lnTo>
                <a:close/>
              </a:path>
            </a:pathLst>
          </a:custGeom>
          <a:ln w="25400">
            <a:solidFill>
              <a:srgbClr val="2D5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62427" y="3495328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r:id="rId3" imgW="914400" imgH="215900" progId="Equation.KSEE3">
                  <p:embed/>
                </p:oleObj>
              </mc:Choice>
              <mc:Fallback>
                <p:oleObj r:id="rId3" imgW="914400" imgH="215900" progId="Equation.KSEE3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427" y="3495328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3346252" y="3876328"/>
            <a:ext cx="3254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/>
              <a:t>•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415480" y="1117492"/>
            <a:ext cx="9238554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276225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根据图中光通过透镜前后的方向，在图中填上适当类型的透镜</a:t>
            </a: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2800" b="1" dirty="0">
              <a:solidFill>
                <a:srgbClr val="33CC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9590" y="901700"/>
            <a:ext cx="1057211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latin typeface="Times New Roman" panose="02020603050405020304" pitchFamily="18" charset="0"/>
              </a:rPr>
              <a:t>2</a:t>
            </a:r>
            <a:r>
              <a:rPr lang="zh-CN" altLang="en-US" sz="3600" b="1">
                <a:latin typeface="Times New Roman" panose="02020603050405020304" pitchFamily="18" charset="0"/>
              </a:rPr>
              <a:t>、如图所示，请你在甲、乙虚线方框内各放置一个透镜，使得两束光线通过透镜前后的方向如图所示；关于透镜放置的类型，下列说法正确的是（　　）</a:t>
            </a:r>
          </a:p>
          <a:p>
            <a:r>
              <a:rPr lang="zh-CN" altLang="en-US" sz="3600" b="1">
                <a:latin typeface="Times New Roman" panose="02020603050405020304" pitchFamily="18" charset="0"/>
              </a:rPr>
              <a:t>A．甲、乙都为凹透镜</a:t>
            </a:r>
          </a:p>
          <a:p>
            <a:r>
              <a:rPr lang="zh-CN" altLang="en-US" sz="3600" b="1">
                <a:latin typeface="Times New Roman" panose="02020603050405020304" pitchFamily="18" charset="0"/>
              </a:rPr>
              <a:t>B．甲、乙都为凸透镜</a:t>
            </a:r>
          </a:p>
          <a:p>
            <a:r>
              <a:rPr lang="zh-CN" altLang="en-US" sz="3600" b="1">
                <a:latin typeface="Times New Roman" panose="02020603050405020304" pitchFamily="18" charset="0"/>
              </a:rPr>
              <a:t>C．甲为凹透镜、乙为凸透镜</a:t>
            </a:r>
          </a:p>
          <a:p>
            <a:r>
              <a:rPr lang="zh-CN" altLang="en-US" sz="3600" b="1">
                <a:latin typeface="Times New Roman" panose="02020603050405020304" pitchFamily="18" charset="0"/>
              </a:rPr>
              <a:t>D．甲为凸透镜、乙为凹透镜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965" y="2742565"/>
            <a:ext cx="4355465" cy="18802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1" y="1628775"/>
            <a:ext cx="5238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4652964"/>
            <a:ext cx="8191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248276" y="2276476"/>
            <a:ext cx="144463" cy="144463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5232401" y="5372101"/>
            <a:ext cx="144463" cy="144463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6" name="Oval 83"/>
          <p:cNvSpPr>
            <a:spLocks noChangeArrowheads="1"/>
          </p:cNvSpPr>
          <p:nvPr/>
        </p:nvSpPr>
        <p:spPr bwMode="auto">
          <a:xfrm>
            <a:off x="3648075" y="1341439"/>
            <a:ext cx="1873250" cy="1944687"/>
          </a:xfrm>
          <a:prstGeom prst="ellipse">
            <a:avLst/>
          </a:prstGeom>
          <a:noFill/>
          <a:ln w="28575">
            <a:solidFill>
              <a:srgbClr val="CC99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7" name="Line 89"/>
          <p:cNvSpPr>
            <a:spLocks noChangeShapeType="1"/>
          </p:cNvSpPr>
          <p:nvPr/>
        </p:nvSpPr>
        <p:spPr bwMode="auto">
          <a:xfrm>
            <a:off x="3071814" y="2349500"/>
            <a:ext cx="4338637" cy="0"/>
          </a:xfrm>
          <a:prstGeom prst="line">
            <a:avLst/>
          </a:prstGeom>
          <a:noFill/>
          <a:ln w="31750">
            <a:solidFill>
              <a:srgbClr val="0000FF"/>
            </a:solidFill>
            <a:prstDash val="lgDash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8" name="AutoShape 95"/>
          <p:cNvSpPr>
            <a:spLocks noChangeArrowheads="1"/>
          </p:cNvSpPr>
          <p:nvPr/>
        </p:nvSpPr>
        <p:spPr bwMode="auto">
          <a:xfrm>
            <a:off x="7175500" y="692151"/>
            <a:ext cx="2089150" cy="601663"/>
          </a:xfrm>
          <a:prstGeom prst="wedgeRoundRectCallout">
            <a:avLst>
              <a:gd name="adj1" fmla="val -79861"/>
              <a:gd name="adj2" fmla="val 228894"/>
              <a:gd name="adj3" fmla="val 16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主光轴</a:t>
            </a:r>
          </a:p>
        </p:txBody>
      </p:sp>
      <p:sp>
        <p:nvSpPr>
          <p:cNvPr id="18449" name="Oval 98"/>
          <p:cNvSpPr>
            <a:spLocks noChangeArrowheads="1"/>
          </p:cNvSpPr>
          <p:nvPr/>
        </p:nvSpPr>
        <p:spPr bwMode="auto">
          <a:xfrm>
            <a:off x="5032375" y="1341439"/>
            <a:ext cx="1944688" cy="1944687"/>
          </a:xfrm>
          <a:prstGeom prst="ellipse">
            <a:avLst/>
          </a:prstGeom>
          <a:noFill/>
          <a:ln w="28575">
            <a:solidFill>
              <a:srgbClr val="CC99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0" name="AutoShape 96"/>
          <p:cNvSpPr>
            <a:spLocks noChangeArrowheads="1"/>
          </p:cNvSpPr>
          <p:nvPr/>
        </p:nvSpPr>
        <p:spPr bwMode="auto">
          <a:xfrm>
            <a:off x="5951539" y="3141663"/>
            <a:ext cx="1495425" cy="647700"/>
          </a:xfrm>
          <a:prstGeom prst="wedgeRoundRectCallout">
            <a:avLst>
              <a:gd name="adj1" fmla="val -93949"/>
              <a:gd name="adj2" fmla="val -175491"/>
              <a:gd name="adj3" fmla="val 16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光心(O)</a:t>
            </a:r>
          </a:p>
        </p:txBody>
      </p:sp>
      <p:grpSp>
        <p:nvGrpSpPr>
          <p:cNvPr id="18451" name="Group 19"/>
          <p:cNvGrpSpPr/>
          <p:nvPr/>
        </p:nvGrpSpPr>
        <p:grpSpPr bwMode="auto">
          <a:xfrm>
            <a:off x="5770563" y="2330450"/>
            <a:ext cx="558800" cy="522288"/>
            <a:chOff x="0" y="0"/>
            <a:chExt cx="352" cy="329"/>
          </a:xfrm>
        </p:grpSpPr>
        <p:sp>
          <p:nvSpPr>
            <p:cNvPr id="228381" name="Text Box 94"/>
            <p:cNvSpPr txBox="1">
              <a:spLocks noChangeArrowheads="1"/>
            </p:cNvSpPr>
            <p:nvPr/>
          </p:nvSpPr>
          <p:spPr bwMode="auto">
            <a:xfrm>
              <a:off x="0" y="41"/>
              <a:ext cx="3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zh-CN" altLang="zh-CN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C</a:t>
              </a:r>
              <a:r>
                <a:rPr lang="zh-CN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382" name="Oval 109"/>
            <p:cNvSpPr>
              <a:spLocks noChangeArrowheads="1"/>
            </p:cNvSpPr>
            <p:nvPr/>
          </p:nvSpPr>
          <p:spPr bwMode="auto">
            <a:xfrm>
              <a:off x="124" y="0"/>
              <a:ext cx="68" cy="68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007600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CCFFCC"/>
              </a:solidFill>
              <a:rou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54" name="Group 22"/>
          <p:cNvGrpSpPr/>
          <p:nvPr/>
        </p:nvGrpSpPr>
        <p:grpSpPr bwMode="auto">
          <a:xfrm>
            <a:off x="4094163" y="2319338"/>
            <a:ext cx="957262" cy="533400"/>
            <a:chOff x="0" y="0"/>
            <a:chExt cx="603" cy="336"/>
          </a:xfrm>
        </p:grpSpPr>
        <p:sp>
          <p:nvSpPr>
            <p:cNvPr id="228379" name="Text Box 93"/>
            <p:cNvSpPr txBox="1">
              <a:spLocks noChangeArrowheads="1"/>
            </p:cNvSpPr>
            <p:nvPr/>
          </p:nvSpPr>
          <p:spPr bwMode="auto">
            <a:xfrm>
              <a:off x="0" y="48"/>
              <a:ext cx="6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zh-CN" altLang="zh-CN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C</a:t>
              </a:r>
              <a:r>
                <a:rPr lang="zh-CN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380" name="Oval 110"/>
            <p:cNvSpPr>
              <a:spLocks noChangeArrowheads="1"/>
            </p:cNvSpPr>
            <p:nvPr/>
          </p:nvSpPr>
          <p:spPr bwMode="auto">
            <a:xfrm>
              <a:off x="232" y="0"/>
              <a:ext cx="68" cy="68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007600"/>
                </a:gs>
              </a:gsLst>
              <a:path path="shape">
                <a:fillToRect l="50000" t="50000" r="50000" b="50000"/>
              </a:path>
            </a:gradFill>
            <a:ln w="0">
              <a:solidFill>
                <a:srgbClr val="CCFFCC"/>
              </a:solidFill>
              <a:rou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457" name="Oval 42"/>
          <p:cNvSpPr>
            <a:spLocks noChangeArrowheads="1"/>
          </p:cNvSpPr>
          <p:nvPr/>
        </p:nvSpPr>
        <p:spPr bwMode="auto">
          <a:xfrm>
            <a:off x="2636839" y="4221164"/>
            <a:ext cx="2522537" cy="2376487"/>
          </a:xfrm>
          <a:prstGeom prst="ellipse">
            <a:avLst/>
          </a:prstGeom>
          <a:noFill/>
          <a:ln w="25400">
            <a:solidFill>
              <a:srgbClr val="FF99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8" name="Oval 42"/>
          <p:cNvSpPr>
            <a:spLocks noChangeArrowheads="1"/>
          </p:cNvSpPr>
          <p:nvPr/>
        </p:nvSpPr>
        <p:spPr bwMode="auto">
          <a:xfrm>
            <a:off x="5445125" y="4221164"/>
            <a:ext cx="2522538" cy="2376487"/>
          </a:xfrm>
          <a:prstGeom prst="ellipse">
            <a:avLst/>
          </a:prstGeom>
          <a:noFill/>
          <a:ln w="25400">
            <a:solidFill>
              <a:srgbClr val="FF99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59" name="Group 27"/>
          <p:cNvGrpSpPr/>
          <p:nvPr/>
        </p:nvGrpSpPr>
        <p:grpSpPr bwMode="auto">
          <a:xfrm>
            <a:off x="6537325" y="5384800"/>
            <a:ext cx="566738" cy="565150"/>
            <a:chOff x="0" y="0"/>
            <a:chExt cx="357" cy="356"/>
          </a:xfrm>
        </p:grpSpPr>
        <p:sp>
          <p:nvSpPr>
            <p:cNvPr id="228377" name="Text Box 32"/>
            <p:cNvSpPr txBox="1">
              <a:spLocks noChangeArrowheads="1"/>
            </p:cNvSpPr>
            <p:nvPr/>
          </p:nvSpPr>
          <p:spPr bwMode="auto">
            <a:xfrm>
              <a:off x="0" y="68"/>
              <a:ext cx="35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zh-CN" altLang="zh-CN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C</a:t>
              </a:r>
              <a:r>
                <a:rPr lang="zh-CN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378" name="Oval 44"/>
            <p:cNvSpPr>
              <a:spLocks noChangeArrowheads="1"/>
            </p:cNvSpPr>
            <p:nvPr/>
          </p:nvSpPr>
          <p:spPr bwMode="auto">
            <a:xfrm>
              <a:off x="96" y="0"/>
              <a:ext cx="66" cy="68"/>
            </a:xfrm>
            <a:prstGeom prst="ellipse">
              <a:avLst/>
            </a:prstGeom>
            <a:gradFill rotWithShape="0">
              <a:gsLst>
                <a:gs pos="0">
                  <a:srgbClr val="800000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800000"/>
              </a:solidFill>
              <a:rou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62" name="Group 30"/>
          <p:cNvGrpSpPr/>
          <p:nvPr/>
        </p:nvGrpSpPr>
        <p:grpSpPr bwMode="auto">
          <a:xfrm>
            <a:off x="3503614" y="5384800"/>
            <a:ext cx="566737" cy="565150"/>
            <a:chOff x="0" y="0"/>
            <a:chExt cx="357" cy="356"/>
          </a:xfrm>
        </p:grpSpPr>
        <p:sp>
          <p:nvSpPr>
            <p:cNvPr id="228375" name="Text Box 33"/>
            <p:cNvSpPr txBox="1">
              <a:spLocks noChangeArrowheads="1"/>
            </p:cNvSpPr>
            <p:nvPr/>
          </p:nvSpPr>
          <p:spPr bwMode="auto">
            <a:xfrm>
              <a:off x="0" y="68"/>
              <a:ext cx="35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Tx/>
                <a:buNone/>
              </a:pPr>
              <a:r>
                <a:rPr lang="zh-CN" altLang="zh-CN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 C</a:t>
              </a:r>
              <a:r>
                <a:rPr lang="zh-CN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376" name="Oval 45"/>
            <p:cNvSpPr>
              <a:spLocks noChangeArrowheads="1"/>
            </p:cNvSpPr>
            <p:nvPr/>
          </p:nvSpPr>
          <p:spPr bwMode="auto">
            <a:xfrm>
              <a:off x="220" y="0"/>
              <a:ext cx="66" cy="68"/>
            </a:xfrm>
            <a:prstGeom prst="ellipse">
              <a:avLst/>
            </a:prstGeom>
            <a:gradFill rotWithShape="0">
              <a:gsLst>
                <a:gs pos="0">
                  <a:srgbClr val="990000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800000"/>
              </a:solidFill>
              <a:rou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465" name="Line 36"/>
          <p:cNvSpPr>
            <a:spLocks noChangeShapeType="1"/>
          </p:cNvSpPr>
          <p:nvPr/>
        </p:nvSpPr>
        <p:spPr bwMode="auto">
          <a:xfrm>
            <a:off x="2566989" y="5445125"/>
            <a:ext cx="561657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66" name="AutoShape 96"/>
          <p:cNvSpPr>
            <a:spLocks noChangeArrowheads="1"/>
          </p:cNvSpPr>
          <p:nvPr/>
        </p:nvSpPr>
        <p:spPr bwMode="auto">
          <a:xfrm>
            <a:off x="6078539" y="3268663"/>
            <a:ext cx="1495425" cy="647700"/>
          </a:xfrm>
          <a:prstGeom prst="wedgeRoundRectCallout">
            <a:avLst>
              <a:gd name="adj1" fmla="val -93630"/>
              <a:gd name="adj2" fmla="val 298037"/>
              <a:gd name="adj3" fmla="val 16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光心(O)</a:t>
            </a:r>
          </a:p>
        </p:txBody>
      </p:sp>
      <p:sp>
        <p:nvSpPr>
          <p:cNvPr id="18467" name="AutoShape 95"/>
          <p:cNvSpPr>
            <a:spLocks noChangeArrowheads="1"/>
          </p:cNvSpPr>
          <p:nvPr/>
        </p:nvSpPr>
        <p:spPr bwMode="auto">
          <a:xfrm>
            <a:off x="7319963" y="4076701"/>
            <a:ext cx="2089150" cy="601663"/>
          </a:xfrm>
          <a:prstGeom prst="wedgeRoundRectCallout">
            <a:avLst>
              <a:gd name="adj1" fmla="val -63528"/>
              <a:gd name="adj2" fmla="val 176120"/>
              <a:gd name="adj3" fmla="val 16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主光轴</a:t>
            </a:r>
          </a:p>
        </p:txBody>
      </p:sp>
      <p:sp>
        <p:nvSpPr>
          <p:cNvPr id="36" name="Rectangle 6"/>
          <p:cNvSpPr txBox="1">
            <a:spLocks noChangeArrowheads="1"/>
          </p:cNvSpPr>
          <p:nvPr/>
        </p:nvSpPr>
        <p:spPr>
          <a:xfrm>
            <a:off x="-20216" y="53752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透镜的</a:t>
            </a:r>
            <a:r>
              <a:rPr lang="zh-CN" altLang="en-US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来源</a:t>
            </a:r>
            <a:r>
              <a:rPr lang="zh-CN" altLang="zh-CN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示意图 </a:t>
            </a:r>
            <a:endParaRPr lang="zh-CN" altLang="zh-CN" kern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9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ldLvl="0" animBg="1"/>
      <p:bldP spid="18437" grpId="0" bldLvl="0" animBg="1"/>
      <p:bldP spid="18446" grpId="0" bldLvl="0" animBg="1" autoUpdateAnimBg="0"/>
      <p:bldP spid="18447" grpId="0" bldLvl="0" animBg="1"/>
      <p:bldP spid="18448" grpId="0" bldLvl="0" animBg="1" autoUpdateAnimBg="0"/>
      <p:bldP spid="18449" grpId="0" bldLvl="0" animBg="1" autoUpdateAnimBg="0"/>
      <p:bldP spid="18450" grpId="0" bldLvl="0" animBg="1" autoUpdateAnimBg="0"/>
      <p:bldP spid="18457" grpId="0" bldLvl="0" animBg="1" autoUpdateAnimBg="0"/>
      <p:bldP spid="18458" grpId="0" bldLvl="0" animBg="1" autoUpdateAnimBg="0"/>
      <p:bldP spid="18465" grpId="0" bldLvl="0" animBg="1"/>
      <p:bldP spid="18466" grpId="0" bldLvl="0" animBg="1" autoUpdateAnimBg="0"/>
      <p:bldP spid="18467" grpId="0" bldLvl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/>
        </p:nvSpPr>
        <p:spPr bwMode="auto">
          <a:xfrm>
            <a:off x="1134745" y="341630"/>
            <a:ext cx="576453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defRPr/>
            </a:pPr>
            <a:r>
              <a:rPr lang="zh-CN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凸透镜的焦点</a:t>
            </a:r>
          </a:p>
        </p:txBody>
      </p:sp>
      <p:grpSp>
        <p:nvGrpSpPr>
          <p:cNvPr id="22531" name="Group 3"/>
          <p:cNvGrpSpPr/>
          <p:nvPr/>
        </p:nvGrpSpPr>
        <p:grpSpPr bwMode="auto">
          <a:xfrm>
            <a:off x="2684146" y="1899742"/>
            <a:ext cx="7129463" cy="2438400"/>
            <a:chOff x="0" y="0"/>
            <a:chExt cx="4491" cy="1536"/>
          </a:xfrm>
        </p:grpSpPr>
        <p:sp>
          <p:nvSpPr>
            <p:cNvPr id="244751" name="Line 4"/>
            <p:cNvSpPr>
              <a:spLocks noChangeShapeType="1"/>
            </p:cNvSpPr>
            <p:nvPr/>
          </p:nvSpPr>
          <p:spPr bwMode="auto">
            <a:xfrm>
              <a:off x="0" y="773"/>
              <a:ext cx="44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752" name="Oval 5"/>
            <p:cNvSpPr>
              <a:spLocks noChangeArrowheads="1"/>
            </p:cNvSpPr>
            <p:nvPr/>
          </p:nvSpPr>
          <p:spPr bwMode="auto">
            <a:xfrm>
              <a:off x="2036" y="0"/>
              <a:ext cx="192" cy="153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3765234" y="2128342"/>
            <a:ext cx="22860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3858896" y="4109542"/>
            <a:ext cx="22098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5992496" y="2153742"/>
            <a:ext cx="2438400" cy="14478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5992496" y="2610942"/>
            <a:ext cx="2438400" cy="15240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7592696" y="3195142"/>
            <a:ext cx="609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3777934" y="3118942"/>
            <a:ext cx="23622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6144896" y="3144342"/>
            <a:ext cx="22860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7508559" y="3055442"/>
            <a:ext cx="215900" cy="215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7148196" y="3487242"/>
            <a:ext cx="13668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焦点</a:t>
            </a:r>
          </a:p>
        </p:txBody>
      </p:sp>
      <p:sp>
        <p:nvSpPr>
          <p:cNvPr id="22544" name="Text Box 35"/>
          <p:cNvSpPr txBox="1">
            <a:spLocks noChangeArrowheads="1"/>
          </p:cNvSpPr>
          <p:nvPr/>
        </p:nvSpPr>
        <p:spPr bwMode="auto">
          <a:xfrm>
            <a:off x="1533208" y="4495478"/>
            <a:ext cx="91074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平行于主光轴</a:t>
            </a:r>
            <a:r>
              <a:rPr lang="zh-CN" altLang="zh-CN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的光线</a:t>
            </a: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</a:t>
            </a:r>
            <a:r>
              <a:rPr lang="zh-CN" altLang="zh-CN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</a:t>
            </a: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折射</a:t>
            </a:r>
            <a:r>
              <a:rPr lang="zh-CN" altLang="zh-CN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后会聚于主光轴上的</a:t>
            </a:r>
            <a:r>
              <a:rPr lang="zh-CN" altLang="en-US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</a:t>
            </a:r>
            <a:r>
              <a:rPr lang="zh-CN" altLang="zh-CN" sz="4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一点，叫</a:t>
            </a:r>
            <a:r>
              <a:rPr lang="zh-CN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40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ocus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zh-CN" sz="4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A}]2K_]3W64)F%_)UZB7S9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124744"/>
            <a:ext cx="626469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1055440" y="4293096"/>
            <a:ext cx="99371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虚焦点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：平行于主光轴的光线通过凹透镜后，发散光线的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反向延长线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相交于主光轴上一点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703512" y="-112401"/>
            <a:ext cx="7520880" cy="104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defRPr/>
            </a:pPr>
            <a:r>
              <a:rPr lang="zh-CN" altLang="en-US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凹</a:t>
            </a:r>
            <a:r>
              <a:rPr lang="zh-CN" altLang="zh-CN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透镜</a:t>
            </a:r>
            <a:r>
              <a:rPr lang="zh-CN" altLang="en-US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的焦点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/>
          <p:nvPr/>
        </p:nvGrpSpPr>
        <p:grpSpPr bwMode="auto">
          <a:xfrm>
            <a:off x="2372620" y="1401430"/>
            <a:ext cx="7129463" cy="2438400"/>
            <a:chOff x="0" y="0"/>
            <a:chExt cx="4491" cy="1536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0" y="773"/>
              <a:ext cx="449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lgDash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2036" y="0"/>
              <a:ext cx="192" cy="153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3453707" y="1630030"/>
            <a:ext cx="22860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547369" y="3611230"/>
            <a:ext cx="22098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5680969" y="1655430"/>
            <a:ext cx="2438400" cy="14478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5680969" y="2112630"/>
            <a:ext cx="2438400" cy="15240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281169" y="269683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3466407" y="2620630"/>
            <a:ext cx="23622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833369" y="2646030"/>
            <a:ext cx="2286000" cy="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7197032" y="2557130"/>
            <a:ext cx="215900" cy="215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6743701" y="5516563"/>
            <a:ext cx="79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zh-CN" altLang="zh-CN" sz="1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7008912" y="2999398"/>
            <a:ext cx="1366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焦点</a:t>
            </a:r>
          </a:p>
        </p:txBody>
      </p:sp>
      <p:grpSp>
        <p:nvGrpSpPr>
          <p:cNvPr id="18" name="Group 17"/>
          <p:cNvGrpSpPr/>
          <p:nvPr/>
        </p:nvGrpSpPr>
        <p:grpSpPr bwMode="auto">
          <a:xfrm>
            <a:off x="5771456" y="1637405"/>
            <a:ext cx="2362200" cy="1981200"/>
            <a:chOff x="0" y="0"/>
            <a:chExt cx="1488" cy="1248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0" y="0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48" y="1248"/>
              <a:ext cx="139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0" y="624"/>
              <a:ext cx="14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3380682" y="1620505"/>
            <a:ext cx="243840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H="1" flipV="1">
            <a:off x="3456881" y="2099482"/>
            <a:ext cx="24384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H="1">
            <a:off x="3380682" y="2611105"/>
            <a:ext cx="2286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4101407" y="2485693"/>
            <a:ext cx="215900" cy="2159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3885507" y="277303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3768826" y="2999398"/>
            <a:ext cx="13668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焦点</a:t>
            </a:r>
          </a:p>
        </p:txBody>
      </p:sp>
      <p:sp>
        <p:nvSpPr>
          <p:cNvPr id="29" name="AutoShape 29"/>
          <p:cNvSpPr/>
          <p:nvPr/>
        </p:nvSpPr>
        <p:spPr bwMode="auto">
          <a:xfrm rot="5400000">
            <a:off x="4820545" y="1549069"/>
            <a:ext cx="288925" cy="1584325"/>
          </a:xfrm>
          <a:prstGeom prst="leftBrace">
            <a:avLst>
              <a:gd name="adj1" fmla="val 45696"/>
              <a:gd name="adj2" fmla="val 50000"/>
            </a:avLst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600" ker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AutoShape 30"/>
          <p:cNvSpPr/>
          <p:nvPr/>
        </p:nvSpPr>
        <p:spPr bwMode="auto">
          <a:xfrm rot="5400000">
            <a:off x="6404870" y="1549069"/>
            <a:ext cx="288925" cy="1584325"/>
          </a:xfrm>
          <a:prstGeom prst="leftBrace">
            <a:avLst>
              <a:gd name="adj1" fmla="val 45696"/>
              <a:gd name="adj2" fmla="val 50000"/>
            </a:avLst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600" ker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4452245" y="1645905"/>
            <a:ext cx="13668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焦距</a:t>
            </a:r>
            <a:r>
              <a:rPr lang="zh-CN" altLang="zh-CN" sz="2400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6337169" y="1695358"/>
            <a:ext cx="1366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焦距</a:t>
            </a:r>
            <a:r>
              <a:rPr lang="zh-CN" altLang="zh-CN" sz="2400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2351584" y="4538234"/>
            <a:ext cx="828777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焦点到光心的距离叫做</a:t>
            </a:r>
            <a:r>
              <a:rPr lang="zh-CN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焦距</a:t>
            </a:r>
            <a:r>
              <a:rPr lang="zh-CN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zh-CN" sz="3600" b="1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en-US" altLang="zh-CN" sz="3600" b="1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)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3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3512" y="-112401"/>
            <a:ext cx="7520880" cy="104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defRPr/>
            </a:pPr>
            <a:r>
              <a:rPr lang="zh-CN" altLang="en-US" b="1" kern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焦点焦距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 autoUpdateAnimBg="0"/>
      <p:bldP spid="27" grpId="0" bldLvl="0" animBg="1" autoUpdateAnimBg="0"/>
      <p:bldP spid="29" grpId="0" bldLvl="0" animBg="1"/>
      <p:bldP spid="30" grpId="0" bldLvl="0" animBg="1"/>
      <p:bldP spid="31" grpId="0" bldLvl="0" animBg="1" autoUpdateAnimBg="0"/>
      <p:bldP spid="32" grpId="0" bldLvl="0" animBg="1" autoUpdateAnimBg="0"/>
      <p:bldP spid="33" grpId="0" bldLvl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_1336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609" y="1080383"/>
            <a:ext cx="3450774" cy="28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099097" y="3965154"/>
            <a:ext cx="918051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让凸透镜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正对</a:t>
            </a:r>
            <a:r>
              <a:rPr lang="zh-CN" altLang="en-US" sz="36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着太阳光，移动透镜，直到纸上的光斑变的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最小最亮</a:t>
            </a:r>
            <a:r>
              <a:rPr lang="zh-CN" altLang="en-US" sz="36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，此光点即焦点</a:t>
            </a:r>
            <a:r>
              <a:rPr lang="en-US" altLang="zh-CN" sz="36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36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，量出焦点到光心的垂直距离，即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焦距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3600" b="1" dirty="0">
                <a:solidFill>
                  <a:srgbClr val="0066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099097" y="279584"/>
            <a:ext cx="56880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测量凸透镜的焦距</a:t>
            </a:r>
          </a:p>
        </p:txBody>
      </p:sp>
      <p:sp>
        <p:nvSpPr>
          <p:cNvPr id="6" name="Text Box 15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5664768" y="216287"/>
            <a:ext cx="53559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b="1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凸透镜的作用汇总</a:t>
            </a:r>
            <a:r>
              <a:rPr lang="en-US" altLang="zh-CN" sz="2400" b="1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400" b="1" u="sng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endParaRPr lang="zh-CN" altLang="zh-CN" sz="2400" b="1" u="sng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135609" y="5695990"/>
            <a:ext cx="61302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b="1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太阳光聚焦法</a:t>
            </a:r>
            <a:r>
              <a:rPr lang="en-US" altLang="zh-CN" b="1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b="1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平行光法测焦距</a:t>
            </a:r>
          </a:p>
        </p:txBody>
      </p:sp>
      <p:pic>
        <p:nvPicPr>
          <p:cNvPr id="8" name="图片 7" descr="38073493453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673" y="1080383"/>
            <a:ext cx="3528392" cy="28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17228" y="98718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杨强拿一个凸透镜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正对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着太阳光，在一张纸上呈现一个并非最小的光斑时，测得这个光斑到凸透镜的距离为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。他推断，凸透镜的焦距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一定大于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。你认为对吗？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514872" y="5035533"/>
            <a:ext cx="916225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答：凸透镜的焦距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可能大于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也可能小于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792" y="2730755"/>
            <a:ext cx="54768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5"/>
          <p:cNvGrpSpPr/>
          <p:nvPr/>
        </p:nvGrpSpPr>
        <p:grpSpPr bwMode="auto">
          <a:xfrm>
            <a:off x="6968728" y="3307021"/>
            <a:ext cx="457200" cy="646113"/>
            <a:chOff x="3168" y="1920"/>
            <a:chExt cx="288" cy="407"/>
          </a:xfrm>
        </p:grpSpPr>
        <p:sp>
          <p:nvSpPr>
            <p:cNvPr id="18" name="Oval 6"/>
            <p:cNvSpPr>
              <a:spLocks noChangeArrowheads="1"/>
            </p:cNvSpPr>
            <p:nvPr/>
          </p:nvSpPr>
          <p:spPr bwMode="auto">
            <a:xfrm>
              <a:off x="3168" y="211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3168" y="1920"/>
              <a:ext cx="28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3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</a:p>
          </p:txBody>
        </p:sp>
      </p:grpSp>
      <p:grpSp>
        <p:nvGrpSpPr>
          <p:cNvPr id="6" name="Group 8"/>
          <p:cNvGrpSpPr/>
          <p:nvPr/>
        </p:nvGrpSpPr>
        <p:grpSpPr bwMode="auto">
          <a:xfrm>
            <a:off x="5097066" y="3307021"/>
            <a:ext cx="457200" cy="646113"/>
            <a:chOff x="3168" y="1920"/>
            <a:chExt cx="288" cy="407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168" y="211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3168" y="1920"/>
              <a:ext cx="28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kumimoji="1" lang="en-US" altLang="zh-CN" sz="3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</a:p>
          </p:txBody>
        </p:sp>
      </p:grp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620691" y="3667380"/>
            <a:ext cx="4953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5889228" y="3233994"/>
            <a:ext cx="609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6033691" y="3595943"/>
            <a:ext cx="762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3981372" y="2946338"/>
            <a:ext cx="2016125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4037886" y="4426205"/>
            <a:ext cx="19431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5980987" y="2899348"/>
            <a:ext cx="1368425" cy="1008062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V="1">
            <a:off x="5978128" y="3416555"/>
            <a:ext cx="1296988" cy="100965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6681391" y="2946655"/>
            <a:ext cx="0" cy="1296988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>
            <a:off x="7400528" y="2946655"/>
            <a:ext cx="0" cy="1296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/>
          <p:cNvSpPr>
            <a:spLocks noChangeArrowheads="1"/>
          </p:cNvSpPr>
          <p:nvPr/>
        </p:nvSpPr>
        <p:spPr bwMode="auto">
          <a:xfrm>
            <a:off x="3265376" y="1487126"/>
            <a:ext cx="304800" cy="1981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76471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 cmpd="sng">
            <a:solidFill>
              <a:srgbClr val="339966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2388" name="Line 4"/>
          <p:cNvSpPr>
            <a:spLocks noChangeShapeType="1"/>
          </p:cNvSpPr>
          <p:nvPr/>
        </p:nvSpPr>
        <p:spPr bwMode="auto">
          <a:xfrm>
            <a:off x="1741376" y="2477726"/>
            <a:ext cx="411480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824" name="Group 8"/>
          <p:cNvGrpSpPr/>
          <p:nvPr/>
        </p:nvGrpSpPr>
        <p:grpSpPr bwMode="auto">
          <a:xfrm>
            <a:off x="1871551" y="1558564"/>
            <a:ext cx="2743200" cy="1600200"/>
            <a:chOff x="0" y="0"/>
            <a:chExt cx="1728" cy="1008"/>
          </a:xfrm>
        </p:grpSpPr>
        <p:sp>
          <p:nvSpPr>
            <p:cNvPr id="272417" name="Line 9"/>
            <p:cNvSpPr>
              <a:spLocks noChangeShapeType="1"/>
            </p:cNvSpPr>
            <p:nvPr/>
          </p:nvSpPr>
          <p:spPr bwMode="auto">
            <a:xfrm>
              <a:off x="0" y="0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418" name="Line 10"/>
            <p:cNvSpPr>
              <a:spLocks noChangeShapeType="1"/>
            </p:cNvSpPr>
            <p:nvPr/>
          </p:nvSpPr>
          <p:spPr bwMode="auto">
            <a:xfrm>
              <a:off x="816" y="480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2391" name="Text Box 11"/>
          <p:cNvSpPr txBox="1">
            <a:spLocks noChangeArrowheads="1"/>
          </p:cNvSpPr>
          <p:nvPr/>
        </p:nvSpPr>
        <p:spPr bwMode="auto">
          <a:xfrm>
            <a:off x="4179776" y="2553926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272394" name="Text Box 14"/>
          <p:cNvSpPr txBox="1">
            <a:spLocks noChangeArrowheads="1"/>
          </p:cNvSpPr>
          <p:nvPr/>
        </p:nvSpPr>
        <p:spPr bwMode="auto">
          <a:xfrm>
            <a:off x="2274776" y="2553926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272395" name="Text Box 15"/>
          <p:cNvSpPr txBox="1">
            <a:spLocks noChangeArrowheads="1"/>
          </p:cNvSpPr>
          <p:nvPr/>
        </p:nvSpPr>
        <p:spPr bwMode="auto">
          <a:xfrm>
            <a:off x="2960576" y="4382726"/>
            <a:ext cx="480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zh-CN" altLang="zh-CN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2" name="Text Box 16"/>
          <p:cNvSpPr txBox="1">
            <a:spLocks noChangeArrowheads="1"/>
          </p:cNvSpPr>
          <p:nvPr/>
        </p:nvSpPr>
        <p:spPr bwMode="auto">
          <a:xfrm>
            <a:off x="1559560" y="3474720"/>
            <a:ext cx="1063688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光线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通过光心</a:t>
            </a:r>
            <a:r>
              <a:rPr lang="zh-CN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传播方向不变</a:t>
            </a: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zh-CN" altLang="en-US" sz="4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一箭穿心，</a:t>
            </a:r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1490551" y="3131776"/>
            <a:ext cx="18288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rot="21330363" flipV="1">
            <a:off x="3239976" y="2153241"/>
            <a:ext cx="1676400" cy="9144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1559383" y="4520486"/>
            <a:ext cx="9205913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平行于主光轴的光线</a:t>
            </a:r>
            <a:r>
              <a:rPr lang="zh-CN" altLang="zh-CN" sz="3200" b="1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经凸透镜折射后通过焦点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 rot="21330363" flipV="1">
            <a:off x="1800114" y="1936389"/>
            <a:ext cx="1597025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>
            <a:off x="3341576" y="1875111"/>
            <a:ext cx="1828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1476375" y="5461635"/>
            <a:ext cx="1017206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</a:t>
            </a:r>
            <a:r>
              <a:rPr lang="zh-CN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经过凸透镜焦点的光线</a:t>
            </a:r>
            <a:r>
              <a:rPr lang="zh-CN" altLang="zh-CN" sz="3200" b="1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折射后平行于主光轴射出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2406" name="Rectangle 26"/>
          <p:cNvSpPr>
            <a:spLocks noGrp="1" noChangeArrowheads="1"/>
          </p:cNvSpPr>
          <p:nvPr/>
        </p:nvSpPr>
        <p:spPr bwMode="auto">
          <a:xfrm>
            <a:off x="1354696" y="318974"/>
            <a:ext cx="74663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三条特殊光线</a:t>
            </a:r>
            <a:r>
              <a:rPr lang="en-US" altLang="zh-CN" sz="4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三箭客</a:t>
            </a:r>
            <a:endParaRPr lang="zh-CN" altLang="zh-CN" sz="4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2411" name="Oval 31"/>
          <p:cNvSpPr>
            <a:spLocks noChangeArrowheads="1"/>
          </p:cNvSpPr>
          <p:nvPr/>
        </p:nvSpPr>
        <p:spPr bwMode="auto">
          <a:xfrm>
            <a:off x="3365389" y="2422164"/>
            <a:ext cx="90487" cy="90487"/>
          </a:xfrm>
          <a:prstGeom prst="ellipse">
            <a:avLst/>
          </a:prstGeom>
          <a:gradFill rotWithShape="0">
            <a:gsLst>
              <a:gs pos="0">
                <a:srgbClr val="A50021"/>
              </a:gs>
              <a:gs pos="100000">
                <a:srgbClr val="4C000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8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2412" name="Oval 32"/>
          <p:cNvSpPr>
            <a:spLocks noChangeArrowheads="1"/>
          </p:cNvSpPr>
          <p:nvPr/>
        </p:nvSpPr>
        <p:spPr bwMode="auto">
          <a:xfrm>
            <a:off x="4300426" y="2422164"/>
            <a:ext cx="90488" cy="90487"/>
          </a:xfrm>
          <a:prstGeom prst="ellipse">
            <a:avLst/>
          </a:prstGeom>
          <a:gradFill rotWithShape="0">
            <a:gsLst>
              <a:gs pos="0">
                <a:srgbClr val="A50021"/>
              </a:gs>
              <a:gs pos="100000">
                <a:srgbClr val="4C000F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A5002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2413" name="Oval 33"/>
          <p:cNvSpPr>
            <a:spLocks noChangeArrowheads="1"/>
          </p:cNvSpPr>
          <p:nvPr/>
        </p:nvSpPr>
        <p:spPr bwMode="auto">
          <a:xfrm>
            <a:off x="2427176" y="2422164"/>
            <a:ext cx="90488" cy="90487"/>
          </a:xfrm>
          <a:prstGeom prst="ellipse">
            <a:avLst/>
          </a:prstGeom>
          <a:gradFill rotWithShape="0">
            <a:gsLst>
              <a:gs pos="0">
                <a:srgbClr val="800000"/>
              </a:gs>
              <a:gs pos="100000">
                <a:srgbClr val="3B0000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8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356226" y="660946"/>
          <a:ext cx="6572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r:id="rId3" imgW="657225" imgH="1276350" progId="Paint.Picture">
                  <p:embed/>
                </p:oleObj>
              </mc:Choice>
              <mc:Fallback>
                <p:oleObj r:id="rId3" imgW="657225" imgH="127635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6226" y="660946"/>
                        <a:ext cx="6572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5"/>
          <p:cNvGrpSpPr/>
          <p:nvPr/>
        </p:nvGrpSpPr>
        <p:grpSpPr bwMode="auto">
          <a:xfrm>
            <a:off x="4213225" y="692696"/>
            <a:ext cx="2743200" cy="1600200"/>
            <a:chOff x="0" y="0"/>
            <a:chExt cx="1728" cy="1008"/>
          </a:xfrm>
        </p:grpSpPr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0" y="0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816" y="480"/>
              <a:ext cx="912" cy="528"/>
            </a:xfrm>
            <a:prstGeom prst="line">
              <a:avLst/>
            </a:prstGeom>
            <a:noFill/>
            <a:ln w="28575">
              <a:solidFill>
                <a:srgbClr val="FF33CC"/>
              </a:solidFill>
              <a:rou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594225" y="1575346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6423025" y="1575346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zh-CN" altLang="zh-CN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2971800" y="4191000"/>
            <a:ext cx="480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zh-CN" altLang="zh-CN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954881" y="2836769"/>
            <a:ext cx="92598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 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通过光心的光线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传播方向不变</a:t>
            </a:r>
            <a:endParaRPr lang="zh-CN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3716020" y="2032546"/>
            <a:ext cx="18288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5584603" y="2032545"/>
            <a:ext cx="1321022" cy="673956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rot="21288305">
            <a:off x="4670425" y="1527721"/>
            <a:ext cx="990600" cy="609600"/>
          </a:xfrm>
          <a:prstGeom prst="line">
            <a:avLst/>
          </a:prstGeom>
          <a:noFill/>
          <a:ln w="25400">
            <a:solidFill>
              <a:srgbClr val="FF660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954881" y="3622434"/>
            <a:ext cx="920591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平行于主光轴的光线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发散光线的反向延长线通过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同侧</a:t>
            </a:r>
            <a:r>
              <a:rPr lang="zh-CN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虚焦点。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954881" y="4900542"/>
            <a:ext cx="108266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3、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射向虚焦点的光线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，折射后平行于主光轴</a:t>
            </a:r>
            <a:endParaRPr lang="zh-CN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3908425" y="1575346"/>
            <a:ext cx="388620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lgDash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200" b="1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3908425" y="127546"/>
            <a:ext cx="1676400" cy="914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rot="21288305">
            <a:off x="5584825" y="965746"/>
            <a:ext cx="990600" cy="609600"/>
          </a:xfrm>
          <a:prstGeom prst="line">
            <a:avLst/>
          </a:prstGeom>
          <a:noFill/>
          <a:ln w="25400">
            <a:solidFill>
              <a:srgbClr val="3366FF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5584825" y="1041946"/>
            <a:ext cx="1828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>
            <a:off x="5653089" y="1537246"/>
            <a:ext cx="71437" cy="71438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0">
            <a:solidFill>
              <a:srgbClr val="8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6656389" y="1537246"/>
            <a:ext cx="71437" cy="71438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0">
            <a:solidFill>
              <a:srgbClr val="8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4594225" y="1537246"/>
            <a:ext cx="71438" cy="71438"/>
          </a:xfrm>
          <a:prstGeom prst="ellipse">
            <a:avLst/>
          </a:prstGeom>
          <a:gradFill rotWithShape="0">
            <a:gsLst>
              <a:gs pos="0">
                <a:srgbClr val="000000"/>
              </a:gs>
              <a:gs pos="100000">
                <a:srgbClr val="000000"/>
              </a:gs>
            </a:gsLst>
            <a:path path="shape">
              <a:fillToRect l="50000" t="50000" r="50000" b="50000"/>
            </a:path>
          </a:gradFill>
          <a:ln w="0">
            <a:solidFill>
              <a:srgbClr val="8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 autoUpdateAnimBg="0"/>
      <p:bldP spid="20" grpId="0" bldLvl="0" animBg="1"/>
      <p:bldP spid="22" grpId="0" bldLvl="0" animBg="1"/>
      <p:bldP spid="23" grpId="0" bldLvl="0" animBg="1"/>
      <p:bldP spid="24" grpId="0" bldLvl="0" animBg="1" autoUpdateAnimBg="0"/>
      <p:bldP spid="27" grpId="0" bldLvl="0" animBg="1" autoUpdateAnimBg="0"/>
      <p:bldP spid="30" grpId="0" bldLvl="0" animBg="1"/>
      <p:bldP spid="31" grpId="0" bldLvl="0" animBg="1"/>
      <p:bldP spid="32" grpId="0" bldLvl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936</Words>
  <Application>Microsoft Office PowerPoint</Application>
  <PresentationFormat>自定义</PresentationFormat>
  <Paragraphs>88</Paragraphs>
  <Slides>18</Slides>
  <Notes>6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1" baseType="lpstr">
      <vt:lpstr>自定义设计方案</vt:lpstr>
      <vt:lpstr>Equation.KSEE3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2015-05-05T08:02:00Z</dcterms:created>
  <dcterms:modified xsi:type="dcterms:W3CDTF">2020-08-16T09:04:05Z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  <property fmtid="{D5CDD505-2E9C-101B-9397-08002B2CF9AE}" pid="3" name="KSORubyTemplateID">
    <vt:lpwstr>13</vt:lpwstr>
  </property>
</Properties>
</file>