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1"/>
  </p:sldMasterIdLst>
  <p:notesMasterIdLst>
    <p:notesMasterId r:id="rId20"/>
  </p:notesMasterIdLst>
  <p:sldIdLst>
    <p:sldId id="256" r:id="rId2"/>
    <p:sldId id="260" r:id="rId3"/>
    <p:sldId id="262" r:id="rId4"/>
    <p:sldId id="306" r:id="rId5"/>
    <p:sldId id="264" r:id="rId6"/>
    <p:sldId id="265" r:id="rId7"/>
    <p:sldId id="270" r:id="rId8"/>
    <p:sldId id="266" r:id="rId9"/>
    <p:sldId id="315" r:id="rId10"/>
    <p:sldId id="272" r:id="rId11"/>
    <p:sldId id="316" r:id="rId12"/>
    <p:sldId id="317" r:id="rId13"/>
    <p:sldId id="296" r:id="rId14"/>
    <p:sldId id="267" r:id="rId15"/>
    <p:sldId id="318" r:id="rId16"/>
    <p:sldId id="268"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6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5" autoAdjust="0"/>
  </p:normalViewPr>
  <p:slideViewPr>
    <p:cSldViewPr>
      <p:cViewPr varScale="1">
        <p:scale>
          <a:sx n="100" d="100"/>
          <a:sy n="100" d="100"/>
        </p:scale>
        <p:origin x="-954" y="-96"/>
      </p:cViewPr>
      <p:guideLst>
        <p:guide orient="horz" pos="2160"/>
        <p:guide pos="3866"/>
      </p:guideLst>
    </p:cSldViewPr>
  </p:slideViewPr>
  <p:notesTextViewPr>
    <p:cViewPr>
      <p:scale>
        <a:sx n="100" d="100"/>
        <a:sy n="100" d="100"/>
      </p:scale>
      <p:origin x="0" y="0"/>
    </p:cViewPr>
  </p:notesTextViewPr>
  <p:notesViewPr>
    <p:cSldViewPr>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DAE0-4727-410A-A764-6AA5A424879E}" type="datetimeFigureOut">
              <a:rPr lang="zh-CN" altLang="en-US" smtClean="0"/>
              <a:t>2020/8/16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1517E-A8D8-446B-BAB6-FF1B46774F22}" type="slidenum">
              <a:rPr lang="zh-CN" altLang="en-US" smtClean="0"/>
              <a:t>‹#›</a:t>
            </a:fld>
            <a:endParaRPr lang="zh-CN" altLang="en-US"/>
          </a:p>
        </p:txBody>
      </p:sp>
    </p:spTree>
    <p:extLst>
      <p:ext uri="{BB962C8B-B14F-4D97-AF65-F5344CB8AC3E}">
        <p14:creationId xmlns:p14="http://schemas.microsoft.com/office/powerpoint/2010/main" val="93553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91517E-A8D8-446B-BAB6-FF1B46774F2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91517E-A8D8-446B-BAB6-FF1B46774F22}"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B73335-1C78-40B3-A934-C8AFA52755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4A687C8-F5E5-4C64-9D78-91E380CA3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65FC706-84CF-4B8C-8A58-82C174D8798E}"/>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B78DBE35-1EA7-4FFC-8892-FD7777EFA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CBB823-55F5-42CB-862B-9CFACE0749E3}"/>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410634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978D34-D82E-4CB1-B8F2-2373EA909EC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23DC92B-3767-4E45-9A3B-430D63A1E1E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80A1171-E288-4AC0-BA26-46BFAC50646B}"/>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A69129E4-F843-4A77-AFEA-268A06B2F7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62B7639-309E-4382-BA4A-F7D58339338B}"/>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90738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B13D112-8C2F-47F2-90EB-E06A352093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C5DA7FD-14C2-4163-8D57-135158D962C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2C12694-48AE-4A03-B9A4-41C0E0A73858}"/>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4BFAE992-06F1-4B15-A533-2C621993C9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DA01E7D-2040-41F3-BA06-37012E4595CF}"/>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271966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5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1A73BD-C1A9-498D-968E-FA8F155AD6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2C22FF-1623-44ED-968C-B6C13E9B4C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A403B34-9BAA-4AE7-83C6-E53953363CF1}"/>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E11FD298-F35B-4D18-AF6E-9C615D82CD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6D564EC-729F-406C-AF61-48424B814BE1}"/>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241045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DFCEFB-6508-457F-B937-F00C6615E9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CCDC78B-5605-42A0-956D-90FCC4DBA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BBCDEE9-CCAB-4E78-9B31-6C43F9BE7B7B}"/>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EB3BA2E4-CEDB-42B3-8B55-0AB9EA03B6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040FDC9-4849-42B9-AFCA-E6B7329D0804}"/>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320031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33E28B-2B6A-4F8E-AB06-6E85B33A07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93FF20C-9518-435B-BA1B-EDF14C67B9F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E8F7CB2-DDA5-4486-9768-695AD481C01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B3886F9-6B2D-4059-851C-819C3EE9560C}"/>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6" name="页脚占位符 5">
            <a:extLst>
              <a:ext uri="{FF2B5EF4-FFF2-40B4-BE49-F238E27FC236}">
                <a16:creationId xmlns:a16="http://schemas.microsoft.com/office/drawing/2014/main" xmlns="" id="{7990E7AE-4703-465D-97D1-13794B3D46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A9431F-1823-4525-9CE2-82DD76EBFF42}"/>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181886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CD2A6F-4AB8-4CAB-A660-15F48488C5F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079AEE1-1B4D-401F-89CC-B3E97A8CB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4535A505-6A9C-448F-9929-CAADDC9844D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C35F5A5-FAAA-4F03-9890-BD44FBAFA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763EB99-8AB5-45DF-AB05-1DEF8492B0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56A35DE-02B6-4097-8B19-CAED3C680D52}"/>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8" name="页脚占位符 7">
            <a:extLst>
              <a:ext uri="{FF2B5EF4-FFF2-40B4-BE49-F238E27FC236}">
                <a16:creationId xmlns:a16="http://schemas.microsoft.com/office/drawing/2014/main" xmlns="" id="{5C9972BB-5DF4-48A4-8C75-CE8823AE702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24A3BEB-37B4-4BBA-9C59-9FE95894A326}"/>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109956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C6CB9D-AD15-4DDB-96BB-A30A480E0A3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1440524-FBA3-4413-BAFF-01B43B657E81}"/>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4" name="页脚占位符 3">
            <a:extLst>
              <a:ext uri="{FF2B5EF4-FFF2-40B4-BE49-F238E27FC236}">
                <a16:creationId xmlns:a16="http://schemas.microsoft.com/office/drawing/2014/main" xmlns="" id="{DCDFF30C-8356-4A66-ADBA-D82CAD2B540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A7926E0-4459-4854-B203-94A8C5DAB79B}"/>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94969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C52C39-1D35-4B39-9771-15CB5CE6FD3F}"/>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3" name="页脚占位符 2">
            <a:extLst>
              <a:ext uri="{FF2B5EF4-FFF2-40B4-BE49-F238E27FC236}">
                <a16:creationId xmlns:a16="http://schemas.microsoft.com/office/drawing/2014/main" xmlns="" id="{5F6A3E31-E3D9-4135-B5E3-6CE5C7AA4E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3B5A882-62CC-4E45-A036-28EA36914C42}"/>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119865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EAFA13-8672-4676-85F2-EE96601526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8C45A71-1773-454A-8C04-6BF77B983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D7059F7E-0235-419D-8445-5DBB1AFCD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69D17AF-CFD5-43DA-BFE7-609FB228BFC1}"/>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6" name="页脚占位符 5">
            <a:extLst>
              <a:ext uri="{FF2B5EF4-FFF2-40B4-BE49-F238E27FC236}">
                <a16:creationId xmlns:a16="http://schemas.microsoft.com/office/drawing/2014/main" xmlns="" id="{BAE5447F-22DC-4962-B6C2-52D5C932EB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2285F7F-E614-42F9-A0C1-3742172F74D5}"/>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85145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FB56148-8978-4A0C-B21D-5E112936D1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64CBC2-E290-48EF-BA22-5DF2C1A1B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CB33CC0-0BDA-4A2F-8FE0-EE2D5C162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77926C0-8D6D-439A-AECF-A005FFEEF4AC}"/>
              </a:ext>
            </a:extLst>
          </p:cNvPr>
          <p:cNvSpPr>
            <a:spLocks noGrp="1"/>
          </p:cNvSpPr>
          <p:nvPr>
            <p:ph type="dt" sz="half" idx="10"/>
          </p:nvPr>
        </p:nvSpPr>
        <p:spPr/>
        <p:txBody>
          <a:bodyPr/>
          <a:lstStyle/>
          <a:p>
            <a:fld id="{3E8872F6-9549-4B32-9DC4-094BBE2E863C}" type="datetimeFigureOut">
              <a:rPr lang="zh-CN" altLang="en-US" smtClean="0"/>
              <a:t>2020/8/16</a:t>
            </a:fld>
            <a:endParaRPr lang="zh-CN" altLang="en-US"/>
          </a:p>
        </p:txBody>
      </p:sp>
      <p:sp>
        <p:nvSpPr>
          <p:cNvPr id="6" name="页脚占位符 5">
            <a:extLst>
              <a:ext uri="{FF2B5EF4-FFF2-40B4-BE49-F238E27FC236}">
                <a16:creationId xmlns:a16="http://schemas.microsoft.com/office/drawing/2014/main" xmlns="" id="{DBE3B9CF-4FE8-4B5A-8BE4-7AA4560526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084DAF1-2F81-41C9-BA6D-FF44FBE8CA10}"/>
              </a:ext>
            </a:extLst>
          </p:cNvPr>
          <p:cNvSpPr>
            <a:spLocks noGrp="1"/>
          </p:cNvSpPr>
          <p:nvPr>
            <p:ph type="sldNum" sz="quarter" idx="12"/>
          </p:nvPr>
        </p:nvSpPr>
        <p:spPr/>
        <p:txBody>
          <a:body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59650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F2BFE83-C7EE-4129-B5AE-B1E017EFC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22BE16A-5EC7-422F-8105-64E22CD01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215F364-9101-4067-A23B-75A45C3F2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872F6-9549-4B32-9DC4-094BBE2E863C}" type="datetimeFigureOut">
              <a:rPr lang="zh-CN" altLang="en-US" smtClean="0"/>
              <a:t>2020/8/16</a:t>
            </a:fld>
            <a:endParaRPr lang="zh-CN" altLang="en-US"/>
          </a:p>
        </p:txBody>
      </p:sp>
      <p:sp>
        <p:nvSpPr>
          <p:cNvPr id="5" name="页脚占位符 4">
            <a:extLst>
              <a:ext uri="{FF2B5EF4-FFF2-40B4-BE49-F238E27FC236}">
                <a16:creationId xmlns:a16="http://schemas.microsoft.com/office/drawing/2014/main" xmlns="" id="{CB01F8C9-72C7-46D2-9194-1E1EDBD6F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81F50269-0C99-4A91-B2F9-7CA9164DC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1F7A0-41B0-41EB-AE3F-7625E25A5066}" type="slidenum">
              <a:rPr lang="zh-CN" altLang="en-US" smtClean="0"/>
              <a:t>‹#›</a:t>
            </a:fld>
            <a:endParaRPr lang="zh-CN" altLang="en-US"/>
          </a:p>
        </p:txBody>
      </p:sp>
    </p:spTree>
    <p:extLst>
      <p:ext uri="{BB962C8B-B14F-4D97-AF65-F5344CB8AC3E}">
        <p14:creationId xmlns:p14="http://schemas.microsoft.com/office/powerpoint/2010/main" val="10290432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297063" y="47655"/>
            <a:ext cx="7752184" cy="1107996"/>
          </a:xfrm>
          <a:prstGeom prst="rect">
            <a:avLst/>
          </a:prstGeom>
          <a:noFill/>
        </p:spPr>
        <p:txBody>
          <a:bodyPr wrap="square" rtlCol="0">
            <a:spAutoFit/>
          </a:bodyPr>
          <a:lstStyle/>
          <a:p>
            <a:r>
              <a:rPr lang="zh-CN" altLang="en-US" sz="6600" dirty="0">
                <a:solidFill>
                  <a:srgbClr val="FF0000"/>
                </a:solidFill>
                <a:latin typeface="像我们一样年轻" panose="02010600010101010101" charset="-122"/>
                <a:ea typeface="文鼎CS魏碑" pitchFamily="49" charset="-122"/>
              </a:rPr>
              <a:t>探究光的折射定律</a:t>
            </a:r>
            <a:endParaRPr lang="zh-CN" altLang="en-US" sz="6600" dirty="0">
              <a:solidFill>
                <a:srgbClr val="FF0000"/>
              </a:solidFill>
              <a:latin typeface="像我们一样年轻" panose="02010600010101010101" charset="-122"/>
              <a:ea typeface="文鼎CS魏碑" pitchFamily="49" charset="-122"/>
            </a:endParaRPr>
          </a:p>
        </p:txBody>
      </p:sp>
      <p:pic>
        <p:nvPicPr>
          <p:cNvPr id="1028" name="Picture 4" descr="C:\Users\john\AppData\Local\Temp\mx396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12192000" cy="57332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bwMode="auto">
          <a:xfrm>
            <a:off x="8319292" y="3244071"/>
            <a:ext cx="1905000" cy="2209800"/>
            <a:chOff x="4368" y="2160"/>
            <a:chExt cx="1200" cy="1392"/>
          </a:xfrm>
        </p:grpSpPr>
        <p:sp>
          <p:nvSpPr>
            <p:cNvPr id="8" name="Line 3"/>
            <p:cNvSpPr>
              <a:spLocks noChangeShapeType="1"/>
            </p:cNvSpPr>
            <p:nvPr/>
          </p:nvSpPr>
          <p:spPr bwMode="auto">
            <a:xfrm flipH="1">
              <a:off x="4368" y="2160"/>
              <a:ext cx="1152" cy="1392"/>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9" name="Line 4"/>
            <p:cNvSpPr>
              <a:spLocks noChangeShapeType="1"/>
            </p:cNvSpPr>
            <p:nvPr/>
          </p:nvSpPr>
          <p:spPr bwMode="auto">
            <a:xfrm flipH="1">
              <a:off x="4416" y="2160"/>
              <a:ext cx="1152" cy="1392"/>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0" name="Line 5"/>
            <p:cNvSpPr>
              <a:spLocks noChangeShapeType="1"/>
            </p:cNvSpPr>
            <p:nvPr/>
          </p:nvSpPr>
          <p:spPr bwMode="auto">
            <a:xfrm>
              <a:off x="5520" y="2160"/>
              <a:ext cx="48" cy="0"/>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11" name="Rectangle 6"/>
          <p:cNvSpPr>
            <a:spLocks noChangeArrowheads="1"/>
          </p:cNvSpPr>
          <p:nvPr/>
        </p:nvSpPr>
        <p:spPr bwMode="auto">
          <a:xfrm>
            <a:off x="6414292" y="4158471"/>
            <a:ext cx="3352800" cy="1295400"/>
          </a:xfrm>
          <a:prstGeom prst="rect">
            <a:avLst/>
          </a:prstGeom>
          <a:noFill/>
          <a:ln w="38100">
            <a:solidFill>
              <a:srgbClr val="007A7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12" name="Group 7"/>
          <p:cNvGrpSpPr/>
          <p:nvPr/>
        </p:nvGrpSpPr>
        <p:grpSpPr bwMode="auto">
          <a:xfrm>
            <a:off x="5262908" y="2558272"/>
            <a:ext cx="838200" cy="669925"/>
            <a:chOff x="2448" y="1632"/>
            <a:chExt cx="528" cy="422"/>
          </a:xfrm>
        </p:grpSpPr>
        <p:grpSp>
          <p:nvGrpSpPr>
            <p:cNvPr id="13" name="Group 8"/>
            <p:cNvGrpSpPr/>
            <p:nvPr/>
          </p:nvGrpSpPr>
          <p:grpSpPr bwMode="auto">
            <a:xfrm>
              <a:off x="2448" y="1632"/>
              <a:ext cx="496" cy="422"/>
              <a:chOff x="2319" y="1735"/>
              <a:chExt cx="496" cy="422"/>
            </a:xfrm>
          </p:grpSpPr>
          <p:sp>
            <p:nvSpPr>
              <p:cNvPr id="15" name="Freeform 9"/>
              <p:cNvSpPr/>
              <p:nvPr/>
            </p:nvSpPr>
            <p:spPr bwMode="auto">
              <a:xfrm>
                <a:off x="2554" y="2076"/>
                <a:ext cx="57" cy="81"/>
              </a:xfrm>
              <a:custGeom>
                <a:avLst/>
                <a:gdLst>
                  <a:gd name="T0" fmla="*/ 0 w 57"/>
                  <a:gd name="T1" fmla="*/ 0 h 81"/>
                  <a:gd name="T2" fmla="*/ 57 w 57"/>
                  <a:gd name="T3" fmla="*/ 81 h 81"/>
                </a:gdLst>
                <a:ahLst/>
                <a:cxnLst>
                  <a:cxn ang="0">
                    <a:pos x="T0" y="T1"/>
                  </a:cxn>
                  <a:cxn ang="0">
                    <a:pos x="T2" y="T3"/>
                  </a:cxn>
                </a:cxnLst>
                <a:rect l="0" t="0" r="r" b="b"/>
                <a:pathLst>
                  <a:path w="57" h="81">
                    <a:moveTo>
                      <a:pt x="0" y="0"/>
                    </a:moveTo>
                    <a:cubicBezTo>
                      <a:pt x="41" y="13"/>
                      <a:pt x="57" y="41"/>
                      <a:pt x="57" y="81"/>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16" name="Group 10"/>
              <p:cNvGrpSpPr/>
              <p:nvPr/>
            </p:nvGrpSpPr>
            <p:grpSpPr bwMode="auto">
              <a:xfrm>
                <a:off x="2319" y="1735"/>
                <a:ext cx="496" cy="414"/>
                <a:chOff x="2319" y="1735"/>
                <a:chExt cx="496" cy="414"/>
              </a:xfrm>
            </p:grpSpPr>
            <p:sp>
              <p:nvSpPr>
                <p:cNvPr id="17" name="Freeform 11"/>
                <p:cNvSpPr/>
                <p:nvPr/>
              </p:nvSpPr>
              <p:spPr bwMode="auto">
                <a:xfrm>
                  <a:off x="2319" y="1735"/>
                  <a:ext cx="404" cy="104"/>
                </a:xfrm>
                <a:custGeom>
                  <a:avLst/>
                  <a:gdLst>
                    <a:gd name="T0" fmla="*/ 0 w 404"/>
                    <a:gd name="T1" fmla="*/ 24 h 104"/>
                    <a:gd name="T2" fmla="*/ 33 w 404"/>
                    <a:gd name="T3" fmla="*/ 16 h 104"/>
                    <a:gd name="T4" fmla="*/ 81 w 404"/>
                    <a:gd name="T5" fmla="*/ 0 h 104"/>
                    <a:gd name="T6" fmla="*/ 252 w 404"/>
                    <a:gd name="T7" fmla="*/ 8 h 104"/>
                    <a:gd name="T8" fmla="*/ 300 w 404"/>
                    <a:gd name="T9" fmla="*/ 24 h 104"/>
                    <a:gd name="T10" fmla="*/ 324 w 404"/>
                    <a:gd name="T11" fmla="*/ 32 h 104"/>
                    <a:gd name="T12" fmla="*/ 365 w 404"/>
                    <a:gd name="T13" fmla="*/ 65 h 104"/>
                    <a:gd name="T14" fmla="*/ 397 w 404"/>
                    <a:gd name="T15" fmla="*/ 97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 h="104">
                      <a:moveTo>
                        <a:pt x="0" y="24"/>
                      </a:moveTo>
                      <a:cubicBezTo>
                        <a:pt x="11" y="21"/>
                        <a:pt x="22" y="19"/>
                        <a:pt x="33" y="16"/>
                      </a:cubicBezTo>
                      <a:cubicBezTo>
                        <a:pt x="49" y="11"/>
                        <a:pt x="81" y="0"/>
                        <a:pt x="81" y="0"/>
                      </a:cubicBezTo>
                      <a:cubicBezTo>
                        <a:pt x="138" y="3"/>
                        <a:pt x="195" y="2"/>
                        <a:pt x="252" y="8"/>
                      </a:cubicBezTo>
                      <a:cubicBezTo>
                        <a:pt x="269" y="10"/>
                        <a:pt x="284" y="19"/>
                        <a:pt x="300" y="24"/>
                      </a:cubicBezTo>
                      <a:cubicBezTo>
                        <a:pt x="308" y="27"/>
                        <a:pt x="324" y="32"/>
                        <a:pt x="324" y="32"/>
                      </a:cubicBezTo>
                      <a:cubicBezTo>
                        <a:pt x="327" y="35"/>
                        <a:pt x="364" y="64"/>
                        <a:pt x="365" y="65"/>
                      </a:cubicBezTo>
                      <a:cubicBezTo>
                        <a:pt x="404" y="104"/>
                        <a:pt x="360" y="79"/>
                        <a:pt x="397" y="97"/>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Freeform 12"/>
                <p:cNvSpPr/>
                <p:nvPr/>
              </p:nvSpPr>
              <p:spPr bwMode="auto">
                <a:xfrm>
                  <a:off x="2343" y="1784"/>
                  <a:ext cx="365" cy="295"/>
                </a:xfrm>
                <a:custGeom>
                  <a:avLst/>
                  <a:gdLst>
                    <a:gd name="T0" fmla="*/ 0 w 365"/>
                    <a:gd name="T1" fmla="*/ 0 h 295"/>
                    <a:gd name="T2" fmla="*/ 130 w 365"/>
                    <a:gd name="T3" fmla="*/ 121 h 295"/>
                    <a:gd name="T4" fmla="*/ 179 w 365"/>
                    <a:gd name="T5" fmla="*/ 219 h 295"/>
                    <a:gd name="T6" fmla="*/ 203 w 365"/>
                    <a:gd name="T7" fmla="*/ 267 h 295"/>
                    <a:gd name="T8" fmla="*/ 252 w 365"/>
                    <a:gd name="T9" fmla="*/ 292 h 295"/>
                    <a:gd name="T10" fmla="*/ 284 w 365"/>
                    <a:gd name="T11" fmla="*/ 170 h 295"/>
                    <a:gd name="T12" fmla="*/ 365 w 365"/>
                    <a:gd name="T13" fmla="*/ 73 h 295"/>
                  </a:gdLst>
                  <a:ahLst/>
                  <a:cxnLst>
                    <a:cxn ang="0">
                      <a:pos x="T0" y="T1"/>
                    </a:cxn>
                    <a:cxn ang="0">
                      <a:pos x="T2" y="T3"/>
                    </a:cxn>
                    <a:cxn ang="0">
                      <a:pos x="T4" y="T5"/>
                    </a:cxn>
                    <a:cxn ang="0">
                      <a:pos x="T6" y="T7"/>
                    </a:cxn>
                    <a:cxn ang="0">
                      <a:pos x="T8" y="T9"/>
                    </a:cxn>
                    <a:cxn ang="0">
                      <a:pos x="T10" y="T11"/>
                    </a:cxn>
                    <a:cxn ang="0">
                      <a:pos x="T12" y="T13"/>
                    </a:cxn>
                  </a:cxnLst>
                  <a:rect l="0" t="0" r="r" b="b"/>
                  <a:pathLst>
                    <a:path w="365" h="295">
                      <a:moveTo>
                        <a:pt x="0" y="0"/>
                      </a:moveTo>
                      <a:cubicBezTo>
                        <a:pt x="54" y="34"/>
                        <a:pt x="86" y="77"/>
                        <a:pt x="130" y="121"/>
                      </a:cubicBezTo>
                      <a:cubicBezTo>
                        <a:pt x="147" y="173"/>
                        <a:pt x="157" y="174"/>
                        <a:pt x="179" y="219"/>
                      </a:cubicBezTo>
                      <a:cubicBezTo>
                        <a:pt x="191" y="244"/>
                        <a:pt x="181" y="246"/>
                        <a:pt x="203" y="267"/>
                      </a:cubicBezTo>
                      <a:cubicBezTo>
                        <a:pt x="217" y="281"/>
                        <a:pt x="234" y="285"/>
                        <a:pt x="252" y="292"/>
                      </a:cubicBezTo>
                      <a:cubicBezTo>
                        <a:pt x="309" y="252"/>
                        <a:pt x="261" y="295"/>
                        <a:pt x="284" y="170"/>
                      </a:cubicBezTo>
                      <a:cubicBezTo>
                        <a:pt x="291" y="131"/>
                        <a:pt x="349" y="106"/>
                        <a:pt x="365" y="73"/>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Freeform 13"/>
                <p:cNvSpPr/>
                <p:nvPr/>
              </p:nvSpPr>
              <p:spPr bwMode="auto">
                <a:xfrm>
                  <a:off x="2489" y="1794"/>
                  <a:ext cx="218" cy="302"/>
                </a:xfrm>
                <a:custGeom>
                  <a:avLst/>
                  <a:gdLst>
                    <a:gd name="T0" fmla="*/ 195 w 218"/>
                    <a:gd name="T1" fmla="*/ 63 h 302"/>
                    <a:gd name="T2" fmla="*/ 49 w 218"/>
                    <a:gd name="T3" fmla="*/ 55 h 302"/>
                    <a:gd name="T4" fmla="*/ 0 w 218"/>
                    <a:gd name="T5" fmla="*/ 119 h 302"/>
                    <a:gd name="T6" fmla="*/ 106 w 218"/>
                    <a:gd name="T7" fmla="*/ 298 h 302"/>
                    <a:gd name="T8" fmla="*/ 146 w 218"/>
                    <a:gd name="T9" fmla="*/ 176 h 302"/>
                    <a:gd name="T10" fmla="*/ 187 w 218"/>
                    <a:gd name="T11" fmla="*/ 144 h 302"/>
                    <a:gd name="T12" fmla="*/ 195 w 218"/>
                    <a:gd name="T13" fmla="*/ 119 h 302"/>
                    <a:gd name="T14" fmla="*/ 211 w 218"/>
                    <a:gd name="T15" fmla="*/ 95 h 302"/>
                    <a:gd name="T16" fmla="*/ 187 w 218"/>
                    <a:gd name="T17" fmla="*/ 111 h 302"/>
                    <a:gd name="T18" fmla="*/ 130 w 218"/>
                    <a:gd name="T19" fmla="*/ 176 h 302"/>
                    <a:gd name="T20" fmla="*/ 106 w 218"/>
                    <a:gd name="T21" fmla="*/ 257 h 302"/>
                    <a:gd name="T22" fmla="*/ 98 w 218"/>
                    <a:gd name="T23" fmla="*/ 282 h 302"/>
                    <a:gd name="T24" fmla="*/ 73 w 218"/>
                    <a:gd name="T25" fmla="*/ 273 h 302"/>
                    <a:gd name="T26" fmla="*/ 82 w 218"/>
                    <a:gd name="T27" fmla="*/ 298 h 302"/>
                    <a:gd name="T28" fmla="*/ 114 w 218"/>
                    <a:gd name="T29" fmla="*/ 290 h 302"/>
                    <a:gd name="T30" fmla="*/ 138 w 218"/>
                    <a:gd name="T31" fmla="*/ 241 h 302"/>
                    <a:gd name="T32" fmla="*/ 106 w 218"/>
                    <a:gd name="T33" fmla="*/ 2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302">
                      <a:moveTo>
                        <a:pt x="195" y="63"/>
                      </a:moveTo>
                      <a:cubicBezTo>
                        <a:pt x="175" y="0"/>
                        <a:pt x="99" y="41"/>
                        <a:pt x="49" y="55"/>
                      </a:cubicBezTo>
                      <a:cubicBezTo>
                        <a:pt x="21" y="74"/>
                        <a:pt x="12" y="88"/>
                        <a:pt x="0" y="119"/>
                      </a:cubicBezTo>
                      <a:cubicBezTo>
                        <a:pt x="11" y="199"/>
                        <a:pt x="22" y="270"/>
                        <a:pt x="106" y="298"/>
                      </a:cubicBezTo>
                      <a:cubicBezTo>
                        <a:pt x="156" y="264"/>
                        <a:pt x="130" y="239"/>
                        <a:pt x="146" y="176"/>
                      </a:cubicBezTo>
                      <a:cubicBezTo>
                        <a:pt x="148" y="168"/>
                        <a:pt x="184" y="146"/>
                        <a:pt x="187" y="144"/>
                      </a:cubicBezTo>
                      <a:cubicBezTo>
                        <a:pt x="190" y="136"/>
                        <a:pt x="191" y="127"/>
                        <a:pt x="195" y="119"/>
                      </a:cubicBezTo>
                      <a:cubicBezTo>
                        <a:pt x="199" y="110"/>
                        <a:pt x="218" y="102"/>
                        <a:pt x="211" y="95"/>
                      </a:cubicBezTo>
                      <a:cubicBezTo>
                        <a:pt x="204" y="88"/>
                        <a:pt x="194" y="105"/>
                        <a:pt x="187" y="111"/>
                      </a:cubicBezTo>
                      <a:cubicBezTo>
                        <a:pt x="166" y="128"/>
                        <a:pt x="150" y="156"/>
                        <a:pt x="130" y="176"/>
                      </a:cubicBezTo>
                      <a:cubicBezTo>
                        <a:pt x="118" y="227"/>
                        <a:pt x="126" y="195"/>
                        <a:pt x="106" y="257"/>
                      </a:cubicBezTo>
                      <a:cubicBezTo>
                        <a:pt x="103" y="265"/>
                        <a:pt x="98" y="282"/>
                        <a:pt x="98" y="282"/>
                      </a:cubicBezTo>
                      <a:cubicBezTo>
                        <a:pt x="90" y="279"/>
                        <a:pt x="79" y="267"/>
                        <a:pt x="73" y="273"/>
                      </a:cubicBezTo>
                      <a:cubicBezTo>
                        <a:pt x="67" y="279"/>
                        <a:pt x="74" y="295"/>
                        <a:pt x="82" y="298"/>
                      </a:cubicBezTo>
                      <a:cubicBezTo>
                        <a:pt x="92" y="302"/>
                        <a:pt x="103" y="293"/>
                        <a:pt x="114" y="290"/>
                      </a:cubicBezTo>
                      <a:cubicBezTo>
                        <a:pt x="117" y="286"/>
                        <a:pt x="157" y="250"/>
                        <a:pt x="138" y="241"/>
                      </a:cubicBezTo>
                      <a:cubicBezTo>
                        <a:pt x="138" y="241"/>
                        <a:pt x="113" y="266"/>
                        <a:pt x="106" y="273"/>
                      </a:cubicBezTo>
                    </a:path>
                  </a:pathLst>
                </a:custGeom>
                <a:solidFill>
                  <a:srgbClr val="C0C0C0"/>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Freeform 14"/>
                <p:cNvSpPr/>
                <p:nvPr/>
              </p:nvSpPr>
              <p:spPr bwMode="auto">
                <a:xfrm>
                  <a:off x="2522" y="2108"/>
                  <a:ext cx="49" cy="41"/>
                </a:xfrm>
                <a:custGeom>
                  <a:avLst/>
                  <a:gdLst>
                    <a:gd name="T0" fmla="*/ 49 w 49"/>
                    <a:gd name="T1" fmla="*/ 0 h 41"/>
                    <a:gd name="T2" fmla="*/ 0 w 49"/>
                    <a:gd name="T3" fmla="*/ 41 h 41"/>
                  </a:gdLst>
                  <a:ahLst/>
                  <a:cxnLst>
                    <a:cxn ang="0">
                      <a:pos x="T0" y="T1"/>
                    </a:cxn>
                    <a:cxn ang="0">
                      <a:pos x="T2" y="T3"/>
                    </a:cxn>
                  </a:cxnLst>
                  <a:rect l="0" t="0" r="r" b="b"/>
                  <a:pathLst>
                    <a:path w="49" h="41">
                      <a:moveTo>
                        <a:pt x="49" y="0"/>
                      </a:moveTo>
                      <a:cubicBezTo>
                        <a:pt x="37" y="31"/>
                        <a:pt x="34" y="41"/>
                        <a:pt x="0" y="41"/>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1" name="Freeform 15"/>
                <p:cNvSpPr/>
                <p:nvPr/>
              </p:nvSpPr>
              <p:spPr bwMode="auto">
                <a:xfrm>
                  <a:off x="2700" y="1782"/>
                  <a:ext cx="115" cy="43"/>
                </a:xfrm>
                <a:custGeom>
                  <a:avLst/>
                  <a:gdLst>
                    <a:gd name="T0" fmla="*/ 0 w 115"/>
                    <a:gd name="T1" fmla="*/ 42 h 43"/>
                    <a:gd name="T2" fmla="*/ 81 w 115"/>
                    <a:gd name="T3" fmla="*/ 26 h 43"/>
                    <a:gd name="T4" fmla="*/ 106 w 115"/>
                    <a:gd name="T5" fmla="*/ 2 h 43"/>
                  </a:gdLst>
                  <a:ahLst/>
                  <a:cxnLst>
                    <a:cxn ang="0">
                      <a:pos x="T0" y="T1"/>
                    </a:cxn>
                    <a:cxn ang="0">
                      <a:pos x="T2" y="T3"/>
                    </a:cxn>
                    <a:cxn ang="0">
                      <a:pos x="T4" y="T5"/>
                    </a:cxn>
                  </a:cxnLst>
                  <a:rect l="0" t="0" r="r" b="b"/>
                  <a:pathLst>
                    <a:path w="115" h="43">
                      <a:moveTo>
                        <a:pt x="0" y="42"/>
                      </a:moveTo>
                      <a:cubicBezTo>
                        <a:pt x="27" y="38"/>
                        <a:pt x="59" y="43"/>
                        <a:pt x="81" y="26"/>
                      </a:cubicBezTo>
                      <a:cubicBezTo>
                        <a:pt x="115" y="0"/>
                        <a:pt x="84" y="2"/>
                        <a:pt x="106" y="2"/>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sp>
          <p:nvSpPr>
            <p:cNvPr id="14" name="Freeform 16"/>
            <p:cNvSpPr/>
            <p:nvPr/>
          </p:nvSpPr>
          <p:spPr bwMode="auto">
            <a:xfrm>
              <a:off x="2822" y="1736"/>
              <a:ext cx="154" cy="31"/>
            </a:xfrm>
            <a:custGeom>
              <a:avLst/>
              <a:gdLst>
                <a:gd name="T0" fmla="*/ 0 w 154"/>
                <a:gd name="T1" fmla="*/ 31 h 31"/>
                <a:gd name="T2" fmla="*/ 154 w 154"/>
                <a:gd name="T3" fmla="*/ 7 h 31"/>
              </a:gdLst>
              <a:ahLst/>
              <a:cxnLst>
                <a:cxn ang="0">
                  <a:pos x="T0" y="T1"/>
                </a:cxn>
                <a:cxn ang="0">
                  <a:pos x="T2" y="T3"/>
                </a:cxn>
              </a:cxnLst>
              <a:rect l="0" t="0" r="r" b="b"/>
              <a:pathLst>
                <a:path w="154" h="31">
                  <a:moveTo>
                    <a:pt x="0" y="31"/>
                  </a:moveTo>
                  <a:cubicBezTo>
                    <a:pt x="46" y="0"/>
                    <a:pt x="101" y="7"/>
                    <a:pt x="154" y="7"/>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nvGrpSpPr>
          <p:cNvPr id="22" name="Group 17"/>
          <p:cNvGrpSpPr/>
          <p:nvPr/>
        </p:nvGrpSpPr>
        <p:grpSpPr bwMode="auto">
          <a:xfrm>
            <a:off x="8395492" y="4158471"/>
            <a:ext cx="1066800" cy="762000"/>
            <a:chOff x="4416" y="2736"/>
            <a:chExt cx="672" cy="480"/>
          </a:xfrm>
        </p:grpSpPr>
        <p:grpSp>
          <p:nvGrpSpPr>
            <p:cNvPr id="23" name="Group 18"/>
            <p:cNvGrpSpPr/>
            <p:nvPr/>
          </p:nvGrpSpPr>
          <p:grpSpPr bwMode="auto">
            <a:xfrm>
              <a:off x="4416" y="2736"/>
              <a:ext cx="672" cy="480"/>
              <a:chOff x="4416" y="2736"/>
              <a:chExt cx="672" cy="480"/>
            </a:xfrm>
          </p:grpSpPr>
          <p:sp>
            <p:nvSpPr>
              <p:cNvPr id="25" name="Line 19"/>
              <p:cNvSpPr>
                <a:spLocks noChangeShapeType="1"/>
              </p:cNvSpPr>
              <p:nvPr/>
            </p:nvSpPr>
            <p:spPr bwMode="auto">
              <a:xfrm flipV="1">
                <a:off x="4416" y="2736"/>
                <a:ext cx="624"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6" name="Line 20"/>
              <p:cNvSpPr>
                <a:spLocks noChangeShapeType="1"/>
              </p:cNvSpPr>
              <p:nvPr/>
            </p:nvSpPr>
            <p:spPr bwMode="auto">
              <a:xfrm flipV="1">
                <a:off x="4416" y="2736"/>
                <a:ext cx="672" cy="480"/>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24" name="Line 21"/>
            <p:cNvSpPr>
              <a:spLocks noChangeShapeType="1"/>
            </p:cNvSpPr>
            <p:nvPr/>
          </p:nvSpPr>
          <p:spPr bwMode="auto">
            <a:xfrm>
              <a:off x="4416" y="3168"/>
              <a:ext cx="48" cy="48"/>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nvGrpSpPr>
          <p:cNvPr id="27" name="Group 22"/>
          <p:cNvGrpSpPr/>
          <p:nvPr/>
        </p:nvGrpSpPr>
        <p:grpSpPr bwMode="auto">
          <a:xfrm>
            <a:off x="7023892" y="4158471"/>
            <a:ext cx="1752600" cy="685800"/>
            <a:chOff x="3552" y="2736"/>
            <a:chExt cx="1104" cy="432"/>
          </a:xfrm>
        </p:grpSpPr>
        <p:grpSp>
          <p:nvGrpSpPr>
            <p:cNvPr id="28" name="Group 23"/>
            <p:cNvGrpSpPr/>
            <p:nvPr/>
          </p:nvGrpSpPr>
          <p:grpSpPr bwMode="auto">
            <a:xfrm>
              <a:off x="3552" y="2736"/>
              <a:ext cx="864" cy="432"/>
              <a:chOff x="3552" y="2736"/>
              <a:chExt cx="864" cy="432"/>
            </a:xfrm>
          </p:grpSpPr>
          <p:sp>
            <p:nvSpPr>
              <p:cNvPr id="30" name="Line 24"/>
              <p:cNvSpPr>
                <a:spLocks noChangeShapeType="1"/>
              </p:cNvSpPr>
              <p:nvPr/>
            </p:nvSpPr>
            <p:spPr bwMode="auto">
              <a:xfrm>
                <a:off x="3936" y="2736"/>
                <a:ext cx="480"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1" name="Line 25"/>
              <p:cNvSpPr>
                <a:spLocks noChangeShapeType="1"/>
              </p:cNvSpPr>
              <p:nvPr/>
            </p:nvSpPr>
            <p:spPr bwMode="auto">
              <a:xfrm>
                <a:off x="3552" y="2736"/>
                <a:ext cx="864"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29" name="Text Box 26"/>
            <p:cNvSpPr txBox="1">
              <a:spLocks noChangeArrowheads="1"/>
            </p:cNvSpPr>
            <p:nvPr/>
          </p:nvSpPr>
          <p:spPr bwMode="auto">
            <a:xfrm>
              <a:off x="4320" y="28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dirty="0">
                  <a:solidFill>
                    <a:srgbClr val="000000"/>
                  </a:solidFill>
                  <a:latin typeface="微软雅黑" panose="020B0503020204020204" pitchFamily="34" charset="-122"/>
                  <a:ea typeface="微软雅黑" panose="020B0503020204020204" pitchFamily="34" charset="-122"/>
                </a:rPr>
                <a:t>P</a:t>
              </a:r>
              <a:r>
                <a:rPr kumimoji="1" lang="en-US" altLang="zh-CN" sz="2400" kern="0" baseline="30000" dirty="0">
                  <a:solidFill>
                    <a:srgbClr val="000000"/>
                  </a:solidFill>
                  <a:latin typeface="微软雅黑" panose="020B0503020204020204" pitchFamily="34" charset="-122"/>
                  <a:ea typeface="微软雅黑" panose="020B0503020204020204" pitchFamily="34" charset="-122"/>
                </a:rPr>
                <a:t>/</a:t>
              </a:r>
              <a:endParaRPr kumimoji="1" lang="en-US" altLang="zh-CN" sz="2400" kern="0" dirty="0">
                <a:solidFill>
                  <a:srgbClr val="000000"/>
                </a:solidFill>
                <a:latin typeface="微软雅黑" panose="020B0503020204020204" pitchFamily="34" charset="-122"/>
                <a:ea typeface="微软雅黑" panose="020B0503020204020204" pitchFamily="34" charset="-122"/>
              </a:endParaRPr>
            </a:p>
          </p:txBody>
        </p:sp>
      </p:grpSp>
      <p:sp>
        <p:nvSpPr>
          <p:cNvPr id="32" name="Text Box 27"/>
          <p:cNvSpPr txBox="1">
            <a:spLocks noChangeArrowheads="1"/>
          </p:cNvSpPr>
          <p:nvPr/>
        </p:nvSpPr>
        <p:spPr bwMode="auto">
          <a:xfrm>
            <a:off x="9309892" y="4996671"/>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dirty="0">
                <a:solidFill>
                  <a:srgbClr val="000000"/>
                </a:solidFill>
                <a:latin typeface="微软雅黑" panose="020B0503020204020204" pitchFamily="34" charset="-122"/>
                <a:ea typeface="微软雅黑" panose="020B0503020204020204" pitchFamily="34" charset="-122"/>
              </a:rPr>
              <a:t>水</a:t>
            </a:r>
          </a:p>
        </p:txBody>
      </p:sp>
      <p:sp>
        <p:nvSpPr>
          <p:cNvPr id="33" name="Text Box 28"/>
          <p:cNvSpPr txBox="1">
            <a:spLocks noChangeArrowheads="1"/>
          </p:cNvSpPr>
          <p:nvPr/>
        </p:nvSpPr>
        <p:spPr bwMode="auto">
          <a:xfrm>
            <a:off x="8090692" y="3244071"/>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空气</a:t>
            </a:r>
          </a:p>
        </p:txBody>
      </p:sp>
      <p:sp>
        <p:nvSpPr>
          <p:cNvPr id="34" name="Text Box 29"/>
          <p:cNvSpPr txBox="1">
            <a:spLocks noChangeArrowheads="1"/>
          </p:cNvSpPr>
          <p:nvPr/>
        </p:nvSpPr>
        <p:spPr bwMode="auto">
          <a:xfrm>
            <a:off x="1487488" y="1412776"/>
            <a:ext cx="49895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dirty="0">
                <a:solidFill>
                  <a:srgbClr val="0000FF"/>
                </a:solidFill>
                <a:latin typeface="微软雅黑" panose="020B0503020204020204" pitchFamily="34" charset="-122"/>
                <a:ea typeface="微软雅黑" panose="020B0503020204020204" pitchFamily="34" charset="-122"/>
              </a:rPr>
              <a:t>自</a:t>
            </a:r>
            <a:r>
              <a:rPr kumimoji="1" lang="en-US" altLang="zh-CN" sz="3200" dirty="0">
                <a:solidFill>
                  <a:srgbClr val="0000FF"/>
                </a:solidFill>
                <a:latin typeface="微软雅黑" panose="020B0503020204020204" pitchFamily="34" charset="-122"/>
                <a:ea typeface="微软雅黑" panose="020B0503020204020204" pitchFamily="34" charset="-122"/>
              </a:rPr>
              <a:t>P</a:t>
            </a:r>
            <a:r>
              <a:rPr kumimoji="1" lang="zh-CN" altLang="en-US" sz="3200" dirty="0">
                <a:solidFill>
                  <a:srgbClr val="0000FF"/>
                </a:solidFill>
                <a:latin typeface="微软雅黑" panose="020B0503020204020204" pitchFamily="34" charset="-122"/>
                <a:ea typeface="微软雅黑" panose="020B0503020204020204" pitchFamily="34" charset="-122"/>
              </a:rPr>
              <a:t>点射向空气中的光线</a:t>
            </a:r>
            <a:r>
              <a:rPr kumimoji="1" lang="en-US" altLang="zh-CN" sz="3200" dirty="0">
                <a:solidFill>
                  <a:srgbClr val="0000FF"/>
                </a:solidFill>
                <a:latin typeface="微软雅黑" panose="020B0503020204020204" pitchFamily="34" charset="-122"/>
                <a:ea typeface="微软雅黑" panose="020B0503020204020204" pitchFamily="34" charset="-122"/>
              </a:rPr>
              <a:t>PA</a:t>
            </a:r>
            <a:r>
              <a:rPr kumimoji="1" lang="zh-CN" altLang="en-US" sz="3200" dirty="0">
                <a:solidFill>
                  <a:srgbClr val="0000FF"/>
                </a:solidFill>
                <a:latin typeface="微软雅黑" panose="020B0503020204020204" pitchFamily="34" charset="-122"/>
                <a:ea typeface="微软雅黑" panose="020B0503020204020204" pitchFamily="34" charset="-122"/>
              </a:rPr>
              <a:t>和</a:t>
            </a:r>
            <a:r>
              <a:rPr kumimoji="1" lang="en-US" altLang="zh-CN" sz="3200" dirty="0">
                <a:solidFill>
                  <a:srgbClr val="0000FF"/>
                </a:solidFill>
                <a:latin typeface="微软雅黑" panose="020B0503020204020204" pitchFamily="34" charset="-122"/>
                <a:ea typeface="微软雅黑" panose="020B0503020204020204" pitchFamily="34" charset="-122"/>
              </a:rPr>
              <a:t>PB</a:t>
            </a:r>
          </a:p>
        </p:txBody>
      </p:sp>
      <p:grpSp>
        <p:nvGrpSpPr>
          <p:cNvPr id="35" name="Group 30"/>
          <p:cNvGrpSpPr/>
          <p:nvPr/>
        </p:nvGrpSpPr>
        <p:grpSpPr bwMode="auto">
          <a:xfrm>
            <a:off x="6795292" y="3777471"/>
            <a:ext cx="1981200" cy="2209800"/>
            <a:chOff x="3408" y="2496"/>
            <a:chExt cx="1248" cy="1392"/>
          </a:xfrm>
        </p:grpSpPr>
        <p:grpSp>
          <p:nvGrpSpPr>
            <p:cNvPr id="36" name="Group 31"/>
            <p:cNvGrpSpPr/>
            <p:nvPr/>
          </p:nvGrpSpPr>
          <p:grpSpPr bwMode="auto">
            <a:xfrm>
              <a:off x="3552" y="2736"/>
              <a:ext cx="816" cy="816"/>
              <a:chOff x="3552" y="2736"/>
              <a:chExt cx="816" cy="816"/>
            </a:xfrm>
          </p:grpSpPr>
          <p:sp>
            <p:nvSpPr>
              <p:cNvPr id="40" name="Line 32"/>
              <p:cNvSpPr>
                <a:spLocks noChangeShapeType="1"/>
              </p:cNvSpPr>
              <p:nvPr/>
            </p:nvSpPr>
            <p:spPr bwMode="auto">
              <a:xfrm flipH="1" flipV="1">
                <a:off x="3936" y="2736"/>
                <a:ext cx="432"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1" name="Line 33"/>
              <p:cNvSpPr>
                <a:spLocks noChangeShapeType="1"/>
              </p:cNvSpPr>
              <p:nvPr/>
            </p:nvSpPr>
            <p:spPr bwMode="auto">
              <a:xfrm flipH="1" flipV="1">
                <a:off x="3552" y="2736"/>
                <a:ext cx="816"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2" name="Line 34"/>
              <p:cNvSpPr>
                <a:spLocks noChangeShapeType="1"/>
              </p:cNvSpPr>
              <p:nvPr/>
            </p:nvSpPr>
            <p:spPr bwMode="auto">
              <a:xfrm flipH="1" flipV="1">
                <a:off x="3888" y="3072"/>
                <a:ext cx="480" cy="480"/>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3" name="Line 35"/>
              <p:cNvSpPr>
                <a:spLocks noChangeShapeType="1"/>
              </p:cNvSpPr>
              <p:nvPr/>
            </p:nvSpPr>
            <p:spPr bwMode="auto">
              <a:xfrm flipH="1" flipV="1">
                <a:off x="4032" y="2928"/>
                <a:ext cx="336" cy="624"/>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37" name="Text Box 36"/>
            <p:cNvSpPr txBox="1">
              <a:spLocks noChangeArrowheads="1"/>
            </p:cNvSpPr>
            <p:nvPr/>
          </p:nvSpPr>
          <p:spPr bwMode="auto">
            <a:xfrm>
              <a:off x="4272" y="360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P</a:t>
              </a:r>
            </a:p>
          </p:txBody>
        </p:sp>
        <p:sp>
          <p:nvSpPr>
            <p:cNvPr id="38" name="Text Box 37"/>
            <p:cNvSpPr txBox="1">
              <a:spLocks noChangeArrowheads="1"/>
            </p:cNvSpPr>
            <p:nvPr/>
          </p:nvSpPr>
          <p:spPr bwMode="auto">
            <a:xfrm>
              <a:off x="3840" y="24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A</a:t>
              </a:r>
            </a:p>
          </p:txBody>
        </p:sp>
        <p:sp>
          <p:nvSpPr>
            <p:cNvPr id="39" name="Text Box 38"/>
            <p:cNvSpPr txBox="1">
              <a:spLocks noChangeArrowheads="1"/>
            </p:cNvSpPr>
            <p:nvPr/>
          </p:nvSpPr>
          <p:spPr bwMode="auto">
            <a:xfrm>
              <a:off x="3408" y="24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B</a:t>
              </a:r>
            </a:p>
          </p:txBody>
        </p:sp>
      </p:grpSp>
      <p:grpSp>
        <p:nvGrpSpPr>
          <p:cNvPr id="44" name="Group 40"/>
          <p:cNvGrpSpPr/>
          <p:nvPr/>
        </p:nvGrpSpPr>
        <p:grpSpPr bwMode="auto">
          <a:xfrm>
            <a:off x="5701506" y="2558271"/>
            <a:ext cx="1931988" cy="1600200"/>
            <a:chOff x="2719" y="1728"/>
            <a:chExt cx="1217" cy="1008"/>
          </a:xfrm>
        </p:grpSpPr>
        <p:grpSp>
          <p:nvGrpSpPr>
            <p:cNvPr id="45" name="Group 41"/>
            <p:cNvGrpSpPr/>
            <p:nvPr/>
          </p:nvGrpSpPr>
          <p:grpSpPr bwMode="auto">
            <a:xfrm>
              <a:off x="2784" y="1920"/>
              <a:ext cx="1152" cy="816"/>
              <a:chOff x="2784" y="1920"/>
              <a:chExt cx="1152" cy="816"/>
            </a:xfrm>
          </p:grpSpPr>
          <p:sp>
            <p:nvSpPr>
              <p:cNvPr id="48" name="Line 42"/>
              <p:cNvSpPr>
                <a:spLocks noChangeShapeType="1"/>
              </p:cNvSpPr>
              <p:nvPr/>
            </p:nvSpPr>
            <p:spPr bwMode="auto">
              <a:xfrm flipH="1" flipV="1">
                <a:off x="3120" y="1920"/>
                <a:ext cx="816"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49" name="Group 43"/>
              <p:cNvGrpSpPr/>
              <p:nvPr/>
            </p:nvGrpSpPr>
            <p:grpSpPr bwMode="auto">
              <a:xfrm>
                <a:off x="2784" y="2352"/>
                <a:ext cx="768" cy="384"/>
                <a:chOff x="2784" y="2352"/>
                <a:chExt cx="768" cy="384"/>
              </a:xfrm>
            </p:grpSpPr>
            <p:sp>
              <p:nvSpPr>
                <p:cNvPr id="51" name="Line 44"/>
                <p:cNvSpPr>
                  <a:spLocks noChangeShapeType="1"/>
                </p:cNvSpPr>
                <p:nvPr/>
              </p:nvSpPr>
              <p:spPr bwMode="auto">
                <a:xfrm flipH="1" flipV="1">
                  <a:off x="2784" y="2352"/>
                  <a:ext cx="768" cy="384"/>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52" name="Line 45"/>
                <p:cNvSpPr>
                  <a:spLocks noChangeShapeType="1"/>
                </p:cNvSpPr>
                <p:nvPr/>
              </p:nvSpPr>
              <p:spPr bwMode="auto">
                <a:xfrm flipH="1" flipV="1">
                  <a:off x="3168" y="2544"/>
                  <a:ext cx="384" cy="192"/>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50" name="Line 46"/>
              <p:cNvSpPr>
                <a:spLocks noChangeShapeType="1"/>
              </p:cNvSpPr>
              <p:nvPr/>
            </p:nvSpPr>
            <p:spPr bwMode="auto">
              <a:xfrm flipH="1" flipV="1">
                <a:off x="3408" y="2208"/>
                <a:ext cx="528" cy="528"/>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46" name="Text Box 47"/>
            <p:cNvSpPr txBox="1">
              <a:spLocks noChangeArrowheads="1"/>
            </p:cNvSpPr>
            <p:nvPr/>
          </p:nvSpPr>
          <p:spPr bwMode="auto">
            <a:xfrm>
              <a:off x="3120" y="172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Q</a:t>
              </a:r>
            </a:p>
          </p:txBody>
        </p:sp>
        <p:sp>
          <p:nvSpPr>
            <p:cNvPr id="47" name="Text Box 48"/>
            <p:cNvSpPr txBox="1">
              <a:spLocks noChangeArrowheads="1"/>
            </p:cNvSpPr>
            <p:nvPr/>
          </p:nvSpPr>
          <p:spPr bwMode="auto">
            <a:xfrm>
              <a:off x="2719" y="210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dirty="0">
                  <a:solidFill>
                    <a:srgbClr val="000000"/>
                  </a:solidFill>
                  <a:latin typeface="微软雅黑" panose="020B0503020204020204" pitchFamily="34" charset="-122"/>
                  <a:ea typeface="微软雅黑" panose="020B0503020204020204" pitchFamily="34" charset="-122"/>
                </a:rPr>
                <a:t>Q</a:t>
              </a:r>
              <a:r>
                <a:rPr kumimoji="1" lang="en-US" altLang="zh-CN" sz="2400" kern="0" baseline="30000" dirty="0">
                  <a:solidFill>
                    <a:srgbClr val="000000"/>
                  </a:solidFill>
                  <a:latin typeface="微软雅黑" panose="020B0503020204020204" pitchFamily="34" charset="-122"/>
                  <a:ea typeface="微软雅黑" panose="020B0503020204020204" pitchFamily="34" charset="-122"/>
                </a:rPr>
                <a:t>/</a:t>
              </a:r>
              <a:endParaRPr kumimoji="1" lang="en-US" altLang="zh-CN" sz="2400" kern="0" dirty="0">
                <a:solidFill>
                  <a:srgbClr val="000000"/>
                </a:solidFill>
                <a:latin typeface="微软雅黑" panose="020B0503020204020204" pitchFamily="34" charset="-122"/>
                <a:ea typeface="微软雅黑" panose="020B0503020204020204" pitchFamily="34" charset="-122"/>
              </a:endParaRPr>
            </a:p>
          </p:txBody>
        </p:sp>
      </p:grpSp>
      <p:sp>
        <p:nvSpPr>
          <p:cNvPr id="53" name="Text Box 49"/>
          <p:cNvSpPr txBox="1">
            <a:spLocks noChangeArrowheads="1"/>
          </p:cNvSpPr>
          <p:nvPr/>
        </p:nvSpPr>
        <p:spPr bwMode="auto">
          <a:xfrm>
            <a:off x="1348580" y="2466499"/>
            <a:ext cx="38991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a:solidFill>
                  <a:srgbClr val="0000FF"/>
                </a:solidFill>
                <a:latin typeface="微软雅黑" panose="020B0503020204020204" pitchFamily="34" charset="-122"/>
                <a:ea typeface="微软雅黑" panose="020B0503020204020204" pitchFamily="34" charset="-122"/>
              </a:rPr>
              <a:t>眼睛对着折射光线看去，</a:t>
            </a:r>
            <a:r>
              <a:rPr kumimoji="1" lang="zh-CN" altLang="en-US" sz="3200" b="1" dirty="0">
                <a:solidFill>
                  <a:srgbClr val="FF0000"/>
                </a:solidFill>
                <a:latin typeface="微软雅黑" panose="020B0503020204020204" pitchFamily="34" charset="-122"/>
                <a:ea typeface="微软雅黑" panose="020B0503020204020204" pitchFamily="34" charset="-122"/>
              </a:rPr>
              <a:t>觉得</a:t>
            </a:r>
            <a:r>
              <a:rPr kumimoji="1" lang="zh-CN" altLang="en-US" sz="3200" b="1" dirty="0">
                <a:solidFill>
                  <a:srgbClr val="0000FF"/>
                </a:solidFill>
                <a:latin typeface="微软雅黑" panose="020B0503020204020204" pitchFamily="34" charset="-122"/>
                <a:ea typeface="微软雅黑" panose="020B0503020204020204" pitchFamily="34" charset="-122"/>
              </a:rPr>
              <a:t>光好像是从水中</a:t>
            </a:r>
            <a:r>
              <a:rPr kumimoji="1" lang="en-US" altLang="zh-CN" sz="3200" b="1" dirty="0">
                <a:solidFill>
                  <a:srgbClr val="0000FF"/>
                </a:solidFill>
                <a:latin typeface="微软雅黑" panose="020B0503020204020204" pitchFamily="34" charset="-122"/>
                <a:ea typeface="微软雅黑" panose="020B0503020204020204" pitchFamily="34" charset="-122"/>
              </a:rPr>
              <a:t>P</a:t>
            </a:r>
            <a:r>
              <a:rPr kumimoji="1" lang="en-US" altLang="zh-CN" sz="3200" b="1" baseline="30000" dirty="0">
                <a:solidFill>
                  <a:srgbClr val="0000FF"/>
                </a:solidFill>
                <a:latin typeface="微软雅黑" panose="020B0503020204020204" pitchFamily="34" charset="-122"/>
                <a:ea typeface="微软雅黑" panose="020B0503020204020204" pitchFamily="34" charset="-122"/>
              </a:rPr>
              <a:t>/</a:t>
            </a:r>
            <a:r>
              <a:rPr kumimoji="1" lang="zh-CN" altLang="en-US" sz="3200" b="1" dirty="0">
                <a:solidFill>
                  <a:srgbClr val="0000FF"/>
                </a:solidFill>
                <a:latin typeface="微软雅黑" panose="020B0503020204020204" pitchFamily="34" charset="-122"/>
                <a:ea typeface="微软雅黑" panose="020B0503020204020204" pitchFamily="34" charset="-122"/>
              </a:rPr>
              <a:t>点射出来的。</a:t>
            </a:r>
          </a:p>
        </p:txBody>
      </p:sp>
      <p:sp>
        <p:nvSpPr>
          <p:cNvPr id="54" name="Text Box 50"/>
          <p:cNvSpPr txBox="1">
            <a:spLocks noChangeArrowheads="1"/>
          </p:cNvSpPr>
          <p:nvPr/>
        </p:nvSpPr>
        <p:spPr bwMode="auto">
          <a:xfrm>
            <a:off x="1559560" y="4208864"/>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3200" b="1" dirty="0">
                <a:solidFill>
                  <a:srgbClr val="FF0066"/>
                </a:solidFill>
                <a:latin typeface="微软雅黑" panose="020B0503020204020204" pitchFamily="34" charset="-122"/>
                <a:ea typeface="微软雅黑" panose="020B0503020204020204" pitchFamily="34" charset="-122"/>
              </a:rPr>
              <a:t>P</a:t>
            </a:r>
            <a:r>
              <a:rPr kumimoji="1" lang="en-US" altLang="zh-CN" sz="3200" b="1" baseline="30000" dirty="0">
                <a:solidFill>
                  <a:srgbClr val="FF0066"/>
                </a:solidFill>
                <a:latin typeface="微软雅黑" panose="020B0503020204020204" pitchFamily="34" charset="-122"/>
                <a:ea typeface="微软雅黑" panose="020B0503020204020204" pitchFamily="34" charset="-122"/>
              </a:rPr>
              <a:t>/</a:t>
            </a:r>
            <a:r>
              <a:rPr kumimoji="1" lang="zh-CN" altLang="en-US" sz="3200" b="1" dirty="0">
                <a:solidFill>
                  <a:srgbClr val="FF0066"/>
                </a:solidFill>
                <a:latin typeface="微软雅黑" panose="020B0503020204020204" pitchFamily="34" charset="-122"/>
                <a:ea typeface="微软雅黑" panose="020B0503020204020204" pitchFamily="34" charset="-122"/>
              </a:rPr>
              <a:t>点在</a:t>
            </a:r>
            <a:r>
              <a:rPr kumimoji="1" lang="en-US" altLang="zh-CN" sz="3200" b="1" dirty="0">
                <a:solidFill>
                  <a:srgbClr val="FF0066"/>
                </a:solidFill>
                <a:latin typeface="微软雅黑" panose="020B0503020204020204" pitchFamily="34" charset="-122"/>
                <a:ea typeface="微软雅黑" panose="020B0503020204020204" pitchFamily="34" charset="-122"/>
              </a:rPr>
              <a:t>P</a:t>
            </a:r>
            <a:r>
              <a:rPr kumimoji="1" lang="zh-CN" altLang="en-US" sz="3200" b="1" dirty="0">
                <a:solidFill>
                  <a:srgbClr val="FF0066"/>
                </a:solidFill>
                <a:latin typeface="微软雅黑" panose="020B0503020204020204" pitchFamily="34" charset="-122"/>
                <a:ea typeface="微软雅黑" panose="020B0503020204020204" pitchFamily="34" charset="-122"/>
              </a:rPr>
              <a:t>点的上方</a:t>
            </a:r>
            <a:endParaRPr kumimoji="1" lang="zh-CN" altLang="en-US" sz="2800" dirty="0">
              <a:solidFill>
                <a:srgbClr val="FF0066"/>
              </a:solidFill>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1487488" y="833340"/>
            <a:ext cx="266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dirty="0">
                <a:solidFill>
                  <a:srgbClr val="0000FF"/>
                </a:solidFill>
                <a:latin typeface="微软雅黑" panose="020B0503020204020204" pitchFamily="34" charset="-122"/>
                <a:ea typeface="微软雅黑" panose="020B0503020204020204" pitchFamily="34" charset="-122"/>
              </a:rPr>
              <a:t>分析：</a:t>
            </a:r>
            <a:endParaRPr kumimoji="1" lang="zh-CN" altLang="en-US" sz="2400" dirty="0">
              <a:solidFill>
                <a:srgbClr val="0000FF"/>
              </a:solidFill>
              <a:latin typeface="微软雅黑" panose="020B0503020204020204" pitchFamily="34" charset="-122"/>
              <a:ea typeface="微软雅黑" panose="020B0503020204020204" pitchFamily="34" charset="-122"/>
            </a:endParaRPr>
          </a:p>
        </p:txBody>
      </p:sp>
      <p:sp>
        <p:nvSpPr>
          <p:cNvPr id="56" name="Text Box 2"/>
          <p:cNvSpPr txBox="1">
            <a:spLocks noChangeArrowheads="1"/>
          </p:cNvSpPr>
          <p:nvPr/>
        </p:nvSpPr>
        <p:spPr bwMode="auto">
          <a:xfrm>
            <a:off x="1559496" y="116633"/>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3600" b="1" dirty="0">
                <a:solidFill>
                  <a:schemeClr val="bg1"/>
                </a:solidFill>
                <a:latin typeface="微软雅黑" panose="020B0503020204020204" pitchFamily="34" charset="-122"/>
                <a:ea typeface="微软雅黑" panose="020B0503020204020204" pitchFamily="34" charset="-122"/>
              </a:rPr>
              <a:t>光的折射现象：筷子变弯</a:t>
            </a:r>
            <a:endParaRPr kumimoji="1"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57" name="Picture 1026" descr="DSC03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048" y="916995"/>
            <a:ext cx="2613014" cy="148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51"/>
          <p:cNvSpPr txBox="1">
            <a:spLocks noChangeArrowheads="1"/>
          </p:cNvSpPr>
          <p:nvPr/>
        </p:nvSpPr>
        <p:spPr bwMode="auto">
          <a:xfrm>
            <a:off x="916375" y="4793527"/>
            <a:ext cx="57263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dirty="0">
                <a:solidFill>
                  <a:srgbClr val="0000FF"/>
                </a:solidFill>
                <a:latin typeface="微软雅黑" panose="020B0503020204020204" pitchFamily="34" charset="-122"/>
                <a:ea typeface="微软雅黑" panose="020B0503020204020204" pitchFamily="34" charset="-122"/>
              </a:rPr>
              <a:t>用相同的方法分析铅笔在水下部分的各点，最后得到的结果是水中的部分好象</a:t>
            </a:r>
            <a:r>
              <a:rPr kumimoji="1" lang="zh-CN" altLang="en-US" sz="3200" b="1" dirty="0">
                <a:solidFill>
                  <a:srgbClr val="007A77"/>
                </a:solidFill>
                <a:latin typeface="微软雅黑" panose="020B0503020204020204" pitchFamily="34" charset="-122"/>
                <a:ea typeface="微软雅黑" panose="020B0503020204020204" pitchFamily="34" charset="-122"/>
              </a:rPr>
              <a:t>向上偏折</a:t>
            </a:r>
            <a:r>
              <a:rPr kumimoji="1" lang="zh-CN" altLang="en-US" sz="3200" dirty="0">
                <a:solidFill>
                  <a:srgbClr val="0000FF"/>
                </a:solidFill>
                <a:latin typeface="微软雅黑" panose="020B0503020204020204" pitchFamily="34" charset="-122"/>
                <a:ea typeface="微软雅黑" panose="020B0503020204020204" pitchFamily="34" charset="-122"/>
              </a:rPr>
              <a:t>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outHorizontal)">
                                      <p:cBhvr>
                                        <p:cTn id="23" dur="500"/>
                                        <p:tgtEl>
                                          <p:spTgt spid="34"/>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2" presetClass="entr" presetSubtype="2"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slide(fromRigh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1250" fill="hold"/>
                                        <p:tgtEl>
                                          <p:spTgt spid="55"/>
                                        </p:tgtEl>
                                        <p:attrNameLst>
                                          <p:attrName>ppt_w</p:attrName>
                                        </p:attrNameLst>
                                      </p:cBhvr>
                                      <p:tavLst>
                                        <p:tav tm="0" fmla="#ppt_w*sin(2.5*pi*$)">
                                          <p:val>
                                            <p:fltVal val="0"/>
                                          </p:val>
                                        </p:tav>
                                        <p:tav tm="100000">
                                          <p:val>
                                            <p:fltVal val="1"/>
                                          </p:val>
                                        </p:tav>
                                      </p:tavLst>
                                    </p:anim>
                                    <p:anim calcmode="lin" valueType="num">
                                      <p:cBhvr>
                                        <p:cTn id="38" dur="125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ox(i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arn(outHorizontal)">
                                      <p:cBhvr>
                                        <p:cTn id="48" dur="500"/>
                                        <p:tgtEl>
                                          <p:spTgt spid="53"/>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par>
                          <p:cTn id="49" fill="hold">
                            <p:stCondLst>
                              <p:cond delay="500"/>
                            </p:stCondLst>
                            <p:childTnLst>
                              <p:par>
                                <p:cTn id="50" presetID="22" presetClass="entr" presetSubtype="1" fill="hold" grpId="0" nodeType="afterEffect">
                                  <p:stCondLst>
                                    <p:cond delay="0"/>
                                  </p:stCondLst>
                                  <p:iterate type="lt">
                                    <p:tmPct val="100000"/>
                                  </p:iterate>
                                  <p:childTnLst>
                                    <p:set>
                                      <p:cBhvr>
                                        <p:cTn id="51" dur="1" fill="hold">
                                          <p:stCondLst>
                                            <p:cond delay="0"/>
                                          </p:stCondLst>
                                        </p:cTn>
                                        <p:tgtEl>
                                          <p:spTgt spid="54">
                                            <p:txEl>
                                              <p:pRg st="0" end="0"/>
                                            </p:txEl>
                                          </p:spTgt>
                                        </p:tgtEl>
                                        <p:attrNameLst>
                                          <p:attrName>style.visibility</p:attrName>
                                        </p:attrNameLst>
                                      </p:cBhvr>
                                      <p:to>
                                        <p:strVal val="visible"/>
                                      </p:to>
                                    </p:set>
                                    <p:animEffect transition="in" filter="wipe(up)">
                                      <p:cBhvr>
                                        <p:cTn id="52" dur="75"/>
                                        <p:tgtEl>
                                          <p:spTgt spid="54">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3" fill="hold">
                      <p:stCondLst>
                        <p:cond delay="indefinite"/>
                      </p:stCondLst>
                      <p:childTnLst>
                        <p:par>
                          <p:cTn id="54" fill="hold">
                            <p:stCondLst>
                              <p:cond delay="0"/>
                            </p:stCondLst>
                            <p:childTnLst>
                              <p:par>
                                <p:cTn id="55" presetID="7" presetClass="entr" presetSubtype="2"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500" fill="hold"/>
                                        <p:tgtEl>
                                          <p:spTgt spid="22"/>
                                        </p:tgtEl>
                                        <p:attrNameLst>
                                          <p:attrName>ppt_x</p:attrName>
                                        </p:attrNameLst>
                                      </p:cBhvr>
                                      <p:tavLst>
                                        <p:tav tm="0">
                                          <p:val>
                                            <p:strVal val="1+#ppt_w/2"/>
                                          </p:val>
                                        </p:tav>
                                        <p:tav tm="100000">
                                          <p:val>
                                            <p:strVal val="#ppt_x"/>
                                          </p:val>
                                        </p:tav>
                                      </p:tavLst>
                                    </p:anim>
                                    <p:anim calcmode="lin" valueType="num">
                                      <p:cBhvr additive="base">
                                        <p:cTn id="58" dur="2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2"/>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499"/>
                                          </p:stCondLst>
                                        </p:cTn>
                                        <p:tgtEl>
                                          <p:spTgt spid="33"/>
                                        </p:tgtEl>
                                        <p:attrNameLst>
                                          <p:attrName>style.visibility</p:attrName>
                                        </p:attrNameLst>
                                      </p:cBhvr>
                                      <p:to>
                                        <p:strVal val="visible"/>
                                      </p:to>
                                    </p:set>
                                  </p:childTnLst>
                                </p:cTn>
                              </p:par>
                            </p:childTnLst>
                          </p:cTn>
                        </p:par>
                        <p:par>
                          <p:cTn id="66" fill="hold">
                            <p:stCondLst>
                              <p:cond delay="1000"/>
                            </p:stCondLst>
                            <p:childTnLst>
                              <p:par>
                                <p:cTn id="67" presetID="2" presetClass="entr" presetSubtype="6"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additive="base">
                                        <p:cTn id="69" dur="500" fill="hold"/>
                                        <p:tgtEl>
                                          <p:spTgt spid="58"/>
                                        </p:tgtEl>
                                        <p:attrNameLst>
                                          <p:attrName>ppt_x</p:attrName>
                                        </p:attrNameLst>
                                      </p:cBhvr>
                                      <p:tavLst>
                                        <p:tav tm="0">
                                          <p:val>
                                            <p:strVal val="1+#ppt_w/2"/>
                                          </p:val>
                                        </p:tav>
                                        <p:tav tm="100000">
                                          <p:val>
                                            <p:strVal val="#ppt_x"/>
                                          </p:val>
                                        </p:tav>
                                      </p:tavLst>
                                    </p:anim>
                                    <p:anim calcmode="lin" valueType="num">
                                      <p:cBhvr additive="base">
                                        <p:cTn id="7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utoUpdateAnimBg="0"/>
      <p:bldP spid="33" grpId="0" autoUpdateAnimBg="0"/>
      <p:bldP spid="34" grpId="0" autoUpdateAnimBg="0"/>
      <p:bldP spid="53" grpId="0" autoUpdateAnimBg="0"/>
      <p:bldP spid="54" grpId="0" build="p" autoUpdateAnimBg="0"/>
      <p:bldP spid="55" grpId="0" autoUpdateAnimBg="0"/>
      <p:bldP spid="58"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396852" y="2353370"/>
            <a:ext cx="36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3600" b="1" dirty="0">
                <a:solidFill>
                  <a:srgbClr val="007A77"/>
                </a:solidFill>
                <a:latin typeface="微软雅黑" panose="020B0503020204020204" pitchFamily="34" charset="-122"/>
                <a:ea typeface="微软雅黑" panose="020B0503020204020204" pitchFamily="34" charset="-122"/>
              </a:rPr>
              <a:t>答：</a:t>
            </a:r>
            <a:r>
              <a:rPr kumimoji="1" lang="zh-CN" altLang="en-US" sz="3600" b="1" dirty="0">
                <a:solidFill>
                  <a:srgbClr val="0070C0"/>
                </a:solidFill>
                <a:latin typeface="微软雅黑" panose="020B0503020204020204" pitchFamily="34" charset="-122"/>
                <a:ea typeface="微软雅黑" panose="020B0503020204020204" pitchFamily="34" charset="-122"/>
              </a:rPr>
              <a:t>变高的虚像</a:t>
            </a:r>
          </a:p>
        </p:txBody>
      </p:sp>
      <p:graphicFrame>
        <p:nvGraphicFramePr>
          <p:cNvPr id="4" name="Object 5"/>
          <p:cNvGraphicFramePr>
            <a:graphicFrameLocks noChangeAspect="1"/>
          </p:cNvGraphicFramePr>
          <p:nvPr/>
        </p:nvGraphicFramePr>
        <p:xfrm>
          <a:off x="236172" y="1988840"/>
          <a:ext cx="6151043" cy="4503762"/>
        </p:xfrm>
        <a:graphic>
          <a:graphicData uri="http://schemas.openxmlformats.org/presentationml/2006/ole">
            <mc:AlternateContent xmlns:mc="http://schemas.openxmlformats.org/markup-compatibility/2006">
              <mc:Choice xmlns:v="urn:schemas-microsoft-com:vml" Requires="v">
                <p:oleObj spid="_x0000_s22555" name="位图图像" r:id="rId4" imgW="2419350" imgH="1771650" progId="Paint.Picture">
                  <p:embed/>
                </p:oleObj>
              </mc:Choice>
              <mc:Fallback>
                <p:oleObj name="位图图像" r:id="rId4" imgW="2419350" imgH="177165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72" y="1988840"/>
                        <a:ext cx="6151043" cy="4503762"/>
                      </a:xfrm>
                      <a:prstGeom prst="rect">
                        <a:avLst/>
                      </a:prstGeom>
                      <a:noFill/>
                      <a:ln>
                        <a:noFill/>
                      </a:ln>
                      <a:effectLst/>
                    </p:spPr>
                  </p:pic>
                </p:oleObj>
              </mc:Fallback>
            </mc:AlternateContent>
          </a:graphicData>
        </a:graphic>
      </p:graphicFrame>
      <p:grpSp>
        <p:nvGrpSpPr>
          <p:cNvPr id="5" name="Group 6"/>
          <p:cNvGrpSpPr/>
          <p:nvPr/>
        </p:nvGrpSpPr>
        <p:grpSpPr bwMode="auto">
          <a:xfrm>
            <a:off x="3428515" y="2377394"/>
            <a:ext cx="1705567" cy="1629347"/>
            <a:chOff x="4376" y="2068"/>
            <a:chExt cx="664" cy="640"/>
          </a:xfrm>
        </p:grpSpPr>
        <p:sp>
          <p:nvSpPr>
            <p:cNvPr id="6" name="Line 7"/>
            <p:cNvSpPr>
              <a:spLocks noChangeShapeType="1"/>
            </p:cNvSpPr>
            <p:nvPr/>
          </p:nvSpPr>
          <p:spPr bwMode="auto">
            <a:xfrm flipH="1">
              <a:off x="4596" y="2068"/>
              <a:ext cx="444" cy="428"/>
            </a:xfrm>
            <a:prstGeom prst="line">
              <a:avLst/>
            </a:prstGeom>
            <a:noFill/>
            <a:ln w="28575">
              <a:solidFill>
                <a:srgbClr val="0000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7" name="Line 8"/>
            <p:cNvSpPr>
              <a:spLocks noChangeShapeType="1"/>
            </p:cNvSpPr>
            <p:nvPr/>
          </p:nvSpPr>
          <p:spPr bwMode="auto">
            <a:xfrm flipH="1">
              <a:off x="4376" y="2280"/>
              <a:ext cx="444" cy="428"/>
            </a:xfrm>
            <a:prstGeom prst="line">
              <a:avLst/>
            </a:prstGeom>
            <a:noFill/>
            <a:ln w="28575">
              <a:solidFill>
                <a:srgbClr val="0000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grpSp>
      <p:sp>
        <p:nvSpPr>
          <p:cNvPr id="8" name="Line 9"/>
          <p:cNvSpPr>
            <a:spLocks noChangeShapeType="1"/>
          </p:cNvSpPr>
          <p:nvPr/>
        </p:nvSpPr>
        <p:spPr bwMode="auto">
          <a:xfrm>
            <a:off x="2224814" y="4201292"/>
            <a:ext cx="0" cy="1137469"/>
          </a:xfrm>
          <a:prstGeom prst="line">
            <a:avLst/>
          </a:prstGeom>
          <a:noFill/>
          <a:ln w="28575">
            <a:solidFill>
              <a:srgbClr val="6699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grpSp>
        <p:nvGrpSpPr>
          <p:cNvPr id="9" name="Group 10"/>
          <p:cNvGrpSpPr/>
          <p:nvPr/>
        </p:nvGrpSpPr>
        <p:grpSpPr bwMode="auto">
          <a:xfrm>
            <a:off x="2393598" y="3994702"/>
            <a:ext cx="1050207" cy="1926524"/>
            <a:chOff x="4376" y="2068"/>
            <a:chExt cx="664" cy="640"/>
          </a:xfrm>
        </p:grpSpPr>
        <p:sp>
          <p:nvSpPr>
            <p:cNvPr id="10" name="Line 11"/>
            <p:cNvSpPr>
              <a:spLocks noChangeShapeType="1"/>
            </p:cNvSpPr>
            <p:nvPr/>
          </p:nvSpPr>
          <p:spPr bwMode="auto">
            <a:xfrm flipH="1">
              <a:off x="4596" y="2068"/>
              <a:ext cx="444" cy="428"/>
            </a:xfrm>
            <a:prstGeom prst="line">
              <a:avLst/>
            </a:prstGeom>
            <a:noFill/>
            <a:ln w="28575">
              <a:solidFill>
                <a:srgbClr val="0000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11" name="Line 12"/>
            <p:cNvSpPr>
              <a:spLocks noChangeShapeType="1"/>
            </p:cNvSpPr>
            <p:nvPr/>
          </p:nvSpPr>
          <p:spPr bwMode="auto">
            <a:xfrm flipH="1">
              <a:off x="4376" y="2280"/>
              <a:ext cx="444" cy="428"/>
            </a:xfrm>
            <a:prstGeom prst="line">
              <a:avLst/>
            </a:prstGeom>
            <a:noFill/>
            <a:ln w="28575">
              <a:solidFill>
                <a:srgbClr val="0000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grpSp>
      <p:grpSp>
        <p:nvGrpSpPr>
          <p:cNvPr id="12" name="Group 13"/>
          <p:cNvGrpSpPr/>
          <p:nvPr/>
        </p:nvGrpSpPr>
        <p:grpSpPr bwMode="auto">
          <a:xfrm>
            <a:off x="3046009" y="2365915"/>
            <a:ext cx="2091038" cy="1639595"/>
            <a:chOff x="4376" y="2068"/>
            <a:chExt cx="664" cy="640"/>
          </a:xfrm>
        </p:grpSpPr>
        <p:sp>
          <p:nvSpPr>
            <p:cNvPr id="13" name="Line 14"/>
            <p:cNvSpPr>
              <a:spLocks noChangeShapeType="1"/>
            </p:cNvSpPr>
            <p:nvPr/>
          </p:nvSpPr>
          <p:spPr bwMode="auto">
            <a:xfrm flipH="1">
              <a:off x="4596" y="2068"/>
              <a:ext cx="444" cy="428"/>
            </a:xfrm>
            <a:prstGeom prst="line">
              <a:avLst/>
            </a:prstGeom>
            <a:noFill/>
            <a:ln w="28575">
              <a:solidFill>
                <a:srgbClr val="0000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H="1">
              <a:off x="4376" y="2280"/>
              <a:ext cx="444" cy="428"/>
            </a:xfrm>
            <a:prstGeom prst="line">
              <a:avLst/>
            </a:prstGeom>
            <a:noFill/>
            <a:ln w="28575">
              <a:solidFill>
                <a:srgbClr val="0000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grpSp>
      <p:grpSp>
        <p:nvGrpSpPr>
          <p:cNvPr id="15" name="Group 16"/>
          <p:cNvGrpSpPr/>
          <p:nvPr/>
        </p:nvGrpSpPr>
        <p:grpSpPr bwMode="auto">
          <a:xfrm>
            <a:off x="1873690" y="3991218"/>
            <a:ext cx="1218991" cy="1557615"/>
            <a:chOff x="4376" y="2068"/>
            <a:chExt cx="664" cy="640"/>
          </a:xfrm>
        </p:grpSpPr>
        <p:sp>
          <p:nvSpPr>
            <p:cNvPr id="16" name="Line 17"/>
            <p:cNvSpPr>
              <a:spLocks noChangeShapeType="1"/>
            </p:cNvSpPr>
            <p:nvPr/>
          </p:nvSpPr>
          <p:spPr bwMode="auto">
            <a:xfrm flipH="1">
              <a:off x="4596" y="2068"/>
              <a:ext cx="444" cy="428"/>
            </a:xfrm>
            <a:prstGeom prst="line">
              <a:avLst/>
            </a:prstGeom>
            <a:noFill/>
            <a:ln w="28575">
              <a:solidFill>
                <a:srgbClr val="0000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flipH="1">
              <a:off x="4376" y="2280"/>
              <a:ext cx="444" cy="428"/>
            </a:xfrm>
            <a:prstGeom prst="line">
              <a:avLst/>
            </a:prstGeom>
            <a:noFill/>
            <a:ln w="28575">
              <a:solidFill>
                <a:srgbClr val="0000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grpSp>
      <p:sp>
        <p:nvSpPr>
          <p:cNvPr id="18" name="Line 19"/>
          <p:cNvSpPr>
            <a:spLocks noChangeShapeType="1"/>
          </p:cNvSpPr>
          <p:nvPr/>
        </p:nvSpPr>
        <p:spPr bwMode="auto">
          <a:xfrm flipV="1">
            <a:off x="3418414" y="1467386"/>
            <a:ext cx="1828812" cy="2556643"/>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19" name="Line 20"/>
          <p:cNvSpPr>
            <a:spLocks noChangeShapeType="1"/>
          </p:cNvSpPr>
          <p:nvPr/>
        </p:nvSpPr>
        <p:spPr bwMode="auto">
          <a:xfrm flipV="1">
            <a:off x="3046009" y="1467387"/>
            <a:ext cx="2201217" cy="2592609"/>
          </a:xfrm>
          <a:prstGeom prst="line">
            <a:avLst/>
          </a:prstGeom>
          <a:noFill/>
          <a:ln w="28575">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3600">
              <a:solidFill>
                <a:srgbClr val="007A77"/>
              </a:solidFill>
              <a:latin typeface="微软雅黑" panose="020B0503020204020204" pitchFamily="34" charset="-122"/>
              <a:ea typeface="微软雅黑" panose="020B0503020204020204" pitchFamily="34" charset="-122"/>
            </a:endParaRPr>
          </a:p>
        </p:txBody>
      </p:sp>
      <p:sp>
        <p:nvSpPr>
          <p:cNvPr id="20" name="Text Box 2"/>
          <p:cNvSpPr txBox="1">
            <a:spLocks noChangeArrowheads="1"/>
          </p:cNvSpPr>
          <p:nvPr/>
        </p:nvSpPr>
        <p:spPr bwMode="auto">
          <a:xfrm>
            <a:off x="28870" y="99234"/>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3600" b="1" dirty="0">
                <a:solidFill>
                  <a:schemeClr val="bg1"/>
                </a:solidFill>
                <a:latin typeface="微软雅黑" panose="020B0503020204020204" pitchFamily="34" charset="-122"/>
                <a:ea typeface="微软雅黑" panose="020B0503020204020204" pitchFamily="34" charset="-122"/>
              </a:rPr>
              <a:t>变得像我一样高大的方法</a:t>
            </a:r>
          </a:p>
        </p:txBody>
      </p:sp>
      <p:sp>
        <p:nvSpPr>
          <p:cNvPr id="21" name="Text Box 3"/>
          <p:cNvSpPr txBox="1">
            <a:spLocks noChangeArrowheads="1"/>
          </p:cNvSpPr>
          <p:nvPr/>
        </p:nvSpPr>
        <p:spPr bwMode="auto">
          <a:xfrm>
            <a:off x="7608168" y="4036100"/>
            <a:ext cx="3600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3600" b="1" dirty="0">
                <a:solidFill>
                  <a:srgbClr val="000000"/>
                </a:solidFill>
                <a:latin typeface="微软雅黑" panose="020B0503020204020204" pitchFamily="34" charset="-122"/>
                <a:ea typeface="微软雅黑" panose="020B0503020204020204" pitchFamily="34" charset="-122"/>
              </a:rPr>
              <a:t>看水下：变浅</a:t>
            </a:r>
            <a:endParaRPr kumimoji="1" lang="en-US" altLang="zh-CN" sz="3600" b="1" dirty="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kumimoji="1" lang="zh-CN" altLang="en-US" sz="3600" b="1" dirty="0">
                <a:solidFill>
                  <a:srgbClr val="000000"/>
                </a:solidFill>
                <a:latin typeface="微软雅黑" panose="020B0503020204020204" pitchFamily="34" charset="-122"/>
                <a:ea typeface="微软雅黑" panose="020B0503020204020204" pitchFamily="34" charset="-122"/>
              </a:rPr>
              <a:t>看岸上：变高</a:t>
            </a:r>
          </a:p>
        </p:txBody>
      </p:sp>
      <p:sp>
        <p:nvSpPr>
          <p:cNvPr id="23" name="Text Box 48"/>
          <p:cNvSpPr txBox="1">
            <a:spLocks noChangeArrowheads="1"/>
          </p:cNvSpPr>
          <p:nvPr/>
        </p:nvSpPr>
        <p:spPr bwMode="auto">
          <a:xfrm>
            <a:off x="5134083" y="112264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dirty="0">
                <a:solidFill>
                  <a:srgbClr val="FF0000"/>
                </a:solidFill>
                <a:latin typeface="微软雅黑" panose="020B0503020204020204" pitchFamily="34" charset="-122"/>
                <a:ea typeface="微软雅黑" panose="020B0503020204020204" pitchFamily="34" charset="-122"/>
              </a:rPr>
              <a:t>A</a:t>
            </a:r>
            <a:r>
              <a:rPr kumimoji="1" lang="en-US" altLang="zh-CN" sz="2400" kern="0" baseline="30000" dirty="0">
                <a:solidFill>
                  <a:srgbClr val="FF0000"/>
                </a:solidFill>
                <a:latin typeface="微软雅黑" panose="020B0503020204020204" pitchFamily="34" charset="-122"/>
                <a:ea typeface="微软雅黑" panose="020B0503020204020204" pitchFamily="34" charset="-122"/>
              </a:rPr>
              <a:t>/</a:t>
            </a:r>
            <a:endParaRPr kumimoji="1" lang="en-US" altLang="zh-CN" sz="2400" kern="0" dirty="0">
              <a:solidFill>
                <a:srgbClr val="FF0000"/>
              </a:solidFill>
              <a:latin typeface="微软雅黑" panose="020B0503020204020204" pitchFamily="34" charset="-122"/>
              <a:ea typeface="微软雅黑" panose="020B0503020204020204" pitchFamily="34" charset="-122"/>
            </a:endParaRPr>
          </a:p>
        </p:txBody>
      </p:sp>
      <p:sp>
        <p:nvSpPr>
          <p:cNvPr id="24" name="Text Box 3"/>
          <p:cNvSpPr txBox="1">
            <a:spLocks noChangeArrowheads="1"/>
          </p:cNvSpPr>
          <p:nvPr/>
        </p:nvSpPr>
        <p:spPr bwMode="auto">
          <a:xfrm>
            <a:off x="5246710" y="5988530"/>
            <a:ext cx="6272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3600" b="1" dirty="0">
                <a:solidFill>
                  <a:srgbClr val="FF0000"/>
                </a:solidFill>
                <a:latin typeface="微软雅黑" panose="020B0503020204020204" pitchFamily="34" charset="-122"/>
                <a:ea typeface="微软雅黑" panose="020B0503020204020204" pitchFamily="34" charset="-122"/>
              </a:rPr>
              <a:t>折射看到的像都是变高的虚像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1000"/>
                                        <p:tgtEl>
                                          <p:spTgt spid="12"/>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000"/>
                                        <p:tgtEl>
                                          <p:spTgt spid="1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10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3" name="drumroll.wav"/>
                                        </p:tgtEl>
                                      </p:cMediaNode>
                                    </p:audio>
                                  </p:sub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1000"/>
                                        <p:tgtEl>
                                          <p:spTgt spid="21"/>
                                        </p:tgtEl>
                                      </p:cBhvr>
                                    </p:animEffect>
                                  </p:childTnLst>
                                  <p:subTnLst>
                                    <p:audio>
                                      <p:cMediaNode>
                                        <p:cTn display="0" masterRel="sameClick">
                                          <p:stCondLst>
                                            <p:cond evt="begin" delay="0">
                                              <p:tn val="49"/>
                                            </p:cond>
                                          </p:stCondLst>
                                          <p:endCondLst>
                                            <p:cond evt="onStopAudio" delay="0">
                                              <p:tgtEl>
                                                <p:sldTgt/>
                                              </p:tgtEl>
                                            </p:cond>
                                          </p:endCondLst>
                                        </p:cTn>
                                        <p:tgtEl>
                                          <p:sndTgt r:embed="rId3" name="drumroll.wav"/>
                                        </p:tgtEl>
                                      </p:cMediaNode>
                                    </p:audio>
                                  </p:sub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10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8" grpId="0" animBg="1"/>
      <p:bldP spid="18" grpId="0" animBg="1"/>
      <p:bldP spid="19" grpId="0" animBg="1"/>
      <p:bldP spid="21" grpId="0" autoUpdateAnimBg="0"/>
      <p:bldP spid="23" grpId="0"/>
      <p:bldP spid="24"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 y="7472"/>
            <a:ext cx="12191724" cy="6850528"/>
          </a:xfrm>
          <a:prstGeom prst="rect">
            <a:avLst/>
          </a:prstGeom>
          <a:ln>
            <a:noFill/>
          </a:ln>
          <a:effectLst>
            <a:outerShdw blurRad="292100" dist="139700" dir="2700000" algn="tl" rotWithShape="0">
              <a:srgbClr val="333333">
                <a:alpha val="65000"/>
              </a:srgbClr>
            </a:outerShdw>
          </a:effectLst>
        </p:spPr>
      </p:pic>
      <p:sp>
        <p:nvSpPr>
          <p:cNvPr id="3" name="Text Box 7"/>
          <p:cNvSpPr txBox="1">
            <a:spLocks noChangeArrowheads="1"/>
          </p:cNvSpPr>
          <p:nvPr/>
        </p:nvSpPr>
        <p:spPr bwMode="auto">
          <a:xfrm>
            <a:off x="6107752" y="836712"/>
            <a:ext cx="626469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4400" b="1" dirty="0">
                <a:solidFill>
                  <a:srgbClr val="000000"/>
                </a:solidFill>
                <a:ea typeface="微软雅黑" panose="020B0503020204020204" pitchFamily="34" charset="-122"/>
              </a:rPr>
              <a:t>开哥俯视人间</a:t>
            </a:r>
            <a:r>
              <a:rPr lang="en-US" altLang="zh-CN" sz="4400" b="1" dirty="0">
                <a:solidFill>
                  <a:srgbClr val="000000"/>
                </a:solidFill>
                <a:ea typeface="微软雅黑" panose="020B0503020204020204" pitchFamily="34" charset="-122"/>
              </a:rPr>
              <a:t>-</a:t>
            </a:r>
            <a:r>
              <a:rPr lang="zh-CN" altLang="en-US" sz="4400" b="1" dirty="0">
                <a:solidFill>
                  <a:srgbClr val="000000"/>
                </a:solidFill>
                <a:ea typeface="微软雅黑" panose="020B0503020204020204" pitchFamily="34" charset="-122"/>
              </a:rPr>
              <a:t>海市蜃楼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43472" y="915978"/>
            <a:ext cx="8784976" cy="1569660"/>
          </a:xfrm>
          <a:prstGeom prst="rect">
            <a:avLst/>
          </a:prstGeom>
        </p:spPr>
        <p:txBody>
          <a:bodyPr wrap="square">
            <a:spAutoFit/>
          </a:bodyPr>
          <a:lstStyle/>
          <a:p>
            <a:r>
              <a:rPr lang="zh-CN" altLang="en-US" sz="3200" dirty="0">
                <a:solidFill>
                  <a:srgbClr val="000000"/>
                </a:solidFill>
                <a:latin typeface="微软雅黑" panose="020B0503020204020204" pitchFamily="34" charset="-122"/>
                <a:ea typeface="微软雅黑" panose="020B0503020204020204" pitchFamily="34" charset="-122"/>
              </a:rPr>
              <a:t>如图所示，一束光线从空气斜射到水面发生反射和折射，请在图中作出反射光线和折射光线，并标明反射角的大小．</a:t>
            </a:r>
            <a:endParaRPr lang="zh-CN" altLang="en-US" sz="3200" dirty="0">
              <a:latin typeface="微软雅黑" panose="020B0503020204020204" pitchFamily="34" charset="-122"/>
              <a:ea typeface="微软雅黑" panose="020B0503020204020204" pitchFamily="34" charset="-122"/>
            </a:endParaRPr>
          </a:p>
        </p:txBody>
      </p:sp>
      <p:pic>
        <p:nvPicPr>
          <p:cNvPr id="10242" name="Picture 2" descr="C:\Users\john\AppData\Local\Temp\mx3F46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716" y="2469084"/>
            <a:ext cx="4392488" cy="295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1384" y="1066866"/>
            <a:ext cx="10513168" cy="1568450"/>
          </a:xfrm>
          <a:prstGeom prst="rect">
            <a:avLst/>
          </a:prstGeom>
        </p:spPr>
        <p:txBody>
          <a:bodyPr wrap="square">
            <a:spAutoFit/>
          </a:bodyPr>
          <a:lstStyle/>
          <a:p>
            <a:r>
              <a:rPr lang="zh-CN" altLang="en-US" sz="3200" dirty="0">
                <a:latin typeface="微软雅黑" panose="020B0503020204020204" pitchFamily="34" charset="-122"/>
                <a:ea typeface="微软雅黑" panose="020B0503020204020204" pitchFamily="34" charset="-122"/>
              </a:rPr>
              <a:t>某开在一只空碗中放一枚硬币，后退到某处眼睛刚好看不到它．某人慢慢往碗中倒水时，某开在该处又看到硬币．这种现象可以用下列哪个光路图来解释？（　　）</a:t>
            </a:r>
          </a:p>
        </p:txBody>
      </p:sp>
      <p:pic>
        <p:nvPicPr>
          <p:cNvPr id="3076" name="Picture 4" descr="C:\Users\john\AppData\Local\Temp\mx342F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3612081"/>
            <a:ext cx="8986375" cy="2615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65916" y="1989093"/>
            <a:ext cx="648072" cy="646331"/>
          </a:xfrm>
          <a:prstGeom prst="rect">
            <a:avLst/>
          </a:prstGeom>
          <a:noFill/>
        </p:spPr>
        <p:txBody>
          <a:bodyPr wrap="square" rtlCol="0">
            <a:spAutoFit/>
          </a:bodyPr>
          <a:lstStyle/>
          <a:p>
            <a:r>
              <a:rPr lang="en-US" altLang="zh-CN" sz="3600" b="1" dirty="0">
                <a:solidFill>
                  <a:srgbClr val="FF0000"/>
                </a:solidFill>
                <a:latin typeface="微软雅黑" panose="020B0503020204020204" pitchFamily="34" charset="-122"/>
                <a:ea typeface="微软雅黑" panose="020B0503020204020204" pitchFamily="34" charset="-122"/>
              </a:rPr>
              <a:t>B</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pic>
        <p:nvPicPr>
          <p:cNvPr id="3078" name="Picture 6" descr="C:\Users\john\AppData\Local\Temp\mx388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403" y="2492896"/>
            <a:ext cx="1813477" cy="1658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39416" y="764704"/>
            <a:ext cx="10933170" cy="3970318"/>
          </a:xfrm>
          <a:prstGeom prst="rect">
            <a:avLst/>
          </a:prstGeom>
        </p:spPr>
        <p:txBody>
          <a:bodyPr wrap="square">
            <a:spAutoFit/>
          </a:bodyPr>
          <a:lstStyle/>
          <a:p>
            <a:r>
              <a:rPr lang="zh-CN" altLang="en-US" sz="3600" b="1" dirty="0">
                <a:latin typeface="微软雅黑" panose="020B0503020204020204" pitchFamily="34" charset="-122"/>
                <a:ea typeface="微软雅黑" panose="020B0503020204020204" pitchFamily="34" charset="-122"/>
              </a:rPr>
              <a:t>如图所示，人眼在</a:t>
            </a:r>
            <a:r>
              <a:rPr lang="en-US" altLang="zh-CN" sz="3600" b="1" dirty="0">
                <a:latin typeface="微软雅黑" panose="020B0503020204020204" pitchFamily="34" charset="-122"/>
                <a:ea typeface="微软雅黑" panose="020B0503020204020204" pitchFamily="34" charset="-122"/>
              </a:rPr>
              <a:t>A</a:t>
            </a:r>
            <a:r>
              <a:rPr lang="zh-CN" altLang="en-US" sz="3600" b="1" dirty="0">
                <a:latin typeface="微软雅黑" panose="020B0503020204020204" pitchFamily="34" charset="-122"/>
                <a:ea typeface="微软雅黑" panose="020B0503020204020204" pitchFamily="34" charset="-122"/>
              </a:rPr>
              <a:t>点看见河里</a:t>
            </a:r>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点有一条小鱼，若从</a:t>
            </a:r>
            <a:r>
              <a:rPr lang="en-US" altLang="zh-CN" sz="3600" b="1" dirty="0">
                <a:latin typeface="微软雅黑" panose="020B0503020204020204" pitchFamily="34" charset="-122"/>
                <a:ea typeface="微软雅黑" panose="020B0503020204020204" pitchFamily="34" charset="-122"/>
              </a:rPr>
              <a:t>A</a:t>
            </a:r>
            <a:r>
              <a:rPr lang="zh-CN" altLang="en-US" sz="3600" b="1" dirty="0">
                <a:latin typeface="微软雅黑" panose="020B0503020204020204" pitchFamily="34" charset="-122"/>
                <a:ea typeface="微软雅黑" panose="020B0503020204020204" pitchFamily="34" charset="-122"/>
              </a:rPr>
              <a:t>点射出一束激光，要使激光能照射到小鱼，该激光应射向（　　）</a:t>
            </a:r>
          </a:p>
          <a:p>
            <a:r>
              <a:rPr lang="en-US" altLang="zh-CN" sz="3600" b="1" dirty="0">
                <a:latin typeface="微软雅黑" panose="020B0503020204020204" pitchFamily="34" charset="-122"/>
                <a:ea typeface="微软雅黑" panose="020B0503020204020204" pitchFamily="34" charset="-122"/>
              </a:rPr>
              <a:t>A</a:t>
            </a: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点上方	</a:t>
            </a:r>
            <a:endParaRPr lang="en-US" altLang="zh-CN" sz="3600" b="1" dirty="0">
              <a:latin typeface="微软雅黑" panose="020B0503020204020204" pitchFamily="34" charset="-122"/>
              <a:ea typeface="微软雅黑" panose="020B0503020204020204" pitchFamily="34" charset="-122"/>
            </a:endParaRPr>
          </a:p>
          <a:p>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点</a:t>
            </a:r>
          </a:p>
          <a:p>
            <a:r>
              <a:rPr lang="en-US" altLang="zh-CN" sz="3600" b="1" dirty="0">
                <a:latin typeface="微软雅黑" panose="020B0503020204020204" pitchFamily="34" charset="-122"/>
                <a:ea typeface="微软雅黑" panose="020B0503020204020204" pitchFamily="34" charset="-122"/>
              </a:rPr>
              <a:t>C</a:t>
            </a: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点下方	</a:t>
            </a:r>
            <a:endParaRPr lang="en-US" altLang="zh-CN" sz="3600" b="1" dirty="0">
              <a:latin typeface="微软雅黑" panose="020B0503020204020204" pitchFamily="34" charset="-122"/>
              <a:ea typeface="微软雅黑" panose="020B0503020204020204" pitchFamily="34" charset="-122"/>
            </a:endParaRPr>
          </a:p>
          <a:p>
            <a:r>
              <a:rPr lang="en-US" altLang="zh-CN" sz="3600" b="1" dirty="0">
                <a:latin typeface="微软雅黑" panose="020B0503020204020204" pitchFamily="34" charset="-122"/>
                <a:ea typeface="微软雅黑" panose="020B0503020204020204" pitchFamily="34" charset="-122"/>
              </a:rPr>
              <a:t>D</a:t>
            </a: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B</a:t>
            </a:r>
            <a:r>
              <a:rPr lang="zh-CN" altLang="en-US" sz="3600" b="1" dirty="0">
                <a:latin typeface="微软雅黑" panose="020B0503020204020204" pitchFamily="34" charset="-122"/>
                <a:ea typeface="微软雅黑" panose="020B0503020204020204" pitchFamily="34" charset="-122"/>
              </a:rPr>
              <a:t>点左方或右方</a:t>
            </a:r>
          </a:p>
        </p:txBody>
      </p:sp>
      <p:sp>
        <p:nvSpPr>
          <p:cNvPr id="10" name="TextBox 9"/>
          <p:cNvSpPr txBox="1"/>
          <p:nvPr/>
        </p:nvSpPr>
        <p:spPr>
          <a:xfrm>
            <a:off x="2927648" y="1874347"/>
            <a:ext cx="641741" cy="646331"/>
          </a:xfrm>
          <a:prstGeom prst="rect">
            <a:avLst/>
          </a:prstGeom>
          <a:noFill/>
        </p:spPr>
        <p:txBody>
          <a:bodyPr wrap="square" rtlCol="0">
            <a:spAutoFit/>
          </a:bodyPr>
          <a:lstStyle/>
          <a:p>
            <a:r>
              <a:rPr lang="en-US" altLang="zh-CN" sz="3600" b="1" dirty="0">
                <a:solidFill>
                  <a:srgbClr val="FF0000"/>
                </a:solidFill>
                <a:latin typeface="微软雅黑" panose="020B0503020204020204" pitchFamily="34" charset="-122"/>
                <a:ea typeface="微软雅黑" panose="020B0503020204020204" pitchFamily="34" charset="-122"/>
              </a:rPr>
              <a:t>B</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97513"/>
            <a:ext cx="4176463" cy="3602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59496" y="1052736"/>
            <a:ext cx="9553214" cy="4524315"/>
          </a:xfrm>
          <a:prstGeom prst="rect">
            <a:avLst/>
          </a:prstGeom>
        </p:spPr>
        <p:txBody>
          <a:bodyPr wrap="square">
            <a:spAutoFit/>
          </a:bodyPr>
          <a:lstStyle/>
          <a:p>
            <a:r>
              <a:rPr lang="zh-CN" altLang="en-US" sz="3600" dirty="0">
                <a:latin typeface="微软雅黑" panose="020B0503020204020204" pitchFamily="34" charset="-122"/>
                <a:ea typeface="微软雅黑" panose="020B0503020204020204" pitchFamily="34" charset="-122"/>
              </a:rPr>
              <a:t>如图所示，一束光线斜射入容器中，并在容器底部形成一光斑，这时向容器中逐渐加水，则光斑的位置将（　　）</a:t>
            </a:r>
            <a:endParaRPr lang="en-US" altLang="zh-CN" sz="3600" dirty="0">
              <a:latin typeface="微软雅黑" panose="020B0503020204020204" pitchFamily="34" charset="-122"/>
              <a:ea typeface="微软雅黑" panose="020B0503020204020204" pitchFamily="34" charset="-122"/>
            </a:endParaRPr>
          </a:p>
          <a:p>
            <a:endParaRPr lang="zh-CN" altLang="en-US" sz="3600" dirty="0">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A</a:t>
            </a:r>
            <a:r>
              <a:rPr lang="zh-CN" altLang="en-US" sz="3600" dirty="0">
                <a:latin typeface="微软雅黑" panose="020B0503020204020204" pitchFamily="34" charset="-122"/>
                <a:ea typeface="微软雅黑" panose="020B0503020204020204" pitchFamily="34" charset="-122"/>
              </a:rPr>
              <a:t>．慢慢向右移动	</a:t>
            </a:r>
            <a:endParaRPr lang="en-US" altLang="zh-CN" sz="3600" dirty="0">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B</a:t>
            </a:r>
            <a:r>
              <a:rPr lang="zh-CN" altLang="en-US" sz="3600" dirty="0">
                <a:latin typeface="微软雅黑" panose="020B0503020204020204" pitchFamily="34" charset="-122"/>
                <a:ea typeface="微软雅黑" panose="020B0503020204020204" pitchFamily="34" charset="-122"/>
              </a:rPr>
              <a:t>．慢慢向左移动</a:t>
            </a:r>
          </a:p>
          <a:p>
            <a:r>
              <a:rPr lang="en-US" altLang="zh-CN" sz="3600" dirty="0">
                <a:latin typeface="微软雅黑" panose="020B0503020204020204" pitchFamily="34" charset="-122"/>
                <a:ea typeface="微软雅黑" panose="020B0503020204020204" pitchFamily="34" charset="-122"/>
              </a:rPr>
              <a:t>C</a:t>
            </a:r>
            <a:r>
              <a:rPr lang="zh-CN" altLang="en-US" sz="3600" dirty="0">
                <a:latin typeface="微软雅黑" panose="020B0503020204020204" pitchFamily="34" charset="-122"/>
                <a:ea typeface="微软雅黑" panose="020B0503020204020204" pitchFamily="34" charset="-122"/>
              </a:rPr>
              <a:t>．慢慢向水面移动	</a:t>
            </a:r>
            <a:endParaRPr lang="en-US" altLang="zh-CN" sz="3600" dirty="0">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D</a:t>
            </a:r>
            <a:r>
              <a:rPr lang="zh-CN" altLang="en-US" sz="3600" dirty="0">
                <a:latin typeface="微软雅黑" panose="020B0503020204020204" pitchFamily="34" charset="-122"/>
                <a:ea typeface="微软雅黑" panose="020B0503020204020204" pitchFamily="34" charset="-122"/>
              </a:rPr>
              <a:t>．仍在原来位置不动</a:t>
            </a:r>
          </a:p>
        </p:txBody>
      </p:sp>
      <p:pic>
        <p:nvPicPr>
          <p:cNvPr id="4099" name="Picture 3" descr="C:\Users\john\AppData\Local\Temp\mx31AC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2708920"/>
            <a:ext cx="3514738" cy="2985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896" y="2204864"/>
            <a:ext cx="641741" cy="646331"/>
          </a:xfrm>
          <a:prstGeom prst="rect">
            <a:avLst/>
          </a:prstGeom>
          <a:noFill/>
        </p:spPr>
        <p:txBody>
          <a:bodyPr wrap="square" rtlCol="0">
            <a:spAutoFit/>
          </a:bodyPr>
          <a:lstStyle/>
          <a:p>
            <a:r>
              <a:rPr lang="en-US" altLang="zh-CN" sz="3600" b="1" dirty="0">
                <a:solidFill>
                  <a:srgbClr val="FF0000"/>
                </a:solidFill>
                <a:latin typeface="微软雅黑" panose="020B0503020204020204" pitchFamily="34" charset="-122"/>
                <a:ea typeface="微软雅黑" panose="020B0503020204020204" pitchFamily="34" charset="-122"/>
              </a:rPr>
              <a:t>B</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91544" y="980728"/>
            <a:ext cx="8056188" cy="2308324"/>
          </a:xfrm>
          <a:prstGeom prst="rect">
            <a:avLst/>
          </a:prstGeom>
        </p:spPr>
        <p:txBody>
          <a:bodyPr wrap="square">
            <a:spAutoFit/>
          </a:bodyPr>
          <a:lstStyle/>
          <a:p>
            <a:r>
              <a:rPr lang="zh-CN" altLang="en-US" sz="3600" dirty="0">
                <a:solidFill>
                  <a:srgbClr val="000000"/>
                </a:solidFill>
                <a:latin typeface="微软雅黑" panose="020B0503020204020204" pitchFamily="34" charset="-122"/>
                <a:ea typeface="微软雅黑" panose="020B0503020204020204" pitchFamily="34" charset="-122"/>
              </a:rPr>
              <a:t>如图所示，一束光线垂直射到玻璃砖的一个面．作出这束光线进入玻璃砖内的径迹和从斜面离开玻璃砖后的大致径迹．要求在斜面处标出法线．</a:t>
            </a:r>
            <a:endParaRPr lang="zh-CN" altLang="en-US" sz="3600" dirty="0">
              <a:latin typeface="微软雅黑" panose="020B0503020204020204" pitchFamily="34" charset="-122"/>
              <a:ea typeface="微软雅黑" panose="020B0503020204020204" pitchFamily="34" charset="-122"/>
            </a:endParaRPr>
          </a:p>
        </p:txBody>
      </p:sp>
      <p:pic>
        <p:nvPicPr>
          <p:cNvPr id="6146" name="Picture 2" descr="C:\Users\john\AppData\Local\Temp\mx33A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852" y="3449176"/>
            <a:ext cx="2827303" cy="235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91545" y="980728"/>
            <a:ext cx="8352929" cy="2862322"/>
          </a:xfrm>
          <a:prstGeom prst="rect">
            <a:avLst/>
          </a:prstGeom>
        </p:spPr>
        <p:txBody>
          <a:bodyPr wrap="square">
            <a:spAutoFit/>
          </a:bodyPr>
          <a:lstStyle/>
          <a:p>
            <a:r>
              <a:rPr lang="zh-CN" altLang="en-US" sz="3600" dirty="0">
                <a:solidFill>
                  <a:srgbClr val="000000"/>
                </a:solidFill>
                <a:latin typeface="微软雅黑" panose="020B0503020204020204" pitchFamily="34" charset="-122"/>
                <a:ea typeface="微软雅黑" panose="020B0503020204020204" pitchFamily="34" charset="-122"/>
              </a:rPr>
              <a:t>如图，</a:t>
            </a:r>
            <a:r>
              <a:rPr lang="en-US" altLang="zh-CN" sz="3600" dirty="0">
                <a:solidFill>
                  <a:srgbClr val="000000"/>
                </a:solidFill>
                <a:latin typeface="微软雅黑" panose="020B0503020204020204" pitchFamily="34" charset="-122"/>
                <a:ea typeface="微软雅黑" panose="020B0503020204020204" pitchFamily="34" charset="-122"/>
              </a:rPr>
              <a:t>A</a:t>
            </a:r>
            <a:r>
              <a:rPr lang="zh-CN" altLang="en-US" sz="3600" dirty="0">
                <a:solidFill>
                  <a:srgbClr val="000000"/>
                </a:solidFill>
                <a:latin typeface="微软雅黑" panose="020B0503020204020204" pitchFamily="34" charset="-122"/>
                <a:ea typeface="微软雅黑" panose="020B0503020204020204" pitchFamily="34" charset="-122"/>
              </a:rPr>
              <a:t>是水中的一个发光点，从</a:t>
            </a:r>
            <a:r>
              <a:rPr lang="en-US" altLang="zh-CN" sz="3600" dirty="0">
                <a:solidFill>
                  <a:srgbClr val="000000"/>
                </a:solidFill>
                <a:latin typeface="微软雅黑" panose="020B0503020204020204" pitchFamily="34" charset="-122"/>
                <a:ea typeface="微软雅黑" panose="020B0503020204020204" pitchFamily="34" charset="-122"/>
              </a:rPr>
              <a:t>A</a:t>
            </a:r>
            <a:r>
              <a:rPr lang="zh-CN" altLang="en-US" sz="3600" dirty="0">
                <a:solidFill>
                  <a:srgbClr val="000000"/>
                </a:solidFill>
                <a:latin typeface="微软雅黑" panose="020B0503020204020204" pitchFamily="34" charset="-122"/>
                <a:ea typeface="微软雅黑" panose="020B0503020204020204" pitchFamily="34" charset="-122"/>
              </a:rPr>
              <a:t>发出一条光线经平面镜反射后，反射光线通过</a:t>
            </a:r>
            <a:r>
              <a:rPr lang="en-US" altLang="zh-CN" sz="3600" dirty="0">
                <a:solidFill>
                  <a:srgbClr val="000000"/>
                </a:solidFill>
                <a:latin typeface="微软雅黑" panose="020B0503020204020204" pitchFamily="34" charset="-122"/>
                <a:ea typeface="微软雅黑" panose="020B0503020204020204" pitchFamily="34" charset="-122"/>
              </a:rPr>
              <a:t>B</a:t>
            </a:r>
            <a:r>
              <a:rPr lang="zh-CN" altLang="en-US" sz="3600" dirty="0">
                <a:solidFill>
                  <a:srgbClr val="000000"/>
                </a:solidFill>
                <a:latin typeface="微软雅黑" panose="020B0503020204020204" pitchFamily="34" charset="-122"/>
                <a:ea typeface="微软雅黑" panose="020B0503020204020204" pitchFamily="34" charset="-122"/>
              </a:rPr>
              <a:t>点，并在水面处发生折射．请画出入射光线、反射光线和折射光线的大致方向．</a:t>
            </a:r>
            <a:endParaRPr lang="zh-CN" altLang="en-US" sz="3600" dirty="0">
              <a:latin typeface="微软雅黑" panose="020B0503020204020204" pitchFamily="34" charset="-122"/>
              <a:ea typeface="微软雅黑" panose="020B0503020204020204" pitchFamily="34" charset="-122"/>
            </a:endParaRPr>
          </a:p>
        </p:txBody>
      </p:sp>
      <p:pic>
        <p:nvPicPr>
          <p:cNvPr id="8194" name="Picture 2" descr="C:\Users\john\AppData\Local\Temp\mx337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716" y="3810704"/>
            <a:ext cx="3654771" cy="2464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fraction2"/>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540590" y="1525375"/>
            <a:ext cx="3672408" cy="4188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524001" y="91582"/>
            <a:ext cx="38779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kumimoji="1" lang="zh-CN" altLang="en-US" sz="36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欣赏：折断的物体</a:t>
            </a:r>
          </a:p>
        </p:txBody>
      </p:sp>
      <p:sp>
        <p:nvSpPr>
          <p:cNvPr id="9" name="Text Box 6"/>
          <p:cNvSpPr txBox="1">
            <a:spLocks noChangeArrowheads="1"/>
          </p:cNvSpPr>
          <p:nvPr/>
        </p:nvSpPr>
        <p:spPr bwMode="auto">
          <a:xfrm>
            <a:off x="1524000" y="908721"/>
            <a:ext cx="7811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p>
            <a:pPr fontAlgn="base">
              <a:spcBef>
                <a:spcPct val="0"/>
              </a:spcBef>
              <a:spcAft>
                <a:spcPct val="0"/>
              </a:spcAft>
            </a:pPr>
            <a:r>
              <a:rPr kumimoji="1" lang="zh-CN" altLang="en-US" sz="3600" b="1" dirty="0">
                <a:solidFill>
                  <a:srgbClr val="3366FF"/>
                </a:solidFill>
                <a:latin typeface="微软雅黑" panose="020B0503020204020204" pitchFamily="34" charset="-122"/>
                <a:ea typeface="微软雅黑" panose="020B0503020204020204" pitchFamily="34" charset="-122"/>
              </a:rPr>
              <a:t>这些现象都与   </a:t>
            </a:r>
            <a:r>
              <a:rPr kumimoji="1" lang="zh-CN" altLang="en-US" sz="3600" b="1" dirty="0">
                <a:solidFill>
                  <a:srgbClr val="3366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kumimoji="1" lang="zh-CN" altLang="en-US" sz="3600" b="1" dirty="0">
                <a:solidFill>
                  <a:srgbClr val="3366FF"/>
                </a:solidFill>
                <a:latin typeface="微软雅黑" panose="020B0503020204020204" pitchFamily="34" charset="-122"/>
                <a:ea typeface="微软雅黑" panose="020B0503020204020204" pitchFamily="34" charset="-122"/>
              </a:rPr>
              <a:t>现象有关</a:t>
            </a:r>
          </a:p>
        </p:txBody>
      </p:sp>
      <p:sp>
        <p:nvSpPr>
          <p:cNvPr id="10" name="Text Box 7"/>
          <p:cNvSpPr txBox="1">
            <a:spLocks noChangeArrowheads="1"/>
          </p:cNvSpPr>
          <p:nvPr/>
        </p:nvSpPr>
        <p:spPr bwMode="auto">
          <a:xfrm>
            <a:off x="4540590" y="836713"/>
            <a:ext cx="25635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a:spAutoFit/>
          </a:bodyPr>
          <a:lstStyle/>
          <a:p>
            <a:pPr fontAlgn="base">
              <a:spcBef>
                <a:spcPct val="0"/>
              </a:spcBef>
              <a:spcAft>
                <a:spcPct val="0"/>
              </a:spcAft>
            </a:pPr>
            <a:r>
              <a:rPr kumimoji="1" lang="zh-CN" altLang="en-US" sz="4400" b="1" dirty="0">
                <a:solidFill>
                  <a:srgbClr val="FF0000"/>
                </a:solidFill>
                <a:latin typeface="微软雅黑" panose="020B0503020204020204" pitchFamily="34" charset="-122"/>
                <a:ea typeface="微软雅黑" panose="020B0503020204020204" pitchFamily="34" charset="-122"/>
              </a:rPr>
              <a:t>光的</a:t>
            </a:r>
            <a:r>
              <a:rPr kumimoji="1" lang="zh-CN" altLang="en-US" sz="4400" b="1" dirty="0">
                <a:solidFill>
                  <a:srgbClr val="000000"/>
                </a:solidFill>
                <a:latin typeface="微软雅黑" panose="020B0503020204020204" pitchFamily="34" charset="-122"/>
                <a:ea typeface="微软雅黑" panose="020B0503020204020204" pitchFamily="34" charset="-122"/>
              </a:rPr>
              <a:t>折</a:t>
            </a:r>
            <a:r>
              <a:rPr kumimoji="1" lang="zh-CN" altLang="en-US" sz="4400" b="1" dirty="0">
                <a:solidFill>
                  <a:srgbClr val="FF0000"/>
                </a:solidFill>
                <a:latin typeface="微软雅黑" panose="020B0503020204020204" pitchFamily="34" charset="-122"/>
                <a:ea typeface="微软雅黑" panose="020B0503020204020204" pitchFamily="34" charset="-122"/>
              </a:rPr>
              <a:t>射</a:t>
            </a:r>
            <a:r>
              <a:rPr kumimoji="1" lang="zh-CN" altLang="en-US" sz="3200" b="1" dirty="0">
                <a:solidFill>
                  <a:srgbClr val="3366FF"/>
                </a:solidFill>
                <a:latin typeface="微软雅黑" panose="020B0503020204020204" pitchFamily="34" charset="-122"/>
                <a:ea typeface="微软雅黑" panose="020B0503020204020204" pitchFamily="34" charset="-122"/>
              </a:rPr>
              <a:t> </a:t>
            </a:r>
          </a:p>
        </p:txBody>
      </p:sp>
      <p:pic>
        <p:nvPicPr>
          <p:cNvPr id="11" name="Picture 1026" descr="DSC032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93" y="1525375"/>
            <a:ext cx="4275707" cy="418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u=1112393569,4216769393&amp;fm=90&amp;g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491" y="1536633"/>
            <a:ext cx="3744416" cy="417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内容占位符 2"/>
          <p:cNvSpPr txBox="1"/>
          <p:nvPr/>
        </p:nvSpPr>
        <p:spPr>
          <a:xfrm>
            <a:off x="1489998" y="5661749"/>
            <a:ext cx="9820738" cy="1898201"/>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3600" kern="1200" spc="30" baseline="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3600" kern="1200" spc="30" baseline="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3600" kern="1200" spc="30" baseline="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3600" kern="1200" spc="3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3600" kern="1200" spc="3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9pPr>
          </a:lstStyle>
          <a:p>
            <a:pPr marL="0" indent="0">
              <a:buClr>
                <a:srgbClr val="DC9E1F"/>
              </a:buClr>
              <a:buNone/>
              <a:defRPr/>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定义：光由一种介质</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斜射入</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另一种介质时</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传播</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方向发生改变</a:t>
            </a:r>
            <a:r>
              <a:rPr lang="zh-CN" altLang="zh-CN" b="1" dirty="0">
                <a:latin typeface="微软雅黑" panose="020B0503020204020204" pitchFamily="34" charset="-122"/>
                <a:ea typeface="微软雅黑" panose="020B0503020204020204" pitchFamily="34" charset="-122"/>
                <a:cs typeface="微软雅黑" panose="020B0503020204020204" pitchFamily="34" charset="-122"/>
              </a:rPr>
              <a:t>的现象</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叫做光的折射。</a:t>
            </a:r>
          </a:p>
          <a:p>
            <a:pPr marL="0" indent="0">
              <a:buClr>
                <a:srgbClr val="DC9E1F"/>
              </a:buClr>
              <a:buNone/>
              <a:defRPr/>
            </a:pP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59497" y="44624"/>
            <a:ext cx="3529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3600" b="1" dirty="0">
                <a:solidFill>
                  <a:schemeClr val="bg1"/>
                </a:solidFill>
                <a:latin typeface="微软雅黑" panose="020B0503020204020204" pitchFamily="34" charset="-122"/>
                <a:ea typeface="微软雅黑" panose="020B0503020204020204" pitchFamily="34" charset="-122"/>
              </a:rPr>
              <a:t>观察光的折射</a:t>
            </a:r>
          </a:p>
        </p:txBody>
      </p:sp>
      <p:sp>
        <p:nvSpPr>
          <p:cNvPr id="8" name="Text Box 4"/>
          <p:cNvSpPr txBox="1">
            <a:spLocks noChangeArrowheads="1"/>
          </p:cNvSpPr>
          <p:nvPr/>
        </p:nvSpPr>
        <p:spPr bwMode="auto">
          <a:xfrm>
            <a:off x="1327150" y="359155"/>
            <a:ext cx="91249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3200" b="1" dirty="0">
                <a:solidFill>
                  <a:srgbClr val="6600CC"/>
                </a:solidFill>
                <a:latin typeface="微软雅黑" panose="020B0503020204020204" pitchFamily="34" charset="-122"/>
                <a:ea typeface="微软雅黑" panose="020B0503020204020204" pitchFamily="34" charset="-122"/>
              </a:rPr>
              <a:t>实验探究</a:t>
            </a:r>
            <a:r>
              <a:rPr kumimoji="1" lang="en-US" altLang="zh-CN" sz="3200" b="1" dirty="0">
                <a:solidFill>
                  <a:srgbClr val="6600CC"/>
                </a:solidFill>
                <a:latin typeface="微软雅黑" panose="020B0503020204020204" pitchFamily="34" charset="-122"/>
                <a:ea typeface="微软雅黑" panose="020B0503020204020204" pitchFamily="34" charset="-122"/>
              </a:rPr>
              <a:t>1</a:t>
            </a:r>
            <a:r>
              <a:rPr kumimoji="1" lang="zh-CN" altLang="en-US" sz="3200" b="1" dirty="0">
                <a:solidFill>
                  <a:srgbClr val="6600CC"/>
                </a:solidFill>
                <a:latin typeface="微软雅黑" panose="020B0503020204020204" pitchFamily="34" charset="-122"/>
                <a:ea typeface="微软雅黑" panose="020B0503020204020204" pitchFamily="34" charset="-122"/>
              </a:rPr>
              <a:t>：让光线从</a:t>
            </a:r>
            <a:r>
              <a:rPr kumimoji="1" lang="zh-CN" altLang="en-US" sz="3200" b="1" dirty="0">
                <a:solidFill>
                  <a:srgbClr val="FF0000"/>
                </a:solidFill>
                <a:latin typeface="微软雅黑" panose="020B0503020204020204" pitchFamily="34" charset="-122"/>
                <a:ea typeface="微软雅黑" panose="020B0503020204020204" pitchFamily="34" charset="-122"/>
              </a:rPr>
              <a:t>空气</a:t>
            </a:r>
            <a:r>
              <a:rPr kumimoji="1" lang="zh-CN" altLang="en-US" sz="3200" b="1" dirty="0">
                <a:solidFill>
                  <a:srgbClr val="6600CC"/>
                </a:solidFill>
                <a:latin typeface="微软雅黑" panose="020B0503020204020204" pitchFamily="34" charset="-122"/>
                <a:ea typeface="微软雅黑" panose="020B0503020204020204" pitchFamily="34" charset="-122"/>
              </a:rPr>
              <a:t>斜射入</a:t>
            </a:r>
            <a:r>
              <a:rPr kumimoji="1" lang="zh-CN" altLang="en-US" sz="3200" b="1" dirty="0">
                <a:solidFill>
                  <a:srgbClr val="FF0000"/>
                </a:solidFill>
                <a:latin typeface="微软雅黑" panose="020B0503020204020204" pitchFamily="34" charset="-122"/>
                <a:ea typeface="微软雅黑" panose="020B0503020204020204" pitchFamily="34" charset="-122"/>
              </a:rPr>
              <a:t>水</a:t>
            </a:r>
            <a:r>
              <a:rPr kumimoji="1" lang="zh-CN" altLang="en-US" sz="3200" b="1" dirty="0">
                <a:solidFill>
                  <a:srgbClr val="6600CC"/>
                </a:solidFill>
                <a:latin typeface="微软雅黑" panose="020B0503020204020204" pitchFamily="34" charset="-122"/>
                <a:ea typeface="微软雅黑" panose="020B0503020204020204" pitchFamily="34" charset="-122"/>
              </a:rPr>
              <a:t>中，观察光在空气与水中的传播。</a:t>
            </a:r>
          </a:p>
        </p:txBody>
      </p:sp>
      <p:grpSp>
        <p:nvGrpSpPr>
          <p:cNvPr id="9" name="Group 68"/>
          <p:cNvGrpSpPr/>
          <p:nvPr/>
        </p:nvGrpSpPr>
        <p:grpSpPr bwMode="auto">
          <a:xfrm>
            <a:off x="2745160" y="3259164"/>
            <a:ext cx="2286000" cy="1189037"/>
            <a:chOff x="3072" y="1344"/>
            <a:chExt cx="1440" cy="864"/>
          </a:xfrm>
        </p:grpSpPr>
        <p:sp>
          <p:nvSpPr>
            <p:cNvPr id="10" name="Line 69"/>
            <p:cNvSpPr>
              <a:spLocks noChangeShapeType="1"/>
            </p:cNvSpPr>
            <p:nvPr/>
          </p:nvSpPr>
          <p:spPr bwMode="auto">
            <a:xfrm>
              <a:off x="3072" y="1488"/>
              <a:ext cx="1440" cy="0"/>
            </a:xfrm>
            <a:prstGeom prst="line">
              <a:avLst/>
            </a:prstGeom>
            <a:noFill/>
            <a:ln w="9525">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nvGrpSpPr>
            <p:cNvPr id="11" name="Group 70"/>
            <p:cNvGrpSpPr/>
            <p:nvPr/>
          </p:nvGrpSpPr>
          <p:grpSpPr bwMode="auto">
            <a:xfrm>
              <a:off x="3072" y="1344"/>
              <a:ext cx="1440" cy="864"/>
              <a:chOff x="3072" y="1344"/>
              <a:chExt cx="1440" cy="864"/>
            </a:xfrm>
          </p:grpSpPr>
          <p:grpSp>
            <p:nvGrpSpPr>
              <p:cNvPr id="12" name="Group 71"/>
              <p:cNvGrpSpPr/>
              <p:nvPr/>
            </p:nvGrpSpPr>
            <p:grpSpPr bwMode="auto">
              <a:xfrm>
                <a:off x="3072" y="1344"/>
                <a:ext cx="1440" cy="864"/>
                <a:chOff x="3072" y="1344"/>
                <a:chExt cx="1440" cy="864"/>
              </a:xfrm>
            </p:grpSpPr>
            <p:sp>
              <p:nvSpPr>
                <p:cNvPr id="19" name="Line 72"/>
                <p:cNvSpPr>
                  <a:spLocks noChangeShapeType="1"/>
                </p:cNvSpPr>
                <p:nvPr/>
              </p:nvSpPr>
              <p:spPr bwMode="auto">
                <a:xfrm>
                  <a:off x="3072" y="1344"/>
                  <a:ext cx="0" cy="864"/>
                </a:xfrm>
                <a:prstGeom prst="line">
                  <a:avLst/>
                </a:prstGeom>
                <a:noFill/>
                <a:ln w="9525">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20" name="Line 73"/>
                <p:cNvSpPr>
                  <a:spLocks noChangeShapeType="1"/>
                </p:cNvSpPr>
                <p:nvPr/>
              </p:nvSpPr>
              <p:spPr bwMode="auto">
                <a:xfrm>
                  <a:off x="3072" y="2208"/>
                  <a:ext cx="1440" cy="0"/>
                </a:xfrm>
                <a:prstGeom prst="line">
                  <a:avLst/>
                </a:prstGeom>
                <a:noFill/>
                <a:ln w="9525">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21" name="Line 74"/>
                <p:cNvSpPr>
                  <a:spLocks noChangeShapeType="1"/>
                </p:cNvSpPr>
                <p:nvPr/>
              </p:nvSpPr>
              <p:spPr bwMode="auto">
                <a:xfrm>
                  <a:off x="4512" y="1344"/>
                  <a:ext cx="0" cy="864"/>
                </a:xfrm>
                <a:prstGeom prst="line">
                  <a:avLst/>
                </a:prstGeom>
                <a:noFill/>
                <a:ln w="9525">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grpSp>
            <p:nvGrpSpPr>
              <p:cNvPr id="13" name="Group 75"/>
              <p:cNvGrpSpPr/>
              <p:nvPr/>
            </p:nvGrpSpPr>
            <p:grpSpPr bwMode="auto">
              <a:xfrm>
                <a:off x="3072" y="1632"/>
                <a:ext cx="1440" cy="480"/>
                <a:chOff x="3072" y="1632"/>
                <a:chExt cx="1440" cy="480"/>
              </a:xfrm>
            </p:grpSpPr>
            <p:sp>
              <p:nvSpPr>
                <p:cNvPr id="14" name="Line 76"/>
                <p:cNvSpPr>
                  <a:spLocks noChangeShapeType="1"/>
                </p:cNvSpPr>
                <p:nvPr/>
              </p:nvSpPr>
              <p:spPr bwMode="auto">
                <a:xfrm>
                  <a:off x="3072" y="1632"/>
                  <a:ext cx="1440" cy="0"/>
                </a:xfrm>
                <a:prstGeom prst="line">
                  <a:avLst/>
                </a:prstGeom>
                <a:noFill/>
                <a:ln w="9525">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15" name="Line 77"/>
                <p:cNvSpPr>
                  <a:spLocks noChangeShapeType="1"/>
                </p:cNvSpPr>
                <p:nvPr/>
              </p:nvSpPr>
              <p:spPr bwMode="auto">
                <a:xfrm>
                  <a:off x="3072" y="1728"/>
                  <a:ext cx="1440" cy="0"/>
                </a:xfrm>
                <a:prstGeom prst="line">
                  <a:avLst/>
                </a:prstGeom>
                <a:noFill/>
                <a:ln w="9525">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16" name="Line 78"/>
                <p:cNvSpPr>
                  <a:spLocks noChangeShapeType="1"/>
                </p:cNvSpPr>
                <p:nvPr/>
              </p:nvSpPr>
              <p:spPr bwMode="auto">
                <a:xfrm>
                  <a:off x="3072" y="1872"/>
                  <a:ext cx="1440" cy="0"/>
                </a:xfrm>
                <a:prstGeom prst="line">
                  <a:avLst/>
                </a:prstGeom>
                <a:noFill/>
                <a:ln w="9525">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17" name="Line 79"/>
                <p:cNvSpPr>
                  <a:spLocks noChangeShapeType="1"/>
                </p:cNvSpPr>
                <p:nvPr/>
              </p:nvSpPr>
              <p:spPr bwMode="auto">
                <a:xfrm>
                  <a:off x="3072" y="2016"/>
                  <a:ext cx="1440" cy="0"/>
                </a:xfrm>
                <a:prstGeom prst="line">
                  <a:avLst/>
                </a:prstGeom>
                <a:noFill/>
                <a:ln w="9525">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18" name="Line 80"/>
                <p:cNvSpPr>
                  <a:spLocks noChangeShapeType="1"/>
                </p:cNvSpPr>
                <p:nvPr/>
              </p:nvSpPr>
              <p:spPr bwMode="auto">
                <a:xfrm>
                  <a:off x="3072" y="2112"/>
                  <a:ext cx="1392" cy="0"/>
                </a:xfrm>
                <a:prstGeom prst="line">
                  <a:avLst/>
                </a:prstGeom>
                <a:noFill/>
                <a:ln w="9525">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grpSp>
      </p:grpSp>
      <p:grpSp>
        <p:nvGrpSpPr>
          <p:cNvPr id="22" name="Group 81"/>
          <p:cNvGrpSpPr/>
          <p:nvPr/>
        </p:nvGrpSpPr>
        <p:grpSpPr bwMode="auto">
          <a:xfrm>
            <a:off x="2135560" y="1628800"/>
            <a:ext cx="762000" cy="762000"/>
            <a:chOff x="3312" y="960"/>
            <a:chExt cx="480" cy="480"/>
          </a:xfrm>
        </p:grpSpPr>
        <p:sp>
          <p:nvSpPr>
            <p:cNvPr id="23" name="Line 82"/>
            <p:cNvSpPr>
              <a:spLocks noChangeShapeType="1"/>
            </p:cNvSpPr>
            <p:nvPr/>
          </p:nvSpPr>
          <p:spPr bwMode="auto">
            <a:xfrm flipH="1">
              <a:off x="3648" y="1296"/>
              <a:ext cx="96" cy="96"/>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nvGrpSpPr>
            <p:cNvPr id="24" name="Group 83"/>
            <p:cNvGrpSpPr/>
            <p:nvPr/>
          </p:nvGrpSpPr>
          <p:grpSpPr bwMode="auto">
            <a:xfrm>
              <a:off x="3312" y="960"/>
              <a:ext cx="480" cy="480"/>
              <a:chOff x="3312" y="960"/>
              <a:chExt cx="480" cy="480"/>
            </a:xfrm>
          </p:grpSpPr>
          <p:sp>
            <p:nvSpPr>
              <p:cNvPr id="25" name="Line 84"/>
              <p:cNvSpPr>
                <a:spLocks noChangeShapeType="1"/>
              </p:cNvSpPr>
              <p:nvPr/>
            </p:nvSpPr>
            <p:spPr bwMode="auto">
              <a:xfrm>
                <a:off x="3600" y="1104"/>
                <a:ext cx="48" cy="4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nvGrpSpPr>
              <p:cNvPr id="26" name="Group 85"/>
              <p:cNvGrpSpPr/>
              <p:nvPr/>
            </p:nvGrpSpPr>
            <p:grpSpPr bwMode="auto">
              <a:xfrm>
                <a:off x="3312" y="960"/>
                <a:ext cx="480" cy="480"/>
                <a:chOff x="3312" y="960"/>
                <a:chExt cx="480" cy="480"/>
              </a:xfrm>
            </p:grpSpPr>
            <p:sp>
              <p:nvSpPr>
                <p:cNvPr id="27" name="Line 86"/>
                <p:cNvSpPr>
                  <a:spLocks noChangeShapeType="1"/>
                </p:cNvSpPr>
                <p:nvPr/>
              </p:nvSpPr>
              <p:spPr bwMode="auto">
                <a:xfrm flipH="1">
                  <a:off x="3312" y="960"/>
                  <a:ext cx="96" cy="96"/>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nvGrpSpPr>
                <p:cNvPr id="28" name="Group 87"/>
                <p:cNvGrpSpPr/>
                <p:nvPr/>
              </p:nvGrpSpPr>
              <p:grpSpPr bwMode="auto">
                <a:xfrm>
                  <a:off x="3312" y="960"/>
                  <a:ext cx="480" cy="480"/>
                  <a:chOff x="3312" y="960"/>
                  <a:chExt cx="480" cy="480"/>
                </a:xfrm>
              </p:grpSpPr>
              <p:sp>
                <p:nvSpPr>
                  <p:cNvPr id="29" name="Line 88"/>
                  <p:cNvSpPr>
                    <a:spLocks noChangeShapeType="1"/>
                  </p:cNvSpPr>
                  <p:nvPr/>
                </p:nvSpPr>
                <p:spPr bwMode="auto">
                  <a:xfrm>
                    <a:off x="3312" y="1056"/>
                    <a:ext cx="336" cy="336"/>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0" name="Line 89"/>
                  <p:cNvSpPr>
                    <a:spLocks noChangeShapeType="1"/>
                  </p:cNvSpPr>
                  <p:nvPr/>
                </p:nvSpPr>
                <p:spPr bwMode="auto">
                  <a:xfrm>
                    <a:off x="3408" y="960"/>
                    <a:ext cx="336" cy="336"/>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1" name="Line 90"/>
                  <p:cNvSpPr>
                    <a:spLocks noChangeShapeType="1"/>
                  </p:cNvSpPr>
                  <p:nvPr/>
                </p:nvSpPr>
                <p:spPr bwMode="auto">
                  <a:xfrm>
                    <a:off x="3648" y="1392"/>
                    <a:ext cx="0" cy="4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2" name="Line 91"/>
                  <p:cNvSpPr>
                    <a:spLocks noChangeShapeType="1"/>
                  </p:cNvSpPr>
                  <p:nvPr/>
                </p:nvSpPr>
                <p:spPr bwMode="auto">
                  <a:xfrm flipV="1">
                    <a:off x="3648" y="1296"/>
                    <a:ext cx="144" cy="144"/>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3" name="Line 92"/>
                  <p:cNvSpPr>
                    <a:spLocks noChangeShapeType="1"/>
                  </p:cNvSpPr>
                  <p:nvPr/>
                </p:nvSpPr>
                <p:spPr bwMode="auto">
                  <a:xfrm>
                    <a:off x="3408" y="1008"/>
                    <a:ext cx="288" cy="28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4" name="Line 93"/>
                  <p:cNvSpPr>
                    <a:spLocks noChangeShapeType="1"/>
                  </p:cNvSpPr>
                  <p:nvPr/>
                </p:nvSpPr>
                <p:spPr bwMode="auto">
                  <a:xfrm>
                    <a:off x="3360" y="1056"/>
                    <a:ext cx="288" cy="28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5" name="Line 94"/>
                  <p:cNvSpPr>
                    <a:spLocks noChangeShapeType="1"/>
                  </p:cNvSpPr>
                  <p:nvPr/>
                </p:nvSpPr>
                <p:spPr bwMode="auto">
                  <a:xfrm>
                    <a:off x="3552" y="1104"/>
                    <a:ext cx="48" cy="0"/>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sp>
                <p:nvSpPr>
                  <p:cNvPr id="36" name="Line 95"/>
                  <p:cNvSpPr>
                    <a:spLocks noChangeShapeType="1"/>
                  </p:cNvSpPr>
                  <p:nvPr/>
                </p:nvSpPr>
                <p:spPr bwMode="auto">
                  <a:xfrm>
                    <a:off x="3648" y="1152"/>
                    <a:ext cx="0" cy="48"/>
                  </a:xfrm>
                  <a:prstGeom prst="line">
                    <a:avLst/>
                  </a:prstGeom>
                  <a:noFill/>
                  <a:ln w="381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kern="0">
                      <a:solidFill>
                        <a:srgbClr val="007A77"/>
                      </a:solidFill>
                      <a:latin typeface="微软雅黑" panose="020B0503020204020204" pitchFamily="34" charset="-122"/>
                      <a:ea typeface="微软雅黑" panose="020B0503020204020204" pitchFamily="34" charset="-122"/>
                    </a:endParaRPr>
                  </a:p>
                </p:txBody>
              </p:sp>
            </p:grpSp>
          </p:grpSp>
        </p:grpSp>
      </p:grpSp>
      <p:grpSp>
        <p:nvGrpSpPr>
          <p:cNvPr id="37" name="Group 123"/>
          <p:cNvGrpSpPr/>
          <p:nvPr/>
        </p:nvGrpSpPr>
        <p:grpSpPr bwMode="auto">
          <a:xfrm>
            <a:off x="2821360" y="2314600"/>
            <a:ext cx="1066800" cy="1143000"/>
            <a:chOff x="864" y="1728"/>
            <a:chExt cx="672" cy="720"/>
          </a:xfrm>
        </p:grpSpPr>
        <p:sp>
          <p:nvSpPr>
            <p:cNvPr id="38" name="Line 99"/>
            <p:cNvSpPr>
              <a:spLocks noChangeShapeType="1"/>
            </p:cNvSpPr>
            <p:nvPr/>
          </p:nvSpPr>
          <p:spPr bwMode="auto">
            <a:xfrm>
              <a:off x="864" y="1728"/>
              <a:ext cx="672" cy="720"/>
            </a:xfrm>
            <a:prstGeom prst="line">
              <a:avLst/>
            </a:prstGeom>
            <a:noFill/>
            <a:ln w="3810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39" name="Line 101"/>
            <p:cNvSpPr>
              <a:spLocks noChangeShapeType="1"/>
            </p:cNvSpPr>
            <p:nvPr/>
          </p:nvSpPr>
          <p:spPr bwMode="auto">
            <a:xfrm>
              <a:off x="1056" y="1917"/>
              <a:ext cx="240" cy="266"/>
            </a:xfrm>
            <a:prstGeom prst="line">
              <a:avLst/>
            </a:prstGeom>
            <a:noFill/>
            <a:ln w="381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grpSp>
      <p:sp>
        <p:nvSpPr>
          <p:cNvPr id="40" name="Line 108"/>
          <p:cNvSpPr>
            <a:spLocks noChangeShapeType="1"/>
          </p:cNvSpPr>
          <p:nvPr/>
        </p:nvSpPr>
        <p:spPr bwMode="auto">
          <a:xfrm>
            <a:off x="3888160" y="3457600"/>
            <a:ext cx="381000" cy="914400"/>
          </a:xfrm>
          <a:prstGeom prst="line">
            <a:avLst/>
          </a:prstGeom>
          <a:noFill/>
          <a:ln w="38100">
            <a:solidFill>
              <a:srgbClr val="FF9966"/>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grpSp>
        <p:nvGrpSpPr>
          <p:cNvPr id="41" name="Group 124"/>
          <p:cNvGrpSpPr/>
          <p:nvPr/>
        </p:nvGrpSpPr>
        <p:grpSpPr bwMode="auto">
          <a:xfrm>
            <a:off x="3888160" y="2390800"/>
            <a:ext cx="1066800" cy="1079500"/>
            <a:chOff x="1536" y="1776"/>
            <a:chExt cx="672" cy="680"/>
          </a:xfrm>
        </p:grpSpPr>
        <p:sp>
          <p:nvSpPr>
            <p:cNvPr id="42" name="Line 113"/>
            <p:cNvSpPr>
              <a:spLocks noChangeShapeType="1"/>
            </p:cNvSpPr>
            <p:nvPr/>
          </p:nvSpPr>
          <p:spPr bwMode="auto">
            <a:xfrm flipV="1">
              <a:off x="1536" y="1776"/>
              <a:ext cx="672" cy="68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43" name="Line 115"/>
            <p:cNvSpPr>
              <a:spLocks noChangeShapeType="1"/>
            </p:cNvSpPr>
            <p:nvPr/>
          </p:nvSpPr>
          <p:spPr bwMode="auto">
            <a:xfrm flipV="1">
              <a:off x="1536" y="2056"/>
              <a:ext cx="384" cy="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grpSp>
      <p:sp>
        <p:nvSpPr>
          <p:cNvPr id="44" name="Text Box 117"/>
          <p:cNvSpPr txBox="1">
            <a:spLocks noChangeArrowheads="1"/>
          </p:cNvSpPr>
          <p:nvPr/>
        </p:nvSpPr>
        <p:spPr bwMode="auto">
          <a:xfrm>
            <a:off x="1485257" y="4512569"/>
            <a:ext cx="90061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3200" b="1" dirty="0">
                <a:solidFill>
                  <a:srgbClr val="007A77"/>
                </a:solidFill>
                <a:latin typeface="微软雅黑" panose="020B0503020204020204" pitchFamily="34" charset="-122"/>
                <a:ea typeface="微软雅黑" panose="020B0503020204020204" pitchFamily="34" charset="-122"/>
              </a:rPr>
              <a:t>1</a:t>
            </a:r>
            <a:r>
              <a:rPr kumimoji="1" lang="zh-CN" altLang="en-US" sz="3200" b="1" dirty="0">
                <a:solidFill>
                  <a:srgbClr val="007A77"/>
                </a:solidFill>
                <a:latin typeface="微软雅黑" panose="020B0503020204020204" pitchFamily="34" charset="-122"/>
                <a:ea typeface="微软雅黑" panose="020B0503020204020204" pitchFamily="34" charset="-122"/>
              </a:rPr>
              <a:t>．</a:t>
            </a:r>
            <a:r>
              <a:rPr kumimoji="1" lang="zh-CN" altLang="en-US" sz="3200" b="1" dirty="0">
                <a:solidFill>
                  <a:srgbClr val="000000"/>
                </a:solidFill>
                <a:latin typeface="微软雅黑" panose="020B0503020204020204" pitchFamily="34" charset="-122"/>
                <a:ea typeface="微软雅黑" panose="020B0503020204020204" pitchFamily="34" charset="-122"/>
              </a:rPr>
              <a:t>一部分光</a:t>
            </a:r>
            <a:r>
              <a:rPr kumimoji="1" lang="zh-CN" altLang="en-US" sz="3200" b="1" dirty="0">
                <a:solidFill>
                  <a:srgbClr val="007A77"/>
                </a:solidFill>
                <a:latin typeface="微软雅黑" panose="020B0503020204020204" pitchFamily="34" charset="-122"/>
                <a:ea typeface="微软雅黑" panose="020B0503020204020204" pitchFamily="34" charset="-122"/>
              </a:rPr>
              <a:t>返回空气中</a:t>
            </a:r>
            <a:r>
              <a:rPr kumimoji="1" lang="en-US" altLang="zh-CN" sz="3200" b="1" dirty="0">
                <a:solidFill>
                  <a:srgbClr val="007A77"/>
                </a:solidFill>
                <a:latin typeface="微软雅黑" panose="020B0503020204020204" pitchFamily="34" charset="-122"/>
                <a:ea typeface="微软雅黑" panose="020B0503020204020204" pitchFamily="34" charset="-122"/>
              </a:rPr>
              <a:t>,</a:t>
            </a:r>
            <a:r>
              <a:rPr kumimoji="1" lang="zh-CN" altLang="en-US" sz="3200" b="1" dirty="0">
                <a:solidFill>
                  <a:srgbClr val="007A77"/>
                </a:solidFill>
                <a:latin typeface="微软雅黑" panose="020B0503020204020204" pitchFamily="34" charset="-122"/>
                <a:ea typeface="微软雅黑" panose="020B0503020204020204" pitchFamily="34" charset="-122"/>
              </a:rPr>
              <a:t>这是光的反射现象。</a:t>
            </a:r>
            <a:endParaRPr kumimoji="1" lang="zh-CN" altLang="en-US" sz="3200" dirty="0">
              <a:solidFill>
                <a:srgbClr val="007A77"/>
              </a:solidFill>
              <a:latin typeface="微软雅黑" panose="020B0503020204020204" pitchFamily="34" charset="-122"/>
              <a:ea typeface="微软雅黑" panose="020B0503020204020204" pitchFamily="34" charset="-122"/>
            </a:endParaRPr>
          </a:p>
        </p:txBody>
      </p:sp>
      <p:sp>
        <p:nvSpPr>
          <p:cNvPr id="45" name="Text Box 118"/>
          <p:cNvSpPr txBox="1">
            <a:spLocks noChangeArrowheads="1"/>
          </p:cNvSpPr>
          <p:nvPr/>
        </p:nvSpPr>
        <p:spPr bwMode="auto">
          <a:xfrm>
            <a:off x="1468810" y="5097344"/>
            <a:ext cx="9124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kumimoji="1" lang="zh-CN" altLang="en-US"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kumimoji="1" lang="zh-CN" altLang="en-US" sz="3200" b="1" dirty="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另一部分光</a:t>
            </a:r>
            <a:r>
              <a:rPr kumimoji="1" lang="zh-CN" altLang="en-US" sz="3200" b="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斜射</a:t>
            </a:r>
            <a:r>
              <a:rPr kumimoji="1" lang="zh-CN" altLang="en-US" sz="28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入</a:t>
            </a:r>
            <a:r>
              <a:rPr kumimoji="1" lang="zh-CN" altLang="en-US"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水中</a:t>
            </a:r>
            <a:r>
              <a:rPr kumimoji="1" lang="en-US" altLang="zh-CN"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kumimoji="1" lang="zh-CN" altLang="en-US"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传播方向发生了改变，发生了</a:t>
            </a:r>
            <a:r>
              <a:rPr kumimoji="1" lang="zh-CN" altLang="en-US" sz="40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光的折射现象</a:t>
            </a:r>
            <a:r>
              <a:rPr kumimoji="1" lang="zh-CN" altLang="en-US" sz="3200" b="1" dirty="0">
                <a:solidFill>
                  <a:srgbClr val="007A77"/>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46" name="Group 119"/>
          <p:cNvGrpSpPr/>
          <p:nvPr/>
        </p:nvGrpSpPr>
        <p:grpSpPr bwMode="auto">
          <a:xfrm>
            <a:off x="6581247" y="1617266"/>
            <a:ext cx="3886200" cy="2895600"/>
            <a:chOff x="4027" y="281"/>
            <a:chExt cx="1776" cy="1378"/>
          </a:xfrm>
        </p:grpSpPr>
        <p:graphicFrame>
          <p:nvGraphicFramePr>
            <p:cNvPr id="47" name="Object 120"/>
            <p:cNvGraphicFramePr>
              <a:graphicFrameLocks noChangeAspect="1"/>
            </p:cNvGraphicFramePr>
            <p:nvPr/>
          </p:nvGraphicFramePr>
          <p:xfrm>
            <a:off x="4027" y="281"/>
            <a:ext cx="1776" cy="1378"/>
          </p:xfrm>
          <a:graphic>
            <a:graphicData uri="http://schemas.openxmlformats.org/presentationml/2006/ole">
              <mc:AlternateContent xmlns:mc="http://schemas.openxmlformats.org/markup-compatibility/2006">
                <mc:Choice xmlns:v="urn:schemas-microsoft-com:vml" Requires="v">
                  <p:oleObj spid="_x0000_s2099" name="Photo Editor 照片" r:id="rId4" imgW="6096000" imgH="3810000" progId="MSPhotoEd.3">
                    <p:embed/>
                  </p:oleObj>
                </mc:Choice>
                <mc:Fallback>
                  <p:oleObj name="Photo Editor 照片" r:id="rId4" imgW="6096000" imgH="3810000" progId="MSPhotoEd.3">
                    <p:embed/>
                    <p:pic>
                      <p:nvPicPr>
                        <p:cNvPr id="0" name="图片 2090"/>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4027" y="281"/>
                          <a:ext cx="1776"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 Box 121"/>
            <p:cNvSpPr txBox="1">
              <a:spLocks noChangeArrowheads="1"/>
            </p:cNvSpPr>
            <p:nvPr/>
          </p:nvSpPr>
          <p:spPr bwMode="auto">
            <a:xfrm>
              <a:off x="4704" y="336"/>
              <a:ext cx="28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kumimoji="1" lang="zh-CN" altLang="en-US" sz="2400" b="1" kern="0">
                  <a:solidFill>
                    <a:srgbClr val="FFFFFF"/>
                  </a:solidFill>
                  <a:latin typeface="微软雅黑" panose="020B0503020204020204" pitchFamily="34" charset="-122"/>
                  <a:ea typeface="微软雅黑" panose="020B0503020204020204" pitchFamily="34" charset="-122"/>
                </a:rPr>
                <a:t>空气</a:t>
              </a:r>
            </a:p>
          </p:txBody>
        </p:sp>
        <p:sp>
          <p:nvSpPr>
            <p:cNvPr id="49" name="Text Box 122"/>
            <p:cNvSpPr txBox="1">
              <a:spLocks noChangeArrowheads="1"/>
            </p:cNvSpPr>
            <p:nvPr/>
          </p:nvSpPr>
          <p:spPr bwMode="auto">
            <a:xfrm>
              <a:off x="4413" y="1296"/>
              <a:ext cx="25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fontAlgn="base">
                <a:spcBef>
                  <a:spcPct val="0"/>
                </a:spcBef>
                <a:spcAft>
                  <a:spcPct val="0"/>
                </a:spcAft>
                <a:defRPr/>
              </a:pPr>
              <a:r>
                <a:rPr kumimoji="1" lang="zh-CN" altLang="en-US" sz="2400" b="1" kern="0">
                  <a:solidFill>
                    <a:srgbClr val="FFFFFF"/>
                  </a:solidFill>
                  <a:latin typeface="微软雅黑" panose="020B0503020204020204" pitchFamily="34" charset="-122"/>
                  <a:ea typeface="微软雅黑" panose="020B0503020204020204" pitchFamily="34" charset="-122"/>
                </a:rPr>
                <a:t>水</a:t>
              </a:r>
            </a:p>
          </p:txBody>
        </p:sp>
      </p:grpSp>
      <p:sp>
        <p:nvSpPr>
          <p:cNvPr id="50" name="Rectangle 127"/>
          <p:cNvSpPr>
            <a:spLocks noChangeArrowheads="1"/>
          </p:cNvSpPr>
          <p:nvPr/>
        </p:nvSpPr>
        <p:spPr bwMode="auto">
          <a:xfrm>
            <a:off x="5815385" y="2817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zh-CN" altLang="zh-CN">
              <a:solidFill>
                <a:srgbClr val="007A7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linds(horizontal)">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22"/>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up)">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44">
                                            <p:txEl>
                                              <p:pRg st="0" end="0"/>
                                            </p:txEl>
                                          </p:spTgt>
                                        </p:tgtEl>
                                        <p:attrNameLst>
                                          <p:attrName>style.visibility</p:attrName>
                                        </p:attrNameLst>
                                      </p:cBhvr>
                                      <p:to>
                                        <p:strVal val="visible"/>
                                      </p:to>
                                    </p:set>
                                    <p:animEffect transition="in" filter="box(out)">
                                      <p:cBhvr>
                                        <p:cTn id="35" dur="500"/>
                                        <p:tgtEl>
                                          <p:spTgt spid="4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4" grpId="0" build="p" autoUpdateAnimBg="0"/>
      <p:bldP spid="4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2833390" y="3569816"/>
            <a:ext cx="4724400" cy="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3" name="Line 3"/>
          <p:cNvSpPr>
            <a:spLocks noChangeShapeType="1"/>
          </p:cNvSpPr>
          <p:nvPr/>
        </p:nvSpPr>
        <p:spPr bwMode="auto">
          <a:xfrm flipH="1">
            <a:off x="5232103" y="1517179"/>
            <a:ext cx="39687" cy="4398962"/>
          </a:xfrm>
          <a:prstGeom prst="line">
            <a:avLst/>
          </a:prstGeom>
          <a:noFill/>
          <a:ln w="571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grpSp>
        <p:nvGrpSpPr>
          <p:cNvPr id="4" name="Group 4"/>
          <p:cNvGrpSpPr/>
          <p:nvPr/>
        </p:nvGrpSpPr>
        <p:grpSpPr bwMode="auto">
          <a:xfrm>
            <a:off x="5262265" y="3203104"/>
            <a:ext cx="304800" cy="381000"/>
            <a:chOff x="2832" y="2112"/>
            <a:chExt cx="192" cy="240"/>
          </a:xfrm>
        </p:grpSpPr>
        <p:sp>
          <p:nvSpPr>
            <p:cNvPr id="5" name="Line 5"/>
            <p:cNvSpPr>
              <a:spLocks noChangeShapeType="1"/>
            </p:cNvSpPr>
            <p:nvPr/>
          </p:nvSpPr>
          <p:spPr bwMode="auto">
            <a:xfrm>
              <a:off x="2832" y="2112"/>
              <a:ext cx="192" cy="0"/>
            </a:xfrm>
            <a:prstGeom prst="line">
              <a:avLst/>
            </a:prstGeom>
            <a:noFill/>
            <a:ln w="22225">
              <a:solidFill>
                <a:srgbClr val="D6009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a:off x="3024" y="2112"/>
              <a:ext cx="0" cy="240"/>
            </a:xfrm>
            <a:prstGeom prst="line">
              <a:avLst/>
            </a:prstGeom>
            <a:noFill/>
            <a:ln w="22225">
              <a:solidFill>
                <a:srgbClr val="D60093"/>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grpSp>
      <p:sp>
        <p:nvSpPr>
          <p:cNvPr id="7" name="Rectangle 7"/>
          <p:cNvSpPr>
            <a:spLocks noChangeArrowheads="1"/>
          </p:cNvSpPr>
          <p:nvPr/>
        </p:nvSpPr>
        <p:spPr bwMode="auto">
          <a:xfrm>
            <a:off x="2604790" y="3036416"/>
            <a:ext cx="1331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界面</a:t>
            </a:r>
          </a:p>
        </p:txBody>
      </p:sp>
      <p:sp>
        <p:nvSpPr>
          <p:cNvPr id="8" name="Rectangle 8"/>
          <p:cNvSpPr>
            <a:spLocks noChangeArrowheads="1"/>
          </p:cNvSpPr>
          <p:nvPr/>
        </p:nvSpPr>
        <p:spPr bwMode="auto">
          <a:xfrm>
            <a:off x="4655840" y="764704"/>
            <a:ext cx="1220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法线</a:t>
            </a:r>
          </a:p>
        </p:txBody>
      </p:sp>
      <p:sp>
        <p:nvSpPr>
          <p:cNvPr id="9" name="Line 9"/>
          <p:cNvSpPr>
            <a:spLocks noChangeShapeType="1"/>
          </p:cNvSpPr>
          <p:nvPr/>
        </p:nvSpPr>
        <p:spPr bwMode="auto">
          <a:xfrm>
            <a:off x="3576340" y="1741016"/>
            <a:ext cx="1685925" cy="1843088"/>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757190" y="979016"/>
            <a:ext cx="1898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入射光线</a:t>
            </a:r>
          </a:p>
        </p:txBody>
      </p:sp>
      <p:sp>
        <p:nvSpPr>
          <p:cNvPr id="11" name="Rectangle 11"/>
          <p:cNvSpPr>
            <a:spLocks noChangeArrowheads="1"/>
          </p:cNvSpPr>
          <p:nvPr/>
        </p:nvSpPr>
        <p:spPr bwMode="auto">
          <a:xfrm>
            <a:off x="3779702" y="3593629"/>
            <a:ext cx="145745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kumimoji="1" lang="zh-CN" altLang="en-US" sz="2600" b="1" dirty="0">
                <a:solidFill>
                  <a:srgbClr val="000000"/>
                </a:solidFill>
                <a:latin typeface="微软雅黑" panose="020B0503020204020204" pitchFamily="34" charset="-122"/>
                <a:ea typeface="微软雅黑" panose="020B0503020204020204" pitchFamily="34" charset="-122"/>
              </a:rPr>
              <a:t>入射点</a:t>
            </a:r>
            <a:r>
              <a:rPr kumimoji="1" lang="en-US" altLang="zh-CN" sz="2600" b="1" dirty="0">
                <a:solidFill>
                  <a:srgbClr val="000000"/>
                </a:solidFill>
                <a:latin typeface="微软雅黑" panose="020B0503020204020204" pitchFamily="34" charset="-122"/>
                <a:ea typeface="微软雅黑" panose="020B0503020204020204" pitchFamily="34" charset="-122"/>
              </a:rPr>
              <a:t>O</a:t>
            </a:r>
          </a:p>
        </p:txBody>
      </p:sp>
      <p:sp>
        <p:nvSpPr>
          <p:cNvPr id="12" name="Freeform 12"/>
          <p:cNvSpPr/>
          <p:nvPr/>
        </p:nvSpPr>
        <p:spPr bwMode="auto">
          <a:xfrm>
            <a:off x="4652665" y="2669704"/>
            <a:ext cx="685800" cy="228600"/>
          </a:xfrm>
          <a:custGeom>
            <a:avLst/>
            <a:gdLst>
              <a:gd name="T0" fmla="*/ 0 w 384"/>
              <a:gd name="T1" fmla="*/ 144 h 144"/>
              <a:gd name="T2" fmla="*/ 180 w 384"/>
              <a:gd name="T3" fmla="*/ 0 h 144"/>
              <a:gd name="T4" fmla="*/ 384 w 384"/>
              <a:gd name="T5" fmla="*/ 0 h 144"/>
            </a:gdLst>
            <a:ahLst/>
            <a:cxnLst>
              <a:cxn ang="0">
                <a:pos x="T0" y="T1"/>
              </a:cxn>
              <a:cxn ang="0">
                <a:pos x="T2" y="T3"/>
              </a:cxn>
              <a:cxn ang="0">
                <a:pos x="T4" y="T5"/>
              </a:cxn>
            </a:cxnLst>
            <a:rect l="0" t="0" r="r" b="b"/>
            <a:pathLst>
              <a:path w="384" h="144">
                <a:moveTo>
                  <a:pt x="0" y="144"/>
                </a:moveTo>
                <a:lnTo>
                  <a:pt x="180" y="0"/>
                </a:lnTo>
                <a:lnTo>
                  <a:pt x="384" y="0"/>
                </a:lnTo>
              </a:path>
            </a:pathLst>
          </a:custGeom>
          <a:noFill/>
          <a:ln w="381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13" name="Line 13"/>
          <p:cNvSpPr>
            <a:spLocks noChangeShapeType="1"/>
          </p:cNvSpPr>
          <p:nvPr/>
        </p:nvSpPr>
        <p:spPr bwMode="auto">
          <a:xfrm flipV="1">
            <a:off x="5262265" y="1741016"/>
            <a:ext cx="1698625" cy="1843088"/>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14" name="Rectangle 14"/>
          <p:cNvSpPr>
            <a:spLocks noChangeArrowheads="1"/>
          </p:cNvSpPr>
          <p:nvPr/>
        </p:nvSpPr>
        <p:spPr bwMode="auto">
          <a:xfrm>
            <a:off x="3938290" y="1991841"/>
            <a:ext cx="1366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000000"/>
                </a:solidFill>
                <a:latin typeface="微软雅黑" panose="020B0503020204020204" pitchFamily="34" charset="-122"/>
                <a:ea typeface="微软雅黑" panose="020B0503020204020204" pitchFamily="34" charset="-122"/>
              </a:rPr>
              <a:t>入射角</a:t>
            </a:r>
            <a:endParaRPr kumimoji="1" lang="zh-CN" altLang="en-US" sz="2000" b="1" i="1">
              <a:solidFill>
                <a:srgbClr val="000000"/>
              </a:solidFill>
              <a:latin typeface="微软雅黑" panose="020B0503020204020204" pitchFamily="34" charset="-122"/>
              <a:ea typeface="微软雅黑" panose="020B0503020204020204" pitchFamily="34" charset="-122"/>
            </a:endParaRPr>
          </a:p>
        </p:txBody>
      </p:sp>
      <p:sp>
        <p:nvSpPr>
          <p:cNvPr id="15" name="Freeform 15"/>
          <p:cNvSpPr/>
          <p:nvPr/>
        </p:nvSpPr>
        <p:spPr bwMode="auto">
          <a:xfrm>
            <a:off x="5262265" y="2655416"/>
            <a:ext cx="685800" cy="228600"/>
          </a:xfrm>
          <a:custGeom>
            <a:avLst/>
            <a:gdLst>
              <a:gd name="T0" fmla="*/ 0 w 384"/>
              <a:gd name="T1" fmla="*/ 24 h 120"/>
              <a:gd name="T2" fmla="*/ 228 w 384"/>
              <a:gd name="T3" fmla="*/ 0 h 120"/>
              <a:gd name="T4" fmla="*/ 384 w 384"/>
              <a:gd name="T5" fmla="*/ 120 h 120"/>
            </a:gdLst>
            <a:ahLst/>
            <a:cxnLst>
              <a:cxn ang="0">
                <a:pos x="T0" y="T1"/>
              </a:cxn>
              <a:cxn ang="0">
                <a:pos x="T2" y="T3"/>
              </a:cxn>
              <a:cxn ang="0">
                <a:pos x="T4" y="T5"/>
              </a:cxn>
            </a:cxnLst>
            <a:rect l="0" t="0" r="r" b="b"/>
            <a:pathLst>
              <a:path w="384" h="120">
                <a:moveTo>
                  <a:pt x="0" y="24"/>
                </a:moveTo>
                <a:lnTo>
                  <a:pt x="228" y="0"/>
                </a:lnTo>
                <a:lnTo>
                  <a:pt x="384" y="120"/>
                </a:lnTo>
              </a:path>
            </a:pathLst>
          </a:custGeom>
          <a:noFill/>
          <a:ln w="381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16" name="Rectangle 16"/>
          <p:cNvSpPr>
            <a:spLocks noChangeArrowheads="1"/>
          </p:cNvSpPr>
          <p:nvPr/>
        </p:nvSpPr>
        <p:spPr bwMode="auto">
          <a:xfrm>
            <a:off x="5305128" y="1966441"/>
            <a:ext cx="115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000000"/>
                </a:solidFill>
                <a:latin typeface="微软雅黑" panose="020B0503020204020204" pitchFamily="34" charset="-122"/>
                <a:ea typeface="微软雅黑" panose="020B0503020204020204" pitchFamily="34" charset="-122"/>
              </a:rPr>
              <a:t>反射角 </a:t>
            </a:r>
            <a:endParaRPr kumimoji="1" lang="zh-CN" altLang="en-US" sz="2000" b="1" i="1">
              <a:solidFill>
                <a:srgbClr val="000000"/>
              </a:solidFill>
              <a:latin typeface="微软雅黑" panose="020B0503020204020204" pitchFamily="34" charset="-122"/>
              <a:ea typeface="微软雅黑" panose="020B0503020204020204" pitchFamily="34" charset="-122"/>
            </a:endParaRPr>
          </a:p>
        </p:txBody>
      </p:sp>
      <p:sp>
        <p:nvSpPr>
          <p:cNvPr id="17" name="Rectangle 17"/>
          <p:cNvSpPr>
            <a:spLocks noChangeArrowheads="1"/>
          </p:cNvSpPr>
          <p:nvPr/>
        </p:nvSpPr>
        <p:spPr bwMode="auto">
          <a:xfrm>
            <a:off x="6168728" y="979016"/>
            <a:ext cx="191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反射光线</a:t>
            </a:r>
          </a:p>
        </p:txBody>
      </p:sp>
      <p:sp>
        <p:nvSpPr>
          <p:cNvPr id="18" name="Line 18"/>
          <p:cNvSpPr>
            <a:spLocks noChangeShapeType="1"/>
          </p:cNvSpPr>
          <p:nvPr/>
        </p:nvSpPr>
        <p:spPr bwMode="auto">
          <a:xfrm rot="1154301">
            <a:off x="4924128" y="3811116"/>
            <a:ext cx="1679575" cy="168910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19" name="Rectangle 19"/>
          <p:cNvSpPr>
            <a:spLocks noChangeArrowheads="1"/>
          </p:cNvSpPr>
          <p:nvPr/>
        </p:nvSpPr>
        <p:spPr bwMode="auto">
          <a:xfrm>
            <a:off x="6105228" y="5336704"/>
            <a:ext cx="2151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折射光线</a:t>
            </a:r>
          </a:p>
        </p:txBody>
      </p:sp>
      <p:sp>
        <p:nvSpPr>
          <p:cNvPr id="20" name="Rectangle 20"/>
          <p:cNvSpPr>
            <a:spLocks noChangeArrowheads="1"/>
          </p:cNvSpPr>
          <p:nvPr/>
        </p:nvSpPr>
        <p:spPr bwMode="auto">
          <a:xfrm rot="1517878">
            <a:off x="4944765" y="508746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000" b="1">
                <a:solidFill>
                  <a:srgbClr val="000000"/>
                </a:solidFill>
                <a:latin typeface="微软雅黑" panose="020B0503020204020204" pitchFamily="34" charset="-122"/>
                <a:ea typeface="微软雅黑" panose="020B0503020204020204" pitchFamily="34" charset="-122"/>
              </a:rPr>
              <a:t>折射角</a:t>
            </a:r>
          </a:p>
        </p:txBody>
      </p:sp>
      <p:sp>
        <p:nvSpPr>
          <p:cNvPr id="21" name="Rectangle 21"/>
          <p:cNvSpPr>
            <a:spLocks noChangeArrowheads="1"/>
          </p:cNvSpPr>
          <p:nvPr/>
        </p:nvSpPr>
        <p:spPr bwMode="auto">
          <a:xfrm>
            <a:off x="6627515" y="2891954"/>
            <a:ext cx="1171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空气</a:t>
            </a:r>
          </a:p>
        </p:txBody>
      </p:sp>
      <p:sp>
        <p:nvSpPr>
          <p:cNvPr id="22" name="Rectangle 22"/>
          <p:cNvSpPr>
            <a:spLocks noChangeArrowheads="1"/>
          </p:cNvSpPr>
          <p:nvPr/>
        </p:nvSpPr>
        <p:spPr bwMode="auto">
          <a:xfrm>
            <a:off x="6879928" y="3593629"/>
            <a:ext cx="541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kumimoji="1" lang="zh-CN" altLang="en-US" sz="2800" b="1">
                <a:solidFill>
                  <a:srgbClr val="000000"/>
                </a:solidFill>
                <a:latin typeface="微软雅黑" panose="020B0503020204020204" pitchFamily="34" charset="-122"/>
                <a:ea typeface="微软雅黑" panose="020B0503020204020204" pitchFamily="34" charset="-122"/>
              </a:rPr>
              <a:t>水</a:t>
            </a:r>
          </a:p>
        </p:txBody>
      </p:sp>
      <p:sp>
        <p:nvSpPr>
          <p:cNvPr id="23" name="Freeform 23"/>
          <p:cNvSpPr/>
          <p:nvPr/>
        </p:nvSpPr>
        <p:spPr bwMode="auto">
          <a:xfrm flipV="1">
            <a:off x="5262265" y="4498504"/>
            <a:ext cx="457200" cy="228600"/>
          </a:xfrm>
          <a:custGeom>
            <a:avLst/>
            <a:gdLst>
              <a:gd name="T0" fmla="*/ 0 w 384"/>
              <a:gd name="T1" fmla="*/ 24 h 120"/>
              <a:gd name="T2" fmla="*/ 228 w 384"/>
              <a:gd name="T3" fmla="*/ 0 h 120"/>
              <a:gd name="T4" fmla="*/ 384 w 384"/>
              <a:gd name="T5" fmla="*/ 120 h 120"/>
            </a:gdLst>
            <a:ahLst/>
            <a:cxnLst>
              <a:cxn ang="0">
                <a:pos x="T0" y="T1"/>
              </a:cxn>
              <a:cxn ang="0">
                <a:pos x="T2" y="T3"/>
              </a:cxn>
              <a:cxn ang="0">
                <a:pos x="T4" y="T5"/>
              </a:cxn>
            </a:cxnLst>
            <a:rect l="0" t="0" r="r" b="b"/>
            <a:pathLst>
              <a:path w="384" h="120">
                <a:moveTo>
                  <a:pt x="0" y="24"/>
                </a:moveTo>
                <a:lnTo>
                  <a:pt x="228" y="0"/>
                </a:lnTo>
                <a:lnTo>
                  <a:pt x="384" y="120"/>
                </a:lnTo>
              </a:path>
            </a:pathLst>
          </a:custGeom>
          <a:noFill/>
          <a:ln w="381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solidFill>
                <a:srgbClr val="007A77"/>
              </a:solidFill>
              <a:latin typeface="微软雅黑" panose="020B0503020204020204" pitchFamily="34" charset="-122"/>
              <a:ea typeface="微软雅黑" panose="020B0503020204020204" pitchFamily="34" charset="-122"/>
            </a:endParaRPr>
          </a:p>
        </p:txBody>
      </p:sp>
      <p:sp>
        <p:nvSpPr>
          <p:cNvPr id="24" name="Rectangle 24"/>
          <p:cNvSpPr>
            <a:spLocks noChangeArrowheads="1"/>
          </p:cNvSpPr>
          <p:nvPr/>
        </p:nvSpPr>
        <p:spPr bwMode="auto">
          <a:xfrm>
            <a:off x="425688" y="4430"/>
            <a:ext cx="99309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4000" b="1" dirty="0">
                <a:solidFill>
                  <a:srgbClr val="000000"/>
                </a:solidFill>
                <a:latin typeface="微软雅黑" panose="020B0503020204020204" pitchFamily="34" charset="-122"/>
                <a:ea typeface="微软雅黑" panose="020B0503020204020204" pitchFamily="34" charset="-122"/>
              </a:rPr>
              <a:t>光的折射的概念：一点，一面，两角，三线</a:t>
            </a:r>
          </a:p>
        </p:txBody>
      </p:sp>
      <p:sp>
        <p:nvSpPr>
          <p:cNvPr id="29" name="Text Box 30"/>
          <p:cNvSpPr txBox="1">
            <a:spLocks noChangeArrowheads="1"/>
          </p:cNvSpPr>
          <p:nvPr/>
        </p:nvSpPr>
        <p:spPr bwMode="auto">
          <a:xfrm>
            <a:off x="3000078" y="1452091"/>
            <a:ext cx="3603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zh-CN" sz="3000" b="1">
                <a:solidFill>
                  <a:srgbClr val="000000"/>
                </a:solidFill>
                <a:latin typeface="微软雅黑" panose="020B0503020204020204" pitchFamily="34" charset="-122"/>
                <a:ea typeface="微软雅黑" panose="020B0503020204020204" pitchFamily="34" charset="-122"/>
              </a:rPr>
              <a:t>A</a:t>
            </a:r>
          </a:p>
        </p:txBody>
      </p:sp>
      <p:sp>
        <p:nvSpPr>
          <p:cNvPr id="30" name="Text Box 31"/>
          <p:cNvSpPr txBox="1">
            <a:spLocks noChangeArrowheads="1"/>
          </p:cNvSpPr>
          <p:nvPr/>
        </p:nvSpPr>
        <p:spPr bwMode="auto">
          <a:xfrm>
            <a:off x="7105353" y="1523529"/>
            <a:ext cx="7191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zh-CN" sz="3000" b="1">
                <a:solidFill>
                  <a:srgbClr val="000000"/>
                </a:solidFill>
                <a:latin typeface="微软雅黑" panose="020B0503020204020204" pitchFamily="34" charset="-122"/>
                <a:ea typeface="微软雅黑" panose="020B0503020204020204" pitchFamily="34" charset="-122"/>
              </a:rPr>
              <a:t>B</a:t>
            </a:r>
          </a:p>
        </p:txBody>
      </p:sp>
      <p:sp>
        <p:nvSpPr>
          <p:cNvPr id="31" name="Text Box 32"/>
          <p:cNvSpPr txBox="1">
            <a:spLocks noChangeArrowheads="1"/>
          </p:cNvSpPr>
          <p:nvPr/>
        </p:nvSpPr>
        <p:spPr bwMode="auto">
          <a:xfrm>
            <a:off x="5305128" y="1380654"/>
            <a:ext cx="358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zh-CN" sz="3000" b="1">
                <a:solidFill>
                  <a:srgbClr val="000000"/>
                </a:solidFill>
                <a:latin typeface="微软雅黑" panose="020B0503020204020204" pitchFamily="34" charset="-122"/>
                <a:ea typeface="微软雅黑" panose="020B0503020204020204" pitchFamily="34" charset="-122"/>
              </a:rPr>
              <a:t>N</a:t>
            </a:r>
          </a:p>
        </p:txBody>
      </p:sp>
      <p:sp>
        <p:nvSpPr>
          <p:cNvPr id="33" name="Text Box 34"/>
          <p:cNvSpPr txBox="1">
            <a:spLocks noChangeArrowheads="1"/>
          </p:cNvSpPr>
          <p:nvPr/>
        </p:nvSpPr>
        <p:spPr bwMode="auto">
          <a:xfrm>
            <a:off x="4584403" y="2198216"/>
            <a:ext cx="720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l-GR" altLang="zh-CN" sz="3000" b="1">
                <a:solidFill>
                  <a:srgbClr val="000000"/>
                </a:solidFill>
                <a:latin typeface="微软雅黑" panose="020B0503020204020204" pitchFamily="34" charset="-122"/>
                <a:ea typeface="微软雅黑" panose="020B0503020204020204" pitchFamily="34" charset="-122"/>
                <a:cs typeface="Arial" panose="020B0604020202020204" pitchFamily="34" charset="0"/>
              </a:rPr>
              <a:t>α</a:t>
            </a:r>
          </a:p>
        </p:txBody>
      </p:sp>
      <p:sp>
        <p:nvSpPr>
          <p:cNvPr id="34" name="Text Box 36"/>
          <p:cNvSpPr txBox="1">
            <a:spLocks noChangeArrowheads="1"/>
          </p:cNvSpPr>
          <p:nvPr/>
        </p:nvSpPr>
        <p:spPr bwMode="auto">
          <a:xfrm>
            <a:off x="5521028" y="2172816"/>
            <a:ext cx="5762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l-GR" altLang="zh-CN" sz="3000" b="1">
                <a:solidFill>
                  <a:srgbClr val="000000"/>
                </a:solidFill>
                <a:latin typeface="微软雅黑" panose="020B0503020204020204" pitchFamily="34" charset="-122"/>
                <a:ea typeface="微软雅黑" panose="020B0503020204020204" pitchFamily="34" charset="-122"/>
              </a:rPr>
              <a:t>β</a:t>
            </a:r>
            <a:endParaRPr lang="en-US" altLang="zh-CN" sz="3000" b="1">
              <a:solidFill>
                <a:srgbClr val="000000"/>
              </a:solidFill>
              <a:latin typeface="微软雅黑" panose="020B0503020204020204" pitchFamily="34" charset="-122"/>
              <a:ea typeface="微软雅黑" panose="020B0503020204020204" pitchFamily="34" charset="-122"/>
            </a:endParaRPr>
          </a:p>
        </p:txBody>
      </p:sp>
      <p:sp>
        <p:nvSpPr>
          <p:cNvPr id="35" name="Text Box 37"/>
          <p:cNvSpPr txBox="1">
            <a:spLocks noChangeArrowheads="1"/>
          </p:cNvSpPr>
          <p:nvPr/>
        </p:nvSpPr>
        <p:spPr bwMode="auto">
          <a:xfrm>
            <a:off x="5305128" y="4574704"/>
            <a:ext cx="503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kumimoji="1" lang="en-US" altLang="zh-CN" sz="3000" b="1" i="1">
                <a:solidFill>
                  <a:srgbClr val="000000"/>
                </a:solidFill>
                <a:latin typeface="微软雅黑" panose="020B0503020204020204" pitchFamily="34" charset="-122"/>
                <a:ea typeface="微软雅黑" panose="020B0503020204020204" pitchFamily="34" charset="-122"/>
              </a:rPr>
              <a:t>r</a:t>
            </a:r>
            <a:endParaRPr kumimoji="1" lang="en-US" altLang="zh-CN" sz="3000" b="1">
              <a:solidFill>
                <a:srgbClr val="000000"/>
              </a:solidFill>
              <a:latin typeface="微软雅黑" panose="020B0503020204020204" pitchFamily="34" charset="-122"/>
              <a:ea typeface="微软雅黑" panose="020B0503020204020204" pitchFamily="34" charset="-122"/>
            </a:endParaRPr>
          </a:p>
        </p:txBody>
      </p:sp>
      <p:sp>
        <p:nvSpPr>
          <p:cNvPr id="36" name="Text Box 38"/>
          <p:cNvSpPr txBox="1">
            <a:spLocks noChangeArrowheads="1"/>
          </p:cNvSpPr>
          <p:nvPr/>
        </p:nvSpPr>
        <p:spPr bwMode="auto">
          <a:xfrm>
            <a:off x="6313190" y="5700241"/>
            <a:ext cx="7207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zh-CN" sz="3000" b="1">
                <a:solidFill>
                  <a:srgbClr val="000000"/>
                </a:solidFill>
                <a:latin typeface="微软雅黑" panose="020B0503020204020204" pitchFamily="34" charset="-122"/>
                <a:ea typeface="微软雅黑" panose="020B0503020204020204" pitchFamily="3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up)">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heckerboard(across)">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diamond(i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linds(horizontal)">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up)">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linds(horizontal)">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up)">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linds(horizontal)">
                                      <p:cBhvr>
                                        <p:cTn id="104" dur="500"/>
                                        <p:tgtEl>
                                          <p:spTgt spid="3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up)">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left)">
                                      <p:cBhvr>
                                        <p:cTn id="114" dur="500"/>
                                        <p:tgtEl>
                                          <p:spTgt spid="23"/>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blinds(horizontal)">
                                      <p:cBhvr>
                                        <p:cTn id="117" dur="500"/>
                                        <p:tgtEl>
                                          <p:spTgt spid="3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up)">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autoUpdateAnimBg="0"/>
      <p:bldP spid="8" grpId="0" autoUpdateAnimBg="0"/>
      <p:bldP spid="9" grpId="0" animBg="1"/>
      <p:bldP spid="10" grpId="0" autoUpdateAnimBg="0"/>
      <p:bldP spid="11" grpId="0" autoUpdateAnimBg="0"/>
      <p:bldP spid="12" grpId="0" animBg="1"/>
      <p:bldP spid="13" grpId="0" animBg="1"/>
      <p:bldP spid="14" grpId="0" autoUpdateAnimBg="0"/>
      <p:bldP spid="15" grpId="0" animBg="1"/>
      <p:bldP spid="16" grpId="0" autoUpdateAnimBg="0"/>
      <p:bldP spid="17" grpId="0" autoUpdateAnimBg="0"/>
      <p:bldP spid="18" grpId="0" animBg="1"/>
      <p:bldP spid="19" grpId="0" autoUpdateAnimBg="0"/>
      <p:bldP spid="20" grpId="0" autoUpdateAnimBg="0"/>
      <p:bldP spid="21" grpId="0" autoUpdateAnimBg="0"/>
      <p:bldP spid="22" grpId="0" autoUpdateAnimBg="0"/>
      <p:bldP spid="23" grpId="0" animBg="1"/>
      <p:bldP spid="29" grpId="0"/>
      <p:bldP spid="30" grpId="0"/>
      <p:bldP spid="31"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613694" y="48519"/>
            <a:ext cx="89646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4000" b="1" dirty="0">
                <a:solidFill>
                  <a:schemeClr val="bg1"/>
                </a:solidFill>
                <a:latin typeface="微软雅黑" panose="020B0503020204020204" pitchFamily="34" charset="-122"/>
                <a:ea typeface="微软雅黑" panose="020B0503020204020204" pitchFamily="34" charset="-122"/>
              </a:rPr>
              <a:t>光的折射规律总结</a:t>
            </a:r>
          </a:p>
        </p:txBody>
      </p:sp>
      <p:sp>
        <p:nvSpPr>
          <p:cNvPr id="9" name="Text Box 3"/>
          <p:cNvSpPr txBox="1">
            <a:spLocks noChangeArrowheads="1"/>
          </p:cNvSpPr>
          <p:nvPr/>
        </p:nvSpPr>
        <p:spPr bwMode="auto">
          <a:xfrm>
            <a:off x="623392" y="981076"/>
            <a:ext cx="1156860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en-US" altLang="zh-CN" sz="3600" b="1" dirty="0">
                <a:solidFill>
                  <a:srgbClr val="000000"/>
                </a:solidFill>
                <a:latin typeface="微软雅黑" panose="020B0503020204020204" pitchFamily="34" charset="-122"/>
                <a:ea typeface="微软雅黑" panose="020B0503020204020204" pitchFamily="34" charset="-122"/>
              </a:rPr>
              <a:t>1</a:t>
            </a:r>
            <a:r>
              <a:rPr kumimoji="1" lang="zh-CN" altLang="en-US" sz="3600" b="1" dirty="0">
                <a:solidFill>
                  <a:srgbClr val="000000"/>
                </a:solidFill>
                <a:latin typeface="微软雅黑" panose="020B0503020204020204" pitchFamily="34" charset="-122"/>
                <a:ea typeface="微软雅黑" panose="020B0503020204020204" pitchFamily="34" charset="-122"/>
              </a:rPr>
              <a:t>、折射光线与入射光线、法线在同一平面内</a:t>
            </a:r>
            <a:r>
              <a:rPr kumimoji="1" lang="en-US" altLang="zh-CN" sz="3600" b="1" dirty="0">
                <a:solidFill>
                  <a:srgbClr val="000000"/>
                </a:solidFill>
                <a:latin typeface="微软雅黑" panose="020B0503020204020204" pitchFamily="34" charset="-122"/>
                <a:ea typeface="微软雅黑" panose="020B0503020204020204" pitchFamily="34" charset="-122"/>
              </a:rPr>
              <a:t>(</a:t>
            </a:r>
            <a:r>
              <a:rPr kumimoji="1" lang="zh-CN" altLang="en-US" sz="3600" b="1" dirty="0">
                <a:solidFill>
                  <a:srgbClr val="FF0000"/>
                </a:solidFill>
                <a:latin typeface="微软雅黑" panose="020B0503020204020204" pitchFamily="34" charset="-122"/>
                <a:ea typeface="微软雅黑" panose="020B0503020204020204" pitchFamily="34" charset="-122"/>
              </a:rPr>
              <a:t>三线共面</a:t>
            </a:r>
            <a:r>
              <a:rPr kumimoji="1" lang="zh-CN" altLang="en-US" sz="3600" b="1" dirty="0">
                <a:solidFill>
                  <a:srgbClr val="000000"/>
                </a:solidFill>
                <a:latin typeface="微软雅黑" panose="020B0503020204020204" pitchFamily="34" charset="-122"/>
                <a:ea typeface="微软雅黑" panose="020B0503020204020204" pitchFamily="34" charset="-122"/>
              </a:rPr>
              <a:t>）</a:t>
            </a:r>
          </a:p>
          <a:p>
            <a:pPr fontAlgn="base">
              <a:spcBef>
                <a:spcPct val="50000"/>
              </a:spcBef>
              <a:spcAft>
                <a:spcPct val="0"/>
              </a:spcAft>
            </a:pPr>
            <a:r>
              <a:rPr kumimoji="1" lang="en-US" altLang="zh-CN" sz="3600" b="1" dirty="0">
                <a:solidFill>
                  <a:srgbClr val="000000"/>
                </a:solidFill>
                <a:latin typeface="微软雅黑" panose="020B0503020204020204" pitchFamily="34" charset="-122"/>
                <a:ea typeface="微软雅黑" panose="020B0503020204020204" pitchFamily="34" charset="-122"/>
              </a:rPr>
              <a:t>2</a:t>
            </a:r>
            <a:r>
              <a:rPr kumimoji="1" lang="zh-CN" altLang="en-US" sz="3600" b="1" dirty="0">
                <a:solidFill>
                  <a:srgbClr val="000000"/>
                </a:solidFill>
                <a:latin typeface="微软雅黑" panose="020B0503020204020204" pitchFamily="34" charset="-122"/>
                <a:ea typeface="微软雅黑" panose="020B0503020204020204" pitchFamily="34" charset="-122"/>
              </a:rPr>
              <a:t>、折射光线和入射光线分居法线两侧（</a:t>
            </a:r>
            <a:r>
              <a:rPr kumimoji="1" lang="zh-CN" altLang="en-US" sz="3600" b="1" dirty="0">
                <a:solidFill>
                  <a:srgbClr val="FF0000"/>
                </a:solidFill>
                <a:latin typeface="微软雅黑" panose="020B0503020204020204" pitchFamily="34" charset="-122"/>
                <a:ea typeface="微软雅黑" panose="020B0503020204020204" pitchFamily="34" charset="-122"/>
              </a:rPr>
              <a:t>两线分居</a:t>
            </a:r>
            <a:r>
              <a:rPr kumimoji="1" lang="zh-CN" altLang="en-US" sz="3600" b="1" dirty="0">
                <a:solidFill>
                  <a:srgbClr val="000000"/>
                </a:solidFill>
                <a:latin typeface="微软雅黑" panose="020B0503020204020204" pitchFamily="34" charset="-122"/>
                <a:ea typeface="微软雅黑" panose="020B0503020204020204" pitchFamily="34" charset="-122"/>
              </a:rPr>
              <a:t>）</a:t>
            </a:r>
          </a:p>
          <a:p>
            <a:pPr fontAlgn="base">
              <a:spcBef>
                <a:spcPct val="50000"/>
              </a:spcBef>
              <a:spcAft>
                <a:spcPct val="0"/>
              </a:spcAft>
            </a:pPr>
            <a:r>
              <a:rPr kumimoji="1" lang="en-US" altLang="zh-CN" sz="3600" b="1" dirty="0">
                <a:solidFill>
                  <a:srgbClr val="000000"/>
                </a:solidFill>
                <a:latin typeface="微软雅黑" panose="020B0503020204020204" pitchFamily="34" charset="-122"/>
                <a:ea typeface="微软雅黑" panose="020B0503020204020204" pitchFamily="34" charset="-122"/>
              </a:rPr>
              <a:t>3</a:t>
            </a:r>
            <a:r>
              <a:rPr kumimoji="1" lang="zh-CN" altLang="en-US" sz="3600" b="1" dirty="0">
                <a:solidFill>
                  <a:srgbClr val="000000"/>
                </a:solidFill>
                <a:latin typeface="微软雅黑" panose="020B0503020204020204" pitchFamily="34" charset="-122"/>
                <a:ea typeface="微软雅黑" panose="020B0503020204020204" pitchFamily="34" charset="-122"/>
              </a:rPr>
              <a:t>、当光线斜射入介质表面时（</a:t>
            </a:r>
            <a:r>
              <a:rPr kumimoji="1" lang="zh-CN" altLang="en-US" sz="3600" b="1" dirty="0">
                <a:solidFill>
                  <a:srgbClr val="FF0000"/>
                </a:solidFill>
                <a:latin typeface="微软雅黑" panose="020B0503020204020204" pitchFamily="34" charset="-122"/>
                <a:ea typeface="微软雅黑" panose="020B0503020204020204" pitchFamily="34" charset="-122"/>
              </a:rPr>
              <a:t>两角不等</a:t>
            </a:r>
            <a:r>
              <a:rPr kumimoji="1" lang="zh-CN" altLang="en-US" sz="3600" b="1" dirty="0">
                <a:solidFill>
                  <a:srgbClr val="000000"/>
                </a:solidFill>
                <a:latin typeface="微软雅黑" panose="020B0503020204020204" pitchFamily="34" charset="-122"/>
                <a:ea typeface="微软雅黑" panose="020B0503020204020204" pitchFamily="34" charset="-122"/>
              </a:rPr>
              <a:t>，</a:t>
            </a:r>
            <a:r>
              <a:rPr kumimoji="1" lang="zh-CN" altLang="en-US" sz="3600" b="1" dirty="0">
                <a:solidFill>
                  <a:srgbClr val="FF0000"/>
                </a:solidFill>
                <a:latin typeface="微软雅黑" panose="020B0503020204020204" pitchFamily="34" charset="-122"/>
                <a:ea typeface="微软雅黑" panose="020B0503020204020204" pitchFamily="34" charset="-122"/>
              </a:rPr>
              <a:t>空角较大</a:t>
            </a:r>
            <a:r>
              <a:rPr kumimoji="1" lang="zh-CN" altLang="en-US" sz="3600" b="1" dirty="0">
                <a:solidFill>
                  <a:srgbClr val="000000"/>
                </a:solidFill>
                <a:latin typeface="微软雅黑" panose="020B0503020204020204" pitchFamily="34" charset="-122"/>
                <a:ea typeface="微软雅黑" panose="020B0503020204020204" pitchFamily="34" charset="-122"/>
              </a:rPr>
              <a:t>）</a:t>
            </a:r>
          </a:p>
          <a:p>
            <a:pPr fontAlgn="base">
              <a:spcBef>
                <a:spcPct val="50000"/>
              </a:spcBef>
              <a:spcAft>
                <a:spcPct val="0"/>
              </a:spcAft>
            </a:pPr>
            <a:r>
              <a:rPr kumimoji="1" lang="en-US" altLang="zh-CN" sz="3600" b="1" dirty="0">
                <a:solidFill>
                  <a:srgbClr val="000000"/>
                </a:solidFill>
                <a:latin typeface="微软雅黑" panose="020B0503020204020204" pitchFamily="34" charset="-122"/>
                <a:ea typeface="微软雅黑" panose="020B0503020204020204" pitchFamily="34" charset="-122"/>
              </a:rPr>
              <a:t>4</a:t>
            </a:r>
            <a:r>
              <a:rPr kumimoji="1" lang="zh-CN" altLang="en-US" sz="3600" b="1" dirty="0">
                <a:solidFill>
                  <a:srgbClr val="000000"/>
                </a:solidFill>
                <a:latin typeface="微软雅黑" panose="020B0503020204020204" pitchFamily="34" charset="-122"/>
                <a:ea typeface="微软雅黑" panose="020B0503020204020204" pitchFamily="34" charset="-122"/>
              </a:rPr>
              <a:t>、当光线垂直射入介质表面时，传播方向不改变（</a:t>
            </a:r>
            <a:r>
              <a:rPr kumimoji="1" lang="zh-CN" altLang="en-US" sz="3600" b="1" dirty="0">
                <a:solidFill>
                  <a:srgbClr val="FF0000"/>
                </a:solidFill>
                <a:latin typeface="微软雅黑" panose="020B0503020204020204" pitchFamily="34" charset="-122"/>
                <a:ea typeface="微软雅黑" panose="020B0503020204020204" pitchFamily="34" charset="-122"/>
              </a:rPr>
              <a:t>垂直不变</a:t>
            </a:r>
            <a:r>
              <a:rPr kumimoji="1" lang="zh-CN" altLang="en-US" sz="3600" b="1" dirty="0">
                <a:solidFill>
                  <a:srgbClr val="000000"/>
                </a:solidFill>
                <a:latin typeface="微软雅黑" panose="020B0503020204020204" pitchFamily="34" charset="-122"/>
                <a:ea typeface="微软雅黑" panose="020B0503020204020204" pitchFamily="34" charset="-122"/>
              </a:rPr>
              <a:t>）</a:t>
            </a:r>
            <a:r>
              <a:rPr kumimoji="1" lang="zh-CN" altLang="en-US" sz="3600" dirty="0">
                <a:solidFill>
                  <a:srgbClr val="000000"/>
                </a:solidFill>
                <a:latin typeface="微软雅黑" panose="020B0503020204020204" pitchFamily="34" charset="-122"/>
                <a:ea typeface="微软雅黑" panose="020B0503020204020204" pitchFamily="34" charset="-122"/>
              </a:rPr>
              <a:t> </a:t>
            </a:r>
          </a:p>
        </p:txBody>
      </p:sp>
      <p:sp>
        <p:nvSpPr>
          <p:cNvPr id="10" name="Text Box 4"/>
          <p:cNvSpPr txBox="1">
            <a:spLocks noChangeArrowheads="1"/>
          </p:cNvSpPr>
          <p:nvPr/>
        </p:nvSpPr>
        <p:spPr bwMode="auto">
          <a:xfrm>
            <a:off x="623392" y="4775794"/>
            <a:ext cx="8964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3600" b="1" dirty="0">
                <a:solidFill>
                  <a:srgbClr val="000000"/>
                </a:solidFill>
                <a:latin typeface="微软雅黑" panose="020B0503020204020204" pitchFamily="34" charset="-122"/>
                <a:ea typeface="微软雅黑" panose="020B0503020204020204" pitchFamily="34" charset="-122"/>
              </a:rPr>
              <a:t>5</a:t>
            </a:r>
            <a:r>
              <a:rPr kumimoji="1" lang="zh-CN" altLang="en-US" sz="3600" b="1" dirty="0">
                <a:solidFill>
                  <a:srgbClr val="000000"/>
                </a:solidFill>
                <a:latin typeface="微软雅黑" panose="020B0503020204020204" pitchFamily="34" charset="-122"/>
                <a:ea typeface="微软雅黑" panose="020B0503020204020204" pitchFamily="34" charset="-122"/>
              </a:rPr>
              <a:t>、在折射时光路是可逆的（</a:t>
            </a:r>
            <a:r>
              <a:rPr kumimoji="1" lang="zh-CN" altLang="en-US" sz="3600" b="1" dirty="0">
                <a:solidFill>
                  <a:srgbClr val="FF0000"/>
                </a:solidFill>
                <a:latin typeface="微软雅黑" panose="020B0503020204020204" pitchFamily="34" charset="-122"/>
                <a:ea typeface="微软雅黑" panose="020B0503020204020204" pitchFamily="34" charset="-122"/>
              </a:rPr>
              <a:t>光路可逆</a:t>
            </a:r>
            <a:r>
              <a:rPr kumimoji="1" lang="zh-CN" altLang="en-US" sz="3600" b="1" dirty="0">
                <a:solidFill>
                  <a:srgbClr val="00000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30190" y="-33104"/>
            <a:ext cx="1594048"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对比</a:t>
            </a:r>
          </a:p>
        </p:txBody>
      </p:sp>
      <p:sp>
        <p:nvSpPr>
          <p:cNvPr id="4" name="TextBox 3"/>
          <p:cNvSpPr txBox="1"/>
          <p:nvPr/>
        </p:nvSpPr>
        <p:spPr>
          <a:xfrm>
            <a:off x="1252355" y="1857886"/>
            <a:ext cx="861774" cy="2571768"/>
          </a:xfrm>
          <a:prstGeom prst="rect">
            <a:avLst/>
          </a:prstGeom>
          <a:noFill/>
        </p:spPr>
        <p:txBody>
          <a:bodyPr vert="eaVert" wrap="square" rtlCol="0">
            <a:spAutoFit/>
          </a:bodyPr>
          <a:lstStyle/>
          <a:p>
            <a:r>
              <a:rPr lang="zh-CN" altLang="en-US" sz="4400" b="1" dirty="0">
                <a:latin typeface="微软雅黑" panose="020B0503020204020204" pitchFamily="34" charset="-122"/>
                <a:ea typeface="微软雅黑" panose="020B0503020204020204" pitchFamily="34" charset="-122"/>
              </a:rPr>
              <a:t>反射定律</a:t>
            </a:r>
          </a:p>
        </p:txBody>
      </p:sp>
      <p:sp>
        <p:nvSpPr>
          <p:cNvPr id="5" name="左大括号 4"/>
          <p:cNvSpPr/>
          <p:nvPr/>
        </p:nvSpPr>
        <p:spPr>
          <a:xfrm>
            <a:off x="2138410" y="981867"/>
            <a:ext cx="500066" cy="423308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6" name="TextBox 5"/>
          <p:cNvSpPr txBox="1"/>
          <p:nvPr/>
        </p:nvSpPr>
        <p:spPr>
          <a:xfrm>
            <a:off x="2495600" y="1124744"/>
            <a:ext cx="213459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三线共面</a:t>
            </a:r>
          </a:p>
        </p:txBody>
      </p:sp>
      <p:sp>
        <p:nvSpPr>
          <p:cNvPr id="9" name="TextBox 6"/>
          <p:cNvSpPr txBox="1"/>
          <p:nvPr/>
        </p:nvSpPr>
        <p:spPr>
          <a:xfrm>
            <a:off x="2495600" y="2053438"/>
            <a:ext cx="213459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两线分居</a:t>
            </a:r>
          </a:p>
        </p:txBody>
      </p:sp>
      <p:sp>
        <p:nvSpPr>
          <p:cNvPr id="10" name="TextBox 7"/>
          <p:cNvSpPr txBox="1"/>
          <p:nvPr/>
        </p:nvSpPr>
        <p:spPr>
          <a:xfrm>
            <a:off x="2495600" y="2982132"/>
            <a:ext cx="2214578"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两角相等</a:t>
            </a:r>
          </a:p>
        </p:txBody>
      </p:sp>
      <p:sp>
        <p:nvSpPr>
          <p:cNvPr id="11" name="TextBox 8"/>
          <p:cNvSpPr txBox="1"/>
          <p:nvPr/>
        </p:nvSpPr>
        <p:spPr>
          <a:xfrm>
            <a:off x="2567038" y="3835999"/>
            <a:ext cx="214314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增减相同</a:t>
            </a:r>
          </a:p>
        </p:txBody>
      </p:sp>
      <p:sp>
        <p:nvSpPr>
          <p:cNvPr id="12" name="右大括号 11"/>
          <p:cNvSpPr/>
          <p:nvPr/>
        </p:nvSpPr>
        <p:spPr>
          <a:xfrm>
            <a:off x="8519762" y="981867"/>
            <a:ext cx="785818" cy="4381727"/>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3" name="TextBox 10"/>
          <p:cNvSpPr txBox="1"/>
          <p:nvPr/>
        </p:nvSpPr>
        <p:spPr>
          <a:xfrm>
            <a:off x="9448456" y="2196313"/>
            <a:ext cx="861774" cy="2786082"/>
          </a:xfrm>
          <a:prstGeom prst="rect">
            <a:avLst/>
          </a:prstGeom>
          <a:noFill/>
        </p:spPr>
        <p:txBody>
          <a:bodyPr vert="eaVert" wrap="square" rtlCol="0">
            <a:spAutoFit/>
          </a:bodyPr>
          <a:lstStyle/>
          <a:p>
            <a:r>
              <a:rPr lang="zh-CN" altLang="en-US" sz="4400" b="1" dirty="0">
                <a:latin typeface="微软雅黑" panose="020B0503020204020204" pitchFamily="34" charset="-122"/>
                <a:ea typeface="微软雅黑" panose="020B0503020204020204" pitchFamily="34" charset="-122"/>
              </a:rPr>
              <a:t>折射规律</a:t>
            </a:r>
          </a:p>
        </p:txBody>
      </p:sp>
      <p:sp>
        <p:nvSpPr>
          <p:cNvPr id="14" name="TextBox 11"/>
          <p:cNvSpPr txBox="1"/>
          <p:nvPr/>
        </p:nvSpPr>
        <p:spPr>
          <a:xfrm>
            <a:off x="6528048" y="1124744"/>
            <a:ext cx="213459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三线共面</a:t>
            </a:r>
          </a:p>
        </p:txBody>
      </p:sp>
      <p:sp>
        <p:nvSpPr>
          <p:cNvPr id="15" name="TextBox 13"/>
          <p:cNvSpPr txBox="1"/>
          <p:nvPr/>
        </p:nvSpPr>
        <p:spPr>
          <a:xfrm>
            <a:off x="6473090" y="2759321"/>
            <a:ext cx="2214578" cy="646331"/>
          </a:xfrm>
          <a:prstGeom prst="rect">
            <a:avLst/>
          </a:prstGeom>
          <a:noFill/>
        </p:spPr>
        <p:txBody>
          <a:bodyPr wrap="square" rtlCol="0">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空中角大</a:t>
            </a:r>
          </a:p>
        </p:txBody>
      </p:sp>
      <p:sp>
        <p:nvSpPr>
          <p:cNvPr id="16" name="TextBox 15"/>
          <p:cNvSpPr txBox="1"/>
          <p:nvPr/>
        </p:nvSpPr>
        <p:spPr>
          <a:xfrm>
            <a:off x="6529466" y="4717263"/>
            <a:ext cx="2359164"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光路可逆</a:t>
            </a:r>
          </a:p>
        </p:txBody>
      </p:sp>
      <p:sp>
        <p:nvSpPr>
          <p:cNvPr id="17" name="TextBox 16"/>
          <p:cNvSpPr txBox="1"/>
          <p:nvPr/>
        </p:nvSpPr>
        <p:spPr>
          <a:xfrm>
            <a:off x="6448060" y="3892600"/>
            <a:ext cx="2200487"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增减相同</a:t>
            </a:r>
          </a:p>
        </p:txBody>
      </p:sp>
      <p:sp>
        <p:nvSpPr>
          <p:cNvPr id="18" name="TextBox 17"/>
          <p:cNvSpPr txBox="1"/>
          <p:nvPr/>
        </p:nvSpPr>
        <p:spPr>
          <a:xfrm>
            <a:off x="6455420" y="3312355"/>
            <a:ext cx="2232248" cy="646331"/>
          </a:xfrm>
          <a:prstGeom prst="rect">
            <a:avLst/>
          </a:prstGeom>
          <a:noFill/>
        </p:spPr>
        <p:txBody>
          <a:bodyPr wrap="square" rtlCol="0">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垂直不变</a:t>
            </a:r>
          </a:p>
        </p:txBody>
      </p:sp>
      <p:sp>
        <p:nvSpPr>
          <p:cNvPr id="19" name="TextBox 8"/>
          <p:cNvSpPr txBox="1"/>
          <p:nvPr/>
        </p:nvSpPr>
        <p:spPr>
          <a:xfrm>
            <a:off x="2602756" y="4717263"/>
            <a:ext cx="2107421"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光路可逆</a:t>
            </a:r>
          </a:p>
        </p:txBody>
      </p:sp>
      <p:sp>
        <p:nvSpPr>
          <p:cNvPr id="20" name="TextBox 6"/>
          <p:cNvSpPr txBox="1"/>
          <p:nvPr/>
        </p:nvSpPr>
        <p:spPr>
          <a:xfrm>
            <a:off x="6454307" y="2053438"/>
            <a:ext cx="2134590" cy="646331"/>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两线分居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03512" y="980728"/>
            <a:ext cx="7947168" cy="4401205"/>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某校新建成一个喷水池，在池底中央安装了一只射灯．射灯发出的一束光照在右边的池壁上，当池内无水时，站在池旁左边的人，看到在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点形成一个亮斑，如图所示，现往池内灌水，水面升至</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位置时，人看到亮斑的位置在</a:t>
            </a:r>
            <a:r>
              <a:rPr lang="en-US" altLang="zh-CN" sz="2800" dirty="0">
                <a:latin typeface="微软雅黑" panose="020B0503020204020204" pitchFamily="34" charset="-122"/>
                <a:ea typeface="微软雅黑" panose="020B0503020204020204" pitchFamily="34" charset="-122"/>
              </a:rPr>
              <a:t>P</a:t>
            </a:r>
            <a:r>
              <a:rPr lang="zh-CN" altLang="en-US" sz="2800" dirty="0">
                <a:latin typeface="微软雅黑" panose="020B0503020204020204" pitchFamily="34" charset="-122"/>
                <a:ea typeface="微软雅黑" panose="020B0503020204020204" pitchFamily="34" charset="-122"/>
              </a:rPr>
              <a:t>点；如果水面升至</a:t>
            </a:r>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位置时，人看到亮斑的位置在</a:t>
            </a:r>
            <a:r>
              <a:rPr lang="en-US" altLang="zh-CN" sz="2800" dirty="0">
                <a:latin typeface="微软雅黑" panose="020B0503020204020204" pitchFamily="34" charset="-122"/>
                <a:ea typeface="微软雅黑" panose="020B0503020204020204" pitchFamily="34" charset="-122"/>
              </a:rPr>
              <a:t>Q</a:t>
            </a:r>
            <a:r>
              <a:rPr lang="zh-CN" altLang="en-US" sz="2800" dirty="0">
                <a:latin typeface="微软雅黑" panose="020B0503020204020204" pitchFamily="34" charset="-122"/>
                <a:ea typeface="微软雅黑" panose="020B0503020204020204" pitchFamily="34" charset="-122"/>
              </a:rPr>
              <a:t>点，则（　　）</a:t>
            </a:r>
          </a:p>
          <a:p>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P</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点的下方，</a:t>
            </a:r>
            <a:r>
              <a:rPr lang="en-US" altLang="zh-CN" sz="2800" dirty="0">
                <a:latin typeface="微软雅黑" panose="020B0503020204020204" pitchFamily="34" charset="-122"/>
                <a:ea typeface="微软雅黑" panose="020B0503020204020204" pitchFamily="34" charset="-122"/>
              </a:rPr>
              <a:t>Q</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点的上方</a:t>
            </a:r>
          </a:p>
          <a:p>
            <a:r>
              <a:rPr lang="en-US" altLang="zh-CN" sz="2800" dirty="0">
                <a:latin typeface="微软雅黑" panose="020B0503020204020204" pitchFamily="34" charset="-122"/>
                <a:ea typeface="微软雅黑" panose="020B0503020204020204" pitchFamily="34" charset="-122"/>
              </a:rPr>
              <a:t>B</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P</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点的上方，</a:t>
            </a:r>
            <a:r>
              <a:rPr lang="en-US" altLang="zh-CN" sz="2800" dirty="0">
                <a:latin typeface="微软雅黑" panose="020B0503020204020204" pitchFamily="34" charset="-122"/>
                <a:ea typeface="微软雅黑" panose="020B0503020204020204" pitchFamily="34" charset="-122"/>
              </a:rPr>
              <a:t>Q</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点的下方</a:t>
            </a:r>
          </a:p>
          <a:p>
            <a:r>
              <a:rPr lang="en-US" altLang="zh-CN" sz="2800" dirty="0">
                <a:latin typeface="微软雅黑" panose="020B0503020204020204" pitchFamily="34" charset="-122"/>
                <a:ea typeface="微软雅黑" panose="020B0503020204020204" pitchFamily="34" charset="-122"/>
              </a:rPr>
              <a:t>C</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P</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点的上方，</a:t>
            </a:r>
            <a:r>
              <a:rPr lang="en-US" altLang="zh-CN" sz="2800" dirty="0">
                <a:latin typeface="微软雅黑" panose="020B0503020204020204" pitchFamily="34" charset="-122"/>
                <a:ea typeface="微软雅黑" panose="020B0503020204020204" pitchFamily="34" charset="-122"/>
              </a:rPr>
              <a:t>Q</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点的上方</a:t>
            </a:r>
          </a:p>
          <a:p>
            <a:r>
              <a:rPr lang="en-US" altLang="zh-CN" sz="2800" dirty="0">
                <a:latin typeface="微软雅黑" panose="020B0503020204020204" pitchFamily="34" charset="-122"/>
                <a:ea typeface="微软雅黑" panose="020B0503020204020204" pitchFamily="34" charset="-122"/>
              </a:rPr>
              <a:t>D</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P</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点的下方，</a:t>
            </a:r>
            <a:r>
              <a:rPr lang="en-US" altLang="zh-CN" sz="2800" dirty="0">
                <a:latin typeface="微软雅黑" panose="020B0503020204020204" pitchFamily="34" charset="-122"/>
                <a:ea typeface="微软雅黑" panose="020B0503020204020204" pitchFamily="34" charset="-122"/>
              </a:rPr>
              <a:t>Q</a:t>
            </a:r>
            <a:r>
              <a:rPr lang="zh-CN" altLang="en-US" sz="2800" dirty="0">
                <a:latin typeface="微软雅黑" panose="020B0503020204020204" pitchFamily="34" charset="-122"/>
                <a:ea typeface="微软雅黑" panose="020B0503020204020204" pitchFamily="34" charset="-122"/>
              </a:rPr>
              <a:t>点在</a:t>
            </a:r>
            <a:r>
              <a:rPr lang="en-US" altLang="zh-CN" sz="2800" dirty="0">
                <a:latin typeface="微软雅黑" panose="020B0503020204020204" pitchFamily="34" charset="-122"/>
                <a:ea typeface="微软雅黑" panose="020B0503020204020204" pitchFamily="34" charset="-122"/>
              </a:rPr>
              <a:t>S</a:t>
            </a:r>
            <a:r>
              <a:rPr lang="zh-CN" altLang="en-US" sz="2800" dirty="0">
                <a:latin typeface="微软雅黑" panose="020B0503020204020204" pitchFamily="34" charset="-122"/>
                <a:ea typeface="微软雅黑" panose="020B0503020204020204" pitchFamily="34" charset="-122"/>
              </a:rPr>
              <a:t>点的下方</a:t>
            </a:r>
          </a:p>
        </p:txBody>
      </p:sp>
      <p:pic>
        <p:nvPicPr>
          <p:cNvPr id="8" name="Picture 2" descr="C:\Users\john\AppData\Local\Temp\mx3BA5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918" y="3933056"/>
            <a:ext cx="2693642" cy="18409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72265" y="3074774"/>
            <a:ext cx="792088" cy="707886"/>
          </a:xfrm>
          <a:prstGeom prst="rect">
            <a:avLst/>
          </a:prstGeom>
          <a:noFill/>
        </p:spPr>
        <p:txBody>
          <a:bodyPr wrap="square" rtlCol="0">
            <a:spAutoFit/>
          </a:bodyPr>
          <a:lstStyle/>
          <a:p>
            <a:r>
              <a:rPr lang="en-US" altLang="zh-CN" sz="4000" b="1" dirty="0">
                <a:solidFill>
                  <a:srgbClr val="FF0000"/>
                </a:solidFill>
                <a:latin typeface="微软雅黑" panose="020B0503020204020204" pitchFamily="34" charset="-122"/>
                <a:ea typeface="微软雅黑" panose="020B0503020204020204" pitchFamily="34" charset="-122"/>
              </a:rPr>
              <a:t>A</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auto">
          <a:xfrm>
            <a:off x="8134350" y="2819400"/>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grpSp>
        <p:nvGrpSpPr>
          <p:cNvPr id="8" name="Group 3"/>
          <p:cNvGrpSpPr/>
          <p:nvPr/>
        </p:nvGrpSpPr>
        <p:grpSpPr bwMode="auto">
          <a:xfrm>
            <a:off x="6915150" y="2819400"/>
            <a:ext cx="1600200" cy="2895600"/>
            <a:chOff x="2592" y="1776"/>
            <a:chExt cx="1008" cy="1824"/>
          </a:xfrm>
        </p:grpSpPr>
        <p:sp>
          <p:nvSpPr>
            <p:cNvPr id="9" name="Line 4"/>
            <p:cNvSpPr>
              <a:spLocks noChangeShapeType="1"/>
            </p:cNvSpPr>
            <p:nvPr/>
          </p:nvSpPr>
          <p:spPr bwMode="auto">
            <a:xfrm flipV="1">
              <a:off x="2592" y="1776"/>
              <a:ext cx="480" cy="1824"/>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0" name="Line 5"/>
            <p:cNvSpPr>
              <a:spLocks noChangeShapeType="1"/>
            </p:cNvSpPr>
            <p:nvPr/>
          </p:nvSpPr>
          <p:spPr bwMode="auto">
            <a:xfrm flipV="1">
              <a:off x="2592" y="1776"/>
              <a:ext cx="1008" cy="1824"/>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1" name="Line 6"/>
            <p:cNvSpPr>
              <a:spLocks noChangeShapeType="1"/>
            </p:cNvSpPr>
            <p:nvPr/>
          </p:nvSpPr>
          <p:spPr bwMode="auto">
            <a:xfrm flipH="1">
              <a:off x="2784" y="2400"/>
              <a:ext cx="144" cy="480"/>
            </a:xfrm>
            <a:prstGeom prst="line">
              <a:avLst/>
            </a:prstGeom>
            <a:noFill/>
            <a:ln w="38100">
              <a:solidFill>
                <a:srgbClr val="FF0000"/>
              </a:solidFill>
              <a:round/>
              <a:headEnd type="arrow"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2" name="Line 7"/>
            <p:cNvSpPr>
              <a:spLocks noChangeShapeType="1"/>
            </p:cNvSpPr>
            <p:nvPr/>
          </p:nvSpPr>
          <p:spPr bwMode="auto">
            <a:xfrm flipV="1">
              <a:off x="2976" y="2496"/>
              <a:ext cx="240" cy="384"/>
            </a:xfrm>
            <a:prstGeom prst="line">
              <a:avLst/>
            </a:prstGeom>
            <a:noFill/>
            <a:ln w="38100">
              <a:solidFill>
                <a:srgbClr val="FF0000"/>
              </a:solidFill>
              <a:round/>
              <a:tailEnd type="arrow"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grpSp>
      <p:grpSp>
        <p:nvGrpSpPr>
          <p:cNvPr id="13" name="Group 8"/>
          <p:cNvGrpSpPr/>
          <p:nvPr/>
        </p:nvGrpSpPr>
        <p:grpSpPr bwMode="auto">
          <a:xfrm>
            <a:off x="7677150" y="914400"/>
            <a:ext cx="2057400" cy="1905000"/>
            <a:chOff x="3072" y="576"/>
            <a:chExt cx="1296" cy="1200"/>
          </a:xfrm>
        </p:grpSpPr>
        <p:sp>
          <p:nvSpPr>
            <p:cNvPr id="14" name="Line 9"/>
            <p:cNvSpPr>
              <a:spLocks noChangeShapeType="1"/>
            </p:cNvSpPr>
            <p:nvPr/>
          </p:nvSpPr>
          <p:spPr bwMode="auto">
            <a:xfrm flipV="1">
              <a:off x="3072" y="576"/>
              <a:ext cx="576" cy="12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5" name="Line 10"/>
            <p:cNvSpPr>
              <a:spLocks noChangeShapeType="1"/>
            </p:cNvSpPr>
            <p:nvPr/>
          </p:nvSpPr>
          <p:spPr bwMode="auto">
            <a:xfrm flipV="1">
              <a:off x="3600" y="1248"/>
              <a:ext cx="768" cy="528"/>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6" name="Line 11"/>
            <p:cNvSpPr>
              <a:spLocks noChangeShapeType="1"/>
            </p:cNvSpPr>
            <p:nvPr/>
          </p:nvSpPr>
          <p:spPr bwMode="auto">
            <a:xfrm rot="21390516" flipV="1">
              <a:off x="3792" y="1440"/>
              <a:ext cx="288" cy="192"/>
            </a:xfrm>
            <a:prstGeom prst="line">
              <a:avLst/>
            </a:prstGeom>
            <a:noFill/>
            <a:ln w="38100">
              <a:solidFill>
                <a:srgbClr val="FF0000"/>
              </a:solidFill>
              <a:round/>
              <a:tailEnd type="arrow"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17" name="Line 12"/>
            <p:cNvSpPr>
              <a:spLocks noChangeShapeType="1"/>
            </p:cNvSpPr>
            <p:nvPr/>
          </p:nvSpPr>
          <p:spPr bwMode="auto">
            <a:xfrm flipV="1">
              <a:off x="3264" y="1008"/>
              <a:ext cx="192" cy="384"/>
            </a:xfrm>
            <a:prstGeom prst="line">
              <a:avLst/>
            </a:prstGeom>
            <a:noFill/>
            <a:ln w="38100">
              <a:solidFill>
                <a:srgbClr val="FF0000"/>
              </a:solidFill>
              <a:round/>
              <a:tailEnd type="arrow"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grpSp>
      <p:sp>
        <p:nvSpPr>
          <p:cNvPr id="18" name="Line 13"/>
          <p:cNvSpPr>
            <a:spLocks noChangeShapeType="1"/>
          </p:cNvSpPr>
          <p:nvPr/>
        </p:nvSpPr>
        <p:spPr bwMode="auto">
          <a:xfrm>
            <a:off x="7677150" y="2743200"/>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grpSp>
        <p:nvGrpSpPr>
          <p:cNvPr id="19" name="Group 14"/>
          <p:cNvGrpSpPr/>
          <p:nvPr/>
        </p:nvGrpSpPr>
        <p:grpSpPr bwMode="auto">
          <a:xfrm>
            <a:off x="6991350" y="2819400"/>
            <a:ext cx="1524000" cy="1219200"/>
            <a:chOff x="2640" y="1776"/>
            <a:chExt cx="960" cy="768"/>
          </a:xfrm>
        </p:grpSpPr>
        <p:sp>
          <p:nvSpPr>
            <p:cNvPr id="20" name="Line 15"/>
            <p:cNvSpPr>
              <a:spLocks noChangeShapeType="1"/>
            </p:cNvSpPr>
            <p:nvPr/>
          </p:nvSpPr>
          <p:spPr bwMode="auto">
            <a:xfrm flipH="1">
              <a:off x="2688" y="1776"/>
              <a:ext cx="384" cy="720"/>
            </a:xfrm>
            <a:prstGeom prst="line">
              <a:avLst/>
            </a:prstGeom>
            <a:noFill/>
            <a:ln w="38100">
              <a:solidFill>
                <a:srgbClr val="FF0000"/>
              </a:solidFill>
              <a:prstDash val="lgDash"/>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sp>
          <p:nvSpPr>
            <p:cNvPr id="21" name="Line 16"/>
            <p:cNvSpPr>
              <a:spLocks noChangeShapeType="1"/>
            </p:cNvSpPr>
            <p:nvPr/>
          </p:nvSpPr>
          <p:spPr bwMode="auto">
            <a:xfrm flipH="1">
              <a:off x="2640" y="1776"/>
              <a:ext cx="960" cy="768"/>
            </a:xfrm>
            <a:prstGeom prst="line">
              <a:avLst/>
            </a:prstGeom>
            <a:noFill/>
            <a:ln w="38100">
              <a:solidFill>
                <a:srgbClr val="FF0000"/>
              </a:solidFill>
              <a:prstDash val="lgDash"/>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a:solidFill>
                  <a:srgbClr val="000000"/>
                </a:solidFill>
                <a:latin typeface="Arial" panose="020B0604020202020204"/>
              </a:endParaRPr>
            </a:p>
          </p:txBody>
        </p:sp>
      </p:grpSp>
      <p:grpSp>
        <p:nvGrpSpPr>
          <p:cNvPr id="22" name="Group 17"/>
          <p:cNvGrpSpPr/>
          <p:nvPr/>
        </p:nvGrpSpPr>
        <p:grpSpPr bwMode="auto">
          <a:xfrm>
            <a:off x="8811260" y="1219200"/>
            <a:ext cx="1057910" cy="286385"/>
            <a:chOff x="3840" y="336"/>
            <a:chExt cx="912" cy="528"/>
          </a:xfrm>
        </p:grpSpPr>
        <p:sp>
          <p:nvSpPr>
            <p:cNvPr id="23" name="AutoShape 18"/>
            <p:cNvSpPr>
              <a:spLocks noChangeArrowheads="1"/>
            </p:cNvSpPr>
            <p:nvPr/>
          </p:nvSpPr>
          <p:spPr bwMode="auto">
            <a:xfrm rot="4382799">
              <a:off x="4272" y="192"/>
              <a:ext cx="96" cy="672"/>
            </a:xfrm>
            <a:prstGeom prst="moon">
              <a:avLst>
                <a:gd name="adj" fmla="val 50000"/>
              </a:avLst>
            </a:prstGeom>
            <a:solidFill>
              <a:srgbClr val="000000"/>
            </a:solidFill>
            <a:ln w="9525">
              <a:solidFill>
                <a:srgbClr val="00000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24" name="AutoShape 19"/>
            <p:cNvSpPr>
              <a:spLocks noChangeArrowheads="1"/>
            </p:cNvSpPr>
            <p:nvPr/>
          </p:nvSpPr>
          <p:spPr bwMode="auto">
            <a:xfrm rot="-7017195">
              <a:off x="4344" y="360"/>
              <a:ext cx="96" cy="720"/>
            </a:xfrm>
            <a:prstGeom prst="moon">
              <a:avLst>
                <a:gd name="adj" fmla="val 50000"/>
              </a:avLst>
            </a:prstGeom>
            <a:solidFill>
              <a:srgbClr val="000000"/>
            </a:solidFill>
            <a:ln w="9525">
              <a:solidFill>
                <a:srgbClr val="00000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25" name="Oval 20"/>
            <p:cNvSpPr>
              <a:spLocks noChangeArrowheads="1"/>
            </p:cNvSpPr>
            <p:nvPr/>
          </p:nvSpPr>
          <p:spPr bwMode="auto">
            <a:xfrm>
              <a:off x="4224" y="576"/>
              <a:ext cx="48" cy="48"/>
            </a:xfrm>
            <a:prstGeom prst="ellipse">
              <a:avLst/>
            </a:prstGeom>
            <a:solidFill>
              <a:srgbClr val="FBDF53"/>
            </a:solidFill>
            <a:ln w="9525">
              <a:solidFill>
                <a:srgbClr val="000000"/>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26" name="Oval 21"/>
            <p:cNvSpPr>
              <a:spLocks noChangeArrowheads="1"/>
            </p:cNvSpPr>
            <p:nvPr/>
          </p:nvSpPr>
          <p:spPr bwMode="auto">
            <a:xfrm>
              <a:off x="4176" y="528"/>
              <a:ext cx="240" cy="240"/>
            </a:xfrm>
            <a:prstGeom prst="ellipse">
              <a:avLst/>
            </a:prstGeom>
            <a:solidFill>
              <a:srgbClr val="000000"/>
            </a:solidFill>
            <a:ln w="9525">
              <a:solidFill>
                <a:srgbClr val="000000"/>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27" name="Arc 22"/>
            <p:cNvSpPr/>
            <p:nvPr/>
          </p:nvSpPr>
          <p:spPr bwMode="auto">
            <a:xfrm rot="16884621" flipH="1">
              <a:off x="4296" y="31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grpSp>
          <p:nvGrpSpPr>
            <p:cNvPr id="28" name="Group 23"/>
            <p:cNvGrpSpPr/>
            <p:nvPr/>
          </p:nvGrpSpPr>
          <p:grpSpPr bwMode="auto">
            <a:xfrm>
              <a:off x="3840" y="336"/>
              <a:ext cx="864" cy="528"/>
              <a:chOff x="3840" y="336"/>
              <a:chExt cx="864" cy="528"/>
            </a:xfrm>
          </p:grpSpPr>
          <p:grpSp>
            <p:nvGrpSpPr>
              <p:cNvPr id="29" name="Group 24"/>
              <p:cNvGrpSpPr/>
              <p:nvPr/>
            </p:nvGrpSpPr>
            <p:grpSpPr bwMode="auto">
              <a:xfrm>
                <a:off x="3840" y="336"/>
                <a:ext cx="768" cy="528"/>
                <a:chOff x="3840" y="336"/>
                <a:chExt cx="768" cy="528"/>
              </a:xfrm>
            </p:grpSpPr>
            <p:sp>
              <p:nvSpPr>
                <p:cNvPr id="31" name="Arc 25"/>
                <p:cNvSpPr/>
                <p:nvPr/>
              </p:nvSpPr>
              <p:spPr bwMode="auto">
                <a:xfrm rot="16884621" flipH="1">
                  <a:off x="4104" y="36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grpSp>
              <p:nvGrpSpPr>
                <p:cNvPr id="32" name="Group 26"/>
                <p:cNvGrpSpPr/>
                <p:nvPr/>
              </p:nvGrpSpPr>
              <p:grpSpPr bwMode="auto">
                <a:xfrm>
                  <a:off x="3840" y="336"/>
                  <a:ext cx="768" cy="528"/>
                  <a:chOff x="3840" y="336"/>
                  <a:chExt cx="768" cy="528"/>
                </a:xfrm>
              </p:grpSpPr>
              <p:sp>
                <p:nvSpPr>
                  <p:cNvPr id="33" name="Oval 27"/>
                  <p:cNvSpPr>
                    <a:spLocks noChangeArrowheads="1"/>
                  </p:cNvSpPr>
                  <p:nvPr/>
                </p:nvSpPr>
                <p:spPr bwMode="auto">
                  <a:xfrm>
                    <a:off x="4272" y="624"/>
                    <a:ext cx="48" cy="48"/>
                  </a:xfrm>
                  <a:prstGeom prst="ellipse">
                    <a:avLst/>
                  </a:prstGeom>
                  <a:solidFill>
                    <a:srgbClr val="0000FF"/>
                  </a:solidFill>
                  <a:ln w="9525">
                    <a:solidFill>
                      <a:srgbClr val="000000"/>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34" name="Arc 28"/>
                  <p:cNvSpPr/>
                  <p:nvPr/>
                </p:nvSpPr>
                <p:spPr bwMode="auto">
                  <a:xfrm rot="16884621" flipH="1">
                    <a:off x="4437" y="313"/>
                    <a:ext cx="51" cy="192"/>
                  </a:xfrm>
                  <a:custGeom>
                    <a:avLst/>
                    <a:gdLst>
                      <a:gd name="T0" fmla="*/ 0 w 21600"/>
                      <a:gd name="T1" fmla="*/ 0 h 21600"/>
                      <a:gd name="T2" fmla="*/ 51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35" name="Arc 29"/>
                  <p:cNvSpPr/>
                  <p:nvPr/>
                </p:nvSpPr>
                <p:spPr bwMode="auto">
                  <a:xfrm rot="16884621" flipH="1">
                    <a:off x="3957" y="481"/>
                    <a:ext cx="51" cy="192"/>
                  </a:xfrm>
                  <a:custGeom>
                    <a:avLst/>
                    <a:gdLst>
                      <a:gd name="T0" fmla="*/ 0 w 21600"/>
                      <a:gd name="T1" fmla="*/ 0 h 21600"/>
                      <a:gd name="T2" fmla="*/ 51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36" name="AutoShape 30"/>
                  <p:cNvSpPr>
                    <a:spLocks noChangeArrowheads="1"/>
                  </p:cNvSpPr>
                  <p:nvPr/>
                </p:nvSpPr>
                <p:spPr bwMode="auto">
                  <a:xfrm rot="4309761">
                    <a:off x="4200" y="-24"/>
                    <a:ext cx="48" cy="768"/>
                  </a:xfrm>
                  <a:prstGeom prst="moon">
                    <a:avLst>
                      <a:gd name="adj" fmla="val 50000"/>
                    </a:avLst>
                  </a:prstGeom>
                  <a:solidFill>
                    <a:srgbClr val="000000"/>
                  </a:solidFill>
                  <a:ln w="9525">
                    <a:solidFill>
                      <a:srgbClr val="000000"/>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37" name="Arc 31"/>
                  <p:cNvSpPr/>
                  <p:nvPr/>
                </p:nvSpPr>
                <p:spPr bwMode="auto">
                  <a:xfrm rot="20582918" flipV="1">
                    <a:off x="4128" y="720"/>
                    <a:ext cx="480" cy="144"/>
                  </a:xfrm>
                  <a:custGeom>
                    <a:avLst/>
                    <a:gdLst>
                      <a:gd name="T0" fmla="*/ 0 w 21600"/>
                      <a:gd name="T1" fmla="*/ 0 h 21600"/>
                      <a:gd name="T2" fmla="*/ 480 w 21600"/>
                      <a:gd name="T3" fmla="*/ 144 h 21600"/>
                      <a:gd name="T4" fmla="*/ 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grpSp>
          </p:grpSp>
          <p:sp>
            <p:nvSpPr>
              <p:cNvPr id="30" name="Arc 32"/>
              <p:cNvSpPr/>
              <p:nvPr/>
            </p:nvSpPr>
            <p:spPr bwMode="auto">
              <a:xfrm rot="720688" flipV="1">
                <a:off x="4608" y="384"/>
                <a:ext cx="96" cy="93"/>
              </a:xfrm>
              <a:custGeom>
                <a:avLst/>
                <a:gdLst>
                  <a:gd name="T0" fmla="*/ 0 w 21600"/>
                  <a:gd name="T1" fmla="*/ 0 h 21600"/>
                  <a:gd name="T2" fmla="*/ 96 w 21600"/>
                  <a:gd name="T3" fmla="*/ 93 h 21600"/>
                  <a:gd name="T4" fmla="*/ 0 w 21600"/>
                  <a:gd name="T5" fmla="*/ 9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grpSp>
      </p:grpSp>
      <p:grpSp>
        <p:nvGrpSpPr>
          <p:cNvPr id="38" name="Group 33"/>
          <p:cNvGrpSpPr/>
          <p:nvPr/>
        </p:nvGrpSpPr>
        <p:grpSpPr bwMode="auto">
          <a:xfrm>
            <a:off x="5352256" y="2173997"/>
            <a:ext cx="4725987" cy="3810000"/>
            <a:chOff x="2100" y="1361"/>
            <a:chExt cx="2977" cy="2400"/>
          </a:xfrm>
        </p:grpSpPr>
        <p:sp>
          <p:nvSpPr>
            <p:cNvPr id="39" name="Arc 34"/>
            <p:cNvSpPr/>
            <p:nvPr/>
          </p:nvSpPr>
          <p:spPr bwMode="auto">
            <a:xfrm rot="10847729" flipH="1">
              <a:off x="4913" y="3552"/>
              <a:ext cx="164" cy="192"/>
            </a:xfrm>
            <a:custGeom>
              <a:avLst/>
              <a:gdLst>
                <a:gd name="T0" fmla="*/ 0 w 24534"/>
                <a:gd name="T1" fmla="*/ 2 h 21600"/>
                <a:gd name="T2" fmla="*/ 164 w 24534"/>
                <a:gd name="T3" fmla="*/ 191 h 21600"/>
                <a:gd name="T4" fmla="*/ 20 w 24534"/>
                <a:gd name="T5" fmla="*/ 192 h 21600"/>
                <a:gd name="T6" fmla="*/ 0 60000 65536"/>
                <a:gd name="T7" fmla="*/ 0 60000 65536"/>
                <a:gd name="T8" fmla="*/ 0 60000 65536"/>
                <a:gd name="T9" fmla="*/ 0 w 24534"/>
                <a:gd name="T10" fmla="*/ 0 h 21600"/>
                <a:gd name="T11" fmla="*/ 24534 w 24534"/>
                <a:gd name="T12" fmla="*/ 21600 h 21600"/>
              </a:gdLst>
              <a:ahLst/>
              <a:cxnLst>
                <a:cxn ang="T6">
                  <a:pos x="T0" y="T1"/>
                </a:cxn>
                <a:cxn ang="T7">
                  <a:pos x="T2" y="T3"/>
                </a:cxn>
                <a:cxn ang="T8">
                  <a:pos x="T4" y="T5"/>
                </a:cxn>
              </a:cxnLst>
              <a:rect l="T9" t="T10" r="T11" b="T12"/>
              <a:pathLst>
                <a:path w="24534" h="21600" fill="none" extrusionOk="0">
                  <a:moveTo>
                    <a:pt x="0" y="200"/>
                  </a:moveTo>
                  <a:cubicBezTo>
                    <a:pt x="972" y="66"/>
                    <a:pt x="1952" y="-1"/>
                    <a:pt x="2934" y="0"/>
                  </a:cubicBezTo>
                  <a:cubicBezTo>
                    <a:pt x="14833" y="0"/>
                    <a:pt x="24491" y="9623"/>
                    <a:pt x="24533" y="21523"/>
                  </a:cubicBezTo>
                </a:path>
                <a:path w="24534" h="21600" stroke="0" extrusionOk="0">
                  <a:moveTo>
                    <a:pt x="0" y="200"/>
                  </a:moveTo>
                  <a:cubicBezTo>
                    <a:pt x="972" y="66"/>
                    <a:pt x="1952" y="-1"/>
                    <a:pt x="2934" y="0"/>
                  </a:cubicBezTo>
                  <a:cubicBezTo>
                    <a:pt x="14833" y="0"/>
                    <a:pt x="24491" y="9623"/>
                    <a:pt x="24533" y="21523"/>
                  </a:cubicBezTo>
                  <a:lnTo>
                    <a:pt x="2934" y="21600"/>
                  </a:lnTo>
                  <a:close/>
                </a:path>
              </a:pathLst>
            </a:custGeom>
            <a:noFill/>
            <a:ln w="7620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sp>
          <p:nvSpPr>
            <p:cNvPr id="40" name="Arc 35"/>
            <p:cNvSpPr/>
            <p:nvPr/>
          </p:nvSpPr>
          <p:spPr bwMode="auto">
            <a:xfrm rot="15736529" flipH="1">
              <a:off x="2074" y="3556"/>
              <a:ext cx="237" cy="168"/>
            </a:xfrm>
            <a:custGeom>
              <a:avLst/>
              <a:gdLst>
                <a:gd name="T0" fmla="*/ 0 w 35592"/>
                <a:gd name="T1" fmla="*/ 31 h 27714"/>
                <a:gd name="T2" fmla="*/ 231 w 35592"/>
                <a:gd name="T3" fmla="*/ 168 h 27714"/>
                <a:gd name="T4" fmla="*/ 93 w 35592"/>
                <a:gd name="T5" fmla="*/ 131 h 27714"/>
                <a:gd name="T6" fmla="*/ 0 60000 65536"/>
                <a:gd name="T7" fmla="*/ 0 60000 65536"/>
                <a:gd name="T8" fmla="*/ 0 60000 65536"/>
                <a:gd name="T9" fmla="*/ 0 w 35592"/>
                <a:gd name="T10" fmla="*/ 0 h 27714"/>
                <a:gd name="T11" fmla="*/ 35592 w 35592"/>
                <a:gd name="T12" fmla="*/ 27714 h 27714"/>
              </a:gdLst>
              <a:ahLst/>
              <a:cxnLst>
                <a:cxn ang="T6">
                  <a:pos x="T0" y="T1"/>
                </a:cxn>
                <a:cxn ang="T7">
                  <a:pos x="T2" y="T3"/>
                </a:cxn>
                <a:cxn ang="T8">
                  <a:pos x="T4" y="T5"/>
                </a:cxn>
              </a:cxnLst>
              <a:rect l="T9" t="T10" r="T11" b="T12"/>
              <a:pathLst>
                <a:path w="35592" h="27714" fill="none" extrusionOk="0">
                  <a:moveTo>
                    <a:pt x="0" y="5144"/>
                  </a:moveTo>
                  <a:cubicBezTo>
                    <a:pt x="3905" y="1823"/>
                    <a:pt x="8865" y="-1"/>
                    <a:pt x="13992" y="0"/>
                  </a:cubicBezTo>
                  <a:cubicBezTo>
                    <a:pt x="25921" y="0"/>
                    <a:pt x="35592" y="9670"/>
                    <a:pt x="35592" y="21600"/>
                  </a:cubicBezTo>
                  <a:cubicBezTo>
                    <a:pt x="35592" y="23669"/>
                    <a:pt x="35294" y="25728"/>
                    <a:pt x="34708" y="27713"/>
                  </a:cubicBezTo>
                </a:path>
                <a:path w="35592" h="27714" stroke="0" extrusionOk="0">
                  <a:moveTo>
                    <a:pt x="0" y="5144"/>
                  </a:moveTo>
                  <a:cubicBezTo>
                    <a:pt x="3905" y="1823"/>
                    <a:pt x="8865" y="-1"/>
                    <a:pt x="13992" y="0"/>
                  </a:cubicBezTo>
                  <a:cubicBezTo>
                    <a:pt x="25921" y="0"/>
                    <a:pt x="35592" y="9670"/>
                    <a:pt x="35592" y="21600"/>
                  </a:cubicBezTo>
                  <a:cubicBezTo>
                    <a:pt x="35592" y="23669"/>
                    <a:pt x="35294" y="25728"/>
                    <a:pt x="34708" y="27713"/>
                  </a:cubicBezTo>
                  <a:lnTo>
                    <a:pt x="13992" y="21600"/>
                  </a:lnTo>
                  <a:close/>
                </a:path>
              </a:pathLst>
            </a:custGeom>
            <a:noFill/>
            <a:ln w="5715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en-US" kern="0">
                <a:solidFill>
                  <a:srgbClr val="000000"/>
                </a:solidFill>
              </a:endParaRPr>
            </a:p>
          </p:txBody>
        </p:sp>
        <p:grpSp>
          <p:nvGrpSpPr>
            <p:cNvPr id="41" name="Group 36"/>
            <p:cNvGrpSpPr/>
            <p:nvPr/>
          </p:nvGrpSpPr>
          <p:grpSpPr bwMode="auto">
            <a:xfrm>
              <a:off x="2100" y="1361"/>
              <a:ext cx="2976" cy="2400"/>
              <a:chOff x="2100" y="1344"/>
              <a:chExt cx="2976" cy="2400"/>
            </a:xfrm>
          </p:grpSpPr>
          <p:sp>
            <p:nvSpPr>
              <p:cNvPr id="42" name="Line 37"/>
              <p:cNvSpPr>
                <a:spLocks noChangeShapeType="1"/>
              </p:cNvSpPr>
              <p:nvPr/>
            </p:nvSpPr>
            <p:spPr bwMode="auto">
              <a:xfrm>
                <a:off x="2100" y="1344"/>
                <a:ext cx="0" cy="2304"/>
              </a:xfrm>
              <a:prstGeom prst="line">
                <a:avLst/>
              </a:prstGeom>
              <a:noFill/>
              <a:ln w="76200">
                <a:solidFill>
                  <a:srgbClr val="00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43" name="Line 38"/>
              <p:cNvSpPr>
                <a:spLocks noChangeShapeType="1"/>
              </p:cNvSpPr>
              <p:nvPr/>
            </p:nvSpPr>
            <p:spPr bwMode="auto">
              <a:xfrm>
                <a:off x="5076" y="1440"/>
                <a:ext cx="0" cy="2208"/>
              </a:xfrm>
              <a:prstGeom prst="line">
                <a:avLst/>
              </a:prstGeom>
              <a:noFill/>
              <a:ln w="76200">
                <a:solidFill>
                  <a:srgbClr val="00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grpSp>
            <p:nvGrpSpPr>
              <p:cNvPr id="44" name="Group 39"/>
              <p:cNvGrpSpPr/>
              <p:nvPr/>
            </p:nvGrpSpPr>
            <p:grpSpPr bwMode="auto">
              <a:xfrm>
                <a:off x="2148" y="1776"/>
                <a:ext cx="2928" cy="1968"/>
                <a:chOff x="2148" y="1776"/>
                <a:chExt cx="2928" cy="1968"/>
              </a:xfrm>
            </p:grpSpPr>
            <p:sp>
              <p:nvSpPr>
                <p:cNvPr id="45" name="Line 40"/>
                <p:cNvSpPr>
                  <a:spLocks noChangeShapeType="1"/>
                </p:cNvSpPr>
                <p:nvPr/>
              </p:nvSpPr>
              <p:spPr bwMode="auto">
                <a:xfrm>
                  <a:off x="2244" y="3744"/>
                  <a:ext cx="2736" cy="0"/>
                </a:xfrm>
                <a:prstGeom prst="line">
                  <a:avLst/>
                </a:prstGeom>
                <a:noFill/>
                <a:ln w="76200">
                  <a:solidFill>
                    <a:srgbClr val="000000"/>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46" name="Line 41"/>
                <p:cNvSpPr>
                  <a:spLocks noChangeShapeType="1"/>
                </p:cNvSpPr>
                <p:nvPr/>
              </p:nvSpPr>
              <p:spPr bwMode="auto">
                <a:xfrm>
                  <a:off x="2148" y="1776"/>
                  <a:ext cx="2928" cy="0"/>
                </a:xfrm>
                <a:prstGeom prst="line">
                  <a:avLst/>
                </a:prstGeom>
                <a:noFill/>
                <a:ln w="76200">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grpSp>
              <p:nvGrpSpPr>
                <p:cNvPr id="47" name="Group 42"/>
                <p:cNvGrpSpPr/>
                <p:nvPr/>
              </p:nvGrpSpPr>
              <p:grpSpPr bwMode="auto">
                <a:xfrm>
                  <a:off x="2148" y="2064"/>
                  <a:ext cx="2880" cy="1392"/>
                  <a:chOff x="1344" y="2064"/>
                  <a:chExt cx="2880" cy="1392"/>
                </a:xfrm>
              </p:grpSpPr>
              <p:sp>
                <p:nvSpPr>
                  <p:cNvPr id="48" name="Line 43"/>
                  <p:cNvSpPr>
                    <a:spLocks noChangeShapeType="1"/>
                  </p:cNvSpPr>
                  <p:nvPr/>
                </p:nvSpPr>
                <p:spPr bwMode="auto">
                  <a:xfrm>
                    <a:off x="2928" y="2400"/>
                    <a:ext cx="43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49" name="Line 44"/>
                  <p:cNvSpPr>
                    <a:spLocks noChangeShapeType="1"/>
                  </p:cNvSpPr>
                  <p:nvPr/>
                </p:nvSpPr>
                <p:spPr bwMode="auto">
                  <a:xfrm>
                    <a:off x="1488" y="2928"/>
                    <a:ext cx="43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0" name="Line 45"/>
                  <p:cNvSpPr>
                    <a:spLocks noChangeShapeType="1"/>
                  </p:cNvSpPr>
                  <p:nvPr/>
                </p:nvSpPr>
                <p:spPr bwMode="auto">
                  <a:xfrm>
                    <a:off x="1344" y="2112"/>
                    <a:ext cx="43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1" name="Line 46"/>
                  <p:cNvSpPr>
                    <a:spLocks noChangeShapeType="1"/>
                  </p:cNvSpPr>
                  <p:nvPr/>
                </p:nvSpPr>
                <p:spPr bwMode="auto">
                  <a:xfrm>
                    <a:off x="3792" y="2400"/>
                    <a:ext cx="43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2" name="Line 47"/>
                  <p:cNvSpPr>
                    <a:spLocks noChangeShapeType="1"/>
                  </p:cNvSpPr>
                  <p:nvPr/>
                </p:nvSpPr>
                <p:spPr bwMode="auto">
                  <a:xfrm>
                    <a:off x="1632" y="2400"/>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3" name="Line 48"/>
                  <p:cNvSpPr>
                    <a:spLocks noChangeShapeType="1"/>
                  </p:cNvSpPr>
                  <p:nvPr/>
                </p:nvSpPr>
                <p:spPr bwMode="auto">
                  <a:xfrm>
                    <a:off x="2160" y="2112"/>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4" name="Line 49"/>
                  <p:cNvSpPr>
                    <a:spLocks noChangeShapeType="1"/>
                  </p:cNvSpPr>
                  <p:nvPr/>
                </p:nvSpPr>
                <p:spPr bwMode="auto">
                  <a:xfrm>
                    <a:off x="3552" y="2880"/>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5" name="Line 50"/>
                  <p:cNvSpPr>
                    <a:spLocks noChangeShapeType="1"/>
                  </p:cNvSpPr>
                  <p:nvPr/>
                </p:nvSpPr>
                <p:spPr bwMode="auto">
                  <a:xfrm>
                    <a:off x="3456" y="2064"/>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6" name="Line 51"/>
                  <p:cNvSpPr>
                    <a:spLocks noChangeShapeType="1"/>
                  </p:cNvSpPr>
                  <p:nvPr/>
                </p:nvSpPr>
                <p:spPr bwMode="auto">
                  <a:xfrm>
                    <a:off x="2304" y="3360"/>
                    <a:ext cx="43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7" name="Line 52"/>
                  <p:cNvSpPr>
                    <a:spLocks noChangeShapeType="1"/>
                  </p:cNvSpPr>
                  <p:nvPr/>
                </p:nvSpPr>
                <p:spPr bwMode="auto">
                  <a:xfrm>
                    <a:off x="1344" y="3456"/>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8" name="Line 53"/>
                  <p:cNvSpPr>
                    <a:spLocks noChangeShapeType="1"/>
                  </p:cNvSpPr>
                  <p:nvPr/>
                </p:nvSpPr>
                <p:spPr bwMode="auto">
                  <a:xfrm>
                    <a:off x="3312" y="3408"/>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sp>
                <p:nvSpPr>
                  <p:cNvPr id="59" name="Line 54"/>
                  <p:cNvSpPr>
                    <a:spLocks noChangeShapeType="1"/>
                  </p:cNvSpPr>
                  <p:nvPr/>
                </p:nvSpPr>
                <p:spPr bwMode="auto">
                  <a:xfrm>
                    <a:off x="2448" y="2928"/>
                    <a:ext cx="672" cy="0"/>
                  </a:xfrm>
                  <a:prstGeom prst="line">
                    <a:avLst/>
                  </a:prstGeom>
                  <a:noFill/>
                  <a:ln w="9525">
                    <a:solidFill>
                      <a:srgbClr val="0099FF"/>
                    </a:solidFill>
                    <a:rou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zh-CN" altLang="en-US" kern="0">
                      <a:solidFill>
                        <a:srgbClr val="000000"/>
                      </a:solidFill>
                      <a:latin typeface="Arial" panose="020B0604020202020204"/>
                    </a:endParaRPr>
                  </a:p>
                </p:txBody>
              </p:sp>
            </p:grpSp>
          </p:grpSp>
        </p:grpSp>
      </p:grpSp>
      <p:pic>
        <p:nvPicPr>
          <p:cNvPr id="61" name="Picture 58" descr="{FCBE084F-B544-472F-8A2A-6272B9FB2B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4005264"/>
            <a:ext cx="838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9" descr="{FCBE084F-B544-472F-8A2A-6272B9FB2B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5516564"/>
            <a:ext cx="838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
          <p:cNvSpPr txBox="1">
            <a:spLocks noChangeArrowheads="1"/>
          </p:cNvSpPr>
          <p:nvPr/>
        </p:nvSpPr>
        <p:spPr bwMode="auto">
          <a:xfrm>
            <a:off x="252986" y="238687"/>
            <a:ext cx="6130669"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zh-CN" altLang="en-US" sz="4000" b="1" dirty="0">
                <a:latin typeface="微软雅黑" panose="020B0503020204020204" pitchFamily="34" charset="-122"/>
                <a:ea typeface="微软雅黑" panose="020B0503020204020204" pitchFamily="34" charset="-122"/>
              </a:rPr>
              <a:t>开哥怎么才能插到鱼？</a:t>
            </a:r>
          </a:p>
        </p:txBody>
      </p:sp>
      <p:pic>
        <p:nvPicPr>
          <p:cNvPr id="64" name="Picture 2"/>
          <p:cNvPicPr>
            <a:picLocks noChangeAspect="1" noChangeArrowheads="1"/>
          </p:cNvPicPr>
          <p:nvPr/>
        </p:nvPicPr>
        <p:blipFill>
          <a:blip r:embed="rId4">
            <a:extLst>
              <a:ext uri="{28A0092B-C50C-407E-A947-70E740481C1C}">
                <a14:useLocalDpi xmlns:a14="http://schemas.microsoft.com/office/drawing/2010/main" val="0"/>
              </a:ext>
            </a:extLst>
          </a:blip>
          <a:srcRect l="7957" r="4517"/>
          <a:stretch>
            <a:fillRect/>
          </a:stretch>
        </p:blipFill>
        <p:spPr bwMode="auto">
          <a:xfrm>
            <a:off x="67355" y="1219201"/>
            <a:ext cx="5138852" cy="470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SC032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764704"/>
            <a:ext cx="5967247"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p:cNvGrpSpPr/>
          <p:nvPr/>
        </p:nvGrpSpPr>
        <p:grpSpPr bwMode="auto">
          <a:xfrm>
            <a:off x="9361858" y="2458616"/>
            <a:ext cx="1905000" cy="2209800"/>
            <a:chOff x="4368" y="2160"/>
            <a:chExt cx="1200" cy="1392"/>
          </a:xfrm>
        </p:grpSpPr>
        <p:sp>
          <p:nvSpPr>
            <p:cNvPr id="5" name="Line 3"/>
            <p:cNvSpPr>
              <a:spLocks noChangeShapeType="1"/>
            </p:cNvSpPr>
            <p:nvPr/>
          </p:nvSpPr>
          <p:spPr bwMode="auto">
            <a:xfrm flipH="1">
              <a:off x="4368" y="2160"/>
              <a:ext cx="1152" cy="1392"/>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flipH="1">
              <a:off x="4416" y="2160"/>
              <a:ext cx="1152" cy="1392"/>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7" name="Line 5"/>
            <p:cNvSpPr>
              <a:spLocks noChangeShapeType="1"/>
            </p:cNvSpPr>
            <p:nvPr/>
          </p:nvSpPr>
          <p:spPr bwMode="auto">
            <a:xfrm>
              <a:off x="5520" y="2160"/>
              <a:ext cx="48" cy="0"/>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8" name="Rectangle 6"/>
          <p:cNvSpPr>
            <a:spLocks noChangeArrowheads="1"/>
          </p:cNvSpPr>
          <p:nvPr/>
        </p:nvSpPr>
        <p:spPr bwMode="auto">
          <a:xfrm>
            <a:off x="7456858" y="3373016"/>
            <a:ext cx="3352800" cy="1295400"/>
          </a:xfrm>
          <a:prstGeom prst="rect">
            <a:avLst/>
          </a:prstGeom>
          <a:noFill/>
          <a:ln w="38100">
            <a:solidFill>
              <a:srgbClr val="007A77"/>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9" name="Group 7"/>
          <p:cNvGrpSpPr/>
          <p:nvPr/>
        </p:nvGrpSpPr>
        <p:grpSpPr bwMode="auto">
          <a:xfrm>
            <a:off x="6286871" y="1829966"/>
            <a:ext cx="838200" cy="669925"/>
            <a:chOff x="2448" y="1632"/>
            <a:chExt cx="528" cy="422"/>
          </a:xfrm>
        </p:grpSpPr>
        <p:grpSp>
          <p:nvGrpSpPr>
            <p:cNvPr id="10" name="Group 8"/>
            <p:cNvGrpSpPr/>
            <p:nvPr/>
          </p:nvGrpSpPr>
          <p:grpSpPr bwMode="auto">
            <a:xfrm>
              <a:off x="2448" y="1632"/>
              <a:ext cx="496" cy="422"/>
              <a:chOff x="2319" y="1735"/>
              <a:chExt cx="496" cy="422"/>
            </a:xfrm>
          </p:grpSpPr>
          <p:sp>
            <p:nvSpPr>
              <p:cNvPr id="12" name="Freeform 9"/>
              <p:cNvSpPr/>
              <p:nvPr/>
            </p:nvSpPr>
            <p:spPr bwMode="auto">
              <a:xfrm>
                <a:off x="2554" y="2076"/>
                <a:ext cx="57" cy="81"/>
              </a:xfrm>
              <a:custGeom>
                <a:avLst/>
                <a:gdLst>
                  <a:gd name="T0" fmla="*/ 0 w 57"/>
                  <a:gd name="T1" fmla="*/ 0 h 81"/>
                  <a:gd name="T2" fmla="*/ 57 w 57"/>
                  <a:gd name="T3" fmla="*/ 81 h 81"/>
                </a:gdLst>
                <a:ahLst/>
                <a:cxnLst>
                  <a:cxn ang="0">
                    <a:pos x="T0" y="T1"/>
                  </a:cxn>
                  <a:cxn ang="0">
                    <a:pos x="T2" y="T3"/>
                  </a:cxn>
                </a:cxnLst>
                <a:rect l="0" t="0" r="r" b="b"/>
                <a:pathLst>
                  <a:path w="57" h="81">
                    <a:moveTo>
                      <a:pt x="0" y="0"/>
                    </a:moveTo>
                    <a:cubicBezTo>
                      <a:pt x="41" y="13"/>
                      <a:pt x="57" y="41"/>
                      <a:pt x="57" y="81"/>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13" name="Group 10"/>
              <p:cNvGrpSpPr/>
              <p:nvPr/>
            </p:nvGrpSpPr>
            <p:grpSpPr bwMode="auto">
              <a:xfrm>
                <a:off x="2319" y="1735"/>
                <a:ext cx="496" cy="414"/>
                <a:chOff x="2319" y="1735"/>
                <a:chExt cx="496" cy="414"/>
              </a:xfrm>
            </p:grpSpPr>
            <p:sp>
              <p:nvSpPr>
                <p:cNvPr id="14" name="Freeform 11"/>
                <p:cNvSpPr/>
                <p:nvPr/>
              </p:nvSpPr>
              <p:spPr bwMode="auto">
                <a:xfrm>
                  <a:off x="2319" y="1735"/>
                  <a:ext cx="404" cy="104"/>
                </a:xfrm>
                <a:custGeom>
                  <a:avLst/>
                  <a:gdLst>
                    <a:gd name="T0" fmla="*/ 0 w 404"/>
                    <a:gd name="T1" fmla="*/ 24 h 104"/>
                    <a:gd name="T2" fmla="*/ 33 w 404"/>
                    <a:gd name="T3" fmla="*/ 16 h 104"/>
                    <a:gd name="T4" fmla="*/ 81 w 404"/>
                    <a:gd name="T5" fmla="*/ 0 h 104"/>
                    <a:gd name="T6" fmla="*/ 252 w 404"/>
                    <a:gd name="T7" fmla="*/ 8 h 104"/>
                    <a:gd name="T8" fmla="*/ 300 w 404"/>
                    <a:gd name="T9" fmla="*/ 24 h 104"/>
                    <a:gd name="T10" fmla="*/ 324 w 404"/>
                    <a:gd name="T11" fmla="*/ 32 h 104"/>
                    <a:gd name="T12" fmla="*/ 365 w 404"/>
                    <a:gd name="T13" fmla="*/ 65 h 104"/>
                    <a:gd name="T14" fmla="*/ 397 w 404"/>
                    <a:gd name="T15" fmla="*/ 97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 h="104">
                      <a:moveTo>
                        <a:pt x="0" y="24"/>
                      </a:moveTo>
                      <a:cubicBezTo>
                        <a:pt x="11" y="21"/>
                        <a:pt x="22" y="19"/>
                        <a:pt x="33" y="16"/>
                      </a:cubicBezTo>
                      <a:cubicBezTo>
                        <a:pt x="49" y="11"/>
                        <a:pt x="81" y="0"/>
                        <a:pt x="81" y="0"/>
                      </a:cubicBezTo>
                      <a:cubicBezTo>
                        <a:pt x="138" y="3"/>
                        <a:pt x="195" y="2"/>
                        <a:pt x="252" y="8"/>
                      </a:cubicBezTo>
                      <a:cubicBezTo>
                        <a:pt x="269" y="10"/>
                        <a:pt x="284" y="19"/>
                        <a:pt x="300" y="24"/>
                      </a:cubicBezTo>
                      <a:cubicBezTo>
                        <a:pt x="308" y="27"/>
                        <a:pt x="324" y="32"/>
                        <a:pt x="324" y="32"/>
                      </a:cubicBezTo>
                      <a:cubicBezTo>
                        <a:pt x="327" y="35"/>
                        <a:pt x="364" y="64"/>
                        <a:pt x="365" y="65"/>
                      </a:cubicBezTo>
                      <a:cubicBezTo>
                        <a:pt x="404" y="104"/>
                        <a:pt x="360" y="79"/>
                        <a:pt x="397" y="97"/>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12"/>
                <p:cNvSpPr/>
                <p:nvPr/>
              </p:nvSpPr>
              <p:spPr bwMode="auto">
                <a:xfrm>
                  <a:off x="2343" y="1784"/>
                  <a:ext cx="365" cy="295"/>
                </a:xfrm>
                <a:custGeom>
                  <a:avLst/>
                  <a:gdLst>
                    <a:gd name="T0" fmla="*/ 0 w 365"/>
                    <a:gd name="T1" fmla="*/ 0 h 295"/>
                    <a:gd name="T2" fmla="*/ 130 w 365"/>
                    <a:gd name="T3" fmla="*/ 121 h 295"/>
                    <a:gd name="T4" fmla="*/ 179 w 365"/>
                    <a:gd name="T5" fmla="*/ 219 h 295"/>
                    <a:gd name="T6" fmla="*/ 203 w 365"/>
                    <a:gd name="T7" fmla="*/ 267 h 295"/>
                    <a:gd name="T8" fmla="*/ 252 w 365"/>
                    <a:gd name="T9" fmla="*/ 292 h 295"/>
                    <a:gd name="T10" fmla="*/ 284 w 365"/>
                    <a:gd name="T11" fmla="*/ 170 h 295"/>
                    <a:gd name="T12" fmla="*/ 365 w 365"/>
                    <a:gd name="T13" fmla="*/ 73 h 295"/>
                  </a:gdLst>
                  <a:ahLst/>
                  <a:cxnLst>
                    <a:cxn ang="0">
                      <a:pos x="T0" y="T1"/>
                    </a:cxn>
                    <a:cxn ang="0">
                      <a:pos x="T2" y="T3"/>
                    </a:cxn>
                    <a:cxn ang="0">
                      <a:pos x="T4" y="T5"/>
                    </a:cxn>
                    <a:cxn ang="0">
                      <a:pos x="T6" y="T7"/>
                    </a:cxn>
                    <a:cxn ang="0">
                      <a:pos x="T8" y="T9"/>
                    </a:cxn>
                    <a:cxn ang="0">
                      <a:pos x="T10" y="T11"/>
                    </a:cxn>
                    <a:cxn ang="0">
                      <a:pos x="T12" y="T13"/>
                    </a:cxn>
                  </a:cxnLst>
                  <a:rect l="0" t="0" r="r" b="b"/>
                  <a:pathLst>
                    <a:path w="365" h="295">
                      <a:moveTo>
                        <a:pt x="0" y="0"/>
                      </a:moveTo>
                      <a:cubicBezTo>
                        <a:pt x="54" y="34"/>
                        <a:pt x="86" y="77"/>
                        <a:pt x="130" y="121"/>
                      </a:cubicBezTo>
                      <a:cubicBezTo>
                        <a:pt x="147" y="173"/>
                        <a:pt x="157" y="174"/>
                        <a:pt x="179" y="219"/>
                      </a:cubicBezTo>
                      <a:cubicBezTo>
                        <a:pt x="191" y="244"/>
                        <a:pt x="181" y="246"/>
                        <a:pt x="203" y="267"/>
                      </a:cubicBezTo>
                      <a:cubicBezTo>
                        <a:pt x="217" y="281"/>
                        <a:pt x="234" y="285"/>
                        <a:pt x="252" y="292"/>
                      </a:cubicBezTo>
                      <a:cubicBezTo>
                        <a:pt x="309" y="252"/>
                        <a:pt x="261" y="295"/>
                        <a:pt x="284" y="170"/>
                      </a:cubicBezTo>
                      <a:cubicBezTo>
                        <a:pt x="291" y="131"/>
                        <a:pt x="349" y="106"/>
                        <a:pt x="365" y="73"/>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13"/>
                <p:cNvSpPr/>
                <p:nvPr/>
              </p:nvSpPr>
              <p:spPr bwMode="auto">
                <a:xfrm>
                  <a:off x="2489" y="1794"/>
                  <a:ext cx="218" cy="302"/>
                </a:xfrm>
                <a:custGeom>
                  <a:avLst/>
                  <a:gdLst>
                    <a:gd name="T0" fmla="*/ 195 w 218"/>
                    <a:gd name="T1" fmla="*/ 63 h 302"/>
                    <a:gd name="T2" fmla="*/ 49 w 218"/>
                    <a:gd name="T3" fmla="*/ 55 h 302"/>
                    <a:gd name="T4" fmla="*/ 0 w 218"/>
                    <a:gd name="T5" fmla="*/ 119 h 302"/>
                    <a:gd name="T6" fmla="*/ 106 w 218"/>
                    <a:gd name="T7" fmla="*/ 298 h 302"/>
                    <a:gd name="T8" fmla="*/ 146 w 218"/>
                    <a:gd name="T9" fmla="*/ 176 h 302"/>
                    <a:gd name="T10" fmla="*/ 187 w 218"/>
                    <a:gd name="T11" fmla="*/ 144 h 302"/>
                    <a:gd name="T12" fmla="*/ 195 w 218"/>
                    <a:gd name="T13" fmla="*/ 119 h 302"/>
                    <a:gd name="T14" fmla="*/ 211 w 218"/>
                    <a:gd name="T15" fmla="*/ 95 h 302"/>
                    <a:gd name="T16" fmla="*/ 187 w 218"/>
                    <a:gd name="T17" fmla="*/ 111 h 302"/>
                    <a:gd name="T18" fmla="*/ 130 w 218"/>
                    <a:gd name="T19" fmla="*/ 176 h 302"/>
                    <a:gd name="T20" fmla="*/ 106 w 218"/>
                    <a:gd name="T21" fmla="*/ 257 h 302"/>
                    <a:gd name="T22" fmla="*/ 98 w 218"/>
                    <a:gd name="T23" fmla="*/ 282 h 302"/>
                    <a:gd name="T24" fmla="*/ 73 w 218"/>
                    <a:gd name="T25" fmla="*/ 273 h 302"/>
                    <a:gd name="T26" fmla="*/ 82 w 218"/>
                    <a:gd name="T27" fmla="*/ 298 h 302"/>
                    <a:gd name="T28" fmla="*/ 114 w 218"/>
                    <a:gd name="T29" fmla="*/ 290 h 302"/>
                    <a:gd name="T30" fmla="*/ 138 w 218"/>
                    <a:gd name="T31" fmla="*/ 241 h 302"/>
                    <a:gd name="T32" fmla="*/ 106 w 218"/>
                    <a:gd name="T33" fmla="*/ 27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302">
                      <a:moveTo>
                        <a:pt x="195" y="63"/>
                      </a:moveTo>
                      <a:cubicBezTo>
                        <a:pt x="175" y="0"/>
                        <a:pt x="99" y="41"/>
                        <a:pt x="49" y="55"/>
                      </a:cubicBezTo>
                      <a:cubicBezTo>
                        <a:pt x="21" y="74"/>
                        <a:pt x="12" y="88"/>
                        <a:pt x="0" y="119"/>
                      </a:cubicBezTo>
                      <a:cubicBezTo>
                        <a:pt x="11" y="199"/>
                        <a:pt x="22" y="270"/>
                        <a:pt x="106" y="298"/>
                      </a:cubicBezTo>
                      <a:cubicBezTo>
                        <a:pt x="156" y="264"/>
                        <a:pt x="130" y="239"/>
                        <a:pt x="146" y="176"/>
                      </a:cubicBezTo>
                      <a:cubicBezTo>
                        <a:pt x="148" y="168"/>
                        <a:pt x="184" y="146"/>
                        <a:pt x="187" y="144"/>
                      </a:cubicBezTo>
                      <a:cubicBezTo>
                        <a:pt x="190" y="136"/>
                        <a:pt x="191" y="127"/>
                        <a:pt x="195" y="119"/>
                      </a:cubicBezTo>
                      <a:cubicBezTo>
                        <a:pt x="199" y="110"/>
                        <a:pt x="218" y="102"/>
                        <a:pt x="211" y="95"/>
                      </a:cubicBezTo>
                      <a:cubicBezTo>
                        <a:pt x="204" y="88"/>
                        <a:pt x="194" y="105"/>
                        <a:pt x="187" y="111"/>
                      </a:cubicBezTo>
                      <a:cubicBezTo>
                        <a:pt x="166" y="128"/>
                        <a:pt x="150" y="156"/>
                        <a:pt x="130" y="176"/>
                      </a:cubicBezTo>
                      <a:cubicBezTo>
                        <a:pt x="118" y="227"/>
                        <a:pt x="126" y="195"/>
                        <a:pt x="106" y="257"/>
                      </a:cubicBezTo>
                      <a:cubicBezTo>
                        <a:pt x="103" y="265"/>
                        <a:pt x="98" y="282"/>
                        <a:pt x="98" y="282"/>
                      </a:cubicBezTo>
                      <a:cubicBezTo>
                        <a:pt x="90" y="279"/>
                        <a:pt x="79" y="267"/>
                        <a:pt x="73" y="273"/>
                      </a:cubicBezTo>
                      <a:cubicBezTo>
                        <a:pt x="67" y="279"/>
                        <a:pt x="74" y="295"/>
                        <a:pt x="82" y="298"/>
                      </a:cubicBezTo>
                      <a:cubicBezTo>
                        <a:pt x="92" y="302"/>
                        <a:pt x="103" y="293"/>
                        <a:pt x="114" y="290"/>
                      </a:cubicBezTo>
                      <a:cubicBezTo>
                        <a:pt x="117" y="286"/>
                        <a:pt x="157" y="250"/>
                        <a:pt x="138" y="241"/>
                      </a:cubicBezTo>
                      <a:cubicBezTo>
                        <a:pt x="138" y="241"/>
                        <a:pt x="113" y="266"/>
                        <a:pt x="106" y="273"/>
                      </a:cubicBezTo>
                    </a:path>
                  </a:pathLst>
                </a:custGeom>
                <a:solidFill>
                  <a:srgbClr val="C0C0C0"/>
                </a:solidFill>
                <a:ln w="9525">
                  <a:solidFill>
                    <a:srgbClr val="007A77"/>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14"/>
                <p:cNvSpPr/>
                <p:nvPr/>
              </p:nvSpPr>
              <p:spPr bwMode="auto">
                <a:xfrm>
                  <a:off x="2522" y="2108"/>
                  <a:ext cx="49" cy="41"/>
                </a:xfrm>
                <a:custGeom>
                  <a:avLst/>
                  <a:gdLst>
                    <a:gd name="T0" fmla="*/ 49 w 49"/>
                    <a:gd name="T1" fmla="*/ 0 h 41"/>
                    <a:gd name="T2" fmla="*/ 0 w 49"/>
                    <a:gd name="T3" fmla="*/ 41 h 41"/>
                  </a:gdLst>
                  <a:ahLst/>
                  <a:cxnLst>
                    <a:cxn ang="0">
                      <a:pos x="T0" y="T1"/>
                    </a:cxn>
                    <a:cxn ang="0">
                      <a:pos x="T2" y="T3"/>
                    </a:cxn>
                  </a:cxnLst>
                  <a:rect l="0" t="0" r="r" b="b"/>
                  <a:pathLst>
                    <a:path w="49" h="41">
                      <a:moveTo>
                        <a:pt x="49" y="0"/>
                      </a:moveTo>
                      <a:cubicBezTo>
                        <a:pt x="37" y="31"/>
                        <a:pt x="34" y="41"/>
                        <a:pt x="0" y="41"/>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Freeform 15"/>
                <p:cNvSpPr/>
                <p:nvPr/>
              </p:nvSpPr>
              <p:spPr bwMode="auto">
                <a:xfrm>
                  <a:off x="2700" y="1782"/>
                  <a:ext cx="115" cy="43"/>
                </a:xfrm>
                <a:custGeom>
                  <a:avLst/>
                  <a:gdLst>
                    <a:gd name="T0" fmla="*/ 0 w 115"/>
                    <a:gd name="T1" fmla="*/ 42 h 43"/>
                    <a:gd name="T2" fmla="*/ 81 w 115"/>
                    <a:gd name="T3" fmla="*/ 26 h 43"/>
                    <a:gd name="T4" fmla="*/ 106 w 115"/>
                    <a:gd name="T5" fmla="*/ 2 h 43"/>
                  </a:gdLst>
                  <a:ahLst/>
                  <a:cxnLst>
                    <a:cxn ang="0">
                      <a:pos x="T0" y="T1"/>
                    </a:cxn>
                    <a:cxn ang="0">
                      <a:pos x="T2" y="T3"/>
                    </a:cxn>
                    <a:cxn ang="0">
                      <a:pos x="T4" y="T5"/>
                    </a:cxn>
                  </a:cxnLst>
                  <a:rect l="0" t="0" r="r" b="b"/>
                  <a:pathLst>
                    <a:path w="115" h="43">
                      <a:moveTo>
                        <a:pt x="0" y="42"/>
                      </a:moveTo>
                      <a:cubicBezTo>
                        <a:pt x="27" y="38"/>
                        <a:pt x="59" y="43"/>
                        <a:pt x="81" y="26"/>
                      </a:cubicBezTo>
                      <a:cubicBezTo>
                        <a:pt x="115" y="0"/>
                        <a:pt x="84" y="2"/>
                        <a:pt x="106" y="2"/>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sp>
          <p:nvSpPr>
            <p:cNvPr id="11" name="Freeform 16"/>
            <p:cNvSpPr/>
            <p:nvPr/>
          </p:nvSpPr>
          <p:spPr bwMode="auto">
            <a:xfrm>
              <a:off x="2822" y="1736"/>
              <a:ext cx="154" cy="31"/>
            </a:xfrm>
            <a:custGeom>
              <a:avLst/>
              <a:gdLst>
                <a:gd name="T0" fmla="*/ 0 w 154"/>
                <a:gd name="T1" fmla="*/ 31 h 31"/>
                <a:gd name="T2" fmla="*/ 154 w 154"/>
                <a:gd name="T3" fmla="*/ 7 h 31"/>
              </a:gdLst>
              <a:ahLst/>
              <a:cxnLst>
                <a:cxn ang="0">
                  <a:pos x="T0" y="T1"/>
                </a:cxn>
                <a:cxn ang="0">
                  <a:pos x="T2" y="T3"/>
                </a:cxn>
              </a:cxnLst>
              <a:rect l="0" t="0" r="r" b="b"/>
              <a:pathLst>
                <a:path w="154" h="31">
                  <a:moveTo>
                    <a:pt x="0" y="31"/>
                  </a:moveTo>
                  <a:cubicBezTo>
                    <a:pt x="46" y="0"/>
                    <a:pt x="101" y="7"/>
                    <a:pt x="154" y="7"/>
                  </a:cubicBezTo>
                </a:path>
              </a:pathLst>
            </a:custGeom>
            <a:noFill/>
            <a:ln w="9525">
              <a:solidFill>
                <a:srgbClr val="007A77"/>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nvGrpSpPr>
          <p:cNvPr id="19" name="Group 17"/>
          <p:cNvGrpSpPr/>
          <p:nvPr/>
        </p:nvGrpSpPr>
        <p:grpSpPr bwMode="auto">
          <a:xfrm>
            <a:off x="9438058" y="3373016"/>
            <a:ext cx="1066800" cy="762000"/>
            <a:chOff x="4416" y="2736"/>
            <a:chExt cx="672" cy="480"/>
          </a:xfrm>
        </p:grpSpPr>
        <p:grpSp>
          <p:nvGrpSpPr>
            <p:cNvPr id="20" name="Group 18"/>
            <p:cNvGrpSpPr/>
            <p:nvPr/>
          </p:nvGrpSpPr>
          <p:grpSpPr bwMode="auto">
            <a:xfrm>
              <a:off x="4416" y="2736"/>
              <a:ext cx="672" cy="480"/>
              <a:chOff x="4416" y="2736"/>
              <a:chExt cx="672" cy="480"/>
            </a:xfrm>
          </p:grpSpPr>
          <p:sp>
            <p:nvSpPr>
              <p:cNvPr id="22" name="Line 19"/>
              <p:cNvSpPr>
                <a:spLocks noChangeShapeType="1"/>
              </p:cNvSpPr>
              <p:nvPr/>
            </p:nvSpPr>
            <p:spPr bwMode="auto">
              <a:xfrm flipV="1">
                <a:off x="4416" y="2736"/>
                <a:ext cx="624"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3" name="Line 20"/>
              <p:cNvSpPr>
                <a:spLocks noChangeShapeType="1"/>
              </p:cNvSpPr>
              <p:nvPr/>
            </p:nvSpPr>
            <p:spPr bwMode="auto">
              <a:xfrm flipV="1">
                <a:off x="4416" y="2736"/>
                <a:ext cx="672" cy="480"/>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21" name="Line 21"/>
            <p:cNvSpPr>
              <a:spLocks noChangeShapeType="1"/>
            </p:cNvSpPr>
            <p:nvPr/>
          </p:nvSpPr>
          <p:spPr bwMode="auto">
            <a:xfrm>
              <a:off x="4416" y="3168"/>
              <a:ext cx="48" cy="48"/>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grpSp>
        <p:nvGrpSpPr>
          <p:cNvPr id="24" name="Group 22"/>
          <p:cNvGrpSpPr/>
          <p:nvPr/>
        </p:nvGrpSpPr>
        <p:grpSpPr bwMode="auto">
          <a:xfrm>
            <a:off x="8066458" y="3373016"/>
            <a:ext cx="1752600" cy="685800"/>
            <a:chOff x="3552" y="2736"/>
            <a:chExt cx="1104" cy="432"/>
          </a:xfrm>
        </p:grpSpPr>
        <p:grpSp>
          <p:nvGrpSpPr>
            <p:cNvPr id="25" name="Group 23"/>
            <p:cNvGrpSpPr/>
            <p:nvPr/>
          </p:nvGrpSpPr>
          <p:grpSpPr bwMode="auto">
            <a:xfrm>
              <a:off x="3552" y="2736"/>
              <a:ext cx="864" cy="432"/>
              <a:chOff x="3552" y="2736"/>
              <a:chExt cx="864" cy="432"/>
            </a:xfrm>
          </p:grpSpPr>
          <p:sp>
            <p:nvSpPr>
              <p:cNvPr id="27" name="Line 24"/>
              <p:cNvSpPr>
                <a:spLocks noChangeShapeType="1"/>
              </p:cNvSpPr>
              <p:nvPr/>
            </p:nvSpPr>
            <p:spPr bwMode="auto">
              <a:xfrm>
                <a:off x="3936" y="2736"/>
                <a:ext cx="480"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8" name="Line 25"/>
              <p:cNvSpPr>
                <a:spLocks noChangeShapeType="1"/>
              </p:cNvSpPr>
              <p:nvPr/>
            </p:nvSpPr>
            <p:spPr bwMode="auto">
              <a:xfrm>
                <a:off x="3552" y="2736"/>
                <a:ext cx="864" cy="432"/>
              </a:xfrm>
              <a:prstGeom prst="line">
                <a:avLst/>
              </a:prstGeom>
              <a:noFill/>
              <a:ln w="38100" cap="rnd">
                <a:solidFill>
                  <a:srgbClr val="007A77"/>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26" name="Text Box 26"/>
            <p:cNvSpPr txBox="1">
              <a:spLocks noChangeArrowheads="1"/>
            </p:cNvSpPr>
            <p:nvPr/>
          </p:nvSpPr>
          <p:spPr bwMode="auto">
            <a:xfrm>
              <a:off x="4320" y="288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dirty="0">
                  <a:solidFill>
                    <a:srgbClr val="000000"/>
                  </a:solidFill>
                  <a:latin typeface="微软雅黑" panose="020B0503020204020204" pitchFamily="34" charset="-122"/>
                  <a:ea typeface="微软雅黑" panose="020B0503020204020204" pitchFamily="34" charset="-122"/>
                </a:rPr>
                <a:t>P</a:t>
              </a:r>
              <a:r>
                <a:rPr kumimoji="1" lang="en-US" altLang="zh-CN" sz="2400" kern="0" baseline="30000" dirty="0">
                  <a:solidFill>
                    <a:srgbClr val="000000"/>
                  </a:solidFill>
                  <a:latin typeface="微软雅黑" panose="020B0503020204020204" pitchFamily="34" charset="-122"/>
                  <a:ea typeface="微软雅黑" panose="020B0503020204020204" pitchFamily="34" charset="-122"/>
                </a:rPr>
                <a:t>/</a:t>
              </a:r>
              <a:endParaRPr kumimoji="1" lang="en-US" altLang="zh-CN" sz="2400" kern="0" dirty="0">
                <a:solidFill>
                  <a:srgbClr val="000000"/>
                </a:solidFill>
                <a:latin typeface="微软雅黑" panose="020B0503020204020204" pitchFamily="34" charset="-122"/>
                <a:ea typeface="微软雅黑" panose="020B0503020204020204" pitchFamily="34" charset="-122"/>
              </a:endParaRPr>
            </a:p>
          </p:txBody>
        </p:sp>
      </p:grpSp>
      <p:sp>
        <p:nvSpPr>
          <p:cNvPr id="29" name="Text Box 27"/>
          <p:cNvSpPr txBox="1">
            <a:spLocks noChangeArrowheads="1"/>
          </p:cNvSpPr>
          <p:nvPr/>
        </p:nvSpPr>
        <p:spPr bwMode="auto">
          <a:xfrm>
            <a:off x="10352458" y="4211216"/>
            <a:ext cx="45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dirty="0">
                <a:solidFill>
                  <a:srgbClr val="000000"/>
                </a:solidFill>
                <a:latin typeface="微软雅黑" panose="020B0503020204020204" pitchFamily="34" charset="-122"/>
                <a:ea typeface="微软雅黑" panose="020B0503020204020204" pitchFamily="34" charset="-122"/>
              </a:rPr>
              <a:t>水</a:t>
            </a:r>
          </a:p>
        </p:txBody>
      </p:sp>
      <p:sp>
        <p:nvSpPr>
          <p:cNvPr id="30" name="Text Box 28"/>
          <p:cNvSpPr txBox="1">
            <a:spLocks noChangeArrowheads="1"/>
          </p:cNvSpPr>
          <p:nvPr/>
        </p:nvSpPr>
        <p:spPr bwMode="auto">
          <a:xfrm>
            <a:off x="9666658" y="26151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空气</a:t>
            </a:r>
          </a:p>
        </p:txBody>
      </p:sp>
      <p:grpSp>
        <p:nvGrpSpPr>
          <p:cNvPr id="31" name="Group 30"/>
          <p:cNvGrpSpPr/>
          <p:nvPr/>
        </p:nvGrpSpPr>
        <p:grpSpPr bwMode="auto">
          <a:xfrm>
            <a:off x="7837858" y="2992016"/>
            <a:ext cx="1981200" cy="2209800"/>
            <a:chOff x="3408" y="2496"/>
            <a:chExt cx="1248" cy="1392"/>
          </a:xfrm>
        </p:grpSpPr>
        <p:grpSp>
          <p:nvGrpSpPr>
            <p:cNvPr id="32" name="Group 31"/>
            <p:cNvGrpSpPr/>
            <p:nvPr/>
          </p:nvGrpSpPr>
          <p:grpSpPr bwMode="auto">
            <a:xfrm>
              <a:off x="3552" y="2736"/>
              <a:ext cx="816" cy="816"/>
              <a:chOff x="3552" y="2736"/>
              <a:chExt cx="816" cy="816"/>
            </a:xfrm>
          </p:grpSpPr>
          <p:sp>
            <p:nvSpPr>
              <p:cNvPr id="36" name="Line 32"/>
              <p:cNvSpPr>
                <a:spLocks noChangeShapeType="1"/>
              </p:cNvSpPr>
              <p:nvPr/>
            </p:nvSpPr>
            <p:spPr bwMode="auto">
              <a:xfrm flipH="1" flipV="1">
                <a:off x="3936" y="2736"/>
                <a:ext cx="432"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flipH="1" flipV="1">
                <a:off x="3552" y="2736"/>
                <a:ext cx="816"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8" name="Line 34"/>
              <p:cNvSpPr>
                <a:spLocks noChangeShapeType="1"/>
              </p:cNvSpPr>
              <p:nvPr/>
            </p:nvSpPr>
            <p:spPr bwMode="auto">
              <a:xfrm flipH="1" flipV="1">
                <a:off x="3888" y="3072"/>
                <a:ext cx="480" cy="480"/>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9" name="Line 35"/>
              <p:cNvSpPr>
                <a:spLocks noChangeShapeType="1"/>
              </p:cNvSpPr>
              <p:nvPr/>
            </p:nvSpPr>
            <p:spPr bwMode="auto">
              <a:xfrm flipH="1" flipV="1">
                <a:off x="4032" y="2928"/>
                <a:ext cx="336" cy="624"/>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33" name="Text Box 36"/>
            <p:cNvSpPr txBox="1">
              <a:spLocks noChangeArrowheads="1"/>
            </p:cNvSpPr>
            <p:nvPr/>
          </p:nvSpPr>
          <p:spPr bwMode="auto">
            <a:xfrm>
              <a:off x="4272" y="360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P</a:t>
              </a:r>
            </a:p>
          </p:txBody>
        </p:sp>
        <p:sp>
          <p:nvSpPr>
            <p:cNvPr id="34" name="Text Box 37"/>
            <p:cNvSpPr txBox="1">
              <a:spLocks noChangeArrowheads="1"/>
            </p:cNvSpPr>
            <p:nvPr/>
          </p:nvSpPr>
          <p:spPr bwMode="auto">
            <a:xfrm>
              <a:off x="3840" y="24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A</a:t>
              </a:r>
            </a:p>
          </p:txBody>
        </p:sp>
        <p:sp>
          <p:nvSpPr>
            <p:cNvPr id="35" name="Text Box 38"/>
            <p:cNvSpPr txBox="1">
              <a:spLocks noChangeArrowheads="1"/>
            </p:cNvSpPr>
            <p:nvPr/>
          </p:nvSpPr>
          <p:spPr bwMode="auto">
            <a:xfrm>
              <a:off x="3408" y="2496"/>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B</a:t>
              </a:r>
            </a:p>
          </p:txBody>
        </p:sp>
      </p:grpSp>
      <p:grpSp>
        <p:nvGrpSpPr>
          <p:cNvPr id="40" name="Group 40"/>
          <p:cNvGrpSpPr/>
          <p:nvPr/>
        </p:nvGrpSpPr>
        <p:grpSpPr bwMode="auto">
          <a:xfrm>
            <a:off x="6744072" y="1772816"/>
            <a:ext cx="1931988" cy="1600200"/>
            <a:chOff x="2719" y="1728"/>
            <a:chExt cx="1217" cy="1008"/>
          </a:xfrm>
        </p:grpSpPr>
        <p:grpSp>
          <p:nvGrpSpPr>
            <p:cNvPr id="41" name="Group 41"/>
            <p:cNvGrpSpPr/>
            <p:nvPr/>
          </p:nvGrpSpPr>
          <p:grpSpPr bwMode="auto">
            <a:xfrm>
              <a:off x="2784" y="1920"/>
              <a:ext cx="1152" cy="816"/>
              <a:chOff x="2784" y="1920"/>
              <a:chExt cx="1152" cy="816"/>
            </a:xfrm>
          </p:grpSpPr>
          <p:sp>
            <p:nvSpPr>
              <p:cNvPr id="44" name="Line 42"/>
              <p:cNvSpPr>
                <a:spLocks noChangeShapeType="1"/>
              </p:cNvSpPr>
              <p:nvPr/>
            </p:nvSpPr>
            <p:spPr bwMode="auto">
              <a:xfrm flipH="1" flipV="1">
                <a:off x="3120" y="1920"/>
                <a:ext cx="816" cy="816"/>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nvGrpSpPr>
              <p:cNvPr id="45" name="Group 43"/>
              <p:cNvGrpSpPr/>
              <p:nvPr/>
            </p:nvGrpSpPr>
            <p:grpSpPr bwMode="auto">
              <a:xfrm>
                <a:off x="2784" y="2352"/>
                <a:ext cx="768" cy="384"/>
                <a:chOff x="2784" y="2352"/>
                <a:chExt cx="768" cy="384"/>
              </a:xfrm>
            </p:grpSpPr>
            <p:sp>
              <p:nvSpPr>
                <p:cNvPr id="47" name="Line 44"/>
                <p:cNvSpPr>
                  <a:spLocks noChangeShapeType="1"/>
                </p:cNvSpPr>
                <p:nvPr/>
              </p:nvSpPr>
              <p:spPr bwMode="auto">
                <a:xfrm flipH="1" flipV="1">
                  <a:off x="2784" y="2352"/>
                  <a:ext cx="768" cy="384"/>
                </a:xfrm>
                <a:prstGeom prst="line">
                  <a:avLst/>
                </a:prstGeom>
                <a:noFill/>
                <a:ln w="38100">
                  <a:solidFill>
                    <a:srgbClr val="007A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8" name="Line 45"/>
                <p:cNvSpPr>
                  <a:spLocks noChangeShapeType="1"/>
                </p:cNvSpPr>
                <p:nvPr/>
              </p:nvSpPr>
              <p:spPr bwMode="auto">
                <a:xfrm flipH="1" flipV="1">
                  <a:off x="3168" y="2544"/>
                  <a:ext cx="384" cy="192"/>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46" name="Line 46"/>
              <p:cNvSpPr>
                <a:spLocks noChangeShapeType="1"/>
              </p:cNvSpPr>
              <p:nvPr/>
            </p:nvSpPr>
            <p:spPr bwMode="auto">
              <a:xfrm flipH="1" flipV="1">
                <a:off x="3408" y="2208"/>
                <a:ext cx="528" cy="528"/>
              </a:xfrm>
              <a:prstGeom prst="line">
                <a:avLst/>
              </a:prstGeom>
              <a:noFill/>
              <a:ln w="38100">
                <a:solidFill>
                  <a:srgbClr val="007A77"/>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sp>
          <p:nvSpPr>
            <p:cNvPr id="42" name="Text Box 47"/>
            <p:cNvSpPr txBox="1">
              <a:spLocks noChangeArrowheads="1"/>
            </p:cNvSpPr>
            <p:nvPr/>
          </p:nvSpPr>
          <p:spPr bwMode="auto">
            <a:xfrm>
              <a:off x="3120" y="1728"/>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a:solidFill>
                    <a:srgbClr val="000000"/>
                  </a:solidFill>
                  <a:latin typeface="微软雅黑" panose="020B0503020204020204" pitchFamily="34" charset="-122"/>
                  <a:ea typeface="微软雅黑" panose="020B0503020204020204" pitchFamily="34" charset="-122"/>
                </a:rPr>
                <a:t>Q</a:t>
              </a:r>
            </a:p>
          </p:txBody>
        </p:sp>
        <p:sp>
          <p:nvSpPr>
            <p:cNvPr id="43" name="Text Box 48"/>
            <p:cNvSpPr txBox="1">
              <a:spLocks noChangeArrowheads="1"/>
            </p:cNvSpPr>
            <p:nvPr/>
          </p:nvSpPr>
          <p:spPr bwMode="auto">
            <a:xfrm>
              <a:off x="2719" y="210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kumimoji="1" lang="en-US" altLang="zh-CN" sz="2400" kern="0" dirty="0">
                  <a:solidFill>
                    <a:srgbClr val="000000"/>
                  </a:solidFill>
                  <a:latin typeface="微软雅黑" panose="020B0503020204020204" pitchFamily="34" charset="-122"/>
                  <a:ea typeface="微软雅黑" panose="020B0503020204020204" pitchFamily="34" charset="-122"/>
                </a:rPr>
                <a:t>Q</a:t>
              </a:r>
              <a:r>
                <a:rPr kumimoji="1" lang="en-US" altLang="zh-CN" sz="2400" kern="0" baseline="30000" dirty="0">
                  <a:solidFill>
                    <a:srgbClr val="000000"/>
                  </a:solidFill>
                  <a:latin typeface="微软雅黑" panose="020B0503020204020204" pitchFamily="34" charset="-122"/>
                  <a:ea typeface="微软雅黑" panose="020B0503020204020204" pitchFamily="34" charset="-122"/>
                </a:rPr>
                <a:t>/</a:t>
              </a:r>
              <a:endParaRPr kumimoji="1" lang="en-US" altLang="zh-CN" sz="2400" kern="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9"/>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slide(fromRight)">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i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2500" fill="hold"/>
                                        <p:tgtEl>
                                          <p:spTgt spid="19"/>
                                        </p:tgtEl>
                                        <p:attrNameLst>
                                          <p:attrName>ppt_x</p:attrName>
                                        </p:attrNameLst>
                                      </p:cBhvr>
                                      <p:tavLst>
                                        <p:tav tm="0">
                                          <p:val>
                                            <p:strVal val="1+#ppt_w/2"/>
                                          </p:val>
                                        </p:tav>
                                        <p:tav tm="100000">
                                          <p:val>
                                            <p:strVal val="#ppt_x"/>
                                          </p:val>
                                        </p:tav>
                                      </p:tavLst>
                                    </p:anim>
                                    <p:anim calcmode="lin" valueType="num">
                                      <p:cBhvr additive="base">
                                        <p:cTn id="50" dur="2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9" grpId="0" autoUpdateAnimBg="0"/>
      <p:bldP spid="3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1080</Words>
  <Application>Microsoft Office PowerPoint</Application>
  <PresentationFormat>自定义</PresentationFormat>
  <Paragraphs>106</Paragraphs>
  <Slides>18</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1" baseType="lpstr">
      <vt:lpstr>自定义设计方案</vt:lpstr>
      <vt:lpstr>Photo Editor 照片</vt:lpstr>
      <vt:lpstr>位图图像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2015-11-11T09:06:00Z</dcterms:created>
  <dcterms:modified xsi:type="dcterms:W3CDTF">2020-08-16T09:02:35Z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