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0" r:id="rId2"/>
    <p:sldId id="297" r:id="rId3"/>
    <p:sldId id="282" r:id="rId4"/>
    <p:sldId id="265" r:id="rId5"/>
    <p:sldId id="266" r:id="rId6"/>
    <p:sldId id="293" r:id="rId7"/>
    <p:sldId id="267" r:id="rId8"/>
    <p:sldId id="296" r:id="rId9"/>
    <p:sldId id="299" r:id="rId10"/>
    <p:sldId id="294" r:id="rId11"/>
    <p:sldId id="298" r:id="rId12"/>
    <p:sldId id="268" r:id="rId13"/>
    <p:sldId id="301" r:id="rId14"/>
    <p:sldId id="269" r:id="rId15"/>
    <p:sldId id="271" r:id="rId16"/>
    <p:sldId id="272" r:id="rId17"/>
    <p:sldId id="273" r:id="rId18"/>
    <p:sldId id="274" r:id="rId19"/>
    <p:sldId id="306" r:id="rId20"/>
    <p:sldId id="283" r:id="rId21"/>
    <p:sldId id="276" r:id="rId22"/>
    <p:sldId id="277" r:id="rId23"/>
    <p:sldId id="307" r:id="rId24"/>
    <p:sldId id="309" r:id="rId25"/>
    <p:sldId id="302" r:id="rId26"/>
    <p:sldId id="303" r:id="rId27"/>
    <p:sldId id="260" r:id="rId28"/>
    <p:sldId id="312" r:id="rId29"/>
    <p:sldId id="313" r:id="rId30"/>
    <p:sldId id="314" r:id="rId31"/>
    <p:sldId id="304" r:id="rId32"/>
    <p:sldId id="310" r:id="rId33"/>
    <p:sldId id="311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EDC41-A689-4C8F-9B03-D20CA2E488E1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3FF13-35E1-425C-B737-78F3A1E5E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59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E0055A4-EB16-4865-B017-BC746131E7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B8494EF-3A9F-47F2-81CA-862AFA6F5D9F}" type="datetimeFigureOut">
              <a:rPr lang="zh-CN" altLang="en-US"/>
              <a:t>2020/8/16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4BE4456-1AA9-446E-A32E-EBCBFF89AF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3FDC950-F3C1-4D22-ACD9-960AAC7DF0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qqshow-item.tencent.com/10759/00/00/cache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6"/>
          <p:cNvSpPr txBox="1">
            <a:spLocks noChangeArrowheads="1"/>
          </p:cNvSpPr>
          <p:nvPr/>
        </p:nvSpPr>
        <p:spPr bwMode="auto">
          <a:xfrm>
            <a:off x="2339975" y="1341438"/>
            <a:ext cx="51847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Calibri" pitchFamily="34" charset="0"/>
              </a:rPr>
              <a:t>第十八章    电功率</a:t>
            </a: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2071688" y="2714625"/>
            <a:ext cx="39417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</a:rPr>
              <a:t>2</a:t>
            </a:r>
            <a:r>
              <a:rPr lang="zh-CN" altLang="en-US" sz="4800" b="1" dirty="0">
                <a:solidFill>
                  <a:srgbClr val="FF0000"/>
                </a:solidFill>
              </a:rPr>
              <a:t>节  </a:t>
            </a:r>
          </a:p>
        </p:txBody>
      </p:sp>
      <p:sp>
        <p:nvSpPr>
          <p:cNvPr id="10247" name="矩形 12"/>
          <p:cNvSpPr>
            <a:spLocks noChangeArrowheads="1"/>
          </p:cNvSpPr>
          <p:nvPr/>
        </p:nvSpPr>
        <p:spPr bwMode="auto">
          <a:xfrm>
            <a:off x="4071938" y="2714625"/>
            <a:ext cx="2031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电功率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00100" y="285728"/>
            <a:ext cx="46847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九年级物理上    新课标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[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人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]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dirty="0" smtClean="0"/>
              <a:t>例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：</a:t>
            </a:r>
            <a:r>
              <a:rPr lang="zh-CN" altLang="en-US" b="1" dirty="0"/>
              <a:t>某用电器</a:t>
            </a:r>
            <a:r>
              <a:rPr lang="en-US" altLang="zh-CN" b="1" dirty="0"/>
              <a:t>20 min</a:t>
            </a:r>
            <a:r>
              <a:rPr lang="zh-CN" altLang="en-US" b="1" dirty="0"/>
              <a:t>消耗的电能是</a:t>
            </a:r>
            <a:r>
              <a:rPr lang="en-US" altLang="zh-CN" b="1" dirty="0"/>
              <a:t>1 </a:t>
            </a:r>
            <a:r>
              <a:rPr lang="en-US" altLang="zh-CN" b="1" dirty="0" err="1"/>
              <a:t>kW·h</a:t>
            </a:r>
            <a:r>
              <a:rPr lang="en-US" altLang="zh-CN" b="1" dirty="0"/>
              <a:t>.</a:t>
            </a:r>
            <a:r>
              <a:rPr lang="zh-CN" altLang="en-US" b="1" dirty="0"/>
              <a:t>此用电器的功率是多少？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552" y="1412776"/>
            <a:ext cx="7828161" cy="16825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7616" tIns="48808" rIns="97616" bIns="48808">
            <a:spAutoFit/>
          </a:bodyPr>
          <a:lstStyle/>
          <a:p>
            <a:pPr algn="l" defTabSz="975995">
              <a:lnSpc>
                <a:spcPct val="50000"/>
              </a:lnSpc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000099"/>
                </a:solidFill>
                <a:latin typeface="隶书" pitchFamily="1" charset="-122"/>
                <a:ea typeface="隶书" pitchFamily="1" charset="-122"/>
              </a:rPr>
              <a:t>2.</a:t>
            </a:r>
            <a:r>
              <a:rPr lang="zh-CN" altLang="en-US" sz="4000" b="1" dirty="0">
                <a:solidFill>
                  <a:srgbClr val="000099"/>
                </a:solidFill>
                <a:latin typeface="隶书" pitchFamily="1" charset="-122"/>
                <a:ea typeface="隶书" pitchFamily="1" charset="-122"/>
              </a:rPr>
              <a:t>一盏电灯连在电压是</a:t>
            </a:r>
            <a:r>
              <a:rPr lang="en-US" altLang="zh-CN" sz="4000" b="1" dirty="0">
                <a:solidFill>
                  <a:srgbClr val="000099"/>
                </a:solidFill>
                <a:latin typeface="隶书" pitchFamily="1" charset="-122"/>
                <a:ea typeface="隶书" pitchFamily="1" charset="-122"/>
              </a:rPr>
              <a:t>220V</a:t>
            </a:r>
            <a:r>
              <a:rPr lang="zh-CN" altLang="en-US" sz="4000" b="1" dirty="0">
                <a:solidFill>
                  <a:srgbClr val="000099"/>
                </a:solidFill>
                <a:latin typeface="隶书" pitchFamily="1" charset="-122"/>
                <a:ea typeface="隶书" pitchFamily="1" charset="-122"/>
              </a:rPr>
              <a:t>的电</a:t>
            </a:r>
          </a:p>
          <a:p>
            <a:pPr algn="l" defTabSz="975995">
              <a:lnSpc>
                <a:spcPct val="5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itchFamily="1" charset="-122"/>
                <a:ea typeface="隶书" pitchFamily="1" charset="-122"/>
              </a:rPr>
              <a:t>  路中，电灯中通过的电流</a:t>
            </a:r>
            <a:r>
              <a:rPr lang="en-US" altLang="zh-CN" sz="4000" b="1" dirty="0">
                <a:solidFill>
                  <a:srgbClr val="000099"/>
                </a:solidFill>
                <a:latin typeface="隶书" pitchFamily="1" charset="-122"/>
                <a:ea typeface="隶书" pitchFamily="1" charset="-122"/>
              </a:rPr>
              <a:t>68mA</a:t>
            </a:r>
            <a:r>
              <a:rPr lang="zh-CN" altLang="en-US" sz="4000" b="1" dirty="0">
                <a:solidFill>
                  <a:srgbClr val="000099"/>
                </a:solidFill>
                <a:latin typeface="隶书" pitchFamily="1" charset="-122"/>
                <a:ea typeface="隶书" pitchFamily="1" charset="-122"/>
              </a:rPr>
              <a:t>，</a:t>
            </a:r>
          </a:p>
          <a:p>
            <a:pPr algn="l" defTabSz="975995">
              <a:lnSpc>
                <a:spcPct val="5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itchFamily="1" charset="-122"/>
                <a:ea typeface="隶书" pitchFamily="1" charset="-122"/>
              </a:rPr>
              <a:t>  这个灯泡的电功率是多少瓦？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99592" y="3501008"/>
            <a:ext cx="6696744" cy="6295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4807" tIns="37404" rIns="74807" bIns="37404">
            <a:spAutoFit/>
          </a:bodyPr>
          <a:lstStyle/>
          <a:p>
            <a:pPr algn="l" defTabSz="975995">
              <a:spcBef>
                <a:spcPct val="50000"/>
              </a:spcBef>
            </a:pPr>
            <a:r>
              <a:rPr lang="zh-CN" altLang="en-US" sz="3600" b="1" dirty="0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解：</a:t>
            </a:r>
            <a:r>
              <a:rPr lang="en-US" altLang="zh-CN" sz="3600" b="1" dirty="0" smtClean="0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P=UI=220V×0.068A=15W</a:t>
            </a:r>
            <a:endParaRPr lang="en-US" altLang="zh-CN" sz="3600" b="1" dirty="0">
              <a:solidFill>
                <a:srgbClr val="990033"/>
              </a:solidFill>
              <a:latin typeface="隶书" pitchFamily="1" charset="-122"/>
              <a:ea typeface="隶书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23528" y="2204864"/>
            <a:ext cx="8568952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如果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和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的单位分别用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，那么它们相乘之后，就得到电能的另一个单位：千瓦时（度）。</a:t>
            </a:r>
          </a:p>
        </p:txBody>
      </p:sp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3563888" y="1412776"/>
            <a:ext cx="1512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ea typeface="黑体" pitchFamily="2" charset="-122"/>
              </a:rPr>
              <a:t>W </a:t>
            </a:r>
            <a:r>
              <a:rPr lang="en-US" altLang="zh-CN" sz="2800" b="1" dirty="0">
                <a:latin typeface="Times New Roman" pitchFamily="18" charset="0"/>
                <a:ea typeface="黑体" pitchFamily="2" charset="-122"/>
              </a:rPr>
              <a:t>= </a:t>
            </a:r>
            <a:r>
              <a:rPr lang="en-US" altLang="zh-CN" sz="2800" b="1" i="1" dirty="0">
                <a:latin typeface="Times New Roman" pitchFamily="18" charset="0"/>
                <a:ea typeface="黑体" pitchFamily="2" charset="-122"/>
              </a:rPr>
              <a:t>Pt</a:t>
            </a:r>
          </a:p>
        </p:txBody>
      </p:sp>
      <p:sp>
        <p:nvSpPr>
          <p:cNvPr id="31749" name="AutoShape 13"/>
          <p:cNvSpPr>
            <a:spLocks noChangeArrowheads="1"/>
          </p:cNvSpPr>
          <p:nvPr/>
        </p:nvSpPr>
        <p:spPr bwMode="auto">
          <a:xfrm>
            <a:off x="2627784" y="1556792"/>
            <a:ext cx="682625" cy="301625"/>
          </a:xfrm>
          <a:prstGeom prst="rightArrow">
            <a:avLst>
              <a:gd name="adj1" fmla="val 44444"/>
              <a:gd name="adj2" fmla="val 81578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800">
              <a:latin typeface="Times New Roman" pitchFamily="18" charset="0"/>
            </a:endParaRPr>
          </a:p>
        </p:txBody>
      </p:sp>
      <p:sp>
        <p:nvSpPr>
          <p:cNvPr id="31750" name="TextBox 11"/>
          <p:cNvSpPr>
            <a:spLocks noChangeArrowheads="1"/>
          </p:cNvSpPr>
          <p:nvPr/>
        </p:nvSpPr>
        <p:spPr bwMode="auto">
          <a:xfrm>
            <a:off x="611560" y="5013176"/>
            <a:ext cx="7956550" cy="1246299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zh-CN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千瓦时意义：</a:t>
            </a:r>
            <a:r>
              <a:rPr lang="zh-CN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zh-CN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千瓦时可以看作功率为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 kW </a:t>
            </a:r>
            <a:r>
              <a:rPr lang="zh-CN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的用电器使用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 h </a:t>
            </a:r>
            <a:r>
              <a:rPr lang="zh-CN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所消耗的电能。</a:t>
            </a:r>
            <a:endParaRPr lang="zh-CN" alt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1755" name="矩形 4"/>
          <p:cNvSpPr>
            <a:spLocks noChangeArrowheads="1"/>
          </p:cNvSpPr>
          <p:nvPr/>
        </p:nvSpPr>
        <p:spPr bwMode="auto">
          <a:xfrm>
            <a:off x="1115616" y="0"/>
            <a:ext cx="5843588" cy="76993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rgbClr val="FFFFFF"/>
                </a:solidFill>
                <a:latin typeface="Arial" pitchFamily="34" charset="0"/>
              </a:rPr>
              <a:t>二、</a:t>
            </a:r>
            <a:r>
              <a:rPr lang="zh-CN" altLang="en-US" sz="4400" b="1" dirty="0">
                <a:solidFill>
                  <a:srgbClr val="FFFFFF"/>
                </a:solidFill>
                <a:latin typeface="宋体"/>
              </a:rPr>
              <a:t>“</a:t>
            </a:r>
            <a:r>
              <a:rPr lang="zh-CN" altLang="en-US" sz="4400" b="1" dirty="0">
                <a:solidFill>
                  <a:srgbClr val="FFFFFF"/>
                </a:solidFill>
                <a:latin typeface="Arial" pitchFamily="34" charset="0"/>
              </a:rPr>
              <a:t>千瓦时</a:t>
            </a:r>
            <a:r>
              <a:rPr lang="zh-CN" altLang="en-US" sz="4400" b="1" dirty="0">
                <a:solidFill>
                  <a:srgbClr val="FFFFFF"/>
                </a:solidFill>
                <a:latin typeface="宋体"/>
              </a:rPr>
              <a:t>”</a:t>
            </a:r>
            <a:r>
              <a:rPr lang="zh-CN" altLang="en-US" sz="4400" b="1" dirty="0">
                <a:solidFill>
                  <a:srgbClr val="FFFFFF"/>
                </a:solidFill>
                <a:latin typeface="Arial" pitchFamily="34" charset="0"/>
              </a:rPr>
              <a:t>的来历</a:t>
            </a: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1187624" y="1196752"/>
            <a:ext cx="1111250" cy="946150"/>
            <a:chOff x="408" y="3809"/>
            <a:chExt cx="700" cy="596"/>
          </a:xfrm>
        </p:grpSpPr>
        <p:sp>
          <p:nvSpPr>
            <p:cNvPr id="15370" name="Rectangle 13"/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i="1" dirty="0">
                  <a:latin typeface="Times New Roman" pitchFamily="18" charset="0"/>
                </a:rPr>
                <a:t>P </a:t>
              </a:r>
              <a:r>
                <a:rPr lang="en-US" altLang="zh-CN" sz="2800" b="1" dirty="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5371" name="Rectangle 14"/>
            <p:cNvSpPr>
              <a:spLocks noChangeArrowheads="1"/>
            </p:cNvSpPr>
            <p:nvPr/>
          </p:nvSpPr>
          <p:spPr bwMode="auto">
            <a:xfrm>
              <a:off x="793" y="3809"/>
              <a:ext cx="315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i="1" dirty="0">
                  <a:latin typeface="Times New Roman" pitchFamily="18" charset="0"/>
                </a:rPr>
                <a:t>W</a:t>
              </a:r>
            </a:p>
            <a:p>
              <a:pPr algn="ctr"/>
              <a:r>
                <a:rPr lang="en-US" altLang="zh-CN" sz="2800" b="1" i="1" dirty="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5372" name="Line 15"/>
            <p:cNvSpPr>
              <a:spLocks noChangeShapeType="1"/>
            </p:cNvSpPr>
            <p:nvPr/>
          </p:nvSpPr>
          <p:spPr bwMode="auto">
            <a:xfrm>
              <a:off x="790" y="4110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55576" y="3573016"/>
            <a:ext cx="4561098" cy="523220"/>
          </a:xfrm>
          <a:prstGeom prst="rect">
            <a:avLst/>
          </a:prstGeom>
          <a:noFill/>
          <a:ln w="158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ea typeface="黑体" pitchFamily="49" charset="-122"/>
              </a:rPr>
              <a:t>W 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</a:rPr>
              <a:t>= </a:t>
            </a:r>
            <a:r>
              <a:rPr lang="en-US" altLang="zh-CN" sz="2800" b="1" i="1" dirty="0" smtClean="0">
                <a:latin typeface="Times New Roman" pitchFamily="18" charset="0"/>
                <a:ea typeface="黑体" pitchFamily="49" charset="-122"/>
              </a:rPr>
              <a:t>Pt=</a:t>
            </a:r>
            <a:r>
              <a:rPr lang="en-US" altLang="zh-CN" sz="2800" b="1" dirty="0"/>
              <a:t> 1 kW</a:t>
            </a:r>
            <a:r>
              <a:rPr lang="en-US" altLang="zh-CN" sz="2800" b="1" i="1" dirty="0" smtClean="0">
                <a:latin typeface="Times New Roman" pitchFamily="18" charset="0"/>
                <a:ea typeface="黑体" pitchFamily="49" charset="-122"/>
              </a:rPr>
              <a:t> </a:t>
            </a:r>
            <a:endParaRPr lang="en-US" altLang="zh-CN" sz="2800" b="1" i="1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87824" y="3573016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× 1h=</a:t>
            </a:r>
            <a:r>
              <a:rPr lang="en-US" altLang="zh-CN" sz="2800" b="1" dirty="0"/>
              <a:t> 1 </a:t>
            </a:r>
            <a:r>
              <a:rPr lang="en-US" altLang="zh-CN" sz="2800" b="1" dirty="0" err="1"/>
              <a:t>kW·h</a:t>
            </a:r>
            <a:endParaRPr lang="zh-CN" altLang="en-US" sz="280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83568" y="4332094"/>
            <a:ext cx="600036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 b="1" dirty="0"/>
              <a:t>想一想：</a:t>
            </a:r>
            <a:r>
              <a:rPr lang="en-US" altLang="zh-CN" sz="2800" b="1" dirty="0"/>
              <a:t>1 </a:t>
            </a:r>
            <a:r>
              <a:rPr lang="en-US" altLang="zh-CN" sz="2800" b="1" dirty="0" err="1"/>
              <a:t>kW·h</a:t>
            </a:r>
            <a:r>
              <a:rPr lang="zh-CN" altLang="en-US" sz="2800" b="1" dirty="0"/>
              <a:t>的物理含义是什么</a:t>
            </a:r>
            <a:r>
              <a:rPr lang="zh-CN" altLang="en-US" sz="2400" b="1" dirty="0"/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nimBg="1" autoUpdateAnimBg="0"/>
      <p:bldP spid="31750" grpId="0" animBg="1" autoUpdateAnimBg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295400" y="3500438"/>
            <a:ext cx="78486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000" b="1"/>
              <a:t>千瓦时是电功和电能的单位。</a:t>
            </a:r>
          </a:p>
        </p:txBody>
      </p:sp>
      <p:grpSp>
        <p:nvGrpSpPr>
          <p:cNvPr id="2" name="Group 13"/>
          <p:cNvGrpSpPr/>
          <p:nvPr/>
        </p:nvGrpSpPr>
        <p:grpSpPr bwMode="auto">
          <a:xfrm>
            <a:off x="0" y="333375"/>
            <a:ext cx="6870700" cy="1314450"/>
            <a:chOff x="0" y="210"/>
            <a:chExt cx="4328" cy="828"/>
          </a:xfrm>
        </p:grpSpPr>
        <p:pic>
          <p:nvPicPr>
            <p:cNvPr id="15364" name="Picture 4" descr="http://qqshow-item.tencent.com/10759/00/00/cache.gif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1020" y="210"/>
              <a:ext cx="1104" cy="828"/>
            </a:xfrm>
            <a:prstGeom prst="rect">
              <a:avLst/>
            </a:prstGeom>
            <a:noFill/>
          </p:spPr>
        </p:pic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0" y="436"/>
              <a:ext cx="4328" cy="3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b"/>
            <a:lstStyle/>
            <a:p>
              <a:pPr algn="ctr"/>
              <a:r>
                <a:rPr lang="zh-CN" altLang="en-US" sz="5400" b="1">
                  <a:solidFill>
                    <a:srgbClr val="FF0000"/>
                  </a:solidFill>
                  <a:ea typeface="楷体_GB2312" pitchFamily="49" charset="-122"/>
                </a:rPr>
                <a:t>感悟笔记</a:t>
              </a:r>
            </a:p>
          </p:txBody>
        </p:sp>
      </p:grp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331913" y="4652963"/>
            <a:ext cx="584487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 dirty="0"/>
              <a:t>而千</a:t>
            </a:r>
            <a:r>
              <a:rPr lang="zh-CN" altLang="en-US" sz="4000" b="1" dirty="0" smtClean="0"/>
              <a:t>瓦是</a:t>
            </a:r>
            <a:r>
              <a:rPr lang="zh-CN" altLang="en-US" sz="4000" b="1" dirty="0"/>
              <a:t>电功率的单位。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763713" y="2205038"/>
            <a:ext cx="4770437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/>
              <a:t>千瓦时与千瓦的区别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7544" y="1268760"/>
            <a:ext cx="7993063" cy="65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kW · h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和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kW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是两个不同物理量的单位。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2" grpId="0"/>
      <p:bldP spid="15377" grpId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31800" y="1268413"/>
            <a:ext cx="7848600" cy="186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　   例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  某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电视机的电功率是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150 W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，每天使用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3 h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，一个月用电多少千瓦时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（按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天计算）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900113" y="2924175"/>
            <a:ext cx="6911975" cy="138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解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= 150 W = 0.15 kW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= 3 h×30 = 90 h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195513" y="4292600"/>
          <a:ext cx="15128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457200" imgH="393700" progId="">
                  <p:embed/>
                </p:oleObj>
              </mc:Choice>
              <mc:Fallback>
                <p:oleObj name="Equation" r:id="rId4" imgW="457200" imgH="3937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292600"/>
                        <a:ext cx="1512887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03350" y="5084763"/>
            <a:ext cx="6264275" cy="6568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Pt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= 0.15 kW×90 h = 13.5 kW ·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19250" y="4292600"/>
            <a:ext cx="4321175" cy="65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由                   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7544" y="692696"/>
            <a:ext cx="7920038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　    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例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．一台电视机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5 h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耗电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度，这台电视机的功率是多少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99592" y="1844824"/>
            <a:ext cx="11160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解：</a:t>
            </a:r>
          </a:p>
        </p:txBody>
      </p:sp>
      <p:pic>
        <p:nvPicPr>
          <p:cNvPr id="205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91680" y="1844824"/>
            <a:ext cx="2190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度</a:t>
            </a:r>
            <a:r>
              <a:rPr lang="en-US" altLang="zh-CN" sz="2800" dirty="0"/>
              <a:t>=1 kW</a:t>
            </a:r>
            <a:r>
              <a:rPr lang="zh-CN" altLang="zh-CN" sz="2800" dirty="0"/>
              <a:t>·</a:t>
            </a:r>
            <a:r>
              <a:rPr lang="en-US" altLang="zh-CN" sz="2800" dirty="0"/>
              <a:t>h,</a:t>
            </a:r>
            <a:endParaRPr lang="zh-CN" altLang="zh-CN" sz="2800" dirty="0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619672" y="2420888"/>
          <a:ext cx="47942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2184400" imgH="393700" progId="">
                  <p:embed/>
                </p:oleObj>
              </mc:Choice>
              <mc:Fallback>
                <p:oleObj name="Equation" r:id="rId5" imgW="2184400" imgH="3937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420888"/>
                        <a:ext cx="479425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321297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例</a:t>
            </a: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：某电能表的参数为  </a:t>
            </a:r>
            <a:r>
              <a:rPr lang="en-US" altLang="zh-CN" sz="2800" b="1" dirty="0" smtClean="0"/>
              <a:t>220v.10(20)</a:t>
            </a:r>
            <a:r>
              <a:rPr lang="zh-CN" altLang="en-US" sz="2800" b="1" dirty="0" smtClean="0"/>
              <a:t>，说明家用电器的总功率不能超过多少瓦？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7" grpId="0"/>
      <p:bldP spid="1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31800" y="1700213"/>
            <a:ext cx="8208963" cy="1930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宋体" pitchFamily="2" charset="-122"/>
              </a:rPr>
              <a:t>　　</a:t>
            </a:r>
            <a:r>
              <a:rPr lang="zh-CN" altLang="en-US" sz="2800" b="1">
                <a:latin typeface="宋体" pitchFamily="2" charset="-122"/>
              </a:rPr>
              <a:t>不同用电器的电功率一般不同，那么，在不同情况下，比如在不同电压下，同一个用电器的功率总是一样的吗</a:t>
            </a:r>
            <a:r>
              <a:rPr lang="en-US" altLang="zh-CN" sz="2800" b="1">
                <a:latin typeface="宋体" pitchFamily="2" charset="-122"/>
              </a:rPr>
              <a:t>?</a:t>
            </a:r>
          </a:p>
        </p:txBody>
      </p:sp>
      <p:pic>
        <p:nvPicPr>
          <p:cNvPr id="1638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5"/>
          <p:cNvGrpSpPr/>
          <p:nvPr/>
        </p:nvGrpSpPr>
        <p:grpSpPr bwMode="auto">
          <a:xfrm>
            <a:off x="928137" y="714376"/>
            <a:ext cx="2789238" cy="920750"/>
            <a:chOff x="397" y="231"/>
            <a:chExt cx="2231" cy="580"/>
          </a:xfrm>
        </p:grpSpPr>
        <p:pic>
          <p:nvPicPr>
            <p:cNvPr id="16389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" y="231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Text Box 7"/>
            <p:cNvSpPr txBox="1">
              <a:spLocks noChangeArrowheads="1"/>
            </p:cNvSpPr>
            <p:nvPr/>
          </p:nvSpPr>
          <p:spPr bwMode="auto">
            <a:xfrm>
              <a:off x="397" y="321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 dirty="0">
                  <a:solidFill>
                    <a:srgbClr val="FFFFFF"/>
                  </a:solidFill>
                  <a:latin typeface="宋体" pitchFamily="2" charset="-122"/>
                </a:rPr>
                <a:t>想想议议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3933056"/>
            <a:ext cx="824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取一个标有“</a:t>
            </a:r>
            <a:r>
              <a:rPr lang="en-US" altLang="zh-CN" sz="2800" b="1" dirty="0" smtClean="0"/>
              <a:t>36v   25w</a:t>
            </a:r>
            <a:r>
              <a:rPr lang="zh-CN" altLang="en-US" sz="2800" b="1" dirty="0" smtClean="0"/>
              <a:t>”灯泡。把它接在</a:t>
            </a:r>
            <a:r>
              <a:rPr lang="en-US" altLang="zh-CN" sz="2800" b="1" dirty="0" smtClean="0"/>
              <a:t>36v</a:t>
            </a:r>
            <a:r>
              <a:rPr lang="zh-CN" altLang="en-US" sz="2800" b="1" dirty="0" smtClean="0"/>
              <a:t>的电路中，它正常发光；把它接在</a:t>
            </a:r>
            <a:r>
              <a:rPr lang="en-US" altLang="zh-CN" sz="2800" b="1" dirty="0" smtClean="0"/>
              <a:t>24v</a:t>
            </a:r>
            <a:r>
              <a:rPr lang="zh-CN" altLang="en-US" sz="2800" b="1" dirty="0" smtClean="0"/>
              <a:t>的电路中，它发光暗淡；把它接在</a:t>
            </a:r>
            <a:r>
              <a:rPr lang="en-US" altLang="zh-CN" sz="2800" b="1" dirty="0" smtClean="0"/>
              <a:t>40v</a:t>
            </a:r>
            <a:r>
              <a:rPr lang="zh-CN" altLang="en-US" sz="2800" b="1" dirty="0" smtClean="0"/>
              <a:t>的电路中，它发光强烈。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31800" y="1268413"/>
            <a:ext cx="820896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宋体" pitchFamily="2" charset="-122"/>
                <a:cs typeface="Times New Roman" pitchFamily="18" charset="0"/>
              </a:rPr>
              <a:t>　　</a:t>
            </a:r>
            <a:r>
              <a:rPr lang="zh-CN" altLang="en-US" sz="2800" b="1">
                <a:latin typeface="宋体" pitchFamily="2" charset="-122"/>
                <a:cs typeface="Times New Roman" pitchFamily="18" charset="0"/>
              </a:rPr>
              <a:t>观察白炽灯泡和洗衣机的铭牌，理解其中的含义。</a:t>
            </a:r>
          </a:p>
        </p:txBody>
      </p:sp>
      <p:sp>
        <p:nvSpPr>
          <p:cNvPr id="17411" name="Oval 13"/>
          <p:cNvSpPr>
            <a:spLocks noChangeArrowheads="1"/>
          </p:cNvSpPr>
          <p:nvPr/>
        </p:nvSpPr>
        <p:spPr bwMode="auto">
          <a:xfrm>
            <a:off x="4356100" y="5373688"/>
            <a:ext cx="1657350" cy="360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7412" name="Picture 5" descr="100W白炽灯泡铭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4140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571744"/>
            <a:ext cx="4183063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5" name="Group 8"/>
          <p:cNvGrpSpPr/>
          <p:nvPr/>
        </p:nvGrpSpPr>
        <p:grpSpPr bwMode="auto">
          <a:xfrm>
            <a:off x="1000100" y="357166"/>
            <a:ext cx="2789238" cy="920750"/>
            <a:chOff x="0" y="0"/>
            <a:chExt cx="2231" cy="580"/>
          </a:xfrm>
        </p:grpSpPr>
        <p:pic>
          <p:nvPicPr>
            <p:cNvPr id="17417" name="圆角矩形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 dirty="0">
                  <a:solidFill>
                    <a:srgbClr val="FFFFFF"/>
                  </a:solidFill>
                  <a:latin typeface="宋体" pitchFamily="2" charset="-122"/>
                </a:rPr>
                <a:t>想想议议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74854" y="1989924"/>
            <a:ext cx="7888316" cy="1630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．额定电压：用电器</a:t>
            </a:r>
            <a:r>
              <a:rPr lang="zh-CN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正常工作时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的电压。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．额定功率：用电器在</a:t>
            </a:r>
            <a:r>
              <a:rPr lang="zh-CN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额定电压下工作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的电功率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。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91680" y="3070638"/>
            <a:ext cx="9874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</a:rPr>
              <a:t>P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</a:rPr>
              <a:t>额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452320" y="2048791"/>
            <a:ext cx="8540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</a:rPr>
              <a:t>U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</a:rPr>
              <a:t>额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8017218" y="4685476"/>
            <a:ext cx="939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实</a:t>
            </a:r>
          </a:p>
        </p:txBody>
      </p:sp>
      <p:sp>
        <p:nvSpPr>
          <p:cNvPr id="25608" name="矩形 4"/>
          <p:cNvSpPr>
            <a:spLocks noChangeArrowheads="1"/>
          </p:cNvSpPr>
          <p:nvPr/>
        </p:nvSpPr>
        <p:spPr bwMode="auto">
          <a:xfrm>
            <a:off x="251520" y="3573016"/>
            <a:ext cx="8568952" cy="1643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．实际电压、实际功率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　　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 smtClean="0"/>
              <a:t>实际功率：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电器在实际电压下工作时的功率。</a:t>
            </a:r>
          </a:p>
        </p:txBody>
      </p:sp>
      <p:sp>
        <p:nvSpPr>
          <p:cNvPr id="25611" name="矩形 4"/>
          <p:cNvSpPr>
            <a:spLocks noChangeArrowheads="1"/>
          </p:cNvSpPr>
          <p:nvPr/>
        </p:nvSpPr>
        <p:spPr bwMode="auto">
          <a:xfrm>
            <a:off x="971600" y="148547"/>
            <a:ext cx="468153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itchFamily="34" charset="0"/>
              </a:rPr>
              <a:t>三、额定电压、额定功率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91172" y="4060211"/>
            <a:ext cx="750604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latin typeface="宋体" pitchFamily="2" charset="-122"/>
              </a:rPr>
              <a:t>实际电压：用电器实际工作时的电压</a:t>
            </a:r>
            <a:r>
              <a:rPr lang="zh-CN" altLang="en-US" sz="2800" b="1" dirty="0" smtClean="0">
                <a:latin typeface="宋体" pitchFamily="2" charset="-122"/>
              </a:rPr>
              <a:t>。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</a:rPr>
              <a:t>U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宋体" pitchFamily="2" charset="-122"/>
              </a:rPr>
              <a:t>实</a:t>
            </a:r>
            <a:endParaRPr lang="zh-CN" altLang="en-US" sz="2800" b="1" baseline="-25000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71600" y="1075837"/>
            <a:ext cx="330250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例如：</a:t>
            </a:r>
            <a:r>
              <a:rPr lang="en-US" altLang="zh-CN" sz="2800" b="1" dirty="0" smtClean="0"/>
              <a:t>“36V  25 </a:t>
            </a:r>
            <a:r>
              <a:rPr lang="en-US" altLang="zh-CN" sz="2800" b="1" dirty="0"/>
              <a:t>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7" grpId="0"/>
      <p:bldP spid="2560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Box 6"/>
          <p:cNvSpPr>
            <a:spLocks noChangeArrowheads="1"/>
          </p:cNvSpPr>
          <p:nvPr/>
        </p:nvSpPr>
        <p:spPr bwMode="auto">
          <a:xfrm>
            <a:off x="0" y="2204864"/>
            <a:ext cx="8964488" cy="4106656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i="1" dirty="0" smtClean="0">
                <a:latin typeface="Times New Roman" pitchFamily="18" charset="0"/>
              </a:rPr>
              <a:t>U</a:t>
            </a:r>
            <a:r>
              <a:rPr lang="zh-CN" altLang="en-US" sz="2800" b="1" baseline="-25000" dirty="0">
                <a:latin typeface="Times New Roman" pitchFamily="18" charset="0"/>
              </a:rPr>
              <a:t>实 </a:t>
            </a:r>
            <a:r>
              <a:rPr lang="en-US" altLang="zh-CN" sz="2800" b="1" dirty="0">
                <a:latin typeface="Times New Roman" pitchFamily="18" charset="0"/>
              </a:rPr>
              <a:t>= </a:t>
            </a:r>
            <a:r>
              <a:rPr lang="en-US" altLang="zh-CN" sz="2800" b="1" i="1" dirty="0">
                <a:latin typeface="Times New Roman" pitchFamily="18" charset="0"/>
              </a:rPr>
              <a:t>U</a:t>
            </a:r>
            <a:r>
              <a:rPr lang="zh-CN" altLang="en-US" sz="2800" b="1" baseline="-25000" dirty="0">
                <a:latin typeface="Times New Roman" pitchFamily="18" charset="0"/>
              </a:rPr>
              <a:t>额</a:t>
            </a:r>
            <a:r>
              <a:rPr lang="zh-CN" altLang="en-US" sz="2800" b="1" dirty="0">
                <a:latin typeface="Times New Roman" pitchFamily="18" charset="0"/>
              </a:rPr>
              <a:t>，则 </a:t>
            </a:r>
            <a:r>
              <a:rPr lang="en-US" altLang="zh-CN" sz="2800" b="1" i="1" dirty="0">
                <a:latin typeface="Times New Roman" pitchFamily="18" charset="0"/>
              </a:rPr>
              <a:t>P</a:t>
            </a:r>
            <a:r>
              <a:rPr lang="zh-CN" altLang="en-US" sz="2800" b="1" baseline="-25000" dirty="0">
                <a:latin typeface="Times New Roman" pitchFamily="18" charset="0"/>
              </a:rPr>
              <a:t>实 </a:t>
            </a:r>
            <a:r>
              <a:rPr lang="en-US" altLang="zh-CN" sz="2800" b="1" dirty="0">
                <a:latin typeface="Times New Roman" pitchFamily="18" charset="0"/>
              </a:rPr>
              <a:t>= </a:t>
            </a:r>
            <a:r>
              <a:rPr lang="en-US" altLang="zh-CN" sz="2800" b="1" i="1" dirty="0">
                <a:latin typeface="Times New Roman" pitchFamily="18" charset="0"/>
              </a:rPr>
              <a:t>P</a:t>
            </a:r>
            <a:r>
              <a:rPr lang="zh-CN" altLang="en-US" sz="2800" b="1" baseline="-25000" dirty="0" smtClean="0">
                <a:latin typeface="Times New Roman" pitchFamily="18" charset="0"/>
              </a:rPr>
              <a:t>额</a:t>
            </a:r>
            <a:r>
              <a:rPr lang="en-US" altLang="zh-CN" sz="2800" b="1" dirty="0" smtClean="0">
                <a:latin typeface="Times New Roman" pitchFamily="18" charset="0"/>
              </a:rPr>
              <a:t>;(</a:t>
            </a:r>
            <a:r>
              <a:rPr lang="zh-CN" altLang="zh-CN" sz="2800" b="1" dirty="0" smtClean="0">
                <a:solidFill>
                  <a:srgbClr val="2DAB42"/>
                </a:solidFill>
                <a:latin typeface="隶书" pitchFamily="1" charset="-122"/>
                <a:ea typeface="隶书" pitchFamily="1" charset="-122"/>
              </a:rPr>
              <a:t>灯泡正常发光</a:t>
            </a:r>
            <a:r>
              <a:rPr lang="en-US" altLang="zh-CN" sz="2800" b="1" dirty="0" smtClean="0">
                <a:solidFill>
                  <a:srgbClr val="2DAB42"/>
                </a:solidFill>
                <a:latin typeface="隶书" pitchFamily="1" charset="-122"/>
                <a:ea typeface="隶书" pitchFamily="1" charset="-122"/>
              </a:rPr>
              <a:t>)</a:t>
            </a:r>
            <a:r>
              <a:rPr lang="en-US" altLang="zh-CN" sz="2800" dirty="0" smtClean="0">
                <a:latin typeface="隶书" pitchFamily="1" charset="-122"/>
                <a:ea typeface="隶书" pitchFamily="1" charset="-122"/>
              </a:rPr>
              <a:t>,</a:t>
            </a:r>
            <a:r>
              <a:rPr lang="zh-CN" altLang="en-US" sz="2800" b="1" dirty="0" smtClean="0">
                <a:latin typeface="Times New Roman" pitchFamily="18" charset="0"/>
              </a:rPr>
              <a:t>用</a:t>
            </a:r>
            <a:r>
              <a:rPr lang="zh-CN" altLang="en-US" sz="2800" b="1" dirty="0">
                <a:latin typeface="Times New Roman" pitchFamily="18" charset="0"/>
              </a:rPr>
              <a:t>电器正常工作</a:t>
            </a:r>
            <a:r>
              <a:rPr lang="zh-CN" altLang="en-US" sz="2800" b="1" dirty="0" smtClean="0">
                <a:latin typeface="Times New Roman" pitchFamily="18" charset="0"/>
              </a:rPr>
              <a:t>。</a:t>
            </a:r>
            <a:endParaRPr lang="zh-CN" altLang="en-US" sz="2400" b="1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i="1" dirty="0" smtClean="0">
                <a:latin typeface="Times New Roman" pitchFamily="18" charset="0"/>
              </a:rPr>
              <a:t>U</a:t>
            </a:r>
            <a:r>
              <a:rPr lang="zh-CN" altLang="en-US" sz="2800" b="1" baseline="-25000" dirty="0">
                <a:latin typeface="Times New Roman" pitchFamily="18" charset="0"/>
              </a:rPr>
              <a:t>实 </a:t>
            </a:r>
            <a:r>
              <a:rPr lang="en-US" altLang="zh-CN" sz="2800" b="1" dirty="0">
                <a:latin typeface="Times New Roman" pitchFamily="18" charset="0"/>
              </a:rPr>
              <a:t>&gt;</a:t>
            </a:r>
            <a:r>
              <a:rPr lang="zh-CN" altLang="en-US" sz="2800" b="1" dirty="0">
                <a:latin typeface="Times New Roman" pitchFamily="18" charset="0"/>
              </a:rPr>
              <a:t> </a:t>
            </a:r>
            <a:r>
              <a:rPr lang="en-US" altLang="zh-CN" sz="2800" b="1" i="1" dirty="0">
                <a:latin typeface="Times New Roman" pitchFamily="18" charset="0"/>
              </a:rPr>
              <a:t>U</a:t>
            </a:r>
            <a:r>
              <a:rPr lang="zh-CN" altLang="en-US" sz="2800" b="1" baseline="-25000" dirty="0">
                <a:latin typeface="Times New Roman" pitchFamily="18" charset="0"/>
              </a:rPr>
              <a:t>额</a:t>
            </a:r>
            <a:r>
              <a:rPr lang="zh-CN" altLang="en-US" sz="2800" b="1" dirty="0">
                <a:latin typeface="Times New Roman" pitchFamily="18" charset="0"/>
              </a:rPr>
              <a:t>，则 </a:t>
            </a:r>
            <a:r>
              <a:rPr lang="en-US" altLang="zh-CN" sz="2800" b="1" i="1" dirty="0">
                <a:latin typeface="Times New Roman" pitchFamily="18" charset="0"/>
              </a:rPr>
              <a:t>P</a:t>
            </a:r>
            <a:r>
              <a:rPr lang="zh-CN" altLang="en-US" sz="2800" b="1" baseline="-25000" dirty="0">
                <a:latin typeface="Times New Roman" pitchFamily="18" charset="0"/>
              </a:rPr>
              <a:t>实 </a:t>
            </a:r>
            <a:r>
              <a:rPr lang="en-US" altLang="zh-CN" sz="2800" b="1" dirty="0">
                <a:latin typeface="Times New Roman" pitchFamily="18" charset="0"/>
              </a:rPr>
              <a:t>&gt;</a:t>
            </a:r>
            <a:r>
              <a:rPr lang="zh-CN" altLang="en-US" sz="2800" b="1" dirty="0">
                <a:latin typeface="Times New Roman" pitchFamily="18" charset="0"/>
              </a:rPr>
              <a:t> </a:t>
            </a:r>
            <a:r>
              <a:rPr lang="en-US" altLang="zh-CN" sz="2800" b="1" i="1" dirty="0">
                <a:latin typeface="Times New Roman" pitchFamily="18" charset="0"/>
              </a:rPr>
              <a:t>P</a:t>
            </a:r>
            <a:r>
              <a:rPr lang="zh-CN" altLang="en-US" sz="2800" b="1" baseline="-25000" dirty="0">
                <a:latin typeface="Times New Roman" pitchFamily="18" charset="0"/>
              </a:rPr>
              <a:t>额</a:t>
            </a:r>
            <a:r>
              <a:rPr lang="zh-CN" altLang="en-US" sz="2800" b="1" dirty="0" smtClean="0">
                <a:latin typeface="Times New Roman" pitchFamily="18" charset="0"/>
              </a:rPr>
              <a:t>；</a:t>
            </a:r>
            <a:r>
              <a:rPr lang="en-US" altLang="zh-CN" sz="2800" b="1" dirty="0" smtClean="0">
                <a:latin typeface="Times New Roman" pitchFamily="18" charset="0"/>
              </a:rPr>
              <a:t>(</a:t>
            </a:r>
            <a:r>
              <a:rPr lang="zh-CN" altLang="zh-CN" sz="2800" b="1" dirty="0" smtClean="0">
                <a:solidFill>
                  <a:srgbClr val="2DAB42"/>
                </a:solidFill>
                <a:latin typeface="隶书" pitchFamily="1" charset="-122"/>
                <a:ea typeface="隶书" pitchFamily="1" charset="-122"/>
              </a:rPr>
              <a:t>灯泡</a:t>
            </a:r>
            <a:r>
              <a:rPr lang="zh-CN" altLang="zh-CN" sz="2800" b="1" dirty="0" smtClean="0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强烈发光</a:t>
            </a:r>
            <a:r>
              <a:rPr lang="en-US" altLang="zh-CN" sz="2800" b="1" dirty="0" smtClean="0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),</a:t>
            </a:r>
            <a:r>
              <a:rPr lang="zh-CN" altLang="en-US" sz="2800" b="1" dirty="0" smtClean="0">
                <a:latin typeface="Times New Roman" pitchFamily="18" charset="0"/>
              </a:rPr>
              <a:t>可</a:t>
            </a:r>
            <a:r>
              <a:rPr lang="zh-CN" altLang="en-US" sz="2800" b="1" dirty="0">
                <a:latin typeface="Times New Roman" pitchFamily="18" charset="0"/>
              </a:rPr>
              <a:t>能烧毁用电</a:t>
            </a:r>
            <a:r>
              <a:rPr lang="zh-CN" altLang="en-US" sz="2800" b="1" dirty="0" smtClean="0">
                <a:latin typeface="Times New Roman" pitchFamily="18" charset="0"/>
              </a:rPr>
              <a:t>器</a:t>
            </a:r>
            <a:endParaRPr lang="en-US" altLang="zh-CN" sz="2800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i="1" dirty="0" smtClean="0">
                <a:latin typeface="Times New Roman" pitchFamily="18" charset="0"/>
              </a:rPr>
              <a:t>U</a:t>
            </a:r>
            <a:r>
              <a:rPr lang="zh-CN" altLang="en-US" sz="2800" b="1" baseline="-25000" dirty="0">
                <a:latin typeface="Times New Roman" pitchFamily="18" charset="0"/>
              </a:rPr>
              <a:t>实 </a:t>
            </a:r>
            <a:r>
              <a:rPr lang="en-US" altLang="zh-CN" sz="2800" b="1" dirty="0">
                <a:latin typeface="Times New Roman" pitchFamily="18" charset="0"/>
              </a:rPr>
              <a:t>&lt;</a:t>
            </a:r>
            <a:r>
              <a:rPr lang="zh-CN" altLang="en-US" sz="2800" b="1" dirty="0">
                <a:latin typeface="Times New Roman" pitchFamily="18" charset="0"/>
              </a:rPr>
              <a:t> </a:t>
            </a:r>
            <a:r>
              <a:rPr lang="en-US" altLang="zh-CN" sz="2800" b="1" i="1" dirty="0">
                <a:latin typeface="Times New Roman" pitchFamily="18" charset="0"/>
              </a:rPr>
              <a:t>U</a:t>
            </a:r>
            <a:r>
              <a:rPr lang="zh-CN" altLang="en-US" sz="2800" b="1" baseline="-25000" dirty="0">
                <a:latin typeface="Times New Roman" pitchFamily="18" charset="0"/>
              </a:rPr>
              <a:t>额</a:t>
            </a:r>
            <a:r>
              <a:rPr lang="zh-CN" altLang="en-US" sz="2800" b="1" dirty="0">
                <a:latin typeface="Times New Roman" pitchFamily="18" charset="0"/>
              </a:rPr>
              <a:t>，则 </a:t>
            </a:r>
            <a:r>
              <a:rPr lang="en-US" altLang="zh-CN" sz="2800" b="1" i="1" dirty="0">
                <a:latin typeface="Times New Roman" pitchFamily="18" charset="0"/>
              </a:rPr>
              <a:t>P</a:t>
            </a:r>
            <a:r>
              <a:rPr lang="zh-CN" altLang="en-US" sz="2800" b="1" baseline="-25000" dirty="0">
                <a:latin typeface="Times New Roman" pitchFamily="18" charset="0"/>
              </a:rPr>
              <a:t>实 </a:t>
            </a:r>
            <a:r>
              <a:rPr lang="en-US" altLang="zh-CN" sz="2800" b="1" dirty="0">
                <a:latin typeface="Times New Roman" pitchFamily="18" charset="0"/>
              </a:rPr>
              <a:t>&lt;</a:t>
            </a:r>
            <a:r>
              <a:rPr lang="zh-CN" altLang="en-US" sz="2800" b="1" dirty="0">
                <a:latin typeface="Times New Roman" pitchFamily="18" charset="0"/>
              </a:rPr>
              <a:t> </a:t>
            </a:r>
            <a:r>
              <a:rPr lang="en-US" altLang="zh-CN" sz="2800" b="1" i="1" dirty="0">
                <a:latin typeface="Times New Roman" pitchFamily="18" charset="0"/>
              </a:rPr>
              <a:t>P</a:t>
            </a:r>
            <a:r>
              <a:rPr lang="zh-CN" altLang="en-US" sz="2800" b="1" baseline="-25000" dirty="0">
                <a:latin typeface="Times New Roman" pitchFamily="18" charset="0"/>
              </a:rPr>
              <a:t>额</a:t>
            </a:r>
            <a:r>
              <a:rPr lang="zh-CN" altLang="en-US" sz="2800" b="1" dirty="0" smtClean="0">
                <a:latin typeface="Times New Roman" pitchFamily="18" charset="0"/>
              </a:rPr>
              <a:t>；</a:t>
            </a:r>
            <a:r>
              <a:rPr lang="en-US" altLang="zh-CN" sz="2800" b="1" dirty="0" smtClean="0">
                <a:latin typeface="Times New Roman" pitchFamily="18" charset="0"/>
              </a:rPr>
              <a:t>(</a:t>
            </a:r>
            <a:r>
              <a:rPr lang="zh-CN" altLang="zh-CN" sz="2800" b="1" dirty="0" smtClean="0">
                <a:solidFill>
                  <a:srgbClr val="2DAB42"/>
                </a:solidFill>
                <a:latin typeface="隶书" pitchFamily="1" charset="-122"/>
                <a:ea typeface="隶书" pitchFamily="1" charset="-122"/>
              </a:rPr>
              <a:t>灯泡</a:t>
            </a:r>
            <a:r>
              <a:rPr lang="zh-CN" altLang="zh-CN" sz="2800" b="1" dirty="0" smtClean="0">
                <a:solidFill>
                  <a:schemeClr val="tx2"/>
                </a:solidFill>
                <a:latin typeface="隶书" pitchFamily="1" charset="-122"/>
                <a:ea typeface="隶书" pitchFamily="1" charset="-122"/>
              </a:rPr>
              <a:t>发光较暗</a:t>
            </a:r>
            <a:r>
              <a:rPr lang="en-US" altLang="zh-CN" sz="2800" b="1" dirty="0" smtClean="0">
                <a:solidFill>
                  <a:schemeClr val="tx2"/>
                </a:solidFill>
                <a:latin typeface="隶书" pitchFamily="1" charset="-122"/>
                <a:ea typeface="隶书" pitchFamily="1" charset="-122"/>
              </a:rPr>
              <a:t>)</a:t>
            </a:r>
            <a:r>
              <a:rPr lang="zh-CN" altLang="zh-CN" sz="2800" dirty="0" smtClean="0">
                <a:latin typeface="隶书" pitchFamily="1" charset="-122"/>
                <a:ea typeface="隶书" pitchFamily="1" charset="-122"/>
              </a:rPr>
              <a:t>.</a:t>
            </a:r>
            <a:r>
              <a:rPr lang="zh-CN" altLang="en-US" sz="2800" b="1" dirty="0" smtClean="0">
                <a:latin typeface="Times New Roman" pitchFamily="18" charset="0"/>
              </a:rPr>
              <a:t>用</a:t>
            </a:r>
            <a:r>
              <a:rPr lang="zh-CN" altLang="en-US" sz="2800" b="1" dirty="0">
                <a:latin typeface="Times New Roman" pitchFamily="18" charset="0"/>
              </a:rPr>
              <a:t>电器不能正常工</a:t>
            </a:r>
            <a:r>
              <a:rPr lang="zh-CN" altLang="en-US" sz="2800" b="1" dirty="0" smtClean="0">
                <a:latin typeface="Times New Roman" pitchFamily="18" charset="0"/>
              </a:rPr>
              <a:t>作</a:t>
            </a:r>
            <a:r>
              <a:rPr lang="en-US" altLang="zh-CN" sz="2800" b="1" dirty="0" smtClean="0">
                <a:latin typeface="Times New Roman" pitchFamily="18" charset="0"/>
              </a:rPr>
              <a:t>.</a:t>
            </a:r>
            <a:endParaRPr lang="zh-CN" altLang="zh-CN" sz="2400" dirty="0" smtClean="0">
              <a:latin typeface="隶书" pitchFamily="1" charset="-122"/>
              <a:ea typeface="隶书" pitchFamily="1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3568" y="1412776"/>
            <a:ext cx="3744936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例如：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“36V  25 </a:t>
            </a:r>
            <a:r>
              <a:rPr lang="en-US" altLang="zh-CN" sz="3200" b="1" dirty="0">
                <a:solidFill>
                  <a:srgbClr val="FF0000"/>
                </a:solidFill>
              </a:rPr>
              <a:t>W”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332656"/>
            <a:ext cx="5606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4.</a:t>
            </a:r>
            <a:r>
              <a:rPr lang="zh-CN" altLang="zh-CN" sz="3200" b="1" dirty="0" smtClean="0">
                <a:solidFill>
                  <a:srgbClr val="FF0000"/>
                </a:solidFill>
              </a:rPr>
              <a:t>实际功率与额定功率的关系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838200"/>
            <a:ext cx="7772400" cy="144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zh-CN" altLang="en-US" sz="3200" b="1">
                <a:solidFill>
                  <a:srgbClr val="993300"/>
                </a:solidFill>
                <a:latin typeface="隶书" pitchFamily="1" charset="-122"/>
                <a:ea typeface="隶书" pitchFamily="1" charset="-122"/>
              </a:rPr>
              <a:t>一、复习提问：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zh-CN" sz="3200" b="1">
                <a:solidFill>
                  <a:srgbClr val="993300"/>
                </a:solidFill>
                <a:latin typeface="隶书" pitchFamily="1" charset="-122"/>
                <a:ea typeface="隶书" pitchFamily="1" charset="-122"/>
              </a:rPr>
              <a:t>1.</a:t>
            </a:r>
            <a:r>
              <a:rPr lang="zh-CN" altLang="en-US" sz="3200" b="1">
                <a:solidFill>
                  <a:srgbClr val="993300"/>
                </a:solidFill>
                <a:latin typeface="隶书" pitchFamily="1" charset="-122"/>
                <a:ea typeface="隶书" pitchFamily="1" charset="-122"/>
              </a:rPr>
              <a:t>什么叫做电功？它的两个单位是什么？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zh-CN" altLang="en-US" sz="3200" b="1">
                <a:solidFill>
                  <a:srgbClr val="993300"/>
                </a:solidFill>
                <a:latin typeface="隶书" pitchFamily="1" charset="-122"/>
                <a:ea typeface="隶书" pitchFamily="1" charset="-122"/>
              </a:rPr>
              <a:t>   换算关系怎样？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2590800"/>
            <a:ext cx="8077200" cy="327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solidFill>
                  <a:srgbClr val="993300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en-US" sz="2800" b="1">
                <a:solidFill>
                  <a:srgbClr val="993300"/>
                </a:solidFill>
                <a:latin typeface="Times New Roman" pitchFamily="18" charset="0"/>
                <a:ea typeface="宋体" pitchFamily="2" charset="-122"/>
              </a:rPr>
              <a:t>答：</a:t>
            </a:r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电流所做的功叫做电功；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     单位有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     焦耳 </a:t>
            </a:r>
            <a:r>
              <a:rPr lang="en-US" altLang="zh-CN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(J)</a:t>
            </a: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和度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     </a:t>
            </a:r>
            <a:r>
              <a:rPr lang="en-US" altLang="zh-CN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度＝</a:t>
            </a:r>
            <a:r>
              <a:rPr lang="en-US" altLang="zh-CN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3.6×10</a:t>
            </a:r>
            <a:r>
              <a:rPr lang="en-US" altLang="zh-CN" sz="3600" b="1" baseline="30000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6</a:t>
            </a: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焦</a:t>
            </a:r>
            <a:r>
              <a:rPr lang="en-US" altLang="zh-CN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(J)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zh-CN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     1</a:t>
            </a: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度＝</a:t>
            </a:r>
            <a:r>
              <a:rPr lang="en-US" altLang="zh-CN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千瓦</a:t>
            </a:r>
            <a:r>
              <a:rPr lang="en-US" altLang="zh-CN" sz="3600" b="1">
                <a:solidFill>
                  <a:srgbClr val="990033"/>
                </a:solidFill>
                <a:latin typeface="Times New Roman" pitchFamily="18" charset="0"/>
                <a:ea typeface="隶书" pitchFamily="1" charset="-122"/>
              </a:rPr>
              <a:t>·</a:t>
            </a: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时</a:t>
            </a:r>
            <a:r>
              <a:rPr lang="en-US" altLang="zh-CN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(kW</a:t>
            </a:r>
            <a:r>
              <a:rPr lang="en-US" altLang="zh-CN" sz="3600" b="1">
                <a:solidFill>
                  <a:srgbClr val="990033"/>
                </a:solidFill>
                <a:latin typeface="Times New Roman" pitchFamily="18" charset="0"/>
                <a:ea typeface="隶书" pitchFamily="1" charset="-122"/>
              </a:rPr>
              <a:t>·</a:t>
            </a:r>
            <a:r>
              <a:rPr lang="en-US" altLang="zh-CN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h</a:t>
            </a:r>
            <a:r>
              <a:rPr lang="zh-CN" altLang="en-US" sz="3600" b="1">
                <a:solidFill>
                  <a:srgbClr val="990033"/>
                </a:solidFill>
                <a:latin typeface="隶书" pitchFamily="1" charset="-122"/>
                <a:ea typeface="隶书" pitchFamily="1" charset="-122"/>
              </a:rPr>
              <a:t>）</a:t>
            </a:r>
          </a:p>
        </p:txBody>
      </p:sp>
      <p:pic>
        <p:nvPicPr>
          <p:cNvPr id="4100" name="Picture 4" descr="F:\My Documents\My Pictures\GIF\thin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33400"/>
            <a:ext cx="27352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31800" y="1268413"/>
            <a:ext cx="8137525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将两只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灯泡甲：</a:t>
            </a:r>
            <a:r>
              <a:rPr lang="zh-CN" altLang="en-US" sz="2800" b="1" dirty="0" smtClean="0">
                <a:latin typeface="宋体" pitchFamily="2" charset="-122"/>
                <a:cs typeface="Times New Roman" pitchFamily="18" charset="0"/>
              </a:rPr>
              <a:t>“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PZ220 40</a:t>
            </a:r>
            <a:r>
              <a:rPr lang="zh-CN" altLang="en-US" sz="2800" b="1" dirty="0">
                <a:latin typeface="宋体" pitchFamily="2" charset="-122"/>
                <a:cs typeface="Times New Roman" pitchFamily="18" charset="0"/>
              </a:rPr>
              <a:t>”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和乙：</a:t>
            </a:r>
            <a:r>
              <a:rPr lang="zh-CN" altLang="en-US" sz="2800" b="1" dirty="0" smtClean="0">
                <a:latin typeface="宋体" pitchFamily="2" charset="-122"/>
                <a:cs typeface="Times New Roman" pitchFamily="18" charset="0"/>
              </a:rPr>
              <a:t>“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PZ220  100</a:t>
            </a:r>
            <a:r>
              <a:rPr lang="zh-CN" altLang="en-US" sz="2800" b="1" dirty="0">
                <a:latin typeface="宋体" pitchFamily="2" charset="-122"/>
                <a:cs typeface="Times New Roman" pitchFamily="18" charset="0"/>
              </a:rPr>
              <a:t>”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先后并联和串联接入家庭电路中，观察灯泡的发光情况。</a:t>
            </a:r>
          </a:p>
        </p:txBody>
      </p:sp>
      <p:sp>
        <p:nvSpPr>
          <p:cNvPr id="44035" name="TextBox 6"/>
          <p:cNvSpPr>
            <a:spLocks noChangeArrowheads="1"/>
          </p:cNvSpPr>
          <p:nvPr/>
        </p:nvSpPr>
        <p:spPr bwMode="auto">
          <a:xfrm>
            <a:off x="395536" y="4149080"/>
            <a:ext cx="8243888" cy="1328023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结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论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泡的亮暗程度是由实际电功率的大小决定的。</a:t>
            </a:r>
          </a:p>
        </p:txBody>
      </p:sp>
      <p:grpSp>
        <p:nvGrpSpPr>
          <p:cNvPr id="19461" name="Group 5"/>
          <p:cNvGrpSpPr/>
          <p:nvPr/>
        </p:nvGrpSpPr>
        <p:grpSpPr bwMode="auto">
          <a:xfrm>
            <a:off x="1214414" y="357166"/>
            <a:ext cx="2789238" cy="920750"/>
            <a:chOff x="0" y="0"/>
            <a:chExt cx="2231" cy="580"/>
          </a:xfrm>
        </p:grpSpPr>
        <p:pic>
          <p:nvPicPr>
            <p:cNvPr id="19463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itchFamily="2" charset="-122"/>
                </a:rPr>
                <a:t>演示实验</a:t>
              </a:r>
            </a:p>
          </p:txBody>
        </p:sp>
      </p:grp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11537" y="2924944"/>
            <a:ext cx="8460680" cy="97155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66CC"/>
                </a:solidFill>
                <a:latin typeface="楷体_GB2312" pitchFamily="49" charset="-122"/>
              </a:rPr>
              <a:t>　　</a:t>
            </a:r>
            <a:r>
              <a:rPr lang="zh-CN" altLang="en-US" sz="2800" b="1" dirty="0">
                <a:solidFill>
                  <a:srgbClr val="0066CC"/>
                </a:solidFill>
                <a:latin typeface="Arial" pitchFamily="34" charset="0"/>
              </a:rPr>
              <a:t>现象：在并联电路</a:t>
            </a:r>
            <a:r>
              <a:rPr lang="zh-CN" altLang="en-US" sz="2800" b="1" dirty="0" smtClean="0">
                <a:solidFill>
                  <a:srgbClr val="0066CC"/>
                </a:solidFill>
                <a:latin typeface="Arial" pitchFamily="34" charset="0"/>
              </a:rPr>
              <a:t>中乙灯亮；在串联电路中甲灯。在</a:t>
            </a:r>
            <a:r>
              <a:rPr lang="zh-CN" altLang="en-US" sz="2800" b="1" dirty="0">
                <a:solidFill>
                  <a:srgbClr val="0066CC"/>
                </a:solidFill>
                <a:latin typeface="Arial" pitchFamily="34" charset="0"/>
              </a:rPr>
              <a:t>并联电路中更亮的灯泡，在串联电路中反而变暗。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7332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用电器的实际电功率随着它两端的电压而改变。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autoUpdateAnimBg="0"/>
      <p:bldP spid="44040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31800" y="1268413"/>
            <a:ext cx="8064500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>
                <a:latin typeface="Times New Roman" pitchFamily="18" charset="0"/>
              </a:rPr>
              <a:t>．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一种彩色灯泡的额定电压是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36 V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，要接在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220 V 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的电路中，要串联多少个这种灯泡才行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431800" y="4400550"/>
            <a:ext cx="8101013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因不能超过额定电压，所以应该串联 </a:t>
            </a: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个这种灯泡。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31800" y="2924175"/>
            <a:ext cx="9953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解：</a:t>
            </a:r>
          </a:p>
        </p:txBody>
      </p:sp>
      <p:pic>
        <p:nvPicPr>
          <p:cNvPr id="307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8"/>
          <p:cNvGrpSpPr/>
          <p:nvPr/>
        </p:nvGrpSpPr>
        <p:grpSpPr bwMode="auto">
          <a:xfrm>
            <a:off x="1285852" y="347663"/>
            <a:ext cx="2135139" cy="866759"/>
            <a:chOff x="0" y="0"/>
            <a:chExt cx="2231" cy="580"/>
          </a:xfrm>
        </p:grpSpPr>
        <p:pic>
          <p:nvPicPr>
            <p:cNvPr id="3080" name="圆角矩形 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 Box 10"/>
            <p:cNvSpPr txBox="1">
              <a:spLocks noChangeArrowheads="1"/>
            </p:cNvSpPr>
            <p:nvPr/>
          </p:nvSpPr>
          <p:spPr bwMode="auto">
            <a:xfrm>
              <a:off x="75" y="102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 dirty="0">
                  <a:solidFill>
                    <a:srgbClr val="FFFFFF"/>
                  </a:solidFill>
                  <a:latin typeface="宋体" pitchFamily="2" charset="-122"/>
                </a:rPr>
                <a:t>练一练</a:t>
              </a:r>
            </a:p>
          </p:txBody>
        </p:sp>
      </p:grp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31913" y="2565400"/>
          <a:ext cx="453548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6" imgW="965200" imgH="393700" progId="">
                  <p:embed/>
                </p:oleObj>
              </mc:Choice>
              <mc:Fallback>
                <p:oleObj name="Equation" r:id="rId6" imgW="965200" imgH="3937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565400"/>
                        <a:ext cx="4535487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31800" y="1268413"/>
            <a:ext cx="7956550" cy="265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．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一位电视记者在讲到某工厂上半年共节约电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5 000 kW · h 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的时候，手举一只理发用电吹风机说：</a:t>
            </a:r>
            <a:r>
              <a:rPr lang="zh-CN" altLang="en-US" sz="2800" b="1">
                <a:latin typeface="宋体" pitchFamily="2" charset="-122"/>
                <a:cs typeface="Times New Roman" pitchFamily="18" charset="0"/>
              </a:rPr>
              <a:t>“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我这只电吹风是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瓦的，也就是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千瓦，这个工厂节省的电力可以开动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个这样的电吹风</a:t>
            </a:r>
            <a:r>
              <a:rPr lang="zh-CN" altLang="en-US" sz="2800" b="1">
                <a:latin typeface="宋体" pitchFamily="2" charset="-122"/>
                <a:cs typeface="Times New Roman" pitchFamily="18" charset="0"/>
              </a:rPr>
              <a:t>”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。这位记者错在哪里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95288" y="4508500"/>
            <a:ext cx="81359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宋体" pitchFamily="2" charset="-122"/>
              </a:rPr>
              <a:t>　　</a:t>
            </a:r>
            <a:r>
              <a:rPr lang="zh-CN" altLang="en-US" sz="2800" b="1">
                <a:solidFill>
                  <a:srgbClr val="C00000"/>
                </a:solidFill>
                <a:latin typeface="宋体" pitchFamily="2" charset="-122"/>
              </a:rPr>
              <a:t>这位记者的说法混淆了电能和电功率概念。  </a:t>
            </a:r>
          </a:p>
        </p:txBody>
      </p:sp>
      <p:grpSp>
        <p:nvGrpSpPr>
          <p:cNvPr id="20485" name="Group 5"/>
          <p:cNvGrpSpPr/>
          <p:nvPr/>
        </p:nvGrpSpPr>
        <p:grpSpPr bwMode="auto">
          <a:xfrm>
            <a:off x="505563" y="357188"/>
            <a:ext cx="3211812" cy="920750"/>
            <a:chOff x="59" y="6"/>
            <a:chExt cx="2569" cy="580"/>
          </a:xfrm>
        </p:grpSpPr>
        <p:pic>
          <p:nvPicPr>
            <p:cNvPr id="20486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" y="6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 dirty="0">
                  <a:solidFill>
                    <a:srgbClr val="FFFFFF"/>
                  </a:solidFill>
                  <a:latin typeface="宋体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12474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注意：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/>
              <a:t>①凡是用电器标牌或说明书上，标有电压、电功率、电流等值，都叫额定值。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②对于同一个用电器各物理量只有一个额定值，但可以有多个实际值。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③灯泡无论额定电压是否相同，只要额定功率相同，它们正常工作时，亮度一样。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如：“</a:t>
            </a:r>
            <a:r>
              <a:rPr lang="en-US" altLang="zh-CN" sz="3200" b="1" dirty="0" smtClean="0"/>
              <a:t>36v</a:t>
            </a:r>
            <a:r>
              <a:rPr lang="zh-CN" altLang="en-US" sz="3200" b="1" dirty="0" smtClean="0"/>
              <a:t>、</a:t>
            </a:r>
            <a:r>
              <a:rPr lang="en-US" altLang="zh-CN" sz="3200" b="1" dirty="0" smtClean="0"/>
              <a:t>60w</a:t>
            </a:r>
            <a:r>
              <a:rPr lang="zh-CN" altLang="en-US" sz="3200" b="1" dirty="0" smtClean="0"/>
              <a:t>”“</a:t>
            </a:r>
            <a:r>
              <a:rPr lang="en-US" altLang="zh-CN" sz="3200" b="1" dirty="0" smtClean="0"/>
              <a:t>220v</a:t>
            </a:r>
            <a:r>
              <a:rPr lang="zh-CN" altLang="en-US" sz="3200" b="1" dirty="0" smtClean="0"/>
              <a:t>、</a:t>
            </a:r>
            <a:r>
              <a:rPr lang="en-US" altLang="zh-CN" sz="3200" b="1" dirty="0" smtClean="0"/>
              <a:t>60w</a:t>
            </a:r>
            <a:r>
              <a:rPr lang="zh-CN" altLang="en-US" sz="3200" b="1" dirty="0" smtClean="0"/>
              <a:t>”的两个灯正常发光时一样亮。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四</a:t>
            </a:r>
            <a:r>
              <a:rPr lang="en-US" altLang="zh-CN" sz="3200" b="1" dirty="0" smtClean="0"/>
              <a:t>.</a:t>
            </a:r>
            <a:r>
              <a:rPr lang="zh-CN" altLang="en-US" sz="3200" b="1" dirty="0" smtClean="0"/>
              <a:t>电功率的测量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</a:t>
            </a:r>
            <a:r>
              <a:rPr lang="zh-CN" altLang="en-US" sz="3200" b="1" dirty="0" smtClean="0"/>
              <a:t>实验室用伏安法：测出用电器两端电压和通过用电器的电流，利用电功率公式：</a:t>
            </a:r>
            <a:r>
              <a:rPr lang="zh-CN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P=UI</a:t>
            </a:r>
            <a:r>
              <a:rPr lang="zh-CN" altLang="en-US" sz="3200" dirty="0" smtClean="0">
                <a:latin typeface="隶书" pitchFamily="1" charset="-122"/>
                <a:ea typeface="隶书" pitchFamily="1" charset="-122"/>
              </a:rPr>
              <a:t>，计算出实际功率。</a:t>
            </a:r>
            <a:endParaRPr lang="zh-CN" altLang="zh-CN" sz="3200" dirty="0" smtClean="0">
              <a:latin typeface="隶书" pitchFamily="1" charset="-122"/>
              <a:ea typeface="隶书" pitchFamily="1" charset="-122"/>
            </a:endParaRPr>
          </a:p>
          <a:p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2210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2.</a:t>
            </a:r>
            <a:r>
              <a:rPr lang="zh-CN" altLang="en-US" sz="3200" b="1" smtClean="0"/>
              <a:t>测量家用电器</a:t>
            </a:r>
            <a:r>
              <a:rPr lang="zh-CN" altLang="en-US" sz="3200" b="1" dirty="0" smtClean="0"/>
              <a:t>的功率</a:t>
            </a:r>
            <a:r>
              <a:rPr lang="en-US" altLang="zh-CN" sz="3200" b="1" dirty="0" smtClean="0"/>
              <a:t>:</a:t>
            </a:r>
            <a:r>
              <a:rPr lang="zh-CN" altLang="en-US" sz="3200" b="1" dirty="0" smtClean="0"/>
              <a:t>用电能表测出用电器消耗的电能</a:t>
            </a:r>
            <a:r>
              <a:rPr lang="en-US" altLang="zh-CN" sz="3200" b="1" dirty="0" smtClean="0"/>
              <a:t>W</a:t>
            </a:r>
            <a:r>
              <a:rPr lang="zh-CN" altLang="en-US" sz="3200" b="1" dirty="0" smtClean="0"/>
              <a:t>，用停表测出用电时间</a:t>
            </a:r>
            <a:r>
              <a:rPr lang="en-US" altLang="zh-CN" sz="3200" b="1" dirty="0" smtClean="0"/>
              <a:t>t</a:t>
            </a:r>
            <a:r>
              <a:rPr lang="zh-CN" altLang="en-US" sz="3200" b="1" dirty="0" smtClean="0"/>
              <a:t>，由            计算出电功率</a:t>
            </a:r>
            <a:endParaRPr lang="zh-CN" altLang="en-US" sz="3200" b="1" dirty="0"/>
          </a:p>
        </p:txBody>
      </p:sp>
      <p:grpSp>
        <p:nvGrpSpPr>
          <p:cNvPr id="3" name="Group 5"/>
          <p:cNvGrpSpPr/>
          <p:nvPr/>
        </p:nvGrpSpPr>
        <p:grpSpPr bwMode="auto">
          <a:xfrm>
            <a:off x="2411760" y="5085184"/>
            <a:ext cx="1151944" cy="861493"/>
            <a:chOff x="1722" y="2976"/>
            <a:chExt cx="966" cy="628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722" y="3097"/>
              <a:ext cx="546" cy="3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latin typeface="Times New Roman" pitchFamily="18" charset="0"/>
                  <a:ea typeface="黑体" pitchFamily="49" charset="-122"/>
                </a:rPr>
                <a:t>P </a:t>
              </a:r>
              <a:r>
                <a:rPr lang="en-US" altLang="zh-CN" sz="3200" b="1" dirty="0">
                  <a:latin typeface="Times New Roman" pitchFamily="18" charset="0"/>
                  <a:ea typeface="黑体" pitchFamily="49" charset="-122"/>
                </a:rPr>
                <a:t>=   </a:t>
              </a:r>
            </a:p>
          </p:txBody>
        </p:sp>
        <p:grpSp>
          <p:nvGrpSpPr>
            <p:cNvPr id="8" name="Group 7"/>
            <p:cNvGrpSpPr/>
            <p:nvPr/>
          </p:nvGrpSpPr>
          <p:grpSpPr bwMode="auto">
            <a:xfrm>
              <a:off x="2290" y="2976"/>
              <a:ext cx="398" cy="628"/>
              <a:chOff x="3331" y="2813"/>
              <a:chExt cx="398" cy="628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3331" y="2813"/>
                <a:ext cx="398" cy="62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200" b="1" i="1" dirty="0">
                    <a:latin typeface="Times New Roman" pitchFamily="18" charset="0"/>
                    <a:ea typeface="黑体" pitchFamily="49" charset="-122"/>
                  </a:rPr>
                  <a:t>W</a:t>
                </a:r>
              </a:p>
              <a:p>
                <a:pPr algn="ctr"/>
                <a:r>
                  <a:rPr lang="en-US" altLang="zh-CN" sz="3200" b="1" i="1" dirty="0">
                    <a:latin typeface="Times New Roman" pitchFamily="18" charset="0"/>
                    <a:ea typeface="黑体" pitchFamily="49" charset="-122"/>
                  </a:rPr>
                  <a:t>t</a:t>
                </a: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3399" y="3180"/>
                <a:ext cx="26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512175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zh-CN" sz="2000" dirty="0">
                <a:ea typeface="华文中宋" pitchFamily="2" charset="-122"/>
              </a:rPr>
              <a:t>       </a:t>
            </a:r>
            <a:r>
              <a:rPr lang="zh-CN" sz="2000" b="1" dirty="0">
                <a:ea typeface="华文中宋" pitchFamily="2" charset="-122"/>
              </a:rPr>
              <a:t>小明在</a:t>
            </a:r>
            <a:r>
              <a:rPr lang="zh-CN" sz="2000" b="1" dirty="0" smtClean="0">
                <a:ea typeface="华文中宋" pitchFamily="2" charset="-122"/>
              </a:rPr>
              <a:t>家</a:t>
            </a:r>
            <a:r>
              <a:rPr lang="zh-CN" altLang="en-US" sz="2000" b="1" dirty="0" smtClean="0">
                <a:ea typeface="华文中宋" pitchFamily="2" charset="-122"/>
              </a:rPr>
              <a:t>用</a:t>
            </a:r>
            <a:r>
              <a:rPr lang="zh-CN" sz="2000" b="1" dirty="0" smtClean="0">
                <a:ea typeface="华文中宋" pitchFamily="2" charset="-122"/>
              </a:rPr>
              <a:t>电</a:t>
            </a:r>
            <a:r>
              <a:rPr lang="zh-CN" sz="2000" b="1" dirty="0">
                <a:ea typeface="华文中宋" pitchFamily="2" charset="-122"/>
              </a:rPr>
              <a:t>炉想知道电炉的功率但铭牌不清晰了，你有办法帮他利用家中的电能表和其他器材测出电炉的功率吗？写出你要用到的器材、实验步骤和表达式。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66813" y="1633538"/>
            <a:ext cx="7077075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23557" name="AutoShape 5"/>
          <p:cNvSpPr>
            <a:spLocks noChangeAspect="1"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558" name="AutoShape 6"/>
          <p:cNvSpPr>
            <a:spLocks noChangeAspect="1"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58975" y="4154488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7544" y="1341438"/>
            <a:ext cx="8065269" cy="2835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方案一：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器材：电能表 停表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步骤：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（1）记下电能表上的N转/千瓦时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（2）关闭家中其它用电器，只让电炉接入电路中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（3）让电炉单独工作，用停表记下电能表转过n转所用的时间t</a:t>
            </a:r>
          </a:p>
          <a:p>
            <a:endParaRPr lang="zh-CN" altLang="en-US" sz="2000" b="1" dirty="0">
              <a:solidFill>
                <a:srgbClr val="FF0000"/>
              </a:solidFill>
              <a:latin typeface="宋体" pitchFamily="2" charset="-122"/>
              <a:sym typeface="Wingdings" pitchFamily="2" charset="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表达式：</a:t>
            </a:r>
          </a:p>
          <a:p>
            <a:endParaRPr lang="zh-CN" altLang="en-US" sz="2000" dirty="0">
              <a:solidFill>
                <a:srgbClr val="FFFFCC"/>
              </a:solidFill>
              <a:latin typeface="宋体" pitchFamily="2" charset="-122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0825" y="4292600"/>
            <a:ext cx="8569325" cy="1371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sz="20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方案二</a:t>
            </a:r>
            <a:r>
              <a:rPr lang="zh-CN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（</a:t>
            </a:r>
            <a:r>
              <a:rPr lang="zh-CN" altLang="zh-CN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1</a:t>
            </a:r>
            <a:r>
              <a:rPr lang="zh-CN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）关闭家中其它用电器，只让电炉接入电路中</a:t>
            </a:r>
          </a:p>
          <a:p>
            <a:r>
              <a:rPr lang="zh-CN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      （</a:t>
            </a:r>
            <a:r>
              <a:rPr lang="zh-CN" altLang="zh-CN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2</a:t>
            </a:r>
            <a:r>
              <a:rPr lang="zh-CN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）记下电能表上的示数</a:t>
            </a:r>
            <a:r>
              <a:rPr lang="zh-CN" altLang="zh-CN" sz="32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w</a:t>
            </a:r>
            <a:r>
              <a:rPr lang="zh-CN" altLang="zh-CN" sz="2000" b="1" baseline="-25000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1</a:t>
            </a:r>
            <a:r>
              <a:rPr lang="zh-CN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，让电炉开始工作一段时间，用停表记下工作时间 </a:t>
            </a:r>
            <a:r>
              <a:rPr lang="zh-CN" altLang="zh-CN" sz="32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t </a:t>
            </a:r>
            <a:r>
              <a:rPr lang="zh-CN" altLang="zh-CN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 </a:t>
            </a:r>
            <a:r>
              <a:rPr lang="zh-CN" sz="20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同时记下电能表的示数</a:t>
            </a:r>
            <a:r>
              <a:rPr lang="zh-CN" altLang="zh-CN" sz="3200" b="1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w</a:t>
            </a:r>
            <a:r>
              <a:rPr lang="zh-CN" altLang="zh-CN" sz="2000" b="1" baseline="-25000" dirty="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2</a:t>
            </a:r>
            <a:endParaRPr lang="zh-CN" altLang="zh-CN" sz="2000" b="1" dirty="0">
              <a:solidFill>
                <a:srgbClr val="FF0000"/>
              </a:solidFill>
              <a:latin typeface="宋体" pitchFamily="2" charset="-122"/>
              <a:sym typeface="Wingdings" pitchFamily="2" charset="2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692275" y="3068638"/>
            <a:ext cx="1511300" cy="1298575"/>
            <a:chOff x="0" y="0"/>
            <a:chExt cx="952" cy="818"/>
          </a:xfrm>
        </p:grpSpPr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 flipV="1">
              <a:off x="363" y="408"/>
              <a:ext cx="453" cy="0"/>
            </a:xfrm>
            <a:prstGeom prst="line">
              <a:avLst/>
            </a:prstGeom>
            <a:noFill/>
            <a:ln w="22225" cmpd="sng">
              <a:solidFill>
                <a:srgbClr val="339966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408" y="453"/>
              <a:ext cx="54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zh-CN" sz="3200" b="1">
                  <a:solidFill>
                    <a:srgbClr val="009900"/>
                  </a:solidFill>
                  <a:latin typeface="宋体" pitchFamily="2" charset="-122"/>
                </a:rPr>
                <a:t>Nt</a:t>
              </a: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408" y="0"/>
              <a:ext cx="245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zh-CN" sz="3200" b="1">
                  <a:solidFill>
                    <a:srgbClr val="009900"/>
                  </a:solidFill>
                  <a:latin typeface="宋体" pitchFamily="2" charset="-122"/>
                </a:rPr>
                <a:t>n</a:t>
              </a: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0" y="227"/>
              <a:ext cx="37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zh-CN" sz="3200" b="1" dirty="0">
                  <a:solidFill>
                    <a:srgbClr val="009900"/>
                  </a:solidFill>
                  <a:latin typeface="宋体" pitchFamily="2" charset="-122"/>
                  <a:sym typeface="Wingdings" pitchFamily="2" charset="2"/>
                </a:rPr>
                <a:t>P=</a:t>
              </a:r>
            </a:p>
          </p:txBody>
        </p:sp>
      </p:grp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68313" y="5949950"/>
            <a:ext cx="11049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b="1">
                <a:solidFill>
                  <a:srgbClr val="009900"/>
                </a:solidFill>
                <a:sym typeface="Wingdings" pitchFamily="2" charset="2"/>
              </a:rPr>
              <a:t>表达式：</a:t>
            </a:r>
          </a:p>
        </p:txBody>
      </p:sp>
      <p:grpSp>
        <p:nvGrpSpPr>
          <p:cNvPr id="3" name="Group 16"/>
          <p:cNvGrpSpPr/>
          <p:nvPr/>
        </p:nvGrpSpPr>
        <p:grpSpPr bwMode="auto">
          <a:xfrm>
            <a:off x="1600200" y="5559425"/>
            <a:ext cx="2016125" cy="1298575"/>
            <a:chOff x="0" y="0"/>
            <a:chExt cx="1169" cy="818"/>
          </a:xfrm>
        </p:grpSpPr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V="1">
              <a:off x="363" y="408"/>
              <a:ext cx="453" cy="0"/>
            </a:xfrm>
            <a:prstGeom prst="line">
              <a:avLst/>
            </a:prstGeom>
            <a:noFill/>
            <a:ln w="22225" cmpd="sng">
              <a:solidFill>
                <a:srgbClr val="339966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408" y="453"/>
              <a:ext cx="54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zh-CN" sz="3200" b="1">
                  <a:solidFill>
                    <a:srgbClr val="009900"/>
                  </a:solidFill>
                  <a:latin typeface="宋体" pitchFamily="2" charset="-122"/>
                </a:rPr>
                <a:t> t</a:t>
              </a: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408" y="0"/>
              <a:ext cx="76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zh-CN" sz="3200" b="1">
                  <a:solidFill>
                    <a:srgbClr val="009900"/>
                  </a:solidFill>
                  <a:latin typeface="宋体" pitchFamily="2" charset="-122"/>
                </a:rPr>
                <a:t>W</a:t>
              </a:r>
              <a:r>
                <a:rPr lang="zh-CN" altLang="zh-CN" sz="3200" b="1" baseline="-25000">
                  <a:solidFill>
                    <a:srgbClr val="009900"/>
                  </a:solidFill>
                  <a:latin typeface="宋体" pitchFamily="2" charset="-122"/>
                </a:rPr>
                <a:t>2</a:t>
              </a:r>
              <a:r>
                <a:rPr lang="zh-CN" altLang="zh-CN" sz="3200" b="1">
                  <a:solidFill>
                    <a:srgbClr val="009900"/>
                  </a:solidFill>
                  <a:latin typeface="宋体" pitchFamily="2" charset="-122"/>
                </a:rPr>
                <a:t>-W</a:t>
              </a:r>
              <a:r>
                <a:rPr lang="zh-CN" altLang="zh-CN" sz="3200" b="1" baseline="-25000">
                  <a:solidFill>
                    <a:srgbClr val="009900"/>
                  </a:solidFill>
                  <a:latin typeface="宋体" pitchFamily="2" charset="-122"/>
                </a:rPr>
                <a:t>1</a:t>
              </a: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0" y="227"/>
              <a:ext cx="34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zh-CN" sz="3200" b="1">
                  <a:solidFill>
                    <a:srgbClr val="009900"/>
                  </a:solidFill>
                  <a:latin typeface="宋体" pitchFamily="2" charset="-122"/>
                  <a:sym typeface="Wingdings" pitchFamily="2" charset="2"/>
                </a:rPr>
                <a:t>P=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  <p:bldP spid="23561" grpId="0" autoUpdateAnimBg="0"/>
      <p:bldP spid="2356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/>
          </p:cNvSpPr>
          <p:nvPr/>
        </p:nvSpPr>
        <p:spPr bwMode="auto">
          <a:xfrm>
            <a:off x="899592" y="0"/>
            <a:ext cx="2286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dirty="0">
                <a:ln w="9525" cmpd="sng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宋体"/>
                <a:ea typeface="宋体"/>
              </a:rPr>
              <a:t>快速抢答：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1066800"/>
            <a:ext cx="8380413" cy="167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b"/>
          <a:lstStyle/>
          <a:p>
            <a:pPr algn="ctr">
              <a:buFontTx/>
              <a:buNone/>
            </a:pPr>
            <a:r>
              <a:rPr lang="en-US" altLang="zh-CN" sz="3600" dirty="0" smtClean="0">
                <a:solidFill>
                  <a:schemeClr val="hlink"/>
                </a:solidFill>
              </a:rPr>
              <a:t>3.</a:t>
            </a:r>
            <a:r>
              <a:rPr lang="zh-CN" sz="3600" dirty="0" smtClean="0">
                <a:solidFill>
                  <a:schemeClr val="hlink"/>
                </a:solidFill>
              </a:rPr>
              <a:t>从</a:t>
            </a:r>
            <a:r>
              <a:rPr lang="zh-CN" sz="3600" dirty="0">
                <a:solidFill>
                  <a:schemeClr val="hlink"/>
                </a:solidFill>
              </a:rPr>
              <a:t>公式</a:t>
            </a:r>
            <a:r>
              <a:rPr lang="zh-CN" altLang="zh-CN" sz="3600" dirty="0">
                <a:solidFill>
                  <a:schemeClr val="hlink"/>
                </a:solidFill>
              </a:rPr>
              <a:t>W</a:t>
            </a:r>
            <a:r>
              <a:rPr lang="zh-CN" sz="3600" dirty="0">
                <a:solidFill>
                  <a:schemeClr val="hlink"/>
                </a:solidFill>
              </a:rPr>
              <a:t>＝</a:t>
            </a:r>
            <a:r>
              <a:rPr lang="zh-CN" altLang="zh-CN" sz="3600" dirty="0">
                <a:solidFill>
                  <a:schemeClr val="hlink"/>
                </a:solidFill>
              </a:rPr>
              <a:t>Pt</a:t>
            </a:r>
            <a:r>
              <a:rPr lang="zh-CN" sz="3600" dirty="0">
                <a:solidFill>
                  <a:schemeClr val="hlink"/>
                </a:solidFill>
              </a:rPr>
              <a:t>中你想到了</a:t>
            </a:r>
            <a:r>
              <a:rPr lang="zh-CN" sz="3600" dirty="0">
                <a:solidFill>
                  <a:srgbClr val="FF0000"/>
                </a:solidFill>
              </a:rPr>
              <a:t>节能的办法</a:t>
            </a:r>
            <a:r>
              <a:rPr lang="zh-CN" sz="3600" dirty="0">
                <a:solidFill>
                  <a:schemeClr val="hlink"/>
                </a:solidFill>
              </a:rPr>
              <a:t>吗？</a:t>
            </a:r>
            <a:br>
              <a:rPr lang="zh-CN" sz="3600" dirty="0">
                <a:solidFill>
                  <a:schemeClr val="hlink"/>
                </a:solidFill>
              </a:rPr>
            </a:br>
            <a:endParaRPr lang="zh-CN" sz="3600" dirty="0">
              <a:solidFill>
                <a:schemeClr val="hlink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2209800"/>
            <a:ext cx="7634288" cy="327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b"/>
          <a:lstStyle/>
          <a:p>
            <a:pPr>
              <a:buFontTx/>
              <a:buNone/>
            </a:pPr>
            <a:r>
              <a:rPr lang="zh-CN" altLang="zh-CN" sz="3200" dirty="0">
                <a:solidFill>
                  <a:schemeClr val="tx2"/>
                </a:solidFill>
              </a:rPr>
              <a:t>        </a:t>
            </a:r>
            <a:r>
              <a:rPr lang="zh-CN" sz="3200" dirty="0">
                <a:solidFill>
                  <a:schemeClr val="tx2"/>
                </a:solidFill>
              </a:rPr>
              <a:t>可以在不改变用电时间的情况下，尽可能的</a:t>
            </a:r>
            <a:r>
              <a:rPr lang="zh-CN" sz="3200" dirty="0">
                <a:solidFill>
                  <a:srgbClr val="FF0000"/>
                </a:solidFill>
              </a:rPr>
              <a:t>减小用电器的功率</a:t>
            </a:r>
            <a:r>
              <a:rPr lang="zh-CN" sz="3200" dirty="0">
                <a:solidFill>
                  <a:schemeClr val="tx2"/>
                </a:solidFill>
              </a:rPr>
              <a:t>，也可以在不减小用电器功率的情况下，</a:t>
            </a:r>
            <a:r>
              <a:rPr lang="zh-CN" sz="3200" dirty="0">
                <a:solidFill>
                  <a:srgbClr val="FF0000"/>
                </a:solidFill>
              </a:rPr>
              <a:t>减少用电时间</a:t>
            </a:r>
            <a:r>
              <a:rPr lang="zh-CN" sz="3200" dirty="0">
                <a:solidFill>
                  <a:schemeClr val="tx2"/>
                </a:solidFill>
              </a:rPr>
              <a:t>。</a:t>
            </a:r>
            <a:br>
              <a:rPr lang="zh-CN" sz="3200" dirty="0">
                <a:solidFill>
                  <a:schemeClr val="tx2"/>
                </a:solidFill>
              </a:rPr>
            </a:br>
            <a:r>
              <a:rPr lang="zh-CN" sz="4000" dirty="0">
                <a:solidFill>
                  <a:schemeClr val="tx2"/>
                </a:solidFill>
              </a:rPr>
              <a:t/>
            </a:r>
            <a:br>
              <a:rPr lang="zh-CN" sz="4000" dirty="0">
                <a:solidFill>
                  <a:schemeClr val="tx2"/>
                </a:solidFill>
              </a:rPr>
            </a:br>
            <a:endParaRPr lang="zh-CN" sz="4000" dirty="0">
              <a:solidFill>
                <a:schemeClr val="tx2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14400" y="4343400"/>
            <a:ext cx="7391400" cy="2057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b"/>
          <a:lstStyle/>
          <a:p>
            <a:pPr>
              <a:buFontTx/>
              <a:buNone/>
            </a:pPr>
            <a:r>
              <a:rPr lang="zh-CN" altLang="zh-CN" sz="3200" dirty="0">
                <a:solidFill>
                  <a:schemeClr val="tx2"/>
                </a:solidFill>
              </a:rPr>
              <a:t>     </a:t>
            </a:r>
            <a:r>
              <a:rPr lang="zh-CN" sz="3200" dirty="0">
                <a:solidFill>
                  <a:srgbClr val="FF0000"/>
                </a:solidFill>
              </a:rPr>
              <a:t>也可以同时减小用电器的功率和用电时间</a:t>
            </a:r>
            <a:r>
              <a:rPr lang="zh-CN" sz="4000" dirty="0">
                <a:solidFill>
                  <a:schemeClr val="tx2"/>
                </a:solidFill>
              </a:rPr>
              <a:t/>
            </a:r>
            <a:br>
              <a:rPr lang="zh-CN" sz="4000" dirty="0">
                <a:solidFill>
                  <a:schemeClr val="tx2"/>
                </a:solidFill>
              </a:rPr>
            </a:br>
            <a:endParaRPr lang="zh-CN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2" descr="本课小结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15888"/>
            <a:ext cx="403225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35150" y="5157788"/>
          <a:ext cx="5184576" cy="1368153"/>
        </p:xfrm>
        <a:graphic>
          <a:graphicData uri="http://schemas.openxmlformats.org/drawingml/2006/table">
            <a:tbl>
              <a:tblPr/>
              <a:tblGrid>
                <a:gridCol w="2592288"/>
                <a:gridCol w="2592288"/>
              </a:tblGrid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U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实</a:t>
                      </a: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=U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额</a:t>
                      </a:r>
                      <a:endParaRPr lang="zh-CN" sz="2800" b="1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P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实</a:t>
                      </a: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=P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额</a:t>
                      </a:r>
                      <a:endParaRPr lang="zh-CN" sz="2800" b="1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U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实</a:t>
                      </a: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&lt;U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额</a:t>
                      </a:r>
                      <a:endParaRPr lang="zh-CN" sz="2800" b="1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P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实</a:t>
                      </a: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&lt;P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额</a:t>
                      </a:r>
                      <a:endParaRPr lang="zh-CN" sz="2800" b="1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U</a:t>
                      </a:r>
                      <a:r>
                        <a:rPr lang="zh-CN" sz="2800" b="1" kern="100" baseline="-250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实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&gt;U</a:t>
                      </a:r>
                      <a:r>
                        <a:rPr lang="zh-CN" sz="2800" b="1" kern="100" baseline="-250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额</a:t>
                      </a:r>
                      <a:endParaRPr lang="zh-CN" sz="2800" b="1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P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实</a:t>
                      </a:r>
                      <a:r>
                        <a:rPr lang="en-US" sz="2800" b="1" i="1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&gt;P</a:t>
                      </a:r>
                      <a:r>
                        <a:rPr lang="zh-CN" sz="2800" b="1" kern="100" baseline="-25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额</a:t>
                      </a:r>
                      <a:endParaRPr lang="zh-CN" sz="2800" b="1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14" name="Rectangle 4"/>
          <p:cNvSpPr>
            <a:spLocks noChangeArrowheads="1"/>
          </p:cNvSpPr>
          <p:nvPr/>
        </p:nvSpPr>
        <p:spPr bwMode="auto">
          <a:xfrm>
            <a:off x="827088" y="1058863"/>
            <a:ext cx="6985000" cy="2070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28600" eaLnBrk="0" hangingPunct="0"/>
            <a:r>
              <a:rPr lang="zh-CN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一、电功率</a:t>
            </a:r>
            <a:endParaRPr lang="zh-CN" sz="2400" b="1"/>
          </a:p>
          <a:p>
            <a:pPr indent="228600" eaLnBrk="0" hangingPunct="0"/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1.</a:t>
            </a:r>
            <a:r>
              <a:rPr lang="zh-CN" altLang="en-US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意义</a:t>
            </a: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zh-CN" altLang="en-US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表示电流做功快慢的物理量</a:t>
            </a: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zh-CN" sz="2400" b="1"/>
          </a:p>
          <a:p>
            <a:pPr indent="228600" eaLnBrk="0" hangingPunct="0"/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国际单位</a:t>
            </a: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zh-CN" altLang="en-US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瓦特</a:t>
            </a: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简称瓦</a:t>
            </a: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符号</a:t>
            </a: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:W.</a:t>
            </a:r>
            <a:endParaRPr lang="en-US" altLang="zh-CN" sz="2400" b="1"/>
          </a:p>
          <a:p>
            <a:pPr indent="228600" eaLnBrk="0" hangingPunct="0"/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3.</a:t>
            </a:r>
            <a:r>
              <a:rPr lang="zh-CN" altLang="en-US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定义</a:t>
            </a: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zh-CN" altLang="en-US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电流在单位时间内所做的电功</a:t>
            </a: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zh-CN" sz="2400" b="1"/>
          </a:p>
          <a:p>
            <a:pPr indent="228600" eaLnBrk="0" hangingPunct="0">
              <a:lnSpc>
                <a:spcPts val="4500"/>
              </a:lnSpc>
            </a:pP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4.</a:t>
            </a:r>
            <a:r>
              <a:rPr lang="zh-CN" altLang="en-US" sz="2400" b="1">
                <a:solidFill>
                  <a:srgbClr val="000000"/>
                </a:solidFill>
                <a:latin typeface="NEU-BZ-S92" charset="-122"/>
                <a:cs typeface="Times New Roman" pitchFamily="18" charset="0"/>
              </a:rPr>
              <a:t>定义式</a:t>
            </a:r>
            <a:r>
              <a:rPr lang="en-US" altLang="zh-CN" sz="2400" b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altLang="zh-CN" sz="2400" b="1" i="1">
                <a:solidFill>
                  <a:srgbClr val="000000"/>
                </a:solidFill>
                <a:cs typeface="Times New Roman" pitchFamily="18" charset="0"/>
              </a:rPr>
              <a:t>          </a:t>
            </a:r>
            <a:r>
              <a:rPr lang="zh-CN" altLang="zh-CN" sz="2400" b="1"/>
              <a:t>推导得到</a:t>
            </a:r>
            <a:r>
              <a:rPr lang="en-US" altLang="zh-CN" sz="2400" b="1"/>
              <a:t>:</a:t>
            </a:r>
            <a:r>
              <a:rPr lang="en-US" altLang="zh-CN" sz="2400" b="1" i="1"/>
              <a:t>P=UI</a:t>
            </a:r>
            <a:r>
              <a:rPr lang="en-US" altLang="zh-CN" sz="2400" b="1"/>
              <a:t>.</a:t>
            </a:r>
          </a:p>
        </p:txBody>
      </p:sp>
      <p:pic>
        <p:nvPicPr>
          <p:cNvPr id="41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矩形 7"/>
          <p:cNvSpPr>
            <a:spLocks noChangeArrowheads="1"/>
          </p:cNvSpPr>
          <p:nvPr/>
        </p:nvSpPr>
        <p:spPr bwMode="auto">
          <a:xfrm>
            <a:off x="1042988" y="3141663"/>
            <a:ext cx="7489825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/>
              <a:t>5.</a:t>
            </a:r>
            <a:r>
              <a:rPr lang="zh-CN" altLang="zh-CN" sz="2400" b="1" dirty="0"/>
              <a:t>千瓦时的来历</a:t>
            </a:r>
            <a:r>
              <a:rPr lang="en-US" altLang="zh-CN" sz="2400" b="1" dirty="0"/>
              <a:t>:1 kW</a:t>
            </a:r>
            <a:r>
              <a:rPr lang="zh-CN" altLang="zh-CN" sz="2400" b="1" dirty="0"/>
              <a:t>·</a:t>
            </a:r>
            <a:r>
              <a:rPr lang="en-US" altLang="zh-CN" sz="2400" b="1" dirty="0"/>
              <a:t>h=1 kW×1 h(</a:t>
            </a:r>
            <a:r>
              <a:rPr lang="en-US" altLang="zh-CN" sz="2400" b="1" i="1" dirty="0"/>
              <a:t>W=Pt</a:t>
            </a:r>
            <a:r>
              <a:rPr lang="en-US" altLang="zh-CN" sz="2400" b="1" dirty="0"/>
              <a:t>)</a:t>
            </a:r>
            <a:r>
              <a:rPr lang="en-US" altLang="zh-CN" sz="2400" b="1" i="1" dirty="0"/>
              <a:t>.</a:t>
            </a:r>
            <a:endParaRPr lang="zh-CN" altLang="zh-CN" sz="2400" b="1" dirty="0"/>
          </a:p>
          <a:p>
            <a:r>
              <a:rPr lang="zh-CN" altLang="zh-CN" sz="2400" b="1" dirty="0"/>
              <a:t>二、额定功率和实际功率</a:t>
            </a:r>
          </a:p>
          <a:p>
            <a:r>
              <a:rPr lang="en-US" altLang="zh-CN" sz="2400" b="1" dirty="0"/>
              <a:t>1.</a:t>
            </a:r>
            <a:r>
              <a:rPr lang="zh-CN" altLang="zh-CN" sz="2400" b="1" dirty="0"/>
              <a:t>额定电压——用电器正常工作时的电压</a:t>
            </a:r>
            <a:r>
              <a:rPr lang="en-US" altLang="zh-CN" sz="2400" b="1" dirty="0"/>
              <a:t>.</a:t>
            </a:r>
            <a:endParaRPr lang="zh-CN" altLang="zh-CN" sz="2400" b="1" dirty="0"/>
          </a:p>
          <a:p>
            <a:r>
              <a:rPr lang="zh-CN" altLang="zh-CN" sz="2400" b="1" dirty="0"/>
              <a:t>额定功率——用电器在额定电压下工作时的功率</a:t>
            </a:r>
            <a:r>
              <a:rPr lang="en-US" altLang="zh-CN" sz="2400" b="1" dirty="0"/>
              <a:t>.</a:t>
            </a:r>
            <a:endParaRPr lang="zh-CN" altLang="zh-CN" sz="2400" b="1" dirty="0"/>
          </a:p>
          <a:p>
            <a:r>
              <a:rPr lang="en-US" altLang="zh-CN" sz="2400" b="1" dirty="0"/>
              <a:t>2.</a:t>
            </a:r>
            <a:r>
              <a:rPr lang="zh-CN" altLang="zh-CN" sz="2400" b="1" dirty="0"/>
              <a:t>实际功率与额定功率的关系</a:t>
            </a:r>
            <a:r>
              <a:rPr lang="en-US" altLang="zh-CN" sz="2400" b="1" dirty="0"/>
              <a:t>:</a:t>
            </a:r>
            <a:endParaRPr lang="zh-CN" altLang="zh-CN" sz="2400" b="1" dirty="0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484438" y="2492375"/>
          <a:ext cx="7921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5" imgW="457200" imgH="393700" progId="">
                  <p:embed/>
                </p:oleObj>
              </mc:Choice>
              <mc:Fallback>
                <p:oleObj name="Equation" r:id="rId5" imgW="457200" imgH="3937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92375"/>
                        <a:ext cx="7921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五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电功和电功率公式归纳：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882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、电功的公式：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①</a:t>
            </a:r>
            <a:r>
              <a:rPr lang="en-US" altLang="zh-CN" sz="2800" b="1" dirty="0" smtClean="0"/>
              <a:t>W=</a:t>
            </a:r>
            <a:r>
              <a:rPr lang="en-US" altLang="zh-CN" sz="2800" b="1" dirty="0" err="1" smtClean="0"/>
              <a:t>UIt</a:t>
            </a:r>
            <a:r>
              <a:rPr lang="zh-CN" altLang="en-US" sz="2800" b="1" dirty="0" smtClean="0"/>
              <a:t> （它们都普遍适用）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②</a:t>
            </a:r>
            <a:r>
              <a:rPr lang="en-US" altLang="zh-CN" sz="2800" b="1" dirty="0" smtClean="0"/>
              <a:t>W=</a:t>
            </a:r>
            <a:r>
              <a:rPr lang="en-US" altLang="zh-CN" sz="2800" b="1" dirty="0" err="1" smtClean="0"/>
              <a:t>Pt</a:t>
            </a:r>
            <a:r>
              <a:rPr lang="zh-CN" altLang="en-US" sz="2800" b="1" dirty="0" smtClean="0"/>
              <a:t>                         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③变形公式</a:t>
            </a:r>
            <a:r>
              <a:rPr lang="en-US" altLang="zh-CN" sz="2800" b="1" dirty="0" smtClean="0"/>
              <a:t>W=I</a:t>
            </a:r>
            <a:r>
              <a:rPr lang="en-US" altLang="zh-CN" sz="2800" b="1" baseline="30000" dirty="0" smtClean="0"/>
              <a:t>2</a:t>
            </a:r>
            <a:r>
              <a:rPr lang="en-US" altLang="zh-CN" sz="2800" b="1" dirty="0" smtClean="0"/>
              <a:t> </a:t>
            </a:r>
            <a:r>
              <a:rPr lang="en-US" altLang="zh-CN" sz="2800" b="1" dirty="0" err="1" smtClean="0"/>
              <a:t>Rt</a:t>
            </a:r>
            <a:r>
              <a:rPr lang="zh-CN" altLang="en-US" sz="2800" b="1" dirty="0" smtClean="0"/>
              <a:t>，            （只适用于存电阻电路）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636106" y="1484784"/>
            <a:ext cx="2088023" cy="964002"/>
            <a:chOff x="3438075" y="2329135"/>
            <a:chExt cx="2001022" cy="964002"/>
          </a:xfrm>
        </p:grpSpPr>
        <p:grpSp>
          <p:nvGrpSpPr>
            <p:cNvPr id="5" name="Group 10"/>
            <p:cNvGrpSpPr/>
            <p:nvPr/>
          </p:nvGrpSpPr>
          <p:grpSpPr bwMode="auto">
            <a:xfrm>
              <a:off x="3438075" y="2340395"/>
              <a:ext cx="1637386" cy="952742"/>
              <a:chOff x="-322" y="131"/>
              <a:chExt cx="1274" cy="605"/>
            </a:xfrm>
          </p:grpSpPr>
          <p:sp>
            <p:nvSpPr>
              <p:cNvPr id="6" name="Line 11"/>
              <p:cNvSpPr>
                <a:spLocks noChangeShapeType="1"/>
              </p:cNvSpPr>
              <p:nvPr/>
            </p:nvSpPr>
            <p:spPr bwMode="auto">
              <a:xfrm>
                <a:off x="419" y="460"/>
                <a:ext cx="309" cy="1"/>
              </a:xfrm>
              <a:prstGeom prst="line">
                <a:avLst/>
              </a:prstGeom>
              <a:noFill/>
              <a:ln w="22225" cmpd="sng">
                <a:solidFill>
                  <a:srgbClr val="339966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7" name="Text Box 12"/>
              <p:cNvSpPr txBox="1">
                <a:spLocks noChangeArrowheads="1"/>
              </p:cNvSpPr>
              <p:nvPr/>
            </p:nvSpPr>
            <p:spPr bwMode="auto">
              <a:xfrm>
                <a:off x="408" y="365"/>
                <a:ext cx="544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R</a:t>
                </a:r>
                <a:endParaRPr lang="zh-CN" altLang="zh-CN" sz="3200" b="1" dirty="0">
                  <a:latin typeface="宋体" pitchFamily="2" charset="-122"/>
                </a:endParaRPr>
              </a:p>
            </p:txBody>
          </p:sp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408" y="131"/>
                <a:ext cx="303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U</a:t>
                </a:r>
                <a:endParaRPr lang="zh-CN" altLang="zh-CN" sz="3200" b="1" dirty="0">
                  <a:latin typeface="宋体" pitchFamily="2" charset="-122"/>
                </a:endParaRP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-322" y="227"/>
                <a:ext cx="1075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 smtClean="0">
                    <a:latin typeface="宋体" pitchFamily="2" charset="-122"/>
                    <a:sym typeface="Wingdings" pitchFamily="2" charset="2"/>
                  </a:rPr>
                  <a:t>④</a:t>
                </a:r>
                <a:r>
                  <a:rPr lang="en-US" altLang="zh-CN" sz="3200" b="1" dirty="0" smtClean="0">
                    <a:latin typeface="宋体" pitchFamily="2" charset="-122"/>
                    <a:sym typeface="Wingdings" pitchFamily="2" charset="2"/>
                  </a:rPr>
                  <a:t>W</a:t>
                </a:r>
                <a:r>
                  <a:rPr lang="zh-CN" altLang="zh-CN" sz="3200" b="1" dirty="0" smtClean="0">
                    <a:latin typeface="宋体" pitchFamily="2" charset="-122"/>
                    <a:sym typeface="Wingdings" pitchFamily="2" charset="2"/>
                  </a:rPr>
                  <a:t>=</a:t>
                </a:r>
                <a:endParaRPr lang="zh-CN" altLang="zh-CN" sz="3200" b="1" dirty="0">
                  <a:latin typeface="宋体" pitchFamily="2" charset="-122"/>
                  <a:sym typeface="Wingdings" pitchFamily="2" charset="2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644008" y="2329135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2</a:t>
              </a:r>
              <a:endParaRPr lang="zh-CN" alt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5878" y="2607295"/>
              <a:ext cx="7132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t</a:t>
              </a:r>
              <a:endParaRPr lang="zh-CN" altLang="en-US" sz="20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23488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</a:t>
            </a:r>
            <a:r>
              <a:rPr lang="zh-CN" altLang="en-US" b="1" dirty="0" smtClean="0"/>
              <a:t>、</a:t>
            </a:r>
            <a:r>
              <a:rPr lang="zh-CN" altLang="en-US" sz="2800" b="1" dirty="0" smtClean="0"/>
              <a:t>电功率的公式：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2852936"/>
            <a:ext cx="8748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①定义是：             （它们都普遍适用）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zh-CN" altLang="en-US" sz="2800" b="1" dirty="0" smtClean="0"/>
              <a:t>②计算式：</a:t>
            </a:r>
            <a:r>
              <a:rPr lang="en-US" altLang="zh-CN" sz="2800" b="1" dirty="0" smtClean="0"/>
              <a:t>P=UI</a:t>
            </a:r>
          </a:p>
          <a:p>
            <a:endParaRPr lang="en-US" altLang="zh-CN" sz="2800" b="1" dirty="0" smtClean="0"/>
          </a:p>
          <a:p>
            <a:r>
              <a:rPr lang="zh-CN" altLang="en-US" sz="2800" b="1" dirty="0" smtClean="0"/>
              <a:t>③变形公式 </a:t>
            </a:r>
            <a:r>
              <a:rPr lang="en-US" altLang="zh-CN" sz="2800" b="1" dirty="0" smtClean="0"/>
              <a:t>p=I</a:t>
            </a:r>
            <a:r>
              <a:rPr lang="en-US" altLang="zh-CN" sz="2800" b="1" baseline="30000" dirty="0" smtClean="0"/>
              <a:t>2</a:t>
            </a:r>
            <a:r>
              <a:rPr lang="en-US" altLang="zh-CN" sz="2800" b="1" dirty="0" smtClean="0"/>
              <a:t> R              </a:t>
            </a:r>
            <a:r>
              <a:rPr lang="zh-CN" altLang="en-US" sz="2800" b="1" dirty="0" smtClean="0"/>
              <a:t>（ 适用于存电阻电路）</a:t>
            </a:r>
            <a:endParaRPr lang="en-US" altLang="zh-CN" sz="2800" b="1" dirty="0" smtClean="0"/>
          </a:p>
          <a:p>
            <a:r>
              <a:rPr lang="en-US" altLang="zh-CN" b="1" dirty="0" smtClean="0"/>
              <a:t>  </a:t>
            </a:r>
            <a:endParaRPr lang="zh-CN" altLang="en-US" b="1" dirty="0"/>
          </a:p>
        </p:txBody>
      </p:sp>
      <p:grpSp>
        <p:nvGrpSpPr>
          <p:cNvPr id="16" name="Group 12"/>
          <p:cNvGrpSpPr/>
          <p:nvPr/>
        </p:nvGrpSpPr>
        <p:grpSpPr bwMode="auto">
          <a:xfrm>
            <a:off x="2267744" y="2636911"/>
            <a:ext cx="1057058" cy="954050"/>
            <a:chOff x="408" y="3809"/>
            <a:chExt cx="712" cy="864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08" y="3945"/>
              <a:ext cx="680" cy="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i="1" dirty="0">
                  <a:latin typeface="Times New Roman" pitchFamily="18" charset="0"/>
                </a:rPr>
                <a:t>P </a:t>
              </a:r>
              <a:r>
                <a:rPr lang="en-US" altLang="zh-CN" sz="2800" b="1" dirty="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781" y="3809"/>
              <a:ext cx="339" cy="8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i="1" dirty="0">
                  <a:latin typeface="Times New Roman" pitchFamily="18" charset="0"/>
                </a:rPr>
                <a:t>W</a:t>
              </a:r>
            </a:p>
            <a:p>
              <a:pPr algn="ctr"/>
              <a:r>
                <a:rPr lang="en-US" altLang="zh-CN" sz="2800" b="1" i="1" dirty="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90" y="4209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36036" y="4221088"/>
            <a:ext cx="1511433" cy="964002"/>
            <a:chOff x="3564028" y="2329135"/>
            <a:chExt cx="1511433" cy="964002"/>
          </a:xfrm>
        </p:grpSpPr>
        <p:grpSp>
          <p:nvGrpSpPr>
            <p:cNvPr id="21" name="Group 10"/>
            <p:cNvGrpSpPr/>
            <p:nvPr/>
          </p:nvGrpSpPr>
          <p:grpSpPr bwMode="auto">
            <a:xfrm>
              <a:off x="3564028" y="2340395"/>
              <a:ext cx="1511433" cy="952742"/>
              <a:chOff x="-224" y="131"/>
              <a:chExt cx="1176" cy="605"/>
            </a:xfrm>
          </p:grpSpPr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419" y="460"/>
                <a:ext cx="309" cy="1"/>
              </a:xfrm>
              <a:prstGeom prst="line">
                <a:avLst/>
              </a:prstGeom>
              <a:noFill/>
              <a:ln w="22225" cmpd="sng">
                <a:solidFill>
                  <a:srgbClr val="339966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25" name="Text Box 12"/>
              <p:cNvSpPr txBox="1">
                <a:spLocks noChangeArrowheads="1"/>
              </p:cNvSpPr>
              <p:nvPr/>
            </p:nvSpPr>
            <p:spPr bwMode="auto">
              <a:xfrm>
                <a:off x="408" y="365"/>
                <a:ext cx="544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R</a:t>
                </a:r>
                <a:endParaRPr lang="zh-CN" altLang="zh-CN" sz="3200" b="1" dirty="0">
                  <a:latin typeface="宋体" pitchFamily="2" charset="-122"/>
                </a:endParaRPr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08" y="131"/>
                <a:ext cx="303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U</a:t>
                </a:r>
                <a:endParaRPr lang="zh-CN" altLang="zh-CN" sz="3200" b="1" dirty="0">
                  <a:latin typeface="宋体" pitchFamily="2" charset="-122"/>
                </a:endParaRPr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-224" y="227"/>
                <a:ext cx="1010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 smtClean="0">
                    <a:latin typeface="宋体" pitchFamily="2" charset="-122"/>
                    <a:sym typeface="Wingdings" pitchFamily="2" charset="2"/>
                  </a:rPr>
                  <a:t>④</a:t>
                </a:r>
                <a:r>
                  <a:rPr lang="en-US" altLang="zh-CN" sz="3200" b="1" dirty="0" smtClean="0">
                    <a:latin typeface="宋体" pitchFamily="2" charset="-122"/>
                    <a:sym typeface="Wingdings" pitchFamily="2" charset="2"/>
                  </a:rPr>
                  <a:t>P</a:t>
                </a:r>
                <a:r>
                  <a:rPr lang="zh-CN" altLang="zh-CN" sz="3200" b="1" dirty="0" smtClean="0">
                    <a:latin typeface="宋体" pitchFamily="2" charset="-122"/>
                    <a:sym typeface="Wingdings" pitchFamily="2" charset="2"/>
                  </a:rPr>
                  <a:t>=</a:t>
                </a:r>
                <a:endParaRPr lang="zh-CN" altLang="zh-CN" sz="3200" b="1" dirty="0">
                  <a:latin typeface="宋体" pitchFamily="2" charset="-122"/>
                  <a:sym typeface="Wingdings" pitchFamily="2" charset="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644008" y="2329135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2</a:t>
              </a:r>
              <a:endParaRPr lang="zh-CN" altLang="en-US" sz="1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5661248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、计算公式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P=UI</a:t>
            </a:r>
            <a:endParaRPr lang="zh-CN" altLang="en-US" sz="2800" dirty="0"/>
          </a:p>
        </p:txBody>
      </p:sp>
      <p:sp>
        <p:nvSpPr>
          <p:cNvPr id="30" name="左大括号 29"/>
          <p:cNvSpPr/>
          <p:nvPr/>
        </p:nvSpPr>
        <p:spPr>
          <a:xfrm>
            <a:off x="3635896" y="5373216"/>
            <a:ext cx="288032" cy="122413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67944" y="530120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</a:t>
            </a:r>
            <a:r>
              <a:rPr lang="zh-CN" altLang="en-US" sz="2800" b="1" baseline="-25000" dirty="0" smtClean="0"/>
              <a:t>额</a:t>
            </a:r>
            <a:r>
              <a:rPr lang="en-US" altLang="zh-CN" sz="2800" b="1" dirty="0" smtClean="0"/>
              <a:t>=U</a:t>
            </a:r>
            <a:r>
              <a:rPr lang="zh-CN" altLang="en-US" sz="2800" b="1" baseline="-25000" dirty="0" smtClean="0"/>
              <a:t>额</a:t>
            </a:r>
            <a:r>
              <a:rPr lang="en-US" altLang="zh-CN" sz="2800" b="1" dirty="0" smtClean="0"/>
              <a:t>I</a:t>
            </a:r>
            <a:r>
              <a:rPr lang="zh-CN" altLang="en-US" sz="2800" b="1" baseline="-25000" dirty="0" smtClean="0"/>
              <a:t>额</a:t>
            </a:r>
            <a:endParaRPr lang="en-US" altLang="zh-CN" sz="2800" b="1" baseline="-25000" dirty="0" smtClean="0"/>
          </a:p>
          <a:p>
            <a:r>
              <a:rPr lang="en-US" altLang="zh-CN" sz="2800" b="1" dirty="0" smtClean="0"/>
              <a:t>P</a:t>
            </a:r>
            <a:r>
              <a:rPr lang="zh-CN" altLang="en-US" sz="2800" b="1" baseline="-25000" dirty="0" smtClean="0"/>
              <a:t>实</a:t>
            </a:r>
            <a:r>
              <a:rPr lang="en-US" altLang="zh-CN" sz="2800" b="1" dirty="0" smtClean="0"/>
              <a:t>=U</a:t>
            </a:r>
            <a:r>
              <a:rPr lang="zh-CN" altLang="en-US" sz="2800" b="1" baseline="-25000" dirty="0" smtClean="0"/>
              <a:t>实</a:t>
            </a:r>
            <a:r>
              <a:rPr lang="en-US" altLang="zh-CN" sz="2800" b="1" dirty="0" smtClean="0"/>
              <a:t>I</a:t>
            </a:r>
            <a:r>
              <a:rPr lang="zh-CN" altLang="en-US" sz="2800" b="1" baseline="-25000" dirty="0" smtClean="0"/>
              <a:t>实</a:t>
            </a:r>
            <a:endParaRPr lang="en-US" altLang="zh-CN" sz="2800" b="1" baseline="-25000" dirty="0" smtClean="0"/>
          </a:p>
          <a:p>
            <a:r>
              <a:rPr lang="en-US" altLang="zh-CN" sz="2800" b="1" dirty="0" smtClean="0"/>
              <a:t>P</a:t>
            </a:r>
            <a:r>
              <a:rPr lang="zh-CN" altLang="en-US" sz="2800" b="1" baseline="-25000" dirty="0" smtClean="0"/>
              <a:t>总</a:t>
            </a:r>
            <a:r>
              <a:rPr lang="en-US" altLang="zh-CN" sz="2800" b="1" dirty="0" smtClean="0"/>
              <a:t>=U</a:t>
            </a:r>
            <a:r>
              <a:rPr lang="zh-CN" altLang="en-US" sz="2800" b="1" baseline="-25000" dirty="0" smtClean="0"/>
              <a:t>总</a:t>
            </a:r>
            <a:r>
              <a:rPr lang="en-US" altLang="zh-CN" sz="2800" b="1" dirty="0" smtClean="0"/>
              <a:t>I</a:t>
            </a:r>
            <a:r>
              <a:rPr lang="zh-CN" altLang="en-US" sz="2800" b="1" baseline="-25000" dirty="0" smtClean="0"/>
              <a:t>总</a:t>
            </a:r>
            <a:endParaRPr lang="zh-CN" altLang="en-US" sz="2800" b="1" baseline="-25000" dirty="0"/>
          </a:p>
        </p:txBody>
      </p:sp>
      <p:sp>
        <p:nvSpPr>
          <p:cNvPr id="28" name="右大括号 27"/>
          <p:cNvSpPr/>
          <p:nvPr/>
        </p:nvSpPr>
        <p:spPr>
          <a:xfrm>
            <a:off x="1907704" y="1052736"/>
            <a:ext cx="72008" cy="720080"/>
          </a:xfrm>
          <a:prstGeom prst="rightBrac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右大括号 31"/>
          <p:cNvSpPr/>
          <p:nvPr/>
        </p:nvSpPr>
        <p:spPr>
          <a:xfrm>
            <a:off x="3275856" y="3068960"/>
            <a:ext cx="45719" cy="1080120"/>
          </a:xfrm>
          <a:prstGeom prst="rightBrac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29" grpId="0"/>
      <p:bldP spid="30" grpId="0" animBg="1"/>
      <p:bldP spid="31" grpId="0"/>
      <p:bldP spid="28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、电功率与用电器电阻关系：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①串联电路中，电功率与电阻成正比</a:t>
            </a:r>
            <a:endParaRPr lang="zh-CN" altLang="en-US" sz="2800" b="1" dirty="0"/>
          </a:p>
        </p:txBody>
      </p:sp>
      <p:grpSp>
        <p:nvGrpSpPr>
          <p:cNvPr id="51" name="组合 50"/>
          <p:cNvGrpSpPr/>
          <p:nvPr/>
        </p:nvGrpSpPr>
        <p:grpSpPr>
          <a:xfrm>
            <a:off x="7092280" y="404664"/>
            <a:ext cx="1366665" cy="946935"/>
            <a:chOff x="4952359" y="692696"/>
            <a:chExt cx="1419246" cy="963765"/>
          </a:xfrm>
        </p:grpSpPr>
        <p:grpSp>
          <p:nvGrpSpPr>
            <p:cNvPr id="4" name="Group 10"/>
            <p:cNvGrpSpPr/>
            <p:nvPr/>
          </p:nvGrpSpPr>
          <p:grpSpPr bwMode="auto">
            <a:xfrm>
              <a:off x="4952359" y="692696"/>
              <a:ext cx="699166" cy="963765"/>
              <a:chOff x="408" y="131"/>
              <a:chExt cx="544" cy="612"/>
            </a:xfrm>
          </p:grpSpPr>
          <p:sp>
            <p:nvSpPr>
              <p:cNvPr id="6" name="Line 11"/>
              <p:cNvSpPr>
                <a:spLocks noChangeShapeType="1"/>
              </p:cNvSpPr>
              <p:nvPr/>
            </p:nvSpPr>
            <p:spPr bwMode="auto">
              <a:xfrm>
                <a:off x="419" y="460"/>
                <a:ext cx="309" cy="1"/>
              </a:xfrm>
              <a:prstGeom prst="line">
                <a:avLst/>
              </a:prstGeom>
              <a:noFill/>
              <a:ln w="22225" cmpd="sng">
                <a:solidFill>
                  <a:srgbClr val="339966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7" name="Text Box 12"/>
              <p:cNvSpPr txBox="1">
                <a:spLocks noChangeArrowheads="1"/>
              </p:cNvSpPr>
              <p:nvPr/>
            </p:nvSpPr>
            <p:spPr bwMode="auto">
              <a:xfrm>
                <a:off x="408" y="365"/>
                <a:ext cx="544" cy="3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P</a:t>
                </a:r>
                <a:r>
                  <a:rPr lang="en-US" altLang="zh-CN" sz="3200" b="1" baseline="-25000" dirty="0" smtClean="0">
                    <a:latin typeface="宋体" pitchFamily="2" charset="-122"/>
                  </a:rPr>
                  <a:t>2</a:t>
                </a:r>
                <a:endParaRPr lang="zh-CN" altLang="zh-CN" sz="3200" b="1" baseline="-25000" dirty="0">
                  <a:latin typeface="宋体" pitchFamily="2" charset="-122"/>
                </a:endParaRPr>
              </a:p>
            </p:txBody>
          </p:sp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408" y="131"/>
                <a:ext cx="445" cy="3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P</a:t>
                </a:r>
                <a:r>
                  <a:rPr lang="en-US" altLang="zh-CN" sz="3200" b="1" baseline="-25000" dirty="0" smtClean="0">
                    <a:latin typeface="宋体" pitchFamily="2" charset="-122"/>
                  </a:rPr>
                  <a:t>1</a:t>
                </a:r>
                <a:endParaRPr lang="zh-CN" altLang="zh-CN" sz="3200" b="1" baseline="-25000" dirty="0">
                  <a:latin typeface="宋体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363493" y="692696"/>
              <a:ext cx="1008112" cy="963765"/>
              <a:chOff x="5363493" y="692696"/>
              <a:chExt cx="1008112" cy="963765"/>
            </a:xfrm>
          </p:grpSpPr>
          <p:grpSp>
            <p:nvGrpSpPr>
              <p:cNvPr id="10" name="Group 10"/>
              <p:cNvGrpSpPr/>
              <p:nvPr/>
            </p:nvGrpSpPr>
            <p:grpSpPr bwMode="auto">
              <a:xfrm>
                <a:off x="5672439" y="692696"/>
                <a:ext cx="699166" cy="963765"/>
                <a:chOff x="408" y="131"/>
                <a:chExt cx="544" cy="612"/>
              </a:xfrm>
            </p:grpSpPr>
            <p:sp>
              <p:nvSpPr>
                <p:cNvPr id="11" name="Line 11"/>
                <p:cNvSpPr>
                  <a:spLocks noChangeShapeType="1"/>
                </p:cNvSpPr>
                <p:nvPr/>
              </p:nvSpPr>
              <p:spPr bwMode="auto">
                <a:xfrm>
                  <a:off x="419" y="460"/>
                  <a:ext cx="309" cy="1"/>
                </a:xfrm>
                <a:prstGeom prst="line">
                  <a:avLst/>
                </a:prstGeom>
                <a:noFill/>
                <a:ln w="22225" cmpd="sng">
                  <a:solidFill>
                    <a:srgbClr val="339966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08" y="365"/>
                  <a:ext cx="544" cy="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altLang="zh-CN" sz="3200" b="1" dirty="0" smtClean="0">
                      <a:latin typeface="宋体" pitchFamily="2" charset="-122"/>
                    </a:rPr>
                    <a:t>R</a:t>
                  </a:r>
                  <a:r>
                    <a:rPr lang="en-US" altLang="zh-CN" sz="3200" b="1" baseline="-25000" dirty="0" smtClean="0">
                      <a:latin typeface="宋体" pitchFamily="2" charset="-122"/>
                    </a:rPr>
                    <a:t>2</a:t>
                  </a:r>
                  <a:endParaRPr lang="zh-CN" altLang="zh-CN" sz="3200" b="1" baseline="-25000" dirty="0">
                    <a:latin typeface="宋体" pitchFamily="2" charset="-122"/>
                  </a:endParaRPr>
                </a:p>
              </p:txBody>
            </p:sp>
            <p:sp>
              <p:nvSpPr>
                <p:cNvPr id="1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08" y="131"/>
                  <a:ext cx="445" cy="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b="1" dirty="0" smtClean="0">
                      <a:latin typeface="宋体" pitchFamily="2" charset="-122"/>
                    </a:rPr>
                    <a:t>R</a:t>
                  </a:r>
                  <a:r>
                    <a:rPr lang="en-US" altLang="zh-CN" sz="3200" b="1" baseline="-25000" dirty="0" smtClean="0">
                      <a:latin typeface="宋体" pitchFamily="2" charset="-122"/>
                    </a:rPr>
                    <a:t>1</a:t>
                  </a:r>
                  <a:endParaRPr lang="zh-CN" altLang="zh-CN" sz="3200" b="1" baseline="-25000" dirty="0">
                    <a:latin typeface="宋体" pitchFamily="2" charset="-122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363493" y="1057364"/>
                <a:ext cx="288032" cy="375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=</a:t>
                </a:r>
                <a:endParaRPr lang="zh-CN" altLang="en-US" b="1" dirty="0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827584" y="1412776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②并联电路中，电功率与电阻成反比</a:t>
            </a:r>
          </a:p>
          <a:p>
            <a:endParaRPr lang="zh-CN" altLang="en-US" b="1" dirty="0"/>
          </a:p>
        </p:txBody>
      </p:sp>
      <p:grpSp>
        <p:nvGrpSpPr>
          <p:cNvPr id="52" name="组合 51"/>
          <p:cNvGrpSpPr/>
          <p:nvPr/>
        </p:nvGrpSpPr>
        <p:grpSpPr>
          <a:xfrm>
            <a:off x="6948264" y="1268760"/>
            <a:ext cx="1799394" cy="863871"/>
            <a:chOff x="4253916" y="1321673"/>
            <a:chExt cx="2315595" cy="1099337"/>
          </a:xfrm>
        </p:grpSpPr>
        <p:grpSp>
          <p:nvGrpSpPr>
            <p:cNvPr id="24" name="Group 10"/>
            <p:cNvGrpSpPr/>
            <p:nvPr/>
          </p:nvGrpSpPr>
          <p:grpSpPr bwMode="auto">
            <a:xfrm>
              <a:off x="4253916" y="1413029"/>
              <a:ext cx="1571678" cy="1007859"/>
              <a:chOff x="0" y="96"/>
              <a:chExt cx="952" cy="640"/>
            </a:xfrm>
          </p:grpSpPr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419" y="460"/>
                <a:ext cx="309" cy="1"/>
              </a:xfrm>
              <a:prstGeom prst="line">
                <a:avLst/>
              </a:prstGeom>
              <a:noFill/>
              <a:ln w="22225" cmpd="sng">
                <a:solidFill>
                  <a:srgbClr val="339966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408" y="365"/>
                <a:ext cx="544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P</a:t>
                </a:r>
                <a:r>
                  <a:rPr lang="en-US" altLang="zh-CN" sz="3200" b="1" baseline="-25000" dirty="0" smtClean="0">
                    <a:latin typeface="宋体" pitchFamily="2" charset="-122"/>
                  </a:rPr>
                  <a:t>2</a:t>
                </a:r>
                <a:endParaRPr lang="zh-CN" altLang="zh-CN" sz="3200" b="1" baseline="-25000" dirty="0">
                  <a:latin typeface="宋体" pitchFamily="2" charset="-122"/>
                </a:endParaRPr>
              </a:p>
            </p:txBody>
          </p: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411" y="96"/>
                <a:ext cx="409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P</a:t>
                </a:r>
                <a:r>
                  <a:rPr lang="en-US" altLang="zh-CN" sz="3200" b="1" baseline="-25000" dirty="0" smtClean="0">
                    <a:latin typeface="宋体" pitchFamily="2" charset="-122"/>
                  </a:rPr>
                  <a:t>1</a:t>
                </a:r>
                <a:endParaRPr lang="zh-CN" altLang="zh-CN" sz="3200" b="1" baseline="-25000" dirty="0">
                  <a:latin typeface="宋体" pitchFamily="2" charset="-122"/>
                </a:endParaRP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0" y="227"/>
                <a:ext cx="138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zh-CN" sz="3200" b="1" dirty="0">
                  <a:latin typeface="宋体" pitchFamily="2" charset="-122"/>
                  <a:sym typeface="Wingdings" pitchFamily="2" charset="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426148" y="1321673"/>
              <a:ext cx="1143363" cy="1099337"/>
              <a:chOff x="5523918" y="546242"/>
              <a:chExt cx="890099" cy="1099196"/>
            </a:xfrm>
          </p:grpSpPr>
          <p:grpSp>
            <p:nvGrpSpPr>
              <p:cNvPr id="30" name="Group 10"/>
              <p:cNvGrpSpPr/>
              <p:nvPr/>
            </p:nvGrpSpPr>
            <p:grpSpPr bwMode="auto">
              <a:xfrm>
                <a:off x="5686576" y="546242"/>
                <a:ext cx="727441" cy="1099196"/>
                <a:chOff x="419" y="38"/>
                <a:chExt cx="566" cy="698"/>
              </a:xfrm>
            </p:grpSpPr>
            <p:sp>
              <p:nvSpPr>
                <p:cNvPr id="32" name="Line 11"/>
                <p:cNvSpPr>
                  <a:spLocks noChangeShapeType="1"/>
                </p:cNvSpPr>
                <p:nvPr/>
              </p:nvSpPr>
              <p:spPr bwMode="auto">
                <a:xfrm>
                  <a:off x="419" y="460"/>
                  <a:ext cx="309" cy="1"/>
                </a:xfrm>
                <a:prstGeom prst="line">
                  <a:avLst/>
                </a:prstGeom>
                <a:noFill/>
                <a:ln w="22225" cmpd="sng">
                  <a:solidFill>
                    <a:srgbClr val="339966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3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73" y="365"/>
                  <a:ext cx="479" cy="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dirty="0" smtClean="0">
                      <a:latin typeface="宋体" pitchFamily="2" charset="-122"/>
                    </a:rPr>
                    <a:t>R</a:t>
                  </a:r>
                  <a:r>
                    <a:rPr lang="en-US" altLang="zh-CN" sz="3200" b="1" baseline="-25000" dirty="0" smtClean="0">
                      <a:latin typeface="宋体" pitchFamily="2" charset="-122"/>
                    </a:rPr>
                    <a:t>1</a:t>
                  </a:r>
                  <a:endParaRPr lang="zh-CN" altLang="zh-CN" sz="3200" b="1" baseline="-25000" dirty="0">
                    <a:latin typeface="宋体" pitchFamily="2" charset="-122"/>
                  </a:endParaRPr>
                </a:p>
              </p:txBody>
            </p:sp>
            <p:sp>
              <p:nvSpPr>
                <p:cNvPr id="3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80" y="38"/>
                  <a:ext cx="505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dirty="0" smtClean="0">
                      <a:latin typeface="宋体" pitchFamily="2" charset="-122"/>
                    </a:rPr>
                    <a:t>R</a:t>
                  </a:r>
                  <a:r>
                    <a:rPr lang="en-US" altLang="zh-CN" sz="3200" b="1" baseline="-25000" dirty="0" smtClean="0">
                      <a:latin typeface="宋体" pitchFamily="2" charset="-122"/>
                    </a:rPr>
                    <a:t>2</a:t>
                  </a:r>
                  <a:endParaRPr lang="zh-CN" altLang="zh-CN" sz="3200" b="1" baseline="-25000" dirty="0">
                    <a:latin typeface="宋体" pitchFamily="2" charset="-122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5523918" y="106932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=</a:t>
                </a:r>
                <a:endParaRPr lang="zh-CN" altLang="en-US" b="1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11560" y="20608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、电路中总功率与用电器电功率的关系：</a:t>
            </a:r>
            <a:endParaRPr lang="en-US" altLang="zh-CN" sz="28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827584" y="2708920"/>
            <a:ext cx="8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无论用电器串联或并联，总功率都等于各用电器电功率之和：</a:t>
            </a:r>
            <a:r>
              <a:rPr lang="en-US" altLang="zh-CN" sz="2800" b="1" dirty="0" smtClean="0"/>
              <a:t>P=P1+P2</a:t>
            </a:r>
            <a:endParaRPr lang="zh-CN" alt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1560" y="371703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、串、并联电路中，总电能等于各用电器消耗电能之和：     </a:t>
            </a:r>
            <a:r>
              <a:rPr lang="en-US" altLang="zh-CN" sz="2800" b="1" dirty="0" smtClean="0"/>
              <a:t>W=W1+W2</a:t>
            </a:r>
            <a:endParaRPr lang="zh-CN" alt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3568" y="479715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7</a:t>
            </a:r>
            <a:r>
              <a:rPr lang="zh-CN" altLang="en-US" sz="2800" b="1" dirty="0" smtClean="0"/>
              <a:t>、串、并联中，由</a:t>
            </a:r>
            <a:r>
              <a:rPr lang="en-US" altLang="zh-CN" sz="2800" b="1" dirty="0" smtClean="0"/>
              <a:t>W=Pt</a:t>
            </a:r>
            <a:r>
              <a:rPr lang="zh-CN" altLang="en-US" sz="2800" b="1" dirty="0" smtClean="0"/>
              <a:t>，相同时间电能的比等于电功率的比</a:t>
            </a:r>
            <a:endParaRPr lang="zh-CN" altLang="en-US" sz="2800" b="1" dirty="0"/>
          </a:p>
        </p:txBody>
      </p:sp>
      <p:grpSp>
        <p:nvGrpSpPr>
          <p:cNvPr id="53" name="组合 52"/>
          <p:cNvGrpSpPr/>
          <p:nvPr/>
        </p:nvGrpSpPr>
        <p:grpSpPr>
          <a:xfrm>
            <a:off x="3275856" y="5229200"/>
            <a:ext cx="2160240" cy="1080120"/>
            <a:chOff x="5364683" y="5068546"/>
            <a:chExt cx="1943621" cy="952742"/>
          </a:xfrm>
        </p:grpSpPr>
        <p:grpSp>
          <p:nvGrpSpPr>
            <p:cNvPr id="40" name="Group 10"/>
            <p:cNvGrpSpPr/>
            <p:nvPr/>
          </p:nvGrpSpPr>
          <p:grpSpPr bwMode="auto">
            <a:xfrm>
              <a:off x="5364683" y="5068546"/>
              <a:ext cx="1223541" cy="952742"/>
              <a:chOff x="0" y="131"/>
              <a:chExt cx="952" cy="605"/>
            </a:xfrm>
          </p:grpSpPr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>
                <a:off x="419" y="460"/>
                <a:ext cx="309" cy="1"/>
              </a:xfrm>
              <a:prstGeom prst="line">
                <a:avLst/>
              </a:prstGeom>
              <a:noFill/>
              <a:ln w="22225" cmpd="sng">
                <a:solidFill>
                  <a:srgbClr val="339966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2" name="Text Box 12"/>
              <p:cNvSpPr txBox="1">
                <a:spLocks noChangeArrowheads="1"/>
              </p:cNvSpPr>
              <p:nvPr/>
            </p:nvSpPr>
            <p:spPr bwMode="auto">
              <a:xfrm>
                <a:off x="408" y="365"/>
                <a:ext cx="544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W</a:t>
                </a:r>
                <a:r>
                  <a:rPr lang="en-US" altLang="zh-CN" sz="3200" b="1" baseline="-25000" dirty="0" smtClean="0">
                    <a:latin typeface="宋体" pitchFamily="2" charset="-122"/>
                  </a:rPr>
                  <a:t>2</a:t>
                </a:r>
                <a:endParaRPr lang="zh-CN" altLang="zh-CN" sz="3200" b="1" baseline="-25000" dirty="0">
                  <a:latin typeface="宋体" pitchFamily="2" charset="-122"/>
                </a:endParaRP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408" y="131"/>
                <a:ext cx="409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W</a:t>
                </a:r>
                <a:r>
                  <a:rPr lang="en-US" altLang="zh-CN" sz="3200" b="1" baseline="-25000" dirty="0" smtClean="0">
                    <a:latin typeface="宋体" pitchFamily="2" charset="-122"/>
                  </a:rPr>
                  <a:t>1</a:t>
                </a:r>
                <a:endParaRPr lang="zh-CN" altLang="zh-CN" sz="3200" b="1" baseline="-25000" dirty="0">
                  <a:latin typeface="宋体" pitchFamily="2" charset="-122"/>
                </a:endParaRPr>
              </a:p>
            </p:txBody>
          </p:sp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0" y="227"/>
                <a:ext cx="144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zh-CN" sz="3200" b="1" dirty="0">
                  <a:latin typeface="宋体" pitchFamily="2" charset="-122"/>
                  <a:sym typeface="Wingdings" pitchFamily="2" charset="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300192" y="5068546"/>
              <a:ext cx="1008112" cy="952742"/>
              <a:chOff x="5363493" y="692696"/>
              <a:chExt cx="1008112" cy="952742"/>
            </a:xfrm>
          </p:grpSpPr>
          <p:grpSp>
            <p:nvGrpSpPr>
              <p:cNvPr id="46" name="Group 10"/>
              <p:cNvGrpSpPr/>
              <p:nvPr/>
            </p:nvGrpSpPr>
            <p:grpSpPr bwMode="auto">
              <a:xfrm>
                <a:off x="5672439" y="692696"/>
                <a:ext cx="699166" cy="952742"/>
                <a:chOff x="408" y="131"/>
                <a:chExt cx="544" cy="605"/>
              </a:xfrm>
            </p:grpSpPr>
            <p:sp>
              <p:nvSpPr>
                <p:cNvPr id="48" name="Line 11"/>
                <p:cNvSpPr>
                  <a:spLocks noChangeShapeType="1"/>
                </p:cNvSpPr>
                <p:nvPr/>
              </p:nvSpPr>
              <p:spPr bwMode="auto">
                <a:xfrm>
                  <a:off x="419" y="460"/>
                  <a:ext cx="309" cy="1"/>
                </a:xfrm>
                <a:prstGeom prst="line">
                  <a:avLst/>
                </a:prstGeom>
                <a:noFill/>
                <a:ln w="22225" cmpd="sng">
                  <a:solidFill>
                    <a:srgbClr val="339966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4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08" y="365"/>
                  <a:ext cx="544" cy="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altLang="zh-CN" sz="3200" b="1" dirty="0" smtClean="0">
                      <a:latin typeface="宋体" pitchFamily="2" charset="-122"/>
                    </a:rPr>
                    <a:t>P</a:t>
                  </a:r>
                  <a:r>
                    <a:rPr lang="en-US" altLang="zh-CN" sz="3200" b="1" baseline="-25000" dirty="0" smtClean="0">
                      <a:latin typeface="宋体" pitchFamily="2" charset="-122"/>
                    </a:rPr>
                    <a:t>2</a:t>
                  </a:r>
                  <a:endParaRPr lang="zh-CN" altLang="zh-CN" sz="3200" b="1" baseline="-25000" dirty="0">
                    <a:latin typeface="宋体" pitchFamily="2" charset="-122"/>
                  </a:endParaRPr>
                </a:p>
              </p:txBody>
            </p:sp>
            <p:sp>
              <p:nvSpPr>
                <p:cNvPr id="5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08" y="131"/>
                  <a:ext cx="409" cy="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b="1" dirty="0" smtClean="0">
                      <a:latin typeface="宋体" pitchFamily="2" charset="-122"/>
                    </a:rPr>
                    <a:t>P</a:t>
                  </a:r>
                  <a:r>
                    <a:rPr lang="en-US" altLang="zh-CN" sz="3200" b="1" baseline="-25000" dirty="0" smtClean="0">
                      <a:latin typeface="宋体" pitchFamily="2" charset="-122"/>
                    </a:rPr>
                    <a:t>1</a:t>
                  </a:r>
                  <a:endParaRPr lang="zh-CN" altLang="zh-CN" sz="3200" b="1" baseline="-25000" dirty="0">
                    <a:latin typeface="宋体" pitchFamily="2" charset="-122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5363493" y="105736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=</a:t>
                </a:r>
                <a:endParaRPr lang="zh-CN" alt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071538" y="214290"/>
            <a:ext cx="56388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4000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     </a:t>
            </a:r>
            <a:r>
              <a:rPr kumimoji="1" lang="zh-CN" altLang="en-US" sz="5400" dirty="0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问题思考</a:t>
            </a:r>
            <a:endParaRPr kumimoji="1" lang="zh-CN" altLang="en-US" sz="5400" dirty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00113" y="1196975"/>
            <a:ext cx="7704137" cy="218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228600" eaLnBrk="0" hangingPunct="0">
              <a:defRPr/>
            </a:pP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  </a:t>
            </a:r>
            <a:r>
              <a:rPr lang="zh-CN" sz="3200" b="1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展</a:t>
            </a:r>
            <a:r>
              <a:rPr 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示两个白炽灯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(25 W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和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100 W),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大家见过吗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?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请一组学生观察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你们观察到了什么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?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请告诉我们大家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.</a:t>
            </a:r>
            <a:endParaRPr lang="en-US" altLang="zh-CN" sz="3600" b="1" dirty="0">
              <a:latin typeface="+mn-ea"/>
              <a:ea typeface="+mn-ea"/>
            </a:endParaRPr>
          </a:p>
          <a:p>
            <a:pPr indent="228600" eaLnBrk="0" hangingPunct="0">
              <a:defRPr/>
            </a:pPr>
            <a:endParaRPr lang="en-US" altLang="zh-CN" sz="3600" dirty="0">
              <a:latin typeface="Arial" pitchFamily="34" charset="0"/>
            </a:endParaRPr>
          </a:p>
        </p:txBody>
      </p:sp>
      <p:pic>
        <p:nvPicPr>
          <p:cNvPr id="15361" name="9j227.jpg" descr="id:2147497424;Founder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58372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550" y="3573463"/>
            <a:ext cx="1655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dirty="0">
                <a:latin typeface="+mn-ea"/>
                <a:ea typeface="+mn-ea"/>
              </a:rPr>
              <a:t>……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550" y="4868863"/>
            <a:ext cx="734536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     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ea typeface="+mn-ea"/>
              </a:rPr>
              <a:t>在力学中我们用功率来描述力做功的快慢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。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ea typeface="+mn-ea"/>
              </a:rPr>
              <a:t>同样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ea typeface="+mn-ea"/>
              </a:rPr>
              <a:t>在电学中我们用电功率来描述电流做功的快慢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ea typeface="+mn-ea"/>
              </a:rPr>
              <a:t>这节课我们就来学习有关电功率的知识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。</a:t>
            </a:r>
            <a:endParaRPr lang="zh-CN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7" name="Group 4"/>
          <p:cNvGrpSpPr/>
          <p:nvPr/>
        </p:nvGrpSpPr>
        <p:grpSpPr bwMode="auto">
          <a:xfrm>
            <a:off x="6357950" y="357166"/>
            <a:ext cx="2592387" cy="1008063"/>
            <a:chOff x="0" y="0"/>
            <a:chExt cx="1633" cy="635"/>
          </a:xfrm>
        </p:grpSpPr>
        <p:pic>
          <p:nvPicPr>
            <p:cNvPr id="8" name="Picture 5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charset="0"/>
                <a:buNone/>
              </a:pPr>
              <a:r>
                <a:rPr lang="zh-CN" altLang="en-US" sz="3200" b="1">
                  <a:solidFill>
                    <a:srgbClr val="CC0000"/>
                  </a:solidFill>
                  <a:ea typeface="黑体" pitchFamily="2" charset="-122"/>
                </a:rPr>
                <a:t>学 习 新 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15362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683568" y="1196752"/>
            <a:ext cx="2664296" cy="59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 lIns="97616" tIns="48808" rIns="97616" bIns="48808">
            <a:spAutoFit/>
          </a:bodyPr>
          <a:lstStyle/>
          <a:p>
            <a:pPr defTabSz="975995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8.</a:t>
            </a:r>
            <a:r>
              <a:rPr lang="zh-CN" altLang="en-US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由</a:t>
            </a:r>
            <a:r>
              <a:rPr lang="zh-CN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P=U</a:t>
            </a:r>
            <a:r>
              <a:rPr lang="zh-CN" altLang="zh-CN" sz="3200" b="1" baseline="30000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/R</a:t>
            </a:r>
            <a:endParaRPr lang="zh-CN" altLang="zh-CN" sz="3200" b="1" dirty="0">
              <a:solidFill>
                <a:srgbClr val="008000"/>
              </a:solidFill>
              <a:latin typeface="隶书" pitchFamily="1" charset="-122"/>
              <a:ea typeface="隶书" pitchFamily="1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275856" y="1484784"/>
            <a:ext cx="978408" cy="14401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4283968" y="836712"/>
            <a:ext cx="144016" cy="1296144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4860032" y="1556792"/>
            <a:ext cx="3024335" cy="1016823"/>
            <a:chOff x="4830573" y="1556792"/>
            <a:chExt cx="2405721" cy="1016823"/>
          </a:xfrm>
        </p:grpSpPr>
        <p:grpSp>
          <p:nvGrpSpPr>
            <p:cNvPr id="21" name="组合 20"/>
            <p:cNvGrpSpPr/>
            <p:nvPr/>
          </p:nvGrpSpPr>
          <p:grpSpPr>
            <a:xfrm>
              <a:off x="4830573" y="1844824"/>
              <a:ext cx="2405721" cy="728791"/>
              <a:chOff x="4946637" y="836712"/>
              <a:chExt cx="2145644" cy="72879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946637" y="836712"/>
                <a:ext cx="214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dirty="0" smtClean="0">
                    <a:solidFill>
                      <a:srgbClr val="008000"/>
                    </a:solidFill>
                    <a:latin typeface="隶书" pitchFamily="1" charset="-122"/>
                    <a:ea typeface="隶书" pitchFamily="1" charset="-122"/>
                  </a:rPr>
                  <a:t>R</a:t>
                </a:r>
                <a:r>
                  <a:rPr lang="en-US" altLang="zh-CN" sz="2800" b="1" dirty="0" smtClean="0">
                    <a:solidFill>
                      <a:srgbClr val="008000"/>
                    </a:solidFill>
                    <a:latin typeface="隶书" pitchFamily="1" charset="-122"/>
                    <a:ea typeface="隶书" pitchFamily="1" charset="-122"/>
                  </a:rPr>
                  <a:t>=</a:t>
                </a:r>
                <a:endParaRPr lang="zh-CN" altLang="en-US" sz="2800" dirty="0"/>
              </a:p>
            </p:txBody>
          </p:sp>
          <p:grpSp>
            <p:nvGrpSpPr>
              <p:cNvPr id="23" name="组合 18"/>
              <p:cNvGrpSpPr/>
              <p:nvPr/>
            </p:nvGrpSpPr>
            <p:grpSpPr>
              <a:xfrm>
                <a:off x="5580112" y="980728"/>
                <a:ext cx="864096" cy="584775"/>
                <a:chOff x="5364088" y="980728"/>
                <a:chExt cx="864096" cy="584775"/>
              </a:xfrm>
            </p:grpSpPr>
            <p:sp>
              <p:nvSpPr>
                <p:cNvPr id="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364088" y="980728"/>
                  <a:ext cx="864096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dirty="0" smtClean="0">
                      <a:latin typeface="宋体" pitchFamily="2" charset="-122"/>
                    </a:rPr>
                    <a:t>P</a:t>
                  </a:r>
                  <a:r>
                    <a:rPr lang="zh-CN" altLang="en-US" sz="3200" b="1" baseline="-25000" dirty="0" smtClean="0">
                      <a:latin typeface="宋体" pitchFamily="2" charset="-122"/>
                    </a:rPr>
                    <a:t>实</a:t>
                  </a:r>
                  <a:endParaRPr lang="zh-CN" altLang="zh-CN" sz="3200" b="1" dirty="0">
                    <a:latin typeface="宋体" pitchFamily="2" charset="-122"/>
                  </a:endParaRP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5364088" y="1124744"/>
                  <a:ext cx="504056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/>
            <p:cNvSpPr txBox="1"/>
            <p:nvPr/>
          </p:nvSpPr>
          <p:spPr>
            <a:xfrm>
              <a:off x="5508104" y="1556792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U</a:t>
              </a:r>
              <a:r>
                <a:rPr lang="en-US" altLang="zh-CN" sz="2800" baseline="30000" dirty="0" smtClean="0"/>
                <a:t>2</a:t>
              </a:r>
              <a:r>
                <a:rPr lang="zh-CN" altLang="en-US" sz="2800" b="1" baseline="-25000" dirty="0" smtClean="0"/>
                <a:t>实</a:t>
              </a:r>
              <a:endParaRPr lang="zh-CN" altLang="en-US" sz="2800" b="1" baseline="-250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83568" y="285293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9.</a:t>
            </a:r>
            <a:r>
              <a:rPr lang="zh-CN" altLang="en-US" sz="2800" b="1" dirty="0" smtClean="0"/>
              <a:t>由灯泡上的额定功率可判断灯丝的粗细</a:t>
            </a:r>
            <a:endParaRPr lang="zh-CN" altLang="en-US" sz="2800" b="1" dirty="0"/>
          </a:p>
        </p:txBody>
      </p:sp>
      <p:grpSp>
        <p:nvGrpSpPr>
          <p:cNvPr id="43" name="组合 42"/>
          <p:cNvGrpSpPr/>
          <p:nvPr/>
        </p:nvGrpSpPr>
        <p:grpSpPr>
          <a:xfrm>
            <a:off x="4860032" y="404664"/>
            <a:ext cx="2376264" cy="1169222"/>
            <a:chOff x="4868416" y="548681"/>
            <a:chExt cx="2376264" cy="1169222"/>
          </a:xfrm>
        </p:grpSpPr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652120" y="548681"/>
              <a:ext cx="1008112" cy="5847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3200" b="1" dirty="0" smtClean="0">
                  <a:latin typeface="宋体" pitchFamily="2" charset="-122"/>
                </a:rPr>
                <a:t>U</a:t>
              </a:r>
              <a:r>
                <a:rPr lang="zh-CN" altLang="en-US" sz="3200" b="1" baseline="-25000" dirty="0" smtClean="0">
                  <a:latin typeface="宋体" pitchFamily="2" charset="-122"/>
                </a:rPr>
                <a:t>额</a:t>
              </a:r>
              <a:r>
                <a:rPr lang="en-US" altLang="zh-CN" sz="3200" b="1" baseline="30000" dirty="0" smtClean="0">
                  <a:latin typeface="宋体" pitchFamily="2" charset="-122"/>
                </a:rPr>
                <a:t>2</a:t>
              </a:r>
              <a:endParaRPr lang="zh-CN" altLang="zh-CN" sz="3200" b="1" baseline="30000" dirty="0">
                <a:latin typeface="宋体" pitchFamily="2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868416" y="989112"/>
              <a:ext cx="2376264" cy="728791"/>
              <a:chOff x="4716016" y="836712"/>
              <a:chExt cx="2376264" cy="728791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716016" y="836712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dirty="0" smtClean="0">
                    <a:solidFill>
                      <a:srgbClr val="008000"/>
                    </a:solidFill>
                    <a:latin typeface="隶书" pitchFamily="1" charset="-122"/>
                    <a:ea typeface="隶书" pitchFamily="1" charset="-122"/>
                  </a:rPr>
                  <a:t>R</a:t>
                </a:r>
                <a:r>
                  <a:rPr lang="en-US" altLang="zh-CN" sz="2800" b="1" dirty="0" smtClean="0">
                    <a:solidFill>
                      <a:srgbClr val="008000"/>
                    </a:solidFill>
                    <a:latin typeface="隶书" pitchFamily="1" charset="-122"/>
                    <a:ea typeface="隶书" pitchFamily="1" charset="-122"/>
                  </a:rPr>
                  <a:t>=</a:t>
                </a:r>
                <a:endParaRPr lang="zh-CN" altLang="en-US" sz="2800" dirty="0"/>
              </a:p>
            </p:txBody>
          </p:sp>
          <p:grpSp>
            <p:nvGrpSpPr>
              <p:cNvPr id="37" name="组合 18"/>
              <p:cNvGrpSpPr/>
              <p:nvPr/>
            </p:nvGrpSpPr>
            <p:grpSpPr>
              <a:xfrm>
                <a:off x="5580112" y="980728"/>
                <a:ext cx="864096" cy="584775"/>
                <a:chOff x="5364088" y="980728"/>
                <a:chExt cx="864096" cy="584775"/>
              </a:xfrm>
            </p:grpSpPr>
            <p:sp>
              <p:nvSpPr>
                <p:cNvPr id="3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364088" y="980728"/>
                  <a:ext cx="864096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dirty="0" smtClean="0">
                      <a:latin typeface="宋体" pitchFamily="2" charset="-122"/>
                    </a:rPr>
                    <a:t>P</a:t>
                  </a:r>
                  <a:r>
                    <a:rPr lang="zh-CN" altLang="en-US" sz="3200" b="1" baseline="-25000" dirty="0" smtClean="0">
                      <a:latin typeface="宋体" pitchFamily="2" charset="-122"/>
                    </a:rPr>
                    <a:t>额</a:t>
                  </a:r>
                  <a:endParaRPr lang="zh-CN" altLang="zh-CN" sz="3200" b="1" dirty="0">
                    <a:latin typeface="宋体" pitchFamily="2" charset="-122"/>
                  </a:endParaRP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5364088" y="1124744"/>
                  <a:ext cx="504056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1" name="组合 40"/>
          <p:cNvGrpSpPr/>
          <p:nvPr/>
        </p:nvGrpSpPr>
        <p:grpSpPr>
          <a:xfrm>
            <a:off x="1403648" y="3356992"/>
            <a:ext cx="2448272" cy="1088831"/>
            <a:chOff x="1403648" y="3356992"/>
            <a:chExt cx="2376264" cy="1088831"/>
          </a:xfrm>
        </p:grpSpPr>
        <p:grpSp>
          <p:nvGrpSpPr>
            <p:cNvPr id="20" name="组合 19"/>
            <p:cNvGrpSpPr/>
            <p:nvPr/>
          </p:nvGrpSpPr>
          <p:grpSpPr>
            <a:xfrm>
              <a:off x="1403648" y="3717032"/>
              <a:ext cx="2376264" cy="728791"/>
              <a:chOff x="4716016" y="836712"/>
              <a:chExt cx="2376264" cy="7287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716016" y="836712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dirty="0" smtClean="0">
                    <a:solidFill>
                      <a:srgbClr val="008000"/>
                    </a:solidFill>
                    <a:latin typeface="隶书" pitchFamily="1" charset="-122"/>
                    <a:ea typeface="隶书" pitchFamily="1" charset="-122"/>
                  </a:rPr>
                  <a:t>R</a:t>
                </a:r>
                <a:r>
                  <a:rPr lang="en-US" altLang="zh-CN" sz="2800" b="1" dirty="0" smtClean="0">
                    <a:solidFill>
                      <a:srgbClr val="008000"/>
                    </a:solidFill>
                    <a:latin typeface="隶书" pitchFamily="1" charset="-122"/>
                    <a:ea typeface="隶书" pitchFamily="1" charset="-122"/>
                  </a:rPr>
                  <a:t>=</a:t>
                </a:r>
                <a:endParaRPr lang="zh-CN" altLang="en-US" sz="2800" dirty="0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5580112" y="980728"/>
                <a:ext cx="864096" cy="584775"/>
                <a:chOff x="5364088" y="980728"/>
                <a:chExt cx="864096" cy="584775"/>
              </a:xfrm>
            </p:grpSpPr>
            <p:sp>
              <p:nvSpPr>
                <p:cNvPr id="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364088" y="980728"/>
                  <a:ext cx="864096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dirty="0" smtClean="0">
                      <a:latin typeface="宋体" pitchFamily="2" charset="-122"/>
                    </a:rPr>
                    <a:t>P</a:t>
                  </a:r>
                  <a:r>
                    <a:rPr lang="zh-CN" altLang="en-US" sz="3200" b="1" baseline="-25000" dirty="0" smtClean="0">
                      <a:latin typeface="宋体" pitchFamily="2" charset="-122"/>
                    </a:rPr>
                    <a:t>额</a:t>
                  </a:r>
                  <a:endParaRPr lang="zh-CN" altLang="zh-CN" sz="3200" b="1" dirty="0">
                    <a:latin typeface="宋体" pitchFamily="2" charset="-122"/>
                  </a:endParaRP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5364088" y="1124744"/>
                  <a:ext cx="504056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2123728" y="3356992"/>
              <a:ext cx="936104" cy="5847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3200" b="1" dirty="0" smtClean="0">
                  <a:latin typeface="宋体" pitchFamily="2" charset="-122"/>
                </a:rPr>
                <a:t>U</a:t>
              </a:r>
              <a:r>
                <a:rPr lang="zh-CN" altLang="en-US" sz="3200" b="1" baseline="-25000" dirty="0" smtClean="0">
                  <a:latin typeface="宋体" pitchFamily="2" charset="-122"/>
                </a:rPr>
                <a:t>额</a:t>
              </a:r>
              <a:r>
                <a:rPr lang="en-US" altLang="zh-CN" sz="3200" b="1" baseline="30000" dirty="0" smtClean="0">
                  <a:latin typeface="宋体" pitchFamily="2" charset="-122"/>
                </a:rPr>
                <a:t>2</a:t>
              </a:r>
              <a:endParaRPr lang="zh-CN" altLang="zh-CN" sz="3200" b="1" baseline="30000" dirty="0">
                <a:latin typeface="宋体" pitchFamily="2" charset="-12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203848" y="357301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当</a:t>
            </a:r>
            <a:r>
              <a:rPr lang="en-US" altLang="zh-CN" sz="2800" b="1" dirty="0" smtClean="0"/>
              <a:t>U</a:t>
            </a:r>
            <a:r>
              <a:rPr lang="zh-CN" altLang="en-US" sz="2800" b="1" baseline="-25000" dirty="0" smtClean="0"/>
              <a:t>额</a:t>
            </a:r>
            <a:r>
              <a:rPr lang="zh-CN" altLang="en-US" sz="2800" b="1" dirty="0" smtClean="0"/>
              <a:t>一定时，</a:t>
            </a:r>
            <a:r>
              <a:rPr lang="en-US" altLang="zh-CN" sz="2800" b="1" dirty="0" smtClean="0"/>
              <a:t>P</a:t>
            </a:r>
            <a:r>
              <a:rPr lang="zh-CN" altLang="en-US" sz="2800" b="1" baseline="-25000" dirty="0" smtClean="0"/>
              <a:t>额</a:t>
            </a:r>
            <a:r>
              <a:rPr lang="zh-CN" altLang="en-US" sz="2800" b="1" dirty="0" smtClean="0"/>
              <a:t>越大，</a:t>
            </a:r>
            <a:r>
              <a:rPr lang="en-US" altLang="zh-CN" sz="2800" b="1" dirty="0" smtClean="0"/>
              <a:t>R</a:t>
            </a:r>
            <a:r>
              <a:rPr lang="zh-CN" altLang="en-US" sz="2800" b="1" dirty="0" smtClean="0"/>
              <a:t>越小灯丝越粗。</a:t>
            </a:r>
            <a:endParaRPr lang="zh-CN" altLang="en-US" sz="2800" b="1" normalizeH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83568" y="494116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10.</a:t>
            </a:r>
            <a:r>
              <a:rPr lang="zh-CN" altLang="en-US" sz="2800" b="1" dirty="0" smtClean="0"/>
              <a:t>串联电路</a:t>
            </a:r>
            <a:r>
              <a:rPr lang="zh-CN" altLang="en-US" dirty="0" smtClean="0"/>
              <a:t>             </a:t>
            </a:r>
            <a:r>
              <a:rPr lang="zh-CN" altLang="en-US" sz="2800" b="1" dirty="0" smtClean="0"/>
              <a:t>电流相同</a:t>
            </a:r>
            <a:r>
              <a:rPr lang="zh-CN" altLang="en-US" dirty="0" smtClean="0"/>
              <a:t>               </a:t>
            </a:r>
            <a:r>
              <a:rPr lang="zh-CN" altLang="en-US" sz="2800" dirty="0" smtClean="0"/>
              <a:t>用  </a:t>
            </a:r>
            <a:r>
              <a:rPr lang="en-US" altLang="zh-CN" sz="2800" dirty="0" smtClean="0"/>
              <a:t>p=</a:t>
            </a:r>
            <a:r>
              <a:rPr lang="zh-CN" altLang="zh-CN" sz="2800" b="1" dirty="0" smtClean="0">
                <a:latin typeface="宋体" pitchFamily="2" charset="-122"/>
              </a:rPr>
              <a:t>I</a:t>
            </a:r>
            <a:r>
              <a:rPr lang="en-US" altLang="zh-CN" sz="2800" b="1" baseline="30000" dirty="0" smtClean="0">
                <a:latin typeface="宋体" pitchFamily="2" charset="-122"/>
              </a:rPr>
              <a:t>2</a:t>
            </a:r>
            <a:r>
              <a:rPr lang="en-US" altLang="zh-CN" sz="2800" b="1" dirty="0" smtClean="0">
                <a:latin typeface="宋体" pitchFamily="2" charset="-122"/>
              </a:rPr>
              <a:t>R</a:t>
            </a:r>
            <a:r>
              <a:rPr lang="zh-CN" altLang="en-US" sz="2800" b="1" dirty="0" smtClean="0">
                <a:latin typeface="宋体" pitchFamily="2" charset="-122"/>
              </a:rPr>
              <a:t>分析</a:t>
            </a:r>
            <a:endParaRPr lang="en-US" altLang="zh-CN" sz="2800" b="1" dirty="0" smtClean="0">
              <a:latin typeface="宋体" pitchFamily="2" charset="-122"/>
            </a:endParaRPr>
          </a:p>
          <a:p>
            <a:r>
              <a:rPr lang="zh-CN" altLang="en-US" sz="2800" b="1" dirty="0" smtClean="0">
                <a:latin typeface="宋体" pitchFamily="2" charset="-122"/>
              </a:rPr>
              <a:t>   </a:t>
            </a:r>
            <a:endParaRPr lang="en-US" altLang="zh-CN" sz="2800" b="1" dirty="0" smtClean="0">
              <a:latin typeface="宋体" pitchFamily="2" charset="-122"/>
            </a:endParaRPr>
          </a:p>
          <a:p>
            <a:r>
              <a:rPr lang="zh-CN" altLang="en-US" sz="2800" b="1" dirty="0" smtClean="0">
                <a:latin typeface="宋体" pitchFamily="2" charset="-122"/>
              </a:rPr>
              <a:t>  并联电路     电压相同     用        分析</a:t>
            </a:r>
            <a:endParaRPr lang="zh-CN" altLang="en-US" sz="2800" dirty="0"/>
          </a:p>
        </p:txBody>
      </p:sp>
      <p:sp>
        <p:nvSpPr>
          <p:cNvPr id="29" name="右箭头 28"/>
          <p:cNvSpPr/>
          <p:nvPr/>
        </p:nvSpPr>
        <p:spPr>
          <a:xfrm>
            <a:off x="2843808" y="515719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</a:t>
            </a:r>
            <a:endParaRPr lang="zh-CN" altLang="en-US" dirty="0"/>
          </a:p>
        </p:txBody>
      </p:sp>
      <p:sp>
        <p:nvSpPr>
          <p:cNvPr id="30" name="右箭头 29"/>
          <p:cNvSpPr/>
          <p:nvPr/>
        </p:nvSpPr>
        <p:spPr>
          <a:xfrm>
            <a:off x="5148064" y="515719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</a:t>
            </a:r>
            <a:endParaRPr lang="zh-CN" altLang="en-US" dirty="0"/>
          </a:p>
        </p:txBody>
      </p:sp>
      <p:sp>
        <p:nvSpPr>
          <p:cNvPr id="31" name="右箭头 30"/>
          <p:cNvSpPr/>
          <p:nvPr/>
        </p:nvSpPr>
        <p:spPr>
          <a:xfrm>
            <a:off x="2843808" y="602128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44" name="右箭头 43"/>
          <p:cNvSpPr/>
          <p:nvPr/>
        </p:nvSpPr>
        <p:spPr>
          <a:xfrm>
            <a:off x="5004048" y="602128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</a:t>
            </a:r>
            <a:endParaRPr lang="zh-CN" altLang="en-US" dirty="0"/>
          </a:p>
        </p:txBody>
      </p:sp>
      <p:grpSp>
        <p:nvGrpSpPr>
          <p:cNvPr id="45" name="组合 44"/>
          <p:cNvGrpSpPr/>
          <p:nvPr/>
        </p:nvGrpSpPr>
        <p:grpSpPr>
          <a:xfrm>
            <a:off x="6300192" y="5517232"/>
            <a:ext cx="1367970" cy="792088"/>
            <a:chOff x="3787658" y="2241184"/>
            <a:chExt cx="1287803" cy="1051953"/>
          </a:xfrm>
        </p:grpSpPr>
        <p:grpSp>
          <p:nvGrpSpPr>
            <p:cNvPr id="46" name="Group 10"/>
            <p:cNvGrpSpPr/>
            <p:nvPr/>
          </p:nvGrpSpPr>
          <p:grpSpPr bwMode="auto">
            <a:xfrm>
              <a:off x="3787658" y="2241184"/>
              <a:ext cx="1287803" cy="1051953"/>
              <a:chOff x="-50" y="68"/>
              <a:chExt cx="1002" cy="668"/>
            </a:xfrm>
          </p:grpSpPr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>
                <a:off x="419" y="460"/>
                <a:ext cx="309" cy="1"/>
              </a:xfrm>
              <a:prstGeom prst="line">
                <a:avLst/>
              </a:prstGeom>
              <a:noFill/>
              <a:ln w="22225" cmpd="sng">
                <a:solidFill>
                  <a:srgbClr val="339966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9" name="Text Box 12"/>
              <p:cNvSpPr txBox="1">
                <a:spLocks noChangeArrowheads="1"/>
              </p:cNvSpPr>
              <p:nvPr/>
            </p:nvSpPr>
            <p:spPr bwMode="auto">
              <a:xfrm>
                <a:off x="408" y="365"/>
                <a:ext cx="544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R</a:t>
                </a:r>
                <a:endParaRPr lang="zh-CN" altLang="zh-CN" sz="3200" b="1" dirty="0">
                  <a:latin typeface="宋体" pitchFamily="2" charset="-122"/>
                </a:endParaRPr>
              </a:p>
            </p:txBody>
          </p:sp>
          <p:sp>
            <p:nvSpPr>
              <p:cNvPr id="50" name="Text Box 13"/>
              <p:cNvSpPr txBox="1">
                <a:spLocks noChangeArrowheads="1"/>
              </p:cNvSpPr>
              <p:nvPr/>
            </p:nvSpPr>
            <p:spPr bwMode="auto">
              <a:xfrm>
                <a:off x="401" y="68"/>
                <a:ext cx="353" cy="4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</a:rPr>
                  <a:t>U</a:t>
                </a:r>
                <a:endParaRPr lang="zh-CN" altLang="zh-CN" sz="3200" b="1" dirty="0">
                  <a:latin typeface="宋体" pitchFamily="2" charset="-122"/>
                </a:endParaRP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-50" y="235"/>
                <a:ext cx="463" cy="3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 smtClean="0">
                    <a:latin typeface="宋体" pitchFamily="2" charset="-122"/>
                    <a:sym typeface="Wingdings" pitchFamily="2" charset="2"/>
                  </a:rPr>
                  <a:t>P</a:t>
                </a:r>
                <a:r>
                  <a:rPr lang="zh-CN" altLang="zh-CN" sz="3200" b="1" dirty="0" smtClean="0">
                    <a:latin typeface="宋体" pitchFamily="2" charset="-122"/>
                    <a:sym typeface="Wingdings" pitchFamily="2" charset="2"/>
                  </a:rPr>
                  <a:t>=</a:t>
                </a:r>
                <a:endParaRPr lang="zh-CN" altLang="zh-CN" sz="3200" b="1" dirty="0">
                  <a:latin typeface="宋体" pitchFamily="2" charset="-122"/>
                  <a:sym typeface="Wingdings" pitchFamily="2" charset="2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644008" y="2329135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2</a:t>
              </a:r>
              <a:endParaRPr lang="zh-CN" alt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4" grpId="0"/>
      <p:bldP spid="42" grpId="1"/>
      <p:bldP spid="28" grpId="0"/>
      <p:bldP spid="29" grpId="0" animBg="1"/>
      <p:bldP spid="30" grpId="0" animBg="1"/>
      <p:bldP spid="31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7239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9400ED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宋体"/>
                <a:ea typeface="宋体"/>
              </a:rPr>
              <a:t>再见！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5800" y="1676400"/>
            <a:ext cx="72390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kumimoji="0" lang="en-US" altLang="zh-CN" sz="28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kumimoji="0"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一用电器接在电路上工作时</a:t>
            </a:r>
            <a:r>
              <a:rPr kumimoji="0" lang="en-US" altLang="zh-CN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0"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通过它的电流是</a:t>
            </a:r>
            <a:r>
              <a:rPr kumimoji="0" lang="en-US" altLang="zh-CN" sz="28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0.5A</a:t>
            </a:r>
            <a:r>
              <a:rPr kumimoji="0" lang="en-US" altLang="zh-CN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0"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在</a:t>
            </a:r>
            <a:r>
              <a:rPr kumimoji="0" lang="en-US" altLang="zh-CN" sz="28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min</a:t>
            </a:r>
            <a:r>
              <a:rPr kumimoji="0"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内消耗的电能是</a:t>
            </a:r>
            <a:r>
              <a:rPr kumimoji="0" lang="en-US" altLang="zh-CN" sz="28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66000J</a:t>
            </a:r>
            <a:r>
              <a:rPr kumimoji="0"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，试求用电器两端的电压是多少</a:t>
            </a:r>
            <a:r>
              <a:rPr kumimoji="0" lang="en-US" altLang="zh-CN" sz="28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?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33400" y="3124200"/>
            <a:ext cx="1066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66FF"/>
                </a:solidFill>
                <a:latin typeface="Times New Roman" pitchFamily="18" charset="0"/>
                <a:ea typeface="宋体" pitchFamily="2" charset="-122"/>
              </a:rPr>
              <a:t>解：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990600" y="3048000"/>
            <a:ext cx="3124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t=</a:t>
            </a:r>
            <a:r>
              <a:rPr lang="en-US" altLang="zh-CN" sz="3200" b="1">
                <a:solidFill>
                  <a:srgbClr val="FF0000"/>
                </a:solidFill>
              </a:rPr>
              <a:t>10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min</a:t>
            </a:r>
            <a:r>
              <a:rPr kumimoji="0"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=600s</a:t>
            </a:r>
          </a:p>
        </p:txBody>
      </p:sp>
      <p:grpSp>
        <p:nvGrpSpPr>
          <p:cNvPr id="2" name="Group 35"/>
          <p:cNvGrpSpPr/>
          <p:nvPr/>
        </p:nvGrpSpPr>
        <p:grpSpPr bwMode="auto">
          <a:xfrm>
            <a:off x="1447800" y="3581400"/>
            <a:ext cx="7315200" cy="1333500"/>
            <a:chOff x="912" y="2256"/>
            <a:chExt cx="4608" cy="840"/>
          </a:xfrm>
        </p:grpSpPr>
        <p:grpSp>
          <p:nvGrpSpPr>
            <p:cNvPr id="3" name="Group 10"/>
            <p:cNvGrpSpPr/>
            <p:nvPr/>
          </p:nvGrpSpPr>
          <p:grpSpPr bwMode="auto">
            <a:xfrm>
              <a:off x="912" y="2256"/>
              <a:ext cx="3504" cy="840"/>
              <a:chOff x="2880" y="1392"/>
              <a:chExt cx="2160" cy="840"/>
            </a:xfrm>
          </p:grpSpPr>
          <p:grpSp>
            <p:nvGrpSpPr>
              <p:cNvPr id="4" name="Group 11"/>
              <p:cNvGrpSpPr/>
              <p:nvPr/>
            </p:nvGrpSpPr>
            <p:grpSpPr bwMode="auto">
              <a:xfrm>
                <a:off x="3264" y="1795"/>
                <a:ext cx="1584" cy="29"/>
                <a:chOff x="1152" y="2419"/>
                <a:chExt cx="1584" cy="29"/>
              </a:xfrm>
            </p:grpSpPr>
            <p:sp>
              <p:nvSpPr>
                <p:cNvPr id="1436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52" y="2419"/>
                  <a:ext cx="326" cy="2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8" name="Line 13"/>
                <p:cNvSpPr>
                  <a:spLocks noChangeShapeType="1"/>
                </p:cNvSpPr>
                <p:nvPr/>
              </p:nvSpPr>
              <p:spPr bwMode="auto">
                <a:xfrm>
                  <a:off x="2064" y="244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4"/>
              <p:cNvGrpSpPr/>
              <p:nvPr/>
            </p:nvGrpSpPr>
            <p:grpSpPr bwMode="auto">
              <a:xfrm>
                <a:off x="2880" y="1392"/>
                <a:ext cx="2160" cy="840"/>
                <a:chOff x="2544" y="1762"/>
                <a:chExt cx="2160" cy="840"/>
              </a:xfrm>
            </p:grpSpPr>
            <p:sp>
              <p:nvSpPr>
                <p:cNvPr id="14361" name="Rectangle 15"/>
                <p:cNvSpPr>
                  <a:spLocks noChangeArrowheads="1"/>
                </p:cNvSpPr>
                <p:nvPr/>
              </p:nvSpPr>
              <p:spPr bwMode="auto">
                <a:xfrm>
                  <a:off x="2544" y="1954"/>
                  <a:ext cx="43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zh-CN" sz="4000" b="1">
                      <a:solidFill>
                        <a:srgbClr val="FF0000"/>
                      </a:solidFill>
                      <a:latin typeface="Times New Roman" pitchFamily="18" charset="0"/>
                      <a:ea typeface="宋体" pitchFamily="2" charset="-122"/>
                    </a:rPr>
                    <a:t>P=</a:t>
                  </a:r>
                </a:p>
              </p:txBody>
            </p:sp>
            <p:sp>
              <p:nvSpPr>
                <p:cNvPr id="1436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76" y="1762"/>
                  <a:ext cx="43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3600" b="1">
                      <a:solidFill>
                        <a:srgbClr val="FF0000"/>
                      </a:solidFill>
                      <a:latin typeface="Times New Roman" pitchFamily="18" charset="0"/>
                      <a:ea typeface="黑体" pitchFamily="49" charset="-122"/>
                    </a:rPr>
                    <a:t>W</a:t>
                  </a:r>
                </a:p>
              </p:txBody>
            </p:sp>
            <p:sp>
              <p:nvSpPr>
                <p:cNvPr id="1436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24" y="2146"/>
                  <a:ext cx="38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000" b="1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  <p:sp>
              <p:nvSpPr>
                <p:cNvPr id="1436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8" y="1968"/>
                  <a:ext cx="52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>
                      <a:solidFill>
                        <a:srgbClr val="FF0000"/>
                      </a:solidFill>
                    </a:rPr>
                    <a:t>=</a:t>
                  </a:r>
                </a:p>
              </p:txBody>
            </p:sp>
            <p:sp>
              <p:nvSpPr>
                <p:cNvPr id="1436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44" y="1824"/>
                  <a:ext cx="768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000" b="1">
                      <a:solidFill>
                        <a:srgbClr val="FF0000"/>
                      </a:solidFill>
                      <a:latin typeface="Times New Roman" pitchFamily="18" charset="0"/>
                      <a:ea typeface="宋体" pitchFamily="2" charset="-122"/>
                    </a:rPr>
                    <a:t>66000J</a:t>
                  </a:r>
                </a:p>
              </p:txBody>
            </p:sp>
            <p:sp>
              <p:nvSpPr>
                <p:cNvPr id="1436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48" y="2160"/>
                  <a:ext cx="105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000" b="1">
                      <a:solidFill>
                        <a:srgbClr val="FF0000"/>
                      </a:solidFill>
                      <a:latin typeface="Times New Roman" pitchFamily="18" charset="0"/>
                      <a:ea typeface="宋体" pitchFamily="2" charset="-122"/>
                    </a:rPr>
                    <a:t>600s</a:t>
                  </a:r>
                </a:p>
              </p:txBody>
            </p:sp>
          </p:grpSp>
        </p:grp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3888" y="2448"/>
              <a:ext cx="1632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</a:rPr>
                <a:t>=</a:t>
              </a:r>
              <a:r>
                <a:rPr lang="en-US" altLang="zh-CN" sz="4000" b="1">
                  <a:solidFill>
                    <a:srgbClr val="FF0000"/>
                  </a:solidFill>
                  <a:latin typeface="Times New Roman" pitchFamily="18" charset="0"/>
                </a:rPr>
                <a:t>110W</a:t>
              </a:r>
            </a:p>
          </p:txBody>
        </p:sp>
      </p:grpSp>
      <p:grpSp>
        <p:nvGrpSpPr>
          <p:cNvPr id="6" name="Group 50"/>
          <p:cNvGrpSpPr/>
          <p:nvPr/>
        </p:nvGrpSpPr>
        <p:grpSpPr bwMode="auto">
          <a:xfrm>
            <a:off x="1447800" y="4648200"/>
            <a:ext cx="5943600" cy="1333500"/>
            <a:chOff x="912" y="2928"/>
            <a:chExt cx="3744" cy="840"/>
          </a:xfrm>
        </p:grpSpPr>
        <p:grpSp>
          <p:nvGrpSpPr>
            <p:cNvPr id="7" name="Group 23"/>
            <p:cNvGrpSpPr/>
            <p:nvPr/>
          </p:nvGrpSpPr>
          <p:grpSpPr bwMode="auto">
            <a:xfrm>
              <a:off x="912" y="2928"/>
              <a:ext cx="2688" cy="840"/>
              <a:chOff x="2880" y="1392"/>
              <a:chExt cx="2160" cy="840"/>
            </a:xfrm>
          </p:grpSpPr>
          <p:grpSp>
            <p:nvGrpSpPr>
              <p:cNvPr id="8" name="Group 24"/>
              <p:cNvGrpSpPr/>
              <p:nvPr/>
            </p:nvGrpSpPr>
            <p:grpSpPr bwMode="auto">
              <a:xfrm>
                <a:off x="3264" y="1824"/>
                <a:ext cx="1584" cy="0"/>
                <a:chOff x="1152" y="2448"/>
                <a:chExt cx="1584" cy="0"/>
              </a:xfrm>
            </p:grpSpPr>
            <p:sp>
              <p:nvSpPr>
                <p:cNvPr id="14355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244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6" name="Line 26"/>
                <p:cNvSpPr>
                  <a:spLocks noChangeShapeType="1"/>
                </p:cNvSpPr>
                <p:nvPr/>
              </p:nvSpPr>
              <p:spPr bwMode="auto">
                <a:xfrm>
                  <a:off x="2064" y="244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" name="Group 27"/>
              <p:cNvGrpSpPr/>
              <p:nvPr/>
            </p:nvGrpSpPr>
            <p:grpSpPr bwMode="auto">
              <a:xfrm>
                <a:off x="2880" y="1392"/>
                <a:ext cx="2160" cy="840"/>
                <a:chOff x="2544" y="1762"/>
                <a:chExt cx="2160" cy="840"/>
              </a:xfrm>
            </p:grpSpPr>
            <p:sp>
              <p:nvSpPr>
                <p:cNvPr id="14349" name="Rectangle 28"/>
                <p:cNvSpPr>
                  <a:spLocks noChangeArrowheads="1"/>
                </p:cNvSpPr>
                <p:nvPr/>
              </p:nvSpPr>
              <p:spPr bwMode="auto">
                <a:xfrm>
                  <a:off x="2544" y="1954"/>
                  <a:ext cx="43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zh-CN" sz="4000" b="1">
                      <a:solidFill>
                        <a:srgbClr val="FF0000"/>
                      </a:solidFill>
                      <a:latin typeface="Times New Roman" pitchFamily="18" charset="0"/>
                      <a:ea typeface="宋体" pitchFamily="2" charset="-122"/>
                    </a:rPr>
                    <a:t>U=</a:t>
                  </a:r>
                </a:p>
              </p:txBody>
            </p:sp>
            <p:sp>
              <p:nvSpPr>
                <p:cNvPr id="1435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976" y="1762"/>
                  <a:ext cx="43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000" b="1">
                      <a:solidFill>
                        <a:srgbClr val="FF0000"/>
                      </a:solidFill>
                    </a:rPr>
                    <a:t>P</a:t>
                  </a:r>
                </a:p>
              </p:txBody>
            </p:sp>
            <p:sp>
              <p:nvSpPr>
                <p:cNvPr id="1435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024" y="2146"/>
                  <a:ext cx="38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000" b="1">
                      <a:solidFill>
                        <a:srgbClr val="FF0000"/>
                      </a:solidFill>
                    </a:rPr>
                    <a:t>I</a:t>
                  </a:r>
                </a:p>
              </p:txBody>
            </p:sp>
            <p:sp>
              <p:nvSpPr>
                <p:cNvPr id="1435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08" y="1968"/>
                  <a:ext cx="52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>
                      <a:solidFill>
                        <a:srgbClr val="FF0000"/>
                      </a:solidFill>
                    </a:rPr>
                    <a:t>=</a:t>
                  </a:r>
                </a:p>
              </p:txBody>
            </p:sp>
            <p:sp>
              <p:nvSpPr>
                <p:cNvPr id="1435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744" y="1824"/>
                  <a:ext cx="768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000" b="1">
                      <a:solidFill>
                        <a:srgbClr val="FF0000"/>
                      </a:solidFill>
                      <a:latin typeface="Times New Roman" pitchFamily="18" charset="0"/>
                      <a:ea typeface="宋体" pitchFamily="2" charset="-122"/>
                    </a:rPr>
                    <a:t>110W</a:t>
                  </a:r>
                </a:p>
              </p:txBody>
            </p:sp>
            <p:sp>
              <p:nvSpPr>
                <p:cNvPr id="1435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648" y="2160"/>
                  <a:ext cx="105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000" b="1">
                      <a:solidFill>
                        <a:srgbClr val="FF0000"/>
                      </a:solidFill>
                      <a:latin typeface="Times New Roman" pitchFamily="18" charset="0"/>
                      <a:ea typeface="宋体" pitchFamily="2" charset="-122"/>
                    </a:rPr>
                    <a:t>0.5A</a:t>
                  </a:r>
                </a:p>
              </p:txBody>
            </p:sp>
          </p:grpSp>
        </p:grpSp>
        <p:sp>
          <p:nvSpPr>
            <p:cNvPr id="14346" name="Text Box 36"/>
            <p:cNvSpPr txBox="1">
              <a:spLocks noChangeArrowheads="1"/>
            </p:cNvSpPr>
            <p:nvPr/>
          </p:nvSpPr>
          <p:spPr bwMode="auto">
            <a:xfrm>
              <a:off x="3360" y="3120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Times New Roman" pitchFamily="18" charset="0"/>
                </a:rPr>
                <a:t>=220V</a:t>
              </a:r>
            </a:p>
          </p:txBody>
        </p:sp>
      </p:grpSp>
      <p:sp>
        <p:nvSpPr>
          <p:cNvPr id="48177" name="Text Box 49"/>
          <p:cNvSpPr txBox="1">
            <a:spLocks noChangeArrowheads="1"/>
          </p:cNvSpPr>
          <p:nvPr/>
        </p:nvSpPr>
        <p:spPr bwMode="auto">
          <a:xfrm>
            <a:off x="533400" y="5867400"/>
            <a:ext cx="5257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3200" b="1">
                <a:solidFill>
                  <a:srgbClr val="3366FF"/>
                </a:solidFill>
                <a:latin typeface="隶书" pitchFamily="1" charset="-122"/>
                <a:ea typeface="隶书" pitchFamily="1" charset="-122"/>
              </a:rPr>
              <a:t>答</a:t>
            </a:r>
            <a:r>
              <a:rPr kumimoji="0" lang="en-US" altLang="zh-CN" sz="3200" b="1">
                <a:solidFill>
                  <a:srgbClr val="3366FF"/>
                </a:solidFill>
                <a:latin typeface="隶书" pitchFamily="1" charset="-122"/>
                <a:ea typeface="隶书" pitchFamily="1" charset="-122"/>
              </a:rPr>
              <a:t>:</a:t>
            </a:r>
            <a:r>
              <a:rPr kumimoji="0"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用电器两端的电压是</a:t>
            </a:r>
            <a:r>
              <a:rPr kumimoji="0" lang="en-US" altLang="zh-CN" sz="28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220 V.</a:t>
            </a:r>
          </a:p>
        </p:txBody>
      </p:sp>
      <p:sp>
        <p:nvSpPr>
          <p:cNvPr id="35" name="矩形 34"/>
          <p:cNvSpPr/>
          <p:nvPr/>
        </p:nvSpPr>
        <p:spPr>
          <a:xfrm>
            <a:off x="395536" y="332656"/>
            <a:ext cx="29546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同步练习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 autoUpdateAnimBg="0"/>
      <p:bldP spid="48137" grpId="0" autoUpdateAnimBg="0"/>
      <p:bldP spid="48149" grpId="0" autoUpdateAnimBg="0"/>
      <p:bldP spid="4817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295400"/>
            <a:ext cx="8382000" cy="1592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6.    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小明家有一只电熨斗，接入</a:t>
            </a:r>
            <a:r>
              <a:rPr lang="en-US" altLang="zh-CN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220V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的电路中工作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       时，通过的电流为</a:t>
            </a:r>
            <a:r>
              <a:rPr lang="en-US" altLang="zh-CN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4.5A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，这只电熨斗的电功率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      多大？熨烫一件衣服需</a:t>
            </a:r>
            <a:r>
              <a:rPr lang="en-US" altLang="zh-CN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10min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，电流做了多少功？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      合多少</a:t>
            </a:r>
            <a:r>
              <a:rPr lang="en-US" altLang="zh-CN"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kW·h?</a:t>
            </a:r>
          </a:p>
        </p:txBody>
      </p:sp>
      <p:grpSp>
        <p:nvGrpSpPr>
          <p:cNvPr id="2" name="Group 15"/>
          <p:cNvGrpSpPr/>
          <p:nvPr/>
        </p:nvGrpSpPr>
        <p:grpSpPr bwMode="auto">
          <a:xfrm>
            <a:off x="457200" y="2895600"/>
            <a:ext cx="4319588" cy="1323975"/>
            <a:chOff x="207" y="1509"/>
            <a:chExt cx="2721" cy="834"/>
          </a:xfrm>
        </p:grpSpPr>
        <p:sp>
          <p:nvSpPr>
            <p:cNvPr id="15371" name="Text Box 5"/>
            <p:cNvSpPr txBox="1">
              <a:spLocks noChangeArrowheads="1"/>
            </p:cNvSpPr>
            <p:nvPr/>
          </p:nvSpPr>
          <p:spPr bwMode="auto">
            <a:xfrm>
              <a:off x="207" y="1509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解：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P=UI</a:t>
              </a:r>
            </a:p>
          </p:txBody>
        </p:sp>
        <p:sp>
          <p:nvSpPr>
            <p:cNvPr id="15372" name="Text Box 6"/>
            <p:cNvSpPr txBox="1">
              <a:spLocks noChangeArrowheads="1"/>
            </p:cNvSpPr>
            <p:nvPr/>
          </p:nvSpPr>
          <p:spPr bwMode="auto">
            <a:xfrm>
              <a:off x="807" y="1776"/>
              <a:ext cx="211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=220V× 4.5A</a:t>
              </a:r>
            </a:p>
          </p:txBody>
        </p:sp>
        <p:sp>
          <p:nvSpPr>
            <p:cNvPr id="15373" name="Text Box 7"/>
            <p:cNvSpPr txBox="1">
              <a:spLocks noChangeArrowheads="1"/>
            </p:cNvSpPr>
            <p:nvPr/>
          </p:nvSpPr>
          <p:spPr bwMode="auto">
            <a:xfrm>
              <a:off x="816" y="2016"/>
              <a:ext cx="211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=990W</a:t>
              </a: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4343400" y="2895600"/>
            <a:ext cx="3105150" cy="1662113"/>
            <a:chOff x="636" y="2304"/>
            <a:chExt cx="1956" cy="1047"/>
          </a:xfrm>
        </p:grpSpPr>
        <p:sp>
          <p:nvSpPr>
            <p:cNvPr id="15367" name="Text Box 8"/>
            <p:cNvSpPr txBox="1">
              <a:spLocks noChangeArrowheads="1"/>
            </p:cNvSpPr>
            <p:nvPr/>
          </p:nvSpPr>
          <p:spPr bwMode="auto">
            <a:xfrm>
              <a:off x="636" y="2304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W=Pt</a:t>
              </a:r>
            </a:p>
          </p:txBody>
        </p:sp>
        <p:sp>
          <p:nvSpPr>
            <p:cNvPr id="15368" name="Text Box 9"/>
            <p:cNvSpPr txBox="1">
              <a:spLocks noChangeArrowheads="1"/>
            </p:cNvSpPr>
            <p:nvPr/>
          </p:nvSpPr>
          <p:spPr bwMode="auto">
            <a:xfrm>
              <a:off x="828" y="2496"/>
              <a:ext cx="174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=990W ×600s</a:t>
              </a:r>
            </a:p>
          </p:txBody>
        </p:sp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>
              <a:off x="846" y="2736"/>
              <a:ext cx="172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=5.94 ×10</a:t>
              </a:r>
              <a:r>
                <a:rPr lang="en-US" altLang="zh-CN" sz="2800" b="1" baseline="3000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5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J</a:t>
              </a:r>
            </a:p>
          </p:txBody>
        </p:sp>
        <p:sp>
          <p:nvSpPr>
            <p:cNvPr id="15370" name="Text Box 11"/>
            <p:cNvSpPr txBox="1">
              <a:spLocks noChangeArrowheads="1"/>
            </p:cNvSpPr>
            <p:nvPr/>
          </p:nvSpPr>
          <p:spPr bwMode="auto">
            <a:xfrm>
              <a:off x="864" y="3024"/>
              <a:ext cx="172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=0.165kW·h</a:t>
              </a:r>
            </a:p>
          </p:txBody>
        </p:sp>
      </p:grp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33400" y="4648200"/>
            <a:ext cx="7315200" cy="1801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答：这只电熨斗的电功率为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990W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。熨烫一件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        衣服需</a:t>
            </a:r>
            <a:r>
              <a:rPr lang="en-US" altLang="zh-CN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10min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，电流做了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5.94 ×105J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的功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       ，合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0.165kW·h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95536" y="332656"/>
            <a:ext cx="29546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同步练习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57158" y="1214422"/>
            <a:ext cx="8501122" cy="24006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dirty="0" smtClean="0">
                <a:latin typeface="+mn-ea"/>
                <a:ea typeface="+mn-ea"/>
              </a:rPr>
              <a:t>1</a:t>
            </a:r>
            <a:r>
              <a:rPr lang="en-US" altLang="zh-CN" sz="3200" b="1" dirty="0">
                <a:latin typeface="+mn-ea"/>
                <a:ea typeface="+mn-ea"/>
              </a:rPr>
              <a:t>.</a:t>
            </a:r>
            <a:r>
              <a:rPr lang="zh-CN" altLang="zh-CN" sz="3200" b="1" dirty="0">
                <a:latin typeface="+mn-ea"/>
                <a:ea typeface="+mn-ea"/>
              </a:rPr>
              <a:t>甲、乙两用电器电功率之比为</a:t>
            </a:r>
            <a:r>
              <a:rPr lang="en-US" altLang="zh-CN" sz="3200" b="1" dirty="0">
                <a:latin typeface="+mn-ea"/>
                <a:ea typeface="+mn-ea"/>
              </a:rPr>
              <a:t>1∶2,</a:t>
            </a:r>
            <a:r>
              <a:rPr lang="zh-CN" altLang="zh-CN" sz="3200" b="1" dirty="0">
                <a:latin typeface="+mn-ea"/>
                <a:ea typeface="+mn-ea"/>
              </a:rPr>
              <a:t>通电时间之比为</a:t>
            </a:r>
            <a:r>
              <a:rPr lang="en-US" altLang="zh-CN" sz="3200" b="1" dirty="0">
                <a:latin typeface="+mn-ea"/>
                <a:ea typeface="+mn-ea"/>
              </a:rPr>
              <a:t>3∶4,</a:t>
            </a:r>
            <a:r>
              <a:rPr lang="zh-CN" altLang="zh-CN" sz="3200" b="1" dirty="0">
                <a:latin typeface="+mn-ea"/>
                <a:ea typeface="+mn-ea"/>
              </a:rPr>
              <a:t>则消耗电能之比为</a:t>
            </a:r>
            <a:r>
              <a:rPr lang="en-US" altLang="zh-CN" sz="3200" b="1" dirty="0">
                <a:latin typeface="+mn-ea"/>
                <a:ea typeface="+mn-ea"/>
              </a:rPr>
              <a:t>(</a:t>
            </a:r>
            <a:r>
              <a:rPr lang="zh-CN" altLang="zh-CN" sz="3200" b="1" dirty="0">
                <a:latin typeface="+mn-ea"/>
                <a:ea typeface="+mn-ea"/>
              </a:rPr>
              <a:t>　</a:t>
            </a:r>
            <a:r>
              <a:rPr lang="en-US" altLang="zh-CN" sz="3200" b="1" dirty="0">
                <a:latin typeface="+mn-ea"/>
                <a:ea typeface="+mn-ea"/>
              </a:rPr>
              <a:t>  )</a:t>
            </a:r>
            <a:endParaRPr lang="zh-CN" altLang="zh-CN" sz="3200" b="1" dirty="0">
              <a:latin typeface="+mn-ea"/>
              <a:ea typeface="+mn-ea"/>
            </a:endParaRPr>
          </a:p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A.1∶2</a:t>
            </a:r>
            <a:r>
              <a:rPr lang="zh-CN" altLang="zh-CN" sz="3200" b="1" dirty="0">
                <a:latin typeface="+mn-ea"/>
                <a:ea typeface="+mn-ea"/>
              </a:rPr>
              <a:t>　　</a:t>
            </a:r>
            <a:r>
              <a:rPr lang="en-US" altLang="zh-CN" sz="3200" b="1" dirty="0">
                <a:latin typeface="+mn-ea"/>
                <a:ea typeface="+mn-ea"/>
              </a:rPr>
              <a:t>       B.3∶8</a:t>
            </a:r>
            <a:r>
              <a:rPr lang="zh-CN" altLang="zh-CN" sz="3200" b="1" dirty="0">
                <a:latin typeface="+mn-ea"/>
                <a:ea typeface="+mn-ea"/>
              </a:rPr>
              <a:t>　　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C.3∶4</a:t>
            </a:r>
            <a:r>
              <a:rPr lang="zh-CN" altLang="zh-CN" sz="3200" b="1" dirty="0">
                <a:latin typeface="+mn-ea"/>
                <a:ea typeface="+mn-ea"/>
              </a:rPr>
              <a:t>　　</a:t>
            </a:r>
            <a:r>
              <a:rPr lang="en-US" altLang="zh-CN" sz="3200" b="1" dirty="0">
                <a:latin typeface="+mn-ea"/>
                <a:ea typeface="+mn-ea"/>
              </a:rPr>
              <a:t>       D.2∶3</a:t>
            </a:r>
            <a:endParaRPr lang="zh-CN" altLang="zh-CN" sz="3200" b="1" dirty="0">
              <a:latin typeface="+mn-ea"/>
              <a:ea typeface="+mn-ea"/>
            </a:endParaRP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6715140" y="1785926"/>
            <a:ext cx="5540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B</a:t>
            </a:r>
          </a:p>
        </p:txBody>
      </p:sp>
      <p:grpSp>
        <p:nvGrpSpPr>
          <p:cNvPr id="9" name="Group 9"/>
          <p:cNvGrpSpPr/>
          <p:nvPr/>
        </p:nvGrpSpPr>
        <p:grpSpPr bwMode="auto">
          <a:xfrm>
            <a:off x="6286512" y="285728"/>
            <a:ext cx="2484437" cy="1008062"/>
            <a:chOff x="-1951" y="453"/>
            <a:chExt cx="1682" cy="635"/>
          </a:xfrm>
        </p:grpSpPr>
        <p:pic>
          <p:nvPicPr>
            <p:cNvPr id="10" name="Picture 10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02" y="453"/>
              <a:ext cx="16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-1951" y="453"/>
              <a:ext cx="1497" cy="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charset="0"/>
                <a:buNone/>
              </a:pPr>
              <a:r>
                <a:rPr lang="zh-CN" altLang="en-US" sz="3200" b="1" dirty="0">
                  <a:solidFill>
                    <a:srgbClr val="CC0000"/>
                  </a:solidFill>
                  <a:ea typeface="黑体" pitchFamily="2" charset="-122"/>
                </a:rPr>
                <a:t>检测反馈</a:t>
              </a:r>
            </a:p>
          </p:txBody>
        </p:sp>
      </p:grpSp>
      <p:pic>
        <p:nvPicPr>
          <p:cNvPr id="30721" name="Picture 1" descr="C:\Documents and Settings\Administrator\Application Data\Tencent\Users\1176771260\QQ\WinTemp\RichOle\%TF84$$W%K51AQPA7T75W$K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4000504"/>
            <a:ext cx="6500858" cy="12858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488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662" y="142852"/>
            <a:ext cx="7632700" cy="2977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smtClean="0">
                <a:latin typeface="+mn-ea"/>
                <a:ea typeface="+mn-ea"/>
              </a:rPr>
              <a:t>2</a:t>
            </a:r>
            <a:r>
              <a:rPr lang="en-US" altLang="zh-CN" sz="3200" b="1" dirty="0">
                <a:latin typeface="+mn-ea"/>
                <a:ea typeface="+mn-ea"/>
              </a:rPr>
              <a:t>. 1 kW</a:t>
            </a:r>
            <a:r>
              <a:rPr lang="zh-CN" altLang="zh-CN" sz="3200" b="1" dirty="0">
                <a:latin typeface="+mn-ea"/>
                <a:ea typeface="+mn-ea"/>
              </a:rPr>
              <a:t>·</a:t>
            </a:r>
            <a:r>
              <a:rPr lang="en-US" altLang="zh-CN" sz="3200" b="1" dirty="0">
                <a:latin typeface="+mn-ea"/>
                <a:ea typeface="+mn-ea"/>
              </a:rPr>
              <a:t>h</a:t>
            </a:r>
            <a:r>
              <a:rPr lang="zh-CN" altLang="zh-CN" sz="3200" b="1" dirty="0">
                <a:latin typeface="+mn-ea"/>
                <a:ea typeface="+mn-ea"/>
              </a:rPr>
              <a:t>的电能可以使</a:t>
            </a:r>
            <a:r>
              <a:rPr lang="en-US" altLang="zh-CN" sz="3200" b="1" dirty="0">
                <a:latin typeface="+mn-ea"/>
                <a:ea typeface="+mn-ea"/>
              </a:rPr>
              <a:t>	(</a:t>
            </a:r>
            <a:r>
              <a:rPr lang="zh-CN" altLang="zh-CN" sz="3200" b="1" dirty="0">
                <a:latin typeface="+mn-ea"/>
                <a:ea typeface="+mn-ea"/>
              </a:rPr>
              <a:t>　　</a:t>
            </a:r>
            <a:r>
              <a:rPr lang="en-US" altLang="zh-CN" sz="3200" b="1" dirty="0">
                <a:latin typeface="+mn-ea"/>
                <a:ea typeface="+mn-ea"/>
              </a:rPr>
              <a:t>)</a:t>
            </a:r>
            <a:endParaRPr lang="zh-CN" altLang="zh-CN" sz="3200" b="1" dirty="0">
              <a:latin typeface="+mn-ea"/>
              <a:ea typeface="+mn-ea"/>
            </a:endParaRPr>
          </a:p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A.</a:t>
            </a:r>
            <a:r>
              <a:rPr lang="zh-CN" altLang="zh-CN" sz="3200" b="1" dirty="0">
                <a:latin typeface="+mn-ea"/>
                <a:ea typeface="+mn-ea"/>
              </a:rPr>
              <a:t>“</a:t>
            </a:r>
            <a:r>
              <a:rPr lang="en-US" altLang="zh-CN" sz="3200" b="1" dirty="0">
                <a:latin typeface="+mn-ea"/>
                <a:ea typeface="+mn-ea"/>
              </a:rPr>
              <a:t>220 V</a:t>
            </a:r>
            <a:r>
              <a:rPr lang="zh-CN" altLang="zh-CN" sz="3200" b="1" dirty="0">
                <a:latin typeface="+mn-ea"/>
                <a:ea typeface="+mn-ea"/>
              </a:rPr>
              <a:t>　</a:t>
            </a:r>
            <a:r>
              <a:rPr lang="en-US" altLang="zh-CN" sz="3200" b="1" dirty="0">
                <a:latin typeface="+mn-ea"/>
                <a:ea typeface="+mn-ea"/>
              </a:rPr>
              <a:t>40 W</a:t>
            </a:r>
            <a:r>
              <a:rPr lang="zh-CN" altLang="zh-CN" sz="3200" b="1" dirty="0">
                <a:latin typeface="+mn-ea"/>
                <a:ea typeface="+mn-ea"/>
              </a:rPr>
              <a:t>”的电灯正常工作</a:t>
            </a:r>
            <a:r>
              <a:rPr lang="en-US" altLang="zh-CN" sz="3200" b="1" dirty="0">
                <a:latin typeface="+mn-ea"/>
                <a:ea typeface="+mn-ea"/>
              </a:rPr>
              <a:t>50 h</a:t>
            </a:r>
            <a:endParaRPr lang="zh-CN" altLang="zh-CN" sz="3200" b="1" dirty="0">
              <a:latin typeface="+mn-ea"/>
              <a:ea typeface="+mn-ea"/>
            </a:endParaRPr>
          </a:p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B.</a:t>
            </a:r>
            <a:r>
              <a:rPr lang="zh-CN" altLang="zh-CN" sz="3200" b="1" dirty="0">
                <a:latin typeface="+mn-ea"/>
                <a:ea typeface="+mn-ea"/>
              </a:rPr>
              <a:t>“</a:t>
            </a:r>
            <a:r>
              <a:rPr lang="en-US" altLang="zh-CN" sz="3200" b="1" dirty="0">
                <a:latin typeface="+mn-ea"/>
                <a:ea typeface="+mn-ea"/>
              </a:rPr>
              <a:t>220 V</a:t>
            </a:r>
            <a:r>
              <a:rPr lang="zh-CN" altLang="zh-CN" sz="3200" b="1" dirty="0">
                <a:latin typeface="+mn-ea"/>
                <a:ea typeface="+mn-ea"/>
              </a:rPr>
              <a:t>　</a:t>
            </a:r>
            <a:r>
              <a:rPr lang="en-US" altLang="zh-CN" sz="3200" b="1" dirty="0">
                <a:latin typeface="+mn-ea"/>
                <a:ea typeface="+mn-ea"/>
              </a:rPr>
              <a:t>80 W</a:t>
            </a:r>
            <a:r>
              <a:rPr lang="zh-CN" altLang="zh-CN" sz="3200" b="1" dirty="0">
                <a:latin typeface="+mn-ea"/>
                <a:ea typeface="+mn-ea"/>
              </a:rPr>
              <a:t>”的电灯正常工作</a:t>
            </a:r>
            <a:r>
              <a:rPr lang="en-US" altLang="zh-CN" sz="3200" b="1" dirty="0">
                <a:latin typeface="+mn-ea"/>
                <a:ea typeface="+mn-ea"/>
              </a:rPr>
              <a:t>20 h</a:t>
            </a:r>
            <a:endParaRPr lang="zh-CN" altLang="zh-CN" sz="3200" b="1" dirty="0">
              <a:latin typeface="+mn-ea"/>
              <a:ea typeface="+mn-ea"/>
            </a:endParaRPr>
          </a:p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C.</a:t>
            </a:r>
            <a:r>
              <a:rPr lang="zh-CN" altLang="zh-CN" sz="3200" b="1" dirty="0">
                <a:latin typeface="+mn-ea"/>
                <a:ea typeface="+mn-ea"/>
              </a:rPr>
              <a:t>“</a:t>
            </a:r>
            <a:r>
              <a:rPr lang="en-US" altLang="zh-CN" sz="3200" b="1" dirty="0">
                <a:latin typeface="+mn-ea"/>
                <a:ea typeface="+mn-ea"/>
              </a:rPr>
              <a:t>220 V</a:t>
            </a:r>
            <a:r>
              <a:rPr lang="zh-CN" altLang="zh-CN" sz="3200" b="1" dirty="0">
                <a:latin typeface="+mn-ea"/>
                <a:ea typeface="+mn-ea"/>
              </a:rPr>
              <a:t>　</a:t>
            </a:r>
            <a:r>
              <a:rPr lang="en-US" altLang="zh-CN" sz="3200" b="1" dirty="0">
                <a:latin typeface="+mn-ea"/>
                <a:ea typeface="+mn-ea"/>
              </a:rPr>
              <a:t>100 W</a:t>
            </a:r>
            <a:r>
              <a:rPr lang="zh-CN" altLang="zh-CN" sz="3200" b="1" dirty="0">
                <a:latin typeface="+mn-ea"/>
                <a:ea typeface="+mn-ea"/>
              </a:rPr>
              <a:t>”的电灯正常工作</a:t>
            </a:r>
            <a:r>
              <a:rPr lang="en-US" altLang="zh-CN" sz="3200" b="1" dirty="0">
                <a:latin typeface="+mn-ea"/>
                <a:ea typeface="+mn-ea"/>
              </a:rPr>
              <a:t>10 h</a:t>
            </a:r>
            <a:endParaRPr lang="zh-CN" altLang="zh-CN" sz="3200" b="1" dirty="0">
              <a:latin typeface="+mn-ea"/>
              <a:ea typeface="+mn-ea"/>
            </a:endParaRPr>
          </a:p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D.</a:t>
            </a:r>
            <a:r>
              <a:rPr lang="zh-CN" altLang="zh-CN" sz="3200" b="1" dirty="0">
                <a:latin typeface="+mn-ea"/>
                <a:ea typeface="+mn-ea"/>
              </a:rPr>
              <a:t>“</a:t>
            </a:r>
            <a:r>
              <a:rPr lang="en-US" altLang="zh-CN" sz="3200" b="1" dirty="0">
                <a:latin typeface="+mn-ea"/>
                <a:ea typeface="+mn-ea"/>
              </a:rPr>
              <a:t>220 V</a:t>
            </a:r>
            <a:r>
              <a:rPr lang="zh-CN" altLang="zh-CN" sz="3200" b="1" dirty="0">
                <a:latin typeface="+mn-ea"/>
                <a:ea typeface="+mn-ea"/>
              </a:rPr>
              <a:t>　</a:t>
            </a:r>
            <a:r>
              <a:rPr lang="en-US" altLang="zh-CN" sz="3200" b="1" dirty="0">
                <a:latin typeface="+mn-ea"/>
                <a:ea typeface="+mn-ea"/>
              </a:rPr>
              <a:t>100 W</a:t>
            </a:r>
            <a:r>
              <a:rPr lang="zh-CN" altLang="zh-CN" sz="3200" b="1" dirty="0">
                <a:latin typeface="+mn-ea"/>
                <a:ea typeface="+mn-ea"/>
              </a:rPr>
              <a:t>”的电灯正常工作</a:t>
            </a:r>
            <a:r>
              <a:rPr lang="en-US" altLang="zh-CN" sz="3200" b="1" dirty="0">
                <a:latin typeface="+mn-ea"/>
                <a:ea typeface="+mn-ea"/>
              </a:rPr>
              <a:t>3 h</a:t>
            </a:r>
            <a:endParaRPr lang="zh-CN" altLang="zh-CN" sz="3200" b="1" dirty="0">
              <a:latin typeface="+mn-ea"/>
              <a:ea typeface="+mn-ea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786578" y="142852"/>
            <a:ext cx="5540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C</a:t>
            </a:r>
          </a:p>
        </p:txBody>
      </p:sp>
      <p:pic>
        <p:nvPicPr>
          <p:cNvPr id="29698" name="Picture 2" descr="C:\Documents and Settings\Administrator\Application Data\Tencent\Users\1176771260\QQ\WinTemp\RichOle\Q]EEX2UA`D@0L}Z83{ED]%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4214818"/>
            <a:ext cx="871543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58888" y="2420938"/>
          <a:ext cx="6192689" cy="1728192"/>
        </p:xfrm>
        <a:graphic>
          <a:graphicData uri="http://schemas.openxmlformats.org/drawingml/2006/table">
            <a:tbl>
              <a:tblPr/>
              <a:tblGrid>
                <a:gridCol w="1125941"/>
                <a:gridCol w="844458"/>
                <a:gridCol w="844458"/>
                <a:gridCol w="844458"/>
                <a:gridCol w="844458"/>
                <a:gridCol w="844458"/>
                <a:gridCol w="844458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R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/Ω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15</a:t>
                      </a:r>
                      <a:endParaRPr lang="zh-CN" sz="28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20</a:t>
                      </a:r>
                      <a:endParaRPr lang="zh-CN" sz="28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25</a:t>
                      </a:r>
                      <a:endParaRPr lang="zh-CN" sz="28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endParaRPr lang="zh-CN" sz="28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P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/W</a:t>
                      </a:r>
                      <a:endParaRPr lang="zh-CN" sz="2800" kern="10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2.75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2.50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2.25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2.00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1.75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1.50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55650" y="620713"/>
            <a:ext cx="7416800" cy="2062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228600" eaLnBrk="0" hangingPunct="0">
              <a:defRPr/>
            </a:pPr>
            <a:r>
              <a:rPr lang="en-US" altLang="zh-CN" sz="3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   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如表是小丽在实验过程中记录的实验数据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请根据表中的数据归纳出电功率</a:t>
            </a:r>
            <a:r>
              <a:rPr lang="en-US" altLang="zh-CN" sz="3200" b="1" i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P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和电阻</a:t>
            </a:r>
            <a:r>
              <a:rPr lang="en-US" altLang="zh-CN" sz="3200" b="1" i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R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的关系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r>
              <a:rPr lang="en-US" altLang="zh-CN" sz="3200" b="1" i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P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= </a:t>
            </a:r>
            <a:r>
              <a:rPr lang="zh-CN" altLang="en-US" sz="3200" u="sng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　　    　 　</a:t>
            </a:r>
            <a:r>
              <a:rPr lang="en-US" altLang="zh-CN" sz="32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. </a:t>
            </a:r>
            <a:endParaRPr lang="en-US" altLang="zh-CN" sz="3200" dirty="0">
              <a:latin typeface="+mn-ea"/>
              <a:ea typeface="+mn-ea"/>
            </a:endParaRPr>
          </a:p>
          <a:p>
            <a:pPr indent="228600" eaLnBrk="0" hangingPunct="0">
              <a:defRPr/>
            </a:pPr>
            <a:endParaRPr lang="en-US" altLang="zh-CN" sz="3200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550" y="4365625"/>
            <a:ext cx="712946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dirty="0">
                <a:latin typeface="Arial" pitchFamily="34" charset="0"/>
              </a:rPr>
              <a:t>　</a:t>
            </a:r>
            <a:r>
              <a:rPr lang="en-US" altLang="zh-CN" dirty="0">
                <a:latin typeface="Arial" pitchFamily="34" charset="0"/>
              </a:rPr>
              <a:t>      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解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分析表中数据可知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电阻的电功率与电阻成反比例关系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设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P=</a:t>
            </a:r>
            <a:r>
              <a:rPr lang="en-US" altLang="zh-CN" sz="2400" b="1" i="1" dirty="0" err="1">
                <a:solidFill>
                  <a:srgbClr val="FF0000"/>
                </a:solidFill>
                <a:latin typeface="+mn-ea"/>
                <a:ea typeface="+mn-ea"/>
              </a:rPr>
              <a:t>kR+b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当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R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=5 Ω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时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=2.75 W;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当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R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=10 Ω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时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=2.5 W.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则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2.75 W=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k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×5 Ω+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,2.5 W=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k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×10 </a:t>
            </a:r>
            <a:r>
              <a:rPr lang="en-US" altLang="zh-CN" sz="2400" b="1" dirty="0" err="1">
                <a:solidFill>
                  <a:srgbClr val="FF0000"/>
                </a:solidFill>
                <a:latin typeface="+mn-ea"/>
                <a:ea typeface="+mn-ea"/>
              </a:rPr>
              <a:t>Ω+</a:t>
            </a:r>
            <a:r>
              <a:rPr lang="en-US" altLang="zh-CN" sz="2400" b="1" i="1" dirty="0" err="1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解得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k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=-0.05,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=3 W,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所以电功率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和电阻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R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的关系式是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=3 W-0.05 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R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endParaRPr lang="zh-CN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067175" y="1628775"/>
            <a:ext cx="28082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dirty="0">
                <a:latin typeface="Arial" pitchFamily="34" charset="0"/>
              </a:rPr>
              <a:t>　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3 W-0.05 </a:t>
            </a:r>
            <a:r>
              <a:rPr lang="en-US" altLang="zh-CN" sz="3200" b="1" i="1" dirty="0">
                <a:solidFill>
                  <a:srgbClr val="FF0000"/>
                </a:solidFill>
                <a:latin typeface="+mn-ea"/>
                <a:ea typeface="+mn-ea"/>
              </a:rPr>
              <a:t>R</a:t>
            </a:r>
            <a:endParaRPr lang="zh-CN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450" y="836613"/>
            <a:ext cx="6624638" cy="1739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    4.</a:t>
            </a:r>
            <a:r>
              <a:rPr lang="zh-CN" altLang="zh-CN" sz="2800" b="1" dirty="0">
                <a:latin typeface="+mn-ea"/>
                <a:ea typeface="+mn-ea"/>
              </a:rPr>
              <a:t>一个标有“</a:t>
            </a:r>
            <a:r>
              <a:rPr lang="en-US" altLang="zh-CN" sz="2800" b="1" dirty="0">
                <a:latin typeface="+mn-ea"/>
                <a:ea typeface="+mn-ea"/>
              </a:rPr>
              <a:t>220 V</a:t>
            </a:r>
            <a:r>
              <a:rPr lang="zh-CN" altLang="zh-CN" sz="2800" b="1" dirty="0">
                <a:latin typeface="+mn-ea"/>
                <a:ea typeface="+mn-ea"/>
              </a:rPr>
              <a:t>　</a:t>
            </a:r>
            <a:r>
              <a:rPr lang="en-US" altLang="zh-CN" sz="2800" b="1" dirty="0">
                <a:latin typeface="+mn-ea"/>
                <a:ea typeface="+mn-ea"/>
              </a:rPr>
              <a:t>40 W</a:t>
            </a:r>
            <a:r>
              <a:rPr lang="zh-CN" altLang="zh-CN" sz="2800" b="1" dirty="0">
                <a:latin typeface="+mn-ea"/>
                <a:ea typeface="+mn-ea"/>
              </a:rPr>
              <a:t>”的灯泡接入某电路</a:t>
            </a:r>
            <a:r>
              <a:rPr lang="en-US" altLang="zh-CN" sz="2800" b="1" dirty="0">
                <a:latin typeface="+mn-ea"/>
                <a:ea typeface="+mn-ea"/>
              </a:rPr>
              <a:t>,</a:t>
            </a:r>
            <a:r>
              <a:rPr lang="zh-CN" altLang="zh-CN" sz="2800" b="1" dirty="0">
                <a:latin typeface="+mn-ea"/>
                <a:ea typeface="+mn-ea"/>
              </a:rPr>
              <a:t>测得通过它的电流是</a:t>
            </a:r>
            <a:r>
              <a:rPr lang="en-US" altLang="zh-CN" sz="2800" b="1" dirty="0">
                <a:latin typeface="+mn-ea"/>
                <a:ea typeface="+mn-ea"/>
              </a:rPr>
              <a:t>0.1 A,</a:t>
            </a:r>
            <a:r>
              <a:rPr lang="zh-CN" altLang="zh-CN" sz="2800" b="1" dirty="0">
                <a:latin typeface="+mn-ea"/>
                <a:ea typeface="+mn-ea"/>
              </a:rPr>
              <a:t>则灯泡的实际功率是</a:t>
            </a:r>
            <a:r>
              <a:rPr lang="zh-CN" altLang="zh-CN" sz="2800" b="1" u="sng" dirty="0">
                <a:latin typeface="+mn-ea"/>
                <a:ea typeface="+mn-ea"/>
              </a:rPr>
              <a:t>　　　　</a:t>
            </a:r>
            <a:r>
              <a:rPr lang="en-US" altLang="zh-CN" sz="2800" b="1" dirty="0">
                <a:latin typeface="+mn-ea"/>
                <a:ea typeface="+mn-ea"/>
              </a:rPr>
              <a:t>W. </a:t>
            </a:r>
            <a:endParaRPr lang="zh-CN" altLang="zh-CN" sz="2800" b="1" dirty="0">
              <a:latin typeface="+mn-ea"/>
              <a:ea typeface="+mn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42988" y="2997200"/>
            <a:ext cx="3309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</a:rPr>
              <a:t>解</a:t>
            </a:r>
            <a:r>
              <a:rPr lang="en-US" altLang="zh-CN" sz="2800" b="1" dirty="0">
                <a:solidFill>
                  <a:srgbClr val="FF0000"/>
                </a:solidFill>
              </a:rPr>
              <a:t>:</a:t>
            </a:r>
            <a:r>
              <a:rPr lang="zh-CN" altLang="zh-CN" sz="2800" b="1" dirty="0"/>
              <a:t>灯泡的电阻为</a:t>
            </a:r>
            <a:r>
              <a:rPr lang="en-US" altLang="zh-CN" sz="2800" b="1" dirty="0"/>
              <a:t>:</a:t>
            </a:r>
            <a:endParaRPr lang="zh-CN" altLang="en-US" sz="2800" b="1" dirty="0"/>
          </a:p>
        </p:txBody>
      </p:sp>
      <p:sp>
        <p:nvSpPr>
          <p:cNvPr id="9" name="矩形 8"/>
          <p:cNvSpPr/>
          <p:nvPr/>
        </p:nvSpPr>
        <p:spPr>
          <a:xfrm>
            <a:off x="1547813" y="3644900"/>
            <a:ext cx="70564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zh-CN" altLang="zh-CN" sz="2800" b="1" dirty="0">
                <a:latin typeface="+mn-ea"/>
                <a:ea typeface="+mn-ea"/>
              </a:rPr>
              <a:t>通过它的电流是</a:t>
            </a:r>
            <a:r>
              <a:rPr lang="en-US" altLang="zh-CN" sz="2800" b="1" dirty="0">
                <a:latin typeface="+mn-ea"/>
                <a:ea typeface="+mn-ea"/>
              </a:rPr>
              <a:t>0.1 A</a:t>
            </a:r>
            <a:r>
              <a:rPr lang="zh-CN" altLang="zh-CN" sz="2800" b="1" dirty="0">
                <a:latin typeface="+mn-ea"/>
                <a:ea typeface="+mn-ea"/>
              </a:rPr>
              <a:t>时</a:t>
            </a:r>
            <a:r>
              <a:rPr lang="en-US" altLang="zh-CN" sz="2800" b="1" dirty="0">
                <a:latin typeface="+mn-ea"/>
                <a:ea typeface="+mn-ea"/>
              </a:rPr>
              <a:t>,</a:t>
            </a:r>
            <a:r>
              <a:rPr lang="zh-CN" altLang="zh-CN" sz="2800" b="1" dirty="0">
                <a:latin typeface="+mn-ea"/>
                <a:ea typeface="+mn-ea"/>
              </a:rPr>
              <a:t>灯泡的实际功率为</a:t>
            </a:r>
            <a:r>
              <a:rPr lang="en-US" altLang="zh-CN" sz="2800" b="1" dirty="0">
                <a:latin typeface="+mn-ea"/>
                <a:ea typeface="+mn-ea"/>
              </a:rPr>
              <a:t>:</a:t>
            </a: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3924300" y="2781300"/>
          <a:ext cx="40322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4" imgW="1739900" imgH="419100" progId="">
                  <p:embed/>
                </p:oleObj>
              </mc:Choice>
              <mc:Fallback>
                <p:oleObj name="Equation" r:id="rId4" imgW="1739900" imgH="4191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781300"/>
                        <a:ext cx="40322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214414" y="4286256"/>
          <a:ext cx="6696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6" imgW="2362200" imgH="279400" progId="">
                  <p:embed/>
                </p:oleObj>
              </mc:Choice>
              <mc:Fallback>
                <p:oleObj name="Equation" r:id="rId6" imgW="2362200" imgH="27940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286256"/>
                        <a:ext cx="66960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16463" y="1989138"/>
            <a:ext cx="1079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12.1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03238" y="1268413"/>
            <a:ext cx="8208962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分别拿一只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25 W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和一只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100 W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的电吹风机，接在电路上，比较电能表铝盘转动的快慢。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TextBox 4"/>
          <p:cNvSpPr>
            <a:spLocks noChangeArrowheads="1"/>
          </p:cNvSpPr>
          <p:nvPr/>
        </p:nvSpPr>
        <p:spPr bwMode="auto">
          <a:xfrm>
            <a:off x="431800" y="2565400"/>
            <a:ext cx="8027988" cy="1169988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电能表铝盘转的快慢不同，表示用电器</a:t>
            </a:r>
            <a:r>
              <a:rPr lang="zh-CN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电流做功的快慢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不同。</a:t>
            </a:r>
            <a:endParaRPr lang="zh-CN" altLang="en-US" sz="2800" b="1" dirty="0">
              <a:latin typeface="宋体" pitchFamily="2" charset="-122"/>
            </a:endParaRPr>
          </a:p>
        </p:txBody>
      </p:sp>
      <p:pic>
        <p:nvPicPr>
          <p:cNvPr id="1229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1800" y="4365625"/>
            <a:ext cx="8189913" cy="97155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66CC"/>
                </a:solidFill>
                <a:latin typeface="楷体_GB2312" pitchFamily="49" charset="-122"/>
              </a:rPr>
              <a:t>　　</a:t>
            </a:r>
            <a:r>
              <a:rPr lang="zh-CN" altLang="en-US" sz="2800" b="1" dirty="0" smtClean="0">
                <a:solidFill>
                  <a:srgbClr val="0066CC"/>
                </a:solidFill>
                <a:latin typeface="楷体_GB2312" pitchFamily="49" charset="-122"/>
              </a:rPr>
              <a:t>“</a:t>
            </a:r>
            <a:r>
              <a:rPr lang="en-US" sz="2800" b="1" dirty="0" smtClean="0">
                <a:solidFill>
                  <a:srgbClr val="0066CC"/>
                </a:solidFill>
                <a:latin typeface="Times New Roman" pitchFamily="18" charset="0"/>
              </a:rPr>
              <a:t>800 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</a:rPr>
              <a:t>W</a:t>
            </a:r>
            <a:r>
              <a:rPr lang="zh-CN" altLang="en-US" sz="2800" b="1" dirty="0">
                <a:solidFill>
                  <a:srgbClr val="0066CC"/>
                </a:solidFill>
                <a:latin typeface="宋体"/>
              </a:rPr>
              <a:t>”</a:t>
            </a:r>
            <a:r>
              <a:rPr lang="zh-CN" altLang="en-US" sz="2800" b="1" dirty="0">
                <a:solidFill>
                  <a:srgbClr val="0066CC"/>
                </a:solidFill>
                <a:latin typeface="Arial" pitchFamily="34" charset="0"/>
              </a:rPr>
              <a:t>比</a:t>
            </a:r>
            <a:r>
              <a:rPr lang="zh-CN" altLang="en-US" sz="2800" b="1" dirty="0">
                <a:solidFill>
                  <a:srgbClr val="0066CC"/>
                </a:solidFill>
                <a:latin typeface="宋体"/>
              </a:rPr>
              <a:t>“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</a:rPr>
              <a:t>40</a:t>
            </a:r>
            <a:r>
              <a:rPr lang="en-US" altLang="zh-CN" sz="2800" b="1" dirty="0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</a:rPr>
              <a:t>W</a:t>
            </a:r>
            <a:r>
              <a:rPr lang="zh-CN" altLang="en-US" sz="2800" b="1" dirty="0">
                <a:solidFill>
                  <a:srgbClr val="0066CC"/>
                </a:solidFill>
                <a:latin typeface="宋体"/>
              </a:rPr>
              <a:t>”</a:t>
            </a:r>
            <a:r>
              <a:rPr lang="zh-CN" altLang="en-US" sz="2800" b="1" dirty="0">
                <a:solidFill>
                  <a:srgbClr val="0066CC"/>
                </a:solidFill>
                <a:latin typeface="Arial" pitchFamily="34" charset="0"/>
              </a:rPr>
              <a:t>灯泡电流做功快！物理学中用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电功率</a:t>
            </a:r>
            <a:r>
              <a:rPr lang="zh-CN" altLang="en-US" sz="2800" b="1" dirty="0">
                <a:solidFill>
                  <a:srgbClr val="0066CC"/>
                </a:solidFill>
                <a:latin typeface="Arial" pitchFamily="34" charset="0"/>
              </a:rPr>
              <a:t>表示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电流做功的快慢</a:t>
            </a:r>
            <a:r>
              <a:rPr lang="zh-CN" altLang="en-US" sz="2800" b="1" dirty="0">
                <a:solidFill>
                  <a:srgbClr val="0066CC"/>
                </a:solidFill>
                <a:latin typeface="Arial" pitchFamily="34" charset="0"/>
              </a:rPr>
              <a:t>！</a:t>
            </a:r>
            <a:endParaRPr lang="zh-CN" altLang="en-US" sz="2800" b="1" dirty="0">
              <a:solidFill>
                <a:srgbClr val="0066CC"/>
              </a:solidFill>
              <a:latin typeface="楷体_GB2312" pitchFamily="49" charset="-122"/>
            </a:endParaRPr>
          </a:p>
        </p:txBody>
      </p:sp>
      <p:grpSp>
        <p:nvGrpSpPr>
          <p:cNvPr id="12294" name="Group 8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12295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itchFamily="2" charset="-122"/>
                </a:rPr>
                <a:t>演示实验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8" grpId="0" animBg="1" autoUpdateAnimBg="0"/>
      <p:bldP spid="368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67544" y="1844824"/>
            <a:ext cx="8424936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600" b="1" dirty="0" smtClean="0">
                <a:latin typeface="Times New Roman" pitchFamily="18" charset="0"/>
              </a:rPr>
              <a:t>．</a:t>
            </a:r>
            <a:r>
              <a:rPr lang="zh-CN" altLang="en-US" sz="3600" b="1" dirty="0">
                <a:latin typeface="Times New Roman" pitchFamily="18" charset="0"/>
                <a:cs typeface="Times New Roman" pitchFamily="18" charset="0"/>
              </a:rPr>
              <a:t>物理意义：表示电流做功的</a:t>
            </a:r>
            <a:r>
              <a:rPr lang="zh-CN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快慢</a:t>
            </a:r>
            <a:r>
              <a:rPr lang="zh-CN" altLang="en-US" sz="3600" b="1" dirty="0">
                <a:latin typeface="Times New Roman" pitchFamily="18" charset="0"/>
                <a:cs typeface="Times New Roman" pitchFamily="18" charset="0"/>
              </a:rPr>
              <a:t>。 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600" b="1" dirty="0" smtClean="0">
                <a:latin typeface="Times New Roman" pitchFamily="18" charset="0"/>
              </a:rPr>
              <a:t>．</a:t>
            </a:r>
            <a:r>
              <a:rPr lang="zh-CN" altLang="en-US" sz="3600" b="1" dirty="0">
                <a:latin typeface="Times New Roman" pitchFamily="18" charset="0"/>
                <a:cs typeface="Times New Roman" pitchFamily="18" charset="0"/>
              </a:rPr>
              <a:t>单位：瓦特，简称瓦，符号是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36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792163" y="4329113"/>
            <a:ext cx="7380287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</a:pPr>
            <a:r>
              <a:rPr lang="zh-CN" altLang="en-US" b="1" dirty="0">
                <a:solidFill>
                  <a:srgbClr val="000099"/>
                </a:solidFill>
                <a:latin typeface="Tahoma" pitchFamily="34" charset="0"/>
              </a:rPr>
              <a:t>　　</a:t>
            </a:r>
            <a:r>
              <a:rPr lang="zh-CN" altLang="en-US" sz="3600" b="1" dirty="0" smtClean="0">
                <a:solidFill>
                  <a:srgbClr val="CC0000"/>
                </a:solidFill>
                <a:latin typeface="Tahoma" pitchFamily="34" charset="0"/>
              </a:rPr>
              <a:t>单位换算</a:t>
            </a:r>
            <a:r>
              <a:rPr lang="zh-CN" altLang="en-US" sz="3600" b="1" dirty="0" smtClean="0">
                <a:solidFill>
                  <a:srgbClr val="000099"/>
                </a:solidFill>
                <a:latin typeface="Tahoma" pitchFamily="34" charset="0"/>
              </a:rPr>
              <a:t>：</a:t>
            </a:r>
            <a:r>
              <a:rPr lang="en-US" altLang="zh-CN" sz="3600" b="1" dirty="0">
                <a:latin typeface="Times New Roman" pitchFamily="18" charset="0"/>
              </a:rPr>
              <a:t>1</a:t>
            </a:r>
            <a:r>
              <a:rPr lang="zh-CN" altLang="en-US" sz="3600" b="1" dirty="0">
                <a:latin typeface="Times New Roman" pitchFamily="18" charset="0"/>
              </a:rPr>
              <a:t> </a:t>
            </a:r>
            <a:r>
              <a:rPr lang="en-US" altLang="zh-CN" sz="3600" b="1" dirty="0">
                <a:latin typeface="Times New Roman" pitchFamily="18" charset="0"/>
              </a:rPr>
              <a:t>kW = 10</a:t>
            </a:r>
            <a:r>
              <a:rPr lang="en-US" altLang="zh-CN" sz="3600" b="1" baseline="30000" dirty="0">
                <a:latin typeface="Times New Roman" pitchFamily="18" charset="0"/>
              </a:rPr>
              <a:t>3</a:t>
            </a:r>
            <a:r>
              <a:rPr lang="en-US" altLang="zh-CN" sz="3600" b="1" dirty="0">
                <a:latin typeface="Times New Roman" pitchFamily="18" charset="0"/>
              </a:rPr>
              <a:t> W</a:t>
            </a:r>
            <a:endParaRPr lang="zh-CN" altLang="en-US" sz="3600" b="1" dirty="0">
              <a:latin typeface="Times New Roman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en-US" sz="3600" b="1" dirty="0">
                <a:latin typeface="Times New Roman" pitchFamily="18" charset="0"/>
              </a:rPr>
              <a:t>　　　　　　</a:t>
            </a:r>
            <a:r>
              <a:rPr lang="en-US" altLang="zh-CN" sz="3600" b="1" dirty="0" smtClean="0">
                <a:latin typeface="Times New Roman" pitchFamily="18" charset="0"/>
              </a:rPr>
              <a:t>1</a:t>
            </a:r>
            <a:r>
              <a:rPr lang="zh-CN" altLang="en-US" sz="3600" b="1" dirty="0" smtClean="0">
                <a:latin typeface="Times New Roman" pitchFamily="18" charset="0"/>
              </a:rPr>
              <a:t> </a:t>
            </a:r>
            <a:r>
              <a:rPr lang="en-US" altLang="zh-CN" sz="3600" b="1" dirty="0">
                <a:latin typeface="Times New Roman" pitchFamily="18" charset="0"/>
              </a:rPr>
              <a:t>W = 10</a:t>
            </a:r>
            <a:r>
              <a:rPr lang="en-US" altLang="zh-CN" sz="3600" b="1" baseline="30000" dirty="0">
                <a:latin typeface="Times New Roman" pitchFamily="18" charset="0"/>
              </a:rPr>
              <a:t>3</a:t>
            </a:r>
            <a:r>
              <a:rPr lang="en-US" altLang="zh-CN" sz="3600" b="1" dirty="0">
                <a:latin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</a:rPr>
              <a:t>mW</a:t>
            </a:r>
            <a:endParaRPr lang="zh-CN" altLang="en-US" sz="3600" b="1" dirty="0">
              <a:latin typeface="Times New Roman" pitchFamily="18" charset="0"/>
            </a:endParaRPr>
          </a:p>
        </p:txBody>
      </p:sp>
      <p:sp>
        <p:nvSpPr>
          <p:cNvPr id="35847" name="矩形 4"/>
          <p:cNvSpPr>
            <a:spLocks noChangeArrowheads="1"/>
          </p:cNvSpPr>
          <p:nvPr/>
        </p:nvSpPr>
        <p:spPr bwMode="auto">
          <a:xfrm>
            <a:off x="899592" y="332656"/>
            <a:ext cx="4610100" cy="76993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rgbClr val="FFFFFF"/>
                </a:solidFill>
                <a:latin typeface="Arial" pitchFamily="34" charset="0"/>
              </a:rPr>
              <a:t>一、电功率（</a:t>
            </a:r>
            <a:r>
              <a:rPr lang="en-US" altLang="zh-CN" sz="4400" b="1" i="1" dirty="0">
                <a:solidFill>
                  <a:srgbClr val="CC0000"/>
                </a:solidFill>
                <a:latin typeface="Times New Roman" pitchFamily="18" charset="0"/>
              </a:rPr>
              <a:t>P</a:t>
            </a:r>
            <a:r>
              <a:rPr lang="en-US" altLang="zh-CN" sz="4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zh-CN" altLang="en-US" sz="4400" b="1" dirty="0">
                <a:solidFill>
                  <a:srgbClr val="FFFFFF"/>
                </a:solidFill>
                <a:latin typeface="Arial" pitchFamily="34" charset="0"/>
              </a:rPr>
              <a:t>）</a:t>
            </a:r>
            <a:endParaRPr lang="en-US" altLang="zh-CN" sz="4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99592" y="1268760"/>
            <a:ext cx="3672408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1" lang="en-US" altLang="zh-CN" sz="4000" b="1" dirty="0" smtClean="0">
                <a:latin typeface="Times New Roman" pitchFamily="18" charset="0"/>
              </a:rPr>
              <a:t>1</a:t>
            </a:r>
            <a:r>
              <a:rPr kumimoji="1" lang="zh-CN" altLang="en-US" sz="4000" b="1" dirty="0" smtClean="0">
                <a:latin typeface="Times New Roman" pitchFamily="18" charset="0"/>
              </a:rPr>
              <a:t>、 </a:t>
            </a:r>
            <a:r>
              <a:rPr kumimoji="1" lang="zh-CN" altLang="en-US" sz="4000" b="1" dirty="0">
                <a:latin typeface="Times New Roman" pitchFamily="18" charset="0"/>
              </a:rPr>
              <a:t>符号 ：</a:t>
            </a:r>
            <a:r>
              <a:rPr kumimoji="1" lang="en-US" altLang="zh-CN" sz="4000" b="1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6" name="矩形 5"/>
          <p:cNvSpPr/>
          <p:nvPr/>
        </p:nvSpPr>
        <p:spPr>
          <a:xfrm>
            <a:off x="1115616" y="3573016"/>
            <a:ext cx="380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C0000"/>
                </a:solidFill>
                <a:latin typeface="Tahoma" pitchFamily="34" charset="0"/>
              </a:rPr>
              <a:t>常用单位    </a:t>
            </a:r>
            <a:r>
              <a:rPr lang="en-US" altLang="zh-CN" sz="2800" b="1" dirty="0" smtClean="0">
                <a:latin typeface="Times New Roman" pitchFamily="18" charset="0"/>
              </a:rPr>
              <a:t>kW      </a:t>
            </a:r>
            <a:r>
              <a:rPr lang="en-US" altLang="zh-CN" sz="2800" b="1" dirty="0" err="1" smtClean="0">
                <a:latin typeface="Times New Roman" pitchFamily="18" charset="0"/>
              </a:rPr>
              <a:t>mW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188" y="1052513"/>
            <a:ext cx="7962900" cy="5095875"/>
          </a:xfrm>
          <a:prstGeom prst="rect">
            <a:avLst/>
          </a:prstGeom>
          <a:solidFill>
            <a:srgbClr val="FFDBB7">
              <a:alpha val="89999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24213" y="1196975"/>
            <a:ext cx="3003550" cy="488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家用电器的电功率 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1188" y="1700213"/>
            <a:ext cx="1800225" cy="4384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itchFamily="18" charset="0"/>
                <a:ea typeface="楷体_GB2312" pitchFamily="49" charset="-122"/>
              </a:rPr>
              <a:t>空调</a:t>
            </a:r>
          </a:p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itchFamily="18" charset="0"/>
                <a:ea typeface="楷体_GB2312" pitchFamily="49" charset="-122"/>
              </a:rPr>
              <a:t>微波炉</a:t>
            </a:r>
          </a:p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itchFamily="18" charset="0"/>
                <a:ea typeface="楷体_GB2312" pitchFamily="49" charset="-122"/>
              </a:rPr>
              <a:t>电炉</a:t>
            </a:r>
          </a:p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itchFamily="18" charset="0"/>
                <a:ea typeface="楷体_GB2312" pitchFamily="49" charset="-122"/>
              </a:rPr>
              <a:t>电热水器</a:t>
            </a:r>
          </a:p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itchFamily="18" charset="0"/>
                <a:ea typeface="楷体_GB2312" pitchFamily="49" charset="-122"/>
              </a:rPr>
              <a:t>吸尘器</a:t>
            </a:r>
          </a:p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itchFamily="18" charset="0"/>
                <a:ea typeface="楷体_GB2312" pitchFamily="49" charset="-122"/>
              </a:rPr>
              <a:t>电吹风机</a:t>
            </a:r>
          </a:p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itchFamily="18" charset="0"/>
                <a:ea typeface="楷体_GB2312" pitchFamily="49" charset="-122"/>
              </a:rPr>
              <a:t>电熨斗</a:t>
            </a:r>
          </a:p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itchFamily="18" charset="0"/>
                <a:ea typeface="楷体_GB2312" pitchFamily="49" charset="-122"/>
              </a:rPr>
              <a:t>洗衣机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11413" y="1700213"/>
            <a:ext cx="2233612" cy="4384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约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1 000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约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1 000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约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1 000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约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1 000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约    </a:t>
            </a:r>
            <a:r>
              <a:rPr lang="en-US" altLang="zh-CN" sz="2600" b="1" dirty="0">
                <a:latin typeface="Times New Roman" pitchFamily="18" charset="0"/>
                <a:ea typeface="楷体_GB2312" pitchFamily="49" charset="-122"/>
              </a:rPr>
              <a:t>800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约    </a:t>
            </a:r>
            <a:r>
              <a:rPr lang="en-US" altLang="zh-CN" sz="2600" b="1" dirty="0">
                <a:latin typeface="Times New Roman" pitchFamily="18" charset="0"/>
                <a:ea typeface="楷体_GB2312" pitchFamily="49" charset="-122"/>
              </a:rPr>
              <a:t>500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约    </a:t>
            </a:r>
            <a:r>
              <a:rPr lang="en-US" altLang="zh-CN" sz="2600" b="1" dirty="0">
                <a:latin typeface="Times New Roman" pitchFamily="18" charset="0"/>
                <a:ea typeface="楷体_GB2312" pitchFamily="49" charset="-122"/>
              </a:rPr>
              <a:t>500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约    </a:t>
            </a:r>
            <a:r>
              <a:rPr lang="en-US" altLang="zh-CN" sz="2600" b="1" dirty="0">
                <a:latin typeface="Times New Roman" pitchFamily="18" charset="0"/>
                <a:ea typeface="楷体_GB2312" pitchFamily="49" charset="-122"/>
              </a:rPr>
              <a:t>500 W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86313" y="1700213"/>
            <a:ext cx="2155825" cy="4384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电视机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电子计算机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抽油烟机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 smtClean="0">
                <a:latin typeface="Times New Roman" pitchFamily="18" charset="0"/>
                <a:ea typeface="楷体_GB2312" pitchFamily="49" charset="-122"/>
              </a:rPr>
              <a:t>电冰箱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 smtClean="0">
                <a:latin typeface="Times New Roman" pitchFamily="18" charset="0"/>
                <a:ea typeface="楷体_GB2312" pitchFamily="49" charset="-122"/>
              </a:rPr>
              <a:t>电扇</a:t>
            </a:r>
            <a:endParaRPr lang="zh-CN" altLang="en-US" sz="2600" b="1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手电筒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计算器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电子表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586538" y="1700213"/>
            <a:ext cx="2233612" cy="4384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约</a:t>
            </a: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200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约      </a:t>
            </a:r>
            <a:r>
              <a:rPr lang="en-US" altLang="zh-CN" sz="2600" b="1" dirty="0">
                <a:latin typeface="Times New Roman" pitchFamily="18" charset="0"/>
                <a:ea typeface="楷体_GB2312" pitchFamily="49" charset="-122"/>
              </a:rPr>
              <a:t>200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约      </a:t>
            </a:r>
            <a:r>
              <a:rPr lang="en-US" altLang="zh-CN" sz="2600" b="1" dirty="0">
                <a:latin typeface="Times New Roman" pitchFamily="18" charset="0"/>
                <a:ea typeface="楷体_GB2312" pitchFamily="49" charset="-122"/>
              </a:rPr>
              <a:t>140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约     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约     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100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约       </a:t>
            </a:r>
            <a:r>
              <a:rPr lang="en-US" altLang="zh-CN" sz="2600" b="1" dirty="0">
                <a:latin typeface="Times New Roman" pitchFamily="18" charset="0"/>
                <a:ea typeface="楷体_GB2312" pitchFamily="49" charset="-122"/>
              </a:rPr>
              <a:t>0.5 W</a:t>
            </a: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约    </a:t>
            </a:r>
            <a:r>
              <a:rPr lang="en-US" altLang="zh-CN" sz="2600" b="1" dirty="0">
                <a:latin typeface="Times New Roman" pitchFamily="18" charset="0"/>
                <a:ea typeface="楷体_GB2312" pitchFamily="49" charset="-122"/>
              </a:rPr>
              <a:t>0.5 </a:t>
            </a:r>
            <a:r>
              <a:rPr lang="en-US" altLang="zh-CN" sz="2600" b="1" dirty="0" err="1">
                <a:latin typeface="Times New Roman" pitchFamily="18" charset="0"/>
                <a:ea typeface="楷体_GB2312" pitchFamily="49" charset="-122"/>
              </a:rPr>
              <a:t>mW</a:t>
            </a:r>
            <a:endParaRPr lang="en-US" altLang="zh-CN" sz="2600" b="1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600" b="1" dirty="0">
                <a:latin typeface="Times New Roman" pitchFamily="18" charset="0"/>
                <a:ea typeface="楷体_GB2312" pitchFamily="49" charset="-122"/>
              </a:rPr>
              <a:t>约  </a:t>
            </a:r>
            <a:r>
              <a:rPr lang="en-US" altLang="zh-CN" sz="2600" b="1" dirty="0">
                <a:latin typeface="Times New Roman" pitchFamily="18" charset="0"/>
                <a:ea typeface="楷体_GB2312" pitchFamily="49" charset="-122"/>
              </a:rPr>
              <a:t>0.01 </a:t>
            </a:r>
            <a:r>
              <a:rPr lang="en-US" altLang="zh-CN" sz="2600" b="1" dirty="0" err="1">
                <a:latin typeface="Times New Roman" pitchFamily="18" charset="0"/>
                <a:ea typeface="楷体_GB2312" pitchFamily="49" charset="-122"/>
              </a:rPr>
              <a:t>mW</a:t>
            </a:r>
            <a:endParaRPr lang="en-US" altLang="zh-CN" sz="2600" b="1" dirty="0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987824" y="1196752"/>
            <a:ext cx="1792287" cy="1323975"/>
            <a:chOff x="-1361" y="-272"/>
            <a:chExt cx="1129" cy="834"/>
          </a:xfrm>
        </p:grpSpPr>
        <p:sp>
          <p:nvSpPr>
            <p:cNvPr id="14348" name="Rectangle 11"/>
            <p:cNvSpPr>
              <a:spLocks noChangeArrowheads="1"/>
            </p:cNvSpPr>
            <p:nvPr/>
          </p:nvSpPr>
          <p:spPr bwMode="auto">
            <a:xfrm>
              <a:off x="-1361" y="-226"/>
              <a:ext cx="1129" cy="77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49" name="Group 4"/>
            <p:cNvGrpSpPr/>
            <p:nvPr/>
          </p:nvGrpSpPr>
          <p:grpSpPr bwMode="auto">
            <a:xfrm>
              <a:off x="-1316" y="-272"/>
              <a:ext cx="897" cy="834"/>
              <a:chOff x="-1497" y="-317"/>
              <a:chExt cx="897" cy="834"/>
            </a:xfrm>
          </p:grpSpPr>
          <p:sp>
            <p:nvSpPr>
              <p:cNvPr id="14350" name="Rectangle 6"/>
              <p:cNvSpPr>
                <a:spLocks noChangeArrowheads="1"/>
              </p:cNvSpPr>
              <p:nvPr/>
            </p:nvSpPr>
            <p:spPr bwMode="auto">
              <a:xfrm>
                <a:off x="-1497" y="-135"/>
                <a:ext cx="808" cy="4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4000" b="1" i="1" dirty="0">
                    <a:latin typeface="Times New Roman" pitchFamily="18" charset="0"/>
                    <a:ea typeface="黑体" pitchFamily="2" charset="-122"/>
                  </a:rPr>
                  <a:t>P </a:t>
                </a:r>
                <a:r>
                  <a:rPr lang="en-US" altLang="zh-CN" sz="4000" b="1" dirty="0">
                    <a:latin typeface="Times New Roman" pitchFamily="18" charset="0"/>
                    <a:ea typeface="黑体" pitchFamily="2" charset="-122"/>
                  </a:rPr>
                  <a:t>=   </a:t>
                </a:r>
              </a:p>
            </p:txBody>
          </p:sp>
          <p:grpSp>
            <p:nvGrpSpPr>
              <p:cNvPr id="14351" name="Group 6"/>
              <p:cNvGrpSpPr/>
              <p:nvPr/>
            </p:nvGrpSpPr>
            <p:grpSpPr bwMode="auto">
              <a:xfrm>
                <a:off x="-998" y="-317"/>
                <a:ext cx="398" cy="834"/>
                <a:chOff x="-1385" y="-317"/>
                <a:chExt cx="398" cy="834"/>
              </a:xfrm>
            </p:grpSpPr>
            <p:sp>
              <p:nvSpPr>
                <p:cNvPr id="14352" name="Rectangle 7"/>
                <p:cNvSpPr>
                  <a:spLocks noChangeArrowheads="1"/>
                </p:cNvSpPr>
                <p:nvPr/>
              </p:nvSpPr>
              <p:spPr bwMode="auto">
                <a:xfrm>
                  <a:off x="-1385" y="-317"/>
                  <a:ext cx="398" cy="8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4000" b="1" i="1" dirty="0">
                      <a:latin typeface="Times New Roman" pitchFamily="18" charset="0"/>
                      <a:ea typeface="黑体" pitchFamily="2" charset="-122"/>
                    </a:rPr>
                    <a:t>W</a:t>
                  </a:r>
                </a:p>
                <a:p>
                  <a:pPr algn="ctr"/>
                  <a:r>
                    <a:rPr lang="en-US" altLang="zh-CN" sz="4000" b="1" i="1" dirty="0">
                      <a:latin typeface="Times New Roman" pitchFamily="18" charset="0"/>
                      <a:ea typeface="黑体" pitchFamily="2" charset="-122"/>
                    </a:rPr>
                    <a:t>t</a:t>
                  </a:r>
                </a:p>
              </p:txBody>
            </p:sp>
            <p:sp>
              <p:nvSpPr>
                <p:cNvPr id="14353" name="Line 8"/>
                <p:cNvSpPr>
                  <a:spLocks noChangeShapeType="1"/>
                </p:cNvSpPr>
                <p:nvPr/>
              </p:nvSpPr>
              <p:spPr bwMode="auto">
                <a:xfrm>
                  <a:off x="-1339" y="137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67544" y="0"/>
            <a:ext cx="7885112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168400" indent="-1168400">
              <a:lnSpc>
                <a:spcPct val="150000"/>
              </a:lnSpc>
            </a:pP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定义：电功率等于电功与时间的比值。电功率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就是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96566" y="3662701"/>
            <a:ext cx="6350649" cy="45269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18000" tIns="10800" rIns="0" bIns="1080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W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——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消耗的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电能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(</a:t>
            </a:r>
            <a:r>
              <a:rPr kumimoji="1"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电功）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——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焦耳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itchFamily="2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J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)</a:t>
            </a:r>
            <a:endParaRPr kumimoji="1" lang="en-US" altLang="zh-CN" sz="2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11560" y="4365104"/>
            <a:ext cx="5003105" cy="45269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18000" tIns="10800" rIns="0" bIns="1080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t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  ——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所用的时间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——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秒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itchFamily="2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s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) </a:t>
            </a:r>
            <a:endParaRPr kumimoji="1" lang="en-US" altLang="zh-CN" sz="2800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83568" y="5157192"/>
            <a:ext cx="5832648" cy="45269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18000" tIns="10800" rIns="0" bIns="1080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P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 ——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用电器的功率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——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瓦特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itchFamily="2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W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)</a:t>
            </a:r>
            <a:endParaRPr kumimoji="1" lang="en-US" altLang="zh-CN" sz="2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11560" y="2636912"/>
            <a:ext cx="3325813" cy="519112"/>
          </a:xfrm>
          <a:prstGeom prst="rect">
            <a:avLst/>
          </a:prstGeom>
          <a:noFill/>
          <a:ln w="1587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符号的意义及单位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: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141277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5.</a:t>
            </a:r>
            <a:r>
              <a:rPr lang="zh-CN" altLang="en-US" sz="2800" b="1" dirty="0" smtClean="0"/>
              <a:t>定义式：</a:t>
            </a:r>
            <a:endParaRPr lang="zh-CN" altLang="en-US" sz="2800" b="1" dirty="0"/>
          </a:p>
        </p:txBody>
      </p:sp>
      <p:grpSp>
        <p:nvGrpSpPr>
          <p:cNvPr id="22" name="组合 21"/>
          <p:cNvGrpSpPr/>
          <p:nvPr/>
        </p:nvGrpSpPr>
        <p:grpSpPr>
          <a:xfrm>
            <a:off x="4932040" y="1196752"/>
            <a:ext cx="1186681" cy="1274440"/>
            <a:chOff x="3889375" y="260648"/>
            <a:chExt cx="1186681" cy="1274440"/>
          </a:xfrm>
        </p:grpSpPr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>
              <a:off x="3889375" y="747713"/>
              <a:ext cx="682625" cy="301625"/>
            </a:xfrm>
            <a:prstGeom prst="rightArrow">
              <a:avLst>
                <a:gd name="adj1" fmla="val 44444"/>
                <a:gd name="adj2" fmla="val 81578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左大括号 23"/>
            <p:cNvSpPr/>
            <p:nvPr/>
          </p:nvSpPr>
          <p:spPr>
            <a:xfrm>
              <a:off x="4644008" y="260648"/>
              <a:ext cx="432048" cy="127444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372200" y="980728"/>
            <a:ext cx="1512887" cy="488950"/>
          </a:xfrm>
          <a:prstGeom prst="rect">
            <a:avLst/>
          </a:prstGeom>
          <a:noFill/>
          <a:ln w="1587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600" b="1" i="1" dirty="0">
                <a:latin typeface="Times New Roman" pitchFamily="18" charset="0"/>
                <a:ea typeface="黑体" pitchFamily="49" charset="-122"/>
              </a:rPr>
              <a:t>W </a:t>
            </a:r>
            <a:r>
              <a:rPr lang="en-US" altLang="zh-CN" sz="2600" b="1" dirty="0">
                <a:latin typeface="Times New Roman" pitchFamily="18" charset="0"/>
                <a:ea typeface="黑体" pitchFamily="49" charset="-122"/>
              </a:rPr>
              <a:t>= </a:t>
            </a:r>
            <a:r>
              <a:rPr lang="en-US" altLang="zh-CN" sz="2600" b="1" i="1" dirty="0">
                <a:latin typeface="Times New Roman" pitchFamily="18" charset="0"/>
                <a:ea typeface="黑体" pitchFamily="49" charset="-122"/>
              </a:rPr>
              <a:t>Pt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300192" y="1772816"/>
            <a:ext cx="1512887" cy="1099284"/>
            <a:chOff x="6300192" y="1772816"/>
            <a:chExt cx="1512887" cy="1099284"/>
          </a:xfrm>
        </p:grpSpPr>
        <p:grpSp>
          <p:nvGrpSpPr>
            <p:cNvPr id="26" name="组合 25"/>
            <p:cNvGrpSpPr/>
            <p:nvPr/>
          </p:nvGrpSpPr>
          <p:grpSpPr>
            <a:xfrm>
              <a:off x="6300192" y="1772816"/>
              <a:ext cx="1512887" cy="1099284"/>
              <a:chOff x="5004048" y="764704"/>
              <a:chExt cx="1512887" cy="1099284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5004048" y="980728"/>
                <a:ext cx="1512887" cy="584775"/>
              </a:xfrm>
              <a:prstGeom prst="rect">
                <a:avLst/>
              </a:prstGeom>
              <a:noFill/>
              <a:ln w="1587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3200" b="1" i="1" dirty="0" smtClean="0">
                    <a:latin typeface="Times New Roman" pitchFamily="18" charset="0"/>
                    <a:ea typeface="黑体" pitchFamily="49" charset="-122"/>
                  </a:rPr>
                  <a:t>t</a:t>
                </a:r>
                <a:r>
                  <a:rPr lang="en-US" altLang="zh-CN" sz="2600" b="1" i="1" dirty="0" smtClean="0">
                    <a:latin typeface="Times New Roman" pitchFamily="18" charset="0"/>
                    <a:ea typeface="黑体" pitchFamily="49" charset="-122"/>
                  </a:rPr>
                  <a:t> </a:t>
                </a:r>
                <a:r>
                  <a:rPr lang="en-US" altLang="zh-CN" sz="2800" b="1" dirty="0" smtClean="0">
                    <a:latin typeface="Times New Roman" pitchFamily="18" charset="0"/>
                    <a:ea typeface="黑体" pitchFamily="49" charset="-122"/>
                  </a:rPr>
                  <a:t>=</a:t>
                </a:r>
                <a:r>
                  <a:rPr lang="en-US" altLang="zh-CN" sz="2600" b="1" dirty="0" smtClean="0">
                    <a:latin typeface="Times New Roman" pitchFamily="18" charset="0"/>
                    <a:ea typeface="黑体" pitchFamily="49" charset="-122"/>
                  </a:rPr>
                  <a:t> </a:t>
                </a:r>
                <a:endParaRPr lang="en-US" altLang="zh-CN" sz="2600" b="1" i="1" dirty="0">
                  <a:latin typeface="Times New Roman" pitchFamily="18" charset="0"/>
                  <a:ea typeface="黑体" pitchFamily="49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580112" y="764704"/>
                <a:ext cx="6480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i="1" dirty="0" smtClean="0">
                    <a:latin typeface="Times New Roman" pitchFamily="18" charset="0"/>
                    <a:ea typeface="黑体" pitchFamily="49" charset="-122"/>
                  </a:rPr>
                  <a:t>W</a:t>
                </a:r>
                <a:endParaRPr lang="zh-CN" altLang="en-US" sz="2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52120" y="1340768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/>
                  <a:t>P</a:t>
                </a:r>
                <a:endParaRPr lang="zh-CN" altLang="en-US" sz="2800" dirty="0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6876256" y="213285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——</a:t>
              </a:r>
              <a:endParaRPr lang="zh-CN" altLang="en-US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6970151" y="3667820"/>
            <a:ext cx="2117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—— K W ·h</a:t>
            </a:r>
          </a:p>
        </p:txBody>
      </p:sp>
      <p:sp>
        <p:nvSpPr>
          <p:cNvPr id="4" name="矩形 3"/>
          <p:cNvSpPr/>
          <p:nvPr/>
        </p:nvSpPr>
        <p:spPr>
          <a:xfrm>
            <a:off x="5436096" y="4293096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——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h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6372200" y="5157192"/>
            <a:ext cx="1713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—— KW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5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2915816" y="260648"/>
            <a:ext cx="1863725" cy="990600"/>
            <a:chOff x="476" y="2431"/>
            <a:chExt cx="1174" cy="624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476" y="2431"/>
              <a:ext cx="1174" cy="62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990099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6"/>
            <p:cNvGrpSpPr/>
            <p:nvPr/>
          </p:nvGrpSpPr>
          <p:grpSpPr bwMode="auto">
            <a:xfrm>
              <a:off x="612" y="2431"/>
              <a:ext cx="806" cy="558"/>
              <a:chOff x="134" y="2783"/>
              <a:chExt cx="806" cy="558"/>
            </a:xfrm>
          </p:grpSpPr>
          <p:sp>
            <p:nvSpPr>
              <p:cNvPr id="13319" name="Rectangle 7"/>
              <p:cNvSpPr>
                <a:spLocks noChangeArrowheads="1"/>
              </p:cNvSpPr>
              <p:nvPr/>
            </p:nvSpPr>
            <p:spPr bwMode="auto">
              <a:xfrm>
                <a:off x="134" y="2919"/>
                <a:ext cx="570" cy="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i="1" dirty="0">
                    <a:latin typeface="Times New Roman" pitchFamily="18" charset="0"/>
                    <a:ea typeface="黑体" pitchFamily="49" charset="-122"/>
                  </a:rPr>
                  <a:t>P </a:t>
                </a:r>
                <a:r>
                  <a:rPr lang="en-US" altLang="zh-CN" sz="2600" b="1" dirty="0">
                    <a:latin typeface="Times New Roman" pitchFamily="18" charset="0"/>
                    <a:ea typeface="黑体" pitchFamily="49" charset="-122"/>
                  </a:rPr>
                  <a:t>=   </a:t>
                </a:r>
              </a:p>
            </p:txBody>
          </p:sp>
          <p:grpSp>
            <p:nvGrpSpPr>
              <p:cNvPr id="4" name="Group 8"/>
              <p:cNvGrpSpPr/>
              <p:nvPr/>
            </p:nvGrpSpPr>
            <p:grpSpPr bwMode="auto">
              <a:xfrm>
                <a:off x="542" y="2783"/>
                <a:ext cx="398" cy="558"/>
                <a:chOff x="1583" y="2620"/>
                <a:chExt cx="398" cy="558"/>
              </a:xfrm>
            </p:grpSpPr>
            <p:sp>
              <p:nvSpPr>
                <p:cNvPr id="13321" name="Rectangle 9"/>
                <p:cNvSpPr>
                  <a:spLocks noChangeArrowheads="1"/>
                </p:cNvSpPr>
                <p:nvPr/>
              </p:nvSpPr>
              <p:spPr bwMode="auto">
                <a:xfrm>
                  <a:off x="1583" y="2620"/>
                  <a:ext cx="398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600" b="1" i="1" dirty="0">
                      <a:latin typeface="Times New Roman" pitchFamily="18" charset="0"/>
                      <a:ea typeface="黑体" pitchFamily="49" charset="-122"/>
                    </a:rPr>
                    <a:t>W</a:t>
                  </a:r>
                </a:p>
                <a:p>
                  <a:pPr algn="ctr"/>
                  <a:r>
                    <a:rPr lang="en-US" altLang="zh-CN" sz="2600" b="1" i="1" dirty="0">
                      <a:latin typeface="Times New Roman" pitchFamily="18" charset="0"/>
                      <a:ea typeface="黑体" pitchFamily="49" charset="-122"/>
                    </a:rPr>
                    <a:t>t</a:t>
                  </a:r>
                </a:p>
              </p:txBody>
            </p:sp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auto">
                <a:xfrm>
                  <a:off x="1674" y="2893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971600" y="260648"/>
            <a:ext cx="18002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电功率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5576" y="1268760"/>
            <a:ext cx="3889375" cy="65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168400" indent="-1168400"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又因为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UIt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，则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483768" y="2132856"/>
            <a:ext cx="1863725" cy="990600"/>
            <a:chOff x="3131840" y="3212976"/>
            <a:chExt cx="1863725" cy="990600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131840" y="3212976"/>
              <a:ext cx="1863725" cy="9906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347864" y="3356992"/>
              <a:ext cx="1512888" cy="708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000" b="1" i="1" dirty="0">
                  <a:latin typeface="Times New Roman" pitchFamily="18" charset="0"/>
                  <a:ea typeface="黑体" pitchFamily="2" charset="-122"/>
                </a:rPr>
                <a:t>P </a:t>
              </a:r>
              <a:r>
                <a:rPr lang="en-US" altLang="zh-CN" sz="4000" b="1" dirty="0">
                  <a:latin typeface="Times New Roman" pitchFamily="18" charset="0"/>
                  <a:ea typeface="黑体" pitchFamily="2" charset="-122"/>
                </a:rPr>
                <a:t>=</a:t>
              </a:r>
              <a:r>
                <a:rPr lang="en-US" altLang="zh-CN" sz="4000" b="1" i="1" dirty="0">
                  <a:latin typeface="Times New Roman" pitchFamily="18" charset="0"/>
                  <a:ea typeface="黑体" pitchFamily="2" charset="-122"/>
                </a:rPr>
                <a:t>UI </a:t>
              </a:r>
              <a:r>
                <a:rPr lang="en-US" altLang="zh-CN" sz="4000" b="1" dirty="0">
                  <a:latin typeface="Times New Roman" pitchFamily="18" charset="0"/>
                  <a:ea typeface="黑体" pitchFamily="2" charset="-122"/>
                </a:rPr>
                <a:t> 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3528" y="213285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6.</a:t>
            </a:r>
            <a:r>
              <a:rPr lang="zh-CN" altLang="en-US" sz="3200" b="1" dirty="0" smtClean="0"/>
              <a:t>计算式：</a:t>
            </a:r>
            <a:endParaRPr lang="zh-CN" alt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3212976"/>
            <a:ext cx="511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U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——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电压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——  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伏特 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V     </a:t>
            </a:r>
          </a:p>
          <a:p>
            <a:r>
              <a:rPr lang="en-US" altLang="zh-CN" sz="3200" b="1" i="1" dirty="0" smtClean="0">
                <a:latin typeface="Times New Roman" pitchFamily="18" charset="0"/>
                <a:ea typeface="黑体" pitchFamily="2" charset="-122"/>
              </a:rPr>
              <a:t>I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—— 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电流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——   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安培 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3200" b="1" i="1" dirty="0" smtClean="0">
                <a:latin typeface="Times New Roman" pitchFamily="18" charset="0"/>
                <a:ea typeface="黑体" pitchFamily="2" charset="-122"/>
              </a:rPr>
              <a:t> P</a:t>
            </a:r>
            <a:r>
              <a:rPr kumimoji="1"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——</a:t>
            </a:r>
            <a:r>
              <a:rPr lang="zh-CN" altLang="en-US" sz="3200" b="1" dirty="0" smtClean="0"/>
              <a:t>电功率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——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瓦特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W</a:t>
            </a:r>
            <a:endParaRPr lang="zh-CN" altLang="en-US" sz="3200" b="1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148064" y="3573016"/>
            <a:ext cx="317031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 dirty="0">
                <a:solidFill>
                  <a:srgbClr val="FF0000"/>
                </a:solidFill>
              </a:rPr>
              <a:t>1</a:t>
            </a:r>
            <a:r>
              <a:rPr lang="zh-CN" sz="3600" b="1" dirty="0">
                <a:solidFill>
                  <a:srgbClr val="FF0000"/>
                </a:solidFill>
              </a:rPr>
              <a:t>瓦</a:t>
            </a:r>
            <a:r>
              <a:rPr lang="zh-CN" altLang="zh-CN" sz="3600" b="1" dirty="0">
                <a:solidFill>
                  <a:srgbClr val="FF0000"/>
                </a:solidFill>
              </a:rPr>
              <a:t>=1</a:t>
            </a:r>
            <a:r>
              <a:rPr lang="zh-CN" sz="3600" b="1" dirty="0">
                <a:solidFill>
                  <a:srgbClr val="FF0000"/>
                </a:solidFill>
              </a:rPr>
              <a:t>伏 </a:t>
            </a:r>
            <a:r>
              <a:rPr lang="zh-CN" altLang="zh-CN" sz="3600" b="1" dirty="0">
                <a:solidFill>
                  <a:srgbClr val="FF0000"/>
                </a:solidFill>
              </a:rPr>
              <a:t>.</a:t>
            </a:r>
            <a:r>
              <a:rPr lang="zh-CN" sz="3600" b="1" dirty="0">
                <a:solidFill>
                  <a:srgbClr val="FF0000"/>
                </a:solidFill>
              </a:rPr>
              <a:t>安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80112" y="1700808"/>
            <a:ext cx="17526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 dirty="0">
                <a:latin typeface="宋体" pitchFamily="2" charset="-122"/>
              </a:rPr>
              <a:t>U=P/I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652120" y="2492896"/>
            <a:ext cx="17526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 dirty="0">
                <a:latin typeface="宋体" pitchFamily="2" charset="-122"/>
              </a:rPr>
              <a:t>I=P/U</a:t>
            </a:r>
          </a:p>
        </p:txBody>
      </p:sp>
      <p:grpSp>
        <p:nvGrpSpPr>
          <p:cNvPr id="23" name="Group 7"/>
          <p:cNvGrpSpPr/>
          <p:nvPr/>
        </p:nvGrpSpPr>
        <p:grpSpPr bwMode="auto">
          <a:xfrm>
            <a:off x="4572000" y="2132856"/>
            <a:ext cx="685800" cy="914400"/>
            <a:chOff x="0" y="0"/>
            <a:chExt cx="480" cy="768"/>
          </a:xfrm>
        </p:grpSpPr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0" y="192"/>
              <a:ext cx="240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AutoShape 9"/>
            <p:cNvSpPr/>
            <p:nvPr/>
          </p:nvSpPr>
          <p:spPr bwMode="auto">
            <a:xfrm>
              <a:off x="336" y="0"/>
              <a:ext cx="144" cy="768"/>
            </a:xfrm>
            <a:prstGeom prst="leftBrace">
              <a:avLst>
                <a:gd name="adj1" fmla="val 44444"/>
                <a:gd name="adj2" fmla="val 50000"/>
              </a:avLst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67544" y="4941168"/>
            <a:ext cx="8064896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endParaRPr lang="en-US" altLang="zh-CN" sz="3600" b="1" dirty="0" smtClean="0">
              <a:solidFill>
                <a:srgbClr val="CE0207"/>
              </a:solidFill>
              <a:latin typeface="隶书" pitchFamily="1" charset="-122"/>
              <a:ea typeface="隶书" pitchFamily="1" charset="-122"/>
            </a:endParaRPr>
          </a:p>
          <a:p>
            <a:r>
              <a:rPr lang="en-US" altLang="zh-CN" sz="36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              </a:t>
            </a:r>
            <a:r>
              <a:rPr lang="zh-CN" altLang="en-US" sz="36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和</a:t>
            </a:r>
            <a:r>
              <a:rPr lang="en-US" altLang="zh-CN" sz="36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 </a:t>
            </a:r>
            <a:r>
              <a:rPr lang="zh-CN" altLang="zh-CN" sz="36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P=U</a:t>
            </a:r>
            <a:r>
              <a:rPr lang="zh-CN" altLang="zh-CN" sz="3600" b="1" dirty="0" smtClean="0">
                <a:solidFill>
                  <a:srgbClr val="CE0207"/>
                </a:solidFill>
                <a:latin typeface="Arial"/>
                <a:ea typeface="隶书" pitchFamily="1" charset="-122"/>
              </a:rPr>
              <a:t>·</a:t>
            </a:r>
            <a:r>
              <a:rPr lang="zh-CN" altLang="zh-CN" sz="36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I</a:t>
            </a:r>
            <a:r>
              <a:rPr lang="en-US" altLang="zh-CN" sz="36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  </a:t>
            </a:r>
            <a:r>
              <a:rPr lang="zh-CN" altLang="en-US" sz="36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都</a:t>
            </a:r>
            <a:r>
              <a:rPr lang="zh-CN" altLang="zh-CN" sz="36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普遍适用</a:t>
            </a:r>
            <a:endParaRPr lang="zh-CN" altLang="zh-CN" sz="3600" b="1" dirty="0">
              <a:solidFill>
                <a:srgbClr val="CE0207"/>
              </a:solidFill>
              <a:latin typeface="隶书" pitchFamily="1" charset="-122"/>
              <a:ea typeface="隶书" pitchFamily="1" charset="-122"/>
            </a:endParaRPr>
          </a:p>
        </p:txBody>
      </p:sp>
      <p:grpSp>
        <p:nvGrpSpPr>
          <p:cNvPr id="27" name="Group 2"/>
          <p:cNvGrpSpPr/>
          <p:nvPr/>
        </p:nvGrpSpPr>
        <p:grpSpPr bwMode="auto">
          <a:xfrm>
            <a:off x="1187624" y="5085184"/>
            <a:ext cx="1720850" cy="1080120"/>
            <a:chOff x="-1361" y="-272"/>
            <a:chExt cx="1129" cy="834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-1361" y="-226"/>
              <a:ext cx="1129" cy="77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" name="Group 4"/>
            <p:cNvGrpSpPr/>
            <p:nvPr/>
          </p:nvGrpSpPr>
          <p:grpSpPr bwMode="auto">
            <a:xfrm>
              <a:off x="-1316" y="-272"/>
              <a:ext cx="897" cy="834"/>
              <a:chOff x="-1497" y="-317"/>
              <a:chExt cx="897" cy="834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-1497" y="-135"/>
                <a:ext cx="808" cy="4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4000" b="1" i="1" dirty="0">
                    <a:latin typeface="Times New Roman" pitchFamily="18" charset="0"/>
                    <a:ea typeface="黑体" pitchFamily="2" charset="-122"/>
                  </a:rPr>
                  <a:t>P </a:t>
                </a:r>
                <a:r>
                  <a:rPr lang="en-US" altLang="zh-CN" sz="4000" b="1" dirty="0">
                    <a:latin typeface="Times New Roman" pitchFamily="18" charset="0"/>
                    <a:ea typeface="黑体" pitchFamily="2" charset="-122"/>
                  </a:rPr>
                  <a:t>=   </a:t>
                </a:r>
              </a:p>
            </p:txBody>
          </p:sp>
          <p:grpSp>
            <p:nvGrpSpPr>
              <p:cNvPr id="31" name="Group 6"/>
              <p:cNvGrpSpPr/>
              <p:nvPr/>
            </p:nvGrpSpPr>
            <p:grpSpPr bwMode="auto">
              <a:xfrm>
                <a:off x="-998" y="-317"/>
                <a:ext cx="398" cy="834"/>
                <a:chOff x="-1385" y="-317"/>
                <a:chExt cx="398" cy="834"/>
              </a:xfrm>
            </p:grpSpPr>
            <p:sp>
              <p:nvSpPr>
                <p:cNvPr id="32" name="Rectangle 7"/>
                <p:cNvSpPr>
                  <a:spLocks noChangeArrowheads="1"/>
                </p:cNvSpPr>
                <p:nvPr/>
              </p:nvSpPr>
              <p:spPr bwMode="auto">
                <a:xfrm>
                  <a:off x="-1385" y="-317"/>
                  <a:ext cx="398" cy="8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4000" b="1" i="1" dirty="0">
                      <a:latin typeface="Times New Roman" pitchFamily="18" charset="0"/>
                      <a:ea typeface="黑体" pitchFamily="2" charset="-122"/>
                    </a:rPr>
                    <a:t>W</a:t>
                  </a:r>
                </a:p>
                <a:p>
                  <a:pPr algn="ctr"/>
                  <a:r>
                    <a:rPr lang="en-US" altLang="zh-CN" sz="4000" b="1" i="1" dirty="0">
                      <a:latin typeface="Times New Roman" pitchFamily="18" charset="0"/>
                      <a:ea typeface="黑体" pitchFamily="2" charset="-122"/>
                    </a:rPr>
                    <a:t>t</a:t>
                  </a:r>
                </a:p>
              </p:txBody>
            </p:sp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>
                  <a:off x="-1322" y="115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 autoUpdateAnimBg="0"/>
      <p:bldP spid="21" grpId="0"/>
      <p:bldP spid="2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471315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75995"/>
            <a:r>
              <a:rPr lang="zh-CN" altLang="zh-CN" sz="4400" b="1" dirty="0" smtClean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sz="44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电功率计算公式</a:t>
            </a:r>
            <a:r>
              <a:rPr lang="zh-CN" altLang="zh-CN" sz="44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436096" y="260648"/>
            <a:ext cx="1725613" cy="814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lIns="97616" tIns="48808" rIns="97616" bIns="48808">
            <a:spAutoFit/>
          </a:bodyPr>
          <a:lstStyle/>
          <a:p>
            <a:pPr algn="ctr" defTabSz="975995">
              <a:spcBef>
                <a:spcPct val="50000"/>
              </a:spcBef>
            </a:pPr>
            <a:r>
              <a:rPr lang="zh-CN" altLang="zh-CN" sz="4700" b="1" u="sng" dirty="0">
                <a:latin typeface="隶书" pitchFamily="1" charset="-122"/>
                <a:ea typeface="隶书" pitchFamily="1" charset="-122"/>
              </a:rPr>
              <a:t>P=UI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6725" y="1268760"/>
            <a:ext cx="8677275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7616" tIns="48808" rIns="97616" bIns="48808">
            <a:spAutoFit/>
          </a:bodyPr>
          <a:lstStyle/>
          <a:p>
            <a:pPr defTabSz="975995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7.</a:t>
            </a:r>
            <a:r>
              <a:rPr lang="zh-CN" sz="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电功率的</a:t>
            </a:r>
            <a:r>
              <a:rPr lang="zh-CN" altLang="en-US" sz="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推导</a:t>
            </a:r>
            <a:r>
              <a:rPr lang="zh-CN" sz="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公式</a:t>
            </a:r>
            <a:r>
              <a:rPr lang="zh-CN" altLang="en-US" sz="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：</a:t>
            </a:r>
            <a:endParaRPr lang="zh-CN" sz="40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51520" y="2060848"/>
            <a:ext cx="1725613" cy="814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lIns="97616" tIns="48808" rIns="97616" bIns="48808">
            <a:spAutoFit/>
          </a:bodyPr>
          <a:lstStyle/>
          <a:p>
            <a:pPr algn="ctr" defTabSz="975995">
              <a:spcBef>
                <a:spcPct val="50000"/>
              </a:spcBef>
            </a:pPr>
            <a:r>
              <a:rPr lang="zh-CN" altLang="zh-CN" sz="4700" b="1" dirty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P=UI</a:t>
            </a:r>
          </a:p>
        </p:txBody>
      </p:sp>
      <p:grpSp>
        <p:nvGrpSpPr>
          <p:cNvPr id="3" name="Group 13"/>
          <p:cNvGrpSpPr/>
          <p:nvPr/>
        </p:nvGrpSpPr>
        <p:grpSpPr bwMode="auto">
          <a:xfrm>
            <a:off x="2051720" y="2564904"/>
            <a:ext cx="685800" cy="914400"/>
            <a:chOff x="0" y="0"/>
            <a:chExt cx="480" cy="768"/>
          </a:xfrm>
        </p:grpSpPr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0" y="192"/>
              <a:ext cx="240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7" name="AutoShape 15"/>
            <p:cNvSpPr/>
            <p:nvPr/>
          </p:nvSpPr>
          <p:spPr bwMode="auto">
            <a:xfrm>
              <a:off x="336" y="0"/>
              <a:ext cx="144" cy="768"/>
            </a:xfrm>
            <a:prstGeom prst="leftBrace">
              <a:avLst>
                <a:gd name="adj1" fmla="val 44444"/>
                <a:gd name="adj2" fmla="val 50000"/>
              </a:avLst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987824" y="3140968"/>
            <a:ext cx="2808312" cy="59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 lIns="97616" tIns="48808" rIns="97616" bIns="48808">
            <a:spAutoFit/>
          </a:bodyPr>
          <a:lstStyle/>
          <a:p>
            <a:pPr algn="ctr" defTabSz="975995">
              <a:spcBef>
                <a:spcPct val="50000"/>
              </a:spcBef>
            </a:pPr>
            <a:r>
              <a:rPr lang="zh-CN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P=UI</a:t>
            </a:r>
            <a:r>
              <a:rPr lang="en-US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= </a:t>
            </a:r>
            <a:r>
              <a:rPr lang="zh-CN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U</a:t>
            </a:r>
            <a:r>
              <a:rPr lang="zh-CN" altLang="zh-CN" sz="3200" b="1" baseline="30000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/R</a:t>
            </a:r>
            <a:endParaRPr lang="zh-CN" altLang="zh-CN" sz="3200" b="1" dirty="0">
              <a:solidFill>
                <a:srgbClr val="008000"/>
              </a:solidFill>
              <a:latin typeface="隶书" pitchFamily="1" charset="-122"/>
              <a:ea typeface="隶书" pitchFamily="1" charset="-122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057128" y="2284224"/>
            <a:ext cx="2667000" cy="59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lIns="97616" tIns="48808" rIns="97616" bIns="48808">
            <a:spAutoFit/>
          </a:bodyPr>
          <a:lstStyle/>
          <a:p>
            <a:pPr algn="ctr" defTabSz="975995">
              <a:spcBef>
                <a:spcPct val="50000"/>
              </a:spcBef>
            </a:pPr>
            <a:r>
              <a:rPr lang="zh-CN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P=UI</a:t>
            </a:r>
            <a:r>
              <a:rPr lang="en-US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 =  </a:t>
            </a:r>
            <a:r>
              <a:rPr lang="zh-CN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I</a:t>
            </a:r>
            <a:r>
              <a:rPr lang="zh-CN" altLang="zh-CN" sz="3200" b="1" baseline="30000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altLang="zh-CN" sz="3200" b="1" dirty="0" smtClean="0">
                <a:solidFill>
                  <a:srgbClr val="008000"/>
                </a:solidFill>
                <a:latin typeface="隶书" pitchFamily="1" charset="-122"/>
                <a:ea typeface="隶书" pitchFamily="1" charset="-122"/>
              </a:rPr>
              <a:t>R</a:t>
            </a:r>
            <a:endParaRPr lang="zh-CN" altLang="zh-CN" sz="3200" b="1" dirty="0">
              <a:solidFill>
                <a:srgbClr val="008000"/>
              </a:solidFill>
              <a:latin typeface="隶书" pitchFamily="1" charset="-122"/>
              <a:ea typeface="隶书" pitchFamily="1" charset="-122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724128" y="2348880"/>
            <a:ext cx="3124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dirty="0">
                <a:latin typeface="宋体" pitchFamily="2" charset="-122"/>
              </a:rPr>
              <a:t>(</a:t>
            </a:r>
            <a:r>
              <a:rPr lang="zh-CN" sz="3600" b="1" dirty="0">
                <a:latin typeface="宋体" pitchFamily="2" charset="-122"/>
              </a:rPr>
              <a:t>已知</a:t>
            </a:r>
            <a:r>
              <a:rPr lang="zh-CN" altLang="zh-CN" sz="3600" b="1" dirty="0">
                <a:latin typeface="宋体" pitchFamily="2" charset="-122"/>
              </a:rPr>
              <a:t>I</a:t>
            </a:r>
            <a:r>
              <a:rPr lang="zh-CN" sz="3600" b="1" dirty="0">
                <a:latin typeface="宋体" pitchFamily="2" charset="-122"/>
              </a:rPr>
              <a:t>和</a:t>
            </a:r>
            <a:r>
              <a:rPr lang="zh-CN" altLang="zh-CN" sz="3600" b="1" dirty="0">
                <a:latin typeface="宋体" pitchFamily="2" charset="-122"/>
              </a:rPr>
              <a:t>R</a:t>
            </a:r>
            <a:r>
              <a:rPr lang="zh-CN" sz="3600" b="1" dirty="0">
                <a:latin typeface="宋体" pitchFamily="2" charset="-122"/>
              </a:rPr>
              <a:t>求</a:t>
            </a:r>
            <a:r>
              <a:rPr lang="zh-CN" altLang="zh-CN" sz="3600" b="1" dirty="0">
                <a:latin typeface="宋体" pitchFamily="2" charset="-122"/>
              </a:rPr>
              <a:t>P)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796136" y="3284984"/>
            <a:ext cx="2971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 dirty="0">
                <a:latin typeface="宋体" pitchFamily="2" charset="-122"/>
              </a:rPr>
              <a:t>(</a:t>
            </a:r>
            <a:r>
              <a:rPr lang="zh-CN" sz="3600" b="1" dirty="0">
                <a:latin typeface="宋体" pitchFamily="2" charset="-122"/>
              </a:rPr>
              <a:t>已知</a:t>
            </a:r>
            <a:r>
              <a:rPr lang="zh-CN" altLang="zh-CN" sz="3600" b="1" dirty="0">
                <a:latin typeface="宋体" pitchFamily="2" charset="-122"/>
              </a:rPr>
              <a:t>U</a:t>
            </a:r>
            <a:r>
              <a:rPr lang="zh-CN" sz="3600" b="1" dirty="0">
                <a:latin typeface="宋体" pitchFamily="2" charset="-122"/>
              </a:rPr>
              <a:t>和</a:t>
            </a:r>
            <a:r>
              <a:rPr lang="zh-CN" altLang="zh-CN" sz="3600" b="1" dirty="0">
                <a:latin typeface="宋体" pitchFamily="2" charset="-122"/>
              </a:rPr>
              <a:t>R</a:t>
            </a:r>
            <a:r>
              <a:rPr lang="zh-CN" sz="3600" b="1" dirty="0">
                <a:latin typeface="宋体" pitchFamily="2" charset="-122"/>
              </a:rPr>
              <a:t>求</a:t>
            </a:r>
            <a:r>
              <a:rPr lang="zh-CN" altLang="zh-CN" sz="3600" b="1" dirty="0">
                <a:latin typeface="宋体" pitchFamily="2" charset="-122"/>
              </a:rPr>
              <a:t>P)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0" y="3861048"/>
            <a:ext cx="320384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 dirty="0">
                <a:latin typeface="宋体" pitchFamily="2" charset="-122"/>
              </a:rPr>
              <a:t>(</a:t>
            </a:r>
            <a:r>
              <a:rPr lang="zh-CN" sz="3600" b="1" dirty="0">
                <a:latin typeface="宋体" pitchFamily="2" charset="-122"/>
              </a:rPr>
              <a:t>已知</a:t>
            </a:r>
            <a:r>
              <a:rPr lang="zh-CN" altLang="zh-CN" sz="3600" b="1" dirty="0">
                <a:latin typeface="宋体" pitchFamily="2" charset="-122"/>
              </a:rPr>
              <a:t>U</a:t>
            </a:r>
            <a:r>
              <a:rPr lang="zh-CN" sz="3600" b="1" dirty="0">
                <a:latin typeface="宋体" pitchFamily="2" charset="-122"/>
              </a:rPr>
              <a:t>和</a:t>
            </a:r>
            <a:r>
              <a:rPr lang="zh-CN" altLang="zh-CN" sz="3600" b="1" dirty="0">
                <a:latin typeface="宋体" pitchFamily="2" charset="-122"/>
              </a:rPr>
              <a:t>I</a:t>
            </a:r>
            <a:r>
              <a:rPr lang="zh-CN" sz="3600" b="1" dirty="0">
                <a:latin typeface="宋体" pitchFamily="2" charset="-122"/>
              </a:rPr>
              <a:t>求</a:t>
            </a:r>
            <a:r>
              <a:rPr lang="zh-CN" altLang="zh-CN" sz="3600" b="1" dirty="0">
                <a:latin typeface="宋体" pitchFamily="2" charset="-122"/>
              </a:rPr>
              <a:t>P)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23528" y="4509120"/>
            <a:ext cx="770413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 dirty="0">
                <a:ea typeface="隶书" pitchFamily="1" charset="-122"/>
              </a:rPr>
              <a:t>注：⑴</a:t>
            </a:r>
            <a:r>
              <a:rPr lang="zh-CN" sz="3200" b="1" dirty="0">
                <a:solidFill>
                  <a:srgbClr val="CE0207"/>
                </a:solidFill>
                <a:ea typeface="隶书" pitchFamily="1" charset="-122"/>
              </a:rPr>
              <a:t>推导公式</a:t>
            </a:r>
            <a:r>
              <a:rPr lang="zh-CN" sz="3200" b="1" dirty="0">
                <a:ea typeface="隶书" pitchFamily="1" charset="-122"/>
              </a:rPr>
              <a:t>同样只适用于</a:t>
            </a:r>
            <a:r>
              <a:rPr lang="zh-CN" sz="3200" b="1" u="sng" dirty="0">
                <a:solidFill>
                  <a:srgbClr val="CE0207"/>
                </a:solidFill>
                <a:ea typeface="隶书" pitchFamily="1" charset="-122"/>
              </a:rPr>
              <a:t>纯电阻电路</a:t>
            </a:r>
            <a:r>
              <a:rPr lang="zh-CN" sz="3200" dirty="0">
                <a:ea typeface="隶书" pitchFamily="1" charset="-122"/>
              </a:rPr>
              <a:t>。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71600" y="5229200"/>
            <a:ext cx="792088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dirty="0">
                <a:latin typeface="隶书" pitchFamily="1" charset="-122"/>
                <a:ea typeface="隶书" pitchFamily="1" charset="-122"/>
              </a:rPr>
              <a:t>  </a:t>
            </a:r>
            <a:r>
              <a:rPr lang="zh-CN" altLang="zh-CN" sz="32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⑵</a:t>
            </a:r>
            <a:r>
              <a:rPr lang="zh-CN" altLang="en-US" sz="3200" b="1" dirty="0" smtClean="0">
                <a:solidFill>
                  <a:srgbClr val="CE0207"/>
                </a:solidFill>
                <a:latin typeface="隶书" pitchFamily="1" charset="-122"/>
                <a:ea typeface="隶书" pitchFamily="1" charset="-122"/>
              </a:rPr>
              <a:t>单位必须配套使用，方可保证计算正确。</a:t>
            </a:r>
            <a:endParaRPr lang="zh-CN" sz="3200" dirty="0">
              <a:latin typeface="隶书" pitchFamily="1" charset="-122"/>
              <a:ea typeface="隶书" pitchFamily="1" charset="-122"/>
            </a:endParaRPr>
          </a:p>
        </p:txBody>
      </p:sp>
      <p:grpSp>
        <p:nvGrpSpPr>
          <p:cNvPr id="23" name="组合 16"/>
          <p:cNvGrpSpPr/>
          <p:nvPr/>
        </p:nvGrpSpPr>
        <p:grpSpPr>
          <a:xfrm>
            <a:off x="395536" y="3068960"/>
            <a:ext cx="1512168" cy="954107"/>
            <a:chOff x="1691111" y="3214693"/>
            <a:chExt cx="1084102" cy="1253653"/>
          </a:xfrm>
        </p:grpSpPr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1691111" y="3403923"/>
              <a:ext cx="1084102" cy="687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 smtClean="0">
                  <a:latin typeface="Times New Roman" pitchFamily="18" charset="0"/>
                </a:rPr>
                <a:t>I    </a:t>
              </a:r>
              <a:r>
                <a:rPr lang="en-US" altLang="zh-CN" sz="2800" b="1" dirty="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54243" y="3214693"/>
              <a:ext cx="418583" cy="12536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i="1" dirty="0">
                  <a:latin typeface="Times New Roman" pitchFamily="18" charset="0"/>
                </a:rPr>
                <a:t>U</a:t>
              </a:r>
            </a:p>
            <a:p>
              <a:pPr algn="ctr"/>
              <a:r>
                <a:rPr lang="en-US" altLang="zh-CN" sz="2800" b="1" i="1" dirty="0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2353617" y="3782383"/>
              <a:ext cx="34274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nimBg="1" autoUpdateAnimBg="0"/>
      <p:bldP spid="18436" grpId="0" autoUpdateAnimBg="0"/>
      <p:bldP spid="18444" grpId="0" animBg="1" autoUpdateAnimBg="0"/>
      <p:bldP spid="18448" grpId="0" animBg="1" autoUpdateAnimBg="0"/>
      <p:bldP spid="18449" grpId="0" animBg="1" autoUpdateAnimBg="0"/>
      <p:bldP spid="18450" grpId="0" autoUpdateAnimBg="0"/>
      <p:bldP spid="18451" grpId="0" autoUpdateAnimBg="0"/>
      <p:bldP spid="18452" grpId="0" autoUpdateAnimBg="0"/>
      <p:bldP spid="21" grpId="0" autoUpdateAnimBg="0"/>
      <p:bldP spid="22" grpId="0" autoUpdateAnimBg="0"/>
    </p:bldLst>
  </p:timing>
</p:sld>
</file>

<file path=ppt/theme/theme1.xml><?xml version="1.0" encoding="utf-8"?>
<a:theme xmlns:a="http://schemas.openxmlformats.org/drawingml/2006/main" name="吉林人民出版社PPT模板（定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吉林人民出版社PPT模板（定）</Template>
  <TotalTime>1</TotalTime>
  <Words>2624</Words>
  <Application>Microsoft Office PowerPoint</Application>
  <PresentationFormat>全屏显示(4:3)</PresentationFormat>
  <Paragraphs>362</Paragraphs>
  <Slides>37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吉林人民出版社PPT模板（定）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3</cp:revision>
  <dcterms:created xsi:type="dcterms:W3CDTF">2015-11-21T11:10:00Z</dcterms:created>
  <dcterms:modified xsi:type="dcterms:W3CDTF">2020-08-16T01:40:57Z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