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1.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7"/>
  </p:notesMasterIdLst>
  <p:handoutMasterIdLst>
    <p:handoutMasterId r:id="rId48"/>
  </p:handoutMasterIdLst>
  <p:sldIdLst>
    <p:sldId id="830" r:id="rId2"/>
    <p:sldId id="511" r:id="rId3"/>
    <p:sldId id="593" r:id="rId4"/>
    <p:sldId id="647" r:id="rId5"/>
    <p:sldId id="779" r:id="rId6"/>
    <p:sldId id="513" r:id="rId7"/>
    <p:sldId id="648" r:id="rId8"/>
    <p:sldId id="649" r:id="rId9"/>
    <p:sldId id="780" r:id="rId10"/>
    <p:sldId id="650" r:id="rId11"/>
    <p:sldId id="795" r:id="rId12"/>
    <p:sldId id="796" r:id="rId13"/>
    <p:sldId id="520" r:id="rId14"/>
    <p:sldId id="797" r:id="rId15"/>
    <p:sldId id="798" r:id="rId16"/>
    <p:sldId id="652" r:id="rId17"/>
    <p:sldId id="653" r:id="rId18"/>
    <p:sldId id="781" r:id="rId19"/>
    <p:sldId id="782" r:id="rId20"/>
    <p:sldId id="783" r:id="rId21"/>
    <p:sldId id="784" r:id="rId22"/>
    <p:sldId id="785" r:id="rId23"/>
    <p:sldId id="534" r:id="rId24"/>
    <p:sldId id="799" r:id="rId25"/>
    <p:sldId id="800" r:id="rId26"/>
    <p:sldId id="801" r:id="rId27"/>
    <p:sldId id="802" r:id="rId28"/>
    <p:sldId id="803" r:id="rId29"/>
    <p:sldId id="804" r:id="rId30"/>
    <p:sldId id="667" r:id="rId31"/>
    <p:sldId id="668" r:id="rId32"/>
    <p:sldId id="669" r:id="rId33"/>
    <p:sldId id="670" r:id="rId34"/>
    <p:sldId id="671" r:id="rId35"/>
    <p:sldId id="672" r:id="rId36"/>
    <p:sldId id="673" r:id="rId37"/>
    <p:sldId id="807" r:id="rId38"/>
    <p:sldId id="808" r:id="rId39"/>
    <p:sldId id="809" r:id="rId40"/>
    <p:sldId id="810" r:id="rId41"/>
    <p:sldId id="677" r:id="rId42"/>
    <p:sldId id="678" r:id="rId43"/>
    <p:sldId id="703" r:id="rId44"/>
    <p:sldId id="704" r:id="rId45"/>
    <p:sldId id="812" r:id="rId46"/>
  </p:sldIdLst>
  <p:sldSz cx="12190413" cy="6858000"/>
  <p:notesSz cx="6858000" cy="9144000"/>
  <p:custDataLst>
    <p:tags r:id="rId49"/>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434"/>
  </p:normalViewPr>
  <p:slideViewPr>
    <p:cSldViewPr showGuides="1">
      <p:cViewPr varScale="1">
        <p:scale>
          <a:sx n="108" d="100"/>
          <a:sy n="108" d="100"/>
        </p:scale>
        <p:origin x="-636" y="-78"/>
      </p:cViewPr>
      <p:guideLst>
        <p:guide orient="horz" pos="2215"/>
        <p:guide pos="3840"/>
      </p:guideLst>
    </p:cSldViewPr>
  </p:slideViewPr>
  <p:notesTextViewPr>
    <p:cViewPr>
      <p:scale>
        <a:sx n="100" d="100"/>
        <a:sy n="100" d="100"/>
      </p:scale>
      <p:origin x="0" y="0"/>
    </p:cViewPr>
  </p:notesTextViewPr>
  <p:notesViewPr>
    <p:cSldViewPr>
      <p:cViewPr>
        <p:scale>
          <a:sx n="66" d="100"/>
          <a:sy n="66" d="100"/>
        </p:scale>
        <p:origin x="0" y="0"/>
      </p:cViewPr>
      <p:guideLst/>
    </p:cSldViewPr>
  </p:notesViewPr>
  <p:gridSpacing cx="71999" cy="71999"/>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fontAlgn="auto"/>
            <a:endParaRPr lang="zh-CN" altLang="en-US" strike="noStrike" noProof="1"/>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pPr fontAlgn="auto"/>
            <a:fld id="{BFCF405C-F018-4744-BF3A-61A57E5979B3}" type="datetimeFigureOut">
              <a:rPr lang="zh-CN" altLang="en-US" strike="noStrike" noProof="1" smtClean="0">
                <a:latin typeface="+mn-lt"/>
                <a:ea typeface="+mn-ea"/>
                <a:cs typeface="+mn-cs"/>
              </a:rPr>
              <a:t>2020/8/14</a:t>
            </a:fld>
            <a:endParaRPr lang="zh-CN" altLang="en-US" strike="noStrike" noProof="1"/>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fontAlgn="auto"/>
            <a:endParaRPr lang="zh-CN" altLang="en-US" strike="noStrike" noProof="1"/>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pPr fontAlgn="auto"/>
            <a:fld id="{A480B1C5-A637-4865-8298-C5DA39476C11}" type="slidenum">
              <a:rPr lang="zh-CN" altLang="en-US" strike="noStrike" noProof="1" smtClean="0">
                <a:latin typeface="+mn-lt"/>
                <a:ea typeface="+mn-ea"/>
                <a:cs typeface="+mn-cs"/>
              </a:rPr>
              <a:t>‹#›</a:t>
            </a:fld>
            <a:endParaRPr lang="zh-CN" altLang="en-US" strike="noStrike" noProof="1"/>
          </a:p>
        </p:txBody>
      </p:sp>
    </p:spTree>
    <p:extLst>
      <p:ext uri="{BB962C8B-B14F-4D97-AF65-F5344CB8AC3E}">
        <p14:creationId xmlns:p14="http://schemas.microsoft.com/office/powerpoint/2010/main" val="17304652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fontAlgn="auto"/>
            <a:endParaRPr lang="zh-CN" altLang="en-US" strike="noStrike" noProof="1"/>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fontAlgn="auto"/>
            <a:fld id="{056C4B4A-9E40-4340-885D-8BFCE69C445A}" type="datetimeFigureOut">
              <a:rPr lang="zh-CN" altLang="en-US" strike="noStrike" noProof="1" smtClean="0">
                <a:latin typeface="+mn-lt"/>
                <a:ea typeface="+mn-ea"/>
                <a:cs typeface="+mn-cs"/>
              </a:rPr>
              <a:t>2020/8/14</a:t>
            </a:fld>
            <a:endParaRPr lang="zh-CN" altLang="en-US" strike="noStrike" noProof="1"/>
          </a:p>
        </p:txBody>
      </p:sp>
      <p:sp>
        <p:nvSpPr>
          <p:cNvPr id="12292" name="幻灯片图像占位符 3"/>
          <p:cNvSpPr>
            <a:spLocks noGrp="1" noRot="1" noChangeAspect="1"/>
          </p:cNvSpPr>
          <p:nvPr>
            <p:ph type="sldImg" idx="6"/>
          </p:nvPr>
        </p:nvSpPr>
        <p:spPr>
          <a:xfrm>
            <a:off x="382588" y="685800"/>
            <a:ext cx="6092825" cy="3429000"/>
          </a:xfrm>
          <a:prstGeom prst="rect">
            <a:avLst/>
          </a:prstGeom>
          <a:noFill/>
          <a:ln w="12700" cap="flat" cmpd="sng">
            <a:solidFill>
              <a:srgbClr val="000000"/>
            </a:solidFill>
            <a:prstDash val="solid"/>
            <a:round/>
            <a:headEnd type="none" w="med" len="med"/>
            <a:tailEnd type="none" w="med" len="med"/>
          </a:ln>
        </p:spPr>
      </p:sp>
      <p:sp>
        <p:nvSpPr>
          <p:cNvPr id="12293" name="备注占位符 4"/>
          <p:cNvSpPr>
            <a:spLocks noGrp="1"/>
          </p:cNvSpPr>
          <p:nvPr>
            <p:ph type="body" sz="quarter" idx="7"/>
          </p:nvPr>
        </p:nvSpPr>
        <p:spPr>
          <a:xfrm>
            <a:off x="685800" y="4343400"/>
            <a:ext cx="5486400" cy="4114800"/>
          </a:xfrm>
          <a:prstGeom prst="rect">
            <a:avLst/>
          </a:prstGeom>
          <a:noFill/>
          <a:ln w="9525">
            <a:noFill/>
          </a:ln>
        </p:spPr>
        <p:txBody>
          <a:bodyPr anchor="t"/>
          <a:lstStyle/>
          <a:p>
            <a:pPr lvl="0"/>
            <a:r>
              <a:rPr lang="zh-CN" altLang="en-US"/>
              <a:t>单击此处编辑母版文本样式</a:t>
            </a:r>
          </a:p>
          <a:p>
            <a:pPr lvl="1" indent="0"/>
            <a:r>
              <a:rPr lang="zh-CN" altLang="en-US"/>
              <a:t>第二级</a:t>
            </a:r>
          </a:p>
          <a:p>
            <a:pPr lvl="2" indent="0"/>
            <a:r>
              <a:rPr lang="zh-CN" altLang="en-US"/>
              <a:t>第三级</a:t>
            </a:r>
          </a:p>
          <a:p>
            <a:pPr lvl="3" indent="0"/>
            <a:r>
              <a:rPr lang="zh-CN" altLang="en-US"/>
              <a:t>第四级</a:t>
            </a:r>
          </a:p>
          <a:p>
            <a:pPr lvl="4" indent="0"/>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fontAlgn="auto"/>
            <a:endParaRPr lang="zh-CN" altLang="en-US" strike="noStrike" noProof="1"/>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pPr fontAlgn="auto"/>
            <a:fld id="{1140987F-6F2F-40F3-A410-499DD921CA4B}" type="slidenum">
              <a:rPr lang="zh-CN" altLang="en-US" strike="noStrike" noProof="1" smtClean="0">
                <a:latin typeface="+mn-lt"/>
                <a:ea typeface="+mn-ea"/>
                <a:cs typeface="+mn-cs"/>
              </a:rPr>
              <a:t>‹#›</a:t>
            </a:fld>
            <a:endParaRPr lang="zh-CN" altLang="en-US" strike="noStrike" noProof="1"/>
          </a:p>
        </p:txBody>
      </p:sp>
    </p:spTree>
    <p:extLst>
      <p:ext uri="{BB962C8B-B14F-4D97-AF65-F5344CB8AC3E}">
        <p14:creationId xmlns:p14="http://schemas.microsoft.com/office/powerpoint/2010/main" val="1203625161"/>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文本占位符 2"/>
          <p:cNvSpPr>
            <a:spLocks noGrp="1"/>
          </p:cNvSpPr>
          <p:nvPr>
            <p:ph type="body" idx="1"/>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自定义版式">
    <p:bg>
      <p:bgPr>
        <a:noFill/>
        <a:effectLst/>
      </p:bgPr>
    </p:bg>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3_竖向侧栏版式">
    <p:bg>
      <p:bgPr>
        <a:noFill/>
        <a:effectLst/>
      </p:bgPr>
    </p:bg>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4_竖向侧栏版式">
    <p:bg>
      <p:bgPr>
        <a:noFill/>
        <a:effectLst/>
      </p:bgPr>
    </p:bg>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竖向侧栏版式">
    <p:bg>
      <p:bgPr>
        <a:noFill/>
        <a:effectLst/>
      </p:bgPr>
    </p:bg>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标题幻灯片">
    <p:bg>
      <p:bgPr>
        <a:noFill/>
        <a:effectLst/>
      </p:bgPr>
    </p:bg>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transition>
    <p:split orient="vert"/>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矩形 4"/>
          <p:cNvSpPr/>
          <p:nvPr userDrawn="1"/>
        </p:nvSpPr>
        <p:spPr>
          <a:xfrm>
            <a:off x="-635" y="0"/>
            <a:ext cx="12191365" cy="2159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userDrawn="1"/>
        </p:nvSpPr>
        <p:spPr>
          <a:xfrm>
            <a:off x="0" y="6713855"/>
            <a:ext cx="12190730" cy="179705"/>
          </a:xfrm>
          <a:prstGeom prst="rect">
            <a:avLst/>
          </a:prstGeom>
          <a:solidFill>
            <a:srgbClr val="411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平行四边形 7"/>
          <p:cNvSpPr/>
          <p:nvPr userDrawn="1"/>
        </p:nvSpPr>
        <p:spPr>
          <a:xfrm>
            <a:off x="8343265" y="6225540"/>
            <a:ext cx="3599815" cy="488315"/>
          </a:xfrm>
          <a:prstGeom prst="parallelogram">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solidFill>
                  <a:srgbClr val="00B0F0"/>
                </a:solidFill>
                <a:sym typeface="+mn-ea"/>
              </a:rPr>
              <a:t>八年级物理下册考点梳理</a:t>
            </a:r>
            <a:endParaRPr lang="zh-CN" altLang="en-US"/>
          </a:p>
        </p:txBody>
      </p:sp>
      <p:cxnSp>
        <p:nvCxnSpPr>
          <p:cNvPr id="9" name="直接连接符 8"/>
          <p:cNvCxnSpPr/>
          <p:nvPr userDrawn="1"/>
        </p:nvCxnSpPr>
        <p:spPr>
          <a:xfrm>
            <a:off x="19050" y="265795"/>
            <a:ext cx="121920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a:off x="19050" y="6717395"/>
            <a:ext cx="121920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ransition>
    <p:split orient="vert"/>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5" Type="http://schemas.openxmlformats.org/officeDocument/2006/relationships/tags" Target="../tags/tag6.xml"/><Relationship Id="rId10" Type="http://schemas.openxmlformats.org/officeDocument/2006/relationships/slideLayout" Target="../slideLayouts/slideLayout1.xml"/><Relationship Id="rId4" Type="http://schemas.openxmlformats.org/officeDocument/2006/relationships/tags" Target="../tags/tag5.xml"/><Relationship Id="rId9" Type="http://schemas.openxmlformats.org/officeDocument/2006/relationships/tags" Target="../tags/tag10.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tags" Target="../tags/tag11.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 name="矩形 103"/>
          <p:cNvSpPr/>
          <p:nvPr/>
        </p:nvSpPr>
        <p:spPr>
          <a:xfrm>
            <a:off x="1198880" y="2439035"/>
            <a:ext cx="9403080" cy="12465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50000"/>
              </a:lnSpc>
              <a:spcBef>
                <a:spcPct val="0"/>
              </a:spcBef>
              <a:spcAft>
                <a:spcPct val="0"/>
              </a:spcAft>
              <a:buClrTx/>
              <a:buSzTx/>
              <a:buFontTx/>
              <a:buNone/>
            </a:pPr>
            <a:r>
              <a:rPr lang="zh-CN" altLang="en-US" sz="4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八年级物理下册期末复习考点梳理</a:t>
            </a:r>
          </a:p>
          <a:p>
            <a:pPr marL="0" marR="0" indent="0" algn="ctr" defTabSz="914400" rtl="0" eaLnBrk="1" fontAlgn="auto" latinLnBrk="0" hangingPunct="1">
              <a:lnSpc>
                <a:spcPct val="150000"/>
              </a:lnSpc>
              <a:spcBef>
                <a:spcPct val="0"/>
              </a:spcBef>
              <a:spcAft>
                <a:spcPct val="0"/>
              </a:spcAft>
              <a:buClrTx/>
              <a:buSzTx/>
              <a:buFontTx/>
              <a:buNone/>
            </a:pPr>
            <a:r>
              <a:rPr lang="zh-CN" altLang="en-US"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第八章  运动和力</a:t>
            </a:r>
            <a:endParaRPr lang="zh-CN" altLang="en-US" sz="4800" b="1">
              <a:solidFill>
                <a:schemeClr val="tx1"/>
              </a:solidFill>
              <a:latin typeface="微软雅黑" pitchFamily="34" charset="-122"/>
              <a:ea typeface="微软雅黑" pitchFamily="34" charset="-122"/>
              <a:cs typeface="微软雅黑" panose="020B0503020204020204" pitchFamily="34" charset="-122"/>
            </a:endParaRPr>
          </a:p>
        </p:txBody>
      </p:sp>
      <p:sp>
        <p:nvSpPr>
          <p:cNvPr id="45" name="Freeform 5"/>
          <p:cNvSpPr/>
          <p:nvPr/>
        </p:nvSpPr>
        <p:spPr bwMode="auto">
          <a:xfrm>
            <a:off x="5199659" y="196102"/>
            <a:ext cx="1819732" cy="164069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ln>
        </p:spPr>
        <p:txBody>
          <a:bodyPr vert="horz" wrap="square" lIns="91440" tIns="45720" rIns="91440" bIns="45720" numCol="1" anchor="t" anchorCtr="0" compatLnSpc="1"/>
          <a:lstStyle/>
          <a:p>
            <a:endParaRPr lang="zh-CN" altLang="en-US">
              <a:cs typeface="+mn-ea"/>
              <a:sym typeface="+mn-lt"/>
            </a:endParaRPr>
          </a:p>
        </p:txBody>
      </p:sp>
      <p:grpSp>
        <p:nvGrpSpPr>
          <p:cNvPr id="67" name="组合 66"/>
          <p:cNvGrpSpPr/>
          <p:nvPr/>
        </p:nvGrpSpPr>
        <p:grpSpPr>
          <a:xfrm>
            <a:off x="5780359" y="620340"/>
            <a:ext cx="878932" cy="797605"/>
            <a:chOff x="4603750" y="4427538"/>
            <a:chExt cx="446088" cy="404812"/>
          </a:xfrm>
          <a:solidFill>
            <a:schemeClr val="accent2"/>
          </a:solidFill>
        </p:grpSpPr>
        <p:sp>
          <p:nvSpPr>
            <p:cNvPr id="68" name="Freeform 49"/>
            <p:cNvSpPr>
              <a:spLocks noEditPoints="1"/>
            </p:cNvSpPr>
            <p:nvPr/>
          </p:nvSpPr>
          <p:spPr bwMode="auto">
            <a:xfrm>
              <a:off x="4603750" y="4427538"/>
              <a:ext cx="338138" cy="404812"/>
            </a:xfrm>
            <a:custGeom>
              <a:avLst/>
              <a:gdLst>
                <a:gd name="T0" fmla="*/ 86 w 90"/>
                <a:gd name="T1" fmla="*/ 95 h 108"/>
                <a:gd name="T2" fmla="*/ 78 w 90"/>
                <a:gd name="T3" fmla="*/ 104 h 108"/>
                <a:gd name="T4" fmla="*/ 21 w 90"/>
                <a:gd name="T5" fmla="*/ 104 h 108"/>
                <a:gd name="T6" fmla="*/ 12 w 90"/>
                <a:gd name="T7" fmla="*/ 95 h 108"/>
                <a:gd name="T8" fmla="*/ 12 w 90"/>
                <a:gd name="T9" fmla="*/ 12 h 108"/>
                <a:gd name="T10" fmla="*/ 21 w 90"/>
                <a:gd name="T11" fmla="*/ 4 h 108"/>
                <a:gd name="T12" fmla="*/ 78 w 90"/>
                <a:gd name="T13" fmla="*/ 4 h 108"/>
                <a:gd name="T14" fmla="*/ 86 w 90"/>
                <a:gd name="T15" fmla="*/ 12 h 108"/>
                <a:gd name="T16" fmla="*/ 86 w 90"/>
                <a:gd name="T17" fmla="*/ 31 h 108"/>
                <a:gd name="T18" fmla="*/ 90 w 90"/>
                <a:gd name="T19" fmla="*/ 27 h 108"/>
                <a:gd name="T20" fmla="*/ 90 w 90"/>
                <a:gd name="T21" fmla="*/ 12 h 108"/>
                <a:gd name="T22" fmla="*/ 78 w 90"/>
                <a:gd name="T23" fmla="*/ 0 h 108"/>
                <a:gd name="T24" fmla="*/ 21 w 90"/>
                <a:gd name="T25" fmla="*/ 0 h 108"/>
                <a:gd name="T26" fmla="*/ 11 w 90"/>
                <a:gd name="T27" fmla="*/ 4 h 108"/>
                <a:gd name="T28" fmla="*/ 0 w 90"/>
                <a:gd name="T29" fmla="*/ 16 h 108"/>
                <a:gd name="T30" fmla="*/ 0 w 90"/>
                <a:gd name="T31" fmla="*/ 93 h 108"/>
                <a:gd name="T32" fmla="*/ 12 w 90"/>
                <a:gd name="T33" fmla="*/ 104 h 108"/>
                <a:gd name="T34" fmla="*/ 21 w 90"/>
                <a:gd name="T35" fmla="*/ 108 h 108"/>
                <a:gd name="T36" fmla="*/ 78 w 90"/>
                <a:gd name="T37" fmla="*/ 108 h 108"/>
                <a:gd name="T38" fmla="*/ 90 w 90"/>
                <a:gd name="T39" fmla="*/ 95 h 108"/>
                <a:gd name="T40" fmla="*/ 90 w 90"/>
                <a:gd name="T41" fmla="*/ 66 h 108"/>
                <a:gd name="T42" fmla="*/ 86 w 90"/>
                <a:gd name="T43" fmla="*/ 70 h 108"/>
                <a:gd name="T44" fmla="*/ 86 w 90"/>
                <a:gd name="T45" fmla="*/ 95 h 108"/>
                <a:gd name="T46" fmla="*/ 4 w 90"/>
                <a:gd name="T47" fmla="*/ 93 h 108"/>
                <a:gd name="T48" fmla="*/ 4 w 90"/>
                <a:gd name="T49" fmla="*/ 16 h 108"/>
                <a:gd name="T50" fmla="*/ 9 w 90"/>
                <a:gd name="T51" fmla="*/ 9 h 108"/>
                <a:gd name="T52" fmla="*/ 8 w 90"/>
                <a:gd name="T53" fmla="*/ 12 h 108"/>
                <a:gd name="T54" fmla="*/ 8 w 90"/>
                <a:gd name="T55" fmla="*/ 95 h 108"/>
                <a:gd name="T56" fmla="*/ 9 w 90"/>
                <a:gd name="T57" fmla="*/ 100 h 108"/>
                <a:gd name="T58" fmla="*/ 4 w 90"/>
                <a:gd name="T59" fmla="*/ 9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0" h="108">
                  <a:moveTo>
                    <a:pt x="86" y="95"/>
                  </a:moveTo>
                  <a:cubicBezTo>
                    <a:pt x="86" y="100"/>
                    <a:pt x="82" y="104"/>
                    <a:pt x="78" y="104"/>
                  </a:cubicBezTo>
                  <a:cubicBezTo>
                    <a:pt x="21" y="104"/>
                    <a:pt x="21" y="104"/>
                    <a:pt x="21" y="104"/>
                  </a:cubicBezTo>
                  <a:cubicBezTo>
                    <a:pt x="16" y="104"/>
                    <a:pt x="12" y="100"/>
                    <a:pt x="12" y="95"/>
                  </a:cubicBezTo>
                  <a:cubicBezTo>
                    <a:pt x="12" y="12"/>
                    <a:pt x="12" y="12"/>
                    <a:pt x="12" y="12"/>
                  </a:cubicBezTo>
                  <a:cubicBezTo>
                    <a:pt x="12" y="8"/>
                    <a:pt x="16" y="4"/>
                    <a:pt x="21" y="4"/>
                  </a:cubicBezTo>
                  <a:cubicBezTo>
                    <a:pt x="78" y="4"/>
                    <a:pt x="78" y="4"/>
                    <a:pt x="78" y="4"/>
                  </a:cubicBezTo>
                  <a:cubicBezTo>
                    <a:pt x="82" y="4"/>
                    <a:pt x="86" y="8"/>
                    <a:pt x="86" y="12"/>
                  </a:cubicBezTo>
                  <a:cubicBezTo>
                    <a:pt x="86" y="31"/>
                    <a:pt x="86" y="31"/>
                    <a:pt x="86" y="31"/>
                  </a:cubicBezTo>
                  <a:cubicBezTo>
                    <a:pt x="90" y="27"/>
                    <a:pt x="90" y="27"/>
                    <a:pt x="90" y="27"/>
                  </a:cubicBezTo>
                  <a:cubicBezTo>
                    <a:pt x="90" y="12"/>
                    <a:pt x="90" y="12"/>
                    <a:pt x="90" y="12"/>
                  </a:cubicBezTo>
                  <a:cubicBezTo>
                    <a:pt x="90" y="5"/>
                    <a:pt x="85" y="0"/>
                    <a:pt x="78" y="0"/>
                  </a:cubicBezTo>
                  <a:cubicBezTo>
                    <a:pt x="21" y="0"/>
                    <a:pt x="21" y="0"/>
                    <a:pt x="21" y="0"/>
                  </a:cubicBezTo>
                  <a:cubicBezTo>
                    <a:pt x="17" y="0"/>
                    <a:pt x="13" y="2"/>
                    <a:pt x="11" y="4"/>
                  </a:cubicBezTo>
                  <a:cubicBezTo>
                    <a:pt x="5" y="5"/>
                    <a:pt x="0" y="10"/>
                    <a:pt x="0" y="16"/>
                  </a:cubicBezTo>
                  <a:cubicBezTo>
                    <a:pt x="0" y="93"/>
                    <a:pt x="0" y="93"/>
                    <a:pt x="0" y="93"/>
                  </a:cubicBezTo>
                  <a:cubicBezTo>
                    <a:pt x="0" y="99"/>
                    <a:pt x="5" y="104"/>
                    <a:pt x="12" y="104"/>
                  </a:cubicBezTo>
                  <a:cubicBezTo>
                    <a:pt x="14" y="107"/>
                    <a:pt x="17" y="108"/>
                    <a:pt x="21" y="108"/>
                  </a:cubicBezTo>
                  <a:cubicBezTo>
                    <a:pt x="78" y="108"/>
                    <a:pt x="78" y="108"/>
                    <a:pt x="78" y="108"/>
                  </a:cubicBezTo>
                  <a:cubicBezTo>
                    <a:pt x="85" y="108"/>
                    <a:pt x="90" y="102"/>
                    <a:pt x="90" y="95"/>
                  </a:cubicBezTo>
                  <a:cubicBezTo>
                    <a:pt x="90" y="66"/>
                    <a:pt x="90" y="66"/>
                    <a:pt x="90" y="66"/>
                  </a:cubicBezTo>
                  <a:cubicBezTo>
                    <a:pt x="86" y="70"/>
                    <a:pt x="86" y="70"/>
                    <a:pt x="86" y="70"/>
                  </a:cubicBezTo>
                  <a:lnTo>
                    <a:pt x="86" y="95"/>
                  </a:lnTo>
                  <a:close/>
                  <a:moveTo>
                    <a:pt x="4" y="93"/>
                  </a:moveTo>
                  <a:cubicBezTo>
                    <a:pt x="4" y="16"/>
                    <a:pt x="4" y="16"/>
                    <a:pt x="4" y="16"/>
                  </a:cubicBezTo>
                  <a:cubicBezTo>
                    <a:pt x="4" y="13"/>
                    <a:pt x="6" y="10"/>
                    <a:pt x="9" y="9"/>
                  </a:cubicBezTo>
                  <a:cubicBezTo>
                    <a:pt x="8" y="10"/>
                    <a:pt x="8" y="11"/>
                    <a:pt x="8" y="12"/>
                  </a:cubicBezTo>
                  <a:cubicBezTo>
                    <a:pt x="8" y="95"/>
                    <a:pt x="8" y="95"/>
                    <a:pt x="8" y="95"/>
                  </a:cubicBezTo>
                  <a:cubicBezTo>
                    <a:pt x="8" y="97"/>
                    <a:pt x="8" y="98"/>
                    <a:pt x="9" y="100"/>
                  </a:cubicBezTo>
                  <a:cubicBezTo>
                    <a:pt x="6" y="98"/>
                    <a:pt x="4" y="96"/>
                    <a:pt x="4" y="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9" name="Rectangle 50"/>
            <p:cNvSpPr>
              <a:spLocks noChangeArrowheads="1"/>
            </p:cNvSpPr>
            <p:nvPr/>
          </p:nvSpPr>
          <p:spPr bwMode="auto">
            <a:xfrm>
              <a:off x="4683125" y="4513263"/>
              <a:ext cx="212725" cy="79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0" name="Rectangle 51"/>
            <p:cNvSpPr>
              <a:spLocks noChangeArrowheads="1"/>
            </p:cNvSpPr>
            <p:nvPr/>
          </p:nvSpPr>
          <p:spPr bwMode="auto">
            <a:xfrm>
              <a:off x="4683125" y="4573588"/>
              <a:ext cx="212725" cy="79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2" name="Freeform 52"/>
            <p:cNvSpPr/>
            <p:nvPr/>
          </p:nvSpPr>
          <p:spPr bwMode="auto">
            <a:xfrm>
              <a:off x="4683125" y="4633913"/>
              <a:ext cx="152400" cy="11112"/>
            </a:xfrm>
            <a:custGeom>
              <a:avLst/>
              <a:gdLst>
                <a:gd name="T0" fmla="*/ 0 w 96"/>
                <a:gd name="T1" fmla="*/ 7 h 7"/>
                <a:gd name="T2" fmla="*/ 92 w 96"/>
                <a:gd name="T3" fmla="*/ 7 h 7"/>
                <a:gd name="T4" fmla="*/ 96 w 96"/>
                <a:gd name="T5" fmla="*/ 0 h 7"/>
                <a:gd name="T6" fmla="*/ 0 w 96"/>
                <a:gd name="T7" fmla="*/ 0 h 7"/>
                <a:gd name="T8" fmla="*/ 0 w 96"/>
                <a:gd name="T9" fmla="*/ 7 h 7"/>
              </a:gdLst>
              <a:ahLst/>
              <a:cxnLst>
                <a:cxn ang="0">
                  <a:pos x="T0" y="T1"/>
                </a:cxn>
                <a:cxn ang="0">
                  <a:pos x="T2" y="T3"/>
                </a:cxn>
                <a:cxn ang="0">
                  <a:pos x="T4" y="T5"/>
                </a:cxn>
                <a:cxn ang="0">
                  <a:pos x="T6" y="T7"/>
                </a:cxn>
                <a:cxn ang="0">
                  <a:pos x="T8" y="T9"/>
                </a:cxn>
              </a:cxnLst>
              <a:rect l="0" t="0" r="r" b="b"/>
              <a:pathLst>
                <a:path w="96" h="7">
                  <a:moveTo>
                    <a:pt x="0" y="7"/>
                  </a:moveTo>
                  <a:lnTo>
                    <a:pt x="92" y="7"/>
                  </a:lnTo>
                  <a:lnTo>
                    <a:pt x="96" y="0"/>
                  </a:lnTo>
                  <a:lnTo>
                    <a:pt x="0" y="0"/>
                  </a:lnTo>
                  <a:lnTo>
                    <a:pt x="0"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3" name="Freeform 53"/>
            <p:cNvSpPr/>
            <p:nvPr/>
          </p:nvSpPr>
          <p:spPr bwMode="auto">
            <a:xfrm>
              <a:off x="4683125" y="4694238"/>
              <a:ext cx="119063" cy="11112"/>
            </a:xfrm>
            <a:custGeom>
              <a:avLst/>
              <a:gdLst>
                <a:gd name="T0" fmla="*/ 0 w 75"/>
                <a:gd name="T1" fmla="*/ 7 h 7"/>
                <a:gd name="T2" fmla="*/ 75 w 75"/>
                <a:gd name="T3" fmla="*/ 7 h 7"/>
                <a:gd name="T4" fmla="*/ 75 w 75"/>
                <a:gd name="T5" fmla="*/ 2 h 7"/>
                <a:gd name="T6" fmla="*/ 75 w 75"/>
                <a:gd name="T7" fmla="*/ 0 h 7"/>
                <a:gd name="T8" fmla="*/ 0 w 75"/>
                <a:gd name="T9" fmla="*/ 0 h 7"/>
                <a:gd name="T10" fmla="*/ 0 w 75"/>
                <a:gd name="T11" fmla="*/ 7 h 7"/>
              </a:gdLst>
              <a:ahLst/>
              <a:cxnLst>
                <a:cxn ang="0">
                  <a:pos x="T0" y="T1"/>
                </a:cxn>
                <a:cxn ang="0">
                  <a:pos x="T2" y="T3"/>
                </a:cxn>
                <a:cxn ang="0">
                  <a:pos x="T4" y="T5"/>
                </a:cxn>
                <a:cxn ang="0">
                  <a:pos x="T6" y="T7"/>
                </a:cxn>
                <a:cxn ang="0">
                  <a:pos x="T8" y="T9"/>
                </a:cxn>
                <a:cxn ang="0">
                  <a:pos x="T10" y="T11"/>
                </a:cxn>
              </a:cxnLst>
              <a:rect l="0" t="0" r="r" b="b"/>
              <a:pathLst>
                <a:path w="75" h="7">
                  <a:moveTo>
                    <a:pt x="0" y="7"/>
                  </a:moveTo>
                  <a:lnTo>
                    <a:pt x="75" y="7"/>
                  </a:lnTo>
                  <a:lnTo>
                    <a:pt x="75" y="2"/>
                  </a:lnTo>
                  <a:lnTo>
                    <a:pt x="75" y="0"/>
                  </a:lnTo>
                  <a:lnTo>
                    <a:pt x="0" y="0"/>
                  </a:lnTo>
                  <a:lnTo>
                    <a:pt x="0"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4" name="Rectangle 54"/>
            <p:cNvSpPr>
              <a:spLocks noChangeArrowheads="1"/>
            </p:cNvSpPr>
            <p:nvPr/>
          </p:nvSpPr>
          <p:spPr bwMode="auto">
            <a:xfrm>
              <a:off x="4683125" y="4757738"/>
              <a:ext cx="212725" cy="79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5" name="Freeform 55"/>
            <p:cNvSpPr/>
            <p:nvPr/>
          </p:nvSpPr>
          <p:spPr bwMode="auto">
            <a:xfrm>
              <a:off x="4810125" y="4667250"/>
              <a:ext cx="66675" cy="68262"/>
            </a:xfrm>
            <a:custGeom>
              <a:avLst/>
              <a:gdLst>
                <a:gd name="T0" fmla="*/ 9 w 42"/>
                <a:gd name="T1" fmla="*/ 0 h 43"/>
                <a:gd name="T2" fmla="*/ 5 w 42"/>
                <a:gd name="T3" fmla="*/ 22 h 43"/>
                <a:gd name="T4" fmla="*/ 0 w 42"/>
                <a:gd name="T5" fmla="*/ 43 h 43"/>
                <a:gd name="T6" fmla="*/ 21 w 42"/>
                <a:gd name="T7" fmla="*/ 38 h 43"/>
                <a:gd name="T8" fmla="*/ 42 w 42"/>
                <a:gd name="T9" fmla="*/ 33 h 43"/>
                <a:gd name="T10" fmla="*/ 26 w 42"/>
                <a:gd name="T11" fmla="*/ 17 h 43"/>
                <a:gd name="T12" fmla="*/ 9 w 42"/>
                <a:gd name="T13" fmla="*/ 0 h 43"/>
              </a:gdLst>
              <a:ahLst/>
              <a:cxnLst>
                <a:cxn ang="0">
                  <a:pos x="T0" y="T1"/>
                </a:cxn>
                <a:cxn ang="0">
                  <a:pos x="T2" y="T3"/>
                </a:cxn>
                <a:cxn ang="0">
                  <a:pos x="T4" y="T5"/>
                </a:cxn>
                <a:cxn ang="0">
                  <a:pos x="T6" y="T7"/>
                </a:cxn>
                <a:cxn ang="0">
                  <a:pos x="T8" y="T9"/>
                </a:cxn>
                <a:cxn ang="0">
                  <a:pos x="T10" y="T11"/>
                </a:cxn>
                <a:cxn ang="0">
                  <a:pos x="T12" y="T13"/>
                </a:cxn>
              </a:cxnLst>
              <a:rect l="0" t="0" r="r" b="b"/>
              <a:pathLst>
                <a:path w="42" h="43">
                  <a:moveTo>
                    <a:pt x="9" y="0"/>
                  </a:moveTo>
                  <a:lnTo>
                    <a:pt x="5" y="22"/>
                  </a:lnTo>
                  <a:lnTo>
                    <a:pt x="0" y="43"/>
                  </a:lnTo>
                  <a:lnTo>
                    <a:pt x="21" y="38"/>
                  </a:lnTo>
                  <a:lnTo>
                    <a:pt x="42" y="33"/>
                  </a:lnTo>
                  <a:lnTo>
                    <a:pt x="26" y="17"/>
                  </a:lnTo>
                  <a:lnTo>
                    <a:pt x="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6" name="Freeform 56"/>
            <p:cNvSpPr/>
            <p:nvPr/>
          </p:nvSpPr>
          <p:spPr bwMode="auto">
            <a:xfrm>
              <a:off x="4832350" y="4543425"/>
              <a:ext cx="123825" cy="123825"/>
            </a:xfrm>
            <a:custGeom>
              <a:avLst/>
              <a:gdLst>
                <a:gd name="T0" fmla="*/ 0 w 78"/>
                <a:gd name="T1" fmla="*/ 74 h 78"/>
                <a:gd name="T2" fmla="*/ 5 w 78"/>
                <a:gd name="T3" fmla="*/ 78 h 78"/>
                <a:gd name="T4" fmla="*/ 78 w 78"/>
                <a:gd name="T5" fmla="*/ 5 h 78"/>
                <a:gd name="T6" fmla="*/ 73 w 78"/>
                <a:gd name="T7" fmla="*/ 0 h 78"/>
                <a:gd name="T8" fmla="*/ 0 w 78"/>
                <a:gd name="T9" fmla="*/ 74 h 78"/>
              </a:gdLst>
              <a:ahLst/>
              <a:cxnLst>
                <a:cxn ang="0">
                  <a:pos x="T0" y="T1"/>
                </a:cxn>
                <a:cxn ang="0">
                  <a:pos x="T2" y="T3"/>
                </a:cxn>
                <a:cxn ang="0">
                  <a:pos x="T4" y="T5"/>
                </a:cxn>
                <a:cxn ang="0">
                  <a:pos x="T6" y="T7"/>
                </a:cxn>
                <a:cxn ang="0">
                  <a:pos x="T8" y="T9"/>
                </a:cxn>
              </a:cxnLst>
              <a:rect l="0" t="0" r="r" b="b"/>
              <a:pathLst>
                <a:path w="78" h="78">
                  <a:moveTo>
                    <a:pt x="0" y="74"/>
                  </a:moveTo>
                  <a:lnTo>
                    <a:pt x="5" y="78"/>
                  </a:lnTo>
                  <a:lnTo>
                    <a:pt x="78" y="5"/>
                  </a:lnTo>
                  <a:lnTo>
                    <a:pt x="73" y="0"/>
                  </a:lnTo>
                  <a:lnTo>
                    <a:pt x="0" y="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7" name="Freeform 57"/>
            <p:cNvSpPr/>
            <p:nvPr/>
          </p:nvSpPr>
          <p:spPr bwMode="auto">
            <a:xfrm>
              <a:off x="4876800" y="4589463"/>
              <a:ext cx="123825" cy="123825"/>
            </a:xfrm>
            <a:custGeom>
              <a:avLst/>
              <a:gdLst>
                <a:gd name="T0" fmla="*/ 0 w 78"/>
                <a:gd name="T1" fmla="*/ 73 h 78"/>
                <a:gd name="T2" fmla="*/ 5 w 78"/>
                <a:gd name="T3" fmla="*/ 78 h 78"/>
                <a:gd name="T4" fmla="*/ 78 w 78"/>
                <a:gd name="T5" fmla="*/ 4 h 78"/>
                <a:gd name="T6" fmla="*/ 74 w 78"/>
                <a:gd name="T7" fmla="*/ 0 h 78"/>
                <a:gd name="T8" fmla="*/ 0 w 78"/>
                <a:gd name="T9" fmla="*/ 73 h 78"/>
              </a:gdLst>
              <a:ahLst/>
              <a:cxnLst>
                <a:cxn ang="0">
                  <a:pos x="T0" y="T1"/>
                </a:cxn>
                <a:cxn ang="0">
                  <a:pos x="T2" y="T3"/>
                </a:cxn>
                <a:cxn ang="0">
                  <a:pos x="T4" y="T5"/>
                </a:cxn>
                <a:cxn ang="0">
                  <a:pos x="T6" y="T7"/>
                </a:cxn>
                <a:cxn ang="0">
                  <a:pos x="T8" y="T9"/>
                </a:cxn>
              </a:cxnLst>
              <a:rect l="0" t="0" r="r" b="b"/>
              <a:pathLst>
                <a:path w="78" h="78">
                  <a:moveTo>
                    <a:pt x="0" y="73"/>
                  </a:moveTo>
                  <a:lnTo>
                    <a:pt x="5" y="78"/>
                  </a:lnTo>
                  <a:lnTo>
                    <a:pt x="78" y="4"/>
                  </a:lnTo>
                  <a:lnTo>
                    <a:pt x="74" y="0"/>
                  </a:lnTo>
                  <a:lnTo>
                    <a:pt x="0" y="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8" name="Freeform 58"/>
            <p:cNvSpPr/>
            <p:nvPr/>
          </p:nvSpPr>
          <p:spPr bwMode="auto">
            <a:xfrm>
              <a:off x="4846638" y="4559300"/>
              <a:ext cx="136525" cy="134937"/>
            </a:xfrm>
            <a:custGeom>
              <a:avLst/>
              <a:gdLst>
                <a:gd name="T0" fmla="*/ 76 w 86"/>
                <a:gd name="T1" fmla="*/ 0 h 85"/>
                <a:gd name="T2" fmla="*/ 0 w 86"/>
                <a:gd name="T3" fmla="*/ 75 h 85"/>
                <a:gd name="T4" fmla="*/ 12 w 86"/>
                <a:gd name="T5" fmla="*/ 85 h 85"/>
                <a:gd name="T6" fmla="*/ 86 w 86"/>
                <a:gd name="T7" fmla="*/ 12 h 85"/>
                <a:gd name="T8" fmla="*/ 76 w 86"/>
                <a:gd name="T9" fmla="*/ 0 h 85"/>
              </a:gdLst>
              <a:ahLst/>
              <a:cxnLst>
                <a:cxn ang="0">
                  <a:pos x="T0" y="T1"/>
                </a:cxn>
                <a:cxn ang="0">
                  <a:pos x="T2" y="T3"/>
                </a:cxn>
                <a:cxn ang="0">
                  <a:pos x="T4" y="T5"/>
                </a:cxn>
                <a:cxn ang="0">
                  <a:pos x="T6" y="T7"/>
                </a:cxn>
                <a:cxn ang="0">
                  <a:pos x="T8" y="T9"/>
                </a:cxn>
              </a:cxnLst>
              <a:rect l="0" t="0" r="r" b="b"/>
              <a:pathLst>
                <a:path w="86" h="85">
                  <a:moveTo>
                    <a:pt x="76" y="0"/>
                  </a:moveTo>
                  <a:lnTo>
                    <a:pt x="0" y="75"/>
                  </a:lnTo>
                  <a:lnTo>
                    <a:pt x="12" y="85"/>
                  </a:lnTo>
                  <a:lnTo>
                    <a:pt x="86" y="12"/>
                  </a:lnTo>
                  <a:lnTo>
                    <a:pt x="7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9" name="Freeform 59"/>
            <p:cNvSpPr/>
            <p:nvPr/>
          </p:nvSpPr>
          <p:spPr bwMode="auto">
            <a:xfrm>
              <a:off x="4953000" y="4529138"/>
              <a:ext cx="63500" cy="63500"/>
            </a:xfrm>
            <a:custGeom>
              <a:avLst/>
              <a:gdLst>
                <a:gd name="T0" fmla="*/ 0 w 40"/>
                <a:gd name="T1" fmla="*/ 7 h 40"/>
                <a:gd name="T2" fmla="*/ 33 w 40"/>
                <a:gd name="T3" fmla="*/ 40 h 40"/>
                <a:gd name="T4" fmla="*/ 40 w 40"/>
                <a:gd name="T5" fmla="*/ 33 h 40"/>
                <a:gd name="T6" fmla="*/ 7 w 40"/>
                <a:gd name="T7" fmla="*/ 0 h 40"/>
                <a:gd name="T8" fmla="*/ 0 w 40"/>
                <a:gd name="T9" fmla="*/ 7 h 40"/>
              </a:gdLst>
              <a:ahLst/>
              <a:cxnLst>
                <a:cxn ang="0">
                  <a:pos x="T0" y="T1"/>
                </a:cxn>
                <a:cxn ang="0">
                  <a:pos x="T2" y="T3"/>
                </a:cxn>
                <a:cxn ang="0">
                  <a:pos x="T4" y="T5"/>
                </a:cxn>
                <a:cxn ang="0">
                  <a:pos x="T6" y="T7"/>
                </a:cxn>
                <a:cxn ang="0">
                  <a:pos x="T8" y="T9"/>
                </a:cxn>
              </a:cxnLst>
              <a:rect l="0" t="0" r="r" b="b"/>
              <a:pathLst>
                <a:path w="40" h="40">
                  <a:moveTo>
                    <a:pt x="0" y="7"/>
                  </a:moveTo>
                  <a:lnTo>
                    <a:pt x="33" y="40"/>
                  </a:lnTo>
                  <a:lnTo>
                    <a:pt x="40" y="33"/>
                  </a:lnTo>
                  <a:lnTo>
                    <a:pt x="7" y="0"/>
                  </a:lnTo>
                  <a:lnTo>
                    <a:pt x="0"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0" name="Freeform 60"/>
            <p:cNvSpPr/>
            <p:nvPr/>
          </p:nvSpPr>
          <p:spPr bwMode="auto">
            <a:xfrm>
              <a:off x="4964113" y="4495800"/>
              <a:ext cx="85725" cy="85725"/>
            </a:xfrm>
            <a:custGeom>
              <a:avLst/>
              <a:gdLst>
                <a:gd name="T0" fmla="*/ 20 w 23"/>
                <a:gd name="T1" fmla="*/ 8 h 23"/>
                <a:gd name="T2" fmla="*/ 15 w 23"/>
                <a:gd name="T3" fmla="*/ 3 h 23"/>
                <a:gd name="T4" fmla="*/ 6 w 23"/>
                <a:gd name="T5" fmla="*/ 3 h 23"/>
                <a:gd name="T6" fmla="*/ 0 w 23"/>
                <a:gd name="T7" fmla="*/ 8 h 23"/>
                <a:gd name="T8" fmla="*/ 15 w 23"/>
                <a:gd name="T9" fmla="*/ 23 h 23"/>
                <a:gd name="T10" fmla="*/ 20 w 23"/>
                <a:gd name="T11" fmla="*/ 17 h 23"/>
                <a:gd name="T12" fmla="*/ 20 w 23"/>
                <a:gd name="T13" fmla="*/ 8 h 23"/>
              </a:gdLst>
              <a:ahLst/>
              <a:cxnLst>
                <a:cxn ang="0">
                  <a:pos x="T0" y="T1"/>
                </a:cxn>
                <a:cxn ang="0">
                  <a:pos x="T2" y="T3"/>
                </a:cxn>
                <a:cxn ang="0">
                  <a:pos x="T4" y="T5"/>
                </a:cxn>
                <a:cxn ang="0">
                  <a:pos x="T6" y="T7"/>
                </a:cxn>
                <a:cxn ang="0">
                  <a:pos x="T8" y="T9"/>
                </a:cxn>
                <a:cxn ang="0">
                  <a:pos x="T10" y="T11"/>
                </a:cxn>
                <a:cxn ang="0">
                  <a:pos x="T12" y="T13"/>
                </a:cxn>
              </a:cxnLst>
              <a:rect l="0" t="0" r="r" b="b"/>
              <a:pathLst>
                <a:path w="23" h="23">
                  <a:moveTo>
                    <a:pt x="20" y="8"/>
                  </a:moveTo>
                  <a:cubicBezTo>
                    <a:pt x="15" y="3"/>
                    <a:pt x="15" y="3"/>
                    <a:pt x="15" y="3"/>
                  </a:cubicBezTo>
                  <a:cubicBezTo>
                    <a:pt x="12" y="0"/>
                    <a:pt x="8" y="0"/>
                    <a:pt x="6" y="3"/>
                  </a:cubicBezTo>
                  <a:cubicBezTo>
                    <a:pt x="0" y="8"/>
                    <a:pt x="0" y="8"/>
                    <a:pt x="0" y="8"/>
                  </a:cubicBezTo>
                  <a:cubicBezTo>
                    <a:pt x="15" y="23"/>
                    <a:pt x="15" y="23"/>
                    <a:pt x="15" y="23"/>
                  </a:cubicBezTo>
                  <a:cubicBezTo>
                    <a:pt x="20" y="17"/>
                    <a:pt x="20" y="17"/>
                    <a:pt x="20" y="17"/>
                  </a:cubicBezTo>
                  <a:cubicBezTo>
                    <a:pt x="23" y="15"/>
                    <a:pt x="23" y="11"/>
                    <a:pt x="2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6" name="PA_矩形: 圆角 5"/>
          <p:cNvSpPr/>
          <p:nvPr>
            <p:custDataLst>
              <p:tags r:id="rId2"/>
            </p:custDataLst>
          </p:nvPr>
        </p:nvSpPr>
        <p:spPr>
          <a:xfrm>
            <a:off x="1189796" y="505382"/>
            <a:ext cx="1404000" cy="1404000"/>
          </a:xfrm>
          <a:prstGeom prst="roundRect">
            <a:avLst>
              <a:gd name="adj" fmla="val 10761"/>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rgbClr val="FF0000"/>
              </a:solidFill>
              <a:cs typeface="+mn-ea"/>
              <a:sym typeface="+mn-lt"/>
            </a:endParaRPr>
          </a:p>
        </p:txBody>
      </p:sp>
      <p:sp>
        <p:nvSpPr>
          <p:cNvPr id="24" name="PA_矩形 23"/>
          <p:cNvSpPr/>
          <p:nvPr>
            <p:custDataLst>
              <p:tags r:id="rId3"/>
            </p:custDataLst>
          </p:nvPr>
        </p:nvSpPr>
        <p:spPr>
          <a:xfrm>
            <a:off x="1232596" y="461314"/>
            <a:ext cx="637236" cy="645160"/>
          </a:xfrm>
          <a:prstGeom prst="rect">
            <a:avLst/>
          </a:prstGeom>
        </p:spPr>
        <p:txBody>
          <a:bodyPr wrap="square">
            <a:spAutoFit/>
          </a:bodyPr>
          <a:lstStyle/>
          <a:p>
            <a:pPr algn="ctr"/>
            <a:r>
              <a:rPr lang="zh-CN" altLang="en-US" sz="3600" b="1">
                <a:solidFill>
                  <a:srgbClr val="FF0000"/>
                </a:solidFill>
                <a:cs typeface="+mn-ea"/>
                <a:sym typeface="+mn-lt"/>
              </a:rPr>
              <a:t>八</a:t>
            </a:r>
          </a:p>
        </p:txBody>
      </p:sp>
      <p:sp>
        <p:nvSpPr>
          <p:cNvPr id="25" name="PA_矩形 24"/>
          <p:cNvSpPr/>
          <p:nvPr>
            <p:custDataLst>
              <p:tags r:id="rId4"/>
            </p:custDataLst>
          </p:nvPr>
        </p:nvSpPr>
        <p:spPr>
          <a:xfrm>
            <a:off x="1907452" y="461314"/>
            <a:ext cx="637236" cy="645160"/>
          </a:xfrm>
          <a:prstGeom prst="rect">
            <a:avLst/>
          </a:prstGeom>
        </p:spPr>
        <p:txBody>
          <a:bodyPr wrap="square">
            <a:spAutoFit/>
          </a:bodyPr>
          <a:lstStyle/>
          <a:p>
            <a:pPr algn="ctr"/>
            <a:r>
              <a:rPr lang="zh-CN" altLang="en-US" sz="3600" b="1">
                <a:solidFill>
                  <a:srgbClr val="FF0000"/>
                </a:solidFill>
                <a:cs typeface="+mn-ea"/>
                <a:sym typeface="+mn-lt"/>
              </a:rPr>
              <a:t>下</a:t>
            </a:r>
          </a:p>
        </p:txBody>
      </p:sp>
      <p:sp>
        <p:nvSpPr>
          <p:cNvPr id="26" name="PA_矩形 25"/>
          <p:cNvSpPr/>
          <p:nvPr>
            <p:custDataLst>
              <p:tags r:id="rId5"/>
            </p:custDataLst>
          </p:nvPr>
        </p:nvSpPr>
        <p:spPr>
          <a:xfrm>
            <a:off x="1232596" y="1260017"/>
            <a:ext cx="637236" cy="645160"/>
          </a:xfrm>
          <a:prstGeom prst="rect">
            <a:avLst/>
          </a:prstGeom>
        </p:spPr>
        <p:txBody>
          <a:bodyPr wrap="square">
            <a:spAutoFit/>
          </a:bodyPr>
          <a:lstStyle/>
          <a:p>
            <a:pPr algn="ctr"/>
            <a:r>
              <a:rPr lang="zh-CN" altLang="en-US" sz="3600" b="1">
                <a:solidFill>
                  <a:srgbClr val="FF0000"/>
                </a:solidFill>
                <a:cs typeface="+mn-ea"/>
                <a:sym typeface="+mn-lt"/>
              </a:rPr>
              <a:t>物</a:t>
            </a:r>
          </a:p>
        </p:txBody>
      </p:sp>
      <p:cxnSp>
        <p:nvCxnSpPr>
          <p:cNvPr id="9" name="PA_直接连接符 8"/>
          <p:cNvCxnSpPr/>
          <p:nvPr>
            <p:custDataLst>
              <p:tags r:id="rId6"/>
            </p:custDataLst>
          </p:nvPr>
        </p:nvCxnSpPr>
        <p:spPr>
          <a:xfrm flipH="1" flipV="1">
            <a:off x="1891796" y="505382"/>
            <a:ext cx="0" cy="140400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2" name="PA_矩形 21"/>
          <p:cNvSpPr/>
          <p:nvPr>
            <p:custDataLst>
              <p:tags r:id="rId7"/>
            </p:custDataLst>
          </p:nvPr>
        </p:nvSpPr>
        <p:spPr>
          <a:xfrm>
            <a:off x="1907452" y="1290851"/>
            <a:ext cx="637236" cy="645160"/>
          </a:xfrm>
          <a:prstGeom prst="rect">
            <a:avLst/>
          </a:prstGeom>
        </p:spPr>
        <p:txBody>
          <a:bodyPr wrap="square">
            <a:spAutoFit/>
          </a:bodyPr>
          <a:lstStyle/>
          <a:p>
            <a:pPr algn="ctr"/>
            <a:r>
              <a:rPr lang="zh-CN" altLang="en-US" sz="3600" b="1">
                <a:solidFill>
                  <a:srgbClr val="FF0000"/>
                </a:solidFill>
                <a:cs typeface="+mn-ea"/>
                <a:sym typeface="+mn-lt"/>
              </a:rPr>
              <a:t>理</a:t>
            </a:r>
          </a:p>
        </p:txBody>
      </p:sp>
      <p:cxnSp>
        <p:nvCxnSpPr>
          <p:cNvPr id="28" name="PA_直接连接符 27"/>
          <p:cNvCxnSpPr/>
          <p:nvPr>
            <p:custDataLst>
              <p:tags r:id="rId8"/>
            </p:custDataLst>
          </p:nvPr>
        </p:nvCxnSpPr>
        <p:spPr>
          <a:xfrm rot="5400000" flipH="1" flipV="1">
            <a:off x="1852422" y="534144"/>
            <a:ext cx="0" cy="1305754"/>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PA_文本框 1"/>
          <p:cNvSpPr txBox="1"/>
          <p:nvPr>
            <p:custDataLst>
              <p:tags r:id="rId9"/>
            </p:custDataLst>
          </p:nvPr>
        </p:nvSpPr>
        <p:spPr>
          <a:xfrm>
            <a:off x="1880849" y="1011225"/>
            <a:ext cx="720000" cy="368300"/>
          </a:xfrm>
          <a:prstGeom prst="rect">
            <a:avLst/>
          </a:prstGeom>
          <a:solidFill>
            <a:srgbClr val="FF0000"/>
          </a:solidFill>
        </p:spPr>
        <p:txBody>
          <a:bodyPr wrap="square" rtlCol="0" anchor="ctr">
            <a:spAutoFit/>
          </a:bodyPr>
          <a:lstStyle/>
          <a:p>
            <a:r>
              <a:rPr lang="en-US" altLang="zh-CN" smtClean="0">
                <a:solidFill>
                  <a:schemeClr val="bg1"/>
                </a:solidFill>
                <a:cs typeface="+mn-ea"/>
                <a:sym typeface="+mn-lt"/>
              </a:rPr>
              <a:t>2020</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1"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fill="hold"/>
                                        <p:tgtEl>
                                          <p:spTgt spid="45"/>
                                        </p:tgtEl>
                                        <p:attrNameLst>
                                          <p:attrName>ppt_x</p:attrName>
                                        </p:attrNameLst>
                                      </p:cBhvr>
                                      <p:tavLst>
                                        <p:tav tm="0">
                                          <p:val>
                                            <p:strVal val="#ppt_x"/>
                                          </p:val>
                                        </p:tav>
                                        <p:tav tm="100000">
                                          <p:val>
                                            <p:strVal val="#ppt_x"/>
                                          </p:val>
                                        </p:tav>
                                      </p:tavLst>
                                    </p:anim>
                                    <p:anim calcmode="lin" valueType="num">
                                      <p:cBhvr additive="base">
                                        <p:cTn id="8" dur="500" fill="hold"/>
                                        <p:tgtEl>
                                          <p:spTgt spid="45"/>
                                        </p:tgtEl>
                                        <p:attrNameLst>
                                          <p:attrName>ppt_y</p:attrName>
                                        </p:attrNameLst>
                                      </p:cBhvr>
                                      <p:tavLst>
                                        <p:tav tm="0">
                                          <p:val>
                                            <p:strVal val="0-#ppt_h/2"/>
                                          </p:val>
                                        </p:tav>
                                        <p:tav tm="100000">
                                          <p:val>
                                            <p:strVal val="#ppt_y"/>
                                          </p:val>
                                        </p:tav>
                                      </p:tavLst>
                                    </p:anim>
                                  </p:childTnLst>
                                </p:cTn>
                              </p:par>
                              <p:par>
                                <p:cTn id="9" presetID="53" presetClass="entr" presetSubtype="0" fill="hold" nodeType="withEffect">
                                  <p:stCondLst>
                                    <p:cond delay="500"/>
                                  </p:stCondLst>
                                  <p:childTnLst>
                                    <p:set>
                                      <p:cBhvr>
                                        <p:cTn id="10" dur="1" fill="hold">
                                          <p:stCondLst>
                                            <p:cond delay="0"/>
                                          </p:stCondLst>
                                        </p:cTn>
                                        <p:tgtEl>
                                          <p:spTgt spid="67"/>
                                        </p:tgtEl>
                                        <p:attrNameLst>
                                          <p:attrName>style.visibility</p:attrName>
                                        </p:attrNameLst>
                                      </p:cBhvr>
                                      <p:to>
                                        <p:strVal val="visible"/>
                                      </p:to>
                                    </p:set>
                                    <p:anim calcmode="lin" valueType="num">
                                      <p:cBhvr>
                                        <p:cTn id="11" dur="500" fill="hold"/>
                                        <p:tgtEl>
                                          <p:spTgt spid="67"/>
                                        </p:tgtEl>
                                        <p:attrNameLst>
                                          <p:attrName>ppt_w</p:attrName>
                                        </p:attrNameLst>
                                      </p:cBhvr>
                                      <p:tavLst>
                                        <p:tav tm="0">
                                          <p:val>
                                            <p:fltVal val="0"/>
                                          </p:val>
                                        </p:tav>
                                        <p:tav tm="100000">
                                          <p:val>
                                            <p:strVal val="#ppt_w"/>
                                          </p:val>
                                        </p:tav>
                                      </p:tavLst>
                                    </p:anim>
                                    <p:anim calcmode="lin" valueType="num">
                                      <p:cBhvr>
                                        <p:cTn id="12" dur="500" fill="hold"/>
                                        <p:tgtEl>
                                          <p:spTgt spid="67"/>
                                        </p:tgtEl>
                                        <p:attrNameLst>
                                          <p:attrName>ppt_h</p:attrName>
                                        </p:attrNameLst>
                                      </p:cBhvr>
                                      <p:tavLst>
                                        <p:tav tm="0">
                                          <p:val>
                                            <p:fltVal val="0"/>
                                          </p:val>
                                        </p:tav>
                                        <p:tav tm="100000">
                                          <p:val>
                                            <p:strVal val="#ppt_h"/>
                                          </p:val>
                                        </p:tav>
                                      </p:tavLst>
                                    </p:anim>
                                    <p:animEffect transition="in" filter="fade">
                                      <p:cBhvr>
                                        <p:cTn id="13"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58495" y="335280"/>
            <a:ext cx="7873365" cy="645160"/>
          </a:xfrm>
          <a:prstGeom prst="rect">
            <a:avLst/>
          </a:prstGeom>
          <a:noFill/>
          <a:ln w="9525">
            <a:noFill/>
          </a:ln>
        </p:spPr>
        <p:txBody>
          <a:bodyPr wrap="square">
            <a:spAutoFit/>
          </a:bodyPr>
          <a:lstStyle/>
          <a:p>
            <a:pPr>
              <a:lnSpc>
                <a:spcPct val="150000"/>
              </a:lnSpc>
            </a:pPr>
            <a:r>
              <a:rPr lang="en-US" sz="2400" b="1">
                <a:latin typeface="Times New Roman" panose="02020603050405020304" pitchFamily="18" charset="0"/>
                <a:ea typeface="黑体" panose="02010609060101010101" pitchFamily="49" charset="-122"/>
                <a:cs typeface="Times New Roman" panose="02020603050405020304" pitchFamily="18" charset="0"/>
              </a:rPr>
              <a:t>3.</a:t>
            </a:r>
            <a:r>
              <a:rPr lang="zh-CN" sz="2400" b="1">
                <a:latin typeface="Times New Roman" panose="02020603050405020304" pitchFamily="18" charset="0"/>
                <a:ea typeface="黑体" panose="02010609060101010101" pitchFamily="49" charset="-122"/>
                <a:cs typeface="Times New Roman" panose="02020603050405020304" pitchFamily="18" charset="0"/>
              </a:rPr>
              <a:t>增大或减小摩擦的方法</a:t>
            </a:r>
            <a:endParaRPr lang="zh-CN" altLang="en-US" sz="2400" b="1">
              <a:latin typeface="Times New Roman" panose="02020603050405020304" pitchFamily="18" charset="0"/>
              <a:cs typeface="Times New Roman" panose="02020603050405020304" pitchFamily="18" charset="0"/>
            </a:endParaRPr>
          </a:p>
        </p:txBody>
      </p:sp>
      <p:graphicFrame>
        <p:nvGraphicFramePr>
          <p:cNvPr id="2" name="表格 1"/>
          <p:cNvGraphicFramePr>
            <a:graphicFrameLocks noGrp="1"/>
          </p:cNvGraphicFramePr>
          <p:nvPr>
            <p:custDataLst>
              <p:tags r:id="rId1"/>
            </p:custDataLst>
          </p:nvPr>
        </p:nvGraphicFramePr>
        <p:xfrm>
          <a:off x="657860" y="1082675"/>
          <a:ext cx="10977880" cy="4937760"/>
        </p:xfrm>
        <a:graphic>
          <a:graphicData uri="http://schemas.openxmlformats.org/drawingml/2006/table">
            <a:tbl>
              <a:tblPr firstRow="1" bandRow="1">
                <a:tableStyleId>{5C22544A-7EE6-4342-B048-85BDC9FD1C3A}</a:tableStyleId>
              </a:tblPr>
              <a:tblGrid>
                <a:gridCol w="1593215"/>
                <a:gridCol w="2626360"/>
                <a:gridCol w="6758305"/>
              </a:tblGrid>
              <a:tr h="640080">
                <a:tc rowSpan="3">
                  <a:txBody>
                    <a:bodyPr/>
                    <a:lstStyle/>
                    <a:p>
                      <a:pPr algn="ctr">
                        <a:lnSpc>
                          <a:spcPct val="150000"/>
                        </a:lnSpc>
                        <a:buNone/>
                      </a:pPr>
                      <a:r>
                        <a:rPr lang="zh-CN" altLang="en-US" sz="2400" b="0">
                          <a:solidFill>
                            <a:schemeClr val="tx1"/>
                          </a:solidFill>
                          <a:latin typeface="黑体" panose="02010609060101010101" pitchFamily="49" charset="-122"/>
                          <a:ea typeface="黑体" panose="02010609060101010101" pitchFamily="49" charset="-122"/>
                          <a:cs typeface="Times New Roman" panose="02020603050405020304" pitchFamily="18" charset="0"/>
                        </a:rPr>
                        <a:t>增大摩擦</a:t>
                      </a:r>
                    </a:p>
                    <a:p>
                      <a:pPr algn="ctr">
                        <a:lnSpc>
                          <a:spcPct val="150000"/>
                        </a:lnSpc>
                        <a:buNone/>
                      </a:pPr>
                      <a:r>
                        <a:rPr lang="zh-CN" altLang="en-US" sz="2400" b="0">
                          <a:solidFill>
                            <a:schemeClr val="tx1"/>
                          </a:solidFill>
                          <a:latin typeface="黑体" panose="02010609060101010101" pitchFamily="49" charset="-122"/>
                          <a:ea typeface="黑体" panose="02010609060101010101" pitchFamily="49" charset="-122"/>
                          <a:cs typeface="Times New Roman" panose="02020603050405020304" pitchFamily="18" charset="0"/>
                        </a:rPr>
                        <a:t>的方法</a:t>
                      </a: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lstStyle/>
                    <a:p>
                      <a:pPr algn="ctr">
                        <a:lnSpc>
                          <a:spcPct val="150000"/>
                        </a:lnSpc>
                        <a:buNone/>
                      </a:pPr>
                      <a:r>
                        <a:rPr lang="zh-CN" altLang="en-US" sz="2400" b="0">
                          <a:solidFill>
                            <a:schemeClr val="tx1"/>
                          </a:solidFill>
                          <a:latin typeface="Times New Roman" panose="02020603050405020304" pitchFamily="18" charset="0"/>
                          <a:cs typeface="Times New Roman" panose="02020603050405020304" pitchFamily="18" charset="0"/>
                        </a:rPr>
                        <a:t>增大压力</a:t>
                      </a: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lstStyle/>
                    <a:p>
                      <a:pPr algn="l">
                        <a:lnSpc>
                          <a:spcPct val="150000"/>
                        </a:lnSpc>
                        <a:buNone/>
                      </a:pPr>
                      <a:r>
                        <a:rPr lang="zh-CN" altLang="en-US" sz="2400" b="0">
                          <a:solidFill>
                            <a:schemeClr val="tx1"/>
                          </a:solidFill>
                          <a:latin typeface="Times New Roman" panose="02020603050405020304" pitchFamily="18" charset="0"/>
                          <a:cs typeface="Times New Roman" panose="02020603050405020304" pitchFamily="18" charset="0"/>
                        </a:rPr>
                        <a:t>用力紧捏车闸、用力握住球拍</a:t>
                      </a: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1188720">
                <a:tc vMerge="1">
                  <a:txBody>
                    <a:bodyPr/>
                    <a:lstStyle/>
                    <a:p>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pPr algn="ctr">
                        <a:lnSpc>
                          <a:spcPct val="150000"/>
                        </a:lnSpc>
                        <a:buNone/>
                      </a:pPr>
                      <a:r>
                        <a:rPr lang="zh-CN" altLang="en-US" sz="2400">
                          <a:solidFill>
                            <a:schemeClr val="tx1"/>
                          </a:solidFill>
                          <a:latin typeface="Times New Roman" panose="02020603050405020304" pitchFamily="18" charset="0"/>
                          <a:cs typeface="Times New Roman" panose="02020603050405020304" pitchFamily="18" charset="0"/>
                        </a:rPr>
                        <a:t>使接触面粗糙</a:t>
                      </a: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lstStyle/>
                    <a:p>
                      <a:pPr algn="l">
                        <a:lnSpc>
                          <a:spcPct val="150000"/>
                        </a:lnSpc>
                        <a:buNone/>
                      </a:pPr>
                      <a:r>
                        <a:rPr lang="zh-CN" altLang="en-US" sz="2400">
                          <a:solidFill>
                            <a:schemeClr val="tx1"/>
                          </a:solidFill>
                          <a:latin typeface="Times New Roman" panose="02020603050405020304" pitchFamily="18" charset="0"/>
                          <a:cs typeface="Times New Roman" panose="02020603050405020304" pitchFamily="18" charset="0"/>
                        </a:rPr>
                        <a:t>自行车手柄上的花纹、举重运动员举重时手上涂镁粉</a:t>
                      </a: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640080">
                <a:tc vMerge="1">
                  <a:txBody>
                    <a:bodyPr/>
                    <a:lstStyle/>
                    <a:p>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pPr algn="ctr">
                        <a:lnSpc>
                          <a:spcPct val="150000"/>
                        </a:lnSpc>
                        <a:buNone/>
                      </a:pPr>
                      <a:r>
                        <a:rPr lang="zh-CN" altLang="en-US" sz="2400">
                          <a:solidFill>
                            <a:schemeClr val="tx1"/>
                          </a:solidFill>
                          <a:latin typeface="Times New Roman" panose="02020603050405020304" pitchFamily="18" charset="0"/>
                          <a:cs typeface="Times New Roman" panose="02020603050405020304" pitchFamily="18" charset="0"/>
                        </a:rPr>
                        <a:t>变滚动为滑动</a:t>
                      </a: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lstStyle/>
                    <a:p>
                      <a:pPr algn="l">
                        <a:lnSpc>
                          <a:spcPct val="150000"/>
                        </a:lnSpc>
                        <a:buNone/>
                      </a:pPr>
                      <a:r>
                        <a:rPr lang="zh-CN" altLang="en-US" sz="2400">
                          <a:solidFill>
                            <a:schemeClr val="tx1"/>
                          </a:solidFill>
                          <a:latin typeface="Times New Roman" panose="02020603050405020304" pitchFamily="18" charset="0"/>
                          <a:cs typeface="Times New Roman" panose="02020603050405020304" pitchFamily="18" charset="0"/>
                          <a:sym typeface="+mn-ea"/>
                        </a:rPr>
                        <a:t>刹车制动</a:t>
                      </a: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640080">
                <a:tc rowSpan="3">
                  <a:txBody>
                    <a:bodyPr/>
                    <a:lstStyle/>
                    <a:p>
                      <a:pPr algn="ctr">
                        <a:lnSpc>
                          <a:spcPct val="150000"/>
                        </a:lnSpc>
                        <a:buNone/>
                      </a:pPr>
                      <a:r>
                        <a:rPr lang="zh-CN" altLang="en-US" sz="2400" b="0">
                          <a:solidFill>
                            <a:schemeClr val="tx1"/>
                          </a:solidFill>
                          <a:latin typeface="黑体" panose="02010609060101010101" pitchFamily="49" charset="-122"/>
                          <a:ea typeface="黑体" panose="02010609060101010101" pitchFamily="49" charset="-122"/>
                          <a:cs typeface="Times New Roman" panose="02020603050405020304" pitchFamily="18" charset="0"/>
                        </a:rPr>
                        <a:t>增大摩擦</a:t>
                      </a:r>
                    </a:p>
                    <a:p>
                      <a:pPr algn="ctr">
                        <a:lnSpc>
                          <a:spcPct val="150000"/>
                        </a:lnSpc>
                        <a:buNone/>
                      </a:pPr>
                      <a:r>
                        <a:rPr lang="zh-CN" altLang="en-US" sz="2400" b="0">
                          <a:solidFill>
                            <a:schemeClr val="tx1"/>
                          </a:solidFill>
                          <a:latin typeface="黑体" panose="02010609060101010101" pitchFamily="49" charset="-122"/>
                          <a:ea typeface="黑体" panose="02010609060101010101" pitchFamily="49" charset="-122"/>
                          <a:cs typeface="Times New Roman" panose="02020603050405020304" pitchFamily="18" charset="0"/>
                        </a:rPr>
                        <a:t>的方法</a:t>
                      </a: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lstStyle/>
                    <a:p>
                      <a:pPr algn="ctr">
                        <a:lnSpc>
                          <a:spcPct val="150000"/>
                        </a:lnSpc>
                        <a:buNone/>
                      </a:pPr>
                      <a:r>
                        <a:rPr lang="zh-CN" altLang="en-US" sz="2400" b="0">
                          <a:solidFill>
                            <a:schemeClr val="tx1"/>
                          </a:solidFill>
                          <a:latin typeface="Times New Roman" panose="02020603050405020304" pitchFamily="18" charset="0"/>
                          <a:cs typeface="Times New Roman" panose="02020603050405020304" pitchFamily="18" charset="0"/>
                        </a:rPr>
                        <a:t>增大压力</a:t>
                      </a: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lstStyle/>
                    <a:p>
                      <a:pPr algn="l">
                        <a:lnSpc>
                          <a:spcPct val="150000"/>
                        </a:lnSpc>
                        <a:buNone/>
                      </a:pPr>
                      <a:r>
                        <a:rPr lang="zh-CN" altLang="en-US" sz="2400" b="0">
                          <a:solidFill>
                            <a:schemeClr val="tx1"/>
                          </a:solidFill>
                          <a:latin typeface="Times New Roman" panose="02020603050405020304" pitchFamily="18" charset="0"/>
                          <a:cs typeface="Times New Roman" panose="02020603050405020304" pitchFamily="18" charset="0"/>
                        </a:rPr>
                        <a:t>用力紧捏车闸、用力握住球拍</a:t>
                      </a: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1188720">
                <a:tc vMerge="1">
                  <a:txBody>
                    <a:bodyPr/>
                    <a:lstStyle/>
                    <a:p>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4">
                        <a:lumMod val="60000"/>
                        <a:lumOff val="40000"/>
                      </a:schemeClr>
                    </a:solidFill>
                  </a:tcPr>
                </a:tc>
                <a:tc>
                  <a:txBody>
                    <a:bodyPr/>
                    <a:lstStyle/>
                    <a:p>
                      <a:pPr algn="ctr">
                        <a:lnSpc>
                          <a:spcPct val="150000"/>
                        </a:lnSpc>
                        <a:buNone/>
                      </a:pPr>
                      <a:r>
                        <a:rPr lang="zh-CN" altLang="en-US" sz="2400">
                          <a:solidFill>
                            <a:schemeClr val="tx1"/>
                          </a:solidFill>
                          <a:latin typeface="Times New Roman" panose="02020603050405020304" pitchFamily="18" charset="0"/>
                          <a:cs typeface="Times New Roman" panose="02020603050405020304" pitchFamily="18" charset="0"/>
                        </a:rPr>
                        <a:t>使接触面粗糙</a:t>
                      </a: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lstStyle/>
                    <a:p>
                      <a:pPr algn="l">
                        <a:lnSpc>
                          <a:spcPct val="150000"/>
                        </a:lnSpc>
                        <a:buNone/>
                      </a:pPr>
                      <a:r>
                        <a:rPr lang="zh-CN" altLang="en-US" sz="2400">
                          <a:solidFill>
                            <a:schemeClr val="tx1"/>
                          </a:solidFill>
                          <a:latin typeface="Times New Roman" panose="02020603050405020304" pitchFamily="18" charset="0"/>
                          <a:cs typeface="Times New Roman" panose="02020603050405020304" pitchFamily="18" charset="0"/>
                        </a:rPr>
                        <a:t>自行车手柄上的花纹、举重运动员举重时手上涂镁粉</a:t>
                      </a: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640080">
                <a:tc vMerge="1">
                  <a:txBody>
                    <a:bodyPr/>
                    <a:lstStyle/>
                    <a:p>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4">
                        <a:lumMod val="60000"/>
                        <a:lumOff val="40000"/>
                      </a:schemeClr>
                    </a:solidFill>
                  </a:tcPr>
                </a:tc>
                <a:tc>
                  <a:txBody>
                    <a:bodyPr/>
                    <a:lstStyle/>
                    <a:p>
                      <a:pPr algn="ctr">
                        <a:lnSpc>
                          <a:spcPct val="150000"/>
                        </a:lnSpc>
                        <a:buNone/>
                      </a:pPr>
                      <a:r>
                        <a:rPr lang="zh-CN" altLang="en-US" sz="2400">
                          <a:solidFill>
                            <a:schemeClr val="tx1"/>
                          </a:solidFill>
                          <a:latin typeface="Times New Roman" panose="02020603050405020304" pitchFamily="18" charset="0"/>
                          <a:cs typeface="Times New Roman" panose="02020603050405020304" pitchFamily="18" charset="0"/>
                        </a:rPr>
                        <a:t>变滚动为滑动</a:t>
                      </a: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lstStyle/>
                    <a:p>
                      <a:pPr algn="l">
                        <a:lnSpc>
                          <a:spcPct val="150000"/>
                        </a:lnSpc>
                        <a:buNone/>
                      </a:pPr>
                      <a:r>
                        <a:rPr lang="zh-CN" altLang="en-US" sz="2400">
                          <a:solidFill>
                            <a:schemeClr val="tx1"/>
                          </a:solidFill>
                          <a:latin typeface="Times New Roman" panose="02020603050405020304" pitchFamily="18" charset="0"/>
                          <a:cs typeface="Times New Roman" panose="02020603050405020304" pitchFamily="18" charset="0"/>
                          <a:sym typeface="+mn-ea"/>
                        </a:rPr>
                        <a:t>刹车制动</a:t>
                      </a: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bl>
          </a:graphicData>
        </a:graphic>
      </p:graphicFrame>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 name="文本框 107"/>
          <p:cNvSpPr txBox="1"/>
          <p:nvPr/>
        </p:nvSpPr>
        <p:spPr>
          <a:xfrm>
            <a:off x="376517" y="3136739"/>
            <a:ext cx="3636085" cy="3597275"/>
          </a:xfrm>
          <a:prstGeom prst="rect">
            <a:avLst/>
          </a:prstGeom>
          <a:noFill/>
          <a:ln w="9525">
            <a:noFill/>
          </a:ln>
        </p:spPr>
        <p:txBody>
          <a:bodyPr wrap="square">
            <a:spAutoFit/>
          </a:bodyPr>
          <a:lstStyle/>
          <a:p>
            <a:pPr>
              <a:lnSpc>
                <a:spcPct val="150000"/>
              </a:lnSpc>
            </a:pPr>
            <a:r>
              <a:rPr altLang="zh-CN" sz="2400" smtClean="0"/>
              <a:t>人教八下,P3图7.1-2乙</a:t>
            </a:r>
            <a:endParaRPr lang="en-US" altLang="zh-CN" sz="2400" smtClean="0"/>
          </a:p>
          <a:p>
            <a:pPr>
              <a:lnSpc>
                <a:spcPct val="150000"/>
              </a:lnSpc>
            </a:pPr>
            <a:r>
              <a:rPr sz="2400" smtClean="0">
                <a:latin typeface="宋体" panose="02010600030101010101" pitchFamily="2" charset="-122"/>
                <a:ea typeface="宋体" panose="02010600030101010101" pitchFamily="2" charset="-122"/>
                <a:cs typeface="宋体" panose="02010600030101010101" pitchFamily="2" charset="-122"/>
              </a:rPr>
              <a:t>【命题总结】</a:t>
            </a:r>
          </a:p>
          <a:p>
            <a:pPr>
              <a:lnSpc>
                <a:spcPct val="130000"/>
              </a:lnSpc>
              <a:spcBef>
                <a:spcPct val="0"/>
              </a:spcBef>
              <a:spcAft>
                <a:spcPct val="0"/>
              </a:spcAft>
            </a:pPr>
            <a:r>
              <a:rPr sz="2400" smtClean="0">
                <a:latin typeface="宋体" panose="02010600030101010101" pitchFamily="2" charset="-122"/>
                <a:ea typeface="宋体" panose="02010600030101010101" pitchFamily="2" charset="-122"/>
                <a:cs typeface="宋体" panose="02010600030101010101" pitchFamily="2" charset="-122"/>
              </a:rPr>
              <a:t>(1)机械能</a:t>
            </a:r>
          </a:p>
          <a:p>
            <a:pPr>
              <a:lnSpc>
                <a:spcPct val="130000"/>
              </a:lnSpc>
              <a:spcBef>
                <a:spcPct val="0"/>
              </a:spcBef>
              <a:spcAft>
                <a:spcPct val="0"/>
              </a:spcAft>
            </a:pPr>
            <a:r>
              <a:rPr sz="2400" smtClean="0">
                <a:latin typeface="宋体" panose="02010600030101010101" pitchFamily="2" charset="-122"/>
                <a:ea typeface="宋体" panose="02010600030101010101" pitchFamily="2" charset="-122"/>
                <a:cs typeface="宋体" panose="02010600030101010101" pitchFamily="2" charset="-122"/>
              </a:rPr>
              <a:t>(2)做功的条件</a:t>
            </a:r>
          </a:p>
          <a:p>
            <a:pPr>
              <a:lnSpc>
                <a:spcPct val="130000"/>
              </a:lnSpc>
              <a:spcBef>
                <a:spcPct val="0"/>
              </a:spcBef>
              <a:spcAft>
                <a:spcPct val="0"/>
              </a:spcAft>
            </a:pPr>
            <a:r>
              <a:rPr sz="2400" smtClean="0">
                <a:latin typeface="宋体" panose="02010600030101010101" pitchFamily="2" charset="-122"/>
                <a:ea typeface="宋体" panose="02010600030101010101" pitchFamily="2" charset="-122"/>
                <a:cs typeface="宋体" panose="02010600030101010101" pitchFamily="2" charset="-122"/>
              </a:rPr>
              <a:t>(3)力的示意图</a:t>
            </a:r>
          </a:p>
          <a:p>
            <a:pPr>
              <a:lnSpc>
                <a:spcPct val="130000"/>
              </a:lnSpc>
              <a:spcBef>
                <a:spcPct val="0"/>
              </a:spcBef>
              <a:spcAft>
                <a:spcPct val="0"/>
              </a:spcAft>
            </a:pPr>
            <a:r>
              <a:rPr sz="2400" smtClean="0">
                <a:latin typeface="宋体" panose="02010600030101010101" pitchFamily="2" charset="-122"/>
                <a:ea typeface="宋体" panose="02010600030101010101" pitchFamily="2" charset="-122"/>
                <a:cs typeface="宋体" panose="02010600030101010101" pitchFamily="2" charset="-122"/>
              </a:rPr>
              <a:t>(4)相互作用力</a:t>
            </a:r>
          </a:p>
          <a:p>
            <a:pPr>
              <a:lnSpc>
                <a:spcPct val="130000"/>
              </a:lnSpc>
              <a:spcBef>
                <a:spcPct val="0"/>
              </a:spcBef>
              <a:spcAft>
                <a:spcPct val="0"/>
              </a:spcAft>
            </a:pPr>
            <a:r>
              <a:rPr sz="2400" smtClean="0">
                <a:latin typeface="宋体" panose="02010600030101010101" pitchFamily="2" charset="-122"/>
                <a:ea typeface="宋体" panose="02010600030101010101" pitchFamily="2" charset="-122"/>
                <a:cs typeface="宋体" panose="02010600030101010101" pitchFamily="2" charset="-122"/>
              </a:rPr>
              <a:t>(5)磁场</a:t>
            </a:r>
          </a:p>
        </p:txBody>
      </p:sp>
      <p:sp>
        <p:nvSpPr>
          <p:cNvPr id="12" name="文本框 107"/>
          <p:cNvSpPr txBox="1"/>
          <p:nvPr/>
        </p:nvSpPr>
        <p:spPr>
          <a:xfrm>
            <a:off x="4012436" y="1503072"/>
            <a:ext cx="8036689" cy="5077460"/>
          </a:xfrm>
          <a:prstGeom prst="rect">
            <a:avLst/>
          </a:prstGeom>
          <a:noFill/>
          <a:ln w="9525">
            <a:noFill/>
          </a:ln>
        </p:spPr>
        <p:txBody>
          <a:bodyPr wrap="square">
            <a:spAutoFit/>
          </a:bodyPr>
          <a:lstStyle/>
          <a:p>
            <a:pPr>
              <a:lnSpc>
                <a:spcPct val="200000"/>
              </a:lnSpc>
              <a:spcAft>
                <a:spcPct val="0"/>
              </a:spcAft>
            </a:pPr>
            <a:r>
              <a:rPr lang="en-US" sz="2400" smtClean="0">
                <a:solidFill>
                  <a:srgbClr val="000000"/>
                </a:solidFill>
                <a:latin typeface="宋体" panose="02010600030101010101" pitchFamily="2" charset="-122"/>
                <a:ea typeface="宋体" panose="02010600030101010101" pitchFamily="2" charset="-122"/>
                <a:cs typeface="Times New Roman" panose="02020603050405020304"/>
              </a:rPr>
              <a:t>1</a:t>
            </a:r>
            <a:r>
              <a:rPr altLang="zh-CN" sz="2400" smtClean="0">
                <a:solidFill>
                  <a:srgbClr val="000000"/>
                </a:solidFill>
                <a:latin typeface="宋体" panose="02010600030101010101" pitchFamily="2" charset="-122"/>
                <a:ea typeface="宋体" panose="02010600030101010101" pitchFamily="2" charset="-122"/>
                <a:cs typeface="Times New Roman" panose="02020603050405020304"/>
              </a:rPr>
              <a:t>.小铁球从斜面上滚下后在水平桌面上沿直线运动,若在小铁球运动路径旁放一磁体,小铁球的运动路径将变成曲线,如图所示.</a:t>
            </a:r>
          </a:p>
          <a:p>
            <a:pPr>
              <a:lnSpc>
                <a:spcPct val="200000"/>
              </a:lnSpc>
              <a:spcAft>
                <a:spcPct val="0"/>
              </a:spcAft>
            </a:pPr>
            <a:r>
              <a:rPr altLang="zh-CN" sz="2400" smtClean="0">
                <a:solidFill>
                  <a:srgbClr val="000000"/>
                </a:solidFill>
                <a:latin typeface="宋体" panose="02010600030101010101" pitchFamily="2" charset="-122"/>
                <a:ea typeface="宋体" panose="02010600030101010101" pitchFamily="2" charset="-122"/>
                <a:cs typeface="Times New Roman" panose="02020603050405020304"/>
              </a:rPr>
              <a:t>(1)小铁球从斜面滚下时重力势能主要转化为</a:t>
            </a:r>
            <a:r>
              <a:rPr lang="en-US" altLang="zh-CN" sz="2400" u="sng" smtClean="0">
                <a:solidFill>
                  <a:srgbClr val="000000"/>
                </a:solidFill>
                <a:latin typeface="宋体" panose="02010600030101010101" pitchFamily="2" charset="-122"/>
                <a:ea typeface="宋体" panose="02010600030101010101" pitchFamily="2" charset="-122"/>
                <a:cs typeface="Times New Roman" panose="02020603050405020304"/>
              </a:rPr>
              <a:t>  </a:t>
            </a:r>
            <a:r>
              <a:rPr altLang="zh-CN" sz="2400" smtClean="0">
                <a:solidFill>
                  <a:srgbClr val="000000"/>
                </a:solidFill>
                <a:latin typeface="宋体" panose="02010600030101010101" pitchFamily="2" charset="-122"/>
                <a:ea typeface="宋体" panose="02010600030101010101" pitchFamily="2" charset="-122"/>
                <a:cs typeface="Times New Roman" panose="02020603050405020304"/>
              </a:rPr>
              <a:t>能.</a:t>
            </a:r>
          </a:p>
          <a:p>
            <a:pPr>
              <a:lnSpc>
                <a:spcPct val="200000"/>
              </a:lnSpc>
              <a:spcAft>
                <a:spcPct val="0"/>
              </a:spcAft>
            </a:pPr>
            <a:r>
              <a:rPr altLang="zh-CN" sz="2400" smtClean="0">
                <a:solidFill>
                  <a:srgbClr val="000000"/>
                </a:solidFill>
                <a:latin typeface="宋体" panose="02010600030101010101" pitchFamily="2" charset="-122"/>
                <a:ea typeface="宋体" panose="02010600030101010101" pitchFamily="2" charset="-122"/>
                <a:cs typeface="Times New Roman" panose="02020603050405020304"/>
              </a:rPr>
              <a:t>(2)小铁球在桌面上做曲线运动时受到</a:t>
            </a:r>
            <a:r>
              <a:rPr lang="en-US" altLang="zh-CN" sz="2400" u="sng" smtClean="0">
                <a:solidFill>
                  <a:srgbClr val="000000"/>
                </a:solidFill>
                <a:latin typeface="宋体" panose="02010600030101010101" pitchFamily="2" charset="-122"/>
                <a:ea typeface="宋体" panose="02010600030101010101" pitchFamily="2" charset="-122"/>
                <a:cs typeface="Times New Roman" panose="02020603050405020304"/>
              </a:rPr>
              <a:t>  </a:t>
            </a:r>
            <a:r>
              <a:rPr altLang="zh-CN" sz="2400" smtClean="0">
                <a:solidFill>
                  <a:srgbClr val="000000"/>
                </a:solidFill>
                <a:latin typeface="宋体" panose="02010600030101010101" pitchFamily="2" charset="-122"/>
                <a:ea typeface="宋体" panose="02010600030101010101" pitchFamily="2" charset="-122"/>
                <a:cs typeface="Times New Roman" panose="02020603050405020304"/>
              </a:rPr>
              <a:t>个力的作用,对它做功的力是</a:t>
            </a:r>
            <a:r>
              <a:rPr lang="en-US" altLang="zh-CN" sz="2400" u="sng" smtClean="0">
                <a:solidFill>
                  <a:srgbClr val="000000"/>
                </a:solidFill>
                <a:latin typeface="宋体" panose="02010600030101010101" pitchFamily="2" charset="-122"/>
                <a:ea typeface="宋体" panose="02010600030101010101" pitchFamily="2" charset="-122"/>
                <a:cs typeface="Times New Roman" panose="02020603050405020304"/>
              </a:rPr>
              <a:t>            </a:t>
            </a:r>
            <a:r>
              <a:rPr altLang="zh-CN" sz="2400" smtClean="0">
                <a:solidFill>
                  <a:srgbClr val="000000"/>
                </a:solidFill>
                <a:latin typeface="宋体" panose="02010600030101010101" pitchFamily="2" charset="-122"/>
                <a:ea typeface="宋体" panose="02010600030101010101" pitchFamily="2" charset="-122"/>
                <a:cs typeface="Times New Roman" panose="02020603050405020304"/>
              </a:rPr>
              <a:t>.</a:t>
            </a:r>
          </a:p>
          <a:p>
            <a:pPr>
              <a:lnSpc>
                <a:spcPct val="150000"/>
              </a:lnSpc>
              <a:spcAft>
                <a:spcPct val="0"/>
              </a:spcAft>
            </a:pPr>
            <a:endParaRPr altLang="zh-CN" sz="2400" smtClean="0">
              <a:solidFill>
                <a:srgbClr val="000000"/>
              </a:solidFill>
              <a:latin typeface="宋体" panose="02010600030101010101" pitchFamily="2" charset="-122"/>
              <a:ea typeface="宋体" panose="02010600030101010101" pitchFamily="2" charset="-122"/>
              <a:cs typeface="Times New Roman" panose="02020603050405020304"/>
            </a:endParaRPr>
          </a:p>
        </p:txBody>
      </p:sp>
      <p:pic>
        <p:nvPicPr>
          <p:cNvPr id="704" name="2019-6-6.jpg"/>
          <p:cNvPicPr>
            <a:picLocks noChangeAspect="1"/>
          </p:cNvPicPr>
          <p:nvPr/>
        </p:nvPicPr>
        <p:blipFill>
          <a:blip r:embed="rId2"/>
          <a:stretch>
            <a:fillRect/>
          </a:stretch>
        </p:blipFill>
        <p:spPr>
          <a:xfrm>
            <a:off x="483235" y="1633220"/>
            <a:ext cx="2509520" cy="1682750"/>
          </a:xfrm>
          <a:prstGeom prst="rect">
            <a:avLst/>
          </a:prstGeom>
        </p:spPr>
      </p:pic>
      <p:sp>
        <p:nvSpPr>
          <p:cNvPr id="27" name="TextBox 26"/>
          <p:cNvSpPr txBox="1"/>
          <p:nvPr/>
        </p:nvSpPr>
        <p:spPr>
          <a:xfrm>
            <a:off x="9974172" y="3951603"/>
            <a:ext cx="532502" cy="461665"/>
          </a:xfrm>
          <a:prstGeom prst="rect">
            <a:avLst/>
          </a:prstGeom>
          <a:noFill/>
        </p:spPr>
        <p:txBody>
          <a:bodyPr wrap="square" rtlCol="0">
            <a:spAutoFit/>
          </a:bodyPr>
          <a:lstStyle/>
          <a:p>
            <a:r>
              <a:rPr lang="zh-CN" altLang="en-US" sz="2400" smtClean="0">
                <a:solidFill>
                  <a:srgbClr val="FF0000"/>
                </a:solidFill>
                <a:latin typeface="宋体" panose="02010600030101010101" pitchFamily="2" charset="-122"/>
                <a:ea typeface="宋体" panose="02010600030101010101" pitchFamily="2" charset="-122"/>
              </a:rPr>
              <a:t>动</a:t>
            </a:r>
            <a:endParaRPr lang="zh-CN" altLang="en-US" sz="2400" baseline="30000">
              <a:solidFill>
                <a:srgbClr val="FF0000"/>
              </a:solidFill>
              <a:latin typeface="宋体" pitchFamily="2" charset="-122"/>
              <a:ea typeface="宋体" panose="02010600030101010101" pitchFamily="2" charset="-122"/>
            </a:endParaRPr>
          </a:p>
        </p:txBody>
      </p:sp>
      <p:sp>
        <p:nvSpPr>
          <p:cNvPr id="29" name="TextBox 28"/>
          <p:cNvSpPr txBox="1"/>
          <p:nvPr/>
        </p:nvSpPr>
        <p:spPr>
          <a:xfrm>
            <a:off x="5597601" y="5394921"/>
            <a:ext cx="2112083" cy="461665"/>
          </a:xfrm>
          <a:prstGeom prst="rect">
            <a:avLst/>
          </a:prstGeom>
          <a:noFill/>
        </p:spPr>
        <p:txBody>
          <a:bodyPr wrap="square" rtlCol="0">
            <a:spAutoFit/>
          </a:bodyPr>
          <a:lstStyle/>
          <a:p>
            <a:r>
              <a:rPr lang="zh-CN" altLang="en-US" sz="2400" smtClean="0">
                <a:solidFill>
                  <a:srgbClr val="FF0000"/>
                </a:solidFill>
                <a:latin typeface="宋体" panose="02010600030101010101" pitchFamily="2" charset="-122"/>
                <a:ea typeface="宋体" panose="02010600030101010101" pitchFamily="2" charset="-122"/>
              </a:rPr>
              <a:t>磁力和摩擦力</a:t>
            </a:r>
            <a:endParaRPr lang="zh-CN" altLang="en-US" sz="2400" baseline="30000">
              <a:solidFill>
                <a:srgbClr val="FF0000"/>
              </a:solidFill>
              <a:latin typeface="宋体" panose="02010600030101010101" pitchFamily="2" charset="-122"/>
              <a:ea typeface="宋体" panose="02010600030101010101" pitchFamily="2" charset="-122"/>
            </a:endParaRPr>
          </a:p>
        </p:txBody>
      </p:sp>
      <p:sp>
        <p:nvSpPr>
          <p:cNvPr id="30" name="TextBox 29"/>
          <p:cNvSpPr txBox="1"/>
          <p:nvPr/>
        </p:nvSpPr>
        <p:spPr>
          <a:xfrm>
            <a:off x="9126111" y="4684916"/>
            <a:ext cx="433889" cy="461665"/>
          </a:xfrm>
          <a:prstGeom prst="rect">
            <a:avLst/>
          </a:prstGeom>
          <a:noFill/>
        </p:spPr>
        <p:txBody>
          <a:bodyPr wrap="square" rtlCol="0">
            <a:spAutoFit/>
          </a:bodyPr>
          <a:lstStyle/>
          <a:p>
            <a:r>
              <a:rPr lang="en-US" altLang="zh-CN" sz="2400" smtClean="0">
                <a:solidFill>
                  <a:srgbClr val="FF0000"/>
                </a:solidFill>
                <a:latin typeface="宋体" panose="02010600030101010101" pitchFamily="2" charset="-122"/>
                <a:ea typeface="宋体" panose="02010600030101010101" pitchFamily="2" charset="-122"/>
              </a:rPr>
              <a:t>4</a:t>
            </a:r>
            <a:endParaRPr lang="zh-CN" altLang="en-US" sz="2400" baseline="30000">
              <a:solidFill>
                <a:srgbClr val="FF0000"/>
              </a:solidFill>
              <a:latin typeface="宋体" panose="02010600030101010101" pitchFamily="2" charset="-122"/>
              <a:ea typeface="宋体" panose="02010600030101010101" pitchFamily="2" charset="-122"/>
            </a:endParaRPr>
          </a:p>
        </p:txBody>
      </p:sp>
      <p:grpSp>
        <p:nvGrpSpPr>
          <p:cNvPr id="18440" name="组合 4"/>
          <p:cNvGrpSpPr/>
          <p:nvPr/>
        </p:nvGrpSpPr>
        <p:grpSpPr>
          <a:xfrm>
            <a:off x="822769" y="589915"/>
            <a:ext cx="10515147" cy="645159"/>
            <a:chOff x="1208" y="1190"/>
            <a:chExt cx="16640" cy="1018"/>
          </a:xfrm>
        </p:grpSpPr>
        <p:pic>
          <p:nvPicPr>
            <p:cNvPr id="18441" name="图片 1" descr="I:\00图.png00图"/>
            <p:cNvPicPr>
              <a:picLocks noChangeAspect="1"/>
            </p:cNvPicPr>
            <p:nvPr/>
          </p:nvPicPr>
          <p:blipFill>
            <a:blip r:embed="rId3"/>
            <a:stretch>
              <a:fillRect/>
            </a:stretch>
          </p:blipFill>
          <p:spPr>
            <a:xfrm>
              <a:off x="1208" y="1255"/>
              <a:ext cx="16640" cy="853"/>
            </a:xfrm>
            <a:prstGeom prst="rect">
              <a:avLst/>
            </a:prstGeom>
            <a:noFill/>
            <a:ln w="9525">
              <a:noFill/>
            </a:ln>
          </p:spPr>
        </p:pic>
        <p:sp>
          <p:nvSpPr>
            <p:cNvPr id="18442" name="文本框 10"/>
            <p:cNvSpPr txBox="1"/>
            <p:nvPr/>
          </p:nvSpPr>
          <p:spPr>
            <a:xfrm>
              <a:off x="6468" y="1190"/>
              <a:ext cx="6211" cy="1018"/>
            </a:xfrm>
            <a:prstGeom prst="rect">
              <a:avLst/>
            </a:prstGeom>
            <a:noFill/>
            <a:ln w="9525">
              <a:noFill/>
            </a:ln>
          </p:spPr>
          <p:txBody>
            <a:bodyPr anchor="t">
              <a:spAutoFit/>
            </a:bodyPr>
            <a:lstStyle/>
            <a:p>
              <a:pPr algn="ctr"/>
              <a:r>
                <a:rPr lang="zh-CN" sz="3600" b="1">
                  <a:latin typeface="黑体" panose="02010609060101010101" pitchFamily="49" charset="-122"/>
                  <a:ea typeface="黑体" panose="02010609060101010101" pitchFamily="49" charset="-122"/>
                  <a:sym typeface="宋体" panose="02010600030101010101" pitchFamily="2" charset="-122"/>
                </a:rPr>
                <a:t>教材图片解读</a:t>
              </a: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704"/>
                                        </p:tgtEl>
                                        <p:attrNameLst>
                                          <p:attrName>style.visibility</p:attrName>
                                        </p:attrNameLst>
                                      </p:cBhvr>
                                      <p:to>
                                        <p:strVal val="visible"/>
                                      </p:to>
                                    </p:set>
                                    <p:anim calcmode="lin" valueType="num">
                                      <p:cBhvr additive="base">
                                        <p:cTn id="7" dur="500" fill="hold"/>
                                        <p:tgtEl>
                                          <p:spTgt spid="704"/>
                                        </p:tgtEl>
                                        <p:attrNameLst>
                                          <p:attrName>ppt_x</p:attrName>
                                        </p:attrNameLst>
                                      </p:cBhvr>
                                      <p:tavLst>
                                        <p:tav tm="0">
                                          <p:val>
                                            <p:strVal val="#ppt_x"/>
                                          </p:val>
                                        </p:tav>
                                        <p:tav tm="100000">
                                          <p:val>
                                            <p:strVal val="#ppt_x"/>
                                          </p:val>
                                        </p:tav>
                                      </p:tavLst>
                                    </p:anim>
                                    <p:anim calcmode="lin" valueType="num">
                                      <p:cBhvr additive="base">
                                        <p:cTn id="8" dur="500" fill="hold"/>
                                        <p:tgtEl>
                                          <p:spTgt spid="70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08"/>
                                        </p:tgtEl>
                                        <p:attrNameLst>
                                          <p:attrName>style.visibility</p:attrName>
                                        </p:attrNameLst>
                                      </p:cBhvr>
                                      <p:to>
                                        <p:strVal val="visible"/>
                                      </p:to>
                                    </p:set>
                                    <p:anim calcmode="lin" valueType="num">
                                      <p:cBhvr additive="base">
                                        <p:cTn id="11" dur="500" fill="hold"/>
                                        <p:tgtEl>
                                          <p:spTgt spid="108"/>
                                        </p:tgtEl>
                                        <p:attrNameLst>
                                          <p:attrName>ppt_x</p:attrName>
                                        </p:attrNameLst>
                                      </p:cBhvr>
                                      <p:tavLst>
                                        <p:tav tm="0">
                                          <p:val>
                                            <p:strVal val="#ppt_x"/>
                                          </p:val>
                                        </p:tav>
                                        <p:tav tm="100000">
                                          <p:val>
                                            <p:strVal val="#ppt_x"/>
                                          </p:val>
                                        </p:tav>
                                      </p:tavLst>
                                    </p:anim>
                                    <p:anim calcmode="lin" valueType="num">
                                      <p:cBhvr additive="base">
                                        <p:cTn id="12" dur="500" fill="hold"/>
                                        <p:tgtEl>
                                          <p:spTgt spid="10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additive="base">
                                        <p:cTn id="21" dur="500" fill="hold"/>
                                        <p:tgtEl>
                                          <p:spTgt spid="27"/>
                                        </p:tgtEl>
                                        <p:attrNameLst>
                                          <p:attrName>ppt_x</p:attrName>
                                        </p:attrNameLst>
                                      </p:cBhvr>
                                      <p:tavLst>
                                        <p:tav tm="0">
                                          <p:val>
                                            <p:strVal val="#ppt_x"/>
                                          </p:val>
                                        </p:tav>
                                        <p:tav tm="100000">
                                          <p:val>
                                            <p:strVal val="#ppt_x"/>
                                          </p:val>
                                        </p:tav>
                                      </p:tavLst>
                                    </p:anim>
                                    <p:anim calcmode="lin" valueType="num">
                                      <p:cBhvr additive="base">
                                        <p:cTn id="22"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30"/>
                                        </p:tgtEl>
                                        <p:attrNameLst>
                                          <p:attrName>style.visibility</p:attrName>
                                        </p:attrNameLst>
                                      </p:cBhvr>
                                      <p:to>
                                        <p:strVal val="visible"/>
                                      </p:to>
                                    </p:set>
                                    <p:anim calcmode="lin" valueType="num">
                                      <p:cBhvr additive="base">
                                        <p:cTn id="27" dur="500" fill="hold"/>
                                        <p:tgtEl>
                                          <p:spTgt spid="30"/>
                                        </p:tgtEl>
                                        <p:attrNameLst>
                                          <p:attrName>ppt_x</p:attrName>
                                        </p:attrNameLst>
                                      </p:cBhvr>
                                      <p:tavLst>
                                        <p:tav tm="0">
                                          <p:val>
                                            <p:strVal val="#ppt_x"/>
                                          </p:val>
                                        </p:tav>
                                        <p:tav tm="100000">
                                          <p:val>
                                            <p:strVal val="#ppt_x"/>
                                          </p:val>
                                        </p:tav>
                                      </p:tavLst>
                                    </p:anim>
                                    <p:anim calcmode="lin" valueType="num">
                                      <p:cBhvr additive="base">
                                        <p:cTn id="28"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nodeType="afterGroup">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29"/>
                                        </p:tgtEl>
                                        <p:attrNameLst>
                                          <p:attrName>style.visibility</p:attrName>
                                        </p:attrNameLst>
                                      </p:cBhvr>
                                      <p:to>
                                        <p:strVal val="visible"/>
                                      </p:to>
                                    </p:set>
                                    <p:anim calcmode="lin" valueType="num">
                                      <p:cBhvr additive="base">
                                        <p:cTn id="33" dur="500" fill="hold"/>
                                        <p:tgtEl>
                                          <p:spTgt spid="29"/>
                                        </p:tgtEl>
                                        <p:attrNameLst>
                                          <p:attrName>ppt_x</p:attrName>
                                        </p:attrNameLst>
                                      </p:cBhvr>
                                      <p:tavLst>
                                        <p:tav tm="0">
                                          <p:val>
                                            <p:strVal val="#ppt_x"/>
                                          </p:val>
                                        </p:tav>
                                        <p:tav tm="100000">
                                          <p:val>
                                            <p:strVal val="#ppt_x"/>
                                          </p:val>
                                        </p:tav>
                                      </p:tavLst>
                                    </p:anim>
                                    <p:anim calcmode="lin" valueType="num">
                                      <p:cBhvr additive="base">
                                        <p:cTn id="34"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p:bldP spid="12" grpId="0"/>
      <p:bldP spid="27" grpId="0"/>
      <p:bldP spid="29" grpId="0"/>
      <p:bldP spid="3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76517" y="3136739"/>
            <a:ext cx="3636085" cy="3597275"/>
          </a:xfrm>
          <a:prstGeom prst="rect">
            <a:avLst/>
          </a:prstGeom>
          <a:noFill/>
          <a:ln w="9525">
            <a:noFill/>
          </a:ln>
        </p:spPr>
        <p:txBody>
          <a:bodyPr wrap="square">
            <a:spAutoFit/>
          </a:bodyPr>
          <a:lstStyle/>
          <a:p>
            <a:pPr>
              <a:lnSpc>
                <a:spcPct val="150000"/>
              </a:lnSpc>
            </a:pPr>
            <a:r>
              <a:rPr altLang="zh-CN" sz="2400" smtClean="0"/>
              <a:t>人教八下,P3图7.1-2乙</a:t>
            </a:r>
            <a:endParaRPr lang="en-US" altLang="zh-CN" sz="2400" smtClean="0"/>
          </a:p>
          <a:p>
            <a:pPr>
              <a:lnSpc>
                <a:spcPct val="150000"/>
              </a:lnSpc>
            </a:pPr>
            <a:r>
              <a:rPr sz="2400" smtClean="0">
                <a:latin typeface="宋体" panose="02010600030101010101" pitchFamily="2" charset="-122"/>
                <a:ea typeface="宋体" panose="02010600030101010101" pitchFamily="2" charset="-122"/>
                <a:cs typeface="宋体" panose="02010600030101010101" pitchFamily="2" charset="-122"/>
              </a:rPr>
              <a:t>【命题总结】</a:t>
            </a:r>
          </a:p>
          <a:p>
            <a:pPr>
              <a:lnSpc>
                <a:spcPct val="130000"/>
              </a:lnSpc>
              <a:spcBef>
                <a:spcPct val="0"/>
              </a:spcBef>
              <a:spcAft>
                <a:spcPct val="0"/>
              </a:spcAft>
            </a:pPr>
            <a:r>
              <a:rPr sz="2400" smtClean="0">
                <a:latin typeface="宋体" panose="02010600030101010101" pitchFamily="2" charset="-122"/>
                <a:ea typeface="宋体" panose="02010600030101010101" pitchFamily="2" charset="-122"/>
                <a:cs typeface="宋体" panose="02010600030101010101" pitchFamily="2" charset="-122"/>
              </a:rPr>
              <a:t>(1)机械能</a:t>
            </a:r>
          </a:p>
          <a:p>
            <a:pPr>
              <a:lnSpc>
                <a:spcPct val="130000"/>
              </a:lnSpc>
              <a:spcBef>
                <a:spcPct val="0"/>
              </a:spcBef>
              <a:spcAft>
                <a:spcPct val="0"/>
              </a:spcAft>
            </a:pPr>
            <a:r>
              <a:rPr sz="2400" smtClean="0">
                <a:latin typeface="宋体" panose="02010600030101010101" pitchFamily="2" charset="-122"/>
                <a:ea typeface="宋体" panose="02010600030101010101" pitchFamily="2" charset="-122"/>
                <a:cs typeface="宋体" panose="02010600030101010101" pitchFamily="2" charset="-122"/>
              </a:rPr>
              <a:t>(2)做功的条件</a:t>
            </a:r>
          </a:p>
          <a:p>
            <a:pPr>
              <a:lnSpc>
                <a:spcPct val="130000"/>
              </a:lnSpc>
              <a:spcBef>
                <a:spcPct val="0"/>
              </a:spcBef>
              <a:spcAft>
                <a:spcPct val="0"/>
              </a:spcAft>
            </a:pPr>
            <a:r>
              <a:rPr sz="2400" smtClean="0">
                <a:latin typeface="宋体" panose="02010600030101010101" pitchFamily="2" charset="-122"/>
                <a:ea typeface="宋体" panose="02010600030101010101" pitchFamily="2" charset="-122"/>
                <a:cs typeface="宋体" panose="02010600030101010101" pitchFamily="2" charset="-122"/>
              </a:rPr>
              <a:t>(3)力的示意图</a:t>
            </a:r>
          </a:p>
          <a:p>
            <a:pPr>
              <a:lnSpc>
                <a:spcPct val="130000"/>
              </a:lnSpc>
              <a:spcBef>
                <a:spcPct val="0"/>
              </a:spcBef>
              <a:spcAft>
                <a:spcPct val="0"/>
              </a:spcAft>
            </a:pPr>
            <a:r>
              <a:rPr sz="2400" smtClean="0">
                <a:latin typeface="宋体" panose="02010600030101010101" pitchFamily="2" charset="-122"/>
                <a:ea typeface="宋体" panose="02010600030101010101" pitchFamily="2" charset="-122"/>
                <a:cs typeface="宋体" panose="02010600030101010101" pitchFamily="2" charset="-122"/>
              </a:rPr>
              <a:t>(4)相互作用力</a:t>
            </a:r>
          </a:p>
          <a:p>
            <a:pPr>
              <a:lnSpc>
                <a:spcPct val="130000"/>
              </a:lnSpc>
              <a:spcBef>
                <a:spcPct val="0"/>
              </a:spcBef>
              <a:spcAft>
                <a:spcPct val="0"/>
              </a:spcAft>
            </a:pPr>
            <a:r>
              <a:rPr sz="2400" smtClean="0">
                <a:latin typeface="宋体" panose="02010600030101010101" pitchFamily="2" charset="-122"/>
                <a:ea typeface="宋体" panose="02010600030101010101" pitchFamily="2" charset="-122"/>
                <a:cs typeface="宋体" panose="02010600030101010101" pitchFamily="2" charset="-122"/>
              </a:rPr>
              <a:t>(5)磁场</a:t>
            </a:r>
          </a:p>
        </p:txBody>
      </p:sp>
      <p:sp>
        <p:nvSpPr>
          <p:cNvPr id="3" name="文本框 107"/>
          <p:cNvSpPr txBox="1"/>
          <p:nvPr/>
        </p:nvSpPr>
        <p:spPr>
          <a:xfrm>
            <a:off x="4012436" y="1056032"/>
            <a:ext cx="8036689" cy="5078313"/>
          </a:xfrm>
          <a:prstGeom prst="rect">
            <a:avLst/>
          </a:prstGeom>
          <a:noFill/>
          <a:ln w="9525">
            <a:noFill/>
          </a:ln>
        </p:spPr>
        <p:txBody>
          <a:bodyPr wrap="square">
            <a:spAutoFit/>
          </a:bodyPr>
          <a:lstStyle/>
          <a:p>
            <a:pPr>
              <a:lnSpc>
                <a:spcPct val="150000"/>
              </a:lnSpc>
              <a:spcAft>
                <a:spcPct val="0"/>
              </a:spcAft>
            </a:pPr>
            <a:r>
              <a:rPr altLang="zh-CN" sz="2400" smtClean="0">
                <a:solidFill>
                  <a:srgbClr val="000000"/>
                </a:solidFill>
                <a:latin typeface="宋体" panose="02010600030101010101" pitchFamily="2" charset="-122"/>
                <a:ea typeface="宋体" panose="02010600030101010101" pitchFamily="2" charset="-122"/>
                <a:cs typeface="宋体" panose="02010600030101010101" pitchFamily="2" charset="-122"/>
              </a:rPr>
              <a:t>(3)请画出小铁球做曲线运动时在竖直方向上的受力示意图.</a:t>
            </a:r>
          </a:p>
          <a:p>
            <a:pPr>
              <a:lnSpc>
                <a:spcPct val="150000"/>
              </a:lnSpc>
              <a:spcAft>
                <a:spcPct val="0"/>
              </a:spcAft>
            </a:pPr>
            <a:endParaRPr altLang="zh-CN" sz="240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nSpc>
                <a:spcPct val="150000"/>
              </a:lnSpc>
              <a:spcAft>
                <a:spcPct val="0"/>
              </a:spcAft>
            </a:pPr>
            <a:endParaRPr altLang="zh-CN" sz="240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nSpc>
                <a:spcPct val="150000"/>
              </a:lnSpc>
              <a:spcAft>
                <a:spcPct val="0"/>
              </a:spcAft>
            </a:pPr>
            <a:endParaRPr altLang="zh-CN" sz="240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nSpc>
                <a:spcPct val="150000"/>
              </a:lnSpc>
              <a:spcAft>
                <a:spcPct val="0"/>
              </a:spcAft>
            </a:pPr>
            <a:endParaRPr altLang="zh-CN" sz="240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nSpc>
                <a:spcPct val="150000"/>
              </a:lnSpc>
              <a:spcAft>
                <a:spcPct val="0"/>
              </a:spcAft>
            </a:pPr>
            <a:r>
              <a:rPr altLang="zh-CN" sz="2400" smtClean="0">
                <a:solidFill>
                  <a:srgbClr val="000000"/>
                </a:solidFill>
                <a:latin typeface="宋体" panose="02010600030101010101" pitchFamily="2" charset="-122"/>
                <a:ea typeface="宋体" panose="02010600030101010101" pitchFamily="2" charset="-122"/>
                <a:cs typeface="宋体" panose="02010600030101010101" pitchFamily="2" charset="-122"/>
              </a:rPr>
              <a:t>(4)放上磁体后,磁体吸引小铁球的力</a:t>
            </a:r>
            <a:r>
              <a:rPr lang="en-US" altLang="zh-CN" sz="2400" u="sng" smtClean="0">
                <a:solidFill>
                  <a:srgbClr val="000000"/>
                </a:solidFill>
                <a:latin typeface="宋体" panose="02010600030101010101" pitchFamily="2" charset="-122"/>
                <a:ea typeface="宋体" panose="02010600030101010101" pitchFamily="2" charset="-122"/>
                <a:cs typeface="宋体" panose="02010600030101010101" pitchFamily="2" charset="-122"/>
              </a:rPr>
              <a:t>     </a:t>
            </a:r>
            <a:r>
              <a:rPr altLang="zh-CN" sz="2400" smtClean="0">
                <a:solidFill>
                  <a:srgbClr val="000000"/>
                </a:solidFill>
                <a:latin typeface="宋体" panose="02010600030101010101" pitchFamily="2" charset="-122"/>
                <a:ea typeface="宋体" panose="02010600030101010101" pitchFamily="2" charset="-122"/>
                <a:cs typeface="宋体" panose="02010600030101010101" pitchFamily="2" charset="-122"/>
              </a:rPr>
              <a:t>(选填“大于”“等于”或“小于”)小铁球吸引磁体的力.</a:t>
            </a:r>
          </a:p>
          <a:p>
            <a:pPr>
              <a:lnSpc>
                <a:spcPct val="150000"/>
              </a:lnSpc>
              <a:spcAft>
                <a:spcPct val="0"/>
              </a:spcAft>
            </a:pPr>
            <a:r>
              <a:rPr altLang="zh-CN" sz="2400" smtClean="0">
                <a:solidFill>
                  <a:srgbClr val="000000"/>
                </a:solidFill>
                <a:latin typeface="宋体" panose="02010600030101010101" pitchFamily="2" charset="-122"/>
                <a:ea typeface="宋体" panose="02010600030101010101" pitchFamily="2" charset="-122"/>
                <a:cs typeface="宋体" panose="02010600030101010101" pitchFamily="2" charset="-122"/>
              </a:rPr>
              <a:t>(5)若用玻璃球代替小铁球,则观察到的现象是</a:t>
            </a:r>
            <a:r>
              <a:rPr lang="zh-CN" altLang="en-US" sz="240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altLang="zh-CN" sz="240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altLang="zh-CN" sz="2400" smtClean="0">
              <a:solidFill>
                <a:srgbClr val="000000"/>
              </a:solidFill>
              <a:latin typeface="宋体" panose="02010600030101010101" pitchFamily="2" charset="-122"/>
              <a:ea typeface="宋体" panose="02010600030101010101" pitchFamily="2" charset="-122"/>
              <a:cs typeface="Times New Roman" panose="02020603050405020304"/>
            </a:endParaRPr>
          </a:p>
        </p:txBody>
      </p:sp>
      <p:pic>
        <p:nvPicPr>
          <p:cNvPr id="4" name="2019-6-6.jpg"/>
          <p:cNvPicPr>
            <a:picLocks noChangeAspect="1"/>
          </p:cNvPicPr>
          <p:nvPr/>
        </p:nvPicPr>
        <p:blipFill>
          <a:blip r:embed="rId2"/>
          <a:stretch>
            <a:fillRect/>
          </a:stretch>
        </p:blipFill>
        <p:spPr>
          <a:xfrm>
            <a:off x="483235" y="1202690"/>
            <a:ext cx="2509520" cy="1682750"/>
          </a:xfrm>
          <a:prstGeom prst="rect">
            <a:avLst/>
          </a:prstGeom>
        </p:spPr>
      </p:pic>
      <p:pic>
        <p:nvPicPr>
          <p:cNvPr id="705" name="2019-6-8D.jpg"/>
          <p:cNvPicPr>
            <a:picLocks noChangeAspect="1"/>
          </p:cNvPicPr>
          <p:nvPr/>
        </p:nvPicPr>
        <p:blipFill>
          <a:blip r:embed="rId3"/>
          <a:stretch>
            <a:fillRect/>
          </a:stretch>
        </p:blipFill>
        <p:spPr>
          <a:xfrm>
            <a:off x="6117590" y="1988820"/>
            <a:ext cx="2908300" cy="1635125"/>
          </a:xfrm>
          <a:prstGeom prst="rect">
            <a:avLst/>
          </a:prstGeom>
        </p:spPr>
      </p:pic>
      <p:sp>
        <p:nvSpPr>
          <p:cNvPr id="5" name="TextBox 26"/>
          <p:cNvSpPr txBox="1"/>
          <p:nvPr/>
        </p:nvSpPr>
        <p:spPr>
          <a:xfrm>
            <a:off x="10087089" y="4966446"/>
            <a:ext cx="1800112" cy="461665"/>
          </a:xfrm>
          <a:prstGeom prst="rect">
            <a:avLst/>
          </a:prstGeom>
          <a:noFill/>
        </p:spPr>
        <p:txBody>
          <a:bodyPr wrap="square" rtlCol="0">
            <a:spAutoFit/>
          </a:bodyPr>
          <a:lstStyle/>
          <a:p>
            <a:r>
              <a:rPr lang="zh-CN" altLang="en-US" sz="2400" smtClean="0">
                <a:solidFill>
                  <a:srgbClr val="FF0000"/>
                </a:solidFill>
                <a:latin typeface="宋体" panose="02010600030101010101" pitchFamily="2" charset="-122"/>
                <a:ea typeface="宋体" panose="02010600030101010101" pitchFamily="2" charset="-122"/>
              </a:rPr>
              <a:t>玻璃球沿直</a:t>
            </a:r>
            <a:endParaRPr lang="zh-CN" altLang="en-US" sz="2400" baseline="30000">
              <a:solidFill>
                <a:srgbClr val="FF0000"/>
              </a:solidFill>
              <a:latin typeface="宋体" panose="02010600030101010101" pitchFamily="2" charset="-122"/>
              <a:ea typeface="宋体" panose="02010600030101010101" pitchFamily="2" charset="-122"/>
            </a:endParaRPr>
          </a:p>
        </p:txBody>
      </p:sp>
      <p:sp>
        <p:nvSpPr>
          <p:cNvPr id="6" name="TextBox 28"/>
          <p:cNvSpPr txBox="1"/>
          <p:nvPr/>
        </p:nvSpPr>
        <p:spPr>
          <a:xfrm>
            <a:off x="8873268" y="3860201"/>
            <a:ext cx="959222" cy="475131"/>
          </a:xfrm>
          <a:prstGeom prst="rect">
            <a:avLst/>
          </a:prstGeom>
          <a:noFill/>
        </p:spPr>
        <p:txBody>
          <a:bodyPr wrap="square" rtlCol="0">
            <a:spAutoFit/>
          </a:bodyPr>
          <a:lstStyle/>
          <a:p>
            <a:r>
              <a:rPr lang="zh-CN" altLang="en-US" sz="2400" smtClean="0">
                <a:solidFill>
                  <a:srgbClr val="FF0000"/>
                </a:solidFill>
                <a:latin typeface="宋体" panose="02010600030101010101" pitchFamily="2" charset="-122"/>
                <a:ea typeface="宋体" panose="02010600030101010101" pitchFamily="2" charset="-122"/>
              </a:rPr>
              <a:t>等于</a:t>
            </a:r>
            <a:endParaRPr lang="zh-CN" altLang="en-US" sz="2400" baseline="30000">
              <a:solidFill>
                <a:srgbClr val="FF0000"/>
              </a:solidFill>
              <a:latin typeface="宋体" panose="02010600030101010101" pitchFamily="2" charset="-122"/>
              <a:ea typeface="宋体" panose="02010600030101010101" pitchFamily="2" charset="-122"/>
            </a:endParaRPr>
          </a:p>
        </p:txBody>
      </p:sp>
      <p:sp>
        <p:nvSpPr>
          <p:cNvPr id="7" name="TextBox 29"/>
          <p:cNvSpPr txBox="1"/>
          <p:nvPr/>
        </p:nvSpPr>
        <p:spPr>
          <a:xfrm>
            <a:off x="4032328" y="5527636"/>
            <a:ext cx="1314224" cy="461665"/>
          </a:xfrm>
          <a:prstGeom prst="rect">
            <a:avLst/>
          </a:prstGeom>
          <a:noFill/>
        </p:spPr>
        <p:txBody>
          <a:bodyPr wrap="square" rtlCol="0">
            <a:spAutoFit/>
          </a:bodyPr>
          <a:lstStyle/>
          <a:p>
            <a:r>
              <a:rPr lang="zh-CN" altLang="en-US" sz="2400" smtClean="0">
                <a:solidFill>
                  <a:srgbClr val="FF0000"/>
                </a:solidFill>
                <a:latin typeface="宋体" panose="02010600030101010101" pitchFamily="2" charset="-122"/>
                <a:ea typeface="宋体" panose="02010600030101010101" pitchFamily="2" charset="-122"/>
              </a:rPr>
              <a:t>线运动</a:t>
            </a:r>
            <a:endParaRPr lang="zh-CN" altLang="en-US" sz="2400" baseline="30000">
              <a:solidFill>
                <a:srgbClr val="FF0000"/>
              </a:solidFill>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cond evt="onBegin" delay="0">
                          <p:tn val="18"/>
                        </p:cond>
                      </p:stCondLst>
                      <p:childTnLst>
                        <p:par>
                          <p:cTn id="20" fill="hold" nodeType="afterGroup">
                            <p:stCondLst>
                              <p:cond delay="0"/>
                            </p:stCondLst>
                            <p:childTnLst>
                              <p:par>
                                <p:cTn id="21" presetID="2" presetClass="entr" presetSubtype="4" fill="hold" nodeType="clickEffect">
                                  <p:stCondLst>
                                    <p:cond delay="0"/>
                                  </p:stCondLst>
                                  <p:childTnLst>
                                    <p:set>
                                      <p:cBhvr>
                                        <p:cTn id="22" dur="1" fill="hold">
                                          <p:stCondLst>
                                            <p:cond delay="0"/>
                                          </p:stCondLst>
                                        </p:cTn>
                                        <p:tgtEl>
                                          <p:spTgt spid="705"/>
                                        </p:tgtEl>
                                        <p:attrNameLst>
                                          <p:attrName>style.visibility</p:attrName>
                                        </p:attrNameLst>
                                      </p:cBhvr>
                                      <p:to>
                                        <p:strVal val="visible"/>
                                      </p:to>
                                    </p:set>
                                    <p:anim calcmode="lin" valueType="num">
                                      <p:cBhvr additive="base">
                                        <p:cTn id="23" dur="500" fill="hold"/>
                                        <p:tgtEl>
                                          <p:spTgt spid="705"/>
                                        </p:tgtEl>
                                        <p:attrNameLst>
                                          <p:attrName>ppt_x</p:attrName>
                                        </p:attrNameLst>
                                      </p:cBhvr>
                                      <p:tavLst>
                                        <p:tav tm="0">
                                          <p:val>
                                            <p:strVal val="#ppt_x"/>
                                          </p:val>
                                        </p:tav>
                                        <p:tav tm="100000">
                                          <p:val>
                                            <p:strVal val="#ppt_x"/>
                                          </p:val>
                                        </p:tav>
                                      </p:tavLst>
                                    </p:anim>
                                    <p:anim calcmode="lin" valueType="num">
                                      <p:cBhvr additive="base">
                                        <p:cTn id="24" dur="500" fill="hold"/>
                                        <p:tgtEl>
                                          <p:spTgt spid="705"/>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cond evt="onBegin" delay="0">
                          <p:tn val="24"/>
                        </p:cond>
                      </p:stCondLst>
                      <p:childTnLst>
                        <p:par>
                          <p:cTn id="26" fill="hold" nodeType="afterGroup">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fill="hold"/>
                                        <p:tgtEl>
                                          <p:spTgt spid="6"/>
                                        </p:tgtEl>
                                        <p:attrNameLst>
                                          <p:attrName>ppt_x</p:attrName>
                                        </p:attrNameLst>
                                      </p:cBhvr>
                                      <p:tavLst>
                                        <p:tav tm="0">
                                          <p:val>
                                            <p:strVal val="#ppt_x"/>
                                          </p:val>
                                        </p:tav>
                                        <p:tav tm="100000">
                                          <p:val>
                                            <p:strVal val="#ppt_x"/>
                                          </p:val>
                                        </p:tav>
                                      </p:tavLst>
                                    </p:anim>
                                    <p:anim calcmode="lin" valueType="num">
                                      <p:cBhvr additive="base">
                                        <p:cTn id="3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cond evt="onBegin" delay="0">
                          <p:tn val="30"/>
                        </p:cond>
                      </p:stCondLst>
                      <p:childTnLst>
                        <p:par>
                          <p:cTn id="32" fill="hold" nodeType="afterGroup">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500" fill="hold"/>
                                        <p:tgtEl>
                                          <p:spTgt spid="5"/>
                                        </p:tgtEl>
                                        <p:attrNameLst>
                                          <p:attrName>ppt_x</p:attrName>
                                        </p:attrNameLst>
                                      </p:cBhvr>
                                      <p:tavLst>
                                        <p:tav tm="0">
                                          <p:val>
                                            <p:strVal val="#ppt_x"/>
                                          </p:val>
                                        </p:tav>
                                        <p:tav tm="100000">
                                          <p:val>
                                            <p:strVal val="#ppt_x"/>
                                          </p:val>
                                        </p:tav>
                                      </p:tavLst>
                                    </p:anim>
                                    <p:anim calcmode="lin" valueType="num">
                                      <p:cBhvr additive="base">
                                        <p:cTn id="36" dur="500" fill="hold"/>
                                        <p:tgtEl>
                                          <p:spTgt spid="5"/>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additive="base">
                                        <p:cTn id="39" dur="500" fill="hold"/>
                                        <p:tgtEl>
                                          <p:spTgt spid="7"/>
                                        </p:tgtEl>
                                        <p:attrNameLst>
                                          <p:attrName>ppt_x</p:attrName>
                                        </p:attrNameLst>
                                      </p:cBhvr>
                                      <p:tavLst>
                                        <p:tav tm="0">
                                          <p:val>
                                            <p:strVal val="#ppt_x"/>
                                          </p:val>
                                        </p:tav>
                                        <p:tav tm="100000">
                                          <p:val>
                                            <p:strVal val="#ppt_x"/>
                                          </p:val>
                                        </p:tav>
                                      </p:tavLst>
                                    </p:anim>
                                    <p:anim calcmode="lin" valueType="num">
                                      <p:cBhvr additive="base">
                                        <p:cTn id="4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6" grpId="0"/>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2147482270"/>
          <p:cNvPicPr>
            <a:picLocks noChangeAspect="1"/>
          </p:cNvPicPr>
          <p:nvPr/>
        </p:nvPicPr>
        <p:blipFill>
          <a:blip r:embed="rId2"/>
          <a:stretch>
            <a:fillRect/>
          </a:stretch>
        </p:blipFill>
        <p:spPr>
          <a:xfrm>
            <a:off x="8400415" y="556895"/>
            <a:ext cx="2426970" cy="2515870"/>
          </a:xfrm>
          <a:prstGeom prst="rect">
            <a:avLst/>
          </a:prstGeom>
          <a:noFill/>
          <a:ln w="9525">
            <a:noFill/>
          </a:ln>
        </p:spPr>
      </p:pic>
      <p:sp>
        <p:nvSpPr>
          <p:cNvPr id="3" name="文本框 2"/>
          <p:cNvSpPr txBox="1"/>
          <p:nvPr/>
        </p:nvSpPr>
        <p:spPr>
          <a:xfrm>
            <a:off x="8321040" y="3144520"/>
            <a:ext cx="2585720" cy="506730"/>
          </a:xfrm>
          <a:prstGeom prst="rect">
            <a:avLst/>
          </a:prstGeom>
          <a:noFill/>
          <a:ln w="9525">
            <a:noFill/>
          </a:ln>
        </p:spPr>
        <p:txBody>
          <a:bodyPr wrap="square">
            <a:spAutoFit/>
          </a:bodyPr>
          <a:lstStyle/>
          <a:p>
            <a:pPr algn="ctr">
              <a:lnSpc>
                <a:spcPct val="150000"/>
              </a:lnSpc>
            </a:pPr>
            <a:r>
              <a:rPr lang="en-US" sz="1800">
                <a:latin typeface="Times New Roman" panose="02020603050405020304" pitchFamily="18" charset="0"/>
                <a:cs typeface="Times New Roman" panose="02020603050405020304" pitchFamily="18" charset="0"/>
              </a:rPr>
              <a:t>(RJ</a:t>
            </a:r>
            <a:r>
              <a:rPr lang="zh-CN" sz="1800">
                <a:latin typeface="Times New Roman" panose="02020603050405020304" pitchFamily="18" charset="0"/>
                <a:cs typeface="Times New Roman" panose="02020603050405020304" pitchFamily="18" charset="0"/>
              </a:rPr>
              <a:t>八下</a:t>
            </a:r>
            <a:r>
              <a:rPr lang="en-US" sz="1800">
                <a:latin typeface="Times New Roman" panose="02020603050405020304" pitchFamily="18" charset="0"/>
                <a:cs typeface="Times New Roman" panose="02020603050405020304" pitchFamily="18" charset="0"/>
              </a:rPr>
              <a:t>P18</a:t>
            </a:r>
            <a:r>
              <a:rPr lang="zh-CN" sz="1800">
                <a:latin typeface="Times New Roman" panose="02020603050405020304" pitchFamily="18" charset="0"/>
                <a:cs typeface="Times New Roman" panose="02020603050405020304" pitchFamily="18" charset="0"/>
              </a:rPr>
              <a:t>图</a:t>
            </a:r>
            <a:r>
              <a:rPr lang="en-US" sz="1800">
                <a:latin typeface="Times New Roman" panose="02020603050405020304" pitchFamily="18" charset="0"/>
                <a:cs typeface="Times New Roman" panose="02020603050405020304" pitchFamily="18" charset="0"/>
              </a:rPr>
              <a:t>8.1</a:t>
            </a:r>
            <a:r>
              <a:rPr lang="zh-CN" sz="1800">
                <a:latin typeface="Times New Roman" panose="02020603050405020304" pitchFamily="18" charset="0"/>
                <a:cs typeface="Times New Roman" panose="02020603050405020304" pitchFamily="18" charset="0"/>
              </a:rPr>
              <a:t>－</a:t>
            </a:r>
            <a:r>
              <a:rPr lang="en-US" sz="1800">
                <a:latin typeface="Times New Roman" panose="02020603050405020304" pitchFamily="18" charset="0"/>
                <a:cs typeface="Times New Roman" panose="02020603050405020304" pitchFamily="18" charset="0"/>
              </a:rPr>
              <a:t>4)</a:t>
            </a:r>
            <a:endParaRPr lang="zh-CN" altLang="en-US" sz="1800">
              <a:latin typeface="Times New Roman" panose="02020603050405020304" pitchFamily="18" charset="0"/>
              <a:cs typeface="Times New Roman" panose="02020603050405020304" pitchFamily="18" charset="0"/>
            </a:endParaRPr>
          </a:p>
        </p:txBody>
      </p:sp>
      <p:sp>
        <p:nvSpPr>
          <p:cNvPr id="4" name="文本框 3"/>
          <p:cNvSpPr txBox="1"/>
          <p:nvPr/>
        </p:nvSpPr>
        <p:spPr>
          <a:xfrm>
            <a:off x="972820" y="526415"/>
            <a:ext cx="6770370" cy="3415030"/>
          </a:xfrm>
          <a:prstGeom prst="rect">
            <a:avLst/>
          </a:prstGeom>
          <a:noFill/>
          <a:ln w="9525">
            <a:noFill/>
          </a:ln>
        </p:spPr>
        <p:txBody>
          <a:bodyPr wrap="square">
            <a:spAutoFit/>
          </a:bodyPr>
          <a:lstStyle/>
          <a:p>
            <a:pPr>
              <a:lnSpc>
                <a:spcPct val="150000"/>
              </a:lnSpc>
            </a:pPr>
            <a:r>
              <a:rPr lang="zh-CN" sz="2400" b="1">
                <a:solidFill>
                  <a:schemeClr val="tx1"/>
                </a:solidFill>
                <a:latin typeface="Times New Roman" panose="02020603050405020304" pitchFamily="18" charset="0"/>
                <a:ea typeface="黑体" panose="02010609060101010101" pitchFamily="49" charset="-122"/>
                <a:cs typeface="Times New Roman" panose="02020603050405020304" pitchFamily="18" charset="0"/>
              </a:rPr>
              <a:t>命题点：惯性解释现象</a:t>
            </a:r>
            <a:endParaRPr lang="en-US" sz="2400" b="1">
              <a:solidFill>
                <a:schemeClr val="tx1"/>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2. </a:t>
            </a:r>
            <a:r>
              <a:rPr lang="zh-CN" sz="2400">
                <a:latin typeface="Times New Roman" panose="02020603050405020304" pitchFamily="18" charset="0"/>
                <a:ea typeface="宋体" panose="02010600030101010101" pitchFamily="2" charset="-122"/>
                <a:cs typeface="Times New Roman" panose="02020603050405020304" pitchFamily="18" charset="0"/>
              </a:rPr>
              <a:t>锤子的锤头变松了，人们经常用撞击锤柄下端的方法使锤头紧套在锤柄上，如图所示，这是因为锤柄突然停止运动时，锤头由于</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仍然向下运动，从而紧套在柄上；锤头的质量越</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选填</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大</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或</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小</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，越容易套紧．</a:t>
            </a:r>
            <a:endParaRPr lang="zh-CN" altLang="en-US" sz="2400">
              <a:latin typeface="Times New Roman" panose="02020603050405020304" pitchFamily="18" charset="0"/>
              <a:cs typeface="Times New Roman" panose="02020603050405020304" pitchFamily="18" charset="0"/>
            </a:endParaRPr>
          </a:p>
        </p:txBody>
      </p:sp>
      <p:sp>
        <p:nvSpPr>
          <p:cNvPr id="100" name="文本框 99"/>
          <p:cNvSpPr txBox="1"/>
          <p:nvPr/>
        </p:nvSpPr>
        <p:spPr>
          <a:xfrm>
            <a:off x="5796915" y="2256155"/>
            <a:ext cx="869950" cy="460375"/>
          </a:xfrm>
          <a:prstGeom prst="rect">
            <a:avLst/>
          </a:prstGeom>
          <a:noFill/>
          <a:ln w="9525">
            <a:noFill/>
          </a:ln>
        </p:spPr>
        <p:txBody>
          <a:bodyPr wrap="square">
            <a:spAutoFit/>
          </a:bodyPr>
          <a:lstStyle/>
          <a:p>
            <a:r>
              <a:rPr lang="zh-CN" sz="2400">
                <a:solidFill>
                  <a:srgbClr val="FF0000"/>
                </a:solidFill>
                <a:ea typeface="宋体" panose="02010600030101010101" pitchFamily="2" charset="-122"/>
              </a:rPr>
              <a:t>惯性</a:t>
            </a:r>
            <a:endParaRPr lang="zh-CN" altLang="en-US" sz="2400">
              <a:solidFill>
                <a:srgbClr val="FF0000"/>
              </a:solidFill>
              <a:ea typeface="宋体" panose="02010600030101010101" pitchFamily="2" charset="-122"/>
            </a:endParaRPr>
          </a:p>
        </p:txBody>
      </p:sp>
      <p:sp>
        <p:nvSpPr>
          <p:cNvPr id="5" name="文本框 4"/>
          <p:cNvSpPr txBox="1"/>
          <p:nvPr/>
        </p:nvSpPr>
        <p:spPr>
          <a:xfrm>
            <a:off x="1451610" y="3368675"/>
            <a:ext cx="730885" cy="460375"/>
          </a:xfrm>
          <a:prstGeom prst="rect">
            <a:avLst/>
          </a:prstGeom>
          <a:noFill/>
          <a:ln w="9525">
            <a:noFill/>
          </a:ln>
        </p:spPr>
        <p:txBody>
          <a:bodyPr wrap="square">
            <a:spAutoFit/>
          </a:bodyPr>
          <a:lstStyle/>
          <a:p>
            <a:r>
              <a:rPr lang="zh-CN" sz="2400">
                <a:solidFill>
                  <a:srgbClr val="FF0000"/>
                </a:solidFill>
                <a:ea typeface="宋体" panose="02010600030101010101" pitchFamily="2" charset="-122"/>
              </a:rPr>
              <a:t>大</a:t>
            </a:r>
            <a:endParaRPr lang="zh-CN" altLang="en-US" sz="2400">
              <a:solidFill>
                <a:srgbClr val="FF0000"/>
              </a:solidFill>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 name="文本框 107"/>
          <p:cNvSpPr txBox="1"/>
          <p:nvPr/>
        </p:nvSpPr>
        <p:spPr>
          <a:xfrm>
            <a:off x="151741" y="2681363"/>
            <a:ext cx="3862131" cy="3378200"/>
          </a:xfrm>
          <a:prstGeom prst="rect">
            <a:avLst/>
          </a:prstGeom>
          <a:noFill/>
          <a:ln w="9525">
            <a:noFill/>
          </a:ln>
        </p:spPr>
        <p:txBody>
          <a:bodyPr wrap="square">
            <a:spAutoFit/>
          </a:bodyPr>
          <a:lstStyle/>
          <a:p>
            <a:pPr>
              <a:lnSpc>
                <a:spcPct val="140000"/>
              </a:lnSpc>
            </a:pPr>
            <a:r>
              <a:rPr altLang="zh-CN" sz="2400" smtClean="0"/>
              <a:t>人教八下,P19图8.1-6</a:t>
            </a:r>
          </a:p>
          <a:p>
            <a:pPr>
              <a:lnSpc>
                <a:spcPct val="150000"/>
              </a:lnSpc>
            </a:pPr>
            <a:r>
              <a:rPr sz="2400" smtClean="0">
                <a:latin typeface="宋体" panose="02010600030101010101" pitchFamily="2" charset="-122"/>
                <a:ea typeface="宋体" panose="02010600030101010101" pitchFamily="2" charset="-122"/>
                <a:cs typeface="宋体" panose="02010600030101010101" pitchFamily="2" charset="-122"/>
              </a:rPr>
              <a:t>【命题总结】</a:t>
            </a:r>
          </a:p>
          <a:p>
            <a:pPr>
              <a:lnSpc>
                <a:spcPct val="150000"/>
              </a:lnSpc>
            </a:pPr>
            <a:r>
              <a:rPr sz="2400" smtClean="0">
                <a:latin typeface="宋体" panose="02010600030101010101" pitchFamily="2" charset="-122"/>
                <a:ea typeface="宋体" panose="02010600030101010101" pitchFamily="2" charset="-122"/>
                <a:cs typeface="宋体" panose="02010600030101010101" pitchFamily="2" charset="-122"/>
              </a:rPr>
              <a:t>(1)平衡力</a:t>
            </a:r>
          </a:p>
          <a:p>
            <a:pPr>
              <a:lnSpc>
                <a:spcPct val="150000"/>
              </a:lnSpc>
            </a:pPr>
            <a:r>
              <a:rPr sz="2400" smtClean="0">
                <a:latin typeface="宋体" panose="02010600030101010101" pitchFamily="2" charset="-122"/>
                <a:ea typeface="宋体" panose="02010600030101010101" pitchFamily="2" charset="-122"/>
                <a:cs typeface="宋体" panose="02010600030101010101" pitchFamily="2" charset="-122"/>
              </a:rPr>
              <a:t>(2)惯性</a:t>
            </a:r>
          </a:p>
          <a:p>
            <a:pPr>
              <a:lnSpc>
                <a:spcPct val="150000"/>
              </a:lnSpc>
            </a:pPr>
            <a:r>
              <a:rPr sz="2400" smtClean="0">
                <a:latin typeface="宋体" panose="02010600030101010101" pitchFamily="2" charset="-122"/>
                <a:ea typeface="宋体" panose="02010600030101010101" pitchFamily="2" charset="-122"/>
                <a:cs typeface="宋体" panose="02010600030101010101" pitchFamily="2" charset="-122"/>
              </a:rPr>
              <a:t>(3)做功的条件</a:t>
            </a:r>
          </a:p>
          <a:p>
            <a:pPr>
              <a:lnSpc>
                <a:spcPct val="150000"/>
              </a:lnSpc>
            </a:pPr>
            <a:r>
              <a:rPr sz="2400" smtClean="0">
                <a:latin typeface="宋体" panose="02010600030101010101" pitchFamily="2" charset="-122"/>
                <a:ea typeface="宋体" panose="02010600030101010101" pitchFamily="2" charset="-122"/>
                <a:cs typeface="宋体" panose="02010600030101010101" pitchFamily="2" charset="-122"/>
              </a:rPr>
              <a:t>(4)力的示意图</a:t>
            </a:r>
          </a:p>
        </p:txBody>
      </p:sp>
      <p:sp>
        <p:nvSpPr>
          <p:cNvPr id="12" name="文本框 107"/>
          <p:cNvSpPr txBox="1"/>
          <p:nvPr/>
        </p:nvSpPr>
        <p:spPr>
          <a:xfrm>
            <a:off x="3634451" y="504045"/>
            <a:ext cx="8557549" cy="3969385"/>
          </a:xfrm>
          <a:prstGeom prst="rect">
            <a:avLst/>
          </a:prstGeom>
          <a:noFill/>
          <a:ln w="9525">
            <a:noFill/>
          </a:ln>
        </p:spPr>
        <p:txBody>
          <a:bodyPr wrap="square">
            <a:spAutoFit/>
          </a:bodyPr>
          <a:lstStyle/>
          <a:p>
            <a:pPr>
              <a:lnSpc>
                <a:spcPct val="150000"/>
              </a:lnSpc>
            </a:pPr>
            <a:r>
              <a:rPr lang="en-US" altLang="zh-CN" sz="2400" smtClean="0">
                <a:latin typeface="宋体" panose="02010600030101010101" pitchFamily="2" charset="-122"/>
                <a:ea typeface="宋体" panose="02010600030101010101" pitchFamily="2" charset="-122"/>
                <a:cs typeface="宋体" panose="02010600030101010101" pitchFamily="2" charset="-122"/>
              </a:rPr>
              <a:t>3</a:t>
            </a:r>
            <a:r>
              <a:rPr lang="zh-CN" altLang="zh-CN" sz="2400" smtClean="0">
                <a:latin typeface="宋体" panose="02010600030101010101" pitchFamily="2" charset="-122"/>
                <a:ea typeface="宋体" panose="02010600030101010101" pitchFamily="2" charset="-122"/>
                <a:cs typeface="宋体" panose="02010600030101010101" pitchFamily="2" charset="-122"/>
              </a:rPr>
              <a:t>.如图所示,用力击打一摞棋子中间的一个,该棋子飞出而上面的棋子又落回原位置.</a:t>
            </a:r>
          </a:p>
          <a:p>
            <a:pPr>
              <a:lnSpc>
                <a:spcPct val="150000"/>
              </a:lnSpc>
            </a:pPr>
            <a:r>
              <a:rPr lang="zh-CN" altLang="zh-CN" sz="2400" smtClean="0">
                <a:latin typeface="宋体" panose="02010600030101010101" pitchFamily="2" charset="-122"/>
                <a:ea typeface="宋体" panose="02010600030101010101" pitchFamily="2" charset="-122"/>
                <a:cs typeface="宋体" panose="02010600030101010101" pitchFamily="2" charset="-122"/>
              </a:rPr>
              <a:t>(1)击打棋子之前,最上面的棋子所受的重力和</a:t>
            </a:r>
            <a:r>
              <a:rPr lang="en-US" altLang="zh-CN" sz="2400" u="sng" smtClean="0">
                <a:latin typeface="宋体" panose="02010600030101010101" pitchFamily="2" charset="-122"/>
                <a:ea typeface="宋体" panose="02010600030101010101" pitchFamily="2" charset="-122"/>
                <a:cs typeface="宋体" panose="02010600030101010101" pitchFamily="2" charset="-122"/>
              </a:rPr>
              <a:t>      </a:t>
            </a:r>
            <a:r>
              <a:rPr lang="zh-CN" altLang="zh-CN" sz="2400" smtClean="0">
                <a:latin typeface="宋体" panose="02010600030101010101" pitchFamily="2" charset="-122"/>
                <a:ea typeface="宋体" panose="02010600030101010101" pitchFamily="2" charset="-122"/>
                <a:cs typeface="宋体" panose="02010600030101010101" pitchFamily="2" charset="-122"/>
              </a:rPr>
              <a:t>是一对平衡力.</a:t>
            </a:r>
          </a:p>
          <a:p>
            <a:pPr>
              <a:lnSpc>
                <a:spcPct val="150000"/>
              </a:lnSpc>
            </a:pPr>
            <a:r>
              <a:rPr lang="zh-CN" altLang="zh-CN" sz="2400" smtClean="0">
                <a:latin typeface="宋体" panose="02010600030101010101" pitchFamily="2" charset="-122"/>
                <a:ea typeface="宋体" panose="02010600030101010101" pitchFamily="2" charset="-122"/>
                <a:cs typeface="宋体" panose="02010600030101010101" pitchFamily="2" charset="-122"/>
              </a:rPr>
              <a:t>(2)上面的棋子又落回原位置的原因是</a:t>
            </a:r>
            <a:r>
              <a:rPr lang="en-US" altLang="zh-CN" sz="2400" u="sng" smtClean="0">
                <a:latin typeface="宋体" panose="02010600030101010101" pitchFamily="2" charset="-122"/>
                <a:ea typeface="宋体" panose="02010600030101010101" pitchFamily="2" charset="-122"/>
                <a:cs typeface="宋体" panose="02010600030101010101" pitchFamily="2" charset="-122"/>
              </a:rPr>
              <a:t>                  </a:t>
            </a:r>
            <a:r>
              <a:rPr lang="zh-CN" altLang="zh-CN" sz="2400" smtClean="0">
                <a:latin typeface="宋体" panose="02010600030101010101" pitchFamily="2" charset="-122"/>
                <a:ea typeface="宋体" panose="02010600030101010101" pitchFamily="2" charset="-122"/>
                <a:cs typeface="宋体" panose="02010600030101010101" pitchFamily="2" charset="-122"/>
              </a:rPr>
              <a:t>.</a:t>
            </a:r>
          </a:p>
          <a:p>
            <a:pPr>
              <a:lnSpc>
                <a:spcPct val="150000"/>
              </a:lnSpc>
            </a:pPr>
            <a:r>
              <a:rPr lang="zh-CN" altLang="zh-CN" sz="2400" smtClean="0">
                <a:latin typeface="宋体" panose="02010600030101010101" pitchFamily="2" charset="-122"/>
                <a:ea typeface="宋体" panose="02010600030101010101" pitchFamily="2" charset="-122"/>
                <a:cs typeface="宋体" panose="02010600030101010101" pitchFamily="2" charset="-122"/>
              </a:rPr>
              <a:t>(3)击打棋子时,击打棋子的力对棋子</a:t>
            </a:r>
            <a:r>
              <a:rPr lang="en-US" altLang="zh-CN" sz="2400" u="sng" smtClean="0">
                <a:latin typeface="宋体" panose="02010600030101010101" pitchFamily="2" charset="-122"/>
                <a:ea typeface="宋体" panose="02010600030101010101" pitchFamily="2" charset="-122"/>
                <a:cs typeface="宋体" panose="02010600030101010101" pitchFamily="2" charset="-122"/>
              </a:rPr>
              <a:t>       </a:t>
            </a:r>
            <a:r>
              <a:rPr lang="zh-CN" altLang="zh-CN" sz="2400" smtClean="0">
                <a:latin typeface="宋体" panose="02010600030101010101" pitchFamily="2" charset="-122"/>
                <a:ea typeface="宋体" panose="02010600030101010101" pitchFamily="2" charset="-122"/>
                <a:cs typeface="宋体" panose="02010600030101010101" pitchFamily="2" charset="-122"/>
              </a:rPr>
              <a:t>(“做了功”或“不做功”).</a:t>
            </a:r>
          </a:p>
        </p:txBody>
      </p:sp>
      <p:pic>
        <p:nvPicPr>
          <p:cNvPr id="706" name="2019-6-8.jpg"/>
          <p:cNvPicPr>
            <a:picLocks noChangeAspect="1"/>
          </p:cNvPicPr>
          <p:nvPr/>
        </p:nvPicPr>
        <p:blipFill>
          <a:blip r:embed="rId2"/>
          <a:stretch>
            <a:fillRect/>
          </a:stretch>
        </p:blipFill>
        <p:spPr>
          <a:xfrm>
            <a:off x="295910" y="647700"/>
            <a:ext cx="2714625" cy="1874520"/>
          </a:xfrm>
          <a:prstGeom prst="rect">
            <a:avLst/>
          </a:prstGeom>
        </p:spPr>
      </p:pic>
      <p:sp>
        <p:nvSpPr>
          <p:cNvPr id="27" name="TextBox 26"/>
          <p:cNvSpPr txBox="1"/>
          <p:nvPr/>
        </p:nvSpPr>
        <p:spPr>
          <a:xfrm>
            <a:off x="9760811" y="1648869"/>
            <a:ext cx="1176167" cy="461665"/>
          </a:xfrm>
          <a:prstGeom prst="rect">
            <a:avLst/>
          </a:prstGeom>
          <a:noFill/>
        </p:spPr>
        <p:txBody>
          <a:bodyPr wrap="square" rtlCol="0">
            <a:spAutoFit/>
          </a:bodyPr>
          <a:lstStyle/>
          <a:p>
            <a:r>
              <a:rPr lang="zh-CN" altLang="en-US" sz="2400" smtClean="0">
                <a:solidFill>
                  <a:srgbClr val="FF0000"/>
                </a:solidFill>
                <a:latin typeface="宋体" panose="02010600030101010101" pitchFamily="2" charset="-122"/>
                <a:ea typeface="宋体" panose="02010600030101010101" pitchFamily="2" charset="-122"/>
              </a:rPr>
              <a:t>支持力</a:t>
            </a:r>
            <a:endParaRPr lang="zh-CN" altLang="en-US" sz="2400" baseline="30000">
              <a:solidFill>
                <a:srgbClr val="FF0000"/>
              </a:solidFill>
              <a:latin typeface="宋体" panose="02010600030101010101" pitchFamily="2" charset="-122"/>
              <a:ea typeface="宋体" panose="02010600030101010101" pitchFamily="2" charset="-122"/>
            </a:endParaRPr>
          </a:p>
        </p:txBody>
      </p:sp>
      <p:sp>
        <p:nvSpPr>
          <p:cNvPr id="29" name="TextBox 28"/>
          <p:cNvSpPr txBox="1"/>
          <p:nvPr/>
        </p:nvSpPr>
        <p:spPr>
          <a:xfrm>
            <a:off x="8769352" y="2726427"/>
            <a:ext cx="3035448" cy="461665"/>
          </a:xfrm>
          <a:prstGeom prst="rect">
            <a:avLst/>
          </a:prstGeom>
          <a:noFill/>
        </p:spPr>
        <p:txBody>
          <a:bodyPr wrap="square" rtlCol="0">
            <a:spAutoFit/>
          </a:bodyPr>
          <a:lstStyle/>
          <a:p>
            <a:r>
              <a:rPr lang="zh-CN" altLang="en-US" sz="2400" smtClean="0">
                <a:solidFill>
                  <a:srgbClr val="FF0000"/>
                </a:solidFill>
                <a:latin typeface="宋体" panose="02010600030101010101" pitchFamily="2" charset="-122"/>
                <a:ea typeface="宋体" panose="02010600030101010101" pitchFamily="2" charset="-122"/>
              </a:rPr>
              <a:t>上面的棋子具有惯性</a:t>
            </a:r>
            <a:endParaRPr lang="zh-CN" altLang="en-US" sz="2400" baseline="30000">
              <a:solidFill>
                <a:srgbClr val="FF0000"/>
              </a:solidFill>
              <a:latin typeface="宋体" panose="02010600030101010101" pitchFamily="2" charset="-122"/>
              <a:ea typeface="宋体" panose="02010600030101010101" pitchFamily="2" charset="-122"/>
            </a:endParaRPr>
          </a:p>
        </p:txBody>
      </p:sp>
      <p:sp>
        <p:nvSpPr>
          <p:cNvPr id="30" name="TextBox 29"/>
          <p:cNvSpPr txBox="1"/>
          <p:nvPr/>
        </p:nvSpPr>
        <p:spPr>
          <a:xfrm>
            <a:off x="8690500" y="3296582"/>
            <a:ext cx="1228162" cy="461665"/>
          </a:xfrm>
          <a:prstGeom prst="rect">
            <a:avLst/>
          </a:prstGeom>
          <a:noFill/>
        </p:spPr>
        <p:txBody>
          <a:bodyPr wrap="square" rtlCol="0">
            <a:spAutoFit/>
          </a:bodyPr>
          <a:lstStyle/>
          <a:p>
            <a:r>
              <a:rPr lang="zh-CN" altLang="en-US" sz="2400" smtClean="0">
                <a:solidFill>
                  <a:srgbClr val="FF0000"/>
                </a:solidFill>
                <a:latin typeface="宋体" panose="02010600030101010101" pitchFamily="2" charset="-122"/>
                <a:ea typeface="宋体" panose="02010600030101010101" pitchFamily="2" charset="-122"/>
              </a:rPr>
              <a:t>做了功</a:t>
            </a:r>
            <a:endParaRPr lang="zh-CN" altLang="en-US" sz="2400" baseline="30000">
              <a:solidFill>
                <a:srgbClr val="FF0000"/>
              </a:solidFill>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706"/>
                                        </p:tgtEl>
                                        <p:attrNameLst>
                                          <p:attrName>style.visibility</p:attrName>
                                        </p:attrNameLst>
                                      </p:cBhvr>
                                      <p:to>
                                        <p:strVal val="visible"/>
                                      </p:to>
                                    </p:set>
                                    <p:anim calcmode="lin" valueType="num">
                                      <p:cBhvr additive="base">
                                        <p:cTn id="7" dur="500" fill="hold"/>
                                        <p:tgtEl>
                                          <p:spTgt spid="706"/>
                                        </p:tgtEl>
                                        <p:attrNameLst>
                                          <p:attrName>ppt_x</p:attrName>
                                        </p:attrNameLst>
                                      </p:cBhvr>
                                      <p:tavLst>
                                        <p:tav tm="0">
                                          <p:val>
                                            <p:strVal val="#ppt_x"/>
                                          </p:val>
                                        </p:tav>
                                        <p:tav tm="100000">
                                          <p:val>
                                            <p:strVal val="#ppt_x"/>
                                          </p:val>
                                        </p:tav>
                                      </p:tavLst>
                                    </p:anim>
                                    <p:anim calcmode="lin" valueType="num">
                                      <p:cBhvr additive="base">
                                        <p:cTn id="8" dur="500" fill="hold"/>
                                        <p:tgtEl>
                                          <p:spTgt spid="70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08"/>
                                        </p:tgtEl>
                                        <p:attrNameLst>
                                          <p:attrName>style.visibility</p:attrName>
                                        </p:attrNameLst>
                                      </p:cBhvr>
                                      <p:to>
                                        <p:strVal val="visible"/>
                                      </p:to>
                                    </p:set>
                                    <p:anim calcmode="lin" valueType="num">
                                      <p:cBhvr additive="base">
                                        <p:cTn id="11" dur="500" fill="hold"/>
                                        <p:tgtEl>
                                          <p:spTgt spid="108"/>
                                        </p:tgtEl>
                                        <p:attrNameLst>
                                          <p:attrName>ppt_x</p:attrName>
                                        </p:attrNameLst>
                                      </p:cBhvr>
                                      <p:tavLst>
                                        <p:tav tm="0">
                                          <p:val>
                                            <p:strVal val="#ppt_x"/>
                                          </p:val>
                                        </p:tav>
                                        <p:tav tm="100000">
                                          <p:val>
                                            <p:strVal val="#ppt_x"/>
                                          </p:val>
                                        </p:tav>
                                      </p:tavLst>
                                    </p:anim>
                                    <p:anim calcmode="lin" valueType="num">
                                      <p:cBhvr additive="base">
                                        <p:cTn id="12" dur="500" fill="hold"/>
                                        <p:tgtEl>
                                          <p:spTgt spid="10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additive="base">
                                        <p:cTn id="21" dur="500" fill="hold"/>
                                        <p:tgtEl>
                                          <p:spTgt spid="27"/>
                                        </p:tgtEl>
                                        <p:attrNameLst>
                                          <p:attrName>ppt_x</p:attrName>
                                        </p:attrNameLst>
                                      </p:cBhvr>
                                      <p:tavLst>
                                        <p:tav tm="0">
                                          <p:val>
                                            <p:strVal val="#ppt_x"/>
                                          </p:val>
                                        </p:tav>
                                        <p:tav tm="100000">
                                          <p:val>
                                            <p:strVal val="#ppt_x"/>
                                          </p:val>
                                        </p:tav>
                                      </p:tavLst>
                                    </p:anim>
                                    <p:anim calcmode="lin" valueType="num">
                                      <p:cBhvr additive="base">
                                        <p:cTn id="22"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29"/>
                                        </p:tgtEl>
                                        <p:attrNameLst>
                                          <p:attrName>style.visibility</p:attrName>
                                        </p:attrNameLst>
                                      </p:cBhvr>
                                      <p:to>
                                        <p:strVal val="visible"/>
                                      </p:to>
                                    </p:set>
                                    <p:anim calcmode="lin" valueType="num">
                                      <p:cBhvr additive="base">
                                        <p:cTn id="27" dur="500" fill="hold"/>
                                        <p:tgtEl>
                                          <p:spTgt spid="29"/>
                                        </p:tgtEl>
                                        <p:attrNameLst>
                                          <p:attrName>ppt_x</p:attrName>
                                        </p:attrNameLst>
                                      </p:cBhvr>
                                      <p:tavLst>
                                        <p:tav tm="0">
                                          <p:val>
                                            <p:strVal val="#ppt_x"/>
                                          </p:val>
                                        </p:tav>
                                        <p:tav tm="100000">
                                          <p:val>
                                            <p:strVal val="#ppt_x"/>
                                          </p:val>
                                        </p:tav>
                                      </p:tavLst>
                                    </p:anim>
                                    <p:anim calcmode="lin" valueType="num">
                                      <p:cBhvr additive="base">
                                        <p:cTn id="2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nodeType="afterGroup">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30"/>
                                        </p:tgtEl>
                                        <p:attrNameLst>
                                          <p:attrName>style.visibility</p:attrName>
                                        </p:attrNameLst>
                                      </p:cBhvr>
                                      <p:to>
                                        <p:strVal val="visible"/>
                                      </p:to>
                                    </p:set>
                                    <p:anim calcmode="lin" valueType="num">
                                      <p:cBhvr additive="base">
                                        <p:cTn id="33" dur="500" fill="hold"/>
                                        <p:tgtEl>
                                          <p:spTgt spid="30"/>
                                        </p:tgtEl>
                                        <p:attrNameLst>
                                          <p:attrName>ppt_x</p:attrName>
                                        </p:attrNameLst>
                                      </p:cBhvr>
                                      <p:tavLst>
                                        <p:tav tm="0">
                                          <p:val>
                                            <p:strVal val="#ppt_x"/>
                                          </p:val>
                                        </p:tav>
                                        <p:tav tm="100000">
                                          <p:val>
                                            <p:strVal val="#ppt_x"/>
                                          </p:val>
                                        </p:tav>
                                      </p:tavLst>
                                    </p:anim>
                                    <p:anim calcmode="lin" valueType="num">
                                      <p:cBhvr additive="base">
                                        <p:cTn id="34"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p:bldP spid="12" grpId="0"/>
      <p:bldP spid="27" grpId="0"/>
      <p:bldP spid="29" grpId="0"/>
      <p:bldP spid="3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1741" y="2681363"/>
            <a:ext cx="3862131" cy="3378200"/>
          </a:xfrm>
          <a:prstGeom prst="rect">
            <a:avLst/>
          </a:prstGeom>
          <a:noFill/>
          <a:ln w="9525">
            <a:noFill/>
          </a:ln>
        </p:spPr>
        <p:txBody>
          <a:bodyPr wrap="square">
            <a:spAutoFit/>
          </a:bodyPr>
          <a:lstStyle/>
          <a:p>
            <a:pPr>
              <a:lnSpc>
                <a:spcPct val="140000"/>
              </a:lnSpc>
            </a:pPr>
            <a:r>
              <a:rPr altLang="zh-CN" sz="2400" smtClean="0"/>
              <a:t>人教八下,P19图8.1-6</a:t>
            </a:r>
          </a:p>
          <a:p>
            <a:pPr>
              <a:lnSpc>
                <a:spcPct val="150000"/>
              </a:lnSpc>
            </a:pPr>
            <a:r>
              <a:rPr sz="2400" smtClean="0">
                <a:latin typeface="宋体" panose="02010600030101010101" pitchFamily="2" charset="-122"/>
                <a:ea typeface="宋体" panose="02010600030101010101" pitchFamily="2" charset="-122"/>
                <a:cs typeface="宋体" panose="02010600030101010101" pitchFamily="2" charset="-122"/>
              </a:rPr>
              <a:t>【命题总结】</a:t>
            </a:r>
          </a:p>
          <a:p>
            <a:pPr>
              <a:lnSpc>
                <a:spcPct val="150000"/>
              </a:lnSpc>
            </a:pPr>
            <a:r>
              <a:rPr sz="2400" smtClean="0">
                <a:latin typeface="宋体" panose="02010600030101010101" pitchFamily="2" charset="-122"/>
                <a:ea typeface="宋体" panose="02010600030101010101" pitchFamily="2" charset="-122"/>
                <a:cs typeface="宋体" panose="02010600030101010101" pitchFamily="2" charset="-122"/>
              </a:rPr>
              <a:t>(1)平衡力</a:t>
            </a:r>
          </a:p>
          <a:p>
            <a:pPr>
              <a:lnSpc>
                <a:spcPct val="150000"/>
              </a:lnSpc>
            </a:pPr>
            <a:r>
              <a:rPr sz="2400" smtClean="0">
                <a:latin typeface="宋体" panose="02010600030101010101" pitchFamily="2" charset="-122"/>
                <a:ea typeface="宋体" panose="02010600030101010101" pitchFamily="2" charset="-122"/>
                <a:cs typeface="宋体" panose="02010600030101010101" pitchFamily="2" charset="-122"/>
              </a:rPr>
              <a:t>(2)惯性</a:t>
            </a:r>
          </a:p>
          <a:p>
            <a:pPr>
              <a:lnSpc>
                <a:spcPct val="150000"/>
              </a:lnSpc>
            </a:pPr>
            <a:r>
              <a:rPr sz="2400" smtClean="0">
                <a:latin typeface="宋体" panose="02010600030101010101" pitchFamily="2" charset="-122"/>
                <a:ea typeface="宋体" panose="02010600030101010101" pitchFamily="2" charset="-122"/>
                <a:cs typeface="宋体" panose="02010600030101010101" pitchFamily="2" charset="-122"/>
              </a:rPr>
              <a:t>(3)做功的条件</a:t>
            </a:r>
          </a:p>
          <a:p>
            <a:pPr>
              <a:lnSpc>
                <a:spcPct val="150000"/>
              </a:lnSpc>
            </a:pPr>
            <a:r>
              <a:rPr sz="2400" smtClean="0">
                <a:latin typeface="宋体" panose="02010600030101010101" pitchFamily="2" charset="-122"/>
                <a:ea typeface="宋体" panose="02010600030101010101" pitchFamily="2" charset="-122"/>
                <a:cs typeface="宋体" panose="02010600030101010101" pitchFamily="2" charset="-122"/>
              </a:rPr>
              <a:t>(4)力的示意图</a:t>
            </a:r>
          </a:p>
        </p:txBody>
      </p:sp>
      <p:sp>
        <p:nvSpPr>
          <p:cNvPr id="3" name="文本框 107"/>
          <p:cNvSpPr txBox="1"/>
          <p:nvPr/>
        </p:nvSpPr>
        <p:spPr>
          <a:xfrm>
            <a:off x="3634451" y="647555"/>
            <a:ext cx="8557549" cy="1198880"/>
          </a:xfrm>
          <a:prstGeom prst="rect">
            <a:avLst/>
          </a:prstGeom>
          <a:noFill/>
          <a:ln w="9525">
            <a:noFill/>
          </a:ln>
        </p:spPr>
        <p:txBody>
          <a:bodyPr wrap="square">
            <a:spAutoFit/>
          </a:bodyPr>
          <a:lstStyle/>
          <a:p>
            <a:pPr>
              <a:lnSpc>
                <a:spcPct val="150000"/>
              </a:lnSpc>
            </a:pPr>
            <a:r>
              <a:rPr lang="zh-CN" altLang="zh-CN" sz="2400" smtClean="0">
                <a:latin typeface="宋体" panose="02010600030101010101" pitchFamily="2" charset="-122"/>
                <a:ea typeface="宋体" panose="02010600030101010101" pitchFamily="2" charset="-122"/>
                <a:cs typeface="宋体" panose="02010600030101010101" pitchFamily="2" charset="-122"/>
              </a:rPr>
              <a:t>(4)已知物体所受空气阻力与物体速度的平方成正比,请在图中黑点处画出棋子水平飞出后的瞬间受力示意图.</a:t>
            </a:r>
          </a:p>
        </p:txBody>
      </p:sp>
      <p:pic>
        <p:nvPicPr>
          <p:cNvPr id="4" name="2019-6-8.jpg"/>
          <p:cNvPicPr>
            <a:picLocks noChangeAspect="1"/>
          </p:cNvPicPr>
          <p:nvPr/>
        </p:nvPicPr>
        <p:blipFill>
          <a:blip r:embed="rId2"/>
          <a:stretch>
            <a:fillRect/>
          </a:stretch>
        </p:blipFill>
        <p:spPr>
          <a:xfrm>
            <a:off x="295910" y="647700"/>
            <a:ext cx="2714625" cy="1874520"/>
          </a:xfrm>
          <a:prstGeom prst="rect">
            <a:avLst/>
          </a:prstGeom>
        </p:spPr>
      </p:pic>
      <p:pic>
        <p:nvPicPr>
          <p:cNvPr id="707" name="2019-6-10D.jpg"/>
          <p:cNvPicPr>
            <a:picLocks noChangeAspect="1"/>
          </p:cNvPicPr>
          <p:nvPr/>
        </p:nvPicPr>
        <p:blipFill>
          <a:blip r:embed="rId3"/>
          <a:stretch>
            <a:fillRect/>
          </a:stretch>
        </p:blipFill>
        <p:spPr>
          <a:xfrm>
            <a:off x="5967095" y="1969770"/>
            <a:ext cx="2668905" cy="308229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cond evt="onBegin" delay="0">
                          <p:tn val="18"/>
                        </p:cond>
                      </p:stCondLst>
                      <p:childTnLst>
                        <p:par>
                          <p:cTn id="20" fill="hold" nodeType="afterGroup">
                            <p:stCondLst>
                              <p:cond delay="0"/>
                            </p:stCondLst>
                            <p:childTnLst>
                              <p:par>
                                <p:cTn id="21" presetID="2" presetClass="entr" presetSubtype="4" fill="hold" nodeType="clickEffect">
                                  <p:stCondLst>
                                    <p:cond delay="0"/>
                                  </p:stCondLst>
                                  <p:childTnLst>
                                    <p:set>
                                      <p:cBhvr>
                                        <p:cTn id="22" dur="1" fill="hold">
                                          <p:stCondLst>
                                            <p:cond delay="0"/>
                                          </p:stCondLst>
                                        </p:cTn>
                                        <p:tgtEl>
                                          <p:spTgt spid="707"/>
                                        </p:tgtEl>
                                        <p:attrNameLst>
                                          <p:attrName>style.visibility</p:attrName>
                                        </p:attrNameLst>
                                      </p:cBhvr>
                                      <p:to>
                                        <p:strVal val="visible"/>
                                      </p:to>
                                    </p:set>
                                    <p:anim calcmode="lin" valueType="num">
                                      <p:cBhvr additive="base">
                                        <p:cTn id="23" dur="500" fill="hold"/>
                                        <p:tgtEl>
                                          <p:spTgt spid="707"/>
                                        </p:tgtEl>
                                        <p:attrNameLst>
                                          <p:attrName>ppt_x</p:attrName>
                                        </p:attrNameLst>
                                      </p:cBhvr>
                                      <p:tavLst>
                                        <p:tav tm="0">
                                          <p:val>
                                            <p:strVal val="#ppt_x"/>
                                          </p:val>
                                        </p:tav>
                                        <p:tav tm="100000">
                                          <p:val>
                                            <p:strVal val="#ppt_x"/>
                                          </p:val>
                                        </p:tav>
                                      </p:tavLst>
                                    </p:anim>
                                    <p:anim calcmode="lin" valueType="num">
                                      <p:cBhvr additive="base">
                                        <p:cTn id="24" dur="500" fill="hold"/>
                                        <p:tgtEl>
                                          <p:spTgt spid="70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911860" y="638175"/>
            <a:ext cx="10285730" cy="5077460"/>
          </a:xfrm>
          <a:prstGeom prst="rect">
            <a:avLst/>
          </a:prstGeom>
          <a:noFill/>
          <a:ln w="9525">
            <a:noFill/>
          </a:ln>
        </p:spPr>
        <p:txBody>
          <a:bodyPr wrap="square">
            <a:spAutoFit/>
          </a:bodyPr>
          <a:lstStyle/>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4. </a:t>
            </a:r>
            <a:r>
              <a:rPr lang="zh-CN" sz="2400">
                <a:latin typeface="Times New Roman" panose="02020603050405020304" pitchFamily="18" charset="0"/>
                <a:ea typeface="宋体" panose="02010600030101010101" pitchFamily="2" charset="-122"/>
                <a:cs typeface="Times New Roman" panose="02020603050405020304" pitchFamily="18" charset="0"/>
              </a:rPr>
              <a:t>冰壶是冬奥会比赛项目之一．如图所示，冰壶比赛正在进行．</a:t>
            </a:r>
            <a:r>
              <a:rPr lang="zh-CN" sz="2400">
                <a:latin typeface="Times New Roman" panose="02020603050405020304" pitchFamily="18" charset="0"/>
                <a:ea typeface="黑体" panose="02010609060101010101" pitchFamily="49" charset="-122"/>
                <a:cs typeface="Times New Roman" panose="02020603050405020304" pitchFamily="18" charset="0"/>
              </a:rPr>
              <a:t>命题点：摩擦力的相关判断</a:t>
            </a:r>
            <a:r>
              <a:rPr lang="en-US" sz="2400">
                <a:latin typeface="Times New Roman" panose="02020603050405020304" pitchFamily="18" charset="0"/>
                <a:ea typeface="宋体" panose="02010600030101010101" pitchFamily="2" charset="-122"/>
                <a:cs typeface="Times New Roman" panose="02020603050405020304" pitchFamily="18" charset="0"/>
              </a:rPr>
              <a:t>(1)</a:t>
            </a:r>
            <a:r>
              <a:rPr lang="zh-CN" sz="2400">
                <a:latin typeface="Times New Roman" panose="02020603050405020304" pitchFamily="18" charset="0"/>
                <a:ea typeface="宋体" panose="02010600030101010101" pitchFamily="2" charset="-122"/>
                <a:cs typeface="Times New Roman" panose="02020603050405020304" pitchFamily="18" charset="0"/>
              </a:rPr>
              <a:t>运动员通过摩擦冰面产生一层水膜，从而</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选填“增大”或“减小”)摩擦，增加滑行距离．
</a:t>
            </a:r>
          </a:p>
          <a:p>
            <a:pPr>
              <a:lnSpc>
                <a:spcPct val="150000"/>
              </a:lnSpc>
            </a:pPr>
            <a:r>
              <a:rPr lang="zh-CN" altLang="en-US" sz="2400">
                <a:latin typeface="Times New Roman" panose="02020603050405020304" pitchFamily="18" charset="0"/>
                <a:cs typeface="Times New Roman" panose="02020603050405020304" pitchFamily="18" charset="0"/>
              </a:rPr>
              <a:t>(2)冰壶滑行过程中，受到滑动摩擦力的方向与</a:t>
            </a:r>
          </a:p>
          <a:p>
            <a:pPr>
              <a:lnSpc>
                <a:spcPct val="150000"/>
              </a:lnSpc>
            </a:pPr>
            <a:r>
              <a:rPr lang="zh-CN" altLang="en-US" sz="2400">
                <a:latin typeface="Times New Roman" panose="02020603050405020304" pitchFamily="18" charset="0"/>
                <a:cs typeface="Times New Roman" panose="02020603050405020304" pitchFamily="18" charset="0"/>
              </a:rPr>
              <a:t>滑行方向________(选填“相同”或“不同”)．</a:t>
            </a:r>
          </a:p>
          <a:p>
            <a:pPr>
              <a:lnSpc>
                <a:spcPct val="150000"/>
              </a:lnSpc>
            </a:pPr>
            <a:r>
              <a:rPr lang="zh-CN" altLang="en-US" sz="2400">
                <a:latin typeface="Times New Roman" panose="02020603050405020304" pitchFamily="18" charset="0"/>
                <a:cs typeface="Times New Roman" panose="02020603050405020304" pitchFamily="18" charset="0"/>
              </a:rPr>
              <a:t>命题点：惯性的理解</a:t>
            </a:r>
          </a:p>
          <a:p>
            <a:pPr>
              <a:lnSpc>
                <a:spcPct val="150000"/>
              </a:lnSpc>
            </a:pPr>
            <a:r>
              <a:rPr lang="zh-CN" altLang="en-US" sz="2400">
                <a:latin typeface="Times New Roman" panose="02020603050405020304" pitchFamily="18" charset="0"/>
                <a:cs typeface="Times New Roman" panose="02020603050405020304" pitchFamily="18" charset="0"/>
              </a:rPr>
              <a:t>(3)冰壶离开手后继续向前滑行，是由于冰壶具</a:t>
            </a:r>
          </a:p>
          <a:p>
            <a:pPr>
              <a:lnSpc>
                <a:spcPct val="150000"/>
              </a:lnSpc>
            </a:pPr>
            <a:r>
              <a:rPr lang="zh-CN" altLang="en-US" sz="2400">
                <a:latin typeface="Times New Roman" panose="02020603050405020304" pitchFamily="18" charset="0"/>
                <a:cs typeface="Times New Roman" panose="02020603050405020304" pitchFamily="18" charset="0"/>
              </a:rPr>
              <a:t>有________．</a:t>
            </a:r>
          </a:p>
        </p:txBody>
      </p:sp>
      <p:pic>
        <p:nvPicPr>
          <p:cNvPr id="2" name="图片 -2147482269"/>
          <p:cNvPicPr>
            <a:picLocks noChangeAspect="1"/>
          </p:cNvPicPr>
          <p:nvPr/>
        </p:nvPicPr>
        <p:blipFill>
          <a:blip r:embed="rId2"/>
          <a:stretch>
            <a:fillRect/>
          </a:stretch>
        </p:blipFill>
        <p:spPr>
          <a:xfrm>
            <a:off x="8611235" y="2861310"/>
            <a:ext cx="2371725" cy="1958340"/>
          </a:xfrm>
          <a:prstGeom prst="rect">
            <a:avLst/>
          </a:prstGeom>
          <a:noFill/>
          <a:ln w="9525">
            <a:noFill/>
          </a:ln>
        </p:spPr>
      </p:pic>
      <p:sp>
        <p:nvSpPr>
          <p:cNvPr id="5" name="文本框 4"/>
          <p:cNvSpPr txBox="1"/>
          <p:nvPr/>
        </p:nvSpPr>
        <p:spPr>
          <a:xfrm>
            <a:off x="8549005" y="4940300"/>
            <a:ext cx="2459990" cy="506730"/>
          </a:xfrm>
          <a:prstGeom prst="rect">
            <a:avLst/>
          </a:prstGeom>
          <a:noFill/>
          <a:ln w="9525">
            <a:noFill/>
          </a:ln>
        </p:spPr>
        <p:txBody>
          <a:bodyPr wrap="square">
            <a:spAutoFit/>
          </a:bodyPr>
          <a:lstStyle/>
          <a:p>
            <a:pPr algn="ctr">
              <a:lnSpc>
                <a:spcPct val="150000"/>
              </a:lnSpc>
            </a:pPr>
            <a:r>
              <a:rPr lang="en-US" sz="1800">
                <a:latin typeface="Times New Roman" panose="02020603050405020304" pitchFamily="18" charset="0"/>
                <a:cs typeface="仿宋_GB2312" charset="0"/>
              </a:rPr>
              <a:t>(RJ</a:t>
            </a:r>
            <a:r>
              <a:rPr lang="zh-CN" sz="1800">
                <a:cs typeface="仿宋_GB2312" charset="0"/>
              </a:rPr>
              <a:t>八下</a:t>
            </a:r>
            <a:r>
              <a:rPr lang="en-US" sz="1800">
                <a:latin typeface="Times New Roman" panose="02020603050405020304" pitchFamily="18" charset="0"/>
                <a:cs typeface="仿宋_GB2312" charset="0"/>
              </a:rPr>
              <a:t>P25</a:t>
            </a:r>
            <a:r>
              <a:rPr lang="zh-CN" sz="1800">
                <a:cs typeface="仿宋_GB2312" charset="0"/>
              </a:rPr>
              <a:t>图</a:t>
            </a:r>
            <a:r>
              <a:rPr lang="en-US" sz="1800">
                <a:latin typeface="Times New Roman" panose="02020603050405020304" pitchFamily="18" charset="0"/>
                <a:cs typeface="仿宋_GB2312" charset="0"/>
              </a:rPr>
              <a:t>8.3</a:t>
            </a:r>
            <a:r>
              <a:rPr lang="zh-CN" sz="1800">
                <a:cs typeface="仿宋_GB2312" charset="0"/>
              </a:rPr>
              <a:t>－</a:t>
            </a:r>
            <a:r>
              <a:rPr lang="en-US" sz="1800">
                <a:latin typeface="Times New Roman" panose="02020603050405020304" pitchFamily="18" charset="0"/>
                <a:cs typeface="仿宋_GB2312" charset="0"/>
              </a:rPr>
              <a:t>5</a:t>
            </a:r>
            <a:r>
              <a:rPr lang="zh-CN" sz="1800">
                <a:cs typeface="仿宋_GB2312" charset="0"/>
              </a:rPr>
              <a:t>丙</a:t>
            </a:r>
            <a:r>
              <a:rPr lang="en-US" sz="1800">
                <a:latin typeface="Times New Roman" panose="02020603050405020304" pitchFamily="18" charset="0"/>
                <a:cs typeface="仿宋_GB2312" charset="0"/>
              </a:rPr>
              <a:t>)</a:t>
            </a:r>
            <a:endParaRPr lang="zh-CN" altLang="en-US" sz="1800"/>
          </a:p>
        </p:txBody>
      </p:sp>
      <p:sp>
        <p:nvSpPr>
          <p:cNvPr id="3" name="文本框 2"/>
          <p:cNvSpPr txBox="1"/>
          <p:nvPr/>
        </p:nvSpPr>
        <p:spPr>
          <a:xfrm>
            <a:off x="6992620" y="1852295"/>
            <a:ext cx="930910" cy="460375"/>
          </a:xfrm>
          <a:prstGeom prst="rect">
            <a:avLst/>
          </a:prstGeom>
          <a:noFill/>
          <a:ln w="9525">
            <a:noFill/>
          </a:ln>
        </p:spPr>
        <p:txBody>
          <a:bodyPr wrap="square">
            <a:spAutoFit/>
          </a:bodyPr>
          <a:lstStyle/>
          <a:p>
            <a:r>
              <a:rPr lang="zh-CN" sz="2400">
                <a:solidFill>
                  <a:srgbClr val="FF0000"/>
                </a:solidFill>
                <a:ea typeface="宋体" panose="02010600030101010101" pitchFamily="2" charset="-122"/>
              </a:rPr>
              <a:t>减小</a:t>
            </a:r>
            <a:endParaRPr lang="zh-CN" altLang="en-US" sz="2400">
              <a:solidFill>
                <a:srgbClr val="FF0000"/>
              </a:solidFill>
              <a:ea typeface="宋体" panose="02010600030101010101" pitchFamily="2" charset="-122"/>
            </a:endParaRPr>
          </a:p>
        </p:txBody>
      </p:sp>
      <p:sp>
        <p:nvSpPr>
          <p:cNvPr id="6" name="文本框 5"/>
          <p:cNvSpPr txBox="1"/>
          <p:nvPr/>
        </p:nvSpPr>
        <p:spPr>
          <a:xfrm>
            <a:off x="2317750" y="3478530"/>
            <a:ext cx="930910" cy="460375"/>
          </a:xfrm>
          <a:prstGeom prst="rect">
            <a:avLst/>
          </a:prstGeom>
          <a:noFill/>
          <a:ln w="9525">
            <a:noFill/>
          </a:ln>
        </p:spPr>
        <p:txBody>
          <a:bodyPr wrap="square">
            <a:spAutoFit/>
          </a:bodyPr>
          <a:lstStyle/>
          <a:p>
            <a:r>
              <a:rPr lang="zh-CN" sz="2400">
                <a:solidFill>
                  <a:srgbClr val="FF0000"/>
                </a:solidFill>
                <a:ea typeface="宋体" panose="02010600030101010101" pitchFamily="2" charset="-122"/>
              </a:rPr>
              <a:t>不同</a:t>
            </a:r>
            <a:endParaRPr lang="zh-CN" altLang="en-US" sz="2400">
              <a:solidFill>
                <a:srgbClr val="FF0000"/>
              </a:solidFill>
              <a:ea typeface="宋体" panose="02010600030101010101" pitchFamily="2" charset="-122"/>
            </a:endParaRPr>
          </a:p>
        </p:txBody>
      </p:sp>
      <p:sp>
        <p:nvSpPr>
          <p:cNvPr id="7" name="文本框 6"/>
          <p:cNvSpPr txBox="1"/>
          <p:nvPr/>
        </p:nvSpPr>
        <p:spPr>
          <a:xfrm>
            <a:off x="1456690" y="5119370"/>
            <a:ext cx="960755" cy="460375"/>
          </a:xfrm>
          <a:prstGeom prst="rect">
            <a:avLst/>
          </a:prstGeom>
          <a:noFill/>
          <a:ln w="9525">
            <a:noFill/>
          </a:ln>
        </p:spPr>
        <p:txBody>
          <a:bodyPr wrap="square">
            <a:spAutoFit/>
          </a:bodyPr>
          <a:lstStyle/>
          <a:p>
            <a:r>
              <a:rPr lang="zh-CN" sz="2400">
                <a:solidFill>
                  <a:srgbClr val="FF0000"/>
                </a:solidFill>
                <a:ea typeface="宋体" panose="02010600030101010101" pitchFamily="2" charset="-122"/>
              </a:rPr>
              <a:t>惯性</a:t>
            </a:r>
            <a:endParaRPr lang="zh-CN" altLang="en-US" sz="2400">
              <a:solidFill>
                <a:srgbClr val="FF0000"/>
              </a:solidFill>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956945" y="713740"/>
            <a:ext cx="10734675" cy="3415030"/>
          </a:xfrm>
          <a:prstGeom prst="rect">
            <a:avLst/>
          </a:prstGeom>
          <a:noFill/>
          <a:ln w="9525">
            <a:noFill/>
          </a:ln>
        </p:spPr>
        <p:txBody>
          <a:bodyPr wrap="square">
            <a:spAutoFit/>
          </a:bodyPr>
          <a:lstStyle/>
          <a:p>
            <a:pPr>
              <a:lnSpc>
                <a:spcPct val="150000"/>
              </a:lnSpc>
            </a:pPr>
            <a:r>
              <a:rPr lang="zh-CN" sz="2400">
                <a:latin typeface="Times New Roman" panose="02020603050405020304" pitchFamily="18" charset="0"/>
                <a:ea typeface="黑体" panose="02010609060101010101" pitchFamily="49" charset="-122"/>
                <a:cs typeface="Times New Roman" panose="02020603050405020304" pitchFamily="18" charset="0"/>
              </a:rPr>
              <a:t>命题点：平衡力的判断</a:t>
            </a:r>
            <a:r>
              <a:rPr lang="en-US" sz="2400">
                <a:latin typeface="Times New Roman" panose="02020603050405020304" pitchFamily="18" charset="0"/>
                <a:ea typeface="宋体" panose="02010600030101010101" pitchFamily="2" charset="-122"/>
                <a:cs typeface="Times New Roman" panose="02020603050405020304" pitchFamily="18" charset="0"/>
              </a:rPr>
              <a:t>(4)</a:t>
            </a:r>
            <a:r>
              <a:rPr lang="zh-CN" sz="2400">
                <a:latin typeface="Times New Roman" panose="02020603050405020304" pitchFamily="18" charset="0"/>
                <a:ea typeface="宋体" panose="02010600030101010101" pitchFamily="2" charset="-122"/>
                <a:cs typeface="Times New Roman" panose="02020603050405020304" pitchFamily="18" charset="0"/>
              </a:rPr>
              <a:t>冰壶对冰面的压力与受到的重力</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选填</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是</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或</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不是</a:t>
            </a: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一对平衡力．</a:t>
            </a:r>
            <a:r>
              <a:rPr lang="zh-CN" sz="2400">
                <a:latin typeface="Times New Roman" panose="02020603050405020304" pitchFamily="18" charset="0"/>
                <a:ea typeface="黑体" panose="02010609060101010101" pitchFamily="49" charset="-122"/>
                <a:cs typeface="Times New Roman" panose="02020603050405020304" pitchFamily="18" charset="0"/>
              </a:rPr>
              <a:t>命题点：物态变化的辨识</a:t>
            </a:r>
            <a:r>
              <a:rPr lang="en-US" sz="2400">
                <a:latin typeface="Times New Roman" panose="02020603050405020304" pitchFamily="18" charset="0"/>
                <a:ea typeface="宋体" panose="02010600030101010101" pitchFamily="2" charset="-122"/>
                <a:cs typeface="Times New Roman" panose="02020603050405020304" pitchFamily="18" charset="0"/>
              </a:rPr>
              <a:t>(5)</a:t>
            </a:r>
            <a:r>
              <a:rPr lang="zh-CN" sz="2400">
                <a:latin typeface="Times New Roman" panose="02020603050405020304" pitchFamily="18" charset="0"/>
                <a:ea typeface="宋体" panose="02010600030101010101" pitchFamily="2" charset="-122"/>
                <a:cs typeface="Times New Roman" panose="02020603050405020304" pitchFamily="18" charset="0"/>
              </a:rPr>
              <a:t>摩擦冰面产生的水膜是冰</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填物态变化名称</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形成的．</a:t>
            </a:r>
            <a:r>
              <a:rPr lang="zh-CN" sz="2400">
                <a:latin typeface="Times New Roman" panose="02020603050405020304" pitchFamily="18" charset="0"/>
                <a:ea typeface="黑体" panose="02010609060101010101" pitchFamily="49" charset="-122"/>
                <a:cs typeface="Times New Roman" panose="02020603050405020304" pitchFamily="18" charset="0"/>
              </a:rPr>
              <a:t>命题点：机械能及其转化</a:t>
            </a:r>
            <a:r>
              <a:rPr lang="en-US" sz="2400">
                <a:latin typeface="Times New Roman" panose="02020603050405020304" pitchFamily="18" charset="0"/>
                <a:ea typeface="宋体" panose="02010600030101010101" pitchFamily="2" charset="-122"/>
                <a:cs typeface="Times New Roman" panose="02020603050405020304" pitchFamily="18" charset="0"/>
              </a:rPr>
              <a:t>(6)</a:t>
            </a:r>
            <a:r>
              <a:rPr lang="zh-CN" sz="2400">
                <a:latin typeface="Times New Roman" panose="02020603050405020304" pitchFamily="18" charset="0"/>
                <a:ea typeface="宋体" panose="02010600030101010101" pitchFamily="2" charset="-122"/>
                <a:cs typeface="Times New Roman" panose="02020603050405020304" pitchFamily="18" charset="0"/>
              </a:rPr>
              <a:t>冰壶减速滑行过程中，动能</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选填</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变大</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变小</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或</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不变</a:t>
            </a:r>
            <a:r>
              <a:rPr lang="en-US" sz="2400">
                <a:latin typeface="Times New Roman" panose="02020603050405020304" pitchFamily="18" charset="0"/>
                <a:ea typeface="宋体" panose="02010600030101010101" pitchFamily="2" charset="-122"/>
                <a:cs typeface="Times New Roman" panose="02020603050405020304" pitchFamily="18" charset="0"/>
              </a:rPr>
              <a:t>”).
</a:t>
            </a:r>
            <a:endParaRPr lang="zh-CN" altLang="en-US" sz="2400">
              <a:latin typeface="Times New Roman" panose="02020603050405020304" pitchFamily="18" charset="0"/>
              <a:cs typeface="Times New Roman" panose="02020603050405020304" pitchFamily="18" charset="0"/>
            </a:endParaRPr>
          </a:p>
        </p:txBody>
      </p:sp>
      <p:sp>
        <p:nvSpPr>
          <p:cNvPr id="2" name="文本框 1"/>
          <p:cNvSpPr txBox="1"/>
          <p:nvPr/>
        </p:nvSpPr>
        <p:spPr>
          <a:xfrm>
            <a:off x="9047165" y="765037"/>
            <a:ext cx="909955" cy="460375"/>
          </a:xfrm>
          <a:prstGeom prst="rect">
            <a:avLst/>
          </a:prstGeom>
          <a:noFill/>
          <a:ln w="9525">
            <a:noFill/>
          </a:ln>
        </p:spPr>
        <p:txBody>
          <a:bodyPr wrap="square">
            <a:spAutoFit/>
          </a:bodyPr>
          <a:lstStyle/>
          <a:p>
            <a:r>
              <a:rPr lang="zh-CN" sz="2400" dirty="0">
                <a:solidFill>
                  <a:srgbClr val="FF0000"/>
                </a:solidFill>
                <a:ea typeface="宋体" panose="02010600030101010101" pitchFamily="2" charset="-122"/>
              </a:rPr>
              <a:t>不是</a:t>
            </a:r>
            <a:endParaRPr lang="zh-CN" altLang="en-US" sz="2400" dirty="0">
              <a:solidFill>
                <a:srgbClr val="FF0000"/>
              </a:solidFill>
              <a:ea typeface="宋体" panose="02010600030101010101" pitchFamily="2" charset="-122"/>
            </a:endParaRPr>
          </a:p>
        </p:txBody>
      </p:sp>
      <p:sp>
        <p:nvSpPr>
          <p:cNvPr id="3" name="文本框 2"/>
          <p:cNvSpPr txBox="1"/>
          <p:nvPr/>
        </p:nvSpPr>
        <p:spPr>
          <a:xfrm>
            <a:off x="1343272" y="1845022"/>
            <a:ext cx="990600" cy="460375"/>
          </a:xfrm>
          <a:prstGeom prst="rect">
            <a:avLst/>
          </a:prstGeom>
          <a:noFill/>
          <a:ln w="9525">
            <a:noFill/>
          </a:ln>
        </p:spPr>
        <p:txBody>
          <a:bodyPr wrap="square">
            <a:spAutoFit/>
          </a:bodyPr>
          <a:lstStyle/>
          <a:p>
            <a:r>
              <a:rPr lang="zh-CN" sz="2400" dirty="0">
                <a:solidFill>
                  <a:srgbClr val="FF0000"/>
                </a:solidFill>
                <a:ea typeface="宋体" panose="02010600030101010101" pitchFamily="2" charset="-122"/>
              </a:rPr>
              <a:t>熔化</a:t>
            </a:r>
            <a:endParaRPr lang="zh-CN" altLang="en-US" sz="2400" dirty="0">
              <a:solidFill>
                <a:srgbClr val="FF0000"/>
              </a:solidFill>
              <a:ea typeface="宋体" panose="02010600030101010101" pitchFamily="2" charset="-122"/>
            </a:endParaRPr>
          </a:p>
        </p:txBody>
      </p:sp>
      <p:sp>
        <p:nvSpPr>
          <p:cNvPr id="4" name="文本框 3"/>
          <p:cNvSpPr txBox="1"/>
          <p:nvPr/>
        </p:nvSpPr>
        <p:spPr>
          <a:xfrm>
            <a:off x="3071248" y="2439035"/>
            <a:ext cx="910590" cy="460375"/>
          </a:xfrm>
          <a:prstGeom prst="rect">
            <a:avLst/>
          </a:prstGeom>
          <a:noFill/>
          <a:ln w="9525">
            <a:noFill/>
          </a:ln>
        </p:spPr>
        <p:txBody>
          <a:bodyPr wrap="square">
            <a:spAutoFit/>
          </a:bodyPr>
          <a:lstStyle/>
          <a:p>
            <a:r>
              <a:rPr lang="zh-CN" sz="2400" dirty="0">
                <a:solidFill>
                  <a:srgbClr val="FF0000"/>
                </a:solidFill>
                <a:ea typeface="宋体" panose="02010600030101010101" pitchFamily="2" charset="-122"/>
              </a:rPr>
              <a:t>变小</a:t>
            </a:r>
            <a:endParaRPr lang="zh-CN" altLang="en-US" sz="2400" dirty="0">
              <a:solidFill>
                <a:srgbClr val="FF0000"/>
              </a:solidFill>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 name="文本框 107"/>
          <p:cNvSpPr txBox="1"/>
          <p:nvPr/>
        </p:nvSpPr>
        <p:spPr>
          <a:xfrm>
            <a:off x="376517" y="3136739"/>
            <a:ext cx="3636085" cy="3412490"/>
          </a:xfrm>
          <a:prstGeom prst="rect">
            <a:avLst/>
          </a:prstGeom>
          <a:noFill/>
          <a:ln w="9525">
            <a:noFill/>
          </a:ln>
        </p:spPr>
        <p:txBody>
          <a:bodyPr wrap="square">
            <a:spAutoFit/>
          </a:bodyPr>
          <a:lstStyle/>
          <a:p>
            <a:pPr>
              <a:lnSpc>
                <a:spcPct val="180000"/>
              </a:lnSpc>
            </a:pPr>
            <a:r>
              <a:rPr altLang="zh-CN" sz="2400" smtClean="0"/>
              <a:t>人教八下,P12图7.3-8</a:t>
            </a:r>
            <a:endParaRPr lang="en-US" altLang="zh-CN" sz="2400" smtClean="0"/>
          </a:p>
          <a:p>
            <a:pPr>
              <a:lnSpc>
                <a:spcPct val="180000"/>
              </a:lnSpc>
            </a:pPr>
            <a:r>
              <a:rPr sz="2400" smtClean="0">
                <a:latin typeface="宋体" panose="02010600030101010101" pitchFamily="2" charset="-122"/>
                <a:ea typeface="宋体" panose="02010600030101010101" pitchFamily="2" charset="-122"/>
                <a:cs typeface="宋体" panose="02010600030101010101" pitchFamily="2" charset="-122"/>
              </a:rPr>
              <a:t>【命题总结】</a:t>
            </a:r>
          </a:p>
          <a:p>
            <a:pPr>
              <a:lnSpc>
                <a:spcPct val="180000"/>
              </a:lnSpc>
            </a:pPr>
            <a:r>
              <a:rPr sz="2400" smtClean="0">
                <a:latin typeface="宋体" panose="02010600030101010101" pitchFamily="2" charset="-122"/>
                <a:ea typeface="宋体" panose="02010600030101010101" pitchFamily="2" charset="-122"/>
                <a:cs typeface="宋体" panose="02010600030101010101" pitchFamily="2" charset="-122"/>
              </a:rPr>
              <a:t>(1)力的示意图</a:t>
            </a:r>
          </a:p>
          <a:p>
            <a:pPr>
              <a:lnSpc>
                <a:spcPct val="180000"/>
              </a:lnSpc>
            </a:pPr>
            <a:r>
              <a:rPr sz="2400" smtClean="0">
                <a:latin typeface="宋体" panose="02010600030101010101" pitchFamily="2" charset="-122"/>
                <a:ea typeface="宋体" panose="02010600030101010101" pitchFamily="2" charset="-122"/>
                <a:cs typeface="宋体" panose="02010600030101010101" pitchFamily="2" charset="-122"/>
              </a:rPr>
              <a:t>(2)力与运动</a:t>
            </a:r>
          </a:p>
          <a:p>
            <a:pPr>
              <a:lnSpc>
                <a:spcPct val="180000"/>
              </a:lnSpc>
            </a:pPr>
            <a:r>
              <a:rPr sz="2400" smtClean="0">
                <a:latin typeface="宋体" panose="02010600030101010101" pitchFamily="2" charset="-122"/>
                <a:ea typeface="宋体" panose="02010600030101010101" pitchFamily="2" charset="-122"/>
                <a:cs typeface="宋体" panose="02010600030101010101" pitchFamily="2" charset="-122"/>
              </a:rPr>
              <a:t>(3)机械能</a:t>
            </a:r>
            <a:r>
              <a:rPr lang="en-US" altLang="zh-CN" sz="2400" smtClean="0">
                <a:latin typeface="宋体" panose="02010600030101010101" pitchFamily="2" charset="-122"/>
                <a:ea typeface="宋体" panose="02010600030101010101" pitchFamily="2" charset="-122"/>
                <a:cs typeface="宋体" panose="02010600030101010101" pitchFamily="2" charset="-122"/>
              </a:rPr>
              <a:t> </a:t>
            </a:r>
            <a:endParaRPr lang="zh-CN" altLang="zh-CN" sz="2400">
              <a:latin typeface="宋体" panose="02010600030101010101" pitchFamily="2" charset="-122"/>
              <a:ea typeface="宋体" panose="02010600030101010101" pitchFamily="2" charset="-122"/>
              <a:cs typeface="宋体" panose="02010600030101010101" pitchFamily="2" charset="-122"/>
            </a:endParaRPr>
          </a:p>
        </p:txBody>
      </p:sp>
      <p:sp>
        <p:nvSpPr>
          <p:cNvPr id="12" name="文本框 107"/>
          <p:cNvSpPr txBox="1"/>
          <p:nvPr/>
        </p:nvSpPr>
        <p:spPr>
          <a:xfrm>
            <a:off x="4109013" y="835478"/>
            <a:ext cx="7647462" cy="3415030"/>
          </a:xfrm>
          <a:prstGeom prst="rect">
            <a:avLst/>
          </a:prstGeom>
          <a:noFill/>
          <a:ln w="9525">
            <a:noFill/>
          </a:ln>
        </p:spPr>
        <p:txBody>
          <a:bodyPr wrap="square">
            <a:spAutoFit/>
          </a:bodyPr>
          <a:lstStyle/>
          <a:p>
            <a:pPr>
              <a:lnSpc>
                <a:spcPct val="150000"/>
              </a:lnSpc>
            </a:pPr>
            <a:r>
              <a:rPr lang="en-US" sz="2400" smtClean="0">
                <a:solidFill>
                  <a:srgbClr val="000000"/>
                </a:solidFill>
                <a:latin typeface="宋体" panose="02010600030101010101" pitchFamily="2" charset="-122"/>
                <a:ea typeface="宋体" panose="02010600030101010101" pitchFamily="2" charset="-122"/>
                <a:cs typeface="宋体" panose="02010600030101010101" pitchFamily="2" charset="-122"/>
              </a:rPr>
              <a:t>5</a:t>
            </a:r>
            <a:r>
              <a:rPr altLang="zh-CN" sz="2400" smtClean="0">
                <a:solidFill>
                  <a:srgbClr val="000000"/>
                </a:solidFill>
                <a:latin typeface="宋体" panose="02010600030101010101" pitchFamily="2" charset="-122"/>
                <a:ea typeface="宋体" panose="02010600030101010101" pitchFamily="2" charset="-122"/>
                <a:cs typeface="宋体" panose="02010600030101010101" pitchFamily="2" charset="-122"/>
              </a:rPr>
              <a:t>.如图所示,用一根细线拴一块橡皮,甩起来,使橡皮绕手在水平面内做匀速圆周运动.</a:t>
            </a:r>
          </a:p>
          <a:p>
            <a:pPr>
              <a:lnSpc>
                <a:spcPct val="150000"/>
              </a:lnSpc>
            </a:pPr>
            <a:r>
              <a:rPr altLang="zh-CN" sz="2400" smtClean="0">
                <a:solidFill>
                  <a:srgbClr val="000000"/>
                </a:solidFill>
                <a:latin typeface="宋体" panose="02010600030101010101" pitchFamily="2" charset="-122"/>
                <a:ea typeface="宋体" panose="02010600030101010101" pitchFamily="2" charset="-122"/>
                <a:cs typeface="宋体" panose="02010600030101010101" pitchFamily="2" charset="-122"/>
              </a:rPr>
              <a:t>(1)请在图中画出橡皮所受重力和细线对橡皮的拉力</a:t>
            </a:r>
          </a:p>
          <a:p>
            <a:pPr>
              <a:lnSpc>
                <a:spcPct val="150000"/>
              </a:lnSpc>
            </a:pPr>
            <a:r>
              <a:rPr altLang="zh-CN" sz="2400" smtClean="0">
                <a:solidFill>
                  <a:srgbClr val="000000"/>
                </a:solidFill>
                <a:latin typeface="宋体" panose="02010600030101010101" pitchFamily="2" charset="-122"/>
                <a:ea typeface="宋体" panose="02010600030101010101" pitchFamily="2" charset="-122"/>
                <a:cs typeface="宋体" panose="02010600030101010101" pitchFamily="2" charset="-122"/>
              </a:rPr>
              <a:t>的示意图.</a:t>
            </a:r>
          </a:p>
          <a:p>
            <a:pPr>
              <a:lnSpc>
                <a:spcPct val="150000"/>
              </a:lnSpc>
            </a:pPr>
            <a:endParaRPr altLang="zh-CN" sz="240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nSpc>
                <a:spcPct val="150000"/>
              </a:lnSpc>
            </a:pPr>
            <a:endParaRPr altLang="zh-CN" sz="240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pic>
        <p:nvPicPr>
          <p:cNvPr id="700" name="2019-6-2.jpg"/>
          <p:cNvPicPr>
            <a:picLocks noChangeAspect="1"/>
          </p:cNvPicPr>
          <p:nvPr/>
        </p:nvPicPr>
        <p:blipFill>
          <a:blip r:embed="rId2"/>
          <a:stretch>
            <a:fillRect/>
          </a:stretch>
        </p:blipFill>
        <p:spPr>
          <a:xfrm>
            <a:off x="882650" y="1320800"/>
            <a:ext cx="2455545" cy="1537335"/>
          </a:xfrm>
          <a:prstGeom prst="rect">
            <a:avLst/>
          </a:prstGeom>
        </p:spPr>
      </p:pic>
      <p:pic>
        <p:nvPicPr>
          <p:cNvPr id="701" name="2019-6-3d.jpg"/>
          <p:cNvPicPr>
            <a:picLocks noChangeAspect="1"/>
          </p:cNvPicPr>
          <p:nvPr/>
        </p:nvPicPr>
        <p:blipFill>
          <a:blip r:embed="rId3"/>
          <a:stretch>
            <a:fillRect/>
          </a:stretch>
        </p:blipFill>
        <p:spPr>
          <a:xfrm>
            <a:off x="6025515" y="3537585"/>
            <a:ext cx="3051810" cy="191008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08"/>
                                        </p:tgtEl>
                                        <p:attrNameLst>
                                          <p:attrName>style.visibility</p:attrName>
                                        </p:attrNameLst>
                                      </p:cBhvr>
                                      <p:to>
                                        <p:strVal val="visible"/>
                                      </p:to>
                                    </p:set>
                                    <p:anim calcmode="lin" valueType="num">
                                      <p:cBhvr additive="base">
                                        <p:cTn id="11" dur="500" fill="hold"/>
                                        <p:tgtEl>
                                          <p:spTgt spid="108"/>
                                        </p:tgtEl>
                                        <p:attrNameLst>
                                          <p:attrName>ppt_x</p:attrName>
                                        </p:attrNameLst>
                                      </p:cBhvr>
                                      <p:tavLst>
                                        <p:tav tm="0">
                                          <p:val>
                                            <p:strVal val="#ppt_x"/>
                                          </p:val>
                                        </p:tav>
                                        <p:tav tm="100000">
                                          <p:val>
                                            <p:strVal val="#ppt_x"/>
                                          </p:val>
                                        </p:tav>
                                      </p:tavLst>
                                    </p:anim>
                                    <p:anim calcmode="lin" valueType="num">
                                      <p:cBhvr additive="base">
                                        <p:cTn id="12" dur="500" fill="hold"/>
                                        <p:tgtEl>
                                          <p:spTgt spid="10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 name="文本框 107"/>
          <p:cNvSpPr txBox="1"/>
          <p:nvPr/>
        </p:nvSpPr>
        <p:spPr>
          <a:xfrm>
            <a:off x="376517" y="3136739"/>
            <a:ext cx="3636085" cy="3412490"/>
          </a:xfrm>
          <a:prstGeom prst="rect">
            <a:avLst/>
          </a:prstGeom>
          <a:noFill/>
          <a:ln w="9525">
            <a:noFill/>
          </a:ln>
        </p:spPr>
        <p:txBody>
          <a:bodyPr wrap="square">
            <a:spAutoFit/>
          </a:bodyPr>
          <a:lstStyle/>
          <a:p>
            <a:pPr>
              <a:lnSpc>
                <a:spcPct val="180000"/>
              </a:lnSpc>
            </a:pPr>
            <a:r>
              <a:rPr altLang="zh-CN" sz="2400" smtClean="0"/>
              <a:t>人教八下,P12图7.3-8</a:t>
            </a:r>
            <a:endParaRPr lang="en-US" altLang="zh-CN" sz="2400" smtClean="0"/>
          </a:p>
          <a:p>
            <a:pPr>
              <a:lnSpc>
                <a:spcPct val="180000"/>
              </a:lnSpc>
            </a:pPr>
            <a:r>
              <a:rPr sz="2400" smtClean="0">
                <a:latin typeface="宋体" panose="02010600030101010101" pitchFamily="2" charset="-122"/>
                <a:ea typeface="宋体" panose="02010600030101010101" pitchFamily="2" charset="-122"/>
                <a:cs typeface="宋体" panose="02010600030101010101" pitchFamily="2" charset="-122"/>
              </a:rPr>
              <a:t>【命题总结】</a:t>
            </a:r>
          </a:p>
          <a:p>
            <a:pPr>
              <a:lnSpc>
                <a:spcPct val="180000"/>
              </a:lnSpc>
            </a:pPr>
            <a:r>
              <a:rPr sz="2400" smtClean="0">
                <a:latin typeface="宋体" panose="02010600030101010101" pitchFamily="2" charset="-122"/>
                <a:ea typeface="宋体" panose="02010600030101010101" pitchFamily="2" charset="-122"/>
                <a:cs typeface="宋体" panose="02010600030101010101" pitchFamily="2" charset="-122"/>
              </a:rPr>
              <a:t>(1)力的示意图</a:t>
            </a:r>
          </a:p>
          <a:p>
            <a:pPr>
              <a:lnSpc>
                <a:spcPct val="180000"/>
              </a:lnSpc>
            </a:pPr>
            <a:r>
              <a:rPr sz="2400" smtClean="0">
                <a:latin typeface="宋体" panose="02010600030101010101" pitchFamily="2" charset="-122"/>
                <a:ea typeface="宋体" panose="02010600030101010101" pitchFamily="2" charset="-122"/>
                <a:cs typeface="宋体" panose="02010600030101010101" pitchFamily="2" charset="-122"/>
              </a:rPr>
              <a:t>(2)力与运动</a:t>
            </a:r>
          </a:p>
          <a:p>
            <a:pPr>
              <a:lnSpc>
                <a:spcPct val="180000"/>
              </a:lnSpc>
            </a:pPr>
            <a:r>
              <a:rPr sz="2400" smtClean="0">
                <a:latin typeface="宋体" panose="02010600030101010101" pitchFamily="2" charset="-122"/>
                <a:ea typeface="宋体" panose="02010600030101010101" pitchFamily="2" charset="-122"/>
                <a:cs typeface="宋体" panose="02010600030101010101" pitchFamily="2" charset="-122"/>
              </a:rPr>
              <a:t>(3)机械能</a:t>
            </a:r>
            <a:r>
              <a:rPr lang="en-US" altLang="zh-CN" sz="2400" smtClean="0">
                <a:latin typeface="宋体" panose="02010600030101010101" pitchFamily="2" charset="-122"/>
                <a:ea typeface="宋体" panose="02010600030101010101" pitchFamily="2" charset="-122"/>
                <a:cs typeface="宋体" panose="02010600030101010101" pitchFamily="2" charset="-122"/>
              </a:rPr>
              <a:t> </a:t>
            </a:r>
            <a:endParaRPr lang="zh-CN" altLang="zh-CN" sz="2400">
              <a:latin typeface="宋体" panose="02010600030101010101" pitchFamily="2" charset="-122"/>
              <a:ea typeface="宋体" panose="02010600030101010101" pitchFamily="2" charset="-122"/>
              <a:cs typeface="宋体" panose="02010600030101010101" pitchFamily="2" charset="-122"/>
            </a:endParaRPr>
          </a:p>
        </p:txBody>
      </p:sp>
      <p:sp>
        <p:nvSpPr>
          <p:cNvPr id="12" name="文本框 107"/>
          <p:cNvSpPr txBox="1"/>
          <p:nvPr/>
        </p:nvSpPr>
        <p:spPr>
          <a:xfrm>
            <a:off x="4109013" y="835478"/>
            <a:ext cx="7799702" cy="4523105"/>
          </a:xfrm>
          <a:prstGeom prst="rect">
            <a:avLst/>
          </a:prstGeom>
          <a:noFill/>
          <a:ln w="9525">
            <a:noFill/>
          </a:ln>
        </p:spPr>
        <p:txBody>
          <a:bodyPr wrap="square">
            <a:spAutoFit/>
          </a:bodyPr>
          <a:lstStyle/>
          <a:p>
            <a:pPr>
              <a:lnSpc>
                <a:spcPct val="200000"/>
              </a:lnSpc>
            </a:pPr>
            <a:r>
              <a:rPr altLang="zh-CN" sz="2400" smtClean="0">
                <a:solidFill>
                  <a:srgbClr val="000000"/>
                </a:solidFill>
                <a:latin typeface="宋体" panose="02010600030101010101" pitchFamily="2" charset="-122"/>
                <a:ea typeface="宋体" panose="02010600030101010101" pitchFamily="2" charset="-122"/>
                <a:cs typeface="宋体" panose="02010600030101010101" pitchFamily="2" charset="-122"/>
              </a:rPr>
              <a:t>(2)橡皮在水平面内做圆周运动时,处于</a:t>
            </a:r>
            <a:r>
              <a:rPr lang="en-US" altLang="zh-CN" sz="2400" u="sng" smtClean="0">
                <a:solidFill>
                  <a:srgbClr val="000000"/>
                </a:solidFill>
                <a:latin typeface="宋体" panose="02010600030101010101" pitchFamily="2" charset="-122"/>
                <a:ea typeface="宋体" panose="02010600030101010101" pitchFamily="2" charset="-122"/>
                <a:cs typeface="宋体" panose="02010600030101010101" pitchFamily="2" charset="-122"/>
              </a:rPr>
              <a:t>      </a:t>
            </a:r>
            <a:r>
              <a:rPr altLang="zh-CN" sz="2400" smtClean="0">
                <a:solidFill>
                  <a:srgbClr val="000000"/>
                </a:solidFill>
                <a:latin typeface="宋体" panose="02010600030101010101" pitchFamily="2" charset="-122"/>
                <a:ea typeface="宋体" panose="02010600030101010101" pitchFamily="2" charset="-122"/>
                <a:cs typeface="宋体" panose="02010600030101010101" pitchFamily="2" charset="-122"/>
              </a:rPr>
              <a:t>(选填“平衡”或“非平衡”)状态,橡皮的运动状态</a:t>
            </a:r>
            <a:r>
              <a:rPr lang="en-US" altLang="zh-CN" sz="2400" u="sng" smtClean="0">
                <a:solidFill>
                  <a:srgbClr val="000000"/>
                </a:solidFill>
                <a:latin typeface="宋体" panose="02010600030101010101" pitchFamily="2" charset="-122"/>
                <a:ea typeface="宋体" panose="02010600030101010101" pitchFamily="2" charset="-122"/>
                <a:cs typeface="宋体" panose="02010600030101010101" pitchFamily="2" charset="-122"/>
              </a:rPr>
              <a:t>    </a:t>
            </a:r>
            <a:r>
              <a:rPr altLang="zh-CN" sz="2400" smtClean="0">
                <a:solidFill>
                  <a:srgbClr val="000000"/>
                </a:solidFill>
                <a:latin typeface="宋体" panose="02010600030101010101" pitchFamily="2" charset="-122"/>
                <a:ea typeface="宋体" panose="02010600030101010101" pitchFamily="2" charset="-122"/>
                <a:cs typeface="宋体" panose="02010600030101010101" pitchFamily="2" charset="-122"/>
              </a:rPr>
              <a:t>(选填“发生”或“没有发生”)改变,橡皮的机械能</a:t>
            </a:r>
            <a:r>
              <a:rPr lang="en-US" altLang="zh-CN" sz="2400" u="sng" smtClean="0">
                <a:solidFill>
                  <a:srgbClr val="000000"/>
                </a:solidFill>
                <a:latin typeface="宋体" panose="02010600030101010101" pitchFamily="2" charset="-122"/>
                <a:ea typeface="宋体" panose="02010600030101010101" pitchFamily="2" charset="-122"/>
                <a:cs typeface="宋体" panose="02010600030101010101" pitchFamily="2" charset="-122"/>
              </a:rPr>
              <a:t>    </a:t>
            </a:r>
            <a:r>
              <a:rPr altLang="zh-CN" sz="2400" smtClean="0">
                <a:solidFill>
                  <a:srgbClr val="000000"/>
                </a:solidFill>
                <a:latin typeface="宋体" panose="02010600030101010101" pitchFamily="2" charset="-122"/>
                <a:ea typeface="宋体" panose="02010600030101010101" pitchFamily="2" charset="-122"/>
                <a:cs typeface="宋体" panose="02010600030101010101" pitchFamily="2" charset="-122"/>
              </a:rPr>
              <a:t>(选填“变大”“不变”或“变小”).</a:t>
            </a:r>
          </a:p>
          <a:p>
            <a:pPr>
              <a:lnSpc>
                <a:spcPct val="200000"/>
              </a:lnSpc>
            </a:pPr>
            <a:r>
              <a:rPr altLang="zh-CN" sz="2400" smtClean="0">
                <a:solidFill>
                  <a:srgbClr val="000000"/>
                </a:solidFill>
                <a:latin typeface="宋体" panose="02010600030101010101" pitchFamily="2" charset="-122"/>
                <a:ea typeface="宋体" panose="02010600030101010101" pitchFamily="2" charset="-122"/>
                <a:cs typeface="宋体" panose="02010600030101010101" pitchFamily="2" charset="-122"/>
              </a:rPr>
              <a:t>(3)橡皮在运动过程中,如果所受的力全部消失,它将做</a:t>
            </a:r>
            <a:endParaRPr lang="en-US" altLang="zh-CN" sz="2400" smtClean="0">
              <a:solidFill>
                <a:srgbClr val="000000"/>
              </a:solidFill>
              <a:latin typeface="宋体" pitchFamily="2" charset="-122"/>
              <a:ea typeface="宋体" panose="02010600030101010101" pitchFamily="2" charset="-122"/>
              <a:cs typeface="宋体" panose="02010600030101010101" pitchFamily="2" charset="-122"/>
            </a:endParaRPr>
          </a:p>
          <a:p>
            <a:pPr>
              <a:lnSpc>
                <a:spcPct val="200000"/>
              </a:lnSpc>
            </a:pPr>
            <a:r>
              <a:rPr lang="zh-CN" altLang="en-US" sz="240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altLang="zh-CN" sz="2400" smtClean="0">
                <a:solidFill>
                  <a:srgbClr val="000000"/>
                </a:solidFill>
                <a:latin typeface="宋体" panose="02010600030101010101" pitchFamily="2" charset="-122"/>
                <a:ea typeface="宋体" panose="02010600030101010101" pitchFamily="2" charset="-122"/>
                <a:cs typeface="宋体" panose="02010600030101010101" pitchFamily="2" charset="-122"/>
              </a:rPr>
              <a:t>(填橡皮的运动状态).</a:t>
            </a:r>
          </a:p>
        </p:txBody>
      </p:sp>
      <p:pic>
        <p:nvPicPr>
          <p:cNvPr id="700" name="2019-6-2.jpg"/>
          <p:cNvPicPr>
            <a:picLocks noChangeAspect="1"/>
          </p:cNvPicPr>
          <p:nvPr/>
        </p:nvPicPr>
        <p:blipFill>
          <a:blip r:embed="rId2"/>
          <a:stretch>
            <a:fillRect/>
          </a:stretch>
        </p:blipFill>
        <p:spPr>
          <a:xfrm>
            <a:off x="882650" y="1320800"/>
            <a:ext cx="2455545" cy="1537335"/>
          </a:xfrm>
          <a:prstGeom prst="rect">
            <a:avLst/>
          </a:prstGeom>
        </p:spPr>
      </p:pic>
      <p:sp>
        <p:nvSpPr>
          <p:cNvPr id="27" name="TextBox 26"/>
          <p:cNvSpPr txBox="1"/>
          <p:nvPr/>
        </p:nvSpPr>
        <p:spPr>
          <a:xfrm>
            <a:off x="9233648" y="1036320"/>
            <a:ext cx="1125968" cy="461665"/>
          </a:xfrm>
          <a:prstGeom prst="rect">
            <a:avLst/>
          </a:prstGeom>
          <a:noFill/>
        </p:spPr>
        <p:txBody>
          <a:bodyPr wrap="square" rtlCol="0">
            <a:spAutoFit/>
          </a:bodyPr>
          <a:lstStyle/>
          <a:p>
            <a:r>
              <a:rPr lang="zh-CN" altLang="en-US" sz="2400" smtClean="0">
                <a:solidFill>
                  <a:srgbClr val="FF0000"/>
                </a:solidFill>
                <a:latin typeface="宋体" panose="02010600030101010101" pitchFamily="2" charset="-122"/>
                <a:ea typeface="宋体" panose="02010600030101010101" pitchFamily="2" charset="-122"/>
              </a:rPr>
              <a:t>非平衡</a:t>
            </a:r>
            <a:endParaRPr lang="zh-CN" altLang="en-US" sz="2400">
              <a:solidFill>
                <a:srgbClr val="FF0000"/>
              </a:solidFill>
              <a:latin typeface="宋体" panose="02010600030101010101" pitchFamily="2" charset="-122"/>
              <a:ea typeface="宋体" panose="02010600030101010101" pitchFamily="2" charset="-122"/>
            </a:endParaRPr>
          </a:p>
        </p:txBody>
      </p:sp>
      <p:sp>
        <p:nvSpPr>
          <p:cNvPr id="29" name="TextBox 28"/>
          <p:cNvSpPr txBox="1"/>
          <p:nvPr/>
        </p:nvSpPr>
        <p:spPr>
          <a:xfrm>
            <a:off x="9601201" y="1791149"/>
            <a:ext cx="1125968" cy="461665"/>
          </a:xfrm>
          <a:prstGeom prst="rect">
            <a:avLst/>
          </a:prstGeom>
          <a:noFill/>
        </p:spPr>
        <p:txBody>
          <a:bodyPr wrap="square" rtlCol="0">
            <a:spAutoFit/>
          </a:bodyPr>
          <a:lstStyle/>
          <a:p>
            <a:r>
              <a:rPr lang="zh-CN" altLang="en-US" sz="2400" smtClean="0">
                <a:solidFill>
                  <a:srgbClr val="FF0000"/>
                </a:solidFill>
                <a:latin typeface="宋体" panose="02010600030101010101" pitchFamily="2" charset="-122"/>
                <a:ea typeface="宋体" panose="02010600030101010101" pitchFamily="2" charset="-122"/>
              </a:rPr>
              <a:t>发生</a:t>
            </a:r>
            <a:endParaRPr lang="zh-CN" altLang="en-US" sz="2400">
              <a:solidFill>
                <a:srgbClr val="FF0000"/>
              </a:solidFill>
              <a:latin typeface="宋体" panose="02010600030101010101" pitchFamily="2" charset="-122"/>
              <a:ea typeface="宋体" panose="02010600030101010101" pitchFamily="2" charset="-122"/>
            </a:endParaRPr>
          </a:p>
        </p:txBody>
      </p:sp>
      <p:sp>
        <p:nvSpPr>
          <p:cNvPr id="30" name="TextBox 29"/>
          <p:cNvSpPr txBox="1"/>
          <p:nvPr/>
        </p:nvSpPr>
        <p:spPr>
          <a:xfrm>
            <a:off x="9549206" y="2513704"/>
            <a:ext cx="1125968" cy="461665"/>
          </a:xfrm>
          <a:prstGeom prst="rect">
            <a:avLst/>
          </a:prstGeom>
          <a:noFill/>
        </p:spPr>
        <p:txBody>
          <a:bodyPr wrap="square" rtlCol="0">
            <a:spAutoFit/>
          </a:bodyPr>
          <a:lstStyle/>
          <a:p>
            <a:r>
              <a:rPr lang="zh-CN" altLang="en-US" sz="2400" smtClean="0">
                <a:solidFill>
                  <a:srgbClr val="FF0000"/>
                </a:solidFill>
                <a:latin typeface="宋体" panose="02010600030101010101" pitchFamily="2" charset="-122"/>
                <a:ea typeface="宋体" panose="02010600030101010101" pitchFamily="2" charset="-122"/>
              </a:rPr>
              <a:t>不变</a:t>
            </a:r>
            <a:endParaRPr lang="zh-CN" altLang="en-US" sz="2400">
              <a:solidFill>
                <a:srgbClr val="FF0000"/>
              </a:solidFill>
              <a:latin typeface="宋体" panose="02010600030101010101" pitchFamily="2" charset="-122"/>
              <a:ea typeface="宋体" panose="02010600030101010101" pitchFamily="2" charset="-122"/>
            </a:endParaRPr>
          </a:p>
        </p:txBody>
      </p:sp>
      <p:sp>
        <p:nvSpPr>
          <p:cNvPr id="31" name="TextBox 30"/>
          <p:cNvSpPr txBox="1"/>
          <p:nvPr/>
        </p:nvSpPr>
        <p:spPr>
          <a:xfrm>
            <a:off x="4096870" y="4688542"/>
            <a:ext cx="2045745" cy="461665"/>
          </a:xfrm>
          <a:prstGeom prst="rect">
            <a:avLst/>
          </a:prstGeom>
          <a:noFill/>
        </p:spPr>
        <p:txBody>
          <a:bodyPr wrap="square" rtlCol="0">
            <a:spAutoFit/>
          </a:bodyPr>
          <a:lstStyle/>
          <a:p>
            <a:r>
              <a:rPr lang="zh-CN" altLang="en-US" sz="2400" smtClean="0">
                <a:solidFill>
                  <a:srgbClr val="FF0000"/>
                </a:solidFill>
                <a:latin typeface="宋体" panose="02010600030101010101" pitchFamily="2" charset="-122"/>
                <a:ea typeface="宋体" panose="02010600030101010101" pitchFamily="2" charset="-122"/>
              </a:rPr>
              <a:t>匀速直线运动</a:t>
            </a:r>
            <a:endParaRPr lang="zh-CN" altLang="en-US" sz="2400">
              <a:solidFill>
                <a:srgbClr val="FF0000"/>
              </a:solidFill>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08"/>
                                        </p:tgtEl>
                                        <p:attrNameLst>
                                          <p:attrName>style.visibility</p:attrName>
                                        </p:attrNameLst>
                                      </p:cBhvr>
                                      <p:to>
                                        <p:strVal val="visible"/>
                                      </p:to>
                                    </p:set>
                                    <p:anim calcmode="lin" valueType="num">
                                      <p:cBhvr additive="base">
                                        <p:cTn id="11" dur="500" fill="hold"/>
                                        <p:tgtEl>
                                          <p:spTgt spid="108"/>
                                        </p:tgtEl>
                                        <p:attrNameLst>
                                          <p:attrName>ppt_x</p:attrName>
                                        </p:attrNameLst>
                                      </p:cBhvr>
                                      <p:tavLst>
                                        <p:tav tm="0">
                                          <p:val>
                                            <p:strVal val="#ppt_x"/>
                                          </p:val>
                                        </p:tav>
                                        <p:tav tm="100000">
                                          <p:val>
                                            <p:strVal val="#ppt_x"/>
                                          </p:val>
                                        </p:tav>
                                      </p:tavLst>
                                    </p:anim>
                                    <p:anim calcmode="lin" valueType="num">
                                      <p:cBhvr additive="base">
                                        <p:cTn id="12" dur="500" fill="hold"/>
                                        <p:tgtEl>
                                          <p:spTgt spid="10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92125" y="1061085"/>
            <a:ext cx="2056130" cy="665480"/>
            <a:chOff x="11221" y="929"/>
            <a:chExt cx="3238" cy="1246"/>
          </a:xfrm>
        </p:grpSpPr>
        <p:sp>
          <p:nvSpPr>
            <p:cNvPr id="10" name="剪去对角的矩形 9"/>
            <p:cNvSpPr/>
            <p:nvPr/>
          </p:nvSpPr>
          <p:spPr>
            <a:xfrm>
              <a:off x="11221" y="929"/>
              <a:ext cx="3239" cy="1247"/>
            </a:xfrm>
            <a:prstGeom prst="snip2DiagRect">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3102" y="979"/>
              <a:ext cx="1146" cy="11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440" name="组合 4"/>
          <p:cNvGrpSpPr/>
          <p:nvPr/>
        </p:nvGrpSpPr>
        <p:grpSpPr>
          <a:xfrm>
            <a:off x="822769" y="446405"/>
            <a:ext cx="10515147" cy="645159"/>
            <a:chOff x="1208" y="1190"/>
            <a:chExt cx="16640" cy="1018"/>
          </a:xfrm>
        </p:grpSpPr>
        <p:pic>
          <p:nvPicPr>
            <p:cNvPr id="18441" name="图片 1" descr="I:\00图.png00图"/>
            <p:cNvPicPr>
              <a:picLocks noChangeAspect="1"/>
            </p:cNvPicPr>
            <p:nvPr/>
          </p:nvPicPr>
          <p:blipFill>
            <a:blip r:embed="rId3"/>
            <a:stretch>
              <a:fillRect/>
            </a:stretch>
          </p:blipFill>
          <p:spPr>
            <a:xfrm>
              <a:off x="1208" y="1255"/>
              <a:ext cx="16640" cy="853"/>
            </a:xfrm>
            <a:prstGeom prst="rect">
              <a:avLst/>
            </a:prstGeom>
            <a:noFill/>
            <a:ln w="9525">
              <a:noFill/>
            </a:ln>
          </p:spPr>
        </p:pic>
        <p:sp>
          <p:nvSpPr>
            <p:cNvPr id="18442" name="文本框 10"/>
            <p:cNvSpPr txBox="1"/>
            <p:nvPr/>
          </p:nvSpPr>
          <p:spPr>
            <a:xfrm>
              <a:off x="6468" y="1190"/>
              <a:ext cx="6211" cy="1018"/>
            </a:xfrm>
            <a:prstGeom prst="rect">
              <a:avLst/>
            </a:prstGeom>
            <a:noFill/>
            <a:ln w="9525">
              <a:noFill/>
            </a:ln>
          </p:spPr>
          <p:txBody>
            <a:bodyPr anchor="t">
              <a:spAutoFit/>
            </a:bodyPr>
            <a:lstStyle/>
            <a:p>
              <a:pPr algn="ctr"/>
              <a:r>
                <a:rPr lang="zh-CN" altLang="en-US" sz="3600" b="1">
                  <a:latin typeface="黑体" panose="02010609060101010101" pitchFamily="49" charset="-122"/>
                  <a:ea typeface="黑体" panose="02010609060101010101" pitchFamily="49" charset="-122"/>
                  <a:sym typeface="宋体" panose="02010600030101010101" pitchFamily="2" charset="-122"/>
                </a:rPr>
                <a:t>考点过关</a:t>
              </a:r>
              <a:endParaRPr lang="en-US" altLang="zh-CN" sz="3600" b="1">
                <a:latin typeface="黑体" pitchFamily="49" charset="-122"/>
                <a:ea typeface="黑体" pitchFamily="49" charset="-122"/>
                <a:sym typeface="宋体" pitchFamily="2" charset="-122"/>
              </a:endParaRPr>
            </a:p>
          </p:txBody>
        </p:sp>
      </p:grpSp>
      <p:grpSp>
        <p:nvGrpSpPr>
          <p:cNvPr id="3" name="组合 2"/>
          <p:cNvGrpSpPr/>
          <p:nvPr/>
        </p:nvGrpSpPr>
        <p:grpSpPr>
          <a:xfrm>
            <a:off x="626745" y="1130300"/>
            <a:ext cx="10210800" cy="521970"/>
            <a:chOff x="894" y="3246"/>
            <a:chExt cx="16080" cy="822"/>
          </a:xfrm>
        </p:grpSpPr>
        <p:sp>
          <p:nvSpPr>
            <p:cNvPr id="20481" name="文本框 4"/>
            <p:cNvSpPr txBox="1"/>
            <p:nvPr/>
          </p:nvSpPr>
          <p:spPr>
            <a:xfrm>
              <a:off x="3894" y="3246"/>
              <a:ext cx="13080" cy="822"/>
            </a:xfrm>
            <a:prstGeom prst="rect">
              <a:avLst/>
            </a:prstGeom>
            <a:noFill/>
            <a:ln w="9525">
              <a:noFill/>
            </a:ln>
          </p:spPr>
          <p:txBody>
            <a:bodyPr wrap="square" anchor="t">
              <a:spAutoFit/>
            </a:bodyPr>
            <a:lstStyle/>
            <a:p>
              <a:r>
                <a:rPr lang="zh-CN" altLang="en-US" sz="2800" b="1">
                  <a:latin typeface="Times New Roman" panose="02020603050405020304" pitchFamily="18" charset="0"/>
                  <a:ea typeface="黑体" panose="02010609060101010101" pitchFamily="49" charset="-122"/>
                  <a:cs typeface="Times New Roman" panose="02020603050405020304" pitchFamily="18" charset="0"/>
                  <a:sym typeface="+mn-ea"/>
                </a:rPr>
                <a:t>牛顿第一定律</a:t>
              </a:r>
            </a:p>
          </p:txBody>
        </p:sp>
        <p:grpSp>
          <p:nvGrpSpPr>
            <p:cNvPr id="20488" name="组合 13"/>
            <p:cNvGrpSpPr/>
            <p:nvPr/>
          </p:nvGrpSpPr>
          <p:grpSpPr>
            <a:xfrm>
              <a:off x="894" y="3246"/>
              <a:ext cx="2489" cy="820"/>
              <a:chOff x="6686" y="8865"/>
              <a:chExt cx="2649" cy="875"/>
            </a:xfrm>
          </p:grpSpPr>
          <p:sp>
            <p:nvSpPr>
              <p:cNvPr id="20490" name="文本框 10"/>
              <p:cNvSpPr txBox="1"/>
              <p:nvPr/>
            </p:nvSpPr>
            <p:spPr>
              <a:xfrm>
                <a:off x="6686" y="8865"/>
                <a:ext cx="1536" cy="875"/>
              </a:xfrm>
              <a:prstGeom prst="rect">
                <a:avLst/>
              </a:prstGeom>
              <a:noFill/>
              <a:ln w="9525">
                <a:noFill/>
              </a:ln>
            </p:spPr>
            <p:txBody>
              <a:bodyPr anchor="t">
                <a:spAutoFit/>
              </a:bodyPr>
              <a:lstStyle/>
              <a:p>
                <a:r>
                  <a:rPr lang="zh-CN" altLang="en-US" sz="2800" b="1">
                    <a:latin typeface="Times New Roman" panose="02020603050405020304" pitchFamily="18" charset="0"/>
                    <a:ea typeface="黑体" panose="02010609060101010101" pitchFamily="49" charset="-122"/>
                  </a:rPr>
                  <a:t>考点</a:t>
                </a:r>
              </a:p>
            </p:txBody>
          </p:sp>
          <p:sp>
            <p:nvSpPr>
              <p:cNvPr id="20491" name="文本框 11"/>
              <p:cNvSpPr txBox="1"/>
              <p:nvPr/>
            </p:nvSpPr>
            <p:spPr>
              <a:xfrm rot="-10800000" flipV="1">
                <a:off x="8667" y="8865"/>
                <a:ext cx="668" cy="875"/>
              </a:xfrm>
              <a:prstGeom prst="rect">
                <a:avLst/>
              </a:prstGeom>
              <a:noFill/>
              <a:ln w="9525">
                <a:noFill/>
              </a:ln>
            </p:spPr>
            <p:txBody>
              <a:bodyPr anchor="t">
                <a:spAutoFit/>
              </a:bodyPr>
              <a:lstStyle/>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1</a:t>
                </a:r>
              </a:p>
            </p:txBody>
          </p:sp>
        </p:grpSp>
      </p:grpSp>
      <p:sp>
        <p:nvSpPr>
          <p:cNvPr id="41" name="矩形 40"/>
          <p:cNvSpPr/>
          <p:nvPr/>
        </p:nvSpPr>
        <p:spPr>
          <a:xfrm>
            <a:off x="823193" y="1874829"/>
            <a:ext cx="10012101" cy="3857625"/>
          </a:xfrm>
          <a:prstGeom prst="rect">
            <a:avLst/>
          </a:prstGeom>
        </p:spPr>
        <p:txBody>
          <a:bodyPr wrap="square">
            <a:spAutoFit/>
          </a:bodyPr>
          <a:lstStyle/>
          <a:p>
            <a:pPr>
              <a:lnSpc>
                <a:spcPct val="170000"/>
              </a:lnSpc>
            </a:pPr>
            <a:r>
              <a:rPr altLang="zh-CN" sz="2400" smtClean="0"/>
              <a:t>1.阻力对物体运动的影响</a:t>
            </a:r>
          </a:p>
          <a:p>
            <a:pPr>
              <a:lnSpc>
                <a:spcPct val="170000"/>
              </a:lnSpc>
            </a:pPr>
            <a:r>
              <a:rPr altLang="zh-CN" sz="2400" smtClean="0">
                <a:latin typeface="宋体" panose="02010600030101010101" pitchFamily="2" charset="-122"/>
                <a:ea typeface="宋体" panose="02010600030101010101" pitchFamily="2" charset="-122"/>
                <a:cs typeface="宋体" panose="02010600030101010101" pitchFamily="2" charset="-122"/>
              </a:rPr>
              <a:t>(1)</a:t>
            </a:r>
            <a:r>
              <a:rPr lang="en-US" sz="2400" u="sng" smtClean="0">
                <a:latin typeface="宋体" panose="02010600030101010101" pitchFamily="2" charset="-122"/>
                <a:ea typeface="宋体" panose="02010600030101010101" pitchFamily="2" charset="-122"/>
                <a:cs typeface="宋体" panose="02010600030101010101" pitchFamily="2" charset="-122"/>
              </a:rPr>
              <a:t>      </a:t>
            </a:r>
            <a:r>
              <a:rPr lang="en-US" altLang="zh-CN" sz="2400" u="sng" smtClean="0">
                <a:latin typeface="宋体" panose="02010600030101010101" pitchFamily="2" charset="-122"/>
                <a:ea typeface="宋体" panose="02010600030101010101" pitchFamily="2" charset="-122"/>
                <a:cs typeface="宋体" panose="02010600030101010101" pitchFamily="2" charset="-122"/>
              </a:rPr>
              <a:t>      </a:t>
            </a:r>
            <a:r>
              <a:rPr altLang="zh-CN" sz="2400" smtClean="0">
                <a:latin typeface="宋体" panose="02010600030101010101" pitchFamily="2" charset="-122"/>
                <a:ea typeface="宋体" panose="02010600030101010101" pitchFamily="2" charset="-122"/>
                <a:cs typeface="宋体" panose="02010600030101010101" pitchFamily="2" charset="-122"/>
              </a:rPr>
              <a:t>(填物理学家的名字)提出了物体的运动不需要力来维持,运动的物体之所以会停下来,是因为受到了</a:t>
            </a:r>
            <a:r>
              <a:rPr lang="en-US" sz="2400" u="sng" smtClean="0">
                <a:latin typeface="宋体" panose="02010600030101010101" pitchFamily="2" charset="-122"/>
                <a:ea typeface="宋体" panose="02010600030101010101" pitchFamily="2" charset="-122"/>
                <a:cs typeface="宋体" panose="02010600030101010101" pitchFamily="2" charset="-122"/>
              </a:rPr>
              <a:t>   </a:t>
            </a:r>
            <a:r>
              <a:rPr lang="en-US" altLang="zh-CN" sz="2400" u="sng" smtClean="0">
                <a:latin typeface="宋体" panose="02010600030101010101" pitchFamily="2" charset="-122"/>
                <a:ea typeface="宋体" panose="02010600030101010101" pitchFamily="2" charset="-122"/>
                <a:cs typeface="宋体" panose="02010600030101010101" pitchFamily="2" charset="-122"/>
              </a:rPr>
              <a:t>    </a:t>
            </a:r>
            <a:r>
              <a:rPr altLang="zh-CN" sz="2400" smtClean="0">
                <a:latin typeface="宋体" panose="02010600030101010101" pitchFamily="2" charset="-122"/>
                <a:ea typeface="宋体" panose="02010600030101010101" pitchFamily="2" charset="-122"/>
                <a:cs typeface="宋体" panose="02010600030101010101" pitchFamily="2" charset="-122"/>
              </a:rPr>
              <a:t>;</a:t>
            </a:r>
          </a:p>
          <a:p>
            <a:pPr>
              <a:lnSpc>
                <a:spcPct val="170000"/>
              </a:lnSpc>
            </a:pPr>
            <a:r>
              <a:rPr altLang="zh-CN" sz="2400" smtClean="0">
                <a:latin typeface="宋体" panose="02010600030101010101" pitchFamily="2" charset="-122"/>
                <a:ea typeface="宋体" panose="02010600030101010101" pitchFamily="2" charset="-122"/>
                <a:cs typeface="宋体" panose="02010600030101010101" pitchFamily="2" charset="-122"/>
              </a:rPr>
              <a:t>(2)运动的物体受到的阻力越大,对物体运动的影响越</a:t>
            </a:r>
            <a:r>
              <a:rPr lang="en-US" sz="2400" u="sng" smtClean="0">
                <a:latin typeface="宋体" panose="02010600030101010101" pitchFamily="2" charset="-122"/>
                <a:ea typeface="宋体" panose="02010600030101010101" pitchFamily="2" charset="-122"/>
                <a:cs typeface="宋体" panose="02010600030101010101" pitchFamily="2" charset="-122"/>
              </a:rPr>
              <a:t>        </a:t>
            </a:r>
            <a:r>
              <a:rPr lang="en-US" altLang="zh-CN" sz="2400" u="sng" smtClean="0">
                <a:latin typeface="宋体" panose="02010600030101010101" pitchFamily="2" charset="-122"/>
                <a:ea typeface="宋体" panose="02010600030101010101" pitchFamily="2" charset="-122"/>
                <a:cs typeface="宋体" panose="02010600030101010101" pitchFamily="2" charset="-122"/>
              </a:rPr>
              <a:t>  </a:t>
            </a:r>
            <a:r>
              <a:rPr altLang="zh-CN" sz="2400" smtClean="0">
                <a:latin typeface="宋体" panose="02010600030101010101" pitchFamily="2" charset="-122"/>
                <a:ea typeface="宋体" panose="02010600030101010101" pitchFamily="2" charset="-122"/>
                <a:cs typeface="宋体" panose="02010600030101010101" pitchFamily="2" charset="-122"/>
              </a:rPr>
              <a:t>;</a:t>
            </a:r>
          </a:p>
          <a:p>
            <a:pPr>
              <a:lnSpc>
                <a:spcPct val="170000"/>
              </a:lnSpc>
            </a:pPr>
            <a:r>
              <a:rPr altLang="zh-CN" sz="2400" smtClean="0">
                <a:latin typeface="宋体" panose="02010600030101010101" pitchFamily="2" charset="-122"/>
                <a:ea typeface="宋体" panose="02010600030101010101" pitchFamily="2" charset="-122"/>
                <a:cs typeface="宋体" panose="02010600030101010101" pitchFamily="2" charset="-122"/>
              </a:rPr>
              <a:t>(3)假如运动的物体受到的阻力为0,物体的运动将不受影响,物体将以</a:t>
            </a:r>
            <a:endParaRPr lang="en-US" altLang="zh-CN" sz="2400" smtClean="0">
              <a:latin typeface="宋体" pitchFamily="2" charset="-122"/>
              <a:ea typeface="宋体" panose="02010600030101010101" pitchFamily="2" charset="-122"/>
              <a:cs typeface="宋体" panose="02010600030101010101" pitchFamily="2" charset="-122"/>
            </a:endParaRPr>
          </a:p>
          <a:p>
            <a:pPr>
              <a:lnSpc>
                <a:spcPct val="170000"/>
              </a:lnSpc>
            </a:pPr>
            <a:r>
              <a:rPr lang="en-US" sz="2400" smtClean="0">
                <a:latin typeface="宋体" panose="02010600030101010101" pitchFamily="2" charset="-122"/>
                <a:ea typeface="宋体" panose="02010600030101010101" pitchFamily="2" charset="-122"/>
                <a:cs typeface="宋体" panose="02010600030101010101" pitchFamily="2" charset="-122"/>
              </a:rPr>
              <a:t>(4)</a:t>
            </a:r>
            <a:r>
              <a:rPr lang="en-US" altLang="zh-CN" sz="2400" u="sng" smtClean="0">
                <a:latin typeface="宋体" panose="02010600030101010101" pitchFamily="2" charset="-122"/>
                <a:ea typeface="宋体" panose="02010600030101010101" pitchFamily="2" charset="-122"/>
                <a:cs typeface="宋体" panose="02010600030101010101" pitchFamily="2" charset="-122"/>
              </a:rPr>
              <a:t>                      </a:t>
            </a:r>
            <a:r>
              <a:rPr altLang="zh-CN" sz="2400" smtClean="0">
                <a:latin typeface="宋体" panose="02010600030101010101" pitchFamily="2" charset="-122"/>
                <a:ea typeface="宋体" panose="02010600030101010101" pitchFamily="2" charset="-122"/>
                <a:cs typeface="宋体" panose="02010600030101010101" pitchFamily="2" charset="-122"/>
              </a:rPr>
              <a:t>永远地运动下去.</a:t>
            </a:r>
            <a:endParaRPr lang="zh-CN" altLang="zh-CN" sz="2400">
              <a:latin typeface="宋体" pitchFamily="2" charset="-122"/>
              <a:ea typeface="宋体" panose="02010600030101010101" pitchFamily="2" charset="-122"/>
              <a:cs typeface="宋体" panose="02010600030101010101" pitchFamily="2" charset="-122"/>
            </a:endParaRPr>
          </a:p>
        </p:txBody>
      </p:sp>
      <p:sp>
        <p:nvSpPr>
          <p:cNvPr id="39" name="TextBox 38"/>
          <p:cNvSpPr txBox="1"/>
          <p:nvPr/>
        </p:nvSpPr>
        <p:spPr>
          <a:xfrm>
            <a:off x="1836682" y="2605332"/>
            <a:ext cx="1262230" cy="461665"/>
          </a:xfrm>
          <a:prstGeom prst="rect">
            <a:avLst/>
          </a:prstGeom>
          <a:noFill/>
        </p:spPr>
        <p:txBody>
          <a:bodyPr wrap="square" rtlCol="0">
            <a:spAutoFit/>
          </a:bodyPr>
          <a:lstStyle/>
          <a:p>
            <a:r>
              <a:rPr lang="zh-CN" altLang="en-US" sz="2400" smtClean="0">
                <a:solidFill>
                  <a:srgbClr val="FF0000"/>
                </a:solidFill>
                <a:latin typeface="宋体" panose="02010600030101010101" pitchFamily="2" charset="-122"/>
                <a:ea typeface="宋体" panose="02010600030101010101" pitchFamily="2" charset="-122"/>
              </a:rPr>
              <a:t>伽利略</a:t>
            </a:r>
            <a:endParaRPr lang="zh-CN" altLang="en-US" sz="2400">
              <a:solidFill>
                <a:srgbClr val="FF0000"/>
              </a:solidFill>
              <a:latin typeface="宋体" pitchFamily="2" charset="-122"/>
              <a:ea typeface="宋体" panose="02010600030101010101" pitchFamily="2" charset="-122"/>
            </a:endParaRPr>
          </a:p>
        </p:txBody>
      </p:sp>
      <p:sp>
        <p:nvSpPr>
          <p:cNvPr id="5" name="TextBox 39"/>
          <p:cNvSpPr txBox="1"/>
          <p:nvPr/>
        </p:nvSpPr>
        <p:spPr>
          <a:xfrm>
            <a:off x="6677623" y="3229276"/>
            <a:ext cx="799651" cy="461665"/>
          </a:xfrm>
          <a:prstGeom prst="rect">
            <a:avLst/>
          </a:prstGeom>
          <a:noFill/>
        </p:spPr>
        <p:txBody>
          <a:bodyPr wrap="square" rtlCol="0">
            <a:spAutoFit/>
          </a:bodyPr>
          <a:lstStyle/>
          <a:p>
            <a:r>
              <a:rPr lang="zh-CN" altLang="en-US" sz="2400" smtClean="0">
                <a:solidFill>
                  <a:srgbClr val="FF0000"/>
                </a:solidFill>
                <a:latin typeface="宋体" panose="02010600030101010101" pitchFamily="2" charset="-122"/>
                <a:ea typeface="宋体" panose="02010600030101010101" pitchFamily="2" charset="-122"/>
              </a:rPr>
              <a:t>阻力</a:t>
            </a:r>
            <a:endParaRPr lang="zh-CN" altLang="en-US" sz="2400">
              <a:solidFill>
                <a:srgbClr val="FF0000"/>
              </a:solidFill>
              <a:latin typeface="宋体" panose="02010600030101010101" pitchFamily="2" charset="-122"/>
              <a:ea typeface="宋体" panose="02010600030101010101" pitchFamily="2" charset="-122"/>
            </a:endParaRPr>
          </a:p>
        </p:txBody>
      </p:sp>
      <p:sp>
        <p:nvSpPr>
          <p:cNvPr id="43" name="TextBox 42"/>
          <p:cNvSpPr txBox="1"/>
          <p:nvPr/>
        </p:nvSpPr>
        <p:spPr>
          <a:xfrm>
            <a:off x="8388090" y="3874736"/>
            <a:ext cx="498437" cy="461665"/>
          </a:xfrm>
          <a:prstGeom prst="rect">
            <a:avLst/>
          </a:prstGeom>
          <a:noFill/>
        </p:spPr>
        <p:txBody>
          <a:bodyPr wrap="square" rtlCol="0">
            <a:spAutoFit/>
          </a:bodyPr>
          <a:lstStyle/>
          <a:p>
            <a:r>
              <a:rPr lang="zh-CN" altLang="en-US" sz="2400" smtClean="0">
                <a:solidFill>
                  <a:srgbClr val="FF0000"/>
                </a:solidFill>
                <a:latin typeface="宋体" panose="02010600030101010101" pitchFamily="2" charset="-122"/>
                <a:ea typeface="宋体" panose="02010600030101010101" pitchFamily="2" charset="-122"/>
              </a:rPr>
              <a:t>大</a:t>
            </a:r>
            <a:endParaRPr lang="zh-CN" altLang="en-US" sz="2400">
              <a:solidFill>
                <a:srgbClr val="FF0000"/>
              </a:solidFill>
              <a:latin typeface="宋体" panose="02010600030101010101" pitchFamily="2" charset="-122"/>
              <a:ea typeface="宋体" panose="02010600030101010101" pitchFamily="2" charset="-122"/>
            </a:endParaRPr>
          </a:p>
        </p:txBody>
      </p:sp>
      <p:sp>
        <p:nvSpPr>
          <p:cNvPr id="44" name="TextBox 43"/>
          <p:cNvSpPr txBox="1"/>
          <p:nvPr/>
        </p:nvSpPr>
        <p:spPr>
          <a:xfrm>
            <a:off x="2001932" y="5111864"/>
            <a:ext cx="2327236" cy="461665"/>
          </a:xfrm>
          <a:prstGeom prst="rect">
            <a:avLst/>
          </a:prstGeom>
          <a:noFill/>
        </p:spPr>
        <p:txBody>
          <a:bodyPr wrap="square" rtlCol="0">
            <a:spAutoFit/>
          </a:bodyPr>
          <a:lstStyle/>
          <a:p>
            <a:r>
              <a:rPr lang="zh-CN" altLang="en-US" sz="2400" smtClean="0">
                <a:solidFill>
                  <a:srgbClr val="FF0000"/>
                </a:solidFill>
                <a:latin typeface="宋体" panose="02010600030101010101" pitchFamily="2" charset="-122"/>
                <a:ea typeface="宋体" panose="02010600030101010101" pitchFamily="2" charset="-122"/>
              </a:rPr>
              <a:t>恒定不变的速度</a:t>
            </a:r>
            <a:endParaRPr lang="zh-CN" altLang="en-US" sz="2400">
              <a:solidFill>
                <a:srgbClr val="FF0000"/>
              </a:solidFill>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ppt_x"/>
                                          </p:val>
                                        </p:tav>
                                        <p:tav tm="100000">
                                          <p:val>
                                            <p:strVal val="#ppt_x"/>
                                          </p:val>
                                        </p:tav>
                                      </p:tavLst>
                                    </p:anim>
                                    <p:anim calcmode="lin" valueType="num">
                                      <p:cBhvr additive="base">
                                        <p:cTn id="8"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9"/>
                                        </p:tgtEl>
                                        <p:attrNameLst>
                                          <p:attrName>style.visibility</p:attrName>
                                        </p:attrNameLst>
                                      </p:cBhvr>
                                      <p:to>
                                        <p:strVal val="visible"/>
                                      </p:to>
                                    </p:set>
                                    <p:anim calcmode="lin" valueType="num">
                                      <p:cBhvr additive="base">
                                        <p:cTn id="13" dur="500" fill="hold"/>
                                        <p:tgtEl>
                                          <p:spTgt spid="39"/>
                                        </p:tgtEl>
                                        <p:attrNameLst>
                                          <p:attrName>ppt_x</p:attrName>
                                        </p:attrNameLst>
                                      </p:cBhvr>
                                      <p:tavLst>
                                        <p:tav tm="0">
                                          <p:val>
                                            <p:strVal val="#ppt_x"/>
                                          </p:val>
                                        </p:tav>
                                        <p:tav tm="100000">
                                          <p:val>
                                            <p:strVal val="#ppt_x"/>
                                          </p:val>
                                        </p:tav>
                                      </p:tavLst>
                                    </p:anim>
                                    <p:anim calcmode="lin" valueType="num">
                                      <p:cBhvr additive="base">
                                        <p:cTn id="14"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3"/>
                                        </p:tgtEl>
                                        <p:attrNameLst>
                                          <p:attrName>style.visibility</p:attrName>
                                        </p:attrNameLst>
                                      </p:cBhvr>
                                      <p:to>
                                        <p:strVal val="visible"/>
                                      </p:to>
                                    </p:set>
                                    <p:anim calcmode="lin" valueType="num">
                                      <p:cBhvr additive="base">
                                        <p:cTn id="25" dur="500" fill="hold"/>
                                        <p:tgtEl>
                                          <p:spTgt spid="43"/>
                                        </p:tgtEl>
                                        <p:attrNameLst>
                                          <p:attrName>ppt_x</p:attrName>
                                        </p:attrNameLst>
                                      </p:cBhvr>
                                      <p:tavLst>
                                        <p:tav tm="0">
                                          <p:val>
                                            <p:strVal val="#ppt_x"/>
                                          </p:val>
                                        </p:tav>
                                        <p:tav tm="100000">
                                          <p:val>
                                            <p:strVal val="#ppt_x"/>
                                          </p:val>
                                        </p:tav>
                                      </p:tavLst>
                                    </p:anim>
                                    <p:anim calcmode="lin" valueType="num">
                                      <p:cBhvr additive="base">
                                        <p:cTn id="26"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4"/>
                                        </p:tgtEl>
                                        <p:attrNameLst>
                                          <p:attrName>style.visibility</p:attrName>
                                        </p:attrNameLst>
                                      </p:cBhvr>
                                      <p:to>
                                        <p:strVal val="visible"/>
                                      </p:to>
                                    </p:set>
                                    <p:anim calcmode="lin" valueType="num">
                                      <p:cBhvr additive="base">
                                        <p:cTn id="31" dur="500" fill="hold"/>
                                        <p:tgtEl>
                                          <p:spTgt spid="44"/>
                                        </p:tgtEl>
                                        <p:attrNameLst>
                                          <p:attrName>ppt_x</p:attrName>
                                        </p:attrNameLst>
                                      </p:cBhvr>
                                      <p:tavLst>
                                        <p:tav tm="0">
                                          <p:val>
                                            <p:strVal val="#ppt_x"/>
                                          </p:val>
                                        </p:tav>
                                        <p:tav tm="100000">
                                          <p:val>
                                            <p:strVal val="#ppt_x"/>
                                          </p:val>
                                        </p:tav>
                                      </p:tavLst>
                                    </p:anim>
                                    <p:anim calcmode="lin" valueType="num">
                                      <p:cBhvr additive="base">
                                        <p:cTn id="32"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39" grpId="0"/>
      <p:bldP spid="5" grpId="0"/>
      <p:bldP spid="43" grpId="0"/>
      <p:bldP spid="4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 name="文本框 107"/>
          <p:cNvSpPr txBox="1"/>
          <p:nvPr/>
        </p:nvSpPr>
        <p:spPr>
          <a:xfrm>
            <a:off x="376517" y="3136739"/>
            <a:ext cx="3636085" cy="3192780"/>
          </a:xfrm>
          <a:prstGeom prst="rect">
            <a:avLst/>
          </a:prstGeom>
          <a:noFill/>
          <a:ln w="9525">
            <a:noFill/>
          </a:ln>
        </p:spPr>
        <p:txBody>
          <a:bodyPr wrap="square">
            <a:spAutoFit/>
          </a:bodyPr>
          <a:lstStyle/>
          <a:p>
            <a:pPr>
              <a:lnSpc>
                <a:spcPct val="120000"/>
              </a:lnSpc>
              <a:spcBef>
                <a:spcPct val="0"/>
              </a:spcBef>
              <a:spcAft>
                <a:spcPct val="0"/>
              </a:spcAft>
            </a:pPr>
            <a:r>
              <a:rPr altLang="zh-CN" sz="2400" smtClean="0"/>
              <a:t>人教八下,P25图8.3-4</a:t>
            </a:r>
            <a:r>
              <a:rPr lang="en-US" altLang="zh-CN" sz="2400" smtClean="0"/>
              <a:t> </a:t>
            </a:r>
          </a:p>
          <a:p>
            <a:pPr>
              <a:lnSpc>
                <a:spcPct val="120000"/>
              </a:lnSpc>
              <a:spcBef>
                <a:spcPct val="0"/>
              </a:spcBef>
              <a:spcAft>
                <a:spcPct val="0"/>
              </a:spcAft>
            </a:pPr>
            <a:r>
              <a:rPr sz="2400" smtClean="0">
                <a:latin typeface="宋体" panose="02010600030101010101" pitchFamily="2" charset="-122"/>
                <a:ea typeface="宋体" panose="02010600030101010101" pitchFamily="2" charset="-122"/>
                <a:cs typeface="宋体" panose="02010600030101010101" pitchFamily="2" charset="-122"/>
              </a:rPr>
              <a:t>【命题总结】</a:t>
            </a:r>
          </a:p>
          <a:p>
            <a:pPr>
              <a:lnSpc>
                <a:spcPct val="120000"/>
              </a:lnSpc>
              <a:spcBef>
                <a:spcPct val="0"/>
              </a:spcBef>
              <a:spcAft>
                <a:spcPct val="0"/>
              </a:spcAft>
            </a:pPr>
            <a:r>
              <a:rPr sz="2400" smtClean="0">
                <a:latin typeface="宋体" panose="02010600030101010101" pitchFamily="2" charset="-122"/>
                <a:ea typeface="宋体" panose="02010600030101010101" pitchFamily="2" charset="-122"/>
                <a:cs typeface="宋体" panose="02010600030101010101" pitchFamily="2" charset="-122"/>
              </a:rPr>
              <a:t>(1)力的作用是相互的</a:t>
            </a:r>
          </a:p>
          <a:p>
            <a:pPr>
              <a:lnSpc>
                <a:spcPct val="120000"/>
              </a:lnSpc>
              <a:spcBef>
                <a:spcPct val="0"/>
              </a:spcBef>
              <a:spcAft>
                <a:spcPct val="0"/>
              </a:spcAft>
            </a:pPr>
            <a:r>
              <a:rPr sz="2400" smtClean="0">
                <a:latin typeface="宋体" panose="02010600030101010101" pitchFamily="2" charset="-122"/>
                <a:ea typeface="宋体" panose="02010600030101010101" pitchFamily="2" charset="-122"/>
                <a:cs typeface="宋体" panose="02010600030101010101" pitchFamily="2" charset="-122"/>
              </a:rPr>
              <a:t>(2)力的作用效果</a:t>
            </a:r>
          </a:p>
          <a:p>
            <a:pPr>
              <a:lnSpc>
                <a:spcPct val="120000"/>
              </a:lnSpc>
              <a:spcBef>
                <a:spcPct val="0"/>
              </a:spcBef>
              <a:spcAft>
                <a:spcPct val="0"/>
              </a:spcAft>
            </a:pPr>
            <a:r>
              <a:rPr sz="2400" smtClean="0">
                <a:latin typeface="宋体" panose="02010600030101010101" pitchFamily="2" charset="-122"/>
                <a:ea typeface="宋体" panose="02010600030101010101" pitchFamily="2" charset="-122"/>
                <a:cs typeface="宋体" panose="02010600030101010101" pitchFamily="2" charset="-122"/>
              </a:rPr>
              <a:t>(3)摩擦力</a:t>
            </a:r>
          </a:p>
          <a:p>
            <a:pPr>
              <a:lnSpc>
                <a:spcPct val="120000"/>
              </a:lnSpc>
              <a:spcBef>
                <a:spcPct val="0"/>
              </a:spcBef>
              <a:spcAft>
                <a:spcPct val="0"/>
              </a:spcAft>
            </a:pPr>
            <a:r>
              <a:rPr sz="2400" smtClean="0">
                <a:latin typeface="宋体" panose="02010600030101010101" pitchFamily="2" charset="-122"/>
                <a:ea typeface="宋体" panose="02010600030101010101" pitchFamily="2" charset="-122"/>
                <a:cs typeface="宋体" panose="02010600030101010101" pitchFamily="2" charset="-122"/>
              </a:rPr>
              <a:t>(4)力的示意图</a:t>
            </a:r>
          </a:p>
          <a:p>
            <a:pPr>
              <a:lnSpc>
                <a:spcPct val="120000"/>
              </a:lnSpc>
              <a:spcBef>
                <a:spcPct val="0"/>
              </a:spcBef>
              <a:spcAft>
                <a:spcPct val="0"/>
              </a:spcAft>
            </a:pPr>
            <a:r>
              <a:rPr sz="2400" smtClean="0">
                <a:latin typeface="宋体" panose="02010600030101010101" pitchFamily="2" charset="-122"/>
                <a:ea typeface="宋体" panose="02010600030101010101" pitchFamily="2" charset="-122"/>
                <a:cs typeface="宋体" panose="02010600030101010101" pitchFamily="2" charset="-122"/>
              </a:rPr>
              <a:t>(5)压力与压强</a:t>
            </a:r>
          </a:p>
        </p:txBody>
      </p:sp>
      <p:sp>
        <p:nvSpPr>
          <p:cNvPr id="12" name="文本框 107"/>
          <p:cNvSpPr txBox="1"/>
          <p:nvPr/>
        </p:nvSpPr>
        <p:spPr>
          <a:xfrm>
            <a:off x="4153405" y="922923"/>
            <a:ext cx="8036689" cy="4523105"/>
          </a:xfrm>
          <a:prstGeom prst="rect">
            <a:avLst/>
          </a:prstGeom>
          <a:noFill/>
          <a:ln w="9525">
            <a:noFill/>
          </a:ln>
        </p:spPr>
        <p:txBody>
          <a:bodyPr wrap="square">
            <a:spAutoFit/>
          </a:bodyPr>
          <a:lstStyle/>
          <a:p>
            <a:pPr>
              <a:lnSpc>
                <a:spcPct val="150000"/>
              </a:lnSpc>
              <a:spcAft>
                <a:spcPct val="0"/>
              </a:spcAft>
            </a:pPr>
            <a:r>
              <a:rPr lang="en-US" sz="2400" smtClean="0">
                <a:solidFill>
                  <a:srgbClr val="000000"/>
                </a:solidFill>
                <a:latin typeface="宋体" panose="02010600030101010101" pitchFamily="2" charset="-122"/>
                <a:ea typeface="宋体" panose="02010600030101010101" pitchFamily="2" charset="-122"/>
                <a:cs typeface="Times New Roman" panose="02020603050405020304"/>
              </a:rPr>
              <a:t>6</a:t>
            </a:r>
            <a:r>
              <a:rPr altLang="zh-CN" sz="2400" smtClean="0">
                <a:solidFill>
                  <a:srgbClr val="000000"/>
                </a:solidFill>
                <a:latin typeface="宋体" panose="02010600030101010101" pitchFamily="2" charset="-122"/>
                <a:ea typeface="宋体" panose="02010600030101010101" pitchFamily="2" charset="-122"/>
                <a:cs typeface="Times New Roman" panose="02020603050405020304"/>
              </a:rPr>
              <a:t>.如图所示是小明百米赛跑时的运动情景.</a:t>
            </a:r>
          </a:p>
          <a:p>
            <a:pPr>
              <a:lnSpc>
                <a:spcPct val="150000"/>
              </a:lnSpc>
              <a:spcAft>
                <a:spcPct val="0"/>
              </a:spcAft>
            </a:pPr>
            <a:r>
              <a:rPr altLang="zh-CN" sz="2400" smtClean="0">
                <a:solidFill>
                  <a:srgbClr val="000000"/>
                </a:solidFill>
                <a:latin typeface="宋体" panose="02010600030101010101" pitchFamily="2" charset="-122"/>
                <a:ea typeface="宋体" panose="02010600030101010101" pitchFamily="2" charset="-122"/>
                <a:cs typeface="Times New Roman" panose="02020603050405020304"/>
              </a:rPr>
              <a:t>(1)跑步时,人的脚用力向后蹬地,人就会向前运动,这说明物体间力的作用是</a:t>
            </a:r>
            <a:r>
              <a:rPr lang="en-US" altLang="zh-CN" sz="2400" u="sng" smtClean="0">
                <a:solidFill>
                  <a:srgbClr val="000000"/>
                </a:solidFill>
                <a:latin typeface="宋体" panose="02010600030101010101" pitchFamily="2" charset="-122"/>
                <a:ea typeface="宋体" panose="02010600030101010101" pitchFamily="2" charset="-122"/>
                <a:cs typeface="Times New Roman" panose="02020603050405020304"/>
              </a:rPr>
              <a:t>      </a:t>
            </a:r>
            <a:r>
              <a:rPr altLang="zh-CN" sz="2400" smtClean="0">
                <a:solidFill>
                  <a:srgbClr val="000000"/>
                </a:solidFill>
                <a:latin typeface="宋体" panose="02010600030101010101" pitchFamily="2" charset="-122"/>
                <a:ea typeface="宋体" panose="02010600030101010101" pitchFamily="2" charset="-122"/>
                <a:cs typeface="Times New Roman" panose="02020603050405020304"/>
              </a:rPr>
              <a:t>,也说明力能改变物体的</a:t>
            </a:r>
            <a:r>
              <a:rPr lang="en-US" altLang="zh-CN" sz="2400" u="sng" smtClean="0">
                <a:solidFill>
                  <a:srgbClr val="000000"/>
                </a:solidFill>
                <a:latin typeface="宋体" panose="02010600030101010101" pitchFamily="2" charset="-122"/>
                <a:ea typeface="宋体" panose="02010600030101010101" pitchFamily="2" charset="-122"/>
                <a:cs typeface="Times New Roman" panose="02020603050405020304"/>
              </a:rPr>
              <a:t>        </a:t>
            </a:r>
            <a:r>
              <a:rPr altLang="zh-CN" sz="2400" smtClean="0">
                <a:solidFill>
                  <a:srgbClr val="000000"/>
                </a:solidFill>
                <a:latin typeface="宋体" panose="02010600030101010101" pitchFamily="2" charset="-122"/>
                <a:ea typeface="宋体" panose="02010600030101010101" pitchFamily="2" charset="-122"/>
                <a:cs typeface="Times New Roman" panose="02020603050405020304"/>
              </a:rPr>
              <a:t>.</a:t>
            </a:r>
          </a:p>
          <a:p>
            <a:pPr>
              <a:lnSpc>
                <a:spcPct val="150000"/>
              </a:lnSpc>
            </a:pPr>
            <a:r>
              <a:rPr lang="zh-CN" altLang="zh-CN" sz="2400" smtClean="0">
                <a:latin typeface="宋体" panose="02010600030101010101" pitchFamily="2" charset="-122"/>
                <a:ea typeface="宋体" panose="02010600030101010101" pitchFamily="2" charset="-122"/>
              </a:rPr>
              <a:t>(2)如图所示,小明的右脚受到地面的摩擦力的方向向</a:t>
            </a:r>
            <a:r>
              <a:rPr lang="en-US" altLang="zh-CN" sz="2400" u="sng" smtClean="0">
                <a:latin typeface="宋体" panose="02010600030101010101" pitchFamily="2" charset="-122"/>
                <a:ea typeface="宋体" panose="02010600030101010101" pitchFamily="2" charset="-122"/>
              </a:rPr>
              <a:t>  </a:t>
            </a:r>
            <a:r>
              <a:rPr lang="zh-CN" altLang="zh-CN" sz="2400" smtClean="0">
                <a:latin typeface="宋体" panose="02010600030101010101" pitchFamily="2" charset="-122"/>
                <a:ea typeface="宋体" panose="02010600030101010101" pitchFamily="2" charset="-122"/>
              </a:rPr>
              <a:t>(选填“前”或“后”),跑步时鞋与地面的摩擦属于</a:t>
            </a:r>
            <a:r>
              <a:rPr lang="zh-CN" altLang="en-US" sz="2400" smtClean="0">
                <a:latin typeface="宋体" panose="02010600030101010101" pitchFamily="2" charset="-122"/>
                <a:ea typeface="宋体" panose="02010600030101010101" pitchFamily="2" charset="-122"/>
              </a:rPr>
              <a:t>＿＿＿＿</a:t>
            </a:r>
            <a:r>
              <a:rPr lang="zh-CN" altLang="zh-CN" sz="2400" smtClean="0">
                <a:latin typeface="宋体" panose="02010600030101010101" pitchFamily="2" charset="-122"/>
                <a:ea typeface="宋体" panose="02010600030101010101" pitchFamily="2" charset="-122"/>
              </a:rPr>
              <a:t>(选填“有益摩擦”或“有害摩擦”);鞋底上刻有花纹,是通过增大</a:t>
            </a:r>
            <a:r>
              <a:rPr lang="en-US" altLang="zh-CN" sz="2400" u="sng" smtClean="0">
                <a:latin typeface="宋体" panose="02010600030101010101" pitchFamily="2" charset="-122"/>
                <a:ea typeface="宋体" panose="02010600030101010101" pitchFamily="2" charset="-122"/>
              </a:rPr>
              <a:t>                </a:t>
            </a:r>
            <a:r>
              <a:rPr lang="zh-CN" altLang="zh-CN" sz="2400" smtClean="0">
                <a:latin typeface="宋体" panose="02010600030101010101" pitchFamily="2" charset="-122"/>
                <a:ea typeface="宋体" panose="02010600030101010101" pitchFamily="2" charset="-122"/>
              </a:rPr>
              <a:t>来增大摩擦的.</a:t>
            </a:r>
          </a:p>
          <a:p>
            <a:pPr>
              <a:lnSpc>
                <a:spcPct val="150000"/>
              </a:lnSpc>
            </a:pPr>
            <a:endParaRPr lang="zh-CN" altLang="zh-CN" sz="2400" smtClean="0">
              <a:latin typeface="宋体" panose="02010600030101010101" pitchFamily="2" charset="-122"/>
              <a:ea typeface="宋体" panose="02010600030101010101" pitchFamily="2" charset="-122"/>
            </a:endParaRPr>
          </a:p>
        </p:txBody>
      </p:sp>
      <p:pic>
        <p:nvPicPr>
          <p:cNvPr id="702" name="2019-6-4.jpg"/>
          <p:cNvPicPr>
            <a:picLocks noChangeAspect="1"/>
          </p:cNvPicPr>
          <p:nvPr/>
        </p:nvPicPr>
        <p:blipFill>
          <a:blip r:embed="rId2"/>
          <a:stretch>
            <a:fillRect/>
          </a:stretch>
        </p:blipFill>
        <p:spPr>
          <a:xfrm>
            <a:off x="921385" y="922655"/>
            <a:ext cx="1838960" cy="2033905"/>
          </a:xfrm>
          <a:prstGeom prst="rect">
            <a:avLst/>
          </a:prstGeom>
        </p:spPr>
      </p:pic>
      <p:sp>
        <p:nvSpPr>
          <p:cNvPr id="27" name="TextBox 26"/>
          <p:cNvSpPr txBox="1"/>
          <p:nvPr/>
        </p:nvSpPr>
        <p:spPr>
          <a:xfrm>
            <a:off x="10694893" y="2131547"/>
            <a:ext cx="1497107" cy="461665"/>
          </a:xfrm>
          <a:prstGeom prst="rect">
            <a:avLst/>
          </a:prstGeom>
          <a:noFill/>
        </p:spPr>
        <p:txBody>
          <a:bodyPr wrap="square" rtlCol="0">
            <a:spAutoFit/>
          </a:bodyPr>
          <a:lstStyle/>
          <a:p>
            <a:r>
              <a:rPr lang="zh-CN" altLang="en-US" sz="2400" smtClean="0">
                <a:solidFill>
                  <a:srgbClr val="FF0000"/>
                </a:solidFill>
                <a:latin typeface="宋体" panose="02010600030101010101" pitchFamily="2" charset="-122"/>
                <a:ea typeface="宋体" panose="02010600030101010101" pitchFamily="2" charset="-122"/>
              </a:rPr>
              <a:t>运动状态</a:t>
            </a:r>
            <a:endParaRPr lang="zh-CN" altLang="en-US" sz="2400">
              <a:solidFill>
                <a:srgbClr val="FF0000"/>
              </a:solidFill>
              <a:latin typeface="宋体" panose="02010600030101010101" pitchFamily="2" charset="-122"/>
              <a:ea typeface="宋体" panose="02010600030101010101" pitchFamily="2" charset="-122"/>
            </a:endParaRPr>
          </a:p>
        </p:txBody>
      </p:sp>
      <p:sp>
        <p:nvSpPr>
          <p:cNvPr id="29" name="TextBox 28"/>
          <p:cNvSpPr txBox="1"/>
          <p:nvPr/>
        </p:nvSpPr>
        <p:spPr>
          <a:xfrm>
            <a:off x="10497669" y="3261101"/>
            <a:ext cx="1507865" cy="461665"/>
          </a:xfrm>
          <a:prstGeom prst="rect">
            <a:avLst/>
          </a:prstGeom>
          <a:noFill/>
        </p:spPr>
        <p:txBody>
          <a:bodyPr wrap="square" rtlCol="0">
            <a:spAutoFit/>
          </a:bodyPr>
          <a:lstStyle/>
          <a:p>
            <a:r>
              <a:rPr lang="zh-CN" altLang="en-US" sz="2400" smtClean="0">
                <a:solidFill>
                  <a:srgbClr val="FF0000"/>
                </a:solidFill>
                <a:latin typeface="宋体" panose="02010600030101010101" pitchFamily="2" charset="-122"/>
                <a:ea typeface="宋体" panose="02010600030101010101" pitchFamily="2" charset="-122"/>
              </a:rPr>
              <a:t>有益摩擦</a:t>
            </a:r>
            <a:endParaRPr lang="zh-CN" altLang="en-US" sz="2400">
              <a:solidFill>
                <a:srgbClr val="FF0000"/>
              </a:solidFill>
              <a:latin typeface="宋体" panose="02010600030101010101" pitchFamily="2" charset="-122"/>
              <a:ea typeface="宋体" panose="02010600030101010101" pitchFamily="2" charset="-122"/>
            </a:endParaRPr>
          </a:p>
        </p:txBody>
      </p:sp>
      <p:sp>
        <p:nvSpPr>
          <p:cNvPr id="30" name="TextBox 29"/>
          <p:cNvSpPr txBox="1"/>
          <p:nvPr/>
        </p:nvSpPr>
        <p:spPr>
          <a:xfrm>
            <a:off x="5377029" y="4326106"/>
            <a:ext cx="2648175" cy="461665"/>
          </a:xfrm>
          <a:prstGeom prst="rect">
            <a:avLst/>
          </a:prstGeom>
          <a:noFill/>
        </p:spPr>
        <p:txBody>
          <a:bodyPr wrap="square" rtlCol="0">
            <a:spAutoFit/>
          </a:bodyPr>
          <a:lstStyle/>
          <a:p>
            <a:r>
              <a:rPr lang="zh-CN" altLang="en-US" sz="2400" smtClean="0">
                <a:solidFill>
                  <a:srgbClr val="FF0000"/>
                </a:solidFill>
                <a:latin typeface="宋体" panose="02010600030101010101" pitchFamily="2" charset="-122"/>
                <a:ea typeface="宋体" panose="02010600030101010101" pitchFamily="2" charset="-122"/>
              </a:rPr>
              <a:t>接触面的粗糙程度</a:t>
            </a:r>
            <a:endParaRPr lang="zh-CN" altLang="en-US" sz="2400">
              <a:solidFill>
                <a:srgbClr val="FF0000"/>
              </a:solidFill>
              <a:latin typeface="宋体" panose="02010600030101010101" pitchFamily="2" charset="-122"/>
              <a:ea typeface="宋体" panose="02010600030101010101" pitchFamily="2" charset="-122"/>
            </a:endParaRPr>
          </a:p>
        </p:txBody>
      </p:sp>
      <p:sp>
        <p:nvSpPr>
          <p:cNvPr id="31" name="TextBox 30"/>
          <p:cNvSpPr txBox="1"/>
          <p:nvPr/>
        </p:nvSpPr>
        <p:spPr>
          <a:xfrm>
            <a:off x="6560372" y="2131546"/>
            <a:ext cx="1335741" cy="461665"/>
          </a:xfrm>
          <a:prstGeom prst="rect">
            <a:avLst/>
          </a:prstGeom>
          <a:noFill/>
        </p:spPr>
        <p:txBody>
          <a:bodyPr wrap="square" rtlCol="0">
            <a:spAutoFit/>
          </a:bodyPr>
          <a:lstStyle/>
          <a:p>
            <a:r>
              <a:rPr lang="zh-CN" altLang="en-US" sz="2400" smtClean="0">
                <a:solidFill>
                  <a:srgbClr val="FF0000"/>
                </a:solidFill>
                <a:latin typeface="宋体" panose="02010600030101010101" pitchFamily="2" charset="-122"/>
                <a:ea typeface="宋体" panose="02010600030101010101" pitchFamily="2" charset="-122"/>
              </a:rPr>
              <a:t>相互的</a:t>
            </a:r>
            <a:endParaRPr lang="zh-CN" altLang="en-US" sz="2400">
              <a:solidFill>
                <a:srgbClr val="FF0000"/>
              </a:solidFill>
              <a:latin typeface="宋体" panose="02010600030101010101" pitchFamily="2" charset="-122"/>
              <a:ea typeface="宋体" panose="02010600030101010101" pitchFamily="2" charset="-122"/>
            </a:endParaRPr>
          </a:p>
        </p:txBody>
      </p:sp>
      <p:sp>
        <p:nvSpPr>
          <p:cNvPr id="32" name="TextBox 31"/>
          <p:cNvSpPr txBox="1"/>
          <p:nvPr/>
        </p:nvSpPr>
        <p:spPr>
          <a:xfrm>
            <a:off x="11166437" y="2692736"/>
            <a:ext cx="527125" cy="461665"/>
          </a:xfrm>
          <a:prstGeom prst="rect">
            <a:avLst/>
          </a:prstGeom>
          <a:noFill/>
        </p:spPr>
        <p:txBody>
          <a:bodyPr wrap="square" rtlCol="0">
            <a:spAutoFit/>
          </a:bodyPr>
          <a:lstStyle/>
          <a:p>
            <a:r>
              <a:rPr lang="zh-CN" altLang="en-US" sz="2400" smtClean="0">
                <a:solidFill>
                  <a:srgbClr val="FF0000"/>
                </a:solidFill>
                <a:latin typeface="宋体" panose="02010600030101010101" pitchFamily="2" charset="-122"/>
                <a:ea typeface="宋体" panose="02010600030101010101" pitchFamily="2" charset="-122"/>
              </a:rPr>
              <a:t>前</a:t>
            </a:r>
            <a:endParaRPr lang="zh-CN" altLang="en-US" sz="2400">
              <a:solidFill>
                <a:srgbClr val="FF0000"/>
              </a:solidFill>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702"/>
                                        </p:tgtEl>
                                        <p:attrNameLst>
                                          <p:attrName>style.visibility</p:attrName>
                                        </p:attrNameLst>
                                      </p:cBhvr>
                                      <p:to>
                                        <p:strVal val="visible"/>
                                      </p:to>
                                    </p:set>
                                    <p:anim calcmode="lin" valueType="num">
                                      <p:cBhvr additive="base">
                                        <p:cTn id="7" dur="500" fill="hold"/>
                                        <p:tgtEl>
                                          <p:spTgt spid="702"/>
                                        </p:tgtEl>
                                        <p:attrNameLst>
                                          <p:attrName>ppt_x</p:attrName>
                                        </p:attrNameLst>
                                      </p:cBhvr>
                                      <p:tavLst>
                                        <p:tav tm="0">
                                          <p:val>
                                            <p:strVal val="#ppt_x"/>
                                          </p:val>
                                        </p:tav>
                                        <p:tav tm="100000">
                                          <p:val>
                                            <p:strVal val="#ppt_x"/>
                                          </p:val>
                                        </p:tav>
                                      </p:tavLst>
                                    </p:anim>
                                    <p:anim calcmode="lin" valueType="num">
                                      <p:cBhvr additive="base">
                                        <p:cTn id="8" dur="500" fill="hold"/>
                                        <p:tgtEl>
                                          <p:spTgt spid="702"/>
                                        </p:tgtEl>
                                        <p:attrNameLst>
                                          <p:attrName>ppt_y</p:attrName>
                                        </p:attrNameLst>
                                      </p:cBhvr>
                                      <p:tavLst>
                                        <p:tav tm="0">
                                          <p:val>
                                            <p:strVal val="1+#ppt_h/2"/>
                                          </p:val>
                                        </p:tav>
                                        <p:tav tm="100000">
                                          <p:val>
                                            <p:strVal val="#ppt_y"/>
                                          </p:val>
                                        </p:tav>
                                      </p:tavLst>
                                    </p:anim>
                                  </p:childTnLst>
                                </p:cTn>
                              </p:par>
                              <p:par>
                                <p:cTn id="9" presetID="2" presetClass="entr" presetSubtype="4" fill="hold" grpId="1" nodeType="withEffect">
                                  <p:stCondLst>
                                    <p:cond delay="0"/>
                                  </p:stCondLst>
                                  <p:childTnLst>
                                    <p:set>
                                      <p:cBhvr>
                                        <p:cTn id="10" dur="1" fill="hold">
                                          <p:stCondLst>
                                            <p:cond delay="0"/>
                                          </p:stCondLst>
                                        </p:cTn>
                                        <p:tgtEl>
                                          <p:spTgt spid="108"/>
                                        </p:tgtEl>
                                        <p:attrNameLst>
                                          <p:attrName>style.visibility</p:attrName>
                                        </p:attrNameLst>
                                      </p:cBhvr>
                                      <p:to>
                                        <p:strVal val="visible"/>
                                      </p:to>
                                    </p:set>
                                    <p:anim calcmode="lin" valueType="num">
                                      <p:cBhvr additive="base">
                                        <p:cTn id="11" dur="500" fill="hold"/>
                                        <p:tgtEl>
                                          <p:spTgt spid="108"/>
                                        </p:tgtEl>
                                        <p:attrNameLst>
                                          <p:attrName>ppt_x</p:attrName>
                                        </p:attrNameLst>
                                      </p:cBhvr>
                                      <p:tavLst>
                                        <p:tav tm="0">
                                          <p:val>
                                            <p:strVal val="#ppt_x"/>
                                          </p:val>
                                        </p:tav>
                                        <p:tav tm="100000">
                                          <p:val>
                                            <p:strVal val="#ppt_x"/>
                                          </p:val>
                                        </p:tav>
                                      </p:tavLst>
                                    </p:anim>
                                    <p:anim calcmode="lin" valueType="num">
                                      <p:cBhvr additive="base">
                                        <p:cTn id="12" dur="500" fill="hold"/>
                                        <p:tgtEl>
                                          <p:spTgt spid="108"/>
                                        </p:tgtEl>
                                        <p:attrNameLst>
                                          <p:attrName>ppt_y</p:attrName>
                                        </p:attrNameLst>
                                      </p:cBhvr>
                                      <p:tavLst>
                                        <p:tav tm="0">
                                          <p:val>
                                            <p:strVal val="1+#ppt_h/2"/>
                                          </p:val>
                                        </p:tav>
                                        <p:tav tm="100000">
                                          <p:val>
                                            <p:strVal val="#ppt_y"/>
                                          </p:val>
                                        </p:tav>
                                      </p:tavLst>
                                    </p:anim>
                                  </p:childTnLst>
                                </p:cTn>
                              </p:par>
                              <p:par>
                                <p:cTn id="13" presetID="2" presetClass="entr" presetSubtype="4" fill="hold" grpId="1"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31"/>
                                        </p:tgtEl>
                                        <p:attrNameLst>
                                          <p:attrName>style.visibility</p:attrName>
                                        </p:attrNameLst>
                                      </p:cBhvr>
                                      <p:to>
                                        <p:strVal val="visible"/>
                                      </p:to>
                                    </p:set>
                                    <p:anim calcmode="lin" valueType="num">
                                      <p:cBhvr additive="base">
                                        <p:cTn id="21" dur="500" fill="hold"/>
                                        <p:tgtEl>
                                          <p:spTgt spid="31"/>
                                        </p:tgtEl>
                                        <p:attrNameLst>
                                          <p:attrName>ppt_x</p:attrName>
                                        </p:attrNameLst>
                                      </p:cBhvr>
                                      <p:tavLst>
                                        <p:tav tm="0">
                                          <p:val>
                                            <p:strVal val="#ppt_x"/>
                                          </p:val>
                                        </p:tav>
                                        <p:tav tm="100000">
                                          <p:val>
                                            <p:strVal val="#ppt_x"/>
                                          </p:val>
                                        </p:tav>
                                      </p:tavLst>
                                    </p:anim>
                                    <p:anim calcmode="lin" valueType="num">
                                      <p:cBhvr additive="base">
                                        <p:cTn id="22"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500" fill="hold"/>
                                        <p:tgtEl>
                                          <p:spTgt spid="27"/>
                                        </p:tgtEl>
                                        <p:attrNameLst>
                                          <p:attrName>ppt_x</p:attrName>
                                        </p:attrNameLst>
                                      </p:cBhvr>
                                      <p:tavLst>
                                        <p:tav tm="0">
                                          <p:val>
                                            <p:strVal val="#ppt_x"/>
                                          </p:val>
                                        </p:tav>
                                        <p:tav tm="100000">
                                          <p:val>
                                            <p:strVal val="#ppt_x"/>
                                          </p:val>
                                        </p:tav>
                                      </p:tavLst>
                                    </p:anim>
                                    <p:anim calcmode="lin" valueType="num">
                                      <p:cBhvr additive="base">
                                        <p:cTn id="2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nodeType="afterGroup">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32"/>
                                        </p:tgtEl>
                                        <p:attrNameLst>
                                          <p:attrName>style.visibility</p:attrName>
                                        </p:attrNameLst>
                                      </p:cBhvr>
                                      <p:to>
                                        <p:strVal val="visible"/>
                                      </p:to>
                                    </p:set>
                                    <p:anim calcmode="lin" valueType="num">
                                      <p:cBhvr additive="base">
                                        <p:cTn id="33" dur="500" fill="hold"/>
                                        <p:tgtEl>
                                          <p:spTgt spid="32"/>
                                        </p:tgtEl>
                                        <p:attrNameLst>
                                          <p:attrName>ppt_x</p:attrName>
                                        </p:attrNameLst>
                                      </p:cBhvr>
                                      <p:tavLst>
                                        <p:tav tm="0">
                                          <p:val>
                                            <p:strVal val="#ppt_x"/>
                                          </p:val>
                                        </p:tav>
                                        <p:tav tm="100000">
                                          <p:val>
                                            <p:strVal val="#ppt_x"/>
                                          </p:val>
                                        </p:tav>
                                      </p:tavLst>
                                    </p:anim>
                                    <p:anim calcmode="lin" valueType="num">
                                      <p:cBhvr additive="base">
                                        <p:cTn id="34"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35" fill="hold" nodeType="clickPar">
                      <p:stCondLst>
                        <p:cond delay="indefinite"/>
                      </p:stCondLst>
                      <p:childTnLst>
                        <p:par>
                          <p:cTn id="36" fill="hold" nodeType="afterGroup">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29"/>
                                        </p:tgtEl>
                                        <p:attrNameLst>
                                          <p:attrName>style.visibility</p:attrName>
                                        </p:attrNameLst>
                                      </p:cBhvr>
                                      <p:to>
                                        <p:strVal val="visible"/>
                                      </p:to>
                                    </p:set>
                                    <p:anim calcmode="lin" valueType="num">
                                      <p:cBhvr additive="base">
                                        <p:cTn id="39" dur="500" fill="hold"/>
                                        <p:tgtEl>
                                          <p:spTgt spid="29"/>
                                        </p:tgtEl>
                                        <p:attrNameLst>
                                          <p:attrName>ppt_x</p:attrName>
                                        </p:attrNameLst>
                                      </p:cBhvr>
                                      <p:tavLst>
                                        <p:tav tm="0">
                                          <p:val>
                                            <p:strVal val="#ppt_x"/>
                                          </p:val>
                                        </p:tav>
                                        <p:tav tm="100000">
                                          <p:val>
                                            <p:strVal val="#ppt_x"/>
                                          </p:val>
                                        </p:tav>
                                      </p:tavLst>
                                    </p:anim>
                                    <p:anim calcmode="lin" valueType="num">
                                      <p:cBhvr additive="base">
                                        <p:cTn id="40"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41" fill="hold" nodeType="clickPar">
                      <p:stCondLst>
                        <p:cond delay="indefinite"/>
                      </p:stCondLst>
                      <p:childTnLst>
                        <p:par>
                          <p:cTn id="42" fill="hold" nodeType="afterGroup">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30"/>
                                        </p:tgtEl>
                                        <p:attrNameLst>
                                          <p:attrName>style.visibility</p:attrName>
                                        </p:attrNameLst>
                                      </p:cBhvr>
                                      <p:to>
                                        <p:strVal val="visible"/>
                                      </p:to>
                                    </p:set>
                                    <p:anim calcmode="lin" valueType="num">
                                      <p:cBhvr additive="base">
                                        <p:cTn id="45" dur="500" fill="hold"/>
                                        <p:tgtEl>
                                          <p:spTgt spid="30"/>
                                        </p:tgtEl>
                                        <p:attrNameLst>
                                          <p:attrName>ppt_x</p:attrName>
                                        </p:attrNameLst>
                                      </p:cBhvr>
                                      <p:tavLst>
                                        <p:tav tm="0">
                                          <p:val>
                                            <p:strVal val="#ppt_x"/>
                                          </p:val>
                                        </p:tav>
                                        <p:tav tm="100000">
                                          <p:val>
                                            <p:strVal val="#ppt_x"/>
                                          </p:val>
                                        </p:tav>
                                      </p:tavLst>
                                    </p:anim>
                                    <p:anim calcmode="lin" valueType="num">
                                      <p:cBhvr additive="base">
                                        <p:cTn id="46"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1"/>
      <p:bldP spid="12" grpId="1"/>
      <p:bldP spid="27" grpId="0"/>
      <p:bldP spid="29" grpId="0"/>
      <p:bldP spid="30" grpId="0"/>
      <p:bldP spid="31" grpId="0"/>
      <p:bldP spid="3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 name="文本框 107"/>
          <p:cNvSpPr txBox="1"/>
          <p:nvPr/>
        </p:nvSpPr>
        <p:spPr>
          <a:xfrm>
            <a:off x="376517" y="3136739"/>
            <a:ext cx="3636085" cy="3192780"/>
          </a:xfrm>
          <a:prstGeom prst="rect">
            <a:avLst/>
          </a:prstGeom>
          <a:noFill/>
          <a:ln w="9525">
            <a:noFill/>
          </a:ln>
        </p:spPr>
        <p:txBody>
          <a:bodyPr wrap="square">
            <a:spAutoFit/>
          </a:bodyPr>
          <a:lstStyle/>
          <a:p>
            <a:pPr>
              <a:lnSpc>
                <a:spcPct val="120000"/>
              </a:lnSpc>
              <a:spcBef>
                <a:spcPct val="0"/>
              </a:spcBef>
              <a:spcAft>
                <a:spcPct val="0"/>
              </a:spcAft>
            </a:pPr>
            <a:r>
              <a:rPr altLang="zh-CN" sz="2400" smtClean="0"/>
              <a:t>人教八下,P25图8.3-4</a:t>
            </a:r>
            <a:r>
              <a:rPr lang="en-US" altLang="zh-CN" sz="2400" smtClean="0"/>
              <a:t> </a:t>
            </a:r>
          </a:p>
          <a:p>
            <a:pPr>
              <a:lnSpc>
                <a:spcPct val="120000"/>
              </a:lnSpc>
              <a:spcBef>
                <a:spcPct val="0"/>
              </a:spcBef>
              <a:spcAft>
                <a:spcPct val="0"/>
              </a:spcAft>
            </a:pPr>
            <a:r>
              <a:rPr sz="2400" smtClean="0">
                <a:latin typeface="宋体" panose="02010600030101010101" pitchFamily="2" charset="-122"/>
                <a:ea typeface="宋体" panose="02010600030101010101" pitchFamily="2" charset="-122"/>
                <a:cs typeface="宋体" panose="02010600030101010101" pitchFamily="2" charset="-122"/>
              </a:rPr>
              <a:t>【命题总结】</a:t>
            </a:r>
          </a:p>
          <a:p>
            <a:pPr>
              <a:lnSpc>
                <a:spcPct val="120000"/>
              </a:lnSpc>
              <a:spcBef>
                <a:spcPct val="0"/>
              </a:spcBef>
              <a:spcAft>
                <a:spcPct val="0"/>
              </a:spcAft>
            </a:pPr>
            <a:r>
              <a:rPr sz="2400" smtClean="0">
                <a:latin typeface="宋体" panose="02010600030101010101" pitchFamily="2" charset="-122"/>
                <a:ea typeface="宋体" panose="02010600030101010101" pitchFamily="2" charset="-122"/>
                <a:cs typeface="宋体" panose="02010600030101010101" pitchFamily="2" charset="-122"/>
              </a:rPr>
              <a:t>(1)力的作用是相互的</a:t>
            </a:r>
          </a:p>
          <a:p>
            <a:pPr>
              <a:lnSpc>
                <a:spcPct val="120000"/>
              </a:lnSpc>
              <a:spcBef>
                <a:spcPct val="0"/>
              </a:spcBef>
              <a:spcAft>
                <a:spcPct val="0"/>
              </a:spcAft>
            </a:pPr>
            <a:r>
              <a:rPr sz="2400" smtClean="0">
                <a:latin typeface="宋体" panose="02010600030101010101" pitchFamily="2" charset="-122"/>
                <a:ea typeface="宋体" panose="02010600030101010101" pitchFamily="2" charset="-122"/>
                <a:cs typeface="宋体" panose="02010600030101010101" pitchFamily="2" charset="-122"/>
              </a:rPr>
              <a:t>(2)力的作用效果</a:t>
            </a:r>
          </a:p>
          <a:p>
            <a:pPr>
              <a:lnSpc>
                <a:spcPct val="120000"/>
              </a:lnSpc>
              <a:spcBef>
                <a:spcPct val="0"/>
              </a:spcBef>
              <a:spcAft>
                <a:spcPct val="0"/>
              </a:spcAft>
            </a:pPr>
            <a:r>
              <a:rPr sz="2400" smtClean="0">
                <a:latin typeface="宋体" panose="02010600030101010101" pitchFamily="2" charset="-122"/>
                <a:ea typeface="宋体" panose="02010600030101010101" pitchFamily="2" charset="-122"/>
                <a:cs typeface="宋体" panose="02010600030101010101" pitchFamily="2" charset="-122"/>
              </a:rPr>
              <a:t>(3)摩擦力</a:t>
            </a:r>
          </a:p>
          <a:p>
            <a:pPr>
              <a:lnSpc>
                <a:spcPct val="120000"/>
              </a:lnSpc>
              <a:spcBef>
                <a:spcPct val="0"/>
              </a:spcBef>
              <a:spcAft>
                <a:spcPct val="0"/>
              </a:spcAft>
            </a:pPr>
            <a:r>
              <a:rPr sz="2400" smtClean="0">
                <a:latin typeface="宋体" panose="02010600030101010101" pitchFamily="2" charset="-122"/>
                <a:ea typeface="宋体" panose="02010600030101010101" pitchFamily="2" charset="-122"/>
                <a:cs typeface="宋体" panose="02010600030101010101" pitchFamily="2" charset="-122"/>
              </a:rPr>
              <a:t>(4)力的示意图</a:t>
            </a:r>
          </a:p>
          <a:p>
            <a:pPr>
              <a:lnSpc>
                <a:spcPct val="120000"/>
              </a:lnSpc>
              <a:spcBef>
                <a:spcPct val="0"/>
              </a:spcBef>
              <a:spcAft>
                <a:spcPct val="0"/>
              </a:spcAft>
            </a:pPr>
            <a:r>
              <a:rPr sz="2400" smtClean="0">
                <a:latin typeface="宋体" panose="02010600030101010101" pitchFamily="2" charset="-122"/>
                <a:ea typeface="宋体" panose="02010600030101010101" pitchFamily="2" charset="-122"/>
                <a:cs typeface="宋体" panose="02010600030101010101" pitchFamily="2" charset="-122"/>
              </a:rPr>
              <a:t>(5)压力与压强</a:t>
            </a:r>
          </a:p>
        </p:txBody>
      </p:sp>
      <p:sp>
        <p:nvSpPr>
          <p:cNvPr id="12" name="文本框 107"/>
          <p:cNvSpPr txBox="1"/>
          <p:nvPr/>
        </p:nvSpPr>
        <p:spPr>
          <a:xfrm>
            <a:off x="4153405" y="922923"/>
            <a:ext cx="8036689" cy="2861310"/>
          </a:xfrm>
          <a:prstGeom prst="rect">
            <a:avLst/>
          </a:prstGeom>
          <a:noFill/>
          <a:ln w="9525">
            <a:noFill/>
          </a:ln>
        </p:spPr>
        <p:txBody>
          <a:bodyPr wrap="square">
            <a:spAutoFit/>
          </a:bodyPr>
          <a:lstStyle/>
          <a:p>
            <a:pPr>
              <a:lnSpc>
                <a:spcPct val="150000"/>
              </a:lnSpc>
              <a:spcAft>
                <a:spcPct val="0"/>
              </a:spcAft>
            </a:pPr>
            <a:r>
              <a:rPr altLang="zh-CN" sz="2400" smtClean="0">
                <a:solidFill>
                  <a:srgbClr val="000000"/>
                </a:solidFill>
                <a:latin typeface="宋体" panose="02010600030101010101" pitchFamily="2" charset="-122"/>
                <a:ea typeface="宋体" panose="02010600030101010101" pitchFamily="2" charset="-122"/>
                <a:cs typeface="Times New Roman" panose="02020603050405020304"/>
              </a:rPr>
              <a:t>(3)在跑步过程中,小明发现路旁的草地向后退,他是以</a:t>
            </a:r>
            <a:r>
              <a:rPr lang="zh-CN" altLang="en-US" sz="2400" smtClean="0">
                <a:solidFill>
                  <a:srgbClr val="000000"/>
                </a:solidFill>
                <a:latin typeface="宋体" panose="02010600030101010101" pitchFamily="2" charset="-122"/>
                <a:ea typeface="宋体" panose="02010600030101010101" pitchFamily="2" charset="-122"/>
                <a:cs typeface="Times New Roman" panose="02020603050405020304"/>
              </a:rPr>
              <a:t>＿＿</a:t>
            </a:r>
            <a:r>
              <a:rPr altLang="zh-CN" sz="2400" smtClean="0">
                <a:solidFill>
                  <a:srgbClr val="000000"/>
                </a:solidFill>
                <a:latin typeface="宋体" panose="02010600030101010101" pitchFamily="2" charset="-122"/>
                <a:ea typeface="宋体" panose="02010600030101010101" pitchFamily="2" charset="-122"/>
                <a:cs typeface="Times New Roman" panose="02020603050405020304"/>
              </a:rPr>
              <a:t>为参照物的,小明到达终点后不能马上停下来,是因为</a:t>
            </a:r>
            <a:r>
              <a:rPr lang="zh-CN" altLang="en-US" sz="2400" smtClean="0">
                <a:solidFill>
                  <a:srgbClr val="000000"/>
                </a:solidFill>
                <a:latin typeface="宋体" panose="02010600030101010101" pitchFamily="2" charset="-122"/>
                <a:ea typeface="宋体" panose="02010600030101010101" pitchFamily="2" charset="-122"/>
                <a:cs typeface="Times New Roman" panose="02020603050405020304"/>
              </a:rPr>
              <a:t>＿＿＿＿＿</a:t>
            </a:r>
            <a:r>
              <a:rPr altLang="zh-CN" sz="2400" smtClean="0">
                <a:solidFill>
                  <a:srgbClr val="000000"/>
                </a:solidFill>
                <a:latin typeface="宋体" panose="02010600030101010101" pitchFamily="2" charset="-122"/>
                <a:ea typeface="宋体" panose="02010600030101010101" pitchFamily="2" charset="-122"/>
                <a:cs typeface="Times New Roman" panose="02020603050405020304"/>
              </a:rPr>
              <a:t>.</a:t>
            </a:r>
          </a:p>
          <a:p>
            <a:pPr>
              <a:lnSpc>
                <a:spcPct val="150000"/>
              </a:lnSpc>
              <a:spcAft>
                <a:spcPct val="0"/>
              </a:spcAft>
            </a:pPr>
            <a:r>
              <a:rPr altLang="zh-CN" sz="2400" smtClean="0">
                <a:solidFill>
                  <a:srgbClr val="000000"/>
                </a:solidFill>
                <a:latin typeface="宋体" panose="02010600030101010101" pitchFamily="2" charset="-122"/>
                <a:ea typeface="宋体" panose="02010600030101010101" pitchFamily="2" charset="-122"/>
                <a:cs typeface="Times New Roman" panose="02020603050405020304"/>
              </a:rPr>
              <a:t>(4)请在图中画出此时小明的右脚对地面作用力的示意图(O点是力的作用点).</a:t>
            </a:r>
          </a:p>
        </p:txBody>
      </p:sp>
      <p:pic>
        <p:nvPicPr>
          <p:cNvPr id="702" name="2019-6-4.jpg"/>
          <p:cNvPicPr>
            <a:picLocks noChangeAspect="1"/>
          </p:cNvPicPr>
          <p:nvPr/>
        </p:nvPicPr>
        <p:blipFill>
          <a:blip r:embed="rId2"/>
          <a:stretch>
            <a:fillRect/>
          </a:stretch>
        </p:blipFill>
        <p:spPr>
          <a:xfrm>
            <a:off x="921385" y="922655"/>
            <a:ext cx="1838960" cy="2033905"/>
          </a:xfrm>
          <a:prstGeom prst="rect">
            <a:avLst/>
          </a:prstGeom>
        </p:spPr>
      </p:pic>
      <p:pic>
        <p:nvPicPr>
          <p:cNvPr id="703" name="2019-6-6d.jpg"/>
          <p:cNvPicPr>
            <a:picLocks noChangeAspect="1"/>
          </p:cNvPicPr>
          <p:nvPr/>
        </p:nvPicPr>
        <p:blipFill>
          <a:blip r:embed="rId3"/>
          <a:stretch>
            <a:fillRect/>
          </a:stretch>
        </p:blipFill>
        <p:spPr>
          <a:xfrm>
            <a:off x="6796405" y="3640455"/>
            <a:ext cx="2524125" cy="2829560"/>
          </a:xfrm>
          <a:prstGeom prst="rect">
            <a:avLst/>
          </a:prstGeom>
        </p:spPr>
      </p:pic>
      <p:sp>
        <p:nvSpPr>
          <p:cNvPr id="27" name="TextBox 26"/>
          <p:cNvSpPr txBox="1"/>
          <p:nvPr/>
        </p:nvSpPr>
        <p:spPr>
          <a:xfrm>
            <a:off x="11222019" y="1020183"/>
            <a:ext cx="969981" cy="461665"/>
          </a:xfrm>
          <a:prstGeom prst="rect">
            <a:avLst/>
          </a:prstGeom>
          <a:noFill/>
        </p:spPr>
        <p:txBody>
          <a:bodyPr wrap="square" rtlCol="0">
            <a:spAutoFit/>
          </a:bodyPr>
          <a:lstStyle/>
          <a:p>
            <a:r>
              <a:rPr lang="zh-CN" altLang="en-US" sz="2400" smtClean="0">
                <a:solidFill>
                  <a:srgbClr val="FF0000"/>
                </a:solidFill>
                <a:latin typeface="宋体" panose="02010600030101010101" pitchFamily="2" charset="-122"/>
                <a:ea typeface="宋体" panose="02010600030101010101" pitchFamily="2" charset="-122"/>
              </a:rPr>
              <a:t>自己</a:t>
            </a:r>
            <a:endParaRPr lang="zh-CN" altLang="en-US" sz="2400">
              <a:solidFill>
                <a:srgbClr val="FF0000"/>
              </a:solidFill>
              <a:latin typeface="宋体" panose="02010600030101010101" pitchFamily="2" charset="-122"/>
              <a:ea typeface="宋体" panose="02010600030101010101" pitchFamily="2" charset="-122"/>
            </a:endParaRPr>
          </a:p>
        </p:txBody>
      </p:sp>
      <p:sp>
        <p:nvSpPr>
          <p:cNvPr id="29" name="TextBox 28"/>
          <p:cNvSpPr txBox="1"/>
          <p:nvPr/>
        </p:nvSpPr>
        <p:spPr>
          <a:xfrm>
            <a:off x="11092927" y="1549101"/>
            <a:ext cx="969981" cy="461665"/>
          </a:xfrm>
          <a:prstGeom prst="rect">
            <a:avLst/>
          </a:prstGeom>
          <a:noFill/>
        </p:spPr>
        <p:txBody>
          <a:bodyPr wrap="square" rtlCol="0">
            <a:spAutoFit/>
          </a:bodyPr>
          <a:lstStyle/>
          <a:p>
            <a:r>
              <a:rPr lang="zh-CN" altLang="en-US" sz="2400" smtClean="0">
                <a:solidFill>
                  <a:srgbClr val="FF0000"/>
                </a:solidFill>
                <a:latin typeface="宋体" panose="02010600030101010101" pitchFamily="2" charset="-122"/>
                <a:ea typeface="宋体" panose="02010600030101010101" pitchFamily="2" charset="-122"/>
              </a:rPr>
              <a:t>人具</a:t>
            </a:r>
            <a:endParaRPr lang="zh-CN" altLang="en-US" sz="2400">
              <a:solidFill>
                <a:srgbClr val="FF0000"/>
              </a:solidFill>
              <a:latin typeface="宋体" panose="02010600030101010101" pitchFamily="2" charset="-122"/>
              <a:ea typeface="宋体" panose="02010600030101010101" pitchFamily="2" charset="-122"/>
            </a:endParaRPr>
          </a:p>
        </p:txBody>
      </p:sp>
      <p:sp>
        <p:nvSpPr>
          <p:cNvPr id="30" name="TextBox 29"/>
          <p:cNvSpPr txBox="1"/>
          <p:nvPr/>
        </p:nvSpPr>
        <p:spPr>
          <a:xfrm>
            <a:off x="4175761" y="2110291"/>
            <a:ext cx="1246094" cy="461665"/>
          </a:xfrm>
          <a:prstGeom prst="rect">
            <a:avLst/>
          </a:prstGeom>
          <a:noFill/>
        </p:spPr>
        <p:txBody>
          <a:bodyPr wrap="square" rtlCol="0">
            <a:spAutoFit/>
          </a:bodyPr>
          <a:lstStyle/>
          <a:p>
            <a:r>
              <a:rPr lang="zh-CN" altLang="en-US" sz="2400" smtClean="0">
                <a:solidFill>
                  <a:srgbClr val="FF0000"/>
                </a:solidFill>
                <a:latin typeface="宋体" panose="02010600030101010101" pitchFamily="2" charset="-122"/>
                <a:ea typeface="宋体" panose="02010600030101010101" pitchFamily="2" charset="-122"/>
              </a:rPr>
              <a:t>有惯性</a:t>
            </a:r>
            <a:endParaRPr lang="zh-CN" altLang="en-US" sz="2400">
              <a:solidFill>
                <a:srgbClr val="FF0000"/>
              </a:solidFill>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nodeType="withEffect">
                                  <p:stCondLst>
                                    <p:cond delay="0"/>
                                  </p:stCondLst>
                                  <p:childTnLst>
                                    <p:set>
                                      <p:cBhvr>
                                        <p:cTn id="6" dur="1" fill="hold">
                                          <p:stCondLst>
                                            <p:cond delay="0"/>
                                          </p:stCondLst>
                                        </p:cTn>
                                        <p:tgtEl>
                                          <p:spTgt spid="702"/>
                                        </p:tgtEl>
                                        <p:attrNameLst>
                                          <p:attrName>style.visibility</p:attrName>
                                        </p:attrNameLst>
                                      </p:cBhvr>
                                      <p:to>
                                        <p:strVal val="visible"/>
                                      </p:to>
                                    </p:set>
                                    <p:anim calcmode="lin" valueType="num">
                                      <p:cBhvr additive="base">
                                        <p:cTn id="7" dur="500" fill="hold"/>
                                        <p:tgtEl>
                                          <p:spTgt spid="702"/>
                                        </p:tgtEl>
                                        <p:attrNameLst>
                                          <p:attrName>ppt_x</p:attrName>
                                        </p:attrNameLst>
                                      </p:cBhvr>
                                      <p:tavLst>
                                        <p:tav tm="0">
                                          <p:val>
                                            <p:strVal val="#ppt_x"/>
                                          </p:val>
                                        </p:tav>
                                        <p:tav tm="100000">
                                          <p:val>
                                            <p:strVal val="#ppt_x"/>
                                          </p:val>
                                        </p:tav>
                                      </p:tavLst>
                                    </p:anim>
                                    <p:anim calcmode="lin" valueType="num">
                                      <p:cBhvr additive="base">
                                        <p:cTn id="8" dur="500" fill="hold"/>
                                        <p:tgtEl>
                                          <p:spTgt spid="70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08"/>
                                        </p:tgtEl>
                                        <p:attrNameLst>
                                          <p:attrName>style.visibility</p:attrName>
                                        </p:attrNameLst>
                                      </p:cBhvr>
                                      <p:to>
                                        <p:strVal val="visible"/>
                                      </p:to>
                                    </p:set>
                                    <p:anim calcmode="lin" valueType="num">
                                      <p:cBhvr additive="base">
                                        <p:cTn id="11" dur="500" fill="hold"/>
                                        <p:tgtEl>
                                          <p:spTgt spid="108"/>
                                        </p:tgtEl>
                                        <p:attrNameLst>
                                          <p:attrName>ppt_x</p:attrName>
                                        </p:attrNameLst>
                                      </p:cBhvr>
                                      <p:tavLst>
                                        <p:tav tm="0">
                                          <p:val>
                                            <p:strVal val="#ppt_x"/>
                                          </p:val>
                                        </p:tav>
                                        <p:tav tm="100000">
                                          <p:val>
                                            <p:strVal val="#ppt_x"/>
                                          </p:val>
                                        </p:tav>
                                      </p:tavLst>
                                    </p:anim>
                                    <p:anim calcmode="lin" valueType="num">
                                      <p:cBhvr additive="base">
                                        <p:cTn id="12" dur="500" fill="hold"/>
                                        <p:tgtEl>
                                          <p:spTgt spid="108"/>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ppt_x"/>
                                          </p:val>
                                        </p:tav>
                                        <p:tav tm="100000">
                                          <p:val>
                                            <p:strVal val="#ppt_x"/>
                                          </p:val>
                                        </p:tav>
                                      </p:tavLst>
                                    </p:anim>
                                    <p:anim calcmode="lin" valueType="num">
                                      <p:cBhvr additive="base">
                                        <p:cTn id="1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cond evt="onBegin" delay="0">
                          <p:tn val="18"/>
                        </p:cond>
                      </p:stCondLst>
                      <p:childTnLst>
                        <p:par>
                          <p:cTn id="20" fill="hold" nodeType="afterGroup">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cBhvr additive="base">
                                        <p:cTn id="23" dur="500" fill="hold"/>
                                        <p:tgtEl>
                                          <p:spTgt spid="27"/>
                                        </p:tgtEl>
                                        <p:attrNameLst>
                                          <p:attrName>ppt_x</p:attrName>
                                        </p:attrNameLst>
                                      </p:cBhvr>
                                      <p:tavLst>
                                        <p:tav tm="0">
                                          <p:val>
                                            <p:strVal val="#ppt_x"/>
                                          </p:val>
                                        </p:tav>
                                        <p:tav tm="100000">
                                          <p:val>
                                            <p:strVal val="#ppt_x"/>
                                          </p:val>
                                        </p:tav>
                                      </p:tavLst>
                                    </p:anim>
                                    <p:anim calcmode="lin" valueType="num">
                                      <p:cBhvr additive="base">
                                        <p:cTn id="24"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cond evt="onBegin" delay="0">
                          <p:tn val="24"/>
                        </p:cond>
                      </p:stCondLst>
                      <p:childTnLst>
                        <p:par>
                          <p:cTn id="26" fill="hold" nodeType="afterGroup">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29"/>
                                        </p:tgtEl>
                                        <p:attrNameLst>
                                          <p:attrName>style.visibility</p:attrName>
                                        </p:attrNameLst>
                                      </p:cBhvr>
                                      <p:to>
                                        <p:strVal val="visible"/>
                                      </p:to>
                                    </p:set>
                                    <p:anim calcmode="lin" valueType="num">
                                      <p:cBhvr additive="base">
                                        <p:cTn id="29" dur="500" fill="hold"/>
                                        <p:tgtEl>
                                          <p:spTgt spid="29"/>
                                        </p:tgtEl>
                                        <p:attrNameLst>
                                          <p:attrName>ppt_x</p:attrName>
                                        </p:attrNameLst>
                                      </p:cBhvr>
                                      <p:tavLst>
                                        <p:tav tm="0">
                                          <p:val>
                                            <p:strVal val="#ppt_x"/>
                                          </p:val>
                                        </p:tav>
                                        <p:tav tm="100000">
                                          <p:val>
                                            <p:strVal val="#ppt_x"/>
                                          </p:val>
                                        </p:tav>
                                      </p:tavLst>
                                    </p:anim>
                                    <p:anim calcmode="lin" valueType="num">
                                      <p:cBhvr additive="base">
                                        <p:cTn id="30" dur="500" fill="hold"/>
                                        <p:tgtEl>
                                          <p:spTgt spid="29"/>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anim calcmode="lin" valueType="num">
                                      <p:cBhvr additive="base">
                                        <p:cTn id="33" dur="500" fill="hold"/>
                                        <p:tgtEl>
                                          <p:spTgt spid="30"/>
                                        </p:tgtEl>
                                        <p:attrNameLst>
                                          <p:attrName>ppt_x</p:attrName>
                                        </p:attrNameLst>
                                      </p:cBhvr>
                                      <p:tavLst>
                                        <p:tav tm="0">
                                          <p:val>
                                            <p:strVal val="#ppt_x"/>
                                          </p:val>
                                        </p:tav>
                                        <p:tav tm="100000">
                                          <p:val>
                                            <p:strVal val="#ppt_x"/>
                                          </p:val>
                                        </p:tav>
                                      </p:tavLst>
                                    </p:anim>
                                    <p:anim calcmode="lin" valueType="num">
                                      <p:cBhvr additive="base">
                                        <p:cTn id="34"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35" fill="hold" nodeType="clickPar">
                      <p:stCondLst>
                        <p:cond delay="indefinite"/>
                        <p:cond evt="onBegin" delay="0">
                          <p:tn val="34"/>
                        </p:cond>
                      </p:stCondLst>
                      <p:childTnLst>
                        <p:par>
                          <p:cTn id="36" fill="hold" nodeType="afterGroup">
                            <p:stCondLst>
                              <p:cond delay="0"/>
                            </p:stCondLst>
                            <p:childTnLst>
                              <p:par>
                                <p:cTn id="37" presetID="2" presetClass="entr" presetSubtype="4" fill="hold" nodeType="clickEffect">
                                  <p:stCondLst>
                                    <p:cond delay="0"/>
                                  </p:stCondLst>
                                  <p:childTnLst>
                                    <p:set>
                                      <p:cBhvr>
                                        <p:cTn id="38" dur="1" fill="hold">
                                          <p:stCondLst>
                                            <p:cond delay="0"/>
                                          </p:stCondLst>
                                        </p:cTn>
                                        <p:tgtEl>
                                          <p:spTgt spid="703"/>
                                        </p:tgtEl>
                                        <p:attrNameLst>
                                          <p:attrName>style.visibility</p:attrName>
                                        </p:attrNameLst>
                                      </p:cBhvr>
                                      <p:to>
                                        <p:strVal val="visible"/>
                                      </p:to>
                                    </p:set>
                                    <p:anim calcmode="lin" valueType="num">
                                      <p:cBhvr additive="base">
                                        <p:cTn id="39" dur="500" fill="hold"/>
                                        <p:tgtEl>
                                          <p:spTgt spid="703"/>
                                        </p:tgtEl>
                                        <p:attrNameLst>
                                          <p:attrName>ppt_x</p:attrName>
                                        </p:attrNameLst>
                                      </p:cBhvr>
                                      <p:tavLst>
                                        <p:tav tm="0">
                                          <p:val>
                                            <p:strVal val="#ppt_x"/>
                                          </p:val>
                                        </p:tav>
                                        <p:tav tm="100000">
                                          <p:val>
                                            <p:strVal val="#ppt_x"/>
                                          </p:val>
                                        </p:tav>
                                      </p:tavLst>
                                    </p:anim>
                                    <p:anim calcmode="lin" valueType="num">
                                      <p:cBhvr additive="base">
                                        <p:cTn id="40" dur="500" fill="hold"/>
                                        <p:tgtEl>
                                          <p:spTgt spid="7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p:bldP spid="12" grpId="0"/>
      <p:bldP spid="27" grpId="0"/>
      <p:bldP spid="29" grpId="0"/>
      <p:bldP spid="3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76517" y="3136739"/>
            <a:ext cx="3636085" cy="3192780"/>
          </a:xfrm>
          <a:prstGeom prst="rect">
            <a:avLst/>
          </a:prstGeom>
          <a:noFill/>
          <a:ln w="9525">
            <a:noFill/>
          </a:ln>
        </p:spPr>
        <p:txBody>
          <a:bodyPr wrap="square">
            <a:spAutoFit/>
          </a:bodyPr>
          <a:lstStyle/>
          <a:p>
            <a:pPr>
              <a:lnSpc>
                <a:spcPct val="120000"/>
              </a:lnSpc>
              <a:spcBef>
                <a:spcPct val="0"/>
              </a:spcBef>
              <a:spcAft>
                <a:spcPct val="0"/>
              </a:spcAft>
            </a:pPr>
            <a:r>
              <a:rPr altLang="zh-CN" sz="2400" smtClean="0"/>
              <a:t>人教八下,P25图8.3-4</a:t>
            </a:r>
            <a:r>
              <a:rPr lang="en-US" altLang="zh-CN" sz="2400" smtClean="0"/>
              <a:t> </a:t>
            </a:r>
          </a:p>
          <a:p>
            <a:pPr>
              <a:lnSpc>
                <a:spcPct val="120000"/>
              </a:lnSpc>
              <a:spcBef>
                <a:spcPct val="0"/>
              </a:spcBef>
              <a:spcAft>
                <a:spcPct val="0"/>
              </a:spcAft>
            </a:pPr>
            <a:r>
              <a:rPr sz="2400" smtClean="0">
                <a:latin typeface="宋体" panose="02010600030101010101" pitchFamily="2" charset="-122"/>
                <a:ea typeface="宋体" panose="02010600030101010101" pitchFamily="2" charset="-122"/>
                <a:cs typeface="宋体" panose="02010600030101010101" pitchFamily="2" charset="-122"/>
              </a:rPr>
              <a:t>【命题总结】</a:t>
            </a:r>
          </a:p>
          <a:p>
            <a:pPr>
              <a:lnSpc>
                <a:spcPct val="120000"/>
              </a:lnSpc>
              <a:spcBef>
                <a:spcPct val="0"/>
              </a:spcBef>
              <a:spcAft>
                <a:spcPct val="0"/>
              </a:spcAft>
            </a:pPr>
            <a:r>
              <a:rPr sz="2400" smtClean="0">
                <a:latin typeface="宋体" panose="02010600030101010101" pitchFamily="2" charset="-122"/>
                <a:ea typeface="宋体" panose="02010600030101010101" pitchFamily="2" charset="-122"/>
                <a:cs typeface="宋体" panose="02010600030101010101" pitchFamily="2" charset="-122"/>
              </a:rPr>
              <a:t>(1)力的作用是相互的</a:t>
            </a:r>
          </a:p>
          <a:p>
            <a:pPr>
              <a:lnSpc>
                <a:spcPct val="120000"/>
              </a:lnSpc>
              <a:spcBef>
                <a:spcPct val="0"/>
              </a:spcBef>
              <a:spcAft>
                <a:spcPct val="0"/>
              </a:spcAft>
            </a:pPr>
            <a:r>
              <a:rPr sz="2400" smtClean="0">
                <a:latin typeface="宋体" panose="02010600030101010101" pitchFamily="2" charset="-122"/>
                <a:ea typeface="宋体" panose="02010600030101010101" pitchFamily="2" charset="-122"/>
                <a:cs typeface="宋体" panose="02010600030101010101" pitchFamily="2" charset="-122"/>
              </a:rPr>
              <a:t>(2)力的作用效果</a:t>
            </a:r>
          </a:p>
          <a:p>
            <a:pPr>
              <a:lnSpc>
                <a:spcPct val="120000"/>
              </a:lnSpc>
              <a:spcBef>
                <a:spcPct val="0"/>
              </a:spcBef>
              <a:spcAft>
                <a:spcPct val="0"/>
              </a:spcAft>
            </a:pPr>
            <a:r>
              <a:rPr sz="2400" smtClean="0">
                <a:latin typeface="宋体" panose="02010600030101010101" pitchFamily="2" charset="-122"/>
                <a:ea typeface="宋体" panose="02010600030101010101" pitchFamily="2" charset="-122"/>
                <a:cs typeface="宋体" panose="02010600030101010101" pitchFamily="2" charset="-122"/>
              </a:rPr>
              <a:t>(3)摩擦力</a:t>
            </a:r>
          </a:p>
          <a:p>
            <a:pPr>
              <a:lnSpc>
                <a:spcPct val="120000"/>
              </a:lnSpc>
              <a:spcBef>
                <a:spcPct val="0"/>
              </a:spcBef>
              <a:spcAft>
                <a:spcPct val="0"/>
              </a:spcAft>
            </a:pPr>
            <a:r>
              <a:rPr sz="2400" smtClean="0">
                <a:latin typeface="宋体" panose="02010600030101010101" pitchFamily="2" charset="-122"/>
                <a:ea typeface="宋体" panose="02010600030101010101" pitchFamily="2" charset="-122"/>
                <a:cs typeface="宋体" panose="02010600030101010101" pitchFamily="2" charset="-122"/>
              </a:rPr>
              <a:t>(4)力的示意图</a:t>
            </a:r>
          </a:p>
          <a:p>
            <a:pPr>
              <a:lnSpc>
                <a:spcPct val="120000"/>
              </a:lnSpc>
              <a:spcBef>
                <a:spcPct val="0"/>
              </a:spcBef>
              <a:spcAft>
                <a:spcPct val="0"/>
              </a:spcAft>
            </a:pPr>
            <a:r>
              <a:rPr sz="2400" smtClean="0">
                <a:latin typeface="宋体" panose="02010600030101010101" pitchFamily="2" charset="-122"/>
                <a:ea typeface="宋体" panose="02010600030101010101" pitchFamily="2" charset="-122"/>
                <a:cs typeface="宋体" panose="02010600030101010101" pitchFamily="2" charset="-122"/>
              </a:rPr>
              <a:t>(5)压力与压强</a:t>
            </a:r>
          </a:p>
        </p:txBody>
      </p:sp>
      <p:sp>
        <p:nvSpPr>
          <p:cNvPr id="3" name="文本框 107"/>
          <p:cNvSpPr txBox="1"/>
          <p:nvPr/>
        </p:nvSpPr>
        <p:spPr>
          <a:xfrm>
            <a:off x="4153405" y="922923"/>
            <a:ext cx="8036689" cy="3784600"/>
          </a:xfrm>
          <a:prstGeom prst="rect">
            <a:avLst/>
          </a:prstGeom>
          <a:noFill/>
          <a:ln w="9525">
            <a:noFill/>
          </a:ln>
        </p:spPr>
        <p:txBody>
          <a:bodyPr wrap="square">
            <a:spAutoFit/>
          </a:bodyPr>
          <a:lstStyle/>
          <a:p>
            <a:pPr>
              <a:lnSpc>
                <a:spcPct val="200000"/>
              </a:lnSpc>
              <a:spcAft>
                <a:spcPct val="0"/>
              </a:spcAft>
            </a:pPr>
            <a:r>
              <a:rPr altLang="zh-CN" sz="2400" smtClean="0">
                <a:solidFill>
                  <a:srgbClr val="000000"/>
                </a:solidFill>
                <a:latin typeface="宋体" panose="02010600030101010101" pitchFamily="2" charset="-122"/>
                <a:ea typeface="宋体" panose="02010600030101010101" pitchFamily="2" charset="-122"/>
                <a:cs typeface="Times New Roman" panose="02020603050405020304"/>
              </a:rPr>
              <a:t>(5)若小明的质量是45 kg,他每只鞋与地面的接触面积是180 cm</a:t>
            </a:r>
            <a:r>
              <a:rPr altLang="zh-CN" sz="2400" baseline="30000" smtClean="0">
                <a:solidFill>
                  <a:srgbClr val="000000"/>
                </a:solidFill>
                <a:latin typeface="宋体" panose="02010600030101010101" pitchFamily="2" charset="-122"/>
                <a:ea typeface="宋体" panose="02010600030101010101" pitchFamily="2" charset="-122"/>
                <a:cs typeface="Times New Roman" panose="02020603050405020304"/>
              </a:rPr>
              <a:t>2</a:t>
            </a:r>
            <a:r>
              <a:rPr altLang="zh-CN" sz="2400" smtClean="0">
                <a:solidFill>
                  <a:srgbClr val="000000"/>
                </a:solidFill>
                <a:latin typeface="宋体" panose="02010600030101010101" pitchFamily="2" charset="-122"/>
                <a:ea typeface="宋体" panose="02010600030101010101" pitchFamily="2" charset="-122"/>
                <a:cs typeface="Times New Roman" panose="02020603050405020304"/>
              </a:rPr>
              <a:t>,当他立正站在操场的水平地面上时,他对地面的压力是</a:t>
            </a:r>
            <a:r>
              <a:rPr altLang="zh-CN" sz="2400" u="sng" smtClean="0">
                <a:solidFill>
                  <a:srgbClr val="000000"/>
                </a:solidFill>
                <a:latin typeface="宋体" panose="02010600030101010101" pitchFamily="2" charset="-122"/>
                <a:ea typeface="宋体" panose="02010600030101010101" pitchFamily="2" charset="-122"/>
                <a:cs typeface="Times New Roman" panose="02020603050405020304"/>
              </a:rPr>
              <a:t> </a:t>
            </a:r>
            <a:r>
              <a:rPr lang="en-US" altLang="zh-CN" sz="2400" u="sng" smtClean="0">
                <a:solidFill>
                  <a:srgbClr val="000000"/>
                </a:solidFill>
                <a:latin typeface="宋体" panose="02010600030101010101" pitchFamily="2" charset="-122"/>
                <a:ea typeface="宋体" panose="02010600030101010101" pitchFamily="2" charset="-122"/>
                <a:cs typeface="Times New Roman" panose="02020603050405020304"/>
              </a:rPr>
              <a:t>   </a:t>
            </a:r>
            <a:r>
              <a:rPr altLang="zh-CN" sz="2400" smtClean="0">
                <a:solidFill>
                  <a:srgbClr val="000000"/>
                </a:solidFill>
                <a:latin typeface="宋体" panose="02010600030101010101" pitchFamily="2" charset="-122"/>
                <a:ea typeface="宋体" panose="02010600030101010101" pitchFamily="2" charset="-122"/>
                <a:cs typeface="Times New Roman" panose="02020603050405020304"/>
              </a:rPr>
              <a:t> N,对地面的压强是</a:t>
            </a:r>
            <a:r>
              <a:rPr lang="en-US" altLang="zh-CN" sz="2400" u="sng" smtClean="0">
                <a:solidFill>
                  <a:srgbClr val="000000"/>
                </a:solidFill>
                <a:latin typeface="宋体" panose="02010600030101010101" pitchFamily="2" charset="-122"/>
                <a:ea typeface="宋体" panose="02010600030101010101" pitchFamily="2" charset="-122"/>
                <a:cs typeface="Times New Roman" panose="02020603050405020304"/>
              </a:rPr>
              <a:t>         </a:t>
            </a:r>
            <a:r>
              <a:rPr altLang="zh-CN" sz="2400" smtClean="0">
                <a:solidFill>
                  <a:srgbClr val="000000"/>
                </a:solidFill>
                <a:latin typeface="宋体" panose="02010600030101010101" pitchFamily="2" charset="-122"/>
                <a:ea typeface="宋体" panose="02010600030101010101" pitchFamily="2" charset="-122"/>
                <a:cs typeface="Times New Roman" panose="02020603050405020304"/>
              </a:rPr>
              <a:t> Pa;当他沿着操场的跑道跑步时,他对操场地面的压强将</a:t>
            </a:r>
            <a:r>
              <a:rPr lang="en-US" altLang="zh-CN" sz="2400" u="sng" smtClean="0">
                <a:solidFill>
                  <a:srgbClr val="000000"/>
                </a:solidFill>
                <a:latin typeface="宋体" panose="02010600030101010101" pitchFamily="2" charset="-122"/>
                <a:ea typeface="宋体" panose="02010600030101010101" pitchFamily="2" charset="-122"/>
                <a:cs typeface="Times New Roman" panose="02020603050405020304"/>
              </a:rPr>
              <a:t>     </a:t>
            </a:r>
            <a:r>
              <a:rPr altLang="zh-CN" sz="2400" smtClean="0">
                <a:solidFill>
                  <a:srgbClr val="000000"/>
                </a:solidFill>
                <a:latin typeface="宋体" panose="02010600030101010101" pitchFamily="2" charset="-122"/>
                <a:ea typeface="宋体" panose="02010600030101010101" pitchFamily="2" charset="-122"/>
                <a:cs typeface="Times New Roman" panose="02020603050405020304"/>
              </a:rPr>
              <a:t>(选填“变大”“不变”或“变小”).(g取10 N/kg)</a:t>
            </a:r>
          </a:p>
        </p:txBody>
      </p:sp>
      <p:pic>
        <p:nvPicPr>
          <p:cNvPr id="4" name="2019-6-4.jpg"/>
          <p:cNvPicPr>
            <a:picLocks noChangeAspect="1"/>
          </p:cNvPicPr>
          <p:nvPr/>
        </p:nvPicPr>
        <p:blipFill>
          <a:blip r:embed="rId2"/>
          <a:stretch>
            <a:fillRect/>
          </a:stretch>
        </p:blipFill>
        <p:spPr>
          <a:xfrm>
            <a:off x="921385" y="922655"/>
            <a:ext cx="1838960" cy="2033905"/>
          </a:xfrm>
          <a:prstGeom prst="rect">
            <a:avLst/>
          </a:prstGeom>
        </p:spPr>
      </p:pic>
      <p:sp>
        <p:nvSpPr>
          <p:cNvPr id="5" name="TextBox 26"/>
          <p:cNvSpPr txBox="1"/>
          <p:nvPr/>
        </p:nvSpPr>
        <p:spPr>
          <a:xfrm>
            <a:off x="4831978" y="2605143"/>
            <a:ext cx="675937" cy="461665"/>
          </a:xfrm>
          <a:prstGeom prst="rect">
            <a:avLst/>
          </a:prstGeom>
          <a:noFill/>
        </p:spPr>
        <p:txBody>
          <a:bodyPr wrap="square" rtlCol="0">
            <a:spAutoFit/>
          </a:bodyPr>
          <a:lstStyle/>
          <a:p>
            <a:r>
              <a:rPr lang="en-US" altLang="zh-CN" sz="2400" smtClean="0">
                <a:solidFill>
                  <a:srgbClr val="FF0000"/>
                </a:solidFill>
                <a:latin typeface="宋体" panose="02010600030101010101" pitchFamily="2" charset="-122"/>
                <a:ea typeface="宋体" panose="02010600030101010101" pitchFamily="2" charset="-122"/>
              </a:rPr>
              <a:t>450</a:t>
            </a:r>
            <a:endParaRPr lang="zh-CN" altLang="en-US" sz="2400">
              <a:solidFill>
                <a:srgbClr val="FF0000"/>
              </a:solidFill>
              <a:latin typeface="宋体" panose="02010600030101010101" pitchFamily="2" charset="-122"/>
              <a:ea typeface="宋体" panose="02010600030101010101" pitchFamily="2" charset="-122"/>
            </a:endParaRPr>
          </a:p>
        </p:txBody>
      </p:sp>
      <p:sp>
        <p:nvSpPr>
          <p:cNvPr id="6" name="TextBox 29"/>
          <p:cNvSpPr txBox="1"/>
          <p:nvPr/>
        </p:nvSpPr>
        <p:spPr>
          <a:xfrm>
            <a:off x="7953489" y="2617693"/>
            <a:ext cx="1674606" cy="461665"/>
          </a:xfrm>
          <a:prstGeom prst="rect">
            <a:avLst/>
          </a:prstGeom>
          <a:noFill/>
        </p:spPr>
        <p:txBody>
          <a:bodyPr wrap="square" rtlCol="0">
            <a:spAutoFit/>
          </a:bodyPr>
          <a:lstStyle/>
          <a:p>
            <a:r>
              <a:rPr lang="en-US" altLang="zh-CN" sz="2400" smtClean="0">
                <a:solidFill>
                  <a:srgbClr val="FF0000"/>
                </a:solidFill>
                <a:latin typeface="宋体" panose="02010600030101010101" pitchFamily="2" charset="-122"/>
                <a:ea typeface="宋体" panose="02010600030101010101" pitchFamily="2" charset="-122"/>
              </a:rPr>
              <a:t>1.25×10</a:t>
            </a:r>
            <a:r>
              <a:rPr lang="en-US" altLang="zh-CN" sz="2400" baseline="30000" smtClean="0">
                <a:solidFill>
                  <a:srgbClr val="FF0000"/>
                </a:solidFill>
                <a:latin typeface="宋体" panose="02010600030101010101" pitchFamily="2" charset="-122"/>
                <a:ea typeface="宋体" panose="02010600030101010101" pitchFamily="2" charset="-122"/>
              </a:rPr>
              <a:t>4</a:t>
            </a:r>
            <a:endParaRPr lang="zh-CN" altLang="en-US" sz="2400" baseline="30000">
              <a:solidFill>
                <a:srgbClr val="FF0000"/>
              </a:solidFill>
              <a:latin typeface="宋体" panose="02010600030101010101" pitchFamily="2" charset="-122"/>
              <a:ea typeface="宋体" panose="02010600030101010101" pitchFamily="2" charset="-122"/>
            </a:endParaRPr>
          </a:p>
        </p:txBody>
      </p:sp>
      <p:sp>
        <p:nvSpPr>
          <p:cNvPr id="31" name="TextBox 30"/>
          <p:cNvSpPr txBox="1"/>
          <p:nvPr/>
        </p:nvSpPr>
        <p:spPr>
          <a:xfrm>
            <a:off x="9181653" y="3329490"/>
            <a:ext cx="952051" cy="461665"/>
          </a:xfrm>
          <a:prstGeom prst="rect">
            <a:avLst/>
          </a:prstGeom>
          <a:noFill/>
        </p:spPr>
        <p:txBody>
          <a:bodyPr wrap="square" rtlCol="0">
            <a:spAutoFit/>
          </a:bodyPr>
          <a:lstStyle/>
          <a:p>
            <a:r>
              <a:rPr lang="zh-CN" altLang="en-US" sz="2400" smtClean="0">
                <a:solidFill>
                  <a:srgbClr val="FF0000"/>
                </a:solidFill>
                <a:latin typeface="宋体" panose="02010600030101010101" pitchFamily="2" charset="-122"/>
                <a:ea typeface="宋体" panose="02010600030101010101" pitchFamily="2" charset="-122"/>
              </a:rPr>
              <a:t>变大</a:t>
            </a:r>
            <a:endParaRPr lang="zh-CN" altLang="en-US" sz="2400" baseline="30000">
              <a:solidFill>
                <a:srgbClr val="FF0000"/>
              </a:solidFill>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cond evt="onBegin" delay="0">
                          <p:tn val="18"/>
                        </p:cond>
                      </p:stCondLst>
                      <p:childTnLst>
                        <p:par>
                          <p:cTn id="20" fill="hold" nodeType="afterGroup">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cond evt="onBegin" delay="0">
                          <p:tn val="24"/>
                        </p:cond>
                      </p:stCondLst>
                      <p:childTnLst>
                        <p:par>
                          <p:cTn id="26" fill="hold" nodeType="afterGroup">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fill="hold"/>
                                        <p:tgtEl>
                                          <p:spTgt spid="6"/>
                                        </p:tgtEl>
                                        <p:attrNameLst>
                                          <p:attrName>ppt_x</p:attrName>
                                        </p:attrNameLst>
                                      </p:cBhvr>
                                      <p:tavLst>
                                        <p:tav tm="0">
                                          <p:val>
                                            <p:strVal val="#ppt_x"/>
                                          </p:val>
                                        </p:tav>
                                        <p:tav tm="100000">
                                          <p:val>
                                            <p:strVal val="#ppt_x"/>
                                          </p:val>
                                        </p:tav>
                                      </p:tavLst>
                                    </p:anim>
                                    <p:anim calcmode="lin" valueType="num">
                                      <p:cBhvr additive="base">
                                        <p:cTn id="3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cond evt="onBegin" delay="0">
                          <p:tn val="30"/>
                        </p:cond>
                      </p:stCondLst>
                      <p:childTnLst>
                        <p:par>
                          <p:cTn id="32" fill="hold" nodeType="afterGroup">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31"/>
                                        </p:tgtEl>
                                        <p:attrNameLst>
                                          <p:attrName>style.visibility</p:attrName>
                                        </p:attrNameLst>
                                      </p:cBhvr>
                                      <p:to>
                                        <p:strVal val="visible"/>
                                      </p:to>
                                    </p:set>
                                    <p:anim calcmode="lin" valueType="num">
                                      <p:cBhvr additive="base">
                                        <p:cTn id="35" dur="500" fill="hold"/>
                                        <p:tgtEl>
                                          <p:spTgt spid="31"/>
                                        </p:tgtEl>
                                        <p:attrNameLst>
                                          <p:attrName>ppt_x</p:attrName>
                                        </p:attrNameLst>
                                      </p:cBhvr>
                                      <p:tavLst>
                                        <p:tav tm="0">
                                          <p:val>
                                            <p:strVal val="#ppt_x"/>
                                          </p:val>
                                        </p:tav>
                                        <p:tav tm="100000">
                                          <p:val>
                                            <p:strVal val="#ppt_x"/>
                                          </p:val>
                                        </p:tav>
                                      </p:tavLst>
                                    </p:anim>
                                    <p:anim calcmode="lin" valueType="num">
                                      <p:cBhvr additive="base">
                                        <p:cTn id="36"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6" grpId="0"/>
      <p:bldP spid="3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700405" y="1300480"/>
            <a:ext cx="2056130" cy="665480"/>
            <a:chOff x="11221" y="929"/>
            <a:chExt cx="3238" cy="1246"/>
          </a:xfrm>
        </p:grpSpPr>
        <p:sp>
          <p:nvSpPr>
            <p:cNvPr id="10" name="剪去对角的矩形 9"/>
            <p:cNvSpPr/>
            <p:nvPr/>
          </p:nvSpPr>
          <p:spPr>
            <a:xfrm>
              <a:off x="11221" y="929"/>
              <a:ext cx="3239" cy="1247"/>
            </a:xfrm>
            <a:prstGeom prst="snip2DiagRect">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3102" y="979"/>
              <a:ext cx="1146" cy="11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584" name="组合 4"/>
          <p:cNvGrpSpPr/>
          <p:nvPr/>
        </p:nvGrpSpPr>
        <p:grpSpPr>
          <a:xfrm>
            <a:off x="1079844" y="400685"/>
            <a:ext cx="9889112" cy="645159"/>
            <a:chOff x="1594" y="1190"/>
            <a:chExt cx="15573" cy="1017"/>
          </a:xfrm>
        </p:grpSpPr>
        <p:pic>
          <p:nvPicPr>
            <p:cNvPr id="24585" name="图片 1" descr="I:\00图.png00图"/>
            <p:cNvPicPr>
              <a:picLocks noChangeAspect="1"/>
            </p:cNvPicPr>
            <p:nvPr/>
          </p:nvPicPr>
          <p:blipFill>
            <a:blip r:embed="rId2"/>
            <a:stretch>
              <a:fillRect/>
            </a:stretch>
          </p:blipFill>
          <p:spPr>
            <a:xfrm>
              <a:off x="1594" y="1298"/>
              <a:ext cx="15573" cy="801"/>
            </a:xfrm>
            <a:prstGeom prst="rect">
              <a:avLst/>
            </a:prstGeom>
            <a:noFill/>
            <a:ln w="9525">
              <a:noFill/>
            </a:ln>
          </p:spPr>
        </p:pic>
        <p:sp>
          <p:nvSpPr>
            <p:cNvPr id="24586" name="文本框 5"/>
            <p:cNvSpPr txBox="1"/>
            <p:nvPr/>
          </p:nvSpPr>
          <p:spPr>
            <a:xfrm>
              <a:off x="7485" y="1190"/>
              <a:ext cx="3701" cy="1017"/>
            </a:xfrm>
            <a:prstGeom prst="rect">
              <a:avLst/>
            </a:prstGeom>
            <a:noFill/>
            <a:ln w="9525">
              <a:noFill/>
            </a:ln>
          </p:spPr>
          <p:txBody>
            <a:bodyPr wrap="square" anchor="t">
              <a:spAutoFit/>
            </a:bodyPr>
            <a:lstStyle/>
            <a:p>
              <a:pPr algn="ctr"/>
              <a:r>
                <a:rPr lang="zh-CN" altLang="en-US" sz="3600" b="1">
                  <a:latin typeface="黑体" panose="02010609060101010101" pitchFamily="49" charset="-122"/>
                  <a:ea typeface="黑体" panose="02010609060101010101" pitchFamily="49" charset="-122"/>
                  <a:sym typeface="宋体" panose="02010600030101010101" pitchFamily="2" charset="-122"/>
                </a:rPr>
                <a:t>实验突破</a:t>
              </a:r>
            </a:p>
          </p:txBody>
        </p:sp>
      </p:grpSp>
      <p:grpSp>
        <p:nvGrpSpPr>
          <p:cNvPr id="2" name="组合 1"/>
          <p:cNvGrpSpPr/>
          <p:nvPr/>
        </p:nvGrpSpPr>
        <p:grpSpPr>
          <a:xfrm>
            <a:off x="885190" y="1171575"/>
            <a:ext cx="9018905" cy="737235"/>
            <a:chOff x="894" y="2929"/>
            <a:chExt cx="14203" cy="1161"/>
          </a:xfrm>
        </p:grpSpPr>
        <p:sp>
          <p:nvSpPr>
            <p:cNvPr id="20481" name="文本框 4"/>
            <p:cNvSpPr txBox="1"/>
            <p:nvPr/>
          </p:nvSpPr>
          <p:spPr>
            <a:xfrm>
              <a:off x="3894" y="2929"/>
              <a:ext cx="11203" cy="1161"/>
            </a:xfrm>
            <a:prstGeom prst="rect">
              <a:avLst/>
            </a:prstGeom>
            <a:noFill/>
            <a:ln w="9525">
              <a:noFill/>
            </a:ln>
          </p:spPr>
          <p:txBody>
            <a:bodyPr wrap="square" anchor="t">
              <a:spAutoFit/>
            </a:bodyPr>
            <a:lstStyle/>
            <a:p>
              <a:pPr>
                <a:lnSpc>
                  <a:spcPct val="150000"/>
                </a:lnSpc>
              </a:pPr>
              <a:r>
                <a:rPr lang="zh-CN" altLang="en-US" sz="2800" b="1">
                  <a:latin typeface="Times New Roman" panose="02020603050405020304" pitchFamily="18" charset="0"/>
                  <a:ea typeface="黑体" panose="02010609060101010101" pitchFamily="49" charset="-122"/>
                  <a:cs typeface="Times New Roman" panose="02020603050405020304" pitchFamily="18" charset="0"/>
                </a:rPr>
                <a:t>探究阻力对物体运动的影响</a:t>
              </a:r>
            </a:p>
          </p:txBody>
        </p:sp>
        <p:grpSp>
          <p:nvGrpSpPr>
            <p:cNvPr id="20488" name="组合 13"/>
            <p:cNvGrpSpPr/>
            <p:nvPr/>
          </p:nvGrpSpPr>
          <p:grpSpPr>
            <a:xfrm>
              <a:off x="894" y="3246"/>
              <a:ext cx="2377" cy="822"/>
              <a:chOff x="6686" y="8865"/>
              <a:chExt cx="2529" cy="877"/>
            </a:xfrm>
          </p:grpSpPr>
          <p:sp>
            <p:nvSpPr>
              <p:cNvPr id="20490" name="文本框 10"/>
              <p:cNvSpPr txBox="1"/>
              <p:nvPr/>
            </p:nvSpPr>
            <p:spPr>
              <a:xfrm>
                <a:off x="6686" y="8865"/>
                <a:ext cx="1536" cy="877"/>
              </a:xfrm>
              <a:prstGeom prst="rect">
                <a:avLst/>
              </a:prstGeom>
              <a:noFill/>
              <a:ln w="9525">
                <a:noFill/>
              </a:ln>
            </p:spPr>
            <p:txBody>
              <a:bodyPr anchor="t">
                <a:spAutoFit/>
              </a:bodyPr>
              <a:lstStyle/>
              <a:p>
                <a:r>
                  <a:rPr lang="zh-CN" altLang="en-US" sz="2800" b="1">
                    <a:latin typeface="Times New Roman" panose="02020603050405020304" pitchFamily="18" charset="0"/>
                    <a:ea typeface="黑体" panose="02010609060101010101" pitchFamily="49" charset="-122"/>
                  </a:rPr>
                  <a:t>实验</a:t>
                </a:r>
              </a:p>
            </p:txBody>
          </p:sp>
          <p:sp>
            <p:nvSpPr>
              <p:cNvPr id="20491" name="文本框 11"/>
              <p:cNvSpPr txBox="1"/>
              <p:nvPr/>
            </p:nvSpPr>
            <p:spPr>
              <a:xfrm rot="-10800000" flipV="1">
                <a:off x="8547" y="8865"/>
                <a:ext cx="668" cy="877"/>
              </a:xfrm>
              <a:prstGeom prst="rect">
                <a:avLst/>
              </a:prstGeom>
              <a:noFill/>
              <a:ln w="9525">
                <a:noFill/>
              </a:ln>
            </p:spPr>
            <p:txBody>
              <a:bodyPr anchor="t">
                <a:spAutoFit/>
              </a:bodyPr>
              <a:lstStyle/>
              <a:p>
                <a:r>
                  <a:rPr lang="zh-CN" altLang="en-US" sz="2800" b="1">
                    <a:latin typeface="Times New Roman" panose="02020603050405020304" pitchFamily="18" charset="0"/>
                    <a:ea typeface="黑体" panose="02010609060101010101" pitchFamily="49" charset="-122"/>
                    <a:cs typeface="Times New Roman" panose="02020603050405020304" pitchFamily="18" charset="0"/>
                  </a:rPr>
                  <a:t>一</a:t>
                </a:r>
              </a:p>
            </p:txBody>
          </p:sp>
        </p:grpSp>
      </p:grpSp>
      <p:sp>
        <p:nvSpPr>
          <p:cNvPr id="27" name="TextBox 26"/>
          <p:cNvSpPr txBox="1"/>
          <p:nvPr/>
        </p:nvSpPr>
        <p:spPr>
          <a:xfrm>
            <a:off x="925417" y="1884175"/>
            <a:ext cx="10730429" cy="3969385"/>
          </a:xfrm>
          <a:prstGeom prst="rect">
            <a:avLst/>
          </a:prstGeom>
          <a:noFill/>
        </p:spPr>
        <p:txBody>
          <a:bodyPr wrap="square" rtlCol="0">
            <a:spAutoFit/>
          </a:bodyPr>
          <a:lstStyle/>
          <a:p>
            <a:pPr>
              <a:lnSpc>
                <a:spcPct val="150000"/>
              </a:lnSpc>
            </a:pPr>
            <a:r>
              <a:rPr lang="zh-CN" altLang="en-US" sz="2400" smtClean="0">
                <a:latin typeface="+mn-ea"/>
              </a:rPr>
              <a:t>有关该实验</a:t>
            </a:r>
            <a:r>
              <a:rPr lang="en-US" sz="2400" smtClean="0">
                <a:latin typeface="+mn-ea"/>
              </a:rPr>
              <a:t>,</a:t>
            </a:r>
            <a:r>
              <a:rPr lang="zh-CN" altLang="en-US" sz="2400" smtClean="0">
                <a:latin typeface="+mn-ea"/>
              </a:rPr>
              <a:t>有如下命题点</a:t>
            </a:r>
            <a:r>
              <a:rPr lang="en-US" sz="2400" smtClean="0">
                <a:latin typeface="+mn-ea"/>
              </a:rPr>
              <a:t>:</a:t>
            </a:r>
            <a:endParaRPr lang="zh-CN" altLang="en-US" sz="2400" smtClean="0"/>
          </a:p>
          <a:p>
            <a:pPr>
              <a:lnSpc>
                <a:spcPct val="150000"/>
              </a:lnSpc>
            </a:pPr>
            <a:endParaRPr lang="en-US" sz="2400" smtClean="0">
              <a:latin typeface="+mn-ea"/>
            </a:endParaRPr>
          </a:p>
          <a:p>
            <a:pPr>
              <a:lnSpc>
                <a:spcPct val="150000"/>
              </a:lnSpc>
            </a:pPr>
            <a:endParaRPr lang="en-US" sz="2400" smtClean="0">
              <a:latin typeface="+mn-ea"/>
            </a:endParaRPr>
          </a:p>
          <a:p>
            <a:pPr>
              <a:lnSpc>
                <a:spcPct val="150000"/>
              </a:lnSpc>
            </a:pPr>
            <a:endParaRPr lang="en-US" sz="2400" smtClean="0">
              <a:latin typeface="+mn-ea"/>
            </a:endParaRPr>
          </a:p>
          <a:p>
            <a:pPr>
              <a:lnSpc>
                <a:spcPct val="150000"/>
              </a:lnSpc>
            </a:pPr>
            <a:endParaRPr lang="en-US" sz="2400" smtClean="0">
              <a:latin typeface="+mn-ea"/>
            </a:endParaRPr>
          </a:p>
          <a:p>
            <a:pPr>
              <a:lnSpc>
                <a:spcPct val="150000"/>
              </a:lnSpc>
            </a:pPr>
            <a:r>
              <a:rPr lang="en-US" altLang="zh-CN" sz="2400" smtClean="0">
                <a:latin typeface="+mn-ea"/>
              </a:rPr>
              <a:t>1.【</a:t>
            </a:r>
            <a:r>
              <a:rPr lang="zh-CN" altLang="en-US" sz="2400" smtClean="0">
                <a:latin typeface="+mn-ea"/>
              </a:rPr>
              <a:t>实验器材</a:t>
            </a:r>
            <a:r>
              <a:rPr lang="en-US" altLang="zh-CN" sz="2400" smtClean="0">
                <a:latin typeface="+mn-ea"/>
              </a:rPr>
              <a:t>】</a:t>
            </a:r>
            <a:r>
              <a:rPr lang="zh-CN" altLang="en-US" sz="2400" smtClean="0">
                <a:latin typeface="宋体" panose="02010600030101010101" pitchFamily="2" charset="-122"/>
                <a:ea typeface="宋体" panose="02010600030101010101" pitchFamily="2" charset="-122"/>
              </a:rPr>
              <a:t>长木板、斜面、小车、棉布、毛巾等</a:t>
            </a:r>
            <a:r>
              <a:rPr lang="en-US" altLang="zh-CN" sz="2400" smtClean="0">
                <a:latin typeface="宋体" panose="02010600030101010101" pitchFamily="2" charset="-122"/>
                <a:ea typeface="宋体" panose="02010600030101010101" pitchFamily="2" charset="-122"/>
              </a:rPr>
              <a:t>.</a:t>
            </a:r>
          </a:p>
          <a:p>
            <a:pPr>
              <a:lnSpc>
                <a:spcPct val="150000"/>
              </a:lnSpc>
            </a:pPr>
            <a:r>
              <a:rPr lang="en-US" altLang="zh-CN" sz="2400" smtClean="0">
                <a:latin typeface="+mn-ea"/>
              </a:rPr>
              <a:t>2.【</a:t>
            </a:r>
            <a:r>
              <a:rPr lang="zh-CN" altLang="en-US" sz="2400" smtClean="0">
                <a:latin typeface="+mn-ea"/>
              </a:rPr>
              <a:t>实验装置</a:t>
            </a:r>
            <a:r>
              <a:rPr lang="en-US" altLang="zh-CN" sz="2400" smtClean="0">
                <a:latin typeface="+mn-ea"/>
              </a:rPr>
              <a:t>】</a:t>
            </a:r>
            <a:r>
              <a:rPr lang="zh-CN" altLang="en-US" sz="2400" smtClean="0">
                <a:latin typeface="宋体" panose="02010600030101010101" pitchFamily="2" charset="-122"/>
                <a:ea typeface="宋体" panose="02010600030101010101" pitchFamily="2" charset="-122"/>
              </a:rPr>
              <a:t>如图所示</a:t>
            </a:r>
            <a:r>
              <a:rPr lang="en-US" altLang="zh-CN" sz="2400" smtClean="0">
                <a:latin typeface="宋体" panose="02010600030101010101" pitchFamily="2" charset="-122"/>
                <a:ea typeface="宋体" panose="02010600030101010101" pitchFamily="2" charset="-122"/>
              </a:rPr>
              <a:t>.</a:t>
            </a:r>
            <a:endParaRPr lang="en-US" sz="2200" smtClean="0">
              <a:latin typeface="+mn-ea"/>
            </a:endParaRPr>
          </a:p>
        </p:txBody>
      </p:sp>
      <p:pic>
        <p:nvPicPr>
          <p:cNvPr id="13" name="18WHLWJJZKBWL210.jpg" descr="id:2147493897;FounderCES"/>
          <p:cNvPicPr/>
          <p:nvPr/>
        </p:nvPicPr>
        <p:blipFill>
          <a:blip r:embed="rId3"/>
          <a:stretch>
            <a:fillRect/>
          </a:stretch>
        </p:blipFill>
        <p:spPr>
          <a:xfrm>
            <a:off x="2886398" y="2631153"/>
            <a:ext cx="3170157" cy="1998296"/>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6"/>
          <p:cNvSpPr txBox="1"/>
          <p:nvPr/>
        </p:nvSpPr>
        <p:spPr>
          <a:xfrm>
            <a:off x="753035" y="499240"/>
            <a:ext cx="11123407" cy="4523105"/>
          </a:xfrm>
          <a:prstGeom prst="rect">
            <a:avLst/>
          </a:prstGeom>
          <a:noFill/>
        </p:spPr>
        <p:txBody>
          <a:bodyPr wrap="square" rtlCol="0">
            <a:spAutoFit/>
          </a:bodyPr>
          <a:lstStyle/>
          <a:p>
            <a:pPr>
              <a:lnSpc>
                <a:spcPct val="150000"/>
              </a:lnSpc>
            </a:pPr>
            <a:r>
              <a:rPr lang="en-US" altLang="zh-CN" sz="2400" b="1" smtClean="0">
                <a:latin typeface="+mn-ea"/>
              </a:rPr>
              <a:t>3.【</a:t>
            </a:r>
            <a:r>
              <a:rPr lang="zh-CN" altLang="en-US" sz="2400" b="1" smtClean="0">
                <a:latin typeface="+mn-ea"/>
              </a:rPr>
              <a:t>设计与进行实验</a:t>
            </a:r>
            <a:r>
              <a:rPr lang="en-US" altLang="zh-CN" sz="2400" b="1" smtClean="0">
                <a:latin typeface="+mn-ea"/>
              </a:rPr>
              <a:t>】</a:t>
            </a:r>
          </a:p>
          <a:p>
            <a:pPr>
              <a:lnSpc>
                <a:spcPct val="150000"/>
              </a:lnSpc>
            </a:pPr>
            <a:r>
              <a:rPr lang="en-US" altLang="zh-CN" sz="2400" smtClean="0">
                <a:latin typeface="宋体" panose="02010600030101010101" pitchFamily="2" charset="-122"/>
                <a:ea typeface="宋体" panose="02010600030101010101" pitchFamily="2" charset="-122"/>
              </a:rPr>
              <a:t>(1)</a:t>
            </a:r>
            <a:r>
              <a:rPr lang="zh-CN" altLang="en-US" sz="2400" smtClean="0">
                <a:latin typeface="宋体" panose="02010600030101010101" pitchFamily="2" charset="-122"/>
                <a:ea typeface="宋体" panose="02010600030101010101" pitchFamily="2" charset="-122"/>
              </a:rPr>
              <a:t>让小车从同一斜面的同一高度由静止滑下的目的是</a:t>
            </a:r>
            <a:r>
              <a:rPr lang="en-US" altLang="zh-CN" sz="2400" smtClean="0">
                <a:latin typeface="宋体" panose="02010600030101010101" pitchFamily="2" charset="-122"/>
                <a:ea typeface="宋体" panose="02010600030101010101" pitchFamily="2" charset="-122"/>
              </a:rPr>
              <a:t>:</a:t>
            </a:r>
            <a:r>
              <a:rPr lang="zh-CN" altLang="en-US" sz="2400" u="sng" smtClean="0">
                <a:uFill>
                  <a:solidFill>
                    <a:schemeClr val="accent1"/>
                  </a:solidFill>
                </a:uFill>
                <a:latin typeface="宋体" panose="02010600030101010101" pitchFamily="2" charset="-122"/>
                <a:ea typeface="宋体" panose="02010600030101010101" pitchFamily="2" charset="-122"/>
              </a:rPr>
              <a:t>保证小车到达水平面时的速度相等</a:t>
            </a:r>
            <a:r>
              <a:rPr lang="en-US" altLang="zh-CN" sz="2400" smtClean="0">
                <a:latin typeface="宋体" panose="02010600030101010101" pitchFamily="2" charset="-122"/>
                <a:ea typeface="宋体" panose="02010600030101010101" pitchFamily="2" charset="-122"/>
              </a:rPr>
              <a:t>.</a:t>
            </a:r>
          </a:p>
          <a:p>
            <a:pPr>
              <a:lnSpc>
                <a:spcPct val="150000"/>
              </a:lnSpc>
            </a:pPr>
            <a:r>
              <a:rPr lang="en-US" altLang="zh-CN" sz="2400" smtClean="0">
                <a:latin typeface="宋体" panose="02010600030101010101" pitchFamily="2" charset="-122"/>
                <a:ea typeface="宋体" panose="02010600030101010101" pitchFamily="2" charset="-122"/>
              </a:rPr>
              <a:t>(2)</a:t>
            </a:r>
            <a:r>
              <a:rPr lang="zh-CN" altLang="en-US" sz="2400" smtClean="0">
                <a:latin typeface="宋体" panose="02010600030101010101" pitchFamily="2" charset="-122"/>
                <a:ea typeface="宋体" panose="02010600030101010101" pitchFamily="2" charset="-122"/>
              </a:rPr>
              <a:t>小车在水平面上运动的距离越远</a:t>
            </a:r>
            <a:r>
              <a:rPr lang="en-US" altLang="zh-CN"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说明小车在运动过程中受到的阻力</a:t>
            </a:r>
            <a:r>
              <a:rPr lang="zh-CN" altLang="en-US" sz="2400" u="sng" smtClean="0">
                <a:uFill>
                  <a:solidFill>
                    <a:schemeClr val="accent1"/>
                  </a:solidFill>
                </a:uFill>
                <a:latin typeface="宋体" panose="02010600030101010101" pitchFamily="2" charset="-122"/>
                <a:ea typeface="宋体" panose="02010600030101010101" pitchFamily="2" charset="-122"/>
              </a:rPr>
              <a:t>越小</a:t>
            </a:r>
            <a:r>
              <a:rPr lang="en-US" altLang="zh-CN" sz="2400" smtClean="0">
                <a:latin typeface="宋体" panose="02010600030101010101" pitchFamily="2" charset="-122"/>
                <a:ea typeface="宋体" panose="02010600030101010101" pitchFamily="2" charset="-122"/>
              </a:rPr>
              <a:t>.</a:t>
            </a:r>
          </a:p>
          <a:p>
            <a:pPr>
              <a:lnSpc>
                <a:spcPct val="150000"/>
              </a:lnSpc>
            </a:pPr>
            <a:r>
              <a:rPr lang="en-US" altLang="zh-CN" sz="2400" smtClean="0">
                <a:latin typeface="宋体" panose="02010600030101010101" pitchFamily="2" charset="-122"/>
                <a:ea typeface="宋体" panose="02010600030101010101" pitchFamily="2" charset="-122"/>
              </a:rPr>
              <a:t>(3)</a:t>
            </a:r>
            <a:r>
              <a:rPr lang="zh-CN" altLang="en-US" sz="2400" smtClean="0">
                <a:latin typeface="宋体" panose="02010600030101010101" pitchFamily="2" charset="-122"/>
                <a:ea typeface="宋体" panose="02010600030101010101" pitchFamily="2" charset="-122"/>
              </a:rPr>
              <a:t>小车到达水平面后没有立即停止运动是</a:t>
            </a:r>
            <a:r>
              <a:rPr lang="zh-CN" altLang="en-US" sz="2400" u="sng" smtClean="0">
                <a:uFill>
                  <a:solidFill>
                    <a:schemeClr val="accent1"/>
                  </a:solidFill>
                </a:uFill>
                <a:latin typeface="宋体" panose="02010600030101010101" pitchFamily="2" charset="-122"/>
                <a:ea typeface="宋体" panose="02010600030101010101" pitchFamily="2" charset="-122"/>
              </a:rPr>
              <a:t>由于小车具有惯性</a:t>
            </a:r>
            <a:r>
              <a:rPr lang="en-US" altLang="zh-CN" sz="2400" smtClean="0">
                <a:latin typeface="宋体" panose="02010600030101010101" pitchFamily="2" charset="-122"/>
                <a:ea typeface="宋体" panose="02010600030101010101" pitchFamily="2" charset="-122"/>
              </a:rPr>
              <a:t>.</a:t>
            </a:r>
          </a:p>
          <a:p>
            <a:pPr>
              <a:lnSpc>
                <a:spcPct val="150000"/>
              </a:lnSpc>
            </a:pPr>
            <a:r>
              <a:rPr lang="en-US" altLang="zh-CN" sz="2400" smtClean="0">
                <a:latin typeface="宋体" panose="02010600030101010101" pitchFamily="2" charset="-122"/>
                <a:ea typeface="宋体" panose="02010600030101010101" pitchFamily="2" charset="-122"/>
              </a:rPr>
              <a:t>(4)</a:t>
            </a:r>
            <a:r>
              <a:rPr lang="zh-CN" altLang="en-US" sz="2400" u="sng" smtClean="0">
                <a:uFill>
                  <a:solidFill>
                    <a:schemeClr val="accent1"/>
                  </a:solidFill>
                </a:uFill>
                <a:latin typeface="宋体" panose="02010600030101010101" pitchFamily="2" charset="-122"/>
                <a:ea typeface="宋体" panose="02010600030101010101" pitchFamily="2" charset="-122"/>
              </a:rPr>
              <a:t>控制变量法的应用</a:t>
            </a:r>
            <a:r>
              <a:rPr lang="en-US" altLang="zh-CN"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控制小车到达水平面时的速度相同</a:t>
            </a:r>
            <a:r>
              <a:rPr lang="en-US" altLang="zh-CN"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改变水平面的粗糙程度</a:t>
            </a:r>
            <a:r>
              <a:rPr lang="en-US" altLang="zh-CN" sz="2400" smtClean="0">
                <a:latin typeface="宋体" panose="02010600030101010101" pitchFamily="2" charset="-122"/>
                <a:ea typeface="宋体" panose="02010600030101010101" pitchFamily="2" charset="-122"/>
              </a:rPr>
              <a:t>.</a:t>
            </a:r>
          </a:p>
          <a:p>
            <a:pPr>
              <a:lnSpc>
                <a:spcPct val="150000"/>
              </a:lnSpc>
            </a:pPr>
            <a:r>
              <a:rPr lang="en-US" altLang="zh-CN" sz="2400" smtClean="0">
                <a:latin typeface="宋体" panose="02010600030101010101" pitchFamily="2" charset="-122"/>
                <a:ea typeface="宋体" panose="02010600030101010101" pitchFamily="2" charset="-122"/>
              </a:rPr>
              <a:t>(5)</a:t>
            </a:r>
            <a:r>
              <a:rPr lang="zh-CN" altLang="en-US" sz="2400" u="sng" smtClean="0">
                <a:uFill>
                  <a:solidFill>
                    <a:schemeClr val="accent1"/>
                  </a:solidFill>
                </a:uFill>
                <a:latin typeface="宋体" panose="02010600030101010101" pitchFamily="2" charset="-122"/>
                <a:ea typeface="宋体" panose="02010600030101010101" pitchFamily="2" charset="-122"/>
              </a:rPr>
              <a:t>科学推理法的应用</a:t>
            </a:r>
            <a:r>
              <a:rPr lang="en-US" altLang="zh-CN"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小车运动到水平面上时如果不受阻力的作用</a:t>
            </a:r>
            <a:r>
              <a:rPr lang="en-US" altLang="zh-CN"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则小车将以恒定不变的速度一直运动下去</a:t>
            </a:r>
            <a:r>
              <a:rPr lang="en-US" altLang="zh-CN" sz="2400" smtClean="0">
                <a:latin typeface="宋体" panose="02010600030101010101" pitchFamily="2" charset="-122"/>
                <a:ea typeface="宋体" panose="02010600030101010101" pitchFamily="2" charset="-122"/>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522530" y="614810"/>
            <a:ext cx="11123407" cy="4523105"/>
          </a:xfrm>
          <a:prstGeom prst="rect">
            <a:avLst/>
          </a:prstGeom>
          <a:noFill/>
        </p:spPr>
        <p:txBody>
          <a:bodyPr wrap="square" rtlCol="0">
            <a:spAutoFit/>
          </a:bodyPr>
          <a:lstStyle/>
          <a:p>
            <a:pPr>
              <a:lnSpc>
                <a:spcPct val="150000"/>
              </a:lnSpc>
            </a:pPr>
            <a:r>
              <a:rPr lang="en-US" altLang="zh-CN" sz="2400" smtClean="0">
                <a:latin typeface="宋体" panose="02010600030101010101" pitchFamily="2" charset="-122"/>
                <a:ea typeface="宋体" panose="02010600030101010101" pitchFamily="2" charset="-122"/>
              </a:rPr>
              <a:t>(6)</a:t>
            </a:r>
            <a:r>
              <a:rPr lang="zh-CN" altLang="en-US" sz="2400" u="sng" smtClean="0">
                <a:uFill>
                  <a:solidFill>
                    <a:schemeClr val="accent1"/>
                  </a:solidFill>
                </a:uFill>
                <a:latin typeface="宋体" panose="02010600030101010101" pitchFamily="2" charset="-122"/>
                <a:ea typeface="宋体" panose="02010600030101010101" pitchFamily="2" charset="-122"/>
              </a:rPr>
              <a:t>转换法的应用</a:t>
            </a:r>
            <a:r>
              <a:rPr lang="en-US" altLang="zh-CN"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把阻力对物体运动的影响转换成了小车在水平面上运动的距离的大小</a:t>
            </a:r>
            <a:r>
              <a:rPr lang="en-US" altLang="zh-CN" sz="2400" smtClean="0">
                <a:latin typeface="宋体" panose="02010600030101010101" pitchFamily="2" charset="-122"/>
                <a:ea typeface="宋体" panose="02010600030101010101" pitchFamily="2" charset="-122"/>
              </a:rPr>
              <a:t>.</a:t>
            </a:r>
          </a:p>
          <a:p>
            <a:pPr>
              <a:lnSpc>
                <a:spcPct val="150000"/>
              </a:lnSpc>
            </a:pPr>
            <a:r>
              <a:rPr lang="en-US" altLang="zh-CN" sz="2400" b="1" smtClean="0">
                <a:latin typeface="+mn-ea"/>
              </a:rPr>
              <a:t>4.【</a:t>
            </a:r>
            <a:r>
              <a:rPr lang="zh-CN" altLang="en-US" sz="2400" b="1" smtClean="0">
                <a:latin typeface="+mn-ea"/>
              </a:rPr>
              <a:t>交流与反思</a:t>
            </a:r>
            <a:r>
              <a:rPr lang="en-US" altLang="zh-CN" sz="2400" b="1" smtClean="0">
                <a:latin typeface="+mn-ea"/>
              </a:rPr>
              <a:t>】</a:t>
            </a:r>
          </a:p>
          <a:p>
            <a:pPr>
              <a:lnSpc>
                <a:spcPct val="150000"/>
              </a:lnSpc>
            </a:pPr>
            <a:r>
              <a:rPr lang="en-US" altLang="zh-CN" sz="2400" smtClean="0">
                <a:latin typeface="宋体" panose="02010600030101010101" pitchFamily="2" charset="-122"/>
                <a:ea typeface="宋体" panose="02010600030101010101" pitchFamily="2" charset="-122"/>
              </a:rPr>
              <a:t>(1)</a:t>
            </a:r>
            <a:r>
              <a:rPr lang="zh-CN" altLang="en-US" sz="2400" smtClean="0">
                <a:latin typeface="宋体" panose="02010600030101010101" pitchFamily="2" charset="-122"/>
                <a:ea typeface="宋体" panose="02010600030101010101" pitchFamily="2" charset="-122"/>
              </a:rPr>
              <a:t>本实验选用小车而不选用木块的原因是</a:t>
            </a:r>
            <a:r>
              <a:rPr lang="en-US" altLang="zh-CN"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相同条件下</a:t>
            </a:r>
            <a:r>
              <a:rPr lang="en-US" altLang="zh-CN"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小车受到的阻力较小</a:t>
            </a:r>
            <a:r>
              <a:rPr lang="en-US" altLang="zh-CN"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实验现象较明显</a:t>
            </a:r>
            <a:r>
              <a:rPr lang="en-US" altLang="zh-CN" sz="2400" smtClean="0">
                <a:latin typeface="宋体" panose="02010600030101010101" pitchFamily="2" charset="-122"/>
                <a:ea typeface="宋体" panose="02010600030101010101" pitchFamily="2" charset="-122"/>
              </a:rPr>
              <a:t>.</a:t>
            </a:r>
          </a:p>
          <a:p>
            <a:pPr>
              <a:lnSpc>
                <a:spcPct val="150000"/>
              </a:lnSpc>
            </a:pPr>
            <a:r>
              <a:rPr lang="en-US" altLang="zh-CN" sz="2400" smtClean="0">
                <a:latin typeface="宋体" panose="02010600030101010101" pitchFamily="2" charset="-122"/>
                <a:ea typeface="宋体" panose="02010600030101010101" pitchFamily="2" charset="-122"/>
              </a:rPr>
              <a:t>(2)</a:t>
            </a:r>
            <a:r>
              <a:rPr lang="zh-CN" altLang="en-US" sz="2400" smtClean="0">
                <a:latin typeface="宋体" panose="02010600030101010101" pitchFamily="2" charset="-122"/>
                <a:ea typeface="宋体" panose="02010600030101010101" pitchFamily="2" charset="-122"/>
              </a:rPr>
              <a:t>小车到达水平面后最终停下来的原因是小车在水平面上受摩擦力的作用</a:t>
            </a:r>
            <a:r>
              <a:rPr lang="en-US" altLang="zh-CN"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力能改变物体的运动状态</a:t>
            </a:r>
            <a:r>
              <a:rPr lang="en-US" altLang="zh-CN" sz="2400" smtClean="0">
                <a:latin typeface="宋体" panose="02010600030101010101" pitchFamily="2" charset="-122"/>
                <a:ea typeface="宋体" panose="02010600030101010101" pitchFamily="2" charset="-122"/>
              </a:rPr>
              <a:t>.</a:t>
            </a:r>
          </a:p>
          <a:p>
            <a:pPr>
              <a:lnSpc>
                <a:spcPct val="150000"/>
              </a:lnSpc>
            </a:pPr>
            <a:endParaRPr lang="en-US" altLang="zh-CN" sz="2400" smtClean="0">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521895" y="499240"/>
            <a:ext cx="11123407" cy="3784600"/>
          </a:xfrm>
          <a:prstGeom prst="rect">
            <a:avLst/>
          </a:prstGeom>
          <a:noFill/>
        </p:spPr>
        <p:txBody>
          <a:bodyPr wrap="square" rtlCol="0">
            <a:spAutoFit/>
          </a:bodyPr>
          <a:lstStyle/>
          <a:p>
            <a:pPr>
              <a:lnSpc>
                <a:spcPct val="200000"/>
              </a:lnSpc>
            </a:pPr>
            <a:r>
              <a:rPr lang="en-US" altLang="zh-CN" sz="2400" smtClean="0">
                <a:latin typeface="宋体" panose="02010600030101010101" pitchFamily="2" charset="-122"/>
                <a:ea typeface="宋体" panose="02010600030101010101" pitchFamily="2" charset="-122"/>
              </a:rPr>
              <a:t>(3)</a:t>
            </a:r>
            <a:r>
              <a:rPr lang="zh-CN" altLang="en-US" sz="2400" smtClean="0">
                <a:latin typeface="宋体" panose="02010600030101010101" pitchFamily="2" charset="-122"/>
                <a:ea typeface="宋体" panose="02010600030101010101" pitchFamily="2" charset="-122"/>
              </a:rPr>
              <a:t>小车从斜面上由静止滑下后最终在水平面上静止</a:t>
            </a:r>
            <a:r>
              <a:rPr lang="en-US" altLang="zh-CN"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小车的重力势能消失了吗</a:t>
            </a:r>
            <a:r>
              <a:rPr lang="en-US" altLang="zh-CN"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答</a:t>
            </a:r>
            <a:r>
              <a:rPr lang="en-US" altLang="zh-CN"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没有</a:t>
            </a:r>
            <a:r>
              <a:rPr lang="en-US" altLang="zh-CN"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小车的重力势能转化成了内能</a:t>
            </a:r>
            <a:r>
              <a:rPr lang="en-US" altLang="zh-CN" sz="2400" smtClean="0">
                <a:latin typeface="宋体" panose="02010600030101010101" pitchFamily="2" charset="-122"/>
                <a:ea typeface="宋体" panose="02010600030101010101" pitchFamily="2" charset="-122"/>
              </a:rPr>
              <a:t>.</a:t>
            </a:r>
          </a:p>
          <a:p>
            <a:pPr>
              <a:lnSpc>
                <a:spcPct val="200000"/>
              </a:lnSpc>
            </a:pPr>
            <a:r>
              <a:rPr lang="en-US" altLang="zh-CN" sz="2400" b="1" smtClean="0">
                <a:latin typeface="+mn-ea"/>
              </a:rPr>
              <a:t>5.【</a:t>
            </a:r>
            <a:r>
              <a:rPr lang="zh-CN" altLang="en-US" sz="2400" b="1" smtClean="0">
                <a:latin typeface="+mn-ea"/>
              </a:rPr>
              <a:t>实验结论</a:t>
            </a:r>
            <a:r>
              <a:rPr lang="en-US" altLang="zh-CN" sz="2400" b="1" smtClean="0">
                <a:latin typeface="+mn-ea"/>
              </a:rPr>
              <a:t>】</a:t>
            </a:r>
          </a:p>
          <a:p>
            <a:pPr>
              <a:lnSpc>
                <a:spcPct val="200000"/>
              </a:lnSpc>
            </a:pPr>
            <a:r>
              <a:rPr lang="zh-CN" altLang="en-US" sz="2400" smtClean="0">
                <a:latin typeface="宋体" panose="02010600030101010101" pitchFamily="2" charset="-122"/>
                <a:ea typeface="宋体" panose="02010600030101010101" pitchFamily="2" charset="-122"/>
              </a:rPr>
              <a:t>运动的物体受到的阻力越小</a:t>
            </a:r>
            <a:r>
              <a:rPr lang="en-US" altLang="zh-CN"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速度减小越慢</a:t>
            </a:r>
            <a:r>
              <a:rPr lang="en-US" altLang="zh-CN"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运动的物体在没有受到力的作用时</a:t>
            </a:r>
            <a:r>
              <a:rPr lang="en-US" altLang="zh-CN"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将做匀速直线运动</a:t>
            </a:r>
            <a:r>
              <a:rPr lang="en-US" altLang="zh-CN" sz="2400" smtClean="0">
                <a:latin typeface="宋体" panose="02010600030101010101" pitchFamily="2" charset="-122"/>
                <a:ea typeface="宋体" panose="02010600030101010101" pitchFamily="2" charset="-122"/>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471400" y="530554"/>
            <a:ext cx="11248221" cy="5215890"/>
          </a:xfrm>
          <a:prstGeom prst="rect">
            <a:avLst/>
          </a:prstGeom>
          <a:noFill/>
        </p:spPr>
        <p:txBody>
          <a:bodyPr wrap="square" rtlCol="0">
            <a:spAutoFit/>
          </a:bodyPr>
          <a:lstStyle/>
          <a:p>
            <a:pPr>
              <a:lnSpc>
                <a:spcPct val="150000"/>
              </a:lnSpc>
            </a:pPr>
            <a:r>
              <a:rPr lang="en-US" sz="2400" smtClean="0"/>
              <a:t> </a:t>
            </a:r>
            <a:r>
              <a:rPr lang="zh-CN" altLang="en-US" sz="2200" smtClean="0"/>
              <a:t>例</a:t>
            </a:r>
            <a:r>
              <a:rPr lang="en-US" altLang="zh-CN" sz="2200" smtClean="0"/>
              <a:t>1.</a:t>
            </a:r>
            <a:r>
              <a:rPr lang="zh-CN" altLang="en-US" sz="2200" smtClean="0">
                <a:latin typeface="宋体" panose="02010600030101010101" pitchFamily="2" charset="-122"/>
                <a:ea typeface="宋体" panose="02010600030101010101" pitchFamily="2" charset="-122"/>
              </a:rPr>
              <a:t>某同学用如图所示的实验装置探究阻力对物体运动的影响</a:t>
            </a:r>
            <a:r>
              <a:rPr lang="en-US" altLang="zh-CN" sz="2200" smtClean="0">
                <a:latin typeface="宋体" panose="02010600030101010101" pitchFamily="2" charset="-122"/>
                <a:ea typeface="宋体" panose="02010600030101010101" pitchFamily="2" charset="-122"/>
              </a:rPr>
              <a:t>.</a:t>
            </a:r>
            <a:r>
              <a:rPr lang="zh-CN" altLang="en-US" sz="2200" smtClean="0">
                <a:latin typeface="宋体" panose="02010600030101010101" pitchFamily="2" charset="-122"/>
                <a:ea typeface="宋体" panose="02010600030101010101" pitchFamily="2" charset="-122"/>
              </a:rPr>
              <a:t>他在水平台面上分别铺上材料不同的物体</a:t>
            </a:r>
            <a:r>
              <a:rPr lang="en-US" altLang="zh-CN" sz="2200" smtClean="0">
                <a:latin typeface="宋体" panose="02010600030101010101" pitchFamily="2" charset="-122"/>
                <a:ea typeface="宋体" panose="02010600030101010101" pitchFamily="2" charset="-122"/>
              </a:rPr>
              <a:t>,</a:t>
            </a:r>
            <a:r>
              <a:rPr lang="zh-CN" altLang="en-US" sz="2200" smtClean="0">
                <a:latin typeface="宋体" panose="02010600030101010101" pitchFamily="2" charset="-122"/>
                <a:ea typeface="宋体" panose="02010600030101010101" pitchFamily="2" charset="-122"/>
              </a:rPr>
              <a:t>让同一小车从同一斜面上的相同高度由静止滑下</a:t>
            </a:r>
            <a:r>
              <a:rPr lang="en-US" altLang="zh-CN" sz="2200" smtClean="0">
                <a:latin typeface="宋体" panose="02010600030101010101" pitchFamily="2" charset="-122"/>
                <a:ea typeface="宋体" panose="02010600030101010101" pitchFamily="2" charset="-122"/>
              </a:rPr>
              <a:t>,</a:t>
            </a:r>
            <a:r>
              <a:rPr lang="zh-CN" altLang="en-US" sz="2200" smtClean="0">
                <a:latin typeface="宋体" panose="02010600030101010101" pitchFamily="2" charset="-122"/>
                <a:ea typeface="宋体" panose="02010600030101010101" pitchFamily="2" charset="-122"/>
              </a:rPr>
              <a:t>在小车停下的位置分别作上标记</a:t>
            </a:r>
            <a:r>
              <a:rPr lang="en-US" altLang="zh-CN" sz="2200" smtClean="0">
                <a:latin typeface="宋体" panose="02010600030101010101" pitchFamily="2" charset="-122"/>
                <a:ea typeface="宋体" panose="02010600030101010101" pitchFamily="2" charset="-122"/>
              </a:rPr>
              <a:t>a</a:t>
            </a:r>
            <a:r>
              <a:rPr lang="zh-CN" altLang="en-US" sz="2200" smtClean="0">
                <a:latin typeface="宋体" panose="02010600030101010101" pitchFamily="2" charset="-122"/>
                <a:ea typeface="宋体" panose="02010600030101010101" pitchFamily="2" charset="-122"/>
              </a:rPr>
              <a:t>、</a:t>
            </a:r>
            <a:r>
              <a:rPr lang="en-US" altLang="zh-CN" sz="2200" smtClean="0">
                <a:latin typeface="宋体" panose="02010600030101010101" pitchFamily="2" charset="-122"/>
                <a:ea typeface="宋体" panose="02010600030101010101" pitchFamily="2" charset="-122"/>
              </a:rPr>
              <a:t>b</a:t>
            </a:r>
            <a:r>
              <a:rPr lang="zh-CN" altLang="en-US" sz="2200" smtClean="0">
                <a:latin typeface="宋体" panose="02010600030101010101" pitchFamily="2" charset="-122"/>
                <a:ea typeface="宋体" panose="02010600030101010101" pitchFamily="2" charset="-122"/>
              </a:rPr>
              <a:t>、</a:t>
            </a:r>
            <a:r>
              <a:rPr lang="en-US" altLang="zh-CN" sz="2200" smtClean="0">
                <a:latin typeface="宋体" panose="02010600030101010101" pitchFamily="2" charset="-122"/>
                <a:ea typeface="宋体" panose="02010600030101010101" pitchFamily="2" charset="-122"/>
              </a:rPr>
              <a:t>c.</a:t>
            </a:r>
          </a:p>
          <a:p>
            <a:pPr>
              <a:lnSpc>
                <a:spcPct val="150000"/>
              </a:lnSpc>
            </a:pPr>
            <a:endParaRPr lang="en-US" sz="2200" smtClean="0">
              <a:latin typeface="宋体" pitchFamily="2" charset="-122"/>
              <a:ea typeface="宋体" panose="02010600030101010101" pitchFamily="2" charset="-122"/>
            </a:endParaRPr>
          </a:p>
          <a:p>
            <a:pPr>
              <a:lnSpc>
                <a:spcPct val="150000"/>
              </a:lnSpc>
            </a:pPr>
            <a:endParaRPr lang="en-US" sz="2200" smtClean="0">
              <a:latin typeface="宋体" pitchFamily="2" charset="-122"/>
              <a:ea typeface="宋体" panose="02010600030101010101" pitchFamily="2" charset="-122"/>
            </a:endParaRPr>
          </a:p>
          <a:p>
            <a:pPr>
              <a:lnSpc>
                <a:spcPct val="150000"/>
              </a:lnSpc>
            </a:pPr>
            <a:r>
              <a:rPr lang="zh-CN" altLang="en-US" sz="2200" smtClean="0">
                <a:latin typeface="宋体" panose="02010600030101010101" pitchFamily="2" charset="-122"/>
                <a:ea typeface="宋体" panose="02010600030101010101" pitchFamily="2" charset="-122"/>
              </a:rPr>
              <a:t>　</a:t>
            </a:r>
            <a:endParaRPr lang="en-US" sz="2200" smtClean="0">
              <a:latin typeface="宋体" panose="02010600030101010101" pitchFamily="2" charset="-122"/>
              <a:ea typeface="宋体" panose="02010600030101010101" pitchFamily="2" charset="-122"/>
            </a:endParaRPr>
          </a:p>
          <a:p>
            <a:pPr>
              <a:lnSpc>
                <a:spcPct val="150000"/>
              </a:lnSpc>
            </a:pPr>
            <a:r>
              <a:rPr lang="en-US" altLang="zh-CN" sz="2200" smtClean="0">
                <a:latin typeface="宋体" panose="02010600030101010101" pitchFamily="2" charset="-122"/>
                <a:ea typeface="宋体" panose="02010600030101010101" pitchFamily="2" charset="-122"/>
              </a:rPr>
              <a:t>(1)</a:t>
            </a:r>
            <a:r>
              <a:rPr lang="zh-CN" altLang="en-US" sz="2200" smtClean="0">
                <a:latin typeface="宋体" panose="02010600030101010101" pitchFamily="2" charset="-122"/>
                <a:ea typeface="宋体" panose="02010600030101010101" pitchFamily="2" charset="-122"/>
              </a:rPr>
              <a:t>实验中让同一小车从同一斜面的相同高度由静止滑下是为了使小车到达水平面时的＿＿相同</a:t>
            </a:r>
            <a:r>
              <a:rPr lang="en-US" altLang="zh-CN" sz="2200" smtClean="0">
                <a:latin typeface="宋体" panose="02010600030101010101" pitchFamily="2" charset="-122"/>
                <a:ea typeface="宋体" panose="02010600030101010101" pitchFamily="2" charset="-122"/>
              </a:rPr>
              <a:t>.</a:t>
            </a:r>
          </a:p>
          <a:p>
            <a:pPr>
              <a:lnSpc>
                <a:spcPct val="150000"/>
              </a:lnSpc>
            </a:pPr>
            <a:r>
              <a:rPr lang="en-US" altLang="zh-CN" sz="2200" smtClean="0">
                <a:latin typeface="宋体" panose="02010600030101010101" pitchFamily="2" charset="-122"/>
                <a:ea typeface="宋体" panose="02010600030101010101" pitchFamily="2" charset="-122"/>
              </a:rPr>
              <a:t>(2)</a:t>
            </a:r>
            <a:r>
              <a:rPr lang="zh-CN" altLang="en-US" sz="2200" smtClean="0">
                <a:latin typeface="宋体" panose="02010600030101010101" pitchFamily="2" charset="-122"/>
                <a:ea typeface="宋体" panose="02010600030101010101" pitchFamily="2" charset="-122"/>
              </a:rPr>
              <a:t>让小车从斜面上滑下后沿水平面运动</a:t>
            </a:r>
            <a:r>
              <a:rPr lang="en-US" altLang="zh-CN" sz="2200" smtClean="0">
                <a:latin typeface="宋体" panose="02010600030101010101" pitchFamily="2" charset="-122"/>
                <a:ea typeface="宋体" panose="02010600030101010101" pitchFamily="2" charset="-122"/>
              </a:rPr>
              <a:t>,</a:t>
            </a:r>
            <a:r>
              <a:rPr lang="zh-CN" altLang="en-US" sz="2200" smtClean="0">
                <a:latin typeface="宋体" panose="02010600030101010101" pitchFamily="2" charset="-122"/>
                <a:ea typeface="宋体" panose="02010600030101010101" pitchFamily="2" charset="-122"/>
              </a:rPr>
              <a:t>是为了使小车在竖直方向上受到的重力和</a:t>
            </a:r>
            <a:r>
              <a:rPr lang="zh-CN" altLang="en-US" sz="2200" u="sng" smtClean="0">
                <a:latin typeface="宋体" panose="02010600030101010101" pitchFamily="2" charset="-122"/>
                <a:ea typeface="宋体" panose="02010600030101010101" pitchFamily="2" charset="-122"/>
              </a:rPr>
              <a:t>     </a:t>
            </a:r>
            <a:r>
              <a:rPr lang="zh-CN" altLang="en-US" sz="2200" smtClean="0">
                <a:latin typeface="宋体" panose="02010600030101010101" pitchFamily="2" charset="-122"/>
                <a:ea typeface="宋体" panose="02010600030101010101" pitchFamily="2" charset="-122"/>
              </a:rPr>
              <a:t>力相平衡</a:t>
            </a:r>
            <a:r>
              <a:rPr lang="en-US" altLang="zh-CN" sz="2200" smtClean="0">
                <a:latin typeface="宋体" panose="02010600030101010101" pitchFamily="2" charset="-122"/>
                <a:ea typeface="宋体" panose="02010600030101010101" pitchFamily="2" charset="-122"/>
              </a:rPr>
              <a:t>,</a:t>
            </a:r>
            <a:r>
              <a:rPr lang="zh-CN" altLang="en-US" sz="2200" smtClean="0">
                <a:latin typeface="宋体" panose="02010600030101010101" pitchFamily="2" charset="-122"/>
                <a:ea typeface="宋体" panose="02010600030101010101" pitchFamily="2" charset="-122"/>
              </a:rPr>
              <a:t>其作用效果相互抵消</a:t>
            </a:r>
            <a:r>
              <a:rPr lang="en-US" altLang="zh-CN" sz="2200" smtClean="0">
                <a:latin typeface="宋体" panose="02010600030101010101" pitchFamily="2" charset="-122"/>
                <a:ea typeface="宋体" panose="02010600030101010101" pitchFamily="2" charset="-122"/>
              </a:rPr>
              <a:t>,</a:t>
            </a:r>
            <a:r>
              <a:rPr lang="zh-CN" altLang="en-US" sz="2200" smtClean="0">
                <a:latin typeface="宋体" panose="02010600030101010101" pitchFamily="2" charset="-122"/>
                <a:ea typeface="宋体" panose="02010600030101010101" pitchFamily="2" charset="-122"/>
              </a:rPr>
              <a:t>相当于小车只受水平方向上的</a:t>
            </a:r>
            <a:r>
              <a:rPr lang="en-US" altLang="zh-CN" sz="2200" u="sng" smtClean="0">
                <a:latin typeface="宋体" panose="02010600030101010101" pitchFamily="2" charset="-122"/>
                <a:ea typeface="宋体" panose="02010600030101010101" pitchFamily="2" charset="-122"/>
              </a:rPr>
              <a:t>            </a:t>
            </a:r>
            <a:r>
              <a:rPr lang="zh-CN" altLang="en-US" sz="2200" smtClean="0">
                <a:latin typeface="宋体" panose="02010600030101010101" pitchFamily="2" charset="-122"/>
                <a:ea typeface="宋体" panose="02010600030101010101" pitchFamily="2" charset="-122"/>
              </a:rPr>
              <a:t>力作用</a:t>
            </a:r>
            <a:r>
              <a:rPr lang="en-US" altLang="zh-CN" sz="2200" smtClean="0">
                <a:latin typeface="宋体" panose="02010600030101010101" pitchFamily="2" charset="-122"/>
                <a:ea typeface="宋体" panose="02010600030101010101" pitchFamily="2" charset="-122"/>
              </a:rPr>
              <a:t>.</a:t>
            </a:r>
          </a:p>
        </p:txBody>
      </p:sp>
      <p:pic>
        <p:nvPicPr>
          <p:cNvPr id="21" name="18WHLWJJZKBWL211.jpg" descr="id:2147493918;FounderCES"/>
          <p:cNvPicPr/>
          <p:nvPr/>
        </p:nvPicPr>
        <p:blipFill>
          <a:blip r:embed="rId2"/>
          <a:stretch>
            <a:fillRect/>
          </a:stretch>
        </p:blipFill>
        <p:spPr>
          <a:xfrm>
            <a:off x="3915354" y="1712185"/>
            <a:ext cx="3219953" cy="1826185"/>
          </a:xfrm>
          <a:prstGeom prst="rect">
            <a:avLst/>
          </a:prstGeom>
        </p:spPr>
      </p:pic>
      <p:sp>
        <p:nvSpPr>
          <p:cNvPr id="13" name="TextBox 12"/>
          <p:cNvSpPr txBox="1"/>
          <p:nvPr/>
        </p:nvSpPr>
        <p:spPr>
          <a:xfrm>
            <a:off x="10923795" y="3644152"/>
            <a:ext cx="880333" cy="461665"/>
          </a:xfrm>
          <a:prstGeom prst="rect">
            <a:avLst/>
          </a:prstGeom>
          <a:noFill/>
        </p:spPr>
        <p:txBody>
          <a:bodyPr wrap="square" rtlCol="0">
            <a:spAutoFit/>
          </a:bodyPr>
          <a:lstStyle/>
          <a:p>
            <a:r>
              <a:rPr lang="zh-CN" altLang="en-US" sz="2400" smtClean="0">
                <a:solidFill>
                  <a:srgbClr val="FF0000"/>
                </a:solidFill>
                <a:latin typeface="宋体" panose="02010600030101010101" pitchFamily="2" charset="-122"/>
                <a:ea typeface="宋体" panose="02010600030101010101" pitchFamily="2" charset="-122"/>
              </a:rPr>
              <a:t>速度</a:t>
            </a:r>
            <a:endParaRPr lang="zh-CN" altLang="en-US" sz="2400" baseline="30000">
              <a:solidFill>
                <a:srgbClr val="FF0000"/>
              </a:solidFill>
              <a:latin typeface="宋体" panose="02010600030101010101" pitchFamily="2" charset="-122"/>
              <a:ea typeface="宋体" panose="02010600030101010101" pitchFamily="2" charset="-122"/>
            </a:endParaRPr>
          </a:p>
        </p:txBody>
      </p:sp>
      <p:sp>
        <p:nvSpPr>
          <p:cNvPr id="14" name="TextBox 13"/>
          <p:cNvSpPr txBox="1"/>
          <p:nvPr/>
        </p:nvSpPr>
        <p:spPr>
          <a:xfrm>
            <a:off x="7822005" y="5160978"/>
            <a:ext cx="1615438" cy="461665"/>
          </a:xfrm>
          <a:prstGeom prst="rect">
            <a:avLst/>
          </a:prstGeom>
          <a:noFill/>
        </p:spPr>
        <p:txBody>
          <a:bodyPr wrap="square" rtlCol="0">
            <a:spAutoFit/>
          </a:bodyPr>
          <a:lstStyle/>
          <a:p>
            <a:r>
              <a:rPr lang="zh-CN" altLang="en-US" sz="2400" smtClean="0">
                <a:solidFill>
                  <a:srgbClr val="FF0000"/>
                </a:solidFill>
                <a:latin typeface="宋体" panose="02010600030101010101" pitchFamily="2" charset="-122"/>
                <a:ea typeface="宋体" panose="02010600030101010101" pitchFamily="2" charset="-122"/>
              </a:rPr>
              <a:t>摩擦</a:t>
            </a:r>
            <a:r>
              <a:rPr lang="en-US" altLang="zh-CN" sz="2400" smtClean="0">
                <a:solidFill>
                  <a:srgbClr val="FF0000"/>
                </a:solidFill>
                <a:latin typeface="宋体" panose="02010600030101010101" pitchFamily="2" charset="-122"/>
                <a:ea typeface="宋体" panose="02010600030101010101" pitchFamily="2" charset="-122"/>
              </a:rPr>
              <a:t>(</a:t>
            </a:r>
            <a:r>
              <a:rPr lang="zh-CN" altLang="en-US" sz="2400" smtClean="0">
                <a:solidFill>
                  <a:srgbClr val="FF0000"/>
                </a:solidFill>
                <a:latin typeface="宋体" panose="02010600030101010101" pitchFamily="2" charset="-122"/>
                <a:ea typeface="宋体" panose="02010600030101010101" pitchFamily="2" charset="-122"/>
              </a:rPr>
              <a:t>或阻</a:t>
            </a:r>
            <a:r>
              <a:rPr lang="en-US" altLang="zh-CN" sz="2400" smtClean="0">
                <a:solidFill>
                  <a:srgbClr val="FF0000"/>
                </a:solidFill>
                <a:latin typeface="宋体" panose="02010600030101010101" pitchFamily="2" charset="-122"/>
                <a:ea typeface="宋体" panose="02010600030101010101" pitchFamily="2" charset="-122"/>
              </a:rPr>
              <a:t>)</a:t>
            </a:r>
            <a:endParaRPr lang="zh-CN" altLang="en-US" sz="2400" baseline="30000">
              <a:solidFill>
                <a:srgbClr val="FF0000"/>
              </a:solidFill>
              <a:latin typeface="宋体" panose="02010600030101010101" pitchFamily="2" charset="-122"/>
              <a:ea typeface="宋体" panose="02010600030101010101" pitchFamily="2" charset="-122"/>
            </a:endParaRPr>
          </a:p>
        </p:txBody>
      </p:sp>
      <p:sp>
        <p:nvSpPr>
          <p:cNvPr id="15" name="TextBox 14"/>
          <p:cNvSpPr txBox="1"/>
          <p:nvPr/>
        </p:nvSpPr>
        <p:spPr>
          <a:xfrm>
            <a:off x="10586722" y="4655369"/>
            <a:ext cx="937706" cy="461665"/>
          </a:xfrm>
          <a:prstGeom prst="rect">
            <a:avLst/>
          </a:prstGeom>
          <a:noFill/>
        </p:spPr>
        <p:txBody>
          <a:bodyPr wrap="square" rtlCol="0">
            <a:spAutoFit/>
          </a:bodyPr>
          <a:lstStyle/>
          <a:p>
            <a:r>
              <a:rPr lang="zh-CN" altLang="en-US" sz="2400" smtClean="0">
                <a:solidFill>
                  <a:srgbClr val="FF0000"/>
                </a:solidFill>
                <a:latin typeface="宋体" panose="02010600030101010101" pitchFamily="2" charset="-122"/>
                <a:ea typeface="宋体" panose="02010600030101010101" pitchFamily="2" charset="-122"/>
              </a:rPr>
              <a:t>支持</a:t>
            </a:r>
            <a:endParaRPr lang="zh-CN" altLang="en-US" sz="2400" baseline="30000">
              <a:solidFill>
                <a:srgbClr val="FF0000"/>
              </a:solidFill>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ppt_x"/>
                                          </p:val>
                                        </p:tav>
                                        <p:tav tm="100000">
                                          <p:val>
                                            <p:strVal val="#ppt_x"/>
                                          </p:val>
                                        </p:tav>
                                      </p:tavLst>
                                    </p:anim>
                                    <p:anim calcmode="lin" valueType="num">
                                      <p:cBhvr additive="base">
                                        <p:cTn id="12"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ppt_x"/>
                                          </p:val>
                                        </p:tav>
                                        <p:tav tm="100000">
                                          <p:val>
                                            <p:strVal val="#ppt_x"/>
                                          </p:val>
                                        </p:tav>
                                      </p:tavLst>
                                    </p:anim>
                                    <p:anim calcmode="lin" valueType="num">
                                      <p:cBhvr additive="base">
                                        <p:cTn id="1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ppt_x"/>
                                          </p:val>
                                        </p:tav>
                                        <p:tav tm="100000">
                                          <p:val>
                                            <p:strVal val="#ppt_x"/>
                                          </p:val>
                                        </p:tav>
                                      </p:tavLst>
                                    </p:anim>
                                    <p:anim calcmode="lin" valueType="num">
                                      <p:cBhvr additive="base">
                                        <p:cTn id="2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afterGroup">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additive="base">
                                        <p:cTn id="29" dur="500" fill="hold"/>
                                        <p:tgtEl>
                                          <p:spTgt spid="14"/>
                                        </p:tgtEl>
                                        <p:attrNameLst>
                                          <p:attrName>ppt_x</p:attrName>
                                        </p:attrNameLst>
                                      </p:cBhvr>
                                      <p:tavLst>
                                        <p:tav tm="0">
                                          <p:val>
                                            <p:strVal val="#ppt_x"/>
                                          </p:val>
                                        </p:tav>
                                        <p:tav tm="100000">
                                          <p:val>
                                            <p:strVal val="#ppt_x"/>
                                          </p:val>
                                        </p:tav>
                                      </p:tavLst>
                                    </p:anim>
                                    <p:anim calcmode="lin" valueType="num">
                                      <p:cBhvr additive="base">
                                        <p:cTn id="3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13" grpId="0"/>
      <p:bldP spid="14" grpId="0"/>
      <p:bldP spid="1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705080" y="568654"/>
            <a:ext cx="11248221" cy="5262245"/>
          </a:xfrm>
          <a:prstGeom prst="rect">
            <a:avLst/>
          </a:prstGeom>
          <a:noFill/>
        </p:spPr>
        <p:txBody>
          <a:bodyPr wrap="square" rtlCol="0">
            <a:spAutoFit/>
          </a:bodyPr>
          <a:lstStyle/>
          <a:p>
            <a:pPr>
              <a:lnSpc>
                <a:spcPct val="200000"/>
              </a:lnSpc>
            </a:pPr>
            <a:r>
              <a:rPr lang="en-US" sz="2400" smtClean="0">
                <a:latin typeface="宋体" panose="02010600030101010101" pitchFamily="2" charset="-122"/>
                <a:ea typeface="宋体" panose="02010600030101010101" pitchFamily="2" charset="-122"/>
              </a:rPr>
              <a:t>(3)</a:t>
            </a:r>
            <a:r>
              <a:rPr lang="zh-CN" altLang="en-US" sz="2400" smtClean="0">
                <a:latin typeface="宋体" panose="02010600030101010101" pitchFamily="2" charset="-122"/>
                <a:ea typeface="宋体" panose="02010600030101010101" pitchFamily="2" charset="-122"/>
              </a:rPr>
              <a:t>实验中通过改变</a:t>
            </a:r>
            <a:r>
              <a:rPr lang="zh-CN" altLang="en-US" sz="2400" u="sng" smtClean="0">
                <a:latin typeface="宋体" panose="02010600030101010101" pitchFamily="2" charset="-122"/>
                <a:ea typeface="宋体" panose="02010600030101010101" pitchFamily="2" charset="-122"/>
              </a:rPr>
              <a:t>                       </a:t>
            </a:r>
            <a:r>
              <a:rPr lang="zh-CN" altLang="en-US" sz="2400" smtClean="0">
                <a:latin typeface="宋体" panose="02010600030101010101" pitchFamily="2" charset="-122"/>
                <a:ea typeface="宋体" panose="02010600030101010101" pitchFamily="2" charset="-122"/>
              </a:rPr>
              <a:t>来改变小车所受的阻力大小</a:t>
            </a:r>
            <a:r>
              <a:rPr lang="en-US" sz="2400" smtClean="0">
                <a:latin typeface="宋体" panose="02010600030101010101" pitchFamily="2" charset="-122"/>
                <a:ea typeface="宋体" panose="02010600030101010101" pitchFamily="2" charset="-122"/>
              </a:rPr>
              <a:t>.</a:t>
            </a:r>
            <a:endParaRPr lang="en-US" sz="2200" smtClean="0">
              <a:latin typeface="宋体" panose="02010600030101010101" pitchFamily="2" charset="-122"/>
              <a:ea typeface="宋体" panose="02010600030101010101" pitchFamily="2" charset="-122"/>
            </a:endParaRPr>
          </a:p>
          <a:p>
            <a:pPr>
              <a:lnSpc>
                <a:spcPct val="200000"/>
              </a:lnSpc>
            </a:pPr>
            <a:r>
              <a:rPr lang="en-US" sz="2400" smtClean="0">
                <a:latin typeface="宋体" panose="02010600030101010101" pitchFamily="2" charset="-122"/>
                <a:ea typeface="宋体" panose="02010600030101010101" pitchFamily="2" charset="-122"/>
              </a:rPr>
              <a:t>(4)</a:t>
            </a:r>
            <a:r>
              <a:rPr lang="zh-CN" altLang="en-US" sz="2400" smtClean="0">
                <a:latin typeface="宋体" panose="02010600030101010101" pitchFamily="2" charset="-122"/>
                <a:ea typeface="宋体" panose="02010600030101010101" pitchFamily="2" charset="-122"/>
              </a:rPr>
              <a:t>若水平台面上铺的物体分别是毛巾、木板、棉布</a:t>
            </a:r>
            <a:r>
              <a:rPr lang="en-US"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则标记</a:t>
            </a:r>
            <a:r>
              <a:rPr lang="en-US" sz="2400" i="1" smtClean="0">
                <a:latin typeface="宋体" panose="02010600030101010101" pitchFamily="2" charset="-122"/>
                <a:ea typeface="宋体" panose="02010600030101010101" pitchFamily="2" charset="-122"/>
              </a:rPr>
              <a:t>c</a:t>
            </a:r>
            <a:r>
              <a:rPr lang="zh-CN" altLang="en-US" sz="2400" smtClean="0">
                <a:latin typeface="宋体" panose="02010600030101010101" pitchFamily="2" charset="-122"/>
                <a:ea typeface="宋体" panose="02010600030101010101" pitchFamily="2" charset="-122"/>
              </a:rPr>
              <a:t>位置是小车在</a:t>
            </a:r>
            <a:r>
              <a:rPr lang="zh-CN" altLang="en-US" sz="2400" u="sng" smtClean="0">
                <a:latin typeface="宋体" panose="02010600030101010101" pitchFamily="2" charset="-122"/>
                <a:ea typeface="宋体" panose="02010600030101010101" pitchFamily="2" charset="-122"/>
              </a:rPr>
              <a:t>     </a:t>
            </a:r>
            <a:r>
              <a:rPr lang="zh-CN" altLang="en-US" sz="2400" smtClean="0">
                <a:latin typeface="宋体" panose="02010600030101010101" pitchFamily="2" charset="-122"/>
                <a:ea typeface="宋体" panose="02010600030101010101" pitchFamily="2" charset="-122"/>
              </a:rPr>
              <a:t>表面运动时停下的位置</a:t>
            </a:r>
            <a:r>
              <a:rPr lang="en-US" sz="2400" smtClean="0">
                <a:latin typeface="宋体" panose="02010600030101010101" pitchFamily="2" charset="-122"/>
                <a:ea typeface="宋体" panose="02010600030101010101" pitchFamily="2" charset="-122"/>
              </a:rPr>
              <a:t>.</a:t>
            </a:r>
            <a:endParaRPr lang="zh-CN" altLang="en-US" sz="2400" smtClean="0">
              <a:latin typeface="宋体" pitchFamily="2" charset="-122"/>
              <a:ea typeface="宋体" panose="02010600030101010101" pitchFamily="2" charset="-122"/>
            </a:endParaRPr>
          </a:p>
          <a:p>
            <a:pPr>
              <a:lnSpc>
                <a:spcPct val="200000"/>
              </a:lnSpc>
            </a:pPr>
            <a:r>
              <a:rPr lang="en-US" sz="2400" smtClean="0">
                <a:latin typeface="宋体" panose="02010600030101010101" pitchFamily="2" charset="-122"/>
                <a:ea typeface="宋体" panose="02010600030101010101" pitchFamily="2" charset="-122"/>
              </a:rPr>
              <a:t>(5)</a:t>
            </a:r>
            <a:r>
              <a:rPr lang="zh-CN" altLang="en-US" sz="2400" smtClean="0">
                <a:latin typeface="宋体" panose="02010600030101010101" pitchFamily="2" charset="-122"/>
                <a:ea typeface="宋体" panose="02010600030101010101" pitchFamily="2" charset="-122"/>
              </a:rPr>
              <a:t>由实验现象可以得出结论</a:t>
            </a:r>
            <a:r>
              <a:rPr lang="en-US"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水平面粗糙程度越小</a:t>
            </a:r>
            <a:r>
              <a:rPr lang="en-US"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小车运动的距离越</a:t>
            </a:r>
            <a:r>
              <a:rPr lang="zh-CN" altLang="en-US" sz="2400" u="sng" smtClean="0">
                <a:latin typeface="宋体" panose="02010600030101010101" pitchFamily="2" charset="-122"/>
                <a:ea typeface="宋体" panose="02010600030101010101" pitchFamily="2" charset="-122"/>
              </a:rPr>
              <a:t>  </a:t>
            </a:r>
            <a:r>
              <a:rPr lang="en-US"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由此说明小车受到的阻力越小</a:t>
            </a:r>
            <a:r>
              <a:rPr lang="en-US"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速度减小得越</a:t>
            </a:r>
            <a:r>
              <a:rPr lang="zh-CN" altLang="en-US" sz="2400" u="sng" smtClean="0">
                <a:latin typeface="宋体" panose="02010600030101010101" pitchFamily="2" charset="-122"/>
                <a:ea typeface="宋体" panose="02010600030101010101" pitchFamily="2" charset="-122"/>
              </a:rPr>
              <a:t>      </a:t>
            </a:r>
            <a:r>
              <a:rPr lang="en-US" sz="2400" smtClean="0">
                <a:latin typeface="宋体" panose="02010600030101010101" pitchFamily="2" charset="-122"/>
                <a:ea typeface="宋体" panose="02010600030101010101" pitchFamily="2" charset="-122"/>
              </a:rPr>
              <a:t>.</a:t>
            </a:r>
            <a:endParaRPr lang="zh-CN" altLang="en-US" sz="2400" smtClean="0">
              <a:latin typeface="宋体" panose="02010600030101010101" pitchFamily="2" charset="-122"/>
              <a:ea typeface="宋体" panose="02010600030101010101" pitchFamily="2" charset="-122"/>
            </a:endParaRPr>
          </a:p>
          <a:p>
            <a:pPr>
              <a:lnSpc>
                <a:spcPct val="200000"/>
              </a:lnSpc>
            </a:pPr>
            <a:r>
              <a:rPr lang="en-US" sz="2400" smtClean="0">
                <a:latin typeface="宋体" panose="02010600030101010101" pitchFamily="2" charset="-122"/>
                <a:ea typeface="宋体" panose="02010600030101010101" pitchFamily="2" charset="-122"/>
              </a:rPr>
              <a:t>(6)</a:t>
            </a:r>
            <a:r>
              <a:rPr lang="zh-CN" altLang="en-US" sz="2400" smtClean="0">
                <a:latin typeface="宋体" panose="02010600030101010101" pitchFamily="2" charset="-122"/>
                <a:ea typeface="宋体" panose="02010600030101010101" pitchFamily="2" charset="-122"/>
              </a:rPr>
              <a:t>对上述实验进行分析并进一步推理</a:t>
            </a:r>
            <a:r>
              <a:rPr lang="en-US"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运动的物体在没有受到阻力的作用时</a:t>
            </a:r>
            <a:r>
              <a:rPr lang="en-US"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将</a:t>
            </a:r>
            <a:endParaRPr lang="en-US" altLang="zh-CN" sz="2400" smtClean="0">
              <a:latin typeface="宋体" panose="02010600030101010101" pitchFamily="2" charset="-122"/>
              <a:ea typeface="宋体" panose="02010600030101010101" pitchFamily="2" charset="-122"/>
            </a:endParaRPr>
          </a:p>
          <a:p>
            <a:pPr>
              <a:lnSpc>
                <a:spcPct val="200000"/>
              </a:lnSpc>
            </a:pPr>
            <a:r>
              <a:rPr lang="zh-CN" altLang="en-US" sz="2400" u="sng" smtClean="0">
                <a:latin typeface="宋体" panose="02010600030101010101" pitchFamily="2" charset="-122"/>
                <a:ea typeface="宋体" panose="02010600030101010101" pitchFamily="2" charset="-122"/>
              </a:rPr>
              <a:t>                                   </a:t>
            </a:r>
            <a:r>
              <a:rPr lang="en-US" sz="2400" smtClean="0">
                <a:latin typeface="宋体" panose="02010600030101010101" pitchFamily="2" charset="-122"/>
                <a:ea typeface="宋体" panose="02010600030101010101" pitchFamily="2" charset="-122"/>
              </a:rPr>
              <a:t>.</a:t>
            </a:r>
          </a:p>
        </p:txBody>
      </p:sp>
      <p:sp>
        <p:nvSpPr>
          <p:cNvPr id="13" name="TextBox 12"/>
          <p:cNvSpPr txBox="1"/>
          <p:nvPr/>
        </p:nvSpPr>
        <p:spPr>
          <a:xfrm>
            <a:off x="3668581" y="799202"/>
            <a:ext cx="2753958" cy="461665"/>
          </a:xfrm>
          <a:prstGeom prst="rect">
            <a:avLst/>
          </a:prstGeom>
          <a:noFill/>
        </p:spPr>
        <p:txBody>
          <a:bodyPr wrap="square" rtlCol="0">
            <a:spAutoFit/>
          </a:bodyPr>
          <a:lstStyle/>
          <a:p>
            <a:r>
              <a:rPr lang="zh-CN" altLang="en-US" sz="2400" smtClean="0">
                <a:solidFill>
                  <a:srgbClr val="FF0000"/>
                </a:solidFill>
                <a:latin typeface="宋体" panose="02010600030101010101" pitchFamily="2" charset="-122"/>
                <a:ea typeface="宋体" panose="02010600030101010101" pitchFamily="2" charset="-122"/>
              </a:rPr>
              <a:t>水平面的粗糙程度</a:t>
            </a:r>
            <a:endParaRPr lang="zh-CN" altLang="en-US" sz="2400" baseline="30000">
              <a:solidFill>
                <a:srgbClr val="FF0000"/>
              </a:solidFill>
              <a:latin typeface="宋体" panose="02010600030101010101" pitchFamily="2" charset="-122"/>
              <a:ea typeface="宋体" panose="02010600030101010101" pitchFamily="2" charset="-122"/>
            </a:endParaRPr>
          </a:p>
        </p:txBody>
      </p:sp>
      <p:sp>
        <p:nvSpPr>
          <p:cNvPr id="14" name="TextBox 13"/>
          <p:cNvSpPr txBox="1"/>
          <p:nvPr/>
        </p:nvSpPr>
        <p:spPr>
          <a:xfrm>
            <a:off x="10705728" y="1530720"/>
            <a:ext cx="937706" cy="461665"/>
          </a:xfrm>
          <a:prstGeom prst="rect">
            <a:avLst/>
          </a:prstGeom>
          <a:noFill/>
        </p:spPr>
        <p:txBody>
          <a:bodyPr wrap="square" rtlCol="0">
            <a:spAutoFit/>
          </a:bodyPr>
          <a:lstStyle/>
          <a:p>
            <a:r>
              <a:rPr lang="zh-CN" altLang="en-US" sz="2400" smtClean="0">
                <a:solidFill>
                  <a:srgbClr val="FF0000"/>
                </a:solidFill>
                <a:latin typeface="宋体" panose="02010600030101010101" pitchFamily="2" charset="-122"/>
                <a:ea typeface="宋体" panose="02010600030101010101" pitchFamily="2" charset="-122"/>
              </a:rPr>
              <a:t>木板</a:t>
            </a:r>
            <a:endParaRPr lang="zh-CN" altLang="en-US" sz="2400" baseline="30000">
              <a:solidFill>
                <a:srgbClr val="FF0000"/>
              </a:solidFill>
              <a:latin typeface="宋体" panose="02010600030101010101" pitchFamily="2" charset="-122"/>
              <a:ea typeface="宋体" panose="02010600030101010101" pitchFamily="2" charset="-122"/>
            </a:endParaRPr>
          </a:p>
        </p:txBody>
      </p:sp>
      <p:sp>
        <p:nvSpPr>
          <p:cNvPr id="15" name="TextBox 14"/>
          <p:cNvSpPr txBox="1"/>
          <p:nvPr/>
        </p:nvSpPr>
        <p:spPr>
          <a:xfrm>
            <a:off x="9959790" y="2993760"/>
            <a:ext cx="571946" cy="461665"/>
          </a:xfrm>
          <a:prstGeom prst="rect">
            <a:avLst/>
          </a:prstGeom>
          <a:noFill/>
        </p:spPr>
        <p:txBody>
          <a:bodyPr wrap="square" rtlCol="0">
            <a:spAutoFit/>
          </a:bodyPr>
          <a:lstStyle/>
          <a:p>
            <a:r>
              <a:rPr lang="zh-CN" altLang="en-US" sz="2400" smtClean="0">
                <a:solidFill>
                  <a:srgbClr val="FF0000"/>
                </a:solidFill>
                <a:latin typeface="宋体" panose="02010600030101010101" pitchFamily="2" charset="-122"/>
                <a:ea typeface="宋体" panose="02010600030101010101" pitchFamily="2" charset="-122"/>
              </a:rPr>
              <a:t>远</a:t>
            </a:r>
            <a:endParaRPr lang="zh-CN" altLang="en-US" sz="2400">
              <a:solidFill>
                <a:srgbClr val="FF0000"/>
              </a:solidFill>
              <a:latin typeface="宋体" panose="02010600030101010101" pitchFamily="2" charset="-122"/>
              <a:ea typeface="宋体" panose="02010600030101010101" pitchFamily="2" charset="-122"/>
            </a:endParaRPr>
          </a:p>
        </p:txBody>
      </p:sp>
      <p:sp>
        <p:nvSpPr>
          <p:cNvPr id="19" name="TextBox 18"/>
          <p:cNvSpPr txBox="1"/>
          <p:nvPr/>
        </p:nvSpPr>
        <p:spPr>
          <a:xfrm>
            <a:off x="1357557" y="5145289"/>
            <a:ext cx="4035909" cy="461665"/>
          </a:xfrm>
          <a:prstGeom prst="rect">
            <a:avLst/>
          </a:prstGeom>
          <a:noFill/>
        </p:spPr>
        <p:txBody>
          <a:bodyPr wrap="square" rtlCol="0">
            <a:spAutoFit/>
          </a:bodyPr>
          <a:lstStyle/>
          <a:p>
            <a:r>
              <a:rPr lang="zh-CN" altLang="en-US" sz="2400" smtClean="0">
                <a:solidFill>
                  <a:srgbClr val="FF0000"/>
                </a:solidFill>
                <a:latin typeface="宋体" panose="02010600030101010101" pitchFamily="2" charset="-122"/>
                <a:ea typeface="宋体" panose="02010600030101010101" pitchFamily="2" charset="-122"/>
              </a:rPr>
              <a:t>以恒定不变的速度运动下去</a:t>
            </a:r>
            <a:endParaRPr lang="zh-CN" altLang="en-US" sz="2400" baseline="30000">
              <a:solidFill>
                <a:srgbClr val="FF0000"/>
              </a:solidFill>
              <a:latin typeface="宋体" panose="02010600030101010101" pitchFamily="2" charset="-122"/>
              <a:ea typeface="宋体" panose="02010600030101010101" pitchFamily="2" charset="-122"/>
            </a:endParaRPr>
          </a:p>
        </p:txBody>
      </p:sp>
      <p:sp>
        <p:nvSpPr>
          <p:cNvPr id="20" name="TextBox 19"/>
          <p:cNvSpPr txBox="1"/>
          <p:nvPr/>
        </p:nvSpPr>
        <p:spPr>
          <a:xfrm>
            <a:off x="5748359" y="3777313"/>
            <a:ext cx="571946" cy="461665"/>
          </a:xfrm>
          <a:prstGeom prst="rect">
            <a:avLst/>
          </a:prstGeom>
          <a:noFill/>
        </p:spPr>
        <p:txBody>
          <a:bodyPr wrap="square" rtlCol="0">
            <a:spAutoFit/>
          </a:bodyPr>
          <a:lstStyle/>
          <a:p>
            <a:r>
              <a:rPr lang="zh-CN" altLang="en-US" sz="2400" smtClean="0">
                <a:solidFill>
                  <a:srgbClr val="FF0000"/>
                </a:solidFill>
                <a:latin typeface="宋体" panose="02010600030101010101" pitchFamily="2" charset="-122"/>
                <a:ea typeface="宋体" panose="02010600030101010101" pitchFamily="2" charset="-122"/>
              </a:rPr>
              <a:t>慢</a:t>
            </a:r>
            <a:endParaRPr lang="zh-CN" altLang="en-US" sz="2400">
              <a:solidFill>
                <a:srgbClr val="FF0000"/>
              </a:solidFill>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ppt_x"/>
                                          </p:val>
                                        </p:tav>
                                        <p:tav tm="100000">
                                          <p:val>
                                            <p:strVal val="#ppt_x"/>
                                          </p:val>
                                        </p:tav>
                                      </p:tavLst>
                                    </p:anim>
                                    <p:anim calcmode="lin" valueType="num">
                                      <p:cBhvr additive="base">
                                        <p:cTn id="2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fill="hold"/>
                                        <p:tgtEl>
                                          <p:spTgt spid="20"/>
                                        </p:tgtEl>
                                        <p:attrNameLst>
                                          <p:attrName>ppt_x</p:attrName>
                                        </p:attrNameLst>
                                      </p:cBhvr>
                                      <p:tavLst>
                                        <p:tav tm="0">
                                          <p:val>
                                            <p:strVal val="#ppt_x"/>
                                          </p:val>
                                        </p:tav>
                                        <p:tav tm="100000">
                                          <p:val>
                                            <p:strVal val="#ppt_x"/>
                                          </p:val>
                                        </p:tav>
                                      </p:tavLst>
                                    </p:anim>
                                    <p:anim calcmode="lin" valueType="num">
                                      <p:cBhvr additive="base">
                                        <p:cTn id="32"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500" fill="hold"/>
                                        <p:tgtEl>
                                          <p:spTgt spid="19"/>
                                        </p:tgtEl>
                                        <p:attrNameLst>
                                          <p:attrName>ppt_x</p:attrName>
                                        </p:attrNameLst>
                                      </p:cBhvr>
                                      <p:tavLst>
                                        <p:tav tm="0">
                                          <p:val>
                                            <p:strVal val="#ppt_x"/>
                                          </p:val>
                                        </p:tav>
                                        <p:tav tm="100000">
                                          <p:val>
                                            <p:strVal val="#ppt_x"/>
                                          </p:val>
                                        </p:tav>
                                      </p:tavLst>
                                    </p:anim>
                                    <p:anim calcmode="lin" valueType="num">
                                      <p:cBhvr additive="base">
                                        <p:cTn id="3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13" grpId="0"/>
      <p:bldP spid="14" grpId="0"/>
      <p:bldP spid="15" grpId="0"/>
      <p:bldP spid="19" grpId="0"/>
      <p:bldP spid="2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705080" y="454354"/>
            <a:ext cx="11248221" cy="4523105"/>
          </a:xfrm>
          <a:prstGeom prst="rect">
            <a:avLst/>
          </a:prstGeom>
          <a:noFill/>
        </p:spPr>
        <p:txBody>
          <a:bodyPr wrap="square" rtlCol="0">
            <a:spAutoFit/>
          </a:bodyPr>
          <a:lstStyle/>
          <a:p>
            <a:pPr>
              <a:lnSpc>
                <a:spcPct val="150000"/>
              </a:lnSpc>
            </a:pPr>
            <a:r>
              <a:rPr lang="en-US" sz="2400" smtClean="0">
                <a:latin typeface="宋体" panose="02010600030101010101" pitchFamily="2" charset="-122"/>
                <a:ea typeface="宋体" panose="02010600030101010101" pitchFamily="2" charset="-122"/>
              </a:rPr>
              <a:t>(7)</a:t>
            </a:r>
            <a:r>
              <a:rPr lang="zh-CN" altLang="en-US" sz="2400" smtClean="0">
                <a:latin typeface="宋体" panose="02010600030101010101" pitchFamily="2" charset="-122"/>
                <a:ea typeface="宋体" panose="02010600030101010101" pitchFamily="2" charset="-122"/>
              </a:rPr>
              <a:t>本实验中</a:t>
            </a:r>
            <a:r>
              <a:rPr lang="en-US"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小车在水平面上三次滑行过程中消耗的机械能</a:t>
            </a:r>
            <a:r>
              <a:rPr lang="zh-CN" altLang="en-US" sz="2400" u="sng" smtClean="0">
                <a:latin typeface="宋体" panose="02010600030101010101" pitchFamily="2" charset="-122"/>
                <a:ea typeface="宋体" panose="02010600030101010101" pitchFamily="2" charset="-122"/>
              </a:rPr>
              <a:t>        </a:t>
            </a:r>
            <a:r>
              <a:rPr lang="en-US"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选填</a:t>
            </a:r>
            <a:r>
              <a:rPr lang="en-US"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相等</a:t>
            </a:r>
            <a:r>
              <a:rPr lang="en-US"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或</a:t>
            </a:r>
            <a:r>
              <a:rPr lang="en-US"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不相等</a:t>
            </a:r>
            <a:r>
              <a:rPr lang="en-US"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原因是</a:t>
            </a:r>
            <a:r>
              <a:rPr lang="en-US" altLang="zh-CN" sz="2400" u="sng" smtClean="0">
                <a:latin typeface="宋体" panose="02010600030101010101" pitchFamily="2" charset="-122"/>
                <a:ea typeface="宋体" panose="02010600030101010101" pitchFamily="2" charset="-122"/>
              </a:rPr>
              <a:t>                                                   </a:t>
            </a:r>
            <a:r>
              <a:rPr lang="en-US" sz="2400" smtClean="0">
                <a:latin typeface="宋体" panose="02010600030101010101" pitchFamily="2" charset="-122"/>
                <a:ea typeface="宋体" panose="02010600030101010101" pitchFamily="2" charset="-122"/>
              </a:rPr>
              <a:t>.</a:t>
            </a:r>
          </a:p>
          <a:p>
            <a:pPr>
              <a:lnSpc>
                <a:spcPct val="150000"/>
              </a:lnSpc>
            </a:pPr>
            <a:r>
              <a:rPr lang="en-US" sz="2400" smtClean="0">
                <a:latin typeface="宋体" panose="02010600030101010101" pitchFamily="2" charset="-122"/>
                <a:ea typeface="宋体" panose="02010600030101010101" pitchFamily="2" charset="-122"/>
              </a:rPr>
              <a:t>(8)</a:t>
            </a:r>
            <a:r>
              <a:rPr lang="zh-CN" altLang="en-US" sz="2400" smtClean="0">
                <a:latin typeface="宋体" panose="02010600030101010101" pitchFamily="2" charset="-122"/>
                <a:ea typeface="宋体" panose="02010600030101010101" pitchFamily="2" charset="-122"/>
              </a:rPr>
              <a:t>若在水平台面上铺上相同材料的物体</a:t>
            </a:r>
            <a:r>
              <a:rPr lang="en-US"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让同一小车从同一斜面的不同高度由静止滑下</a:t>
            </a:r>
            <a:r>
              <a:rPr lang="en-US"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还可以探究小车的</a:t>
            </a:r>
            <a:r>
              <a:rPr lang="en-US" sz="2400" u="sng" smtClean="0">
                <a:latin typeface="宋体" panose="02010600030101010101" pitchFamily="2" charset="-122"/>
                <a:ea typeface="宋体" panose="02010600030101010101" pitchFamily="2" charset="-122"/>
              </a:rPr>
              <a:t>     </a:t>
            </a:r>
            <a:r>
              <a:rPr lang="zh-CN" altLang="en-US" sz="2400" smtClean="0">
                <a:latin typeface="宋体" panose="02010600030101010101" pitchFamily="2" charset="-122"/>
                <a:ea typeface="宋体" panose="02010600030101010101" pitchFamily="2" charset="-122"/>
              </a:rPr>
              <a:t>的关系</a:t>
            </a:r>
            <a:r>
              <a:rPr lang="en-US"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选填下列选项的序号</a:t>
            </a:r>
            <a:r>
              <a:rPr lang="en-US" sz="2400" smtClean="0">
                <a:latin typeface="宋体" panose="02010600030101010101" pitchFamily="2" charset="-122"/>
                <a:ea typeface="宋体" panose="02010600030101010101" pitchFamily="2" charset="-122"/>
              </a:rPr>
              <a:t>).</a:t>
            </a:r>
            <a:endParaRPr lang="zh-CN" altLang="en-US" sz="2400" smtClean="0">
              <a:latin typeface="宋体" panose="02010600030101010101" pitchFamily="2" charset="-122"/>
              <a:ea typeface="宋体" panose="02010600030101010101" pitchFamily="2" charset="-122"/>
            </a:endParaRPr>
          </a:p>
          <a:p>
            <a:pPr>
              <a:lnSpc>
                <a:spcPct val="150000"/>
              </a:lnSpc>
            </a:pPr>
            <a:r>
              <a:rPr lang="en-US" sz="2400" smtClean="0">
                <a:latin typeface="宋体" panose="02010600030101010101" pitchFamily="2" charset="-122"/>
                <a:ea typeface="宋体" panose="02010600030101010101" pitchFamily="2" charset="-122"/>
              </a:rPr>
              <a:t>①</a:t>
            </a:r>
            <a:r>
              <a:rPr lang="zh-CN" altLang="en-US" sz="2400" smtClean="0">
                <a:latin typeface="宋体" panose="02010600030101010101" pitchFamily="2" charset="-122"/>
                <a:ea typeface="宋体" panose="02010600030101010101" pitchFamily="2" charset="-122"/>
              </a:rPr>
              <a:t>重力势能与质量　　</a:t>
            </a:r>
            <a:r>
              <a:rPr lang="en-US" sz="2400" smtClean="0">
                <a:latin typeface="宋体" panose="02010600030101010101" pitchFamily="2" charset="-122"/>
                <a:ea typeface="宋体" panose="02010600030101010101" pitchFamily="2" charset="-122"/>
              </a:rPr>
              <a:t>②</a:t>
            </a:r>
            <a:r>
              <a:rPr lang="zh-CN" altLang="en-US" sz="2400" smtClean="0">
                <a:latin typeface="宋体" panose="02010600030101010101" pitchFamily="2" charset="-122"/>
                <a:ea typeface="宋体" panose="02010600030101010101" pitchFamily="2" charset="-122"/>
              </a:rPr>
              <a:t>重力势能与高度</a:t>
            </a:r>
          </a:p>
          <a:p>
            <a:pPr>
              <a:lnSpc>
                <a:spcPct val="150000"/>
              </a:lnSpc>
            </a:pPr>
            <a:r>
              <a:rPr lang="en-US" sz="2400" smtClean="0">
                <a:latin typeface="宋体" panose="02010600030101010101" pitchFamily="2" charset="-122"/>
                <a:ea typeface="宋体" panose="02010600030101010101" pitchFamily="2" charset="-122"/>
              </a:rPr>
              <a:t>③</a:t>
            </a:r>
            <a:r>
              <a:rPr lang="zh-CN" altLang="en-US" sz="2400" smtClean="0">
                <a:latin typeface="宋体" panose="02010600030101010101" pitchFamily="2" charset="-122"/>
                <a:ea typeface="宋体" panose="02010600030101010101" pitchFamily="2" charset="-122"/>
              </a:rPr>
              <a:t>动能与质量　</a:t>
            </a:r>
            <a:r>
              <a:rPr lang="en-US" sz="2400" smtClean="0">
                <a:latin typeface="宋体" panose="02010600030101010101" pitchFamily="2" charset="-122"/>
                <a:ea typeface="宋体" panose="02010600030101010101" pitchFamily="2" charset="-122"/>
              </a:rPr>
              <a:t>	  ④</a:t>
            </a:r>
            <a:r>
              <a:rPr lang="zh-CN" altLang="en-US" sz="2400" smtClean="0">
                <a:latin typeface="宋体" panose="02010600030101010101" pitchFamily="2" charset="-122"/>
                <a:ea typeface="宋体" panose="02010600030101010101" pitchFamily="2" charset="-122"/>
              </a:rPr>
              <a:t>动能与速度</a:t>
            </a:r>
          </a:p>
          <a:p>
            <a:pPr>
              <a:lnSpc>
                <a:spcPct val="150000"/>
              </a:lnSpc>
            </a:pPr>
            <a:r>
              <a:rPr lang="en-US" sz="2400" smtClean="0">
                <a:latin typeface="宋体" panose="02010600030101010101" pitchFamily="2" charset="-122"/>
                <a:ea typeface="宋体" panose="02010600030101010101" pitchFamily="2" charset="-122"/>
              </a:rPr>
              <a:t>(9)</a:t>
            </a:r>
            <a:r>
              <a:rPr lang="zh-CN" altLang="en-US" sz="2400" smtClean="0">
                <a:latin typeface="宋体" panose="02010600030101010101" pitchFamily="2" charset="-122"/>
                <a:ea typeface="宋体" panose="02010600030101010101" pitchFamily="2" charset="-122"/>
              </a:rPr>
              <a:t>上述探究实验中用到的科学研究方法有</a:t>
            </a:r>
            <a:r>
              <a:rPr lang="zh-CN" altLang="en-US" sz="2400" u="sng" smtClean="0">
                <a:latin typeface="宋体" panose="02010600030101010101" pitchFamily="2" charset="-122"/>
                <a:ea typeface="宋体" panose="02010600030101010101" pitchFamily="2" charset="-122"/>
              </a:rPr>
              <a:t>           </a:t>
            </a:r>
            <a:r>
              <a:rPr lang="zh-CN" altLang="en-US" sz="2400" smtClean="0">
                <a:latin typeface="宋体" panose="02010600030101010101" pitchFamily="2" charset="-122"/>
                <a:ea typeface="宋体" panose="02010600030101010101" pitchFamily="2" charset="-122"/>
              </a:rPr>
              <a:t>、</a:t>
            </a:r>
            <a:r>
              <a:rPr lang="zh-CN" altLang="en-US" sz="2400" u="sng" smtClean="0">
                <a:latin typeface="宋体" panose="02010600030101010101" pitchFamily="2" charset="-122"/>
                <a:ea typeface="宋体" panose="02010600030101010101" pitchFamily="2" charset="-122"/>
              </a:rPr>
              <a:t>       </a:t>
            </a:r>
            <a:r>
              <a:rPr lang="zh-CN" altLang="en-US" sz="2400" smtClean="0">
                <a:latin typeface="宋体" panose="02010600030101010101" pitchFamily="2" charset="-122"/>
                <a:ea typeface="宋体" panose="02010600030101010101" pitchFamily="2" charset="-122"/>
              </a:rPr>
              <a:t>和</a:t>
            </a:r>
            <a:r>
              <a:rPr lang="zh-CN" altLang="en-US" sz="2400" u="sng" smtClean="0">
                <a:latin typeface="宋体" panose="02010600030101010101" pitchFamily="2" charset="-122"/>
                <a:ea typeface="宋体" panose="02010600030101010101" pitchFamily="2" charset="-122"/>
              </a:rPr>
              <a:t>          </a:t>
            </a:r>
            <a:r>
              <a:rPr lang="en-US" sz="2400" smtClean="0">
                <a:latin typeface="宋体" panose="02010600030101010101" pitchFamily="2" charset="-122"/>
                <a:ea typeface="宋体" panose="02010600030101010101" pitchFamily="2" charset="-122"/>
              </a:rPr>
              <a:t>.</a:t>
            </a:r>
            <a:endParaRPr lang="zh-CN" altLang="en-US" sz="2400" smtClean="0">
              <a:latin typeface="宋体" panose="02010600030101010101" pitchFamily="2" charset="-122"/>
              <a:ea typeface="宋体" panose="02010600030101010101" pitchFamily="2" charset="-122"/>
            </a:endParaRPr>
          </a:p>
          <a:p>
            <a:pPr>
              <a:lnSpc>
                <a:spcPct val="150000"/>
              </a:lnSpc>
            </a:pPr>
            <a:r>
              <a:rPr lang="en-US" sz="2400" smtClean="0">
                <a:latin typeface="宋体" panose="02010600030101010101" pitchFamily="2" charset="-122"/>
                <a:ea typeface="宋体" panose="02010600030101010101" pitchFamily="2" charset="-122"/>
              </a:rPr>
              <a:t>(10)</a:t>
            </a:r>
            <a:r>
              <a:rPr lang="zh-CN" altLang="en-US" sz="2400" smtClean="0">
                <a:latin typeface="宋体" panose="02010600030101010101" pitchFamily="2" charset="-122"/>
                <a:ea typeface="宋体" panose="02010600030101010101" pitchFamily="2" charset="-122"/>
              </a:rPr>
              <a:t>本实验为</a:t>
            </a:r>
            <a:r>
              <a:rPr lang="zh-CN" altLang="en-US" sz="2400" u="sng" smtClean="0">
                <a:latin typeface="宋体" panose="02010600030101010101" pitchFamily="2" charset="-122"/>
                <a:ea typeface="宋体" panose="02010600030101010101" pitchFamily="2" charset="-122"/>
              </a:rPr>
              <a:t>         </a:t>
            </a:r>
            <a:r>
              <a:rPr lang="zh-CN" altLang="en-US" sz="2400" smtClean="0">
                <a:latin typeface="宋体" panose="02010600030101010101" pitchFamily="2" charset="-122"/>
                <a:ea typeface="宋体" panose="02010600030101010101" pitchFamily="2" charset="-122"/>
              </a:rPr>
              <a:t>定律提供了实验支持</a:t>
            </a:r>
            <a:r>
              <a:rPr lang="en-US" sz="2400" smtClean="0">
                <a:latin typeface="宋体" panose="02010600030101010101" pitchFamily="2" charset="-122"/>
                <a:ea typeface="宋体" panose="02010600030101010101" pitchFamily="2" charset="-122"/>
              </a:rPr>
              <a:t>.</a:t>
            </a:r>
            <a:endParaRPr lang="zh-CN" altLang="en-US" sz="2400" smtClean="0">
              <a:latin typeface="宋体" panose="02010600030101010101" pitchFamily="2" charset="-122"/>
              <a:ea typeface="宋体" panose="02010600030101010101" pitchFamily="2" charset="-122"/>
            </a:endParaRPr>
          </a:p>
        </p:txBody>
      </p:sp>
      <p:sp>
        <p:nvSpPr>
          <p:cNvPr id="13" name="TextBox 12"/>
          <p:cNvSpPr txBox="1"/>
          <p:nvPr/>
        </p:nvSpPr>
        <p:spPr>
          <a:xfrm>
            <a:off x="8907299" y="594611"/>
            <a:ext cx="975134" cy="461665"/>
          </a:xfrm>
          <a:prstGeom prst="rect">
            <a:avLst/>
          </a:prstGeom>
          <a:noFill/>
        </p:spPr>
        <p:txBody>
          <a:bodyPr wrap="square" rtlCol="0">
            <a:spAutoFit/>
          </a:bodyPr>
          <a:lstStyle/>
          <a:p>
            <a:r>
              <a:rPr lang="zh-CN" altLang="en-US" sz="2400" smtClean="0">
                <a:solidFill>
                  <a:srgbClr val="FF0000"/>
                </a:solidFill>
                <a:latin typeface="宋体" panose="02010600030101010101" pitchFamily="2" charset="-122"/>
                <a:ea typeface="宋体" panose="02010600030101010101" pitchFamily="2" charset="-122"/>
              </a:rPr>
              <a:t>相等</a:t>
            </a:r>
            <a:endParaRPr lang="zh-CN" altLang="en-US" sz="2400" baseline="30000">
              <a:solidFill>
                <a:srgbClr val="FF0000"/>
              </a:solidFill>
              <a:latin typeface="宋体" panose="02010600030101010101" pitchFamily="2" charset="-122"/>
              <a:ea typeface="宋体" panose="02010600030101010101" pitchFamily="2" charset="-122"/>
            </a:endParaRPr>
          </a:p>
        </p:txBody>
      </p:sp>
      <p:sp>
        <p:nvSpPr>
          <p:cNvPr id="14" name="TextBox 13"/>
          <p:cNvSpPr txBox="1"/>
          <p:nvPr/>
        </p:nvSpPr>
        <p:spPr>
          <a:xfrm>
            <a:off x="3795523" y="1080370"/>
            <a:ext cx="8080061" cy="461665"/>
          </a:xfrm>
          <a:prstGeom prst="rect">
            <a:avLst/>
          </a:prstGeom>
          <a:noFill/>
        </p:spPr>
        <p:txBody>
          <a:bodyPr wrap="square" rtlCol="0">
            <a:spAutoFit/>
          </a:bodyPr>
          <a:lstStyle/>
          <a:p>
            <a:r>
              <a:rPr lang="zh-CN" altLang="en-US" sz="2400" smtClean="0">
                <a:solidFill>
                  <a:srgbClr val="FF0000"/>
                </a:solidFill>
                <a:latin typeface="宋体" panose="02010600030101010101" pitchFamily="2" charset="-122"/>
                <a:ea typeface="宋体" panose="02010600030101010101" pitchFamily="2" charset="-122"/>
              </a:rPr>
              <a:t>小车从同一斜面的相同高度由静止滑下</a:t>
            </a:r>
            <a:r>
              <a:rPr lang="en-US" altLang="zh-CN" sz="2400" smtClean="0">
                <a:solidFill>
                  <a:srgbClr val="FF0000"/>
                </a:solidFill>
                <a:latin typeface="宋体" panose="02010600030101010101" pitchFamily="2" charset="-122"/>
                <a:ea typeface="宋体" panose="02010600030101010101" pitchFamily="2" charset="-122"/>
              </a:rPr>
              <a:t>,</a:t>
            </a:r>
            <a:r>
              <a:rPr lang="zh-CN" altLang="en-US" sz="2400" smtClean="0">
                <a:solidFill>
                  <a:srgbClr val="FF0000"/>
                </a:solidFill>
                <a:latin typeface="宋体" panose="02010600030101010101" pitchFamily="2" charset="-122"/>
                <a:ea typeface="宋体" panose="02010600030101010101" pitchFamily="2" charset="-122"/>
              </a:rPr>
              <a:t>具有的机械能相等</a:t>
            </a:r>
            <a:endParaRPr lang="zh-CN" altLang="en-US" sz="2400" baseline="30000">
              <a:solidFill>
                <a:srgbClr val="FF0000"/>
              </a:solidFill>
              <a:latin typeface="宋体" panose="02010600030101010101" pitchFamily="2" charset="-122"/>
              <a:ea typeface="宋体" panose="02010600030101010101" pitchFamily="2" charset="-122"/>
            </a:endParaRPr>
          </a:p>
        </p:txBody>
      </p:sp>
      <p:sp>
        <p:nvSpPr>
          <p:cNvPr id="15" name="TextBox 14"/>
          <p:cNvSpPr txBox="1"/>
          <p:nvPr/>
        </p:nvSpPr>
        <p:spPr>
          <a:xfrm>
            <a:off x="3911312" y="2191539"/>
            <a:ext cx="938480" cy="461665"/>
          </a:xfrm>
          <a:prstGeom prst="rect">
            <a:avLst/>
          </a:prstGeom>
          <a:noFill/>
        </p:spPr>
        <p:txBody>
          <a:bodyPr wrap="square" rtlCol="0">
            <a:spAutoFit/>
          </a:bodyPr>
          <a:lstStyle/>
          <a:p>
            <a:r>
              <a:rPr lang="zh-CN" altLang="en-US" sz="2400" smtClean="0">
                <a:solidFill>
                  <a:srgbClr val="FF0000"/>
                </a:solidFill>
                <a:latin typeface="宋体" panose="02010600030101010101" pitchFamily="2" charset="-122"/>
                <a:ea typeface="宋体" panose="02010600030101010101" pitchFamily="2" charset="-122"/>
              </a:rPr>
              <a:t>②④</a:t>
            </a:r>
            <a:endParaRPr lang="zh-CN" altLang="en-US" sz="2400" baseline="30000">
              <a:solidFill>
                <a:srgbClr val="FF0000"/>
              </a:solidFill>
              <a:latin typeface="宋体" panose="02010600030101010101" pitchFamily="2" charset="-122"/>
              <a:ea typeface="宋体" panose="02010600030101010101" pitchFamily="2" charset="-122"/>
            </a:endParaRPr>
          </a:p>
        </p:txBody>
      </p:sp>
      <p:sp>
        <p:nvSpPr>
          <p:cNvPr id="18" name="TextBox 17"/>
          <p:cNvSpPr txBox="1"/>
          <p:nvPr/>
        </p:nvSpPr>
        <p:spPr>
          <a:xfrm>
            <a:off x="6341996" y="3835145"/>
            <a:ext cx="1910754" cy="461665"/>
          </a:xfrm>
          <a:prstGeom prst="rect">
            <a:avLst/>
          </a:prstGeom>
          <a:noFill/>
        </p:spPr>
        <p:txBody>
          <a:bodyPr wrap="square" rtlCol="0">
            <a:spAutoFit/>
          </a:bodyPr>
          <a:lstStyle/>
          <a:p>
            <a:r>
              <a:rPr lang="zh-CN" altLang="en-US" sz="2400" smtClean="0">
                <a:solidFill>
                  <a:srgbClr val="FF0000"/>
                </a:solidFill>
                <a:latin typeface="宋体" panose="02010600030101010101" pitchFamily="2" charset="-122"/>
                <a:ea typeface="宋体" panose="02010600030101010101" pitchFamily="2" charset="-122"/>
              </a:rPr>
              <a:t>控制变量法</a:t>
            </a:r>
            <a:endParaRPr lang="zh-CN" altLang="en-US" sz="2400" baseline="30000">
              <a:solidFill>
                <a:srgbClr val="FF0000"/>
              </a:solidFill>
              <a:latin typeface="宋体" panose="02010600030101010101" pitchFamily="2" charset="-122"/>
              <a:ea typeface="宋体" panose="02010600030101010101" pitchFamily="2" charset="-122"/>
            </a:endParaRPr>
          </a:p>
        </p:txBody>
      </p:sp>
      <p:sp>
        <p:nvSpPr>
          <p:cNvPr id="19" name="TextBox 18"/>
          <p:cNvSpPr txBox="1"/>
          <p:nvPr/>
        </p:nvSpPr>
        <p:spPr>
          <a:xfrm>
            <a:off x="8309692" y="3835145"/>
            <a:ext cx="1308870" cy="461665"/>
          </a:xfrm>
          <a:prstGeom prst="rect">
            <a:avLst/>
          </a:prstGeom>
          <a:noFill/>
        </p:spPr>
        <p:txBody>
          <a:bodyPr wrap="square" rtlCol="0">
            <a:spAutoFit/>
          </a:bodyPr>
          <a:lstStyle/>
          <a:p>
            <a:r>
              <a:rPr lang="zh-CN" altLang="en-US" sz="2400" smtClean="0">
                <a:solidFill>
                  <a:srgbClr val="FF0000"/>
                </a:solidFill>
                <a:latin typeface="宋体" panose="02010600030101010101" pitchFamily="2" charset="-122"/>
                <a:ea typeface="宋体" panose="02010600030101010101" pitchFamily="2" charset="-122"/>
              </a:rPr>
              <a:t>转换法</a:t>
            </a:r>
            <a:endParaRPr lang="zh-CN" altLang="en-US" sz="2400" baseline="30000">
              <a:solidFill>
                <a:srgbClr val="FF0000"/>
              </a:solidFill>
              <a:latin typeface="宋体" panose="02010600030101010101" pitchFamily="2" charset="-122"/>
              <a:ea typeface="宋体" panose="02010600030101010101" pitchFamily="2" charset="-122"/>
            </a:endParaRPr>
          </a:p>
        </p:txBody>
      </p:sp>
      <p:sp>
        <p:nvSpPr>
          <p:cNvPr id="20" name="TextBox 19"/>
          <p:cNvSpPr txBox="1"/>
          <p:nvPr/>
        </p:nvSpPr>
        <p:spPr>
          <a:xfrm>
            <a:off x="9710227" y="3800422"/>
            <a:ext cx="1795008" cy="461665"/>
          </a:xfrm>
          <a:prstGeom prst="rect">
            <a:avLst/>
          </a:prstGeom>
          <a:noFill/>
        </p:spPr>
        <p:txBody>
          <a:bodyPr wrap="square" rtlCol="0">
            <a:spAutoFit/>
          </a:bodyPr>
          <a:lstStyle/>
          <a:p>
            <a:r>
              <a:rPr lang="zh-CN" altLang="en-US" sz="2400" smtClean="0">
                <a:solidFill>
                  <a:srgbClr val="FF0000"/>
                </a:solidFill>
                <a:latin typeface="宋体" panose="02010600030101010101" pitchFamily="2" charset="-122"/>
                <a:ea typeface="宋体" panose="02010600030101010101" pitchFamily="2" charset="-122"/>
              </a:rPr>
              <a:t>科学推理法</a:t>
            </a:r>
            <a:endParaRPr lang="zh-CN" altLang="en-US" sz="2400" baseline="30000">
              <a:solidFill>
                <a:srgbClr val="FF0000"/>
              </a:solidFill>
              <a:latin typeface="宋体" panose="02010600030101010101" pitchFamily="2" charset="-122"/>
              <a:ea typeface="宋体" panose="02010600030101010101" pitchFamily="2" charset="-122"/>
            </a:endParaRPr>
          </a:p>
        </p:txBody>
      </p:sp>
      <p:sp>
        <p:nvSpPr>
          <p:cNvPr id="21" name="TextBox 20"/>
          <p:cNvSpPr txBox="1"/>
          <p:nvPr/>
        </p:nvSpPr>
        <p:spPr>
          <a:xfrm>
            <a:off x="2603373" y="4356007"/>
            <a:ext cx="1702410" cy="461665"/>
          </a:xfrm>
          <a:prstGeom prst="rect">
            <a:avLst/>
          </a:prstGeom>
          <a:noFill/>
        </p:spPr>
        <p:txBody>
          <a:bodyPr wrap="square" rtlCol="0">
            <a:spAutoFit/>
          </a:bodyPr>
          <a:lstStyle/>
          <a:p>
            <a:r>
              <a:rPr lang="zh-CN" altLang="en-US" sz="2400" smtClean="0">
                <a:solidFill>
                  <a:srgbClr val="FF0000"/>
                </a:solidFill>
                <a:latin typeface="宋体" panose="02010600030101010101" pitchFamily="2" charset="-122"/>
                <a:ea typeface="宋体" panose="02010600030101010101" pitchFamily="2" charset="-122"/>
              </a:rPr>
              <a:t>牛顿第一</a:t>
            </a:r>
            <a:endParaRPr lang="zh-CN" altLang="en-US" sz="2400" baseline="30000">
              <a:solidFill>
                <a:srgbClr val="FF0000"/>
              </a:solidFill>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ppt_x"/>
                                          </p:val>
                                        </p:tav>
                                        <p:tav tm="100000">
                                          <p:val>
                                            <p:strVal val="#ppt_x"/>
                                          </p:val>
                                        </p:tav>
                                      </p:tavLst>
                                    </p:anim>
                                    <p:anim calcmode="lin" valueType="num">
                                      <p:cBhvr additive="base">
                                        <p:cTn id="2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fill="hold"/>
                                        <p:tgtEl>
                                          <p:spTgt spid="18"/>
                                        </p:tgtEl>
                                        <p:attrNameLst>
                                          <p:attrName>ppt_x</p:attrName>
                                        </p:attrNameLst>
                                      </p:cBhvr>
                                      <p:tavLst>
                                        <p:tav tm="0">
                                          <p:val>
                                            <p:strVal val="#ppt_x"/>
                                          </p:val>
                                        </p:tav>
                                        <p:tav tm="100000">
                                          <p:val>
                                            <p:strVal val="#ppt_x"/>
                                          </p:val>
                                        </p:tav>
                                      </p:tavLst>
                                    </p:anim>
                                    <p:anim calcmode="lin" valueType="num">
                                      <p:cBhvr additive="base">
                                        <p:cTn id="32"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500" fill="hold"/>
                                        <p:tgtEl>
                                          <p:spTgt spid="19"/>
                                        </p:tgtEl>
                                        <p:attrNameLst>
                                          <p:attrName>ppt_x</p:attrName>
                                        </p:attrNameLst>
                                      </p:cBhvr>
                                      <p:tavLst>
                                        <p:tav tm="0">
                                          <p:val>
                                            <p:strVal val="#ppt_x"/>
                                          </p:val>
                                        </p:tav>
                                        <p:tav tm="100000">
                                          <p:val>
                                            <p:strVal val="#ppt_x"/>
                                          </p:val>
                                        </p:tav>
                                      </p:tavLst>
                                    </p:anim>
                                    <p:anim calcmode="lin" valueType="num">
                                      <p:cBhvr additive="base">
                                        <p:cTn id="3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additive="base">
                                        <p:cTn id="43" dur="500" fill="hold"/>
                                        <p:tgtEl>
                                          <p:spTgt spid="20"/>
                                        </p:tgtEl>
                                        <p:attrNameLst>
                                          <p:attrName>ppt_x</p:attrName>
                                        </p:attrNameLst>
                                      </p:cBhvr>
                                      <p:tavLst>
                                        <p:tav tm="0">
                                          <p:val>
                                            <p:strVal val="#ppt_x"/>
                                          </p:val>
                                        </p:tav>
                                        <p:tav tm="100000">
                                          <p:val>
                                            <p:strVal val="#ppt_x"/>
                                          </p:val>
                                        </p:tav>
                                      </p:tavLst>
                                    </p:anim>
                                    <p:anim calcmode="lin" valueType="num">
                                      <p:cBhvr additive="base">
                                        <p:cTn id="44"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1"/>
                                        </p:tgtEl>
                                        <p:attrNameLst>
                                          <p:attrName>style.visibility</p:attrName>
                                        </p:attrNameLst>
                                      </p:cBhvr>
                                      <p:to>
                                        <p:strVal val="visible"/>
                                      </p:to>
                                    </p:set>
                                    <p:anim calcmode="lin" valueType="num">
                                      <p:cBhvr additive="base">
                                        <p:cTn id="49" dur="500" fill="hold"/>
                                        <p:tgtEl>
                                          <p:spTgt spid="21"/>
                                        </p:tgtEl>
                                        <p:attrNameLst>
                                          <p:attrName>ppt_x</p:attrName>
                                        </p:attrNameLst>
                                      </p:cBhvr>
                                      <p:tavLst>
                                        <p:tav tm="0">
                                          <p:val>
                                            <p:strVal val="#ppt_x"/>
                                          </p:val>
                                        </p:tav>
                                        <p:tav tm="100000">
                                          <p:val>
                                            <p:strVal val="#ppt_x"/>
                                          </p:val>
                                        </p:tav>
                                      </p:tavLst>
                                    </p:anim>
                                    <p:anim calcmode="lin" valueType="num">
                                      <p:cBhvr additive="base">
                                        <p:cTn id="50"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13" grpId="0"/>
      <p:bldP spid="14" grpId="0"/>
      <p:bldP spid="15" grpId="0"/>
      <p:bldP spid="18" grpId="0"/>
      <p:bldP spid="19" grpId="0"/>
      <p:bldP spid="20" grpId="0"/>
      <p:bldP spid="2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58825" y="164465"/>
            <a:ext cx="10857865" cy="2861310"/>
          </a:xfrm>
          <a:prstGeom prst="rect">
            <a:avLst/>
          </a:prstGeom>
          <a:noFill/>
          <a:ln w="9525">
            <a:noFill/>
          </a:ln>
        </p:spPr>
        <p:txBody>
          <a:bodyPr wrap="square">
            <a:spAutoFit/>
          </a:bodyPr>
          <a:lstStyle/>
          <a:p>
            <a:pPr>
              <a:lnSpc>
                <a:spcPct val="150000"/>
              </a:lnSpc>
            </a:pPr>
            <a:r>
              <a:rPr lang="en-US" sz="2400" dirty="0">
                <a:latin typeface="Times New Roman" panose="02020603050405020304" pitchFamily="18" charset="0"/>
                <a:ea typeface="黑体" panose="02010609060101010101" pitchFamily="49" charset="-122"/>
                <a:cs typeface="Times New Roman" panose="02020603050405020304" pitchFamily="18" charset="0"/>
              </a:rPr>
              <a:t>2.  </a:t>
            </a:r>
            <a:r>
              <a:rPr lang="zh-CN" sz="2400" dirty="0">
                <a:latin typeface="Times New Roman" panose="02020603050405020304" pitchFamily="18" charset="0"/>
                <a:ea typeface="黑体" panose="02010609060101010101" pitchFamily="49" charset="-122"/>
                <a:cs typeface="Times New Roman" panose="02020603050405020304" pitchFamily="18" charset="0"/>
              </a:rPr>
              <a:t>牛顿第一定律：</a:t>
            </a:r>
            <a:r>
              <a:rPr lang="en-US" sz="2400" dirty="0">
                <a:latin typeface="Times New Roman" panose="02020603050405020304" pitchFamily="18" charset="0"/>
                <a:ea typeface="宋体" panose="02010600030101010101" pitchFamily="2" charset="-122"/>
                <a:cs typeface="Times New Roman" panose="02020603050405020304" pitchFamily="18" charset="0"/>
              </a:rPr>
              <a:t>(1)</a:t>
            </a:r>
            <a:r>
              <a:rPr lang="zh-CN" sz="2400" dirty="0">
                <a:latin typeface="Times New Roman" panose="02020603050405020304" pitchFamily="18" charset="0"/>
                <a:ea typeface="宋体" panose="02010600030101010101" pitchFamily="2" charset="-122"/>
                <a:cs typeface="Times New Roman" panose="02020603050405020304" pitchFamily="18" charset="0"/>
              </a:rPr>
              <a:t>内容：一切物体在没有受到力的作用时，总保持</a:t>
            </a:r>
            <a:r>
              <a:rPr lang="en-US" sz="2400" dirty="0">
                <a:latin typeface="Times New Roman" panose="02020603050405020304" pitchFamily="18" charset="0"/>
                <a:ea typeface="宋体" panose="02010600030101010101" pitchFamily="2" charset="-122"/>
                <a:cs typeface="Times New Roman" panose="02020603050405020304" pitchFamily="18" charset="0"/>
              </a:rPr>
              <a:t>______</a:t>
            </a:r>
            <a:r>
              <a:rPr lang="zh-CN" sz="2400" dirty="0">
                <a:latin typeface="Times New Roman" panose="02020603050405020304" pitchFamily="18" charset="0"/>
                <a:ea typeface="宋体" panose="02010600030101010101" pitchFamily="2" charset="-122"/>
                <a:cs typeface="Times New Roman" panose="02020603050405020304" pitchFamily="18" charset="0"/>
              </a:rPr>
              <a:t>状态或</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__</a:t>
            </a:r>
            <a:r>
              <a:rPr lang="en-US" sz="2400" dirty="0">
                <a:latin typeface="Times New Roman" panose="02020603050405020304" pitchFamily="18" charset="0"/>
                <a:ea typeface="宋体" panose="02010600030101010101" pitchFamily="2" charset="-122"/>
                <a:cs typeface="Times New Roman" panose="02020603050405020304" pitchFamily="18" charset="0"/>
              </a:rPr>
              <a:t>___________
</a:t>
            </a:r>
          </a:p>
          <a:p>
            <a:pPr>
              <a:lnSpc>
                <a:spcPct val="150000"/>
              </a:lnSpc>
            </a:pPr>
            <a:r>
              <a:rPr lang="zh-CN" sz="2400" dirty="0">
                <a:latin typeface="Times New Roman" panose="02020603050405020304" pitchFamily="18" charset="0"/>
                <a:ea typeface="宋体" panose="02010600030101010101" pitchFamily="2" charset="-122"/>
                <a:cs typeface="Times New Roman" panose="02020603050405020304" pitchFamily="18" charset="0"/>
              </a:rPr>
              <a:t>状态．</a:t>
            </a:r>
            <a:r>
              <a:rPr lang="en-US" sz="2400" dirty="0">
                <a:latin typeface="Times New Roman" panose="02020603050405020304" pitchFamily="18" charset="0"/>
                <a:ea typeface="宋体" panose="02010600030101010101" pitchFamily="2" charset="-122"/>
                <a:cs typeface="Times New Roman" panose="02020603050405020304" pitchFamily="18" charset="0"/>
              </a:rPr>
              <a:t>(2)</a:t>
            </a:r>
            <a:r>
              <a:rPr lang="zh-CN" sz="2400" dirty="0">
                <a:latin typeface="Times New Roman" panose="02020603050405020304" pitchFamily="18" charset="0"/>
                <a:ea typeface="宋体" panose="02010600030101010101" pitchFamily="2" charset="-122"/>
                <a:cs typeface="Times New Roman" panose="02020603050405020304" pitchFamily="18" charset="0"/>
              </a:rPr>
              <a:t>理解：力是改变物体运动状态的原因，不是维持物体运动状态的原因
</a:t>
            </a:r>
            <a:endParaRPr lang="en-US" sz="2400" b="1" dirty="0">
              <a:latin typeface="Times New Roman" panose="02020603050405020304" pitchFamily="18" charset="0"/>
              <a:ea typeface="黑体" pitchFamily="49" charset="-122"/>
              <a:cs typeface="Times New Roman" panose="02020603050405020304" pitchFamily="18" charset="0"/>
            </a:endParaRPr>
          </a:p>
          <a:p>
            <a:pPr>
              <a:lnSpc>
                <a:spcPct val="150000"/>
              </a:lnSpc>
            </a:pPr>
            <a:endParaRPr lang="zh-CN" altLang="en-US" sz="2400" dirty="0">
              <a:latin typeface="Times New Roman" panose="02020603050405020304" pitchFamily="18" charset="0"/>
              <a:cs typeface="Times New Roman" panose="02020603050405020304" pitchFamily="18" charset="0"/>
            </a:endParaRPr>
          </a:p>
        </p:txBody>
      </p:sp>
      <p:sp>
        <p:nvSpPr>
          <p:cNvPr id="100" name="文本框 99"/>
          <p:cNvSpPr txBox="1"/>
          <p:nvPr/>
        </p:nvSpPr>
        <p:spPr>
          <a:xfrm>
            <a:off x="10068877" y="261044"/>
            <a:ext cx="840105" cy="460375"/>
          </a:xfrm>
          <a:prstGeom prst="rect">
            <a:avLst/>
          </a:prstGeom>
          <a:noFill/>
          <a:ln w="9525">
            <a:noFill/>
          </a:ln>
        </p:spPr>
        <p:txBody>
          <a:bodyPr wrap="square">
            <a:spAutoFit/>
          </a:bodyPr>
          <a:lstStyle/>
          <a:p>
            <a:r>
              <a:rPr lang="zh-CN" sz="2400" dirty="0">
                <a:solidFill>
                  <a:srgbClr val="FF0000"/>
                </a:solidFill>
                <a:ea typeface="宋体" panose="02010600030101010101" pitchFamily="2" charset="-122"/>
              </a:rPr>
              <a:t>静止</a:t>
            </a:r>
            <a:endParaRPr lang="zh-CN" altLang="en-US" sz="2400" dirty="0">
              <a:solidFill>
                <a:srgbClr val="FF0000"/>
              </a:solidFill>
              <a:ea typeface="宋体" panose="02010600030101010101" pitchFamily="2" charset="-122"/>
            </a:endParaRPr>
          </a:p>
        </p:txBody>
      </p:sp>
      <p:sp>
        <p:nvSpPr>
          <p:cNvPr id="3" name="文本框 2"/>
          <p:cNvSpPr txBox="1"/>
          <p:nvPr/>
        </p:nvSpPr>
        <p:spPr>
          <a:xfrm>
            <a:off x="1559269" y="800735"/>
            <a:ext cx="2047240" cy="460375"/>
          </a:xfrm>
          <a:prstGeom prst="rect">
            <a:avLst/>
          </a:prstGeom>
          <a:noFill/>
          <a:ln w="9525">
            <a:noFill/>
          </a:ln>
        </p:spPr>
        <p:txBody>
          <a:bodyPr wrap="square">
            <a:spAutoFit/>
          </a:bodyPr>
          <a:lstStyle/>
          <a:p>
            <a:r>
              <a:rPr lang="zh-CN" sz="2400">
                <a:solidFill>
                  <a:srgbClr val="FF0000"/>
                </a:solidFill>
                <a:ea typeface="宋体" panose="02010600030101010101" pitchFamily="2" charset="-122"/>
              </a:rPr>
              <a:t>匀速直线运动</a:t>
            </a:r>
            <a:endParaRPr lang="zh-CN" altLang="en-US" sz="2400">
              <a:solidFill>
                <a:srgbClr val="FF0000"/>
              </a:solidFill>
              <a:ea typeface="宋体" panose="02010600030101010101" pitchFamily="2" charset="-122"/>
            </a:endParaRPr>
          </a:p>
        </p:txBody>
      </p:sp>
      <p:sp>
        <p:nvSpPr>
          <p:cNvPr id="40" name="圆角矩形 39"/>
          <p:cNvSpPr/>
          <p:nvPr/>
        </p:nvSpPr>
        <p:spPr>
          <a:xfrm>
            <a:off x="314325" y="2586990"/>
            <a:ext cx="11374755" cy="341376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200000"/>
              </a:lnSpc>
            </a:pPr>
            <a:r>
              <a:rPr lang="zh-CN" altLang="en-US" sz="2400" b="1" smtClean="0">
                <a:solidFill>
                  <a:srgbClr val="FF0000"/>
                </a:solidFill>
                <a:latin typeface="宋体" panose="02010600030101010101" pitchFamily="2" charset="-122"/>
                <a:ea typeface="宋体" panose="02010600030101010101" pitchFamily="2" charset="-122"/>
                <a:cs typeface="宋体" panose="02010600030101010101" pitchFamily="2" charset="-122"/>
              </a:rPr>
              <a:t>得分指南</a:t>
            </a:r>
            <a:endParaRPr lang="en-US" altLang="zh-CN" sz="2400" b="1" smtClean="0">
              <a:solidFill>
                <a:srgbClr val="FF0000"/>
              </a:solidFill>
              <a:latin typeface="宋体" pitchFamily="2" charset="-122"/>
              <a:ea typeface="宋体" panose="02010600030101010101" pitchFamily="2" charset="-122"/>
              <a:cs typeface="宋体" panose="02010600030101010101" pitchFamily="2" charset="-122"/>
            </a:endParaRPr>
          </a:p>
          <a:p>
            <a:pPr algn="ctr">
              <a:lnSpc>
                <a:spcPct val="150000"/>
              </a:lnSpc>
            </a:pPr>
            <a:r>
              <a:rPr lang="zh-CN" altLang="zh-CN" sz="2200" b="1" smtClean="0">
                <a:solidFill>
                  <a:schemeClr val="tx1"/>
                </a:solidFill>
                <a:latin typeface="宋体" panose="02010600030101010101" pitchFamily="2" charset="-122"/>
                <a:ea typeface="宋体" panose="02010600030101010101" pitchFamily="2" charset="-122"/>
                <a:cs typeface="宋体" panose="02010600030101010101" pitchFamily="2" charset="-122"/>
              </a:rPr>
              <a:t>对运动和力的关系的理解</a:t>
            </a:r>
          </a:p>
          <a:p>
            <a:pPr algn="l">
              <a:lnSpc>
                <a:spcPct val="150000"/>
              </a:lnSpc>
            </a:pPr>
            <a:r>
              <a:rPr lang="zh-CN" altLang="zh-CN" sz="2200" smtClean="0">
                <a:solidFill>
                  <a:schemeClr val="tx1"/>
                </a:solidFill>
                <a:latin typeface="宋体" panose="02010600030101010101" pitchFamily="2" charset="-122"/>
                <a:ea typeface="宋体" panose="02010600030101010101" pitchFamily="2" charset="-122"/>
                <a:cs typeface="宋体" panose="02010600030101010101" pitchFamily="2" charset="-122"/>
              </a:rPr>
              <a:t>1.力能改变物体的运动状态,但不能仅根据物体运动速度的大小或变化来判断力的大小或变化.</a:t>
            </a:r>
          </a:p>
          <a:p>
            <a:pPr algn="l">
              <a:lnSpc>
                <a:spcPct val="150000"/>
              </a:lnSpc>
            </a:pPr>
            <a:r>
              <a:rPr lang="zh-CN" altLang="zh-CN" sz="2200" smtClean="0">
                <a:solidFill>
                  <a:schemeClr val="tx1"/>
                </a:solidFill>
                <a:latin typeface="宋体" panose="02010600030101010101" pitchFamily="2" charset="-122"/>
                <a:ea typeface="宋体" panose="02010600030101010101" pitchFamily="2" charset="-122"/>
                <a:cs typeface="宋体" panose="02010600030101010101" pitchFamily="2" charset="-122"/>
              </a:rPr>
              <a:t>2.物体受到力的作用,但运动状态不一定改变,要看物体受到的是平衡力还是非平衡力.</a:t>
            </a:r>
          </a:p>
          <a:p>
            <a:pPr algn="l">
              <a:lnSpc>
                <a:spcPct val="150000"/>
              </a:lnSpc>
            </a:pPr>
            <a:r>
              <a:rPr lang="zh-CN" altLang="zh-CN" sz="2200" smtClean="0">
                <a:solidFill>
                  <a:schemeClr val="tx1"/>
                </a:solidFill>
                <a:latin typeface="宋体" panose="02010600030101010101" pitchFamily="2" charset="-122"/>
                <a:ea typeface="宋体" panose="02010600030101010101" pitchFamily="2" charset="-122"/>
                <a:cs typeface="宋体" panose="02010600030101010101" pitchFamily="2" charset="-122"/>
              </a:rPr>
              <a:t>3.物体的运动状态发生改变,该物体一定受到了力的作用,且受到的是非平衡力.</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4" presetClass="entr" presetSubtype="16" fill="hold" grpId="0" nodeType="click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box(in)">
                                      <p:cBhvr>
                                        <p:cTn id="19"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3" grpId="0"/>
      <p:bldP spid="40"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728345" y="934085"/>
            <a:ext cx="2056130" cy="665480"/>
            <a:chOff x="11221" y="929"/>
            <a:chExt cx="3238" cy="1246"/>
          </a:xfrm>
        </p:grpSpPr>
        <p:sp>
          <p:nvSpPr>
            <p:cNvPr id="10" name="剪去对角的矩形 9"/>
            <p:cNvSpPr/>
            <p:nvPr/>
          </p:nvSpPr>
          <p:spPr>
            <a:xfrm>
              <a:off x="11221" y="929"/>
              <a:ext cx="3239" cy="1247"/>
            </a:xfrm>
            <a:prstGeom prst="snip2DiagRect">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3102" y="979"/>
              <a:ext cx="1146" cy="11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885190" y="804545"/>
            <a:ext cx="9018905" cy="737235"/>
            <a:chOff x="894" y="2929"/>
            <a:chExt cx="14203" cy="1161"/>
          </a:xfrm>
        </p:grpSpPr>
        <p:sp>
          <p:nvSpPr>
            <p:cNvPr id="20481" name="文本框 4"/>
            <p:cNvSpPr txBox="1"/>
            <p:nvPr/>
          </p:nvSpPr>
          <p:spPr>
            <a:xfrm>
              <a:off x="3894" y="2929"/>
              <a:ext cx="11203" cy="1161"/>
            </a:xfrm>
            <a:prstGeom prst="rect">
              <a:avLst/>
            </a:prstGeom>
            <a:noFill/>
            <a:ln w="9525">
              <a:noFill/>
            </a:ln>
          </p:spPr>
          <p:txBody>
            <a:bodyPr wrap="square" anchor="t">
              <a:spAutoFit/>
            </a:bodyPr>
            <a:lstStyle/>
            <a:p>
              <a:pPr>
                <a:lnSpc>
                  <a:spcPct val="150000"/>
                </a:lnSpc>
              </a:pPr>
              <a:r>
                <a:rPr lang="zh-CN" altLang="en-US" sz="2800" b="1">
                  <a:latin typeface="Times New Roman" panose="02020603050405020304" pitchFamily="18" charset="0"/>
                  <a:ea typeface="黑体" panose="02010609060101010101" pitchFamily="49" charset="-122"/>
                  <a:cs typeface="Times New Roman" panose="02020603050405020304" pitchFamily="18" charset="0"/>
                </a:rPr>
                <a:t>探究二力平衡的条件</a:t>
              </a:r>
            </a:p>
          </p:txBody>
        </p:sp>
        <p:grpSp>
          <p:nvGrpSpPr>
            <p:cNvPr id="20488" name="组合 13"/>
            <p:cNvGrpSpPr/>
            <p:nvPr/>
          </p:nvGrpSpPr>
          <p:grpSpPr>
            <a:xfrm>
              <a:off x="894" y="3246"/>
              <a:ext cx="2489" cy="822"/>
              <a:chOff x="6686" y="8865"/>
              <a:chExt cx="2649" cy="877"/>
            </a:xfrm>
          </p:grpSpPr>
          <p:sp>
            <p:nvSpPr>
              <p:cNvPr id="20490" name="文本框 10"/>
              <p:cNvSpPr txBox="1"/>
              <p:nvPr/>
            </p:nvSpPr>
            <p:spPr>
              <a:xfrm>
                <a:off x="6686" y="8865"/>
                <a:ext cx="1536" cy="877"/>
              </a:xfrm>
              <a:prstGeom prst="rect">
                <a:avLst/>
              </a:prstGeom>
              <a:noFill/>
              <a:ln w="9525">
                <a:noFill/>
              </a:ln>
            </p:spPr>
            <p:txBody>
              <a:bodyPr anchor="t">
                <a:spAutoFit/>
              </a:bodyPr>
              <a:lstStyle/>
              <a:p>
                <a:r>
                  <a:rPr lang="zh-CN" altLang="en-US" sz="2800" b="1">
                    <a:latin typeface="Times New Roman" panose="02020603050405020304" pitchFamily="18" charset="0"/>
                    <a:ea typeface="黑体" panose="02010609060101010101" pitchFamily="49" charset="-122"/>
                  </a:rPr>
                  <a:t>实验</a:t>
                </a:r>
              </a:p>
            </p:txBody>
          </p:sp>
          <p:sp>
            <p:nvSpPr>
              <p:cNvPr id="20491" name="文本框 11"/>
              <p:cNvSpPr txBox="1"/>
              <p:nvPr/>
            </p:nvSpPr>
            <p:spPr>
              <a:xfrm rot="-10800000" flipV="1">
                <a:off x="8667" y="8865"/>
                <a:ext cx="668" cy="877"/>
              </a:xfrm>
              <a:prstGeom prst="rect">
                <a:avLst/>
              </a:prstGeom>
              <a:noFill/>
              <a:ln w="9525">
                <a:noFill/>
              </a:ln>
            </p:spPr>
            <p:txBody>
              <a:bodyPr anchor="t">
                <a:spAutoFit/>
              </a:bodyPr>
              <a:lstStyle/>
              <a:p>
                <a:r>
                  <a:rPr lang="zh-CN" altLang="en-US" sz="2800" b="1">
                    <a:latin typeface="Times New Roman" panose="02020603050405020304" pitchFamily="18" charset="0"/>
                    <a:ea typeface="黑体" panose="02010609060101010101" pitchFamily="49" charset="-122"/>
                    <a:cs typeface="Times New Roman" panose="02020603050405020304" pitchFamily="18" charset="0"/>
                  </a:rPr>
                  <a:t>二</a:t>
                </a:r>
              </a:p>
            </p:txBody>
          </p:sp>
        </p:grpSp>
      </p:grpSp>
      <p:sp>
        <p:nvSpPr>
          <p:cNvPr id="2" name="文本框 1"/>
          <p:cNvSpPr txBox="1"/>
          <p:nvPr/>
        </p:nvSpPr>
        <p:spPr>
          <a:xfrm>
            <a:off x="885190" y="1286510"/>
            <a:ext cx="10393680" cy="3969385"/>
          </a:xfrm>
          <a:prstGeom prst="rect">
            <a:avLst/>
          </a:prstGeom>
          <a:noFill/>
          <a:ln w="9525">
            <a:noFill/>
          </a:ln>
        </p:spPr>
        <p:txBody>
          <a:bodyPr wrap="square">
            <a:spAutoFit/>
          </a:bodyPr>
          <a:lstStyle/>
          <a:p>
            <a:pPr>
              <a:lnSpc>
                <a:spcPct val="150000"/>
              </a:lnSpc>
            </a:pPr>
            <a:endParaRPr lang="zh-CN" sz="2400">
              <a:latin typeface="Times New Roman" panose="02020603050405020304" pitchFamily="18" charset="0"/>
              <a:ea typeface="黑体" pitchFamily="49" charset="-122"/>
              <a:cs typeface="Times New Roman" panose="02020603050405020304" pitchFamily="18" charset="0"/>
            </a:endParaRPr>
          </a:p>
          <a:p>
            <a:pPr>
              <a:lnSpc>
                <a:spcPct val="150000"/>
              </a:lnSpc>
            </a:pPr>
            <a:r>
              <a:rPr lang="zh-CN" sz="2400" b="1">
                <a:latin typeface="Times New Roman" panose="02020603050405020304" pitchFamily="18" charset="0"/>
                <a:ea typeface="黑体" panose="02010609060101010101" pitchFamily="49" charset="-122"/>
                <a:cs typeface="Times New Roman" panose="02020603050405020304" pitchFamily="18" charset="0"/>
              </a:rPr>
              <a:t>【设计与进行实验】</a:t>
            </a:r>
            <a:endParaRPr lang="en-US" sz="2400" b="1">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1. </a:t>
            </a:r>
            <a:r>
              <a:rPr lang="zh-CN" sz="2400">
                <a:latin typeface="Times New Roman" panose="02020603050405020304" pitchFamily="18" charset="0"/>
                <a:ea typeface="宋体" panose="02010600030101010101" pitchFamily="2" charset="-122"/>
                <a:cs typeface="Times New Roman" panose="02020603050405020304" pitchFamily="18" charset="0"/>
              </a:rPr>
              <a:t>实验使用定滑轮的作用：</a:t>
            </a:r>
            <a:r>
              <a:rPr lang="zh-CN" sz="2400" u="sng">
                <a:latin typeface="Times New Roman" panose="02020603050405020304" pitchFamily="18" charset="0"/>
                <a:ea typeface="宋体" panose="02010600030101010101" pitchFamily="2" charset="-122"/>
                <a:cs typeface="Times New Roman" panose="02020603050405020304" pitchFamily="18" charset="0"/>
              </a:rPr>
              <a:t>改变力的方向</a:t>
            </a:r>
            <a:r>
              <a:rPr lang="zh-CN" sz="2400">
                <a:latin typeface="Times New Roman" panose="02020603050405020304" pitchFamily="18" charset="0"/>
                <a:ea typeface="宋体" panose="02010600030101010101" pitchFamily="2" charset="-122"/>
                <a:cs typeface="Times New Roman" panose="02020603050405020304" pitchFamily="18" charset="0"/>
              </a:rPr>
              <a:t>；</a:t>
            </a:r>
          </a:p>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2. </a:t>
            </a:r>
            <a:r>
              <a:rPr lang="zh-CN" sz="2400">
                <a:latin typeface="Times New Roman" panose="02020603050405020304" pitchFamily="18" charset="0"/>
                <a:ea typeface="宋体" panose="02010600030101010101" pitchFamily="2" charset="-122"/>
                <a:cs typeface="Times New Roman" panose="02020603050405020304" pitchFamily="18" charset="0"/>
              </a:rPr>
              <a:t>将木块换成小车或硬纸片的目的：</a:t>
            </a:r>
            <a:r>
              <a:rPr lang="zh-CN" sz="2400" u="sng">
                <a:latin typeface="Times New Roman" panose="02020603050405020304" pitchFamily="18" charset="0"/>
                <a:ea typeface="宋体" panose="02010600030101010101" pitchFamily="2" charset="-122"/>
                <a:cs typeface="Times New Roman" panose="02020603050405020304" pitchFamily="18" charset="0"/>
              </a:rPr>
              <a:t>减小摩擦力或重力对实验造成的影响</a:t>
            </a:r>
            <a:r>
              <a:rPr lang="zh-CN" sz="2400">
                <a:latin typeface="Times New Roman" panose="02020603050405020304" pitchFamily="18" charset="0"/>
                <a:ea typeface="宋体" panose="02010600030101010101" pitchFamily="2" charset="-122"/>
                <a:cs typeface="Times New Roman" panose="02020603050405020304" pitchFamily="18" charset="0"/>
              </a:rPr>
              <a:t>；</a:t>
            </a:r>
            <a:endParaRPr lang="en-US" sz="2400" b="1">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3. </a:t>
            </a:r>
            <a:r>
              <a:rPr lang="zh-CN" sz="2400">
                <a:latin typeface="Times New Roman" panose="02020603050405020304" pitchFamily="18" charset="0"/>
                <a:ea typeface="宋体" panose="02010600030101010101" pitchFamily="2" charset="-122"/>
                <a:cs typeface="Times New Roman" panose="02020603050405020304" pitchFamily="18" charset="0"/>
              </a:rPr>
              <a:t>控制变量法：</a:t>
            </a:r>
            <a:r>
              <a:rPr lang="en-US" sz="2400">
                <a:latin typeface="Times New Roman" panose="02020603050405020304" pitchFamily="18" charset="0"/>
                <a:ea typeface="宋体" panose="02010600030101010101" pitchFamily="2" charset="-122"/>
                <a:cs typeface="Times New Roman" panose="02020603050405020304" pitchFamily="18" charset="0"/>
              </a:rPr>
              <a:t>(1)</a:t>
            </a:r>
            <a:r>
              <a:rPr lang="zh-CN" sz="2400">
                <a:latin typeface="Times New Roman" panose="02020603050405020304" pitchFamily="18" charset="0"/>
                <a:ea typeface="宋体" panose="02010600030101010101" pitchFamily="2" charset="-122"/>
                <a:cs typeface="Times New Roman" panose="02020603050405020304" pitchFamily="18" charset="0"/>
              </a:rPr>
              <a:t>探究平衡的两个力是否大小相等：保持两个力在同一条直线上、方向相反，改变两端钩码质量，观察小车或纸片是否处于平衡状态；
</a:t>
            </a:r>
            <a:endParaRPr lang="zh-CN" altLang="en-US" sz="2400">
              <a:latin typeface="Times New Roman" panose="02020603050405020304" pitchFamily="18" charset="0"/>
              <a:cs typeface="Times New Roman" panose="02020603050405020304" pitchFamily="18" charset="0"/>
            </a:endParaRP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40665" y="325120"/>
            <a:ext cx="11742420" cy="3415030"/>
          </a:xfrm>
          <a:prstGeom prst="rect">
            <a:avLst/>
          </a:prstGeom>
          <a:noFill/>
          <a:ln w="9525">
            <a:noFill/>
          </a:ln>
        </p:spPr>
        <p:txBody>
          <a:bodyPr wrap="square">
            <a:spAutoFit/>
          </a:bodyPr>
          <a:lstStyle/>
          <a:p>
            <a:pPr>
              <a:lnSpc>
                <a:spcPct val="150000"/>
              </a:lnSpc>
            </a:pP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2)</a:t>
            </a:r>
            <a:r>
              <a:rPr lang="zh-CN" sz="2400">
                <a:latin typeface="Times New Roman" panose="02020603050405020304" pitchFamily="18" charset="0"/>
                <a:ea typeface="宋体" panose="02010600030101010101" pitchFamily="2" charset="-122"/>
                <a:cs typeface="Times New Roman" panose="02020603050405020304" pitchFamily="18" charset="0"/>
              </a:rPr>
              <a:t>探究平衡的两个力是否在同一条直线上：保持两边钩码质量相同，扭动小车或纸片，观察小车或纸片是否处于平衡状态；</a:t>
            </a:r>
            <a:r>
              <a:rPr lang="en-US" sz="2400">
                <a:latin typeface="Times New Roman" panose="02020603050405020304" pitchFamily="18" charset="0"/>
                <a:ea typeface="宋体" panose="02010600030101010101" pitchFamily="2" charset="-122"/>
                <a:cs typeface="Times New Roman" panose="02020603050405020304" pitchFamily="18" charset="0"/>
              </a:rPr>
              <a:t>(3)</a:t>
            </a:r>
            <a:r>
              <a:rPr lang="zh-CN" sz="2400">
                <a:latin typeface="Times New Roman" panose="02020603050405020304" pitchFamily="18" charset="0"/>
                <a:ea typeface="宋体" panose="02010600030101010101" pitchFamily="2" charset="-122"/>
                <a:cs typeface="Times New Roman" panose="02020603050405020304" pitchFamily="18" charset="0"/>
              </a:rPr>
              <a:t>探究平衡的两个力是否在同一物体上：保持两个力作用在同一条直线上，两边钩码质量相等，用剪刀剪开纸片，观察纸片是否处于平衡状态．
</a:t>
            </a:r>
            <a:endParaRPr lang="en-US" sz="2400" b="1">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sz="2400">
                <a:latin typeface="宋体" panose="02010600030101010101" pitchFamily="2" charset="-122"/>
                <a:cs typeface="宋体" panose="02010600030101010101" pitchFamily="2" charset="-122"/>
              </a:rPr>
              <a:t>4.</a:t>
            </a:r>
            <a:r>
              <a:rPr lang="zh-CN" sz="2400">
                <a:latin typeface="宋体" panose="02010600030101010101" pitchFamily="2" charset="-122"/>
                <a:cs typeface="宋体" panose="02010600030101010101" pitchFamily="2" charset="-122"/>
              </a:rPr>
              <a:t>实验中应多次测量，寻找普遍规律；</a:t>
            </a:r>
            <a:endParaRPr lang="en-US" sz="2400">
              <a:latin typeface="宋体" pitchFamily="2" charset="-122"/>
              <a:cs typeface="宋体" panose="02010600030101010101" pitchFamily="2" charset="-122"/>
            </a:endParaRPr>
          </a:p>
          <a:p>
            <a:pPr>
              <a:lnSpc>
                <a:spcPct val="150000"/>
              </a:lnSpc>
            </a:pPr>
            <a:r>
              <a:rPr lang="en-US" sz="2400">
                <a:latin typeface="宋体" pitchFamily="2" charset="-122"/>
                <a:cs typeface="宋体" panose="02010600030101010101" pitchFamily="2" charset="-122"/>
              </a:rPr>
              <a:t>5.</a:t>
            </a:r>
            <a:r>
              <a:rPr lang="zh-CN" sz="2400">
                <a:latin typeface="+mn-ea"/>
                <a:ea typeface="+mn-ea"/>
                <a:cs typeface="+mn-ea"/>
              </a:rPr>
              <a:t>根据实验现象总结二力平衡的条件．</a:t>
            </a:r>
            <a:endParaRPr lang="zh-CN" altLang="en-US" sz="2400">
              <a:latin typeface="+mn-ea"/>
              <a:ea typeface="+mn-ea"/>
              <a:cs typeface="+mn-ea"/>
            </a:endParaRPr>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46380" y="506730"/>
            <a:ext cx="11666220" cy="3415030"/>
          </a:xfrm>
          <a:prstGeom prst="rect">
            <a:avLst/>
          </a:prstGeom>
          <a:noFill/>
          <a:ln w="9525">
            <a:noFill/>
          </a:ln>
        </p:spPr>
        <p:txBody>
          <a:bodyPr wrap="square">
            <a:spAutoFit/>
          </a:bodyPr>
          <a:lstStyle/>
          <a:p>
            <a:pPr>
              <a:lnSpc>
                <a:spcPct val="150000"/>
              </a:lnSpc>
            </a:pPr>
            <a:r>
              <a:rPr lang="zh-CN" sz="2400" b="1">
                <a:ea typeface="黑体" panose="02010609060101010101" pitchFamily="49" charset="-122"/>
              </a:rPr>
              <a:t>【交流与反思】</a:t>
            </a:r>
            <a:endParaRPr lang="en-US" sz="2400" b="1">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6. </a:t>
            </a:r>
            <a:r>
              <a:rPr lang="zh-CN" sz="2400">
                <a:ea typeface="宋体" panose="02010600030101010101" pitchFamily="2" charset="-122"/>
              </a:rPr>
              <a:t>实验过程中各个力的大小及方向判断、物体运动状态的判断；</a:t>
            </a:r>
            <a:endParaRPr lang="en-US" sz="2400" b="1">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7. </a:t>
            </a:r>
            <a:r>
              <a:rPr lang="zh-CN" sz="2400">
                <a:ea typeface="宋体" panose="02010600030101010101" pitchFamily="2" charset="-122"/>
              </a:rPr>
              <a:t>力的作用效果判断；</a:t>
            </a:r>
            <a:endParaRPr lang="en-US" sz="2400" b="1">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8. </a:t>
            </a:r>
            <a:r>
              <a:rPr lang="zh-CN" sz="2400">
                <a:ea typeface="宋体" panose="02010600030101010101" pitchFamily="2" charset="-122"/>
              </a:rPr>
              <a:t>实验方案的改进及评估．</a:t>
            </a:r>
            <a:r>
              <a:rPr lang="zh-CN" sz="2400">
                <a:ea typeface="黑体" panose="02010609060101010101" pitchFamily="49" charset="-122"/>
              </a:rPr>
              <a:t>实验结论：</a:t>
            </a:r>
            <a:r>
              <a:rPr lang="zh-CN" sz="2400">
                <a:ea typeface="宋体" panose="02010600030101010101" pitchFamily="2" charset="-122"/>
              </a:rPr>
              <a:t>二力平衡的条</a:t>
            </a:r>
            <a:r>
              <a:rPr lang="zh-CN" sz="2400">
                <a:latin typeface="Times New Roman" panose="02020603050405020304" pitchFamily="18" charset="0"/>
                <a:ea typeface="宋体" panose="02010600030101010101" pitchFamily="2" charset="-122"/>
              </a:rPr>
              <a:t>件：</a:t>
            </a:r>
            <a:r>
              <a:rPr lang="zh-CN" sz="2400" u="sng">
                <a:ea typeface="宋体" panose="02010600030101010101" pitchFamily="2" charset="-122"/>
              </a:rPr>
              <a:t>作用在同一物体上的两个力大小相等、方向相反，并且作用在同一条直线上</a:t>
            </a:r>
            <a:r>
              <a:rPr lang="zh-CN" sz="2400">
                <a:ea typeface="宋体" panose="02010600030101010101" pitchFamily="2" charset="-122"/>
              </a:rPr>
              <a:t>．
</a:t>
            </a:r>
            <a:endParaRPr lang="zh-CN" altLang="en-US" sz="2400"/>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137920" y="530225"/>
            <a:ext cx="9739630" cy="644525"/>
            <a:chOff x="1566" y="1626"/>
            <a:chExt cx="15338" cy="1015"/>
          </a:xfrm>
        </p:grpSpPr>
        <p:pic>
          <p:nvPicPr>
            <p:cNvPr id="4" name="图片 3" descr="I:\01.png01"/>
            <p:cNvPicPr>
              <a:picLocks noChangeAspect="1"/>
            </p:cNvPicPr>
            <p:nvPr/>
          </p:nvPicPr>
          <p:blipFill>
            <a:blip r:embed="rId2"/>
            <a:stretch>
              <a:fillRect/>
            </a:stretch>
          </p:blipFill>
          <p:spPr>
            <a:xfrm>
              <a:off x="1566" y="1626"/>
              <a:ext cx="15338" cy="989"/>
            </a:xfrm>
            <a:prstGeom prst="rect">
              <a:avLst/>
            </a:prstGeom>
          </p:spPr>
        </p:pic>
        <p:sp>
          <p:nvSpPr>
            <p:cNvPr id="6" name="文本框 5"/>
            <p:cNvSpPr txBox="1"/>
            <p:nvPr/>
          </p:nvSpPr>
          <p:spPr>
            <a:xfrm>
              <a:off x="6768" y="1819"/>
              <a:ext cx="5082" cy="822"/>
            </a:xfrm>
            <a:prstGeom prst="rect">
              <a:avLst/>
            </a:prstGeom>
            <a:noFill/>
          </p:spPr>
          <p:txBody>
            <a:bodyPr wrap="square" rtlCol="0">
              <a:spAutoFit/>
            </a:bodyPr>
            <a:lstStyle/>
            <a:p>
              <a:r>
                <a:rPr lang="zh-CN" altLang="en-US" sz="2800" b="1" spc="500">
                  <a:solidFill>
                    <a:schemeClr val="tx1"/>
                  </a:solidFill>
                  <a:uFillTx/>
                  <a:latin typeface="Times New Roman" panose="02020603050405020304" pitchFamily="18" charset="0"/>
                  <a:ea typeface="黑体" panose="02010609060101010101" pitchFamily="49" charset="-122"/>
                </a:rPr>
                <a:t>一题学会一实验</a:t>
              </a:r>
            </a:p>
          </p:txBody>
        </p:sp>
      </p:grpSp>
      <p:sp>
        <p:nvSpPr>
          <p:cNvPr id="100" name="文本框 99"/>
          <p:cNvSpPr txBox="1"/>
          <p:nvPr/>
        </p:nvSpPr>
        <p:spPr>
          <a:xfrm>
            <a:off x="652145" y="1440180"/>
            <a:ext cx="11149965" cy="1198880"/>
          </a:xfrm>
          <a:prstGeom prst="rect">
            <a:avLst/>
          </a:prstGeom>
          <a:noFill/>
          <a:ln w="9525">
            <a:noFill/>
          </a:ln>
        </p:spPr>
        <p:txBody>
          <a:bodyPr wrap="square">
            <a:spAutoFit/>
          </a:bodyPr>
          <a:lstStyle/>
          <a:p>
            <a:pPr>
              <a:lnSpc>
                <a:spcPct val="150000"/>
              </a:lnSpc>
            </a:pPr>
            <a:r>
              <a:rPr lang="zh-CN" sz="2400">
                <a:latin typeface="+mj-ea"/>
                <a:ea typeface="+mj-ea"/>
                <a:cs typeface="Times New Roman" panose="02020603050405020304" pitchFamily="18" charset="0"/>
              </a:rPr>
              <a:t>例</a:t>
            </a:r>
            <a:r>
              <a:rPr lang="en-US" sz="2400">
                <a:latin typeface="Times New Roman" panose="02020603050405020304" pitchFamily="18" charset="0"/>
                <a:ea typeface="黑体" panose="02010609060101010101" pitchFamily="49" charset="-122"/>
                <a:cs typeface="Times New Roman" panose="02020603050405020304" pitchFamily="18" charset="0"/>
              </a:rPr>
              <a:t>2</a:t>
            </a:r>
            <a:r>
              <a:rPr lang="zh-CN" sz="2400">
                <a:latin typeface="Times New Roman" panose="02020603050405020304" pitchFamily="18" charset="0"/>
                <a:ea typeface="宋体" panose="02010600030101010101" pitchFamily="2" charset="-122"/>
                <a:cs typeface="Times New Roman" panose="02020603050405020304" pitchFamily="18" charset="0"/>
              </a:rPr>
              <a:t>　</a:t>
            </a:r>
            <a:r>
              <a:rPr lang="en-US" sz="2400">
                <a:latin typeface="Times New Roman" panose="02020603050405020304" pitchFamily="18" charset="0"/>
                <a:cs typeface="Times New Roman" panose="02020603050405020304" pitchFamily="18" charset="0"/>
              </a:rPr>
              <a:t>(2020</a:t>
            </a:r>
            <a:r>
              <a:rPr lang="zh-CN" altLang="en-US" sz="2400">
                <a:latin typeface="Times New Roman" panose="02020603050405020304" pitchFamily="18" charset="0"/>
                <a:cs typeface="Times New Roman" panose="02020603050405020304" pitchFamily="18" charset="0"/>
              </a:rPr>
              <a:t>贵阳</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某实验小组利用如图甲所示的实验装置做</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探究二力平衡的条件</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实验时，请问：</a:t>
            </a:r>
            <a:endParaRPr lang="zh-CN" altLang="en-US" sz="2400">
              <a:latin typeface="Times New Roman" panose="02020603050405020304" pitchFamily="18" charset="0"/>
              <a:cs typeface="Times New Roman" panose="02020603050405020304" pitchFamily="18" charset="0"/>
            </a:endParaRPr>
          </a:p>
        </p:txBody>
      </p:sp>
      <p:pic>
        <p:nvPicPr>
          <p:cNvPr id="2" name="图片 -2147482246"/>
          <p:cNvPicPr>
            <a:picLocks noChangeAspect="1"/>
          </p:cNvPicPr>
          <p:nvPr/>
        </p:nvPicPr>
        <p:blipFill>
          <a:blip r:embed="rId3"/>
          <a:stretch>
            <a:fillRect/>
          </a:stretch>
        </p:blipFill>
        <p:spPr>
          <a:xfrm>
            <a:off x="2979420" y="2397760"/>
            <a:ext cx="6350635" cy="1598295"/>
          </a:xfrm>
          <a:prstGeom prst="rect">
            <a:avLst/>
          </a:prstGeom>
          <a:noFill/>
          <a:ln w="9525">
            <a:noFill/>
          </a:ln>
        </p:spPr>
      </p:pic>
      <p:sp>
        <p:nvSpPr>
          <p:cNvPr id="3" name="文本框 2"/>
          <p:cNvSpPr txBox="1"/>
          <p:nvPr/>
        </p:nvSpPr>
        <p:spPr>
          <a:xfrm>
            <a:off x="707390" y="4349115"/>
            <a:ext cx="10851515" cy="1753235"/>
          </a:xfrm>
          <a:prstGeom prst="rect">
            <a:avLst/>
          </a:prstGeom>
          <a:noFill/>
          <a:ln w="9525">
            <a:noFill/>
          </a:ln>
        </p:spPr>
        <p:txBody>
          <a:bodyPr wrap="square">
            <a:spAutoFit/>
          </a:bodyPr>
          <a:lstStyle/>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(1)</a:t>
            </a:r>
            <a:r>
              <a:rPr lang="zh-CN" sz="2400">
                <a:latin typeface="Times New Roman" panose="02020603050405020304" pitchFamily="18" charset="0"/>
                <a:ea typeface="宋体" panose="02010600030101010101" pitchFamily="2" charset="-122"/>
                <a:cs typeface="Times New Roman" panose="02020603050405020304" pitchFamily="18" charset="0"/>
              </a:rPr>
              <a:t>实验时应选择较</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选填</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光滑</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或</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粗糙</a:t>
            </a: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的实验桌面．</a:t>
            </a:r>
            <a:r>
              <a:rPr lang="en-US" sz="2400">
                <a:latin typeface="Times New Roman" panose="02020603050405020304" pitchFamily="18" charset="0"/>
                <a:ea typeface="宋体" panose="02010600030101010101" pitchFamily="2" charset="-122"/>
                <a:cs typeface="Times New Roman" panose="02020603050405020304" pitchFamily="18" charset="0"/>
              </a:rPr>
              <a:t>(2)</a:t>
            </a:r>
            <a:r>
              <a:rPr lang="zh-CN" sz="2400">
                <a:latin typeface="Times New Roman" panose="02020603050405020304" pitchFamily="18" charset="0"/>
                <a:ea typeface="宋体" panose="02010600030101010101" pitchFamily="2" charset="-122"/>
                <a:cs typeface="Times New Roman" panose="02020603050405020304" pitchFamily="18" charset="0"/>
              </a:rPr>
              <a:t>如图甲所示，当左右两端同时挂两个钩码时，小车静止，此时</a:t>
            </a:r>
            <a:r>
              <a:rPr lang="en-US" sz="2400" i="1">
                <a:latin typeface="Times New Roman" panose="02020603050405020304" pitchFamily="18" charset="0"/>
                <a:ea typeface="宋体" panose="02010600030101010101" pitchFamily="2" charset="-122"/>
                <a:cs typeface="Times New Roman" panose="02020603050405020304" pitchFamily="18" charset="0"/>
              </a:rPr>
              <a:t>F</a:t>
            </a:r>
            <a:r>
              <a:rPr lang="en-US" sz="2400" baseline="-25000">
                <a:latin typeface="Times New Roman" panose="02020603050405020304" pitchFamily="18" charset="0"/>
                <a:ea typeface="宋体" panose="02010600030101010101" pitchFamily="2" charset="-122"/>
                <a:cs typeface="Times New Roman" panose="02020603050405020304" pitchFamily="18" charset="0"/>
              </a:rPr>
              <a:t>1</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i="1">
                <a:latin typeface="Times New Roman" panose="02020603050405020304" pitchFamily="18" charset="0"/>
                <a:ea typeface="宋体" panose="02010600030101010101" pitchFamily="2" charset="-122"/>
                <a:cs typeface="Times New Roman" panose="02020603050405020304" pitchFamily="18" charset="0"/>
              </a:rPr>
              <a:t>F</a:t>
            </a:r>
            <a:r>
              <a:rPr lang="en-US" sz="2400" baseline="-25000">
                <a:latin typeface="Times New Roman" panose="02020603050405020304" pitchFamily="18" charset="0"/>
                <a:ea typeface="宋体" panose="02010600030101010101" pitchFamily="2" charset="-122"/>
                <a:cs typeface="Times New Roman" panose="02020603050405020304" pitchFamily="18" charset="0"/>
              </a:rPr>
              <a:t>2</a:t>
            </a:r>
            <a:r>
              <a:rPr lang="zh-CN" sz="2400">
                <a:latin typeface="Times New Roman" panose="02020603050405020304" pitchFamily="18" charset="0"/>
                <a:ea typeface="宋体" panose="02010600030101010101" pitchFamily="2" charset="-122"/>
                <a:cs typeface="Times New Roman" panose="02020603050405020304" pitchFamily="18" charset="0"/>
              </a:rPr>
              <a:t>的大小</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，方向</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
</a:t>
            </a:r>
            <a:endParaRPr lang="zh-CN" altLang="en-US" sz="2400">
              <a:latin typeface="Times New Roman" panose="02020603050405020304" pitchFamily="18" charset="0"/>
              <a:cs typeface="Times New Roman" panose="02020603050405020304" pitchFamily="18" charset="0"/>
            </a:endParaRPr>
          </a:p>
        </p:txBody>
      </p:sp>
      <p:sp>
        <p:nvSpPr>
          <p:cNvPr id="5" name="文本框 4"/>
          <p:cNvSpPr txBox="1"/>
          <p:nvPr/>
        </p:nvSpPr>
        <p:spPr>
          <a:xfrm>
            <a:off x="3505835" y="4443730"/>
            <a:ext cx="940435" cy="460375"/>
          </a:xfrm>
          <a:prstGeom prst="rect">
            <a:avLst/>
          </a:prstGeom>
          <a:noFill/>
          <a:ln w="9525">
            <a:noFill/>
          </a:ln>
        </p:spPr>
        <p:txBody>
          <a:bodyPr wrap="square">
            <a:spAutoFit/>
          </a:bodyPr>
          <a:lstStyle/>
          <a:p>
            <a:r>
              <a:rPr lang="zh-CN" sz="2400">
                <a:solidFill>
                  <a:srgbClr val="FF0000"/>
                </a:solidFill>
                <a:ea typeface="宋体" panose="02010600030101010101" pitchFamily="2" charset="-122"/>
              </a:rPr>
              <a:t>光滑</a:t>
            </a:r>
            <a:endParaRPr lang="zh-CN" altLang="en-US" sz="2400">
              <a:solidFill>
                <a:srgbClr val="FF0000"/>
              </a:solidFill>
              <a:ea typeface="宋体" panose="02010600030101010101" pitchFamily="2" charset="-122"/>
            </a:endParaRPr>
          </a:p>
        </p:txBody>
      </p:sp>
      <p:sp>
        <p:nvSpPr>
          <p:cNvPr id="8" name="文本框 7"/>
          <p:cNvSpPr txBox="1"/>
          <p:nvPr/>
        </p:nvSpPr>
        <p:spPr>
          <a:xfrm>
            <a:off x="1001395" y="5551805"/>
            <a:ext cx="831215" cy="460375"/>
          </a:xfrm>
          <a:prstGeom prst="rect">
            <a:avLst/>
          </a:prstGeom>
          <a:noFill/>
          <a:ln w="9525">
            <a:noFill/>
          </a:ln>
        </p:spPr>
        <p:txBody>
          <a:bodyPr wrap="square">
            <a:spAutoFit/>
          </a:bodyPr>
          <a:lstStyle/>
          <a:p>
            <a:r>
              <a:rPr lang="zh-CN" sz="2400">
                <a:solidFill>
                  <a:srgbClr val="FF0000"/>
                </a:solidFill>
                <a:ea typeface="宋体" panose="02010600030101010101" pitchFamily="2" charset="-122"/>
              </a:rPr>
              <a:t>相等</a:t>
            </a:r>
            <a:endParaRPr lang="zh-CN" altLang="en-US" sz="2400">
              <a:solidFill>
                <a:srgbClr val="FF0000"/>
              </a:solidFill>
              <a:ea typeface="宋体" panose="02010600030101010101" pitchFamily="2" charset="-122"/>
            </a:endParaRPr>
          </a:p>
        </p:txBody>
      </p:sp>
      <p:sp>
        <p:nvSpPr>
          <p:cNvPr id="9" name="文本框 8"/>
          <p:cNvSpPr txBox="1"/>
          <p:nvPr/>
        </p:nvSpPr>
        <p:spPr>
          <a:xfrm>
            <a:off x="3134360" y="5551805"/>
            <a:ext cx="850900" cy="460375"/>
          </a:xfrm>
          <a:prstGeom prst="rect">
            <a:avLst/>
          </a:prstGeom>
          <a:noFill/>
          <a:ln w="9525">
            <a:noFill/>
          </a:ln>
        </p:spPr>
        <p:txBody>
          <a:bodyPr wrap="square">
            <a:spAutoFit/>
          </a:bodyPr>
          <a:lstStyle/>
          <a:p>
            <a:r>
              <a:rPr lang="zh-CN" sz="2400">
                <a:solidFill>
                  <a:srgbClr val="FF0000"/>
                </a:solidFill>
                <a:ea typeface="宋体" panose="02010600030101010101" pitchFamily="2" charset="-122"/>
              </a:rPr>
              <a:t>相反</a:t>
            </a:r>
            <a:endParaRPr lang="zh-CN" altLang="en-US" sz="2400">
              <a:solidFill>
                <a:srgbClr val="FF0000"/>
              </a:solidFill>
              <a:ea typeface="宋体" panose="02010600030101010101" pitchFamily="2" charset="-122"/>
            </a:endParaRPr>
          </a:p>
        </p:txBody>
      </p:sp>
      <p:sp>
        <p:nvSpPr>
          <p:cNvPr id="10" name="文本框 9"/>
          <p:cNvSpPr txBox="1"/>
          <p:nvPr/>
        </p:nvSpPr>
        <p:spPr>
          <a:xfrm>
            <a:off x="5452745" y="4070350"/>
            <a:ext cx="1330325" cy="368300"/>
          </a:xfrm>
          <a:prstGeom prst="rect">
            <a:avLst/>
          </a:prstGeom>
          <a:noFill/>
          <a:ln w="9525">
            <a:noFill/>
          </a:ln>
        </p:spPr>
        <p:txBody>
          <a:bodyPr wrap="square">
            <a:spAutoFit/>
          </a:bodyPr>
          <a:lstStyle/>
          <a:p>
            <a:pPr algn="ctr"/>
            <a:r>
              <a:rPr lang="zh-CN" sz="1800">
                <a:cs typeface="楷体_GB2312" charset="0"/>
              </a:rPr>
              <a:t>例</a:t>
            </a:r>
            <a:r>
              <a:rPr lang="en-US" sz="1800">
                <a:latin typeface="Times New Roman" panose="02020603050405020304" pitchFamily="18" charset="0"/>
                <a:cs typeface="楷体_GB2312" charset="0"/>
              </a:rPr>
              <a:t>2</a:t>
            </a:r>
            <a:r>
              <a:rPr lang="zh-CN" sz="1800">
                <a:cs typeface="楷体_GB2312" charset="0"/>
              </a:rPr>
              <a:t>题图</a:t>
            </a:r>
            <a:endParaRPr lang="zh-CN" altLang="en-US" sz="18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04520" y="972185"/>
            <a:ext cx="10904855" cy="5077460"/>
          </a:xfrm>
          <a:prstGeom prst="rect">
            <a:avLst/>
          </a:prstGeom>
          <a:noFill/>
          <a:ln w="9525">
            <a:noFill/>
          </a:ln>
        </p:spPr>
        <p:txBody>
          <a:bodyPr wrap="square">
            <a:spAutoFit/>
          </a:bodyPr>
          <a:lstStyle/>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(3)</a:t>
            </a:r>
            <a:r>
              <a:rPr lang="zh-CN" sz="2400">
                <a:latin typeface="Times New Roman" panose="02020603050405020304" pitchFamily="18" charset="0"/>
                <a:ea typeface="宋体" panose="02010600030101010101" pitchFamily="2" charset="-122"/>
                <a:cs typeface="Times New Roman" panose="02020603050405020304" pitchFamily="18" charset="0"/>
              </a:rPr>
              <a:t>在图甲实验的基础上，将小车在水平桌面上扭转一个角度后释放，观察小车的运动状态，这样做的目的是为了探究两个平衡的力是否作用在</a:t>
            </a:r>
            <a:r>
              <a:rPr lang="en-US" sz="2400">
                <a:latin typeface="Times New Roman" panose="02020603050405020304" pitchFamily="18" charset="0"/>
                <a:ea typeface="宋体" panose="02010600030101010101" pitchFamily="2" charset="-122"/>
                <a:cs typeface="Times New Roman" panose="02020603050405020304" pitchFamily="18" charset="0"/>
              </a:rPr>
              <a:t>____________</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(4)</a:t>
            </a:r>
            <a:r>
              <a:rPr lang="zh-CN" sz="2400">
                <a:latin typeface="Times New Roman" panose="02020603050405020304" pitchFamily="18" charset="0"/>
                <a:ea typeface="宋体" panose="02010600030101010101" pitchFamily="2" charset="-122"/>
                <a:cs typeface="Times New Roman" panose="02020603050405020304" pitchFamily="18" charset="0"/>
              </a:rPr>
              <a:t>为了探究两个平衡的力是否作用在同一个物体上，小明用轻质硬纸片代替小车做实验，如图乙所示，他将要对硬纸片进行的操作是</a:t>
            </a:r>
            <a:r>
              <a:rPr lang="en-US" sz="2400">
                <a:latin typeface="Times New Roman" panose="02020603050405020304" pitchFamily="18" charset="0"/>
                <a:ea typeface="宋体" panose="02010600030101010101" pitchFamily="2" charset="-122"/>
                <a:cs typeface="Times New Roman" panose="02020603050405020304" pitchFamily="18" charset="0"/>
              </a:rPr>
              <a:t>________________________
</a:t>
            </a:r>
          </a:p>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_________</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(5)</a:t>
            </a:r>
            <a:r>
              <a:rPr lang="zh-CN" sz="2400">
                <a:latin typeface="Times New Roman" panose="02020603050405020304" pitchFamily="18" charset="0"/>
                <a:ea typeface="宋体" panose="02010600030101010101" pitchFamily="2" charset="-122"/>
                <a:cs typeface="Times New Roman" panose="02020603050405020304" pitchFamily="18" charset="0"/>
              </a:rPr>
              <a:t>小明同学完成课本的实验后，提出了一个问题后猜想：只受一个力作用的物体也能保持平衡状态．为了验证猜想，他将一个小球用一根细线悬挂起来，如图丙所示，剪断细线后小球下落，如图丁所示．由实验可知，小明的猜想是</a:t>
            </a:r>
            <a:r>
              <a:rPr lang="en-US" sz="2400">
                <a:latin typeface="Times New Roman" panose="02020603050405020304" pitchFamily="18" charset="0"/>
                <a:ea typeface="宋体" panose="02010600030101010101" pitchFamily="2" charset="-122"/>
                <a:cs typeface="Times New Roman" panose="02020603050405020304" pitchFamily="18" charset="0"/>
              </a:rPr>
              <a:t>_______
</a:t>
            </a:r>
          </a:p>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选填</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正确</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或</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错误</a:t>
            </a: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的．</a:t>
            </a:r>
            <a:endParaRPr lang="zh-CN" altLang="en-US" sz="2400">
              <a:latin typeface="Times New Roman" panose="02020603050405020304" pitchFamily="18" charset="0"/>
              <a:cs typeface="Times New Roman" panose="02020603050405020304" pitchFamily="18" charset="0"/>
            </a:endParaRPr>
          </a:p>
        </p:txBody>
      </p:sp>
      <p:sp>
        <p:nvSpPr>
          <p:cNvPr id="2" name="文本框 1"/>
          <p:cNvSpPr txBox="1"/>
          <p:nvPr/>
        </p:nvSpPr>
        <p:spPr>
          <a:xfrm>
            <a:off x="8989060" y="1605280"/>
            <a:ext cx="1747520" cy="460375"/>
          </a:xfrm>
          <a:prstGeom prst="rect">
            <a:avLst/>
          </a:prstGeom>
          <a:noFill/>
          <a:ln w="9525">
            <a:noFill/>
          </a:ln>
        </p:spPr>
        <p:txBody>
          <a:bodyPr wrap="square">
            <a:spAutoFit/>
          </a:bodyPr>
          <a:lstStyle/>
          <a:p>
            <a:r>
              <a:rPr lang="zh-CN" sz="2400">
                <a:solidFill>
                  <a:srgbClr val="FF0000"/>
                </a:solidFill>
                <a:ea typeface="宋体" panose="02010600030101010101" pitchFamily="2" charset="-122"/>
              </a:rPr>
              <a:t>同一直线上</a:t>
            </a:r>
            <a:endParaRPr lang="zh-CN" altLang="en-US" sz="2400">
              <a:solidFill>
                <a:srgbClr val="FF0000"/>
              </a:solidFill>
              <a:ea typeface="宋体" panose="02010600030101010101" pitchFamily="2" charset="-122"/>
            </a:endParaRPr>
          </a:p>
        </p:txBody>
      </p:sp>
      <p:sp>
        <p:nvSpPr>
          <p:cNvPr id="3" name="文本框 2"/>
          <p:cNvSpPr txBox="1"/>
          <p:nvPr/>
        </p:nvSpPr>
        <p:spPr>
          <a:xfrm>
            <a:off x="664210" y="2564130"/>
            <a:ext cx="10746105" cy="1198880"/>
          </a:xfrm>
          <a:prstGeom prst="rect">
            <a:avLst/>
          </a:prstGeom>
          <a:noFill/>
          <a:ln w="9525">
            <a:noFill/>
          </a:ln>
        </p:spPr>
        <p:txBody>
          <a:bodyPr wrap="square">
            <a:spAutoFit/>
          </a:bodyPr>
          <a:lstStyle/>
          <a:p>
            <a:pPr>
              <a:lnSpc>
                <a:spcPct val="150000"/>
              </a:lnSpc>
            </a:pPr>
            <a:r>
              <a:rPr lang="en-US" altLang="zh-CN" sz="2400">
                <a:solidFill>
                  <a:srgbClr val="FF0000"/>
                </a:solidFill>
                <a:latin typeface="Times New Roman" panose="02020603050405020304" pitchFamily="18" charset="0"/>
                <a:ea typeface="宋体" panose="02010600030101010101" pitchFamily="2" charset="-122"/>
              </a:rPr>
              <a:t>                                                                                                 </a:t>
            </a:r>
            <a:r>
              <a:rPr lang="zh-CN" sz="2400">
                <a:solidFill>
                  <a:srgbClr val="FF0000"/>
                </a:solidFill>
                <a:latin typeface="Times New Roman" panose="02020603050405020304" pitchFamily="18" charset="0"/>
                <a:ea typeface="宋体" panose="02010600030101010101" pitchFamily="2" charset="-122"/>
              </a:rPr>
              <a:t>用剪刀将硬纸片从中间剪开</a:t>
            </a:r>
            <a:endParaRPr lang="zh-CN" altLang="en-US" sz="2400">
              <a:solidFill>
                <a:srgbClr val="FF0000"/>
              </a:solidFill>
              <a:latin typeface="Times New Roman" panose="02020603050405020304" pitchFamily="18" charset="0"/>
              <a:ea typeface="宋体" panose="02010600030101010101" pitchFamily="2" charset="-122"/>
            </a:endParaRPr>
          </a:p>
        </p:txBody>
      </p:sp>
      <p:sp>
        <p:nvSpPr>
          <p:cNvPr id="4" name="文本框 3"/>
          <p:cNvSpPr txBox="1"/>
          <p:nvPr/>
        </p:nvSpPr>
        <p:spPr>
          <a:xfrm>
            <a:off x="10243185" y="4903470"/>
            <a:ext cx="890270" cy="460375"/>
          </a:xfrm>
          <a:prstGeom prst="rect">
            <a:avLst/>
          </a:prstGeom>
          <a:noFill/>
          <a:ln w="9525">
            <a:noFill/>
          </a:ln>
        </p:spPr>
        <p:txBody>
          <a:bodyPr wrap="square">
            <a:spAutoFit/>
          </a:bodyPr>
          <a:lstStyle/>
          <a:p>
            <a:r>
              <a:rPr lang="zh-CN" sz="2400">
                <a:solidFill>
                  <a:srgbClr val="FF0000"/>
                </a:solidFill>
                <a:ea typeface="宋体" panose="02010600030101010101" pitchFamily="2" charset="-122"/>
              </a:rPr>
              <a:t>错误</a:t>
            </a:r>
            <a:endParaRPr lang="zh-CN" altLang="en-US" sz="2400">
              <a:solidFill>
                <a:srgbClr val="FF0000"/>
              </a:solidFill>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14070" y="1259840"/>
            <a:ext cx="10675620" cy="5077460"/>
          </a:xfrm>
          <a:prstGeom prst="rect">
            <a:avLst/>
          </a:prstGeom>
          <a:noFill/>
          <a:ln w="9525">
            <a:noFill/>
          </a:ln>
        </p:spPr>
        <p:txBody>
          <a:bodyPr wrap="square">
            <a:spAutoFit/>
          </a:bodyPr>
          <a:lstStyle/>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(6)</a:t>
            </a:r>
            <a:r>
              <a:rPr lang="zh-CN" sz="2400">
                <a:latin typeface="Times New Roman" panose="02020603050405020304" pitchFamily="18" charset="0"/>
                <a:ea typeface="宋体" panose="02010600030101010101" pitchFamily="2" charset="-122"/>
                <a:cs typeface="Times New Roman" panose="02020603050405020304" pitchFamily="18" charset="0"/>
              </a:rPr>
              <a:t>实验中定滑轮的作用是</a:t>
            </a:r>
            <a:r>
              <a:rPr lang="en-US" altLang="zh-CN" sz="2400">
                <a:latin typeface="Times New Roman" panose="02020603050405020304" pitchFamily="18" charset="0"/>
                <a:ea typeface="宋体" panose="02010600030101010101" pitchFamily="2" charset="-122"/>
                <a:cs typeface="Times New Roman" panose="02020603050405020304" pitchFamily="18" charset="0"/>
              </a:rPr>
              <a:t>____</a:t>
            </a:r>
            <a:r>
              <a:rPr lang="en-US" sz="2400">
                <a:latin typeface="Times New Roman" panose="02020603050405020304" pitchFamily="18" charset="0"/>
                <a:ea typeface="宋体" panose="02010600030101010101" pitchFamily="2" charset="-122"/>
                <a:cs typeface="Times New Roman" panose="02020603050405020304" pitchFamily="18" charset="0"/>
              </a:rPr>
              <a:t>__________</a:t>
            </a:r>
            <a:r>
              <a:rPr lang="zh-CN" sz="2400">
                <a:latin typeface="Times New Roman" panose="02020603050405020304" pitchFamily="18" charset="0"/>
                <a:ea typeface="宋体" panose="02010600030101010101" pitchFamily="2" charset="-122"/>
                <a:cs typeface="Times New Roman" panose="02020603050405020304" pitchFamily="18" charset="0"/>
              </a:rPr>
              <a:t>；通过调整</a:t>
            </a:r>
            <a:r>
              <a:rPr lang="en-US" altLang="zh-CN" sz="2400">
                <a:latin typeface="Times New Roman" panose="02020603050405020304" pitchFamily="18" charset="0"/>
                <a:ea typeface="宋体" panose="02010600030101010101" pitchFamily="2" charset="-122"/>
                <a:cs typeface="Times New Roman" panose="02020603050405020304" pitchFamily="18" charset="0"/>
              </a:rPr>
              <a:t>__</a:t>
            </a:r>
            <a:r>
              <a:rPr lang="en-US" sz="2400">
                <a:latin typeface="Times New Roman" panose="02020603050405020304" pitchFamily="18" charset="0"/>
                <a:ea typeface="宋体" panose="02010600030101010101" pitchFamily="2" charset="-122"/>
                <a:cs typeface="Times New Roman" panose="02020603050405020304" pitchFamily="18" charset="0"/>
              </a:rPr>
              <a:t>___________</a:t>
            </a:r>
            <a:r>
              <a:rPr lang="zh-CN" sz="2400">
                <a:latin typeface="Times New Roman" panose="02020603050405020304" pitchFamily="18" charset="0"/>
                <a:ea typeface="宋体" panose="02010600030101010101" pitchFamily="2" charset="-122"/>
                <a:cs typeface="Times New Roman" panose="02020603050405020304" pitchFamily="18" charset="0"/>
              </a:rPr>
              <a:t>可以改变拉力的大小；</a:t>
            </a:r>
            <a:r>
              <a:rPr lang="en-US" sz="2400">
                <a:latin typeface="Times New Roman" panose="02020603050405020304" pitchFamily="18" charset="0"/>
                <a:ea typeface="宋体" panose="02010600030101010101" pitchFamily="2" charset="-122"/>
                <a:cs typeface="Times New Roman" panose="02020603050405020304" pitchFamily="18" charset="0"/>
              </a:rPr>
              <a:t>(7)</a:t>
            </a:r>
            <a:r>
              <a:rPr lang="zh-CN" sz="2400">
                <a:latin typeface="Times New Roman" panose="02020603050405020304" pitchFamily="18" charset="0"/>
                <a:ea typeface="宋体" panose="02010600030101010101" pitchFamily="2" charset="-122"/>
                <a:cs typeface="Times New Roman" panose="02020603050405020304" pitchFamily="18" charset="0"/>
              </a:rPr>
              <a:t>在图甲左侧再挂一个钩码，小车将向</a:t>
            </a:r>
            <a:r>
              <a:rPr lang="en-US" sz="2400">
                <a:latin typeface="Times New Roman" panose="02020603050405020304" pitchFamily="18" charset="0"/>
                <a:ea typeface="宋体" panose="02010600030101010101" pitchFamily="2" charset="-122"/>
                <a:cs typeface="Times New Roman" panose="02020603050405020304" pitchFamily="18" charset="0"/>
              </a:rPr>
              <a:t>_______(</a:t>
            </a:r>
            <a:r>
              <a:rPr lang="zh-CN" sz="2400">
                <a:latin typeface="Times New Roman" panose="02020603050405020304" pitchFamily="18" charset="0"/>
                <a:ea typeface="宋体" panose="02010600030101010101" pitchFamily="2" charset="-122"/>
                <a:cs typeface="Times New Roman" panose="02020603050405020304" pitchFamily="18" charset="0"/>
              </a:rPr>
              <a:t>选填</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左</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或</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右</a:t>
            </a: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运动，说明力可以改变物体的</a:t>
            </a:r>
            <a:r>
              <a:rPr lang="en-US" sz="2400">
                <a:latin typeface="Times New Roman" panose="02020603050405020304" pitchFamily="18" charset="0"/>
                <a:ea typeface="宋体" panose="02010600030101010101" pitchFamily="2" charset="-122"/>
                <a:cs typeface="Times New Roman" panose="02020603050405020304" pitchFamily="18" charset="0"/>
              </a:rPr>
              <a:t>____________</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(8)</a:t>
            </a:r>
            <a:r>
              <a:rPr lang="zh-CN" sz="2400">
                <a:latin typeface="Times New Roman" panose="02020603050405020304" pitchFamily="18" charset="0"/>
                <a:ea typeface="宋体" panose="02010600030101010101" pitchFamily="2" charset="-122"/>
                <a:cs typeface="Times New Roman" panose="02020603050405020304" pitchFamily="18" charset="0"/>
              </a:rPr>
              <a:t>某同学根据图甲的实验现象总结得到二力平衡的条件之一：两个力大小相等．这种做法</a:t>
            </a:r>
            <a:r>
              <a:rPr lang="en-US" sz="2400">
                <a:latin typeface="Times New Roman" panose="02020603050405020304" pitchFamily="18" charset="0"/>
                <a:ea typeface="宋体" panose="02010600030101010101" pitchFamily="2" charset="-122"/>
                <a:cs typeface="Times New Roman" panose="02020603050405020304" pitchFamily="18" charset="0"/>
              </a:rPr>
              <a:t>____</a:t>
            </a:r>
            <a:r>
              <a:rPr lang="en-US" sz="2400">
                <a:latin typeface="Times New Roman" panose="02020603050405020304" pitchFamily="18" charset="0"/>
                <a:cs typeface="Times New Roman" panose="02020603050405020304" pitchFamily="18" charset="0"/>
              </a:rPr>
              <a:t>____</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选填</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科学</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或</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不科学</a:t>
            </a: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，原因是</a:t>
            </a:r>
            <a:r>
              <a:rPr lang="en-US" sz="2400">
                <a:latin typeface="Times New Roman" panose="02020603050405020304" pitchFamily="18" charset="0"/>
                <a:ea typeface="宋体" panose="02010600030101010101" pitchFamily="2" charset="-122"/>
                <a:cs typeface="Times New Roman" panose="02020603050405020304" pitchFamily="18" charset="0"/>
              </a:rPr>
              <a:t>__________________
</a:t>
            </a:r>
          </a:p>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_______________________</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(9)</a:t>
            </a:r>
            <a:r>
              <a:rPr lang="zh-CN" sz="2400">
                <a:latin typeface="Times New Roman" panose="02020603050405020304" pitchFamily="18" charset="0"/>
                <a:ea typeface="宋体" panose="02010600030101010101" pitchFamily="2" charset="-122"/>
                <a:cs typeface="Times New Roman" panose="02020603050405020304" pitchFamily="18" charset="0"/>
              </a:rPr>
              <a:t>实验结束后，实验小组认为用乙装置进行实验效果更明显，原因是</a:t>
            </a:r>
            <a:r>
              <a:rPr lang="en-US" sz="240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a:t>
            </a:r>
            <a:r>
              <a:rPr lang="zh-CN" sz="2400">
                <a:latin typeface="Times New Roman" panose="02020603050405020304" pitchFamily="18" charset="0"/>
                <a:ea typeface="宋体" panose="02010600030101010101" pitchFamily="2" charset="-122"/>
                <a:cs typeface="Times New Roman" panose="02020603050405020304" pitchFamily="18" charset="0"/>
              </a:rPr>
              <a:t>．
</a:t>
            </a:r>
            <a:endParaRPr lang="zh-CN" altLang="en-US" sz="2400">
              <a:latin typeface="Times New Roman" panose="02020603050405020304" pitchFamily="18" charset="0"/>
              <a:cs typeface="Times New Roman" panose="02020603050405020304" pitchFamily="18" charset="0"/>
            </a:endParaRPr>
          </a:p>
        </p:txBody>
      </p:sp>
      <p:sp>
        <p:nvSpPr>
          <p:cNvPr id="2" name="文本框 1"/>
          <p:cNvSpPr txBox="1"/>
          <p:nvPr/>
        </p:nvSpPr>
        <p:spPr>
          <a:xfrm>
            <a:off x="4302125" y="1366520"/>
            <a:ext cx="2077720" cy="460375"/>
          </a:xfrm>
          <a:prstGeom prst="rect">
            <a:avLst/>
          </a:prstGeom>
          <a:noFill/>
          <a:ln w="9525">
            <a:noFill/>
          </a:ln>
        </p:spPr>
        <p:txBody>
          <a:bodyPr wrap="square">
            <a:spAutoFit/>
          </a:bodyPr>
          <a:lstStyle/>
          <a:p>
            <a:r>
              <a:rPr lang="zh-CN" sz="2400">
                <a:solidFill>
                  <a:srgbClr val="FF0000"/>
                </a:solidFill>
                <a:ea typeface="宋体" panose="02010600030101010101" pitchFamily="2" charset="-122"/>
              </a:rPr>
              <a:t>改变力的方向</a:t>
            </a:r>
            <a:endParaRPr lang="zh-CN" altLang="en-US" sz="2400">
              <a:solidFill>
                <a:srgbClr val="FF0000"/>
              </a:solidFill>
              <a:ea typeface="宋体" panose="02010600030101010101" pitchFamily="2" charset="-122"/>
            </a:endParaRPr>
          </a:p>
        </p:txBody>
      </p:sp>
      <p:sp>
        <p:nvSpPr>
          <p:cNvPr id="6" name="文本框 5"/>
          <p:cNvSpPr txBox="1"/>
          <p:nvPr/>
        </p:nvSpPr>
        <p:spPr>
          <a:xfrm>
            <a:off x="8093710" y="1366520"/>
            <a:ext cx="1827530" cy="460375"/>
          </a:xfrm>
          <a:prstGeom prst="rect">
            <a:avLst/>
          </a:prstGeom>
          <a:noFill/>
          <a:ln w="9525">
            <a:noFill/>
          </a:ln>
        </p:spPr>
        <p:txBody>
          <a:bodyPr wrap="square">
            <a:spAutoFit/>
          </a:bodyPr>
          <a:lstStyle/>
          <a:p>
            <a:r>
              <a:rPr lang="zh-CN" sz="2400">
                <a:solidFill>
                  <a:srgbClr val="FF0000"/>
                </a:solidFill>
                <a:ea typeface="宋体" panose="02010600030101010101" pitchFamily="2" charset="-122"/>
              </a:rPr>
              <a:t>钩码的数量</a:t>
            </a:r>
            <a:endParaRPr lang="zh-CN" altLang="en-US" sz="2400">
              <a:solidFill>
                <a:srgbClr val="FF0000"/>
              </a:solidFill>
              <a:ea typeface="宋体" panose="02010600030101010101" pitchFamily="2" charset="-122"/>
            </a:endParaRPr>
          </a:p>
        </p:txBody>
      </p:sp>
      <p:sp>
        <p:nvSpPr>
          <p:cNvPr id="7" name="文本框 6"/>
          <p:cNvSpPr txBox="1"/>
          <p:nvPr/>
        </p:nvSpPr>
        <p:spPr>
          <a:xfrm>
            <a:off x="6308090" y="2522855"/>
            <a:ext cx="671195" cy="460375"/>
          </a:xfrm>
          <a:prstGeom prst="rect">
            <a:avLst/>
          </a:prstGeom>
          <a:noFill/>
          <a:ln w="9525">
            <a:noFill/>
          </a:ln>
        </p:spPr>
        <p:txBody>
          <a:bodyPr wrap="square">
            <a:spAutoFit/>
          </a:bodyPr>
          <a:lstStyle/>
          <a:p>
            <a:r>
              <a:rPr lang="zh-CN" sz="2400">
                <a:solidFill>
                  <a:srgbClr val="FF0000"/>
                </a:solidFill>
                <a:ea typeface="宋体" panose="02010600030101010101" pitchFamily="2" charset="-122"/>
              </a:rPr>
              <a:t>左</a:t>
            </a:r>
            <a:endParaRPr lang="zh-CN" altLang="en-US" sz="2400">
              <a:solidFill>
                <a:srgbClr val="FF0000"/>
              </a:solidFill>
              <a:ea typeface="宋体" panose="02010600030101010101" pitchFamily="2" charset="-122"/>
            </a:endParaRPr>
          </a:p>
        </p:txBody>
      </p:sp>
      <p:sp>
        <p:nvSpPr>
          <p:cNvPr id="8" name="文本框 7"/>
          <p:cNvSpPr txBox="1"/>
          <p:nvPr/>
        </p:nvSpPr>
        <p:spPr>
          <a:xfrm>
            <a:off x="3217545" y="2998470"/>
            <a:ext cx="1499235" cy="460375"/>
          </a:xfrm>
          <a:prstGeom prst="rect">
            <a:avLst/>
          </a:prstGeom>
          <a:noFill/>
          <a:ln w="9525">
            <a:noFill/>
          </a:ln>
        </p:spPr>
        <p:txBody>
          <a:bodyPr wrap="square">
            <a:spAutoFit/>
          </a:bodyPr>
          <a:lstStyle/>
          <a:p>
            <a:r>
              <a:rPr lang="zh-CN" sz="2400">
                <a:solidFill>
                  <a:srgbClr val="FF0000"/>
                </a:solidFill>
                <a:ea typeface="宋体" panose="02010600030101010101" pitchFamily="2" charset="-122"/>
              </a:rPr>
              <a:t>运动状态</a:t>
            </a:r>
            <a:endParaRPr lang="zh-CN" altLang="en-US" sz="2400">
              <a:solidFill>
                <a:srgbClr val="FF0000"/>
              </a:solidFill>
              <a:ea typeface="宋体" panose="02010600030101010101" pitchFamily="2" charset="-122"/>
            </a:endParaRPr>
          </a:p>
        </p:txBody>
      </p:sp>
      <p:sp>
        <p:nvSpPr>
          <p:cNvPr id="9" name="文本框 8"/>
          <p:cNvSpPr txBox="1"/>
          <p:nvPr/>
        </p:nvSpPr>
        <p:spPr>
          <a:xfrm>
            <a:off x="2783840" y="4108450"/>
            <a:ext cx="1240155" cy="460375"/>
          </a:xfrm>
          <a:prstGeom prst="rect">
            <a:avLst/>
          </a:prstGeom>
          <a:noFill/>
          <a:ln w="9525">
            <a:noFill/>
          </a:ln>
        </p:spPr>
        <p:txBody>
          <a:bodyPr wrap="square">
            <a:spAutoFit/>
          </a:bodyPr>
          <a:lstStyle/>
          <a:p>
            <a:r>
              <a:rPr lang="zh-CN" sz="2400">
                <a:solidFill>
                  <a:srgbClr val="FF0000"/>
                </a:solidFill>
                <a:ea typeface="宋体" panose="02010600030101010101" pitchFamily="2" charset="-122"/>
              </a:rPr>
              <a:t>不科学</a:t>
            </a:r>
            <a:endParaRPr lang="zh-CN" altLang="en-US" sz="2400">
              <a:solidFill>
                <a:srgbClr val="FF0000"/>
              </a:solidFill>
              <a:ea typeface="宋体" panose="02010600030101010101" pitchFamily="2" charset="-122"/>
            </a:endParaRPr>
          </a:p>
        </p:txBody>
      </p:sp>
      <p:sp>
        <p:nvSpPr>
          <p:cNvPr id="10" name="文本框 9"/>
          <p:cNvSpPr txBox="1"/>
          <p:nvPr/>
        </p:nvSpPr>
        <p:spPr>
          <a:xfrm>
            <a:off x="856615" y="3938270"/>
            <a:ext cx="10392410" cy="1198880"/>
          </a:xfrm>
          <a:prstGeom prst="rect">
            <a:avLst/>
          </a:prstGeom>
          <a:noFill/>
          <a:ln w="9525">
            <a:noFill/>
          </a:ln>
        </p:spPr>
        <p:txBody>
          <a:bodyPr wrap="square">
            <a:spAutoFit/>
          </a:bodyPr>
          <a:lstStyle/>
          <a:p>
            <a:pPr>
              <a:lnSpc>
                <a:spcPct val="150000"/>
              </a:lnSpc>
            </a:pPr>
            <a:r>
              <a:rPr lang="en-US" altLang="zh-CN" sz="2400">
                <a:solidFill>
                  <a:srgbClr val="FF0000"/>
                </a:solidFill>
                <a:ea typeface="宋体" panose="02010600030101010101" pitchFamily="2" charset="-122"/>
              </a:rPr>
              <a:t>                                                                                                              </a:t>
            </a:r>
            <a:r>
              <a:rPr lang="zh-CN" sz="2400">
                <a:solidFill>
                  <a:srgbClr val="FF0000"/>
                </a:solidFill>
                <a:ea typeface="宋体" panose="02010600030101010101" pitchFamily="2" charset="-122"/>
              </a:rPr>
              <a:t>只进行一次实验得出的结论不具有普遍性</a:t>
            </a:r>
            <a:endParaRPr lang="zh-CN" altLang="en-US" sz="2400">
              <a:solidFill>
                <a:srgbClr val="FF0000"/>
              </a:solidFill>
              <a:ea typeface="宋体" panose="02010600030101010101" pitchFamily="2" charset="-122"/>
            </a:endParaRPr>
          </a:p>
        </p:txBody>
      </p:sp>
      <p:sp>
        <p:nvSpPr>
          <p:cNvPr id="11" name="文本框 10"/>
          <p:cNvSpPr txBox="1"/>
          <p:nvPr/>
        </p:nvSpPr>
        <p:spPr>
          <a:xfrm>
            <a:off x="1183640" y="5725795"/>
            <a:ext cx="5080000" cy="460375"/>
          </a:xfrm>
          <a:prstGeom prst="rect">
            <a:avLst/>
          </a:prstGeom>
          <a:noFill/>
          <a:ln w="9525">
            <a:noFill/>
          </a:ln>
        </p:spPr>
        <p:txBody>
          <a:bodyPr>
            <a:spAutoFit/>
          </a:bodyPr>
          <a:lstStyle/>
          <a:p>
            <a:r>
              <a:rPr lang="zh-CN" sz="2400">
                <a:solidFill>
                  <a:srgbClr val="FF0000"/>
                </a:solidFill>
                <a:ea typeface="宋体" panose="02010600030101010101" pitchFamily="2" charset="-122"/>
              </a:rPr>
              <a:t>乙装置减小了摩擦力对实验的影响</a:t>
            </a:r>
            <a:endParaRPr lang="zh-CN" altLang="en-US" sz="2400">
              <a:solidFill>
                <a:srgbClr val="FF0000"/>
              </a:solidFill>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ppt_x"/>
                                          </p:val>
                                        </p:tav>
                                        <p:tav tm="100000">
                                          <p:val>
                                            <p:strVal val="#ppt_x"/>
                                          </p:val>
                                        </p:tav>
                                      </p:tavLst>
                                    </p:anim>
                                    <p:anim calcmode="lin" valueType="num">
                                      <p:cBhvr additive="base">
                                        <p:cTn id="4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7" grpId="0"/>
      <p:bldP spid="8" grpId="0"/>
      <p:bldP spid="9" grpId="0"/>
      <p:bldP spid="10" grpId="0"/>
      <p:bldP spid="1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887095" y="520065"/>
            <a:ext cx="2056130" cy="665480"/>
            <a:chOff x="11221" y="929"/>
            <a:chExt cx="3238" cy="1246"/>
          </a:xfrm>
        </p:grpSpPr>
        <p:sp>
          <p:nvSpPr>
            <p:cNvPr id="10" name="剪去对角的矩形 9"/>
            <p:cNvSpPr/>
            <p:nvPr/>
          </p:nvSpPr>
          <p:spPr>
            <a:xfrm>
              <a:off x="11221" y="929"/>
              <a:ext cx="3239" cy="1247"/>
            </a:xfrm>
            <a:prstGeom prst="snip2DiagRect">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3102" y="979"/>
              <a:ext cx="1146" cy="11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983615" y="390525"/>
            <a:ext cx="9234170" cy="737235"/>
            <a:chOff x="894" y="2929"/>
            <a:chExt cx="14542" cy="1161"/>
          </a:xfrm>
        </p:grpSpPr>
        <p:sp>
          <p:nvSpPr>
            <p:cNvPr id="20481" name="文本框 4"/>
            <p:cNvSpPr txBox="1"/>
            <p:nvPr/>
          </p:nvSpPr>
          <p:spPr>
            <a:xfrm>
              <a:off x="4233" y="2929"/>
              <a:ext cx="11203" cy="1161"/>
            </a:xfrm>
            <a:prstGeom prst="rect">
              <a:avLst/>
            </a:prstGeom>
            <a:noFill/>
            <a:ln w="9525">
              <a:noFill/>
            </a:ln>
          </p:spPr>
          <p:txBody>
            <a:bodyPr wrap="square" anchor="t">
              <a:spAutoFit/>
            </a:bodyPr>
            <a:lstStyle/>
            <a:p>
              <a:pPr>
                <a:lnSpc>
                  <a:spcPct val="150000"/>
                </a:lnSpc>
              </a:pPr>
              <a:r>
                <a:rPr lang="zh-CN" altLang="en-US" sz="2800" b="1">
                  <a:latin typeface="Times New Roman" panose="02020603050405020304" pitchFamily="18" charset="0"/>
                  <a:ea typeface="黑体" panose="02010609060101010101" pitchFamily="49" charset="-122"/>
                  <a:cs typeface="Times New Roman" panose="02020603050405020304" pitchFamily="18" charset="0"/>
                </a:rPr>
                <a:t>探究影响滑动摩擦力大小的因素</a:t>
              </a:r>
            </a:p>
          </p:txBody>
        </p:sp>
        <p:grpSp>
          <p:nvGrpSpPr>
            <p:cNvPr id="20488" name="组合 13"/>
            <p:cNvGrpSpPr/>
            <p:nvPr/>
          </p:nvGrpSpPr>
          <p:grpSpPr>
            <a:xfrm>
              <a:off x="894" y="3246"/>
              <a:ext cx="2489" cy="822"/>
              <a:chOff x="6686" y="8865"/>
              <a:chExt cx="2649" cy="877"/>
            </a:xfrm>
          </p:grpSpPr>
          <p:sp>
            <p:nvSpPr>
              <p:cNvPr id="20490" name="文本框 10"/>
              <p:cNvSpPr txBox="1"/>
              <p:nvPr/>
            </p:nvSpPr>
            <p:spPr>
              <a:xfrm>
                <a:off x="6686" y="8865"/>
                <a:ext cx="1536" cy="877"/>
              </a:xfrm>
              <a:prstGeom prst="rect">
                <a:avLst/>
              </a:prstGeom>
              <a:noFill/>
              <a:ln w="9525">
                <a:noFill/>
              </a:ln>
            </p:spPr>
            <p:txBody>
              <a:bodyPr anchor="t">
                <a:spAutoFit/>
              </a:bodyPr>
              <a:lstStyle/>
              <a:p>
                <a:r>
                  <a:rPr lang="zh-CN" altLang="en-US" sz="2800" b="1">
                    <a:latin typeface="Times New Roman" panose="02020603050405020304" pitchFamily="18" charset="0"/>
                    <a:ea typeface="黑体" panose="02010609060101010101" pitchFamily="49" charset="-122"/>
                  </a:rPr>
                  <a:t>实验</a:t>
                </a:r>
              </a:p>
            </p:txBody>
          </p:sp>
          <p:sp>
            <p:nvSpPr>
              <p:cNvPr id="20491" name="文本框 11"/>
              <p:cNvSpPr txBox="1"/>
              <p:nvPr/>
            </p:nvSpPr>
            <p:spPr>
              <a:xfrm rot="-10800000" flipV="1">
                <a:off x="8667" y="8865"/>
                <a:ext cx="668" cy="877"/>
              </a:xfrm>
              <a:prstGeom prst="rect">
                <a:avLst/>
              </a:prstGeom>
              <a:noFill/>
              <a:ln w="9525">
                <a:noFill/>
              </a:ln>
            </p:spPr>
            <p:txBody>
              <a:bodyPr anchor="t">
                <a:spAutoFit/>
              </a:bodyPr>
              <a:lstStyle/>
              <a:p>
                <a:r>
                  <a:rPr lang="zh-CN" altLang="en-US" sz="2800" b="1">
                    <a:latin typeface="Times New Roman" panose="02020603050405020304" pitchFamily="18" charset="0"/>
                    <a:ea typeface="黑体" panose="02010609060101010101" pitchFamily="49" charset="-122"/>
                    <a:cs typeface="Times New Roman" panose="02020603050405020304" pitchFamily="18" charset="0"/>
                  </a:rPr>
                  <a:t>三 </a:t>
                </a:r>
              </a:p>
            </p:txBody>
          </p:sp>
        </p:grpSp>
      </p:grpSp>
      <p:sp>
        <p:nvSpPr>
          <p:cNvPr id="2" name="TextBox 26"/>
          <p:cNvSpPr txBox="1"/>
          <p:nvPr/>
        </p:nvSpPr>
        <p:spPr>
          <a:xfrm>
            <a:off x="925417" y="1460630"/>
            <a:ext cx="10730429" cy="4478149"/>
          </a:xfrm>
          <a:prstGeom prst="rect">
            <a:avLst/>
          </a:prstGeom>
          <a:noFill/>
        </p:spPr>
        <p:txBody>
          <a:bodyPr wrap="square" rtlCol="0">
            <a:spAutoFit/>
          </a:bodyPr>
          <a:lstStyle/>
          <a:p>
            <a:pPr>
              <a:lnSpc>
                <a:spcPct val="150000"/>
              </a:lnSpc>
            </a:pPr>
            <a:r>
              <a:rPr lang="zh-CN" altLang="en-US" sz="2400" smtClean="0">
                <a:latin typeface="+mn-ea"/>
              </a:rPr>
              <a:t>有关该实验</a:t>
            </a:r>
            <a:r>
              <a:rPr lang="en-US" sz="2400" smtClean="0">
                <a:latin typeface="+mn-ea"/>
              </a:rPr>
              <a:t>,</a:t>
            </a:r>
            <a:r>
              <a:rPr lang="zh-CN" altLang="en-US" sz="2400" smtClean="0">
                <a:latin typeface="+mn-ea"/>
              </a:rPr>
              <a:t>有如下命题点</a:t>
            </a:r>
            <a:r>
              <a:rPr lang="en-US" sz="2400" smtClean="0">
                <a:latin typeface="+mn-ea"/>
              </a:rPr>
              <a:t>:</a:t>
            </a:r>
            <a:endParaRPr lang="zh-CN" altLang="en-US" sz="2400" smtClean="0"/>
          </a:p>
          <a:p>
            <a:pPr>
              <a:lnSpc>
                <a:spcPct val="150000"/>
              </a:lnSpc>
            </a:pPr>
            <a:r>
              <a:rPr lang="en-US" sz="2400" smtClean="0"/>
              <a:t>1.</a:t>
            </a:r>
            <a:r>
              <a:rPr lang="en-US" altLang="zh-CN" sz="2400" smtClean="0"/>
              <a:t>【</a:t>
            </a:r>
            <a:r>
              <a:rPr lang="zh-CN" altLang="en-US" sz="2400" smtClean="0"/>
              <a:t>实验器材</a:t>
            </a:r>
            <a:r>
              <a:rPr lang="en-US" altLang="zh-CN" sz="2400" smtClean="0"/>
              <a:t>】</a:t>
            </a:r>
            <a:r>
              <a:rPr lang="zh-CN" altLang="en-US" sz="2400" smtClean="0">
                <a:latin typeface="宋体" panose="02010600030101010101" pitchFamily="2" charset="-122"/>
                <a:ea typeface="宋体" panose="02010600030101010101" pitchFamily="2" charset="-122"/>
              </a:rPr>
              <a:t>长木板、木块、弹簧测力计、砝码、棉布、毛巾等</a:t>
            </a:r>
            <a:r>
              <a:rPr lang="en-US" sz="2400" smtClean="0">
                <a:latin typeface="宋体" panose="02010600030101010101" pitchFamily="2" charset="-122"/>
                <a:ea typeface="宋体" panose="02010600030101010101" pitchFamily="2" charset="-122"/>
              </a:rPr>
              <a:t>.</a:t>
            </a:r>
            <a:endParaRPr lang="zh-CN" altLang="en-US" sz="2400" smtClean="0">
              <a:latin typeface="宋体" panose="02010600030101010101" pitchFamily="2" charset="-122"/>
              <a:ea typeface="宋体" panose="02010600030101010101" pitchFamily="2" charset="-122"/>
            </a:endParaRPr>
          </a:p>
          <a:p>
            <a:pPr>
              <a:lnSpc>
                <a:spcPct val="150000"/>
              </a:lnSpc>
            </a:pPr>
            <a:r>
              <a:rPr lang="en-US" sz="2400" smtClean="0"/>
              <a:t>2.</a:t>
            </a:r>
            <a:r>
              <a:rPr lang="en-US" altLang="zh-CN" sz="2400" smtClean="0"/>
              <a:t>【</a:t>
            </a:r>
            <a:r>
              <a:rPr lang="zh-CN" altLang="en-US" sz="2400" smtClean="0"/>
              <a:t>实验装置</a:t>
            </a:r>
            <a:r>
              <a:rPr lang="en-US" altLang="zh-CN" sz="2400" smtClean="0"/>
              <a:t>】</a:t>
            </a:r>
            <a:r>
              <a:rPr lang="zh-CN" altLang="en-US" sz="2400" smtClean="0">
                <a:latin typeface="宋体" panose="02010600030101010101" pitchFamily="2" charset="-122"/>
                <a:ea typeface="宋体" panose="02010600030101010101" pitchFamily="2" charset="-122"/>
              </a:rPr>
              <a:t>如图所示</a:t>
            </a:r>
            <a:r>
              <a:rPr lang="en-US" sz="2400" smtClean="0">
                <a:latin typeface="宋体" panose="02010600030101010101" pitchFamily="2" charset="-122"/>
                <a:ea typeface="宋体" panose="02010600030101010101" pitchFamily="2" charset="-122"/>
              </a:rPr>
              <a:t>.</a:t>
            </a:r>
            <a:endParaRPr lang="zh-CN" altLang="en-US" sz="2400" smtClean="0">
              <a:latin typeface="宋体" panose="02010600030101010101" pitchFamily="2" charset="-122"/>
              <a:ea typeface="宋体" panose="02010600030101010101" pitchFamily="2" charset="-122"/>
            </a:endParaRPr>
          </a:p>
          <a:p>
            <a:pPr>
              <a:lnSpc>
                <a:spcPct val="150000"/>
              </a:lnSpc>
            </a:pPr>
            <a:endParaRPr lang="en-US" sz="2400" smtClean="0">
              <a:latin typeface="+mn-ea"/>
            </a:endParaRPr>
          </a:p>
          <a:p>
            <a:pPr>
              <a:lnSpc>
                <a:spcPct val="150000"/>
              </a:lnSpc>
            </a:pPr>
            <a:endParaRPr lang="en-US" sz="2400" smtClean="0">
              <a:latin typeface="+mn-ea"/>
            </a:endParaRPr>
          </a:p>
          <a:p>
            <a:pPr>
              <a:lnSpc>
                <a:spcPct val="150000"/>
              </a:lnSpc>
            </a:pPr>
            <a:endParaRPr lang="en-US" sz="2400" smtClean="0">
              <a:latin typeface="+mn-ea"/>
            </a:endParaRPr>
          </a:p>
          <a:p>
            <a:pPr>
              <a:lnSpc>
                <a:spcPct val="150000"/>
              </a:lnSpc>
            </a:pPr>
            <a:endParaRPr lang="en-US" sz="2400" smtClean="0">
              <a:latin typeface="+mn-ea"/>
            </a:endParaRPr>
          </a:p>
          <a:p>
            <a:pPr>
              <a:lnSpc>
                <a:spcPct val="150000"/>
              </a:lnSpc>
            </a:pPr>
            <a:endParaRPr lang="en-US" sz="2200" smtClean="0">
              <a:latin typeface="+mn-ea"/>
            </a:endParaRPr>
          </a:p>
        </p:txBody>
      </p:sp>
      <p:pic>
        <p:nvPicPr>
          <p:cNvPr id="3" name="18WHLWJJZKBWL217.jpg" descr="id:2147493960;FounderCES"/>
          <p:cNvPicPr/>
          <p:nvPr/>
        </p:nvPicPr>
        <p:blipFill>
          <a:blip r:embed="rId2"/>
          <a:stretch>
            <a:fillRect/>
          </a:stretch>
        </p:blipFill>
        <p:spPr>
          <a:xfrm>
            <a:off x="3517308" y="3243380"/>
            <a:ext cx="4626231" cy="2597686"/>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352986" y="428007"/>
            <a:ext cx="11198709" cy="5077460"/>
          </a:xfrm>
          <a:prstGeom prst="rect">
            <a:avLst/>
          </a:prstGeom>
          <a:noFill/>
        </p:spPr>
        <p:txBody>
          <a:bodyPr wrap="square" rtlCol="0">
            <a:spAutoFit/>
          </a:bodyPr>
          <a:lstStyle/>
          <a:p>
            <a:pPr>
              <a:lnSpc>
                <a:spcPct val="150000"/>
              </a:lnSpc>
            </a:pPr>
            <a:r>
              <a:rPr lang="en-US" altLang="zh-CN" sz="2400" b="1" smtClean="0">
                <a:latin typeface="+mn-ea"/>
              </a:rPr>
              <a:t>3.【</a:t>
            </a:r>
            <a:r>
              <a:rPr lang="zh-CN" altLang="en-US" sz="2400" b="1" smtClean="0">
                <a:latin typeface="+mn-ea"/>
              </a:rPr>
              <a:t>设计与进行实验</a:t>
            </a:r>
            <a:r>
              <a:rPr lang="en-US" altLang="zh-CN" sz="2400" b="1" smtClean="0">
                <a:latin typeface="+mn-ea"/>
              </a:rPr>
              <a:t>】</a:t>
            </a:r>
          </a:p>
          <a:p>
            <a:pPr>
              <a:lnSpc>
                <a:spcPct val="150000"/>
              </a:lnSpc>
            </a:pPr>
            <a:r>
              <a:rPr lang="en-US" altLang="zh-CN" sz="2400" smtClean="0">
                <a:latin typeface="宋体" panose="02010600030101010101" pitchFamily="2" charset="-122"/>
                <a:ea typeface="宋体" panose="02010600030101010101" pitchFamily="2" charset="-122"/>
              </a:rPr>
              <a:t>(1)</a:t>
            </a:r>
            <a:r>
              <a:rPr lang="zh-CN" altLang="en-US" sz="2400" smtClean="0">
                <a:latin typeface="宋体" panose="02010600030101010101" pitchFamily="2" charset="-122"/>
                <a:ea typeface="宋体" panose="02010600030101010101" pitchFamily="2" charset="-122"/>
              </a:rPr>
              <a:t>测量滑动摩擦力的原理</a:t>
            </a:r>
            <a:r>
              <a:rPr lang="en-US" altLang="zh-CN" sz="2400" smtClean="0">
                <a:latin typeface="宋体" panose="02010600030101010101" pitchFamily="2" charset="-122"/>
                <a:ea typeface="宋体" panose="02010600030101010101" pitchFamily="2" charset="-122"/>
              </a:rPr>
              <a:t>:</a:t>
            </a:r>
            <a:r>
              <a:rPr lang="en-US" altLang="zh-CN" sz="2400" u="sng" smtClean="0">
                <a:latin typeface="宋体" panose="02010600030101010101" pitchFamily="2" charset="-122"/>
                <a:ea typeface="宋体" panose="02010600030101010101" pitchFamily="2" charset="-122"/>
              </a:rPr>
              <a:t>    </a:t>
            </a:r>
            <a:r>
              <a:rPr lang="zh-CN" altLang="en-US" sz="2400" u="sng" smtClean="0">
                <a:uFill>
                  <a:solidFill>
                    <a:schemeClr val="accent1"/>
                  </a:solidFill>
                </a:uFill>
                <a:latin typeface="宋体" panose="02010600030101010101" pitchFamily="2" charset="-122"/>
                <a:ea typeface="宋体" panose="02010600030101010101" pitchFamily="2" charset="-122"/>
              </a:rPr>
              <a:t>二力平衡   </a:t>
            </a:r>
            <a:r>
              <a:rPr lang="en-US" altLang="zh-CN"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沿水平方向拉动木块使木块在水平面内做匀速直线运动时</a:t>
            </a:r>
            <a:r>
              <a:rPr lang="en-US" altLang="zh-CN"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弹簧测力计的示数等于木块受到的滑动摩擦力</a:t>
            </a:r>
            <a:r>
              <a:rPr lang="en-US" altLang="zh-CN" sz="2400" smtClean="0">
                <a:latin typeface="宋体" panose="02010600030101010101" pitchFamily="2" charset="-122"/>
                <a:ea typeface="宋体" panose="02010600030101010101" pitchFamily="2" charset="-122"/>
              </a:rPr>
              <a:t>).</a:t>
            </a:r>
          </a:p>
          <a:p>
            <a:pPr>
              <a:lnSpc>
                <a:spcPct val="150000"/>
              </a:lnSpc>
            </a:pPr>
            <a:r>
              <a:rPr lang="en-US" altLang="zh-CN" sz="2400" smtClean="0">
                <a:latin typeface="宋体" panose="02010600030101010101" pitchFamily="2" charset="-122"/>
                <a:ea typeface="宋体" panose="02010600030101010101" pitchFamily="2" charset="-122"/>
              </a:rPr>
              <a:t>(2)</a:t>
            </a:r>
            <a:r>
              <a:rPr lang="zh-CN" altLang="en-US" sz="2400" smtClean="0">
                <a:latin typeface="宋体" panose="02010600030101010101" pitchFamily="2" charset="-122"/>
                <a:ea typeface="宋体" panose="02010600030101010101" pitchFamily="2" charset="-122"/>
              </a:rPr>
              <a:t>控制变量法的应用</a:t>
            </a:r>
            <a:r>
              <a:rPr lang="en-US" altLang="zh-CN" sz="2400" smtClean="0">
                <a:latin typeface="宋体" panose="02010600030101010101" pitchFamily="2" charset="-122"/>
                <a:ea typeface="宋体" panose="02010600030101010101" pitchFamily="2" charset="-122"/>
              </a:rPr>
              <a:t>:</a:t>
            </a:r>
          </a:p>
          <a:p>
            <a:pPr>
              <a:lnSpc>
                <a:spcPct val="150000"/>
              </a:lnSpc>
            </a:pPr>
            <a:r>
              <a:rPr lang="en-US" altLang="zh-CN" sz="2400" smtClean="0">
                <a:latin typeface="宋体" panose="02010600030101010101" pitchFamily="2" charset="-122"/>
                <a:ea typeface="宋体" panose="02010600030101010101" pitchFamily="2" charset="-122"/>
              </a:rPr>
              <a:t>①</a:t>
            </a:r>
            <a:r>
              <a:rPr lang="zh-CN" altLang="en-US" sz="2400" smtClean="0">
                <a:latin typeface="宋体" panose="02010600030101010101" pitchFamily="2" charset="-122"/>
                <a:ea typeface="宋体" panose="02010600030101010101" pitchFamily="2" charset="-122"/>
              </a:rPr>
              <a:t>探究滑动摩擦力的大小与压力大小的关系时</a:t>
            </a:r>
            <a:r>
              <a:rPr lang="en-US" altLang="zh-CN"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需</a:t>
            </a:r>
            <a:r>
              <a:rPr lang="zh-CN" altLang="en-US" sz="2400" u="sng" smtClean="0">
                <a:uFill>
                  <a:solidFill>
                    <a:schemeClr val="accent1"/>
                  </a:solidFill>
                </a:uFill>
                <a:latin typeface="宋体" panose="02010600030101010101" pitchFamily="2" charset="-122"/>
                <a:ea typeface="宋体" panose="02010600030101010101" pitchFamily="2" charset="-122"/>
              </a:rPr>
              <a:t>保持接触面的粗糙程度不变</a:t>
            </a:r>
            <a:r>
              <a:rPr lang="en-US" altLang="zh-CN"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改变压力大小</a:t>
            </a:r>
            <a:r>
              <a:rPr lang="en-US" altLang="zh-CN" sz="2400" smtClean="0">
                <a:latin typeface="宋体" panose="02010600030101010101" pitchFamily="2" charset="-122"/>
                <a:ea typeface="宋体" panose="02010600030101010101" pitchFamily="2" charset="-122"/>
              </a:rPr>
              <a:t>;</a:t>
            </a:r>
          </a:p>
          <a:p>
            <a:pPr>
              <a:lnSpc>
                <a:spcPct val="150000"/>
              </a:lnSpc>
            </a:pPr>
            <a:r>
              <a:rPr lang="en-US" altLang="zh-CN" sz="2400" smtClean="0">
                <a:latin typeface="宋体" panose="02010600030101010101" pitchFamily="2" charset="-122"/>
                <a:ea typeface="宋体" panose="02010600030101010101" pitchFamily="2" charset="-122"/>
              </a:rPr>
              <a:t>②</a:t>
            </a:r>
            <a:r>
              <a:rPr lang="zh-CN" altLang="en-US" sz="2400" smtClean="0">
                <a:latin typeface="宋体" panose="02010600030101010101" pitchFamily="2" charset="-122"/>
                <a:ea typeface="宋体" panose="02010600030101010101" pitchFamily="2" charset="-122"/>
              </a:rPr>
              <a:t>探究滑动摩擦力的大小与接触面的粗糙程度的关系时</a:t>
            </a:r>
            <a:r>
              <a:rPr lang="en-US" altLang="zh-CN"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需</a:t>
            </a:r>
            <a:r>
              <a:rPr lang="zh-CN" altLang="en-US" sz="2400" u="sng" smtClean="0">
                <a:uFill>
                  <a:solidFill>
                    <a:schemeClr val="accent1"/>
                  </a:solidFill>
                </a:uFill>
                <a:latin typeface="宋体" panose="02010600030101010101" pitchFamily="2" charset="-122"/>
                <a:ea typeface="宋体" panose="02010600030101010101" pitchFamily="2" charset="-122"/>
              </a:rPr>
              <a:t>保持压力大小不变</a:t>
            </a:r>
            <a:r>
              <a:rPr lang="en-US" altLang="zh-CN"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改变接触面的粗糙程度</a:t>
            </a:r>
            <a:r>
              <a:rPr lang="en-US" altLang="zh-CN" sz="2400" smtClean="0">
                <a:latin typeface="宋体" panose="02010600030101010101" pitchFamily="2" charset="-122"/>
                <a:ea typeface="宋体" panose="02010600030101010101" pitchFamily="2" charset="-122"/>
              </a:rPr>
              <a:t>.</a:t>
            </a:r>
          </a:p>
          <a:p>
            <a:pPr>
              <a:lnSpc>
                <a:spcPct val="150000"/>
              </a:lnSpc>
            </a:pPr>
            <a:r>
              <a:rPr lang="en-US" altLang="zh-CN" sz="2400" smtClean="0">
                <a:latin typeface="宋体" panose="02010600030101010101" pitchFamily="2" charset="-122"/>
                <a:ea typeface="宋体" panose="02010600030101010101" pitchFamily="2" charset="-122"/>
              </a:rPr>
              <a:t>(3)</a:t>
            </a:r>
            <a:r>
              <a:rPr lang="zh-CN" altLang="en-US" sz="2400" smtClean="0">
                <a:latin typeface="宋体" panose="02010600030101010101" pitchFamily="2" charset="-122"/>
                <a:ea typeface="宋体" panose="02010600030101010101" pitchFamily="2" charset="-122"/>
              </a:rPr>
              <a:t>转换法的应用</a:t>
            </a:r>
            <a:r>
              <a:rPr lang="en-US" altLang="zh-CN"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通过拉力的大小</a:t>
            </a:r>
            <a:r>
              <a:rPr lang="en-US" altLang="zh-CN"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即弹簧测力计的示数</a:t>
            </a:r>
            <a:r>
              <a:rPr lang="en-US" altLang="zh-CN"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来反映滑动摩擦力的大小</a:t>
            </a:r>
            <a:r>
              <a:rPr lang="en-US" altLang="zh-CN" sz="2400" smtClean="0">
                <a:latin typeface="宋体" panose="02010600030101010101" pitchFamily="2" charset="-122"/>
                <a:ea typeface="宋体" panose="02010600030101010101" pitchFamily="2" charset="-122"/>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6"/>
          <p:cNvSpPr txBox="1"/>
          <p:nvPr/>
        </p:nvSpPr>
        <p:spPr>
          <a:xfrm>
            <a:off x="333936" y="542307"/>
            <a:ext cx="11198709" cy="3969385"/>
          </a:xfrm>
          <a:prstGeom prst="rect">
            <a:avLst/>
          </a:prstGeom>
          <a:noFill/>
        </p:spPr>
        <p:txBody>
          <a:bodyPr wrap="square" rtlCol="0">
            <a:spAutoFit/>
          </a:bodyPr>
          <a:lstStyle/>
          <a:p>
            <a:pPr>
              <a:lnSpc>
                <a:spcPct val="150000"/>
              </a:lnSpc>
            </a:pPr>
            <a:r>
              <a:rPr lang="en-US" altLang="zh-CN" sz="2400" b="1" smtClean="0">
                <a:latin typeface="+mn-ea"/>
              </a:rPr>
              <a:t>4.【</a:t>
            </a:r>
            <a:r>
              <a:rPr lang="zh-CN" altLang="en-US" sz="2400" b="1" smtClean="0">
                <a:latin typeface="+mn-ea"/>
              </a:rPr>
              <a:t>交流与反思</a:t>
            </a:r>
            <a:r>
              <a:rPr lang="en-US" altLang="zh-CN" sz="2400" b="1" smtClean="0">
                <a:latin typeface="+mn-ea"/>
              </a:rPr>
              <a:t>】</a:t>
            </a:r>
          </a:p>
          <a:p>
            <a:pPr>
              <a:lnSpc>
                <a:spcPct val="150000"/>
              </a:lnSpc>
            </a:pPr>
            <a:r>
              <a:rPr lang="en-US" altLang="zh-CN" sz="2400" smtClean="0">
                <a:latin typeface="宋体" panose="02010600030101010101" pitchFamily="2" charset="-122"/>
                <a:ea typeface="宋体" panose="02010600030101010101" pitchFamily="2" charset="-122"/>
              </a:rPr>
              <a:t>(1)</a:t>
            </a:r>
            <a:r>
              <a:rPr lang="zh-CN" altLang="en-US" sz="2400" smtClean="0">
                <a:latin typeface="宋体" panose="02010600030101010101" pitchFamily="2" charset="-122"/>
                <a:ea typeface="宋体" panose="02010600030101010101" pitchFamily="2" charset="-122"/>
              </a:rPr>
              <a:t>探究滑动摩擦力的大小与接触面积的关系时</a:t>
            </a:r>
            <a:r>
              <a:rPr lang="en-US" altLang="zh-CN"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采用的方法是</a:t>
            </a:r>
            <a:r>
              <a:rPr lang="en-US" altLang="zh-CN"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控制接触面的粗糙程度不变</a:t>
            </a:r>
            <a:r>
              <a:rPr lang="en-US" altLang="zh-CN"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让木块平放、侧放和立放在水平放置的长木板上</a:t>
            </a:r>
            <a:r>
              <a:rPr lang="en-US" altLang="zh-CN"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分别用弹簧测力计水平拉着木块以相同的速度做匀速直线运动</a:t>
            </a:r>
            <a:r>
              <a:rPr lang="en-US" altLang="zh-CN"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比较弹簧测力计的示数大小</a:t>
            </a:r>
            <a:r>
              <a:rPr lang="en-US" altLang="zh-CN" sz="2400" smtClean="0">
                <a:latin typeface="宋体" panose="02010600030101010101" pitchFamily="2" charset="-122"/>
                <a:ea typeface="宋体" panose="02010600030101010101" pitchFamily="2" charset="-122"/>
              </a:rPr>
              <a:t>.</a:t>
            </a:r>
          </a:p>
          <a:p>
            <a:pPr>
              <a:lnSpc>
                <a:spcPct val="150000"/>
              </a:lnSpc>
            </a:pPr>
            <a:r>
              <a:rPr lang="en-US" altLang="zh-CN" sz="2400" smtClean="0">
                <a:latin typeface="宋体" panose="02010600030101010101" pitchFamily="2" charset="-122"/>
                <a:ea typeface="宋体" panose="02010600030101010101" pitchFamily="2" charset="-122"/>
              </a:rPr>
              <a:t>(2)</a:t>
            </a:r>
            <a:r>
              <a:rPr lang="zh-CN" altLang="en-US" sz="2400" smtClean="0">
                <a:latin typeface="宋体" panose="02010600030101010101" pitchFamily="2" charset="-122"/>
                <a:ea typeface="宋体" panose="02010600030101010101" pitchFamily="2" charset="-122"/>
              </a:rPr>
              <a:t>探究滑动摩擦力的大小与速度的大小关系时</a:t>
            </a:r>
            <a:r>
              <a:rPr lang="en-US" altLang="zh-CN"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采用的方法是</a:t>
            </a:r>
            <a:r>
              <a:rPr lang="en-US" altLang="zh-CN"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控制接触面的粗糙程度和压力不变</a:t>
            </a:r>
            <a:r>
              <a:rPr lang="en-US" altLang="zh-CN"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让木块平放在水平放置的长木板上</a:t>
            </a:r>
            <a:r>
              <a:rPr lang="en-US" altLang="zh-CN"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分别用弹簧测力计拉着木块以不同的速度做匀速直线运动</a:t>
            </a:r>
            <a:r>
              <a:rPr lang="en-US" altLang="zh-CN"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比较弹簧测力计的示数大小</a:t>
            </a:r>
            <a:r>
              <a:rPr lang="en-US" altLang="zh-CN" sz="2400" smtClean="0">
                <a:latin typeface="宋体" panose="02010600030101010101" pitchFamily="2" charset="-122"/>
                <a:ea typeface="宋体" panose="02010600030101010101" pitchFamily="2" charset="-122"/>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753036" y="1590057"/>
            <a:ext cx="11198709" cy="1753235"/>
          </a:xfrm>
          <a:prstGeom prst="rect">
            <a:avLst/>
          </a:prstGeom>
          <a:noFill/>
        </p:spPr>
        <p:txBody>
          <a:bodyPr wrap="square" rtlCol="0">
            <a:spAutoFit/>
          </a:bodyPr>
          <a:lstStyle/>
          <a:p>
            <a:pPr>
              <a:lnSpc>
                <a:spcPct val="150000"/>
              </a:lnSpc>
            </a:pPr>
            <a:r>
              <a:rPr lang="en-US" altLang="zh-CN" sz="2400" smtClean="0">
                <a:latin typeface="宋体" panose="02010600030101010101" pitchFamily="2" charset="-122"/>
                <a:ea typeface="宋体" panose="02010600030101010101" pitchFamily="2" charset="-122"/>
              </a:rPr>
              <a:t>(3)</a:t>
            </a:r>
            <a:r>
              <a:rPr lang="zh-CN" altLang="en-US" sz="2400" smtClean="0">
                <a:latin typeface="宋体" panose="02010600030101010101" pitchFamily="2" charset="-122"/>
                <a:ea typeface="宋体" panose="02010600030101010101" pitchFamily="2" charset="-122"/>
              </a:rPr>
              <a:t>在上述实验中</a:t>
            </a:r>
            <a:r>
              <a:rPr lang="en-US" altLang="zh-CN"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由于很难保证木块做匀速直线运动</a:t>
            </a:r>
            <a:r>
              <a:rPr lang="en-US" altLang="zh-CN"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可对实验装置做如下改进</a:t>
            </a:r>
            <a:r>
              <a:rPr lang="en-US" altLang="zh-CN"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如图所示</a:t>
            </a:r>
            <a:r>
              <a:rPr lang="en-US" altLang="zh-CN"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拉动长木板</a:t>
            </a:r>
            <a:r>
              <a:rPr lang="en-US" altLang="zh-CN"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当木块处于静止状态时</a:t>
            </a:r>
            <a:r>
              <a:rPr lang="en-US" altLang="zh-CN"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弹簧测力计的示数与木块所受滑动摩擦力的大小相等</a:t>
            </a:r>
            <a:r>
              <a:rPr lang="en-US" altLang="zh-CN"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注</a:t>
            </a:r>
            <a:r>
              <a:rPr lang="en-US" altLang="zh-CN" sz="2400" smtClean="0">
                <a:latin typeface="宋体" panose="02010600030101010101" pitchFamily="2" charset="-122"/>
                <a:ea typeface="宋体" panose="02010600030101010101" pitchFamily="2" charset="-122"/>
              </a:rPr>
              <a:t>:</a:t>
            </a:r>
            <a:r>
              <a:rPr lang="zh-CN" altLang="en-US" sz="2400" u="sng" smtClean="0">
                <a:uFill>
                  <a:solidFill>
                    <a:schemeClr val="accent1"/>
                  </a:solidFill>
                </a:uFill>
                <a:latin typeface="宋体" panose="02010600030101010101" pitchFamily="2" charset="-122"/>
                <a:ea typeface="宋体" panose="02010600030101010101" pitchFamily="2" charset="-122"/>
              </a:rPr>
              <a:t>不要求长木板做匀速直线运动</a:t>
            </a:r>
            <a:r>
              <a:rPr lang="en-US" altLang="zh-CN" sz="2400" smtClean="0">
                <a:latin typeface="宋体" panose="02010600030101010101" pitchFamily="2" charset="-122"/>
                <a:ea typeface="宋体" panose="02010600030101010101" pitchFamily="2" charset="-122"/>
              </a:rPr>
              <a:t>)</a:t>
            </a:r>
          </a:p>
        </p:txBody>
      </p:sp>
      <p:pic>
        <p:nvPicPr>
          <p:cNvPr id="13" name="18WHLWJJZKBWL218.jpg" descr="id:2147493967;FounderCES"/>
          <p:cNvPicPr/>
          <p:nvPr/>
        </p:nvPicPr>
        <p:blipFill>
          <a:blip r:embed="rId2"/>
          <a:stretch>
            <a:fillRect/>
          </a:stretch>
        </p:blipFill>
        <p:spPr>
          <a:xfrm>
            <a:off x="3668869" y="3369694"/>
            <a:ext cx="4119668" cy="1675641"/>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矩形 38"/>
          <p:cNvSpPr/>
          <p:nvPr/>
        </p:nvSpPr>
        <p:spPr>
          <a:xfrm>
            <a:off x="377825" y="366395"/>
            <a:ext cx="11510010" cy="5631180"/>
          </a:xfrm>
          <a:prstGeom prst="rect">
            <a:avLst/>
          </a:prstGeom>
        </p:spPr>
        <p:txBody>
          <a:bodyPr wrap="square">
            <a:spAutoFit/>
          </a:bodyPr>
          <a:lstStyle/>
          <a:p>
            <a:pPr>
              <a:lnSpc>
                <a:spcPct val="150000"/>
              </a:lnSpc>
            </a:pPr>
            <a:r>
              <a:rPr lang="en-US" sz="2400" smtClean="0"/>
              <a:t>3</a:t>
            </a:r>
            <a:r>
              <a:rPr altLang="zh-CN" sz="2400" smtClean="0"/>
              <a:t>.惯性</a:t>
            </a:r>
          </a:p>
          <a:p>
            <a:pPr>
              <a:lnSpc>
                <a:spcPct val="150000"/>
              </a:lnSpc>
            </a:pPr>
            <a:r>
              <a:rPr altLang="zh-CN" sz="2400" smtClean="0"/>
              <a:t>(1)定义</a:t>
            </a:r>
            <a:r>
              <a:rPr altLang="zh-CN" sz="2400" smtClean="0">
                <a:latin typeface="宋体" panose="02010600030101010101" pitchFamily="2" charset="-122"/>
                <a:ea typeface="宋体" panose="02010600030101010101" pitchFamily="2" charset="-122"/>
                <a:cs typeface="宋体" panose="02010600030101010101" pitchFamily="2" charset="-122"/>
              </a:rPr>
              <a:t>:物体保持原来运动状态不变的性质.</a:t>
            </a:r>
          </a:p>
          <a:p>
            <a:pPr>
              <a:lnSpc>
                <a:spcPct val="150000"/>
              </a:lnSpc>
            </a:pPr>
            <a:r>
              <a:rPr altLang="zh-CN" sz="2400" smtClean="0"/>
              <a:t>(2)影响因素</a:t>
            </a:r>
            <a:r>
              <a:rPr altLang="zh-CN" sz="2400" smtClean="0">
                <a:latin typeface="宋体" panose="02010600030101010101" pitchFamily="2" charset="-122"/>
                <a:ea typeface="宋体" panose="02010600030101010101" pitchFamily="2" charset="-122"/>
                <a:cs typeface="宋体" panose="02010600030101010101" pitchFamily="2" charset="-122"/>
              </a:rPr>
              <a:t>:一切物体都具有惯性,惯性是物体本身的一种属性.惯性的大小只与物体的</a:t>
            </a:r>
            <a:r>
              <a:rPr lang="en-US" sz="2400" u="sng" smtClean="0">
                <a:latin typeface="宋体" panose="02010600030101010101" pitchFamily="2" charset="-122"/>
                <a:ea typeface="宋体" panose="02010600030101010101" pitchFamily="2" charset="-122"/>
                <a:cs typeface="宋体" panose="02010600030101010101" pitchFamily="2" charset="-122"/>
              </a:rPr>
              <a:t>       </a:t>
            </a:r>
            <a:r>
              <a:rPr lang="en-US" altLang="zh-CN" sz="2400" u="sng" smtClean="0">
                <a:latin typeface="宋体" panose="02010600030101010101" pitchFamily="2" charset="-122"/>
                <a:ea typeface="宋体" panose="02010600030101010101" pitchFamily="2" charset="-122"/>
                <a:cs typeface="宋体" panose="02010600030101010101" pitchFamily="2" charset="-122"/>
              </a:rPr>
              <a:t>    </a:t>
            </a:r>
            <a:r>
              <a:rPr altLang="zh-CN" sz="2400" smtClean="0">
                <a:latin typeface="宋体" panose="02010600030101010101" pitchFamily="2" charset="-122"/>
                <a:ea typeface="宋体" panose="02010600030101010101" pitchFamily="2" charset="-122"/>
                <a:cs typeface="宋体" panose="02010600030101010101" pitchFamily="2" charset="-122"/>
              </a:rPr>
              <a:t>有关,与物体是否受力、运动状态等因素无关</a:t>
            </a:r>
            <a:r>
              <a:rPr lang="en-US" sz="2400" smtClean="0">
                <a:latin typeface="宋体" panose="02010600030101010101" pitchFamily="2" charset="-122"/>
                <a:ea typeface="宋体" panose="02010600030101010101" pitchFamily="2" charset="-122"/>
                <a:cs typeface="宋体" panose="02010600030101010101" pitchFamily="2" charset="-122"/>
              </a:rPr>
              <a:t>, </a:t>
            </a:r>
            <a:r>
              <a:rPr lang="en-US" sz="2400" u="sng" smtClean="0">
                <a:latin typeface="宋体" panose="02010600030101010101" pitchFamily="2" charset="-122"/>
                <a:ea typeface="宋体" panose="02010600030101010101" pitchFamily="2" charset="-122"/>
                <a:cs typeface="宋体" panose="02010600030101010101" pitchFamily="2" charset="-122"/>
              </a:rPr>
              <a:t>          </a:t>
            </a:r>
            <a:r>
              <a:rPr altLang="zh-CN" sz="2400" smtClean="0">
                <a:latin typeface="宋体" panose="02010600030101010101" pitchFamily="2" charset="-122"/>
                <a:ea typeface="宋体" panose="02010600030101010101" pitchFamily="2" charset="-122"/>
                <a:cs typeface="宋体" panose="02010600030101010101" pitchFamily="2" charset="-122"/>
              </a:rPr>
              <a:t>越大,惯性越大.</a:t>
            </a:r>
          </a:p>
          <a:p>
            <a:pPr>
              <a:lnSpc>
                <a:spcPct val="150000"/>
              </a:lnSpc>
            </a:pPr>
            <a:r>
              <a:rPr altLang="zh-CN" sz="2400" smtClean="0">
                <a:latin typeface="+mn-ea"/>
                <a:cs typeface="+mn-ea"/>
              </a:rPr>
              <a:t>(3)生活中常见的惯性现象: </a:t>
            </a:r>
            <a:endParaRPr altLang="zh-CN" sz="2400" smtClean="0">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altLang="zh-CN" sz="2400" smtClean="0">
                <a:latin typeface="宋体" panose="02010600030101010101" pitchFamily="2" charset="-122"/>
                <a:ea typeface="宋体" panose="02010600030101010101" pitchFamily="2" charset="-122"/>
                <a:cs typeface="宋体" panose="02010600030101010101" pitchFamily="2" charset="-122"/>
              </a:rPr>
              <a:t>踢出的足球在空中飞行;</a:t>
            </a:r>
          </a:p>
          <a:p>
            <a:pPr>
              <a:lnSpc>
                <a:spcPct val="150000"/>
              </a:lnSpc>
            </a:pPr>
            <a:r>
              <a:rPr altLang="zh-CN" sz="2400" smtClean="0">
                <a:latin typeface="宋体" panose="02010600030101010101" pitchFamily="2" charset="-122"/>
                <a:ea typeface="宋体" panose="02010600030101010101" pitchFamily="2" charset="-122"/>
                <a:cs typeface="宋体" panose="02010600030101010101" pitchFamily="2" charset="-122"/>
              </a:rPr>
              <a:t>纸飞机离开手以后,还会继续飞行;</a:t>
            </a:r>
          </a:p>
          <a:p>
            <a:pPr>
              <a:lnSpc>
                <a:spcPct val="150000"/>
              </a:lnSpc>
            </a:pPr>
            <a:r>
              <a:rPr altLang="zh-CN" sz="2400" smtClean="0">
                <a:latin typeface="宋体" panose="02010600030101010101" pitchFamily="2" charset="-122"/>
                <a:ea typeface="宋体" panose="02010600030101010101" pitchFamily="2" charset="-122"/>
                <a:cs typeface="宋体" panose="02010600030101010101" pitchFamily="2" charset="-122"/>
              </a:rPr>
              <a:t>锤头松了,常用撞击锤柄下端的方法使其套牢;</a:t>
            </a:r>
          </a:p>
          <a:p>
            <a:pPr>
              <a:lnSpc>
                <a:spcPct val="150000"/>
              </a:lnSpc>
            </a:pPr>
            <a:r>
              <a:rPr altLang="zh-CN" sz="2400" smtClean="0">
                <a:latin typeface="宋体" panose="02010600030101010101" pitchFamily="2" charset="-122"/>
                <a:ea typeface="宋体" panose="02010600030101010101" pitchFamily="2" charset="-122"/>
                <a:cs typeface="宋体" panose="02010600030101010101" pitchFamily="2" charset="-122"/>
              </a:rPr>
              <a:t>车启动时,人会向后仰,紧急刹车时,人会向前倾;</a:t>
            </a:r>
          </a:p>
        </p:txBody>
      </p:sp>
      <p:sp>
        <p:nvSpPr>
          <p:cNvPr id="40" name="TextBox 39"/>
          <p:cNvSpPr txBox="1"/>
          <p:nvPr/>
        </p:nvSpPr>
        <p:spPr>
          <a:xfrm>
            <a:off x="1160146" y="2154221"/>
            <a:ext cx="799652" cy="461665"/>
          </a:xfrm>
          <a:prstGeom prst="rect">
            <a:avLst/>
          </a:prstGeom>
          <a:noFill/>
        </p:spPr>
        <p:txBody>
          <a:bodyPr wrap="square" rtlCol="0">
            <a:spAutoFit/>
          </a:bodyPr>
          <a:lstStyle/>
          <a:p>
            <a:r>
              <a:rPr lang="zh-CN" altLang="en-US" sz="2400" smtClean="0">
                <a:solidFill>
                  <a:srgbClr val="FF0000"/>
                </a:solidFill>
                <a:latin typeface="宋体" panose="02010600030101010101" pitchFamily="2" charset="-122"/>
                <a:ea typeface="宋体" panose="02010600030101010101" pitchFamily="2" charset="-122"/>
              </a:rPr>
              <a:t>质量</a:t>
            </a:r>
            <a:endParaRPr lang="zh-CN" altLang="en-US" sz="2400">
              <a:solidFill>
                <a:srgbClr val="FF0000"/>
              </a:solidFill>
              <a:latin typeface="宋体" panose="02010600030101010101" pitchFamily="2" charset="-122"/>
              <a:ea typeface="宋体" panose="02010600030101010101" pitchFamily="2" charset="-122"/>
            </a:endParaRPr>
          </a:p>
        </p:txBody>
      </p:sp>
      <p:sp>
        <p:nvSpPr>
          <p:cNvPr id="41" name="TextBox 40"/>
          <p:cNvSpPr txBox="1"/>
          <p:nvPr/>
        </p:nvSpPr>
        <p:spPr>
          <a:xfrm>
            <a:off x="9017113" y="2154221"/>
            <a:ext cx="799652" cy="461665"/>
          </a:xfrm>
          <a:prstGeom prst="rect">
            <a:avLst/>
          </a:prstGeom>
          <a:noFill/>
        </p:spPr>
        <p:txBody>
          <a:bodyPr wrap="square" rtlCol="0">
            <a:spAutoFit/>
          </a:bodyPr>
          <a:lstStyle/>
          <a:p>
            <a:r>
              <a:rPr lang="zh-CN" altLang="en-US" sz="2400" smtClean="0">
                <a:solidFill>
                  <a:srgbClr val="FF0000"/>
                </a:solidFill>
                <a:latin typeface="宋体" panose="02010600030101010101" pitchFamily="2" charset="-122"/>
                <a:ea typeface="宋体" panose="02010600030101010101" pitchFamily="2" charset="-122"/>
              </a:rPr>
              <a:t>质量</a:t>
            </a:r>
            <a:endParaRPr lang="zh-CN" altLang="en-US" sz="2400">
              <a:solidFill>
                <a:srgbClr val="FF0000"/>
              </a:solidFill>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ppt_x"/>
                                          </p:val>
                                        </p:tav>
                                        <p:tav tm="100000">
                                          <p:val>
                                            <p:strVal val="#ppt_x"/>
                                          </p:val>
                                        </p:tav>
                                      </p:tavLst>
                                    </p:anim>
                                    <p:anim calcmode="lin" valueType="num">
                                      <p:cBhvr additive="base">
                                        <p:cTn id="8"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500" fill="hold"/>
                                        <p:tgtEl>
                                          <p:spTgt spid="40"/>
                                        </p:tgtEl>
                                        <p:attrNameLst>
                                          <p:attrName>ppt_x</p:attrName>
                                        </p:attrNameLst>
                                      </p:cBhvr>
                                      <p:tavLst>
                                        <p:tav tm="0">
                                          <p:val>
                                            <p:strVal val="#ppt_x"/>
                                          </p:val>
                                        </p:tav>
                                        <p:tav tm="100000">
                                          <p:val>
                                            <p:strVal val="#ppt_x"/>
                                          </p:val>
                                        </p:tav>
                                      </p:tavLst>
                                    </p:anim>
                                    <p:anim calcmode="lin" valueType="num">
                                      <p:cBhvr additive="base">
                                        <p:cTn id="14"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500" fill="hold"/>
                                        <p:tgtEl>
                                          <p:spTgt spid="41"/>
                                        </p:tgtEl>
                                        <p:attrNameLst>
                                          <p:attrName>ppt_x</p:attrName>
                                        </p:attrNameLst>
                                      </p:cBhvr>
                                      <p:tavLst>
                                        <p:tav tm="0">
                                          <p:val>
                                            <p:strVal val="#ppt_x"/>
                                          </p:val>
                                        </p:tav>
                                        <p:tav tm="100000">
                                          <p:val>
                                            <p:strVal val="#ppt_x"/>
                                          </p:val>
                                        </p:tav>
                                      </p:tavLst>
                                    </p:anim>
                                    <p:anim calcmode="lin" valueType="num">
                                      <p:cBhvr additive="base">
                                        <p:cTn id="20"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6"/>
          <p:cNvSpPr txBox="1"/>
          <p:nvPr/>
        </p:nvSpPr>
        <p:spPr>
          <a:xfrm>
            <a:off x="753036" y="466106"/>
            <a:ext cx="11198709" cy="3784600"/>
          </a:xfrm>
          <a:prstGeom prst="rect">
            <a:avLst/>
          </a:prstGeom>
          <a:noFill/>
        </p:spPr>
        <p:txBody>
          <a:bodyPr wrap="square" rtlCol="0">
            <a:spAutoFit/>
          </a:bodyPr>
          <a:lstStyle/>
          <a:p>
            <a:pPr>
              <a:lnSpc>
                <a:spcPct val="200000"/>
              </a:lnSpc>
            </a:pPr>
            <a:r>
              <a:rPr lang="en-US" sz="2400" b="1" smtClean="0">
                <a:latin typeface="+mn-ea"/>
              </a:rPr>
              <a:t>5.</a:t>
            </a:r>
            <a:r>
              <a:rPr lang="en-US" altLang="zh-CN" sz="2400" b="1" smtClean="0">
                <a:latin typeface="+mn-ea"/>
              </a:rPr>
              <a:t>【</a:t>
            </a:r>
            <a:r>
              <a:rPr lang="zh-CN" altLang="en-US" sz="2400" b="1" smtClean="0">
                <a:latin typeface="+mn-ea"/>
              </a:rPr>
              <a:t>实验结论</a:t>
            </a:r>
            <a:r>
              <a:rPr lang="en-US" altLang="zh-CN" sz="2400" b="1" smtClean="0">
                <a:latin typeface="+mn-ea"/>
              </a:rPr>
              <a:t>】</a:t>
            </a:r>
          </a:p>
          <a:p>
            <a:pPr>
              <a:lnSpc>
                <a:spcPct val="200000"/>
              </a:lnSpc>
            </a:pPr>
            <a:r>
              <a:rPr lang="en-US" sz="2400" smtClean="0">
                <a:latin typeface="宋体" panose="02010600030101010101" pitchFamily="2" charset="-122"/>
                <a:ea typeface="宋体" panose="02010600030101010101" pitchFamily="2" charset="-122"/>
              </a:rPr>
              <a:t>(1)</a:t>
            </a:r>
            <a:r>
              <a:rPr lang="zh-CN" altLang="en-US" sz="2400" smtClean="0">
                <a:latin typeface="宋体" panose="02010600030101010101" pitchFamily="2" charset="-122"/>
                <a:ea typeface="宋体" panose="02010600030101010101" pitchFamily="2" charset="-122"/>
              </a:rPr>
              <a:t>滑动摩擦力的大小只与接触面所受的压力和接触面的粗糙程度有关</a:t>
            </a:r>
            <a:r>
              <a:rPr lang="en-US" sz="2400" smtClean="0">
                <a:latin typeface="宋体" panose="02010600030101010101" pitchFamily="2" charset="-122"/>
                <a:ea typeface="宋体" panose="02010600030101010101" pitchFamily="2" charset="-122"/>
              </a:rPr>
              <a:t>.</a:t>
            </a:r>
            <a:endParaRPr lang="zh-CN" altLang="en-US" sz="2400" smtClean="0">
              <a:latin typeface="宋体" panose="02010600030101010101" pitchFamily="2" charset="-122"/>
              <a:ea typeface="宋体" panose="02010600030101010101" pitchFamily="2" charset="-122"/>
            </a:endParaRPr>
          </a:p>
          <a:p>
            <a:pPr>
              <a:lnSpc>
                <a:spcPct val="200000"/>
              </a:lnSpc>
            </a:pPr>
            <a:r>
              <a:rPr lang="en-US" sz="2400" smtClean="0">
                <a:latin typeface="宋体" panose="02010600030101010101" pitchFamily="2" charset="-122"/>
                <a:ea typeface="宋体" panose="02010600030101010101" pitchFamily="2" charset="-122"/>
              </a:rPr>
              <a:t>(2)</a:t>
            </a:r>
            <a:r>
              <a:rPr lang="zh-CN" altLang="en-US" sz="2400" smtClean="0">
                <a:latin typeface="宋体" panose="02010600030101010101" pitchFamily="2" charset="-122"/>
                <a:ea typeface="宋体" panose="02010600030101010101" pitchFamily="2" charset="-122"/>
              </a:rPr>
              <a:t>接触面所受的压力一定时</a:t>
            </a:r>
            <a:r>
              <a:rPr lang="en-US"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接触面的粗糙程度越大</a:t>
            </a:r>
            <a:r>
              <a:rPr lang="en-US"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滑动摩擦力越大</a:t>
            </a:r>
            <a:r>
              <a:rPr lang="en-US" sz="2400" smtClean="0">
                <a:latin typeface="宋体" panose="02010600030101010101" pitchFamily="2" charset="-122"/>
                <a:ea typeface="宋体" panose="02010600030101010101" pitchFamily="2" charset="-122"/>
              </a:rPr>
              <a:t>.</a:t>
            </a:r>
            <a:endParaRPr lang="zh-CN" altLang="en-US" sz="2400" smtClean="0">
              <a:latin typeface="宋体" panose="02010600030101010101" pitchFamily="2" charset="-122"/>
              <a:ea typeface="宋体" panose="02010600030101010101" pitchFamily="2" charset="-122"/>
            </a:endParaRPr>
          </a:p>
          <a:p>
            <a:pPr>
              <a:lnSpc>
                <a:spcPct val="200000"/>
              </a:lnSpc>
            </a:pPr>
            <a:r>
              <a:rPr lang="en-US" sz="2400" smtClean="0">
                <a:latin typeface="宋体" panose="02010600030101010101" pitchFamily="2" charset="-122"/>
                <a:ea typeface="宋体" panose="02010600030101010101" pitchFamily="2" charset="-122"/>
              </a:rPr>
              <a:t>(3)</a:t>
            </a:r>
            <a:r>
              <a:rPr lang="zh-CN" altLang="en-US" sz="2400" smtClean="0">
                <a:latin typeface="宋体" panose="02010600030101010101" pitchFamily="2" charset="-122"/>
                <a:ea typeface="宋体" panose="02010600030101010101" pitchFamily="2" charset="-122"/>
              </a:rPr>
              <a:t>接触面的粗糙程度一定时</a:t>
            </a:r>
            <a:r>
              <a:rPr lang="en-US"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接触面所受的压力越大</a:t>
            </a:r>
            <a:r>
              <a:rPr lang="en-US"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滑动摩擦力越大</a:t>
            </a:r>
            <a:r>
              <a:rPr lang="en-US"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注意</a:t>
            </a:r>
            <a:r>
              <a:rPr lang="en-US"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在总结实验结论时</a:t>
            </a:r>
            <a:r>
              <a:rPr lang="en-US"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一定不能忘记前提条件</a:t>
            </a:r>
            <a:r>
              <a:rPr lang="en-US" altLang="en-US" sz="2400" smtClean="0">
                <a:uFill>
                  <a:solidFill>
                    <a:schemeClr val="accent1"/>
                  </a:solidFill>
                </a:uFill>
                <a:latin typeface="宋体" panose="02010600030101010101" pitchFamily="2" charset="-122"/>
                <a:ea typeface="宋体" panose="02010600030101010101" pitchFamily="2" charset="-122"/>
              </a:rPr>
              <a:t>“</a:t>
            </a:r>
            <a:r>
              <a:rPr lang="en-US" altLang="en-US" sz="2400" u="sng" smtClean="0">
                <a:uFill>
                  <a:solidFill>
                    <a:schemeClr val="accent1"/>
                  </a:solidFill>
                </a:uFill>
                <a:latin typeface="宋体" panose="02010600030101010101" pitchFamily="2" charset="-122"/>
                <a:ea typeface="宋体" panose="02010600030101010101" pitchFamily="2" charset="-122"/>
              </a:rPr>
              <a:t>……</a:t>
            </a:r>
            <a:r>
              <a:rPr lang="zh-CN" altLang="en-US" sz="2400" u="sng" smtClean="0">
                <a:uFill>
                  <a:solidFill>
                    <a:schemeClr val="accent1"/>
                  </a:solidFill>
                </a:uFill>
                <a:latin typeface="宋体" panose="02010600030101010101" pitchFamily="2" charset="-122"/>
                <a:ea typeface="宋体" panose="02010600030101010101" pitchFamily="2" charset="-122"/>
              </a:rPr>
              <a:t>一定时</a:t>
            </a:r>
            <a:r>
              <a:rPr lang="en-US" sz="2400" smtClean="0">
                <a:latin typeface="宋体" panose="02010600030101010101" pitchFamily="2" charset="-122"/>
                <a:ea typeface="宋体" panose="02010600030101010101" pitchFamily="2" charset="-122"/>
              </a:rPr>
              <a:t>”)</a:t>
            </a:r>
            <a:endParaRPr lang="zh-CN" altLang="en-US" sz="2400">
              <a:latin typeface="宋体"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994410" y="458470"/>
            <a:ext cx="9739630" cy="644525"/>
            <a:chOff x="1566" y="1626"/>
            <a:chExt cx="15338" cy="1015"/>
          </a:xfrm>
        </p:grpSpPr>
        <p:pic>
          <p:nvPicPr>
            <p:cNvPr id="4" name="图片 3" descr="I:\01.png01"/>
            <p:cNvPicPr>
              <a:picLocks noChangeAspect="1"/>
            </p:cNvPicPr>
            <p:nvPr/>
          </p:nvPicPr>
          <p:blipFill>
            <a:blip r:embed="rId2"/>
            <a:stretch>
              <a:fillRect/>
            </a:stretch>
          </p:blipFill>
          <p:spPr>
            <a:xfrm>
              <a:off x="1566" y="1626"/>
              <a:ext cx="15338" cy="989"/>
            </a:xfrm>
            <a:prstGeom prst="rect">
              <a:avLst/>
            </a:prstGeom>
          </p:spPr>
        </p:pic>
        <p:sp>
          <p:nvSpPr>
            <p:cNvPr id="6" name="文本框 5"/>
            <p:cNvSpPr txBox="1"/>
            <p:nvPr/>
          </p:nvSpPr>
          <p:spPr>
            <a:xfrm>
              <a:off x="6768" y="1819"/>
              <a:ext cx="5082" cy="822"/>
            </a:xfrm>
            <a:prstGeom prst="rect">
              <a:avLst/>
            </a:prstGeom>
            <a:noFill/>
          </p:spPr>
          <p:txBody>
            <a:bodyPr wrap="square" rtlCol="0">
              <a:spAutoFit/>
            </a:bodyPr>
            <a:lstStyle/>
            <a:p>
              <a:r>
                <a:rPr lang="zh-CN" altLang="en-US" sz="2800" b="1" spc="500">
                  <a:solidFill>
                    <a:schemeClr val="tx1"/>
                  </a:solidFill>
                  <a:uFillTx/>
                  <a:latin typeface="Times New Roman" panose="02020603050405020304" pitchFamily="18" charset="0"/>
                  <a:ea typeface="黑体" panose="02010609060101010101" pitchFamily="49" charset="-122"/>
                </a:rPr>
                <a:t>一题学会一实验</a:t>
              </a:r>
            </a:p>
          </p:txBody>
        </p:sp>
      </p:grpSp>
      <p:sp>
        <p:nvSpPr>
          <p:cNvPr id="27" name="TextBox 26"/>
          <p:cNvSpPr txBox="1"/>
          <p:nvPr/>
        </p:nvSpPr>
        <p:spPr>
          <a:xfrm>
            <a:off x="705080" y="1083004"/>
            <a:ext cx="11248221" cy="2722880"/>
          </a:xfrm>
          <a:prstGeom prst="rect">
            <a:avLst/>
          </a:prstGeom>
          <a:noFill/>
        </p:spPr>
        <p:txBody>
          <a:bodyPr wrap="square" rtlCol="0">
            <a:spAutoFit/>
          </a:bodyPr>
          <a:lstStyle/>
          <a:p>
            <a:pPr>
              <a:lnSpc>
                <a:spcPct val="150000"/>
              </a:lnSpc>
            </a:pPr>
            <a:r>
              <a:rPr lang="en-US" sz="2400" smtClean="0">
                <a:latin typeface="+mn-ea"/>
              </a:rPr>
              <a:t> </a:t>
            </a:r>
            <a:r>
              <a:rPr lang="zh-CN" altLang="en-US" sz="2400" smtClean="0">
                <a:latin typeface="+mn-ea"/>
              </a:rPr>
              <a:t>例</a:t>
            </a:r>
            <a:r>
              <a:rPr lang="en-US" altLang="zh-CN" sz="2400" smtClean="0">
                <a:latin typeface="+mn-ea"/>
              </a:rPr>
              <a:t>3</a:t>
            </a:r>
            <a:r>
              <a:rPr lang="zh-CN" altLang="en-US" sz="2400" smtClean="0">
                <a:latin typeface="+mn-ea"/>
              </a:rPr>
              <a:t>．</a:t>
            </a:r>
            <a:r>
              <a:rPr lang="zh-CN" altLang="en-US" sz="2400" smtClean="0">
                <a:latin typeface="宋体" panose="02010600030101010101" pitchFamily="2" charset="-122"/>
                <a:ea typeface="宋体" panose="02010600030101010101" pitchFamily="2" charset="-122"/>
              </a:rPr>
              <a:t>如图甲、乙、丙是探究“滑动摩擦力的大小与哪些因素有关”的实验装置</a:t>
            </a:r>
            <a:r>
              <a:rPr lang="en-US" altLang="zh-CN" sz="2400" smtClean="0">
                <a:latin typeface="宋体" panose="02010600030101010101" pitchFamily="2" charset="-122"/>
                <a:ea typeface="宋体" panose="02010600030101010101" pitchFamily="2" charset="-122"/>
              </a:rPr>
              <a:t>.</a:t>
            </a:r>
            <a:endParaRPr lang="en-US" altLang="zh-CN" sz="2200" smtClean="0">
              <a:latin typeface="宋体" panose="02010600030101010101" pitchFamily="2" charset="-122"/>
              <a:ea typeface="宋体" panose="02010600030101010101" pitchFamily="2" charset="-122"/>
            </a:endParaRPr>
          </a:p>
          <a:p>
            <a:pPr>
              <a:lnSpc>
                <a:spcPct val="150000"/>
              </a:lnSpc>
            </a:pPr>
            <a:endParaRPr lang="en-US" sz="2200" smtClean="0">
              <a:latin typeface="宋体" panose="02010600030101010101" pitchFamily="2" charset="-122"/>
              <a:ea typeface="宋体" panose="02010600030101010101" pitchFamily="2" charset="-122"/>
            </a:endParaRPr>
          </a:p>
          <a:p>
            <a:pPr>
              <a:lnSpc>
                <a:spcPct val="150000"/>
              </a:lnSpc>
            </a:pPr>
            <a:endParaRPr lang="en-US" sz="2200" smtClean="0">
              <a:latin typeface="宋体" panose="02010600030101010101" pitchFamily="2" charset="-122"/>
              <a:ea typeface="宋体" panose="02010600030101010101" pitchFamily="2" charset="-122"/>
            </a:endParaRPr>
          </a:p>
          <a:p>
            <a:pPr>
              <a:lnSpc>
                <a:spcPct val="150000"/>
              </a:lnSpc>
            </a:pPr>
            <a:endParaRPr lang="en-US" sz="2200" smtClean="0">
              <a:latin typeface="宋体" panose="02010600030101010101" pitchFamily="2" charset="-122"/>
              <a:ea typeface="宋体" panose="02010600030101010101" pitchFamily="2" charset="-122"/>
            </a:endParaRPr>
          </a:p>
          <a:p>
            <a:pPr>
              <a:lnSpc>
                <a:spcPct val="150000"/>
              </a:lnSpc>
            </a:pPr>
            <a:r>
              <a:rPr lang="zh-CN" altLang="en-US" sz="2400" smtClean="0"/>
              <a:t>　                            </a:t>
            </a:r>
            <a:r>
              <a:rPr lang="zh-CN" altLang="en-US" sz="2400" smtClean="0">
                <a:latin typeface="宋体" panose="02010600030101010101" pitchFamily="2" charset="-122"/>
                <a:ea typeface="宋体" panose="02010600030101010101" pitchFamily="2" charset="-122"/>
              </a:rPr>
              <a:t>甲　　　　　　　乙　　　　 　　　丙</a:t>
            </a:r>
            <a:endParaRPr lang="en-US" altLang="zh-CN" sz="2200" smtClean="0">
              <a:latin typeface="宋体" panose="02010600030101010101" pitchFamily="2" charset="-122"/>
              <a:ea typeface="宋体" panose="02010600030101010101" pitchFamily="2" charset="-122"/>
            </a:endParaRPr>
          </a:p>
        </p:txBody>
      </p:sp>
      <p:pic>
        <p:nvPicPr>
          <p:cNvPr id="13" name="18WHLWJJZKBWL219.jpg" descr="id:2147493988;FounderCES"/>
          <p:cNvPicPr/>
          <p:nvPr/>
        </p:nvPicPr>
        <p:blipFill>
          <a:blip r:embed="rId3"/>
          <a:stretch>
            <a:fillRect/>
          </a:stretch>
        </p:blipFill>
        <p:spPr>
          <a:xfrm>
            <a:off x="2743200" y="1672812"/>
            <a:ext cx="7218382" cy="1557395"/>
          </a:xfrm>
          <a:prstGeom prst="rect">
            <a:avLst/>
          </a:prstGeom>
        </p:spPr>
      </p:pic>
      <p:graphicFrame>
        <p:nvGraphicFramePr>
          <p:cNvPr id="14" name="表格 13"/>
          <p:cNvGraphicFramePr>
            <a:graphicFrameLocks noGrp="1"/>
          </p:cNvGraphicFramePr>
          <p:nvPr/>
        </p:nvGraphicFramePr>
        <p:xfrm>
          <a:off x="2768299" y="3687182"/>
          <a:ext cx="7053433" cy="2375740"/>
        </p:xfrm>
        <a:graphic>
          <a:graphicData uri="http://schemas.openxmlformats.org/drawingml/2006/table">
            <a:tbl>
              <a:tblPr/>
              <a:tblGrid>
                <a:gridCol w="3206105"/>
                <a:gridCol w="961832"/>
                <a:gridCol w="961832"/>
                <a:gridCol w="961832"/>
                <a:gridCol w="961832"/>
              </a:tblGrid>
              <a:tr h="414395">
                <a:tc>
                  <a:txBody>
                    <a:bodyPr/>
                    <a:lstStyle/>
                    <a:p>
                      <a:pPr algn="ctr">
                        <a:lnSpc>
                          <a:spcPct val="120000"/>
                        </a:lnSpc>
                        <a:spcAft>
                          <a:spcPct val="0"/>
                        </a:spcAft>
                      </a:pPr>
                      <a:r>
                        <a:rPr lang="zh-CN" sz="2200" kern="100">
                          <a:solidFill>
                            <a:srgbClr val="000000"/>
                          </a:solidFill>
                          <a:latin typeface="宋体" panose="02010600030101010101" pitchFamily="2" charset="-122"/>
                          <a:ea typeface="宋体" panose="02010600030101010101" pitchFamily="2" charset="-122"/>
                          <a:cs typeface="Times New Roman" panose="02020603050405020304"/>
                        </a:rPr>
                        <a:t>实验次数</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0000"/>
                        </a:lnSpc>
                        <a:spcAft>
                          <a:spcPct val="0"/>
                        </a:spcAft>
                      </a:pPr>
                      <a:r>
                        <a:rPr lang="en-US" sz="2200" kern="100">
                          <a:solidFill>
                            <a:srgbClr val="000000"/>
                          </a:solidFill>
                          <a:latin typeface="宋体" panose="02010600030101010101" pitchFamily="2" charset="-122"/>
                          <a:ea typeface="宋体" panose="02010600030101010101" pitchFamily="2" charset="-122"/>
                          <a:cs typeface="Times New Roman" panose="02020603050405020304"/>
                        </a:rPr>
                        <a:t>1</a:t>
                      </a:r>
                      <a:endParaRPr lang="zh-CN" sz="2200" kern="100">
                        <a:solidFill>
                          <a:srgbClr val="000000"/>
                        </a:solidFill>
                        <a:latin typeface="宋体" panose="02010600030101010101" pitchFamily="2" charset="-122"/>
                        <a:ea typeface="宋体" panose="02010600030101010101" pitchFamily="2"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0000"/>
                        </a:lnSpc>
                        <a:spcAft>
                          <a:spcPct val="0"/>
                        </a:spcAft>
                      </a:pPr>
                      <a:r>
                        <a:rPr lang="en-US" sz="2200" kern="100">
                          <a:solidFill>
                            <a:srgbClr val="000000"/>
                          </a:solidFill>
                          <a:latin typeface="宋体" panose="02010600030101010101" pitchFamily="2" charset="-122"/>
                          <a:ea typeface="宋体" panose="02010600030101010101" pitchFamily="2" charset="-122"/>
                          <a:cs typeface="Times New Roman" panose="02020603050405020304"/>
                        </a:rPr>
                        <a:t>2</a:t>
                      </a:r>
                      <a:endParaRPr lang="zh-CN" sz="2200" kern="100">
                        <a:solidFill>
                          <a:srgbClr val="000000"/>
                        </a:solidFill>
                        <a:latin typeface="宋体" panose="02010600030101010101" pitchFamily="2" charset="-122"/>
                        <a:ea typeface="宋体" panose="02010600030101010101" pitchFamily="2"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0000"/>
                        </a:lnSpc>
                        <a:spcAft>
                          <a:spcPct val="0"/>
                        </a:spcAft>
                      </a:pPr>
                      <a:r>
                        <a:rPr lang="en-US" sz="2200" kern="100">
                          <a:solidFill>
                            <a:srgbClr val="000000"/>
                          </a:solidFill>
                          <a:latin typeface="宋体" panose="02010600030101010101" pitchFamily="2" charset="-122"/>
                          <a:ea typeface="宋体" panose="02010600030101010101" pitchFamily="2" charset="-122"/>
                          <a:cs typeface="Times New Roman" panose="02020603050405020304"/>
                        </a:rPr>
                        <a:t>3</a:t>
                      </a:r>
                      <a:endParaRPr lang="zh-CN" sz="2200" kern="100">
                        <a:solidFill>
                          <a:srgbClr val="000000"/>
                        </a:solidFill>
                        <a:latin typeface="宋体" panose="02010600030101010101" pitchFamily="2" charset="-122"/>
                        <a:ea typeface="宋体" panose="02010600030101010101" pitchFamily="2"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0000"/>
                        </a:lnSpc>
                        <a:spcAft>
                          <a:spcPct val="0"/>
                        </a:spcAft>
                      </a:pPr>
                      <a:r>
                        <a:rPr lang="en-US" sz="2200" kern="100">
                          <a:solidFill>
                            <a:srgbClr val="000000"/>
                          </a:solidFill>
                          <a:latin typeface="宋体" panose="02010600030101010101" pitchFamily="2" charset="-122"/>
                          <a:ea typeface="宋体" panose="02010600030101010101" pitchFamily="2" charset="-122"/>
                          <a:cs typeface="Times New Roman" panose="02020603050405020304"/>
                        </a:rPr>
                        <a:t>4</a:t>
                      </a:r>
                      <a:endParaRPr lang="zh-CN" sz="2200" kern="100">
                        <a:solidFill>
                          <a:srgbClr val="000000"/>
                        </a:solidFill>
                        <a:latin typeface="宋体" panose="02010600030101010101" pitchFamily="2" charset="-122"/>
                        <a:ea typeface="宋体" panose="02010600030101010101" pitchFamily="2"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3337">
                <a:tc>
                  <a:txBody>
                    <a:bodyPr/>
                    <a:lstStyle/>
                    <a:p>
                      <a:pPr algn="ctr">
                        <a:lnSpc>
                          <a:spcPct val="120000"/>
                        </a:lnSpc>
                        <a:spcAft>
                          <a:spcPct val="0"/>
                        </a:spcAft>
                      </a:pPr>
                      <a:r>
                        <a:rPr lang="zh-CN" sz="2200" kern="100">
                          <a:solidFill>
                            <a:srgbClr val="000000"/>
                          </a:solidFill>
                          <a:latin typeface="宋体" panose="02010600030101010101" pitchFamily="2" charset="-122"/>
                          <a:ea typeface="宋体" panose="02010600030101010101" pitchFamily="2" charset="-122"/>
                          <a:cs typeface="Times New Roman" panose="02020603050405020304"/>
                        </a:rPr>
                        <a:t>砝码个数</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0000"/>
                        </a:lnSpc>
                        <a:spcAft>
                          <a:spcPct val="0"/>
                        </a:spcAft>
                      </a:pPr>
                      <a:r>
                        <a:rPr lang="en-US" sz="2200" kern="100">
                          <a:solidFill>
                            <a:srgbClr val="000000"/>
                          </a:solidFill>
                          <a:latin typeface="宋体" panose="02010600030101010101" pitchFamily="2" charset="-122"/>
                          <a:ea typeface="宋体" panose="02010600030101010101" pitchFamily="2" charset="-122"/>
                          <a:cs typeface="Times New Roman" panose="02020603050405020304"/>
                        </a:rPr>
                        <a:t>0</a:t>
                      </a:r>
                      <a:endParaRPr lang="zh-CN" sz="2200" kern="100">
                        <a:solidFill>
                          <a:srgbClr val="000000"/>
                        </a:solidFill>
                        <a:latin typeface="宋体" panose="02010600030101010101" pitchFamily="2" charset="-122"/>
                        <a:ea typeface="宋体" panose="02010600030101010101" pitchFamily="2"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0000"/>
                        </a:lnSpc>
                        <a:spcAft>
                          <a:spcPct val="0"/>
                        </a:spcAft>
                      </a:pPr>
                      <a:r>
                        <a:rPr lang="en-US" sz="2200" kern="100">
                          <a:solidFill>
                            <a:srgbClr val="000000"/>
                          </a:solidFill>
                          <a:latin typeface="宋体" panose="02010600030101010101" pitchFamily="2" charset="-122"/>
                          <a:ea typeface="宋体" panose="02010600030101010101" pitchFamily="2" charset="-122"/>
                          <a:cs typeface="Times New Roman" panose="02020603050405020304"/>
                        </a:rPr>
                        <a:t>1</a:t>
                      </a:r>
                      <a:endParaRPr lang="zh-CN" sz="2200" kern="100">
                        <a:solidFill>
                          <a:srgbClr val="000000"/>
                        </a:solidFill>
                        <a:latin typeface="宋体" panose="02010600030101010101" pitchFamily="2" charset="-122"/>
                        <a:ea typeface="宋体" panose="02010600030101010101" pitchFamily="2"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0000"/>
                        </a:lnSpc>
                        <a:spcAft>
                          <a:spcPct val="0"/>
                        </a:spcAft>
                      </a:pPr>
                      <a:r>
                        <a:rPr lang="en-US" sz="2200" kern="100">
                          <a:solidFill>
                            <a:srgbClr val="000000"/>
                          </a:solidFill>
                          <a:latin typeface="宋体" panose="02010600030101010101" pitchFamily="2" charset="-122"/>
                          <a:ea typeface="宋体" panose="02010600030101010101" pitchFamily="2" charset="-122"/>
                          <a:cs typeface="Times New Roman" panose="02020603050405020304"/>
                        </a:rPr>
                        <a:t>2</a:t>
                      </a:r>
                      <a:endParaRPr lang="zh-CN" sz="2200" kern="100">
                        <a:solidFill>
                          <a:srgbClr val="000000"/>
                        </a:solidFill>
                        <a:latin typeface="宋体" panose="02010600030101010101" pitchFamily="2" charset="-122"/>
                        <a:ea typeface="宋体" panose="02010600030101010101" pitchFamily="2"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0000"/>
                        </a:lnSpc>
                        <a:spcAft>
                          <a:spcPct val="0"/>
                        </a:spcAft>
                      </a:pPr>
                      <a:r>
                        <a:rPr lang="en-US" sz="2200" kern="100">
                          <a:solidFill>
                            <a:srgbClr val="000000"/>
                          </a:solidFill>
                          <a:latin typeface="宋体" panose="02010600030101010101" pitchFamily="2" charset="-122"/>
                          <a:ea typeface="宋体" panose="02010600030101010101" pitchFamily="2" charset="-122"/>
                          <a:cs typeface="Times New Roman" panose="02020603050405020304"/>
                        </a:rPr>
                        <a:t>3</a:t>
                      </a:r>
                      <a:endParaRPr lang="zh-CN" sz="2200" kern="100">
                        <a:solidFill>
                          <a:srgbClr val="000000"/>
                        </a:solidFill>
                        <a:latin typeface="宋体" panose="02010600030101010101" pitchFamily="2" charset="-122"/>
                        <a:ea typeface="宋体" panose="02010600030101010101" pitchFamily="2"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4094">
                <a:tc>
                  <a:txBody>
                    <a:bodyPr/>
                    <a:lstStyle/>
                    <a:p>
                      <a:pPr algn="ctr">
                        <a:lnSpc>
                          <a:spcPct val="120000"/>
                        </a:lnSpc>
                        <a:spcAft>
                          <a:spcPct val="0"/>
                        </a:spcAft>
                      </a:pPr>
                      <a:r>
                        <a:rPr lang="zh-CN" sz="2200" kern="100">
                          <a:solidFill>
                            <a:srgbClr val="000000"/>
                          </a:solidFill>
                          <a:latin typeface="宋体" panose="02010600030101010101" pitchFamily="2" charset="-122"/>
                          <a:ea typeface="宋体" panose="02010600030101010101" pitchFamily="2" charset="-122"/>
                          <a:cs typeface="Times New Roman" panose="02020603050405020304"/>
                        </a:rPr>
                        <a:t>压力</a:t>
                      </a:r>
                      <a:r>
                        <a:rPr lang="en-US" sz="2200" kern="100">
                          <a:solidFill>
                            <a:srgbClr val="000000"/>
                          </a:solidFill>
                          <a:latin typeface="宋体" panose="02010600030101010101" pitchFamily="2" charset="-122"/>
                          <a:ea typeface="宋体" panose="02010600030101010101" pitchFamily="2" charset="-122"/>
                          <a:cs typeface="Times New Roman" panose="02020603050405020304"/>
                        </a:rPr>
                        <a:t>/N</a:t>
                      </a:r>
                      <a:endParaRPr lang="zh-CN" sz="2200" kern="100">
                        <a:solidFill>
                          <a:srgbClr val="000000"/>
                        </a:solidFill>
                        <a:latin typeface="宋体" panose="02010600030101010101" pitchFamily="2" charset="-122"/>
                        <a:ea typeface="宋体" panose="02010600030101010101" pitchFamily="2"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0000"/>
                        </a:lnSpc>
                        <a:spcAft>
                          <a:spcPct val="0"/>
                        </a:spcAft>
                      </a:pPr>
                      <a:r>
                        <a:rPr lang="en-US" sz="2200" kern="100">
                          <a:solidFill>
                            <a:srgbClr val="000000"/>
                          </a:solidFill>
                          <a:latin typeface="宋体" panose="02010600030101010101" pitchFamily="2" charset="-122"/>
                          <a:ea typeface="宋体" panose="02010600030101010101" pitchFamily="2" charset="-122"/>
                          <a:cs typeface="Times New Roman" panose="02020603050405020304"/>
                        </a:rPr>
                        <a:t>4.0</a:t>
                      </a:r>
                      <a:endParaRPr lang="zh-CN" sz="2200" kern="100">
                        <a:solidFill>
                          <a:srgbClr val="000000"/>
                        </a:solidFill>
                        <a:latin typeface="宋体" panose="02010600030101010101" pitchFamily="2" charset="-122"/>
                        <a:ea typeface="宋体" panose="02010600030101010101" pitchFamily="2"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0000"/>
                        </a:lnSpc>
                        <a:spcAft>
                          <a:spcPct val="0"/>
                        </a:spcAft>
                      </a:pPr>
                      <a:r>
                        <a:rPr lang="en-US" sz="2200" kern="100">
                          <a:solidFill>
                            <a:srgbClr val="000000"/>
                          </a:solidFill>
                          <a:latin typeface="宋体" panose="02010600030101010101" pitchFamily="2" charset="-122"/>
                          <a:ea typeface="宋体" panose="02010600030101010101" pitchFamily="2" charset="-122"/>
                          <a:cs typeface="Times New Roman" panose="02020603050405020304"/>
                        </a:rPr>
                        <a:t>5.0</a:t>
                      </a:r>
                      <a:endParaRPr lang="zh-CN" sz="2200" kern="100">
                        <a:solidFill>
                          <a:srgbClr val="000000"/>
                        </a:solidFill>
                        <a:latin typeface="宋体" panose="02010600030101010101" pitchFamily="2" charset="-122"/>
                        <a:ea typeface="宋体" panose="02010600030101010101" pitchFamily="2"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0000"/>
                        </a:lnSpc>
                        <a:spcAft>
                          <a:spcPct val="0"/>
                        </a:spcAft>
                      </a:pPr>
                      <a:r>
                        <a:rPr lang="en-US" sz="2200" kern="100">
                          <a:solidFill>
                            <a:srgbClr val="000000"/>
                          </a:solidFill>
                          <a:latin typeface="宋体" panose="02010600030101010101" pitchFamily="2" charset="-122"/>
                          <a:ea typeface="宋体" panose="02010600030101010101" pitchFamily="2" charset="-122"/>
                          <a:cs typeface="Times New Roman" panose="02020603050405020304"/>
                        </a:rPr>
                        <a:t>6.0</a:t>
                      </a:r>
                      <a:endParaRPr lang="zh-CN" sz="2200" kern="100">
                        <a:solidFill>
                          <a:srgbClr val="000000"/>
                        </a:solidFill>
                        <a:latin typeface="宋体" panose="02010600030101010101" pitchFamily="2" charset="-122"/>
                        <a:ea typeface="宋体" panose="02010600030101010101" pitchFamily="2"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0000"/>
                        </a:lnSpc>
                        <a:spcAft>
                          <a:spcPct val="0"/>
                        </a:spcAft>
                      </a:pPr>
                      <a:r>
                        <a:rPr lang="en-US" sz="2200" kern="100">
                          <a:solidFill>
                            <a:srgbClr val="000000"/>
                          </a:solidFill>
                          <a:latin typeface="宋体" panose="02010600030101010101" pitchFamily="2" charset="-122"/>
                          <a:ea typeface="宋体" panose="02010600030101010101" pitchFamily="2" charset="-122"/>
                          <a:cs typeface="Times New Roman" panose="02020603050405020304"/>
                        </a:rPr>
                        <a:t>7.0</a:t>
                      </a:r>
                      <a:endParaRPr lang="zh-CN" sz="2200" kern="100">
                        <a:solidFill>
                          <a:srgbClr val="000000"/>
                        </a:solidFill>
                        <a:latin typeface="宋体" panose="02010600030101010101" pitchFamily="2" charset="-122"/>
                        <a:ea typeface="宋体" panose="02010600030101010101" pitchFamily="2"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09062">
                <a:tc>
                  <a:txBody>
                    <a:bodyPr/>
                    <a:lstStyle/>
                    <a:p>
                      <a:pPr algn="ctr">
                        <a:lnSpc>
                          <a:spcPct val="100000"/>
                        </a:lnSpc>
                        <a:spcAft>
                          <a:spcPct val="0"/>
                        </a:spcAft>
                      </a:pPr>
                      <a:r>
                        <a:rPr lang="zh-CN" sz="2200" kern="100">
                          <a:solidFill>
                            <a:srgbClr val="000000"/>
                          </a:solidFill>
                          <a:latin typeface="宋体" panose="02010600030101010101" pitchFamily="2" charset="-122"/>
                          <a:ea typeface="宋体" panose="02010600030101010101" pitchFamily="2" charset="-122"/>
                          <a:cs typeface="Times New Roman" panose="02020603050405020304"/>
                        </a:rPr>
                        <a:t>弹簧测力计示数</a:t>
                      </a:r>
                      <a:r>
                        <a:rPr lang="en-US" sz="2200" kern="100">
                          <a:solidFill>
                            <a:srgbClr val="000000"/>
                          </a:solidFill>
                          <a:latin typeface="宋体" panose="02010600030101010101" pitchFamily="2" charset="-122"/>
                          <a:ea typeface="宋体" panose="02010600030101010101" pitchFamily="2" charset="-122"/>
                          <a:cs typeface="Times New Roman" panose="02020603050405020304"/>
                        </a:rPr>
                        <a:t>/N</a:t>
                      </a:r>
                      <a:endParaRPr lang="zh-CN" sz="2200" kern="100">
                        <a:solidFill>
                          <a:srgbClr val="000000"/>
                        </a:solidFill>
                        <a:latin typeface="宋体" panose="02010600030101010101" pitchFamily="2" charset="-122"/>
                        <a:ea typeface="宋体" panose="02010600030101010101" pitchFamily="2"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ct val="0"/>
                        </a:spcAft>
                      </a:pPr>
                      <a:r>
                        <a:rPr lang="en-US" sz="2200" kern="100">
                          <a:solidFill>
                            <a:srgbClr val="000000"/>
                          </a:solidFill>
                          <a:latin typeface="宋体" panose="02010600030101010101" pitchFamily="2" charset="-122"/>
                          <a:ea typeface="宋体" panose="02010600030101010101" pitchFamily="2" charset="-122"/>
                          <a:cs typeface="Times New Roman" panose="02020603050405020304"/>
                        </a:rPr>
                        <a:t>0.8</a:t>
                      </a:r>
                      <a:endParaRPr lang="zh-CN" sz="2200" kern="100">
                        <a:solidFill>
                          <a:srgbClr val="000000"/>
                        </a:solidFill>
                        <a:latin typeface="宋体" panose="02010600030101010101" pitchFamily="2" charset="-122"/>
                        <a:ea typeface="宋体" panose="02010600030101010101" pitchFamily="2"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ct val="0"/>
                        </a:spcAft>
                      </a:pPr>
                      <a:r>
                        <a:rPr lang="en-US" sz="2200" kern="100">
                          <a:solidFill>
                            <a:srgbClr val="000000"/>
                          </a:solidFill>
                          <a:latin typeface="宋体" panose="02010600030101010101" pitchFamily="2" charset="-122"/>
                          <a:ea typeface="宋体" panose="02010600030101010101" pitchFamily="2" charset="-122"/>
                          <a:cs typeface="Times New Roman" panose="02020603050405020304"/>
                        </a:rPr>
                        <a:t>1.0</a:t>
                      </a:r>
                      <a:endParaRPr lang="zh-CN" sz="2200" kern="100">
                        <a:solidFill>
                          <a:srgbClr val="000000"/>
                        </a:solidFill>
                        <a:latin typeface="宋体" panose="02010600030101010101" pitchFamily="2" charset="-122"/>
                        <a:ea typeface="宋体" panose="02010600030101010101" pitchFamily="2"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ct val="0"/>
                        </a:spcAft>
                      </a:pPr>
                      <a:r>
                        <a:rPr lang="en-US" sz="2200" kern="100">
                          <a:solidFill>
                            <a:srgbClr val="000000"/>
                          </a:solidFill>
                          <a:latin typeface="宋体" panose="02010600030101010101" pitchFamily="2" charset="-122"/>
                          <a:ea typeface="宋体" panose="02010600030101010101" pitchFamily="2" charset="-122"/>
                          <a:cs typeface="Times New Roman" panose="02020603050405020304"/>
                        </a:rPr>
                        <a:t>1.2</a:t>
                      </a:r>
                      <a:endParaRPr lang="zh-CN" sz="2200" kern="100">
                        <a:solidFill>
                          <a:srgbClr val="000000"/>
                        </a:solidFill>
                        <a:latin typeface="宋体" panose="02010600030101010101" pitchFamily="2" charset="-122"/>
                        <a:ea typeface="宋体" panose="02010600030101010101" pitchFamily="2"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ct val="0"/>
                        </a:spcAft>
                      </a:pPr>
                      <a:r>
                        <a:rPr lang="en-US" sz="2200" kern="100">
                          <a:solidFill>
                            <a:srgbClr val="000000"/>
                          </a:solidFill>
                          <a:latin typeface="宋体" panose="02010600030101010101" pitchFamily="2" charset="-122"/>
                          <a:ea typeface="宋体" panose="02010600030101010101" pitchFamily="2" charset="-122"/>
                          <a:cs typeface="Times New Roman" panose="02020603050405020304"/>
                        </a:rPr>
                        <a:t>1.4</a:t>
                      </a:r>
                      <a:endParaRPr lang="zh-CN" sz="2200" kern="100">
                        <a:solidFill>
                          <a:srgbClr val="000000"/>
                        </a:solidFill>
                        <a:latin typeface="宋体" panose="02010600030101010101" pitchFamily="2" charset="-122"/>
                        <a:ea typeface="宋体" panose="02010600030101010101" pitchFamily="2"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4852">
                <a:tc>
                  <a:txBody>
                    <a:bodyPr/>
                    <a:lstStyle/>
                    <a:p>
                      <a:pPr algn="ctr">
                        <a:lnSpc>
                          <a:spcPct val="120000"/>
                        </a:lnSpc>
                        <a:spcAft>
                          <a:spcPct val="0"/>
                        </a:spcAft>
                      </a:pPr>
                      <a:r>
                        <a:rPr lang="zh-CN" sz="2200" kern="100">
                          <a:solidFill>
                            <a:srgbClr val="000000"/>
                          </a:solidFill>
                          <a:latin typeface="宋体" panose="02010600030101010101" pitchFamily="2" charset="-122"/>
                          <a:ea typeface="宋体" panose="02010600030101010101" pitchFamily="2" charset="-122"/>
                          <a:cs typeface="Times New Roman" panose="02020603050405020304"/>
                        </a:rPr>
                        <a:t>摩擦力</a:t>
                      </a:r>
                      <a:r>
                        <a:rPr lang="en-US" sz="2200" kern="100">
                          <a:solidFill>
                            <a:srgbClr val="000000"/>
                          </a:solidFill>
                          <a:latin typeface="宋体" panose="02010600030101010101" pitchFamily="2" charset="-122"/>
                          <a:ea typeface="宋体" panose="02010600030101010101" pitchFamily="2" charset="-122"/>
                          <a:cs typeface="Times New Roman" panose="02020603050405020304"/>
                        </a:rPr>
                        <a:t>/N</a:t>
                      </a:r>
                      <a:endParaRPr lang="zh-CN" sz="2200" kern="100">
                        <a:solidFill>
                          <a:srgbClr val="000000"/>
                        </a:solidFill>
                        <a:latin typeface="宋体" panose="02010600030101010101" pitchFamily="2" charset="-122"/>
                        <a:ea typeface="宋体" panose="02010600030101010101" pitchFamily="2"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0000"/>
                        </a:lnSpc>
                        <a:spcAft>
                          <a:spcPct val="0"/>
                        </a:spcAft>
                      </a:pPr>
                      <a:r>
                        <a:rPr lang="en-US" sz="2200" kern="100">
                          <a:solidFill>
                            <a:srgbClr val="000000"/>
                          </a:solidFill>
                          <a:latin typeface="宋体" panose="02010600030101010101" pitchFamily="2" charset="-122"/>
                          <a:ea typeface="宋体" panose="02010600030101010101" pitchFamily="2" charset="-122"/>
                          <a:cs typeface="Times New Roman" panose="02020603050405020304"/>
                        </a:rPr>
                        <a:t>0.8</a:t>
                      </a:r>
                      <a:endParaRPr lang="zh-CN" sz="2200" kern="100">
                        <a:solidFill>
                          <a:srgbClr val="000000"/>
                        </a:solidFill>
                        <a:latin typeface="宋体" panose="02010600030101010101" pitchFamily="2" charset="-122"/>
                        <a:ea typeface="宋体" panose="02010600030101010101" pitchFamily="2"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0000"/>
                        </a:lnSpc>
                        <a:spcAft>
                          <a:spcPct val="0"/>
                        </a:spcAft>
                      </a:pPr>
                      <a:r>
                        <a:rPr lang="en-US" sz="2200" kern="100">
                          <a:solidFill>
                            <a:srgbClr val="000000"/>
                          </a:solidFill>
                          <a:latin typeface="宋体" panose="02010600030101010101" pitchFamily="2" charset="-122"/>
                          <a:ea typeface="宋体" panose="02010600030101010101" pitchFamily="2" charset="-122"/>
                          <a:cs typeface="Times New Roman" panose="02020603050405020304"/>
                        </a:rPr>
                        <a:t>1.0</a:t>
                      </a:r>
                      <a:endParaRPr lang="zh-CN" sz="2200" kern="100">
                        <a:solidFill>
                          <a:srgbClr val="000000"/>
                        </a:solidFill>
                        <a:latin typeface="宋体" panose="02010600030101010101" pitchFamily="2" charset="-122"/>
                        <a:ea typeface="宋体" panose="02010600030101010101" pitchFamily="2"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0000"/>
                        </a:lnSpc>
                        <a:spcAft>
                          <a:spcPct val="0"/>
                        </a:spcAft>
                      </a:pPr>
                      <a:r>
                        <a:rPr lang="en-US" sz="2200" kern="100">
                          <a:solidFill>
                            <a:srgbClr val="000000"/>
                          </a:solidFill>
                          <a:latin typeface="宋体" panose="02010600030101010101" pitchFamily="2" charset="-122"/>
                          <a:ea typeface="宋体" panose="02010600030101010101" pitchFamily="2" charset="-122"/>
                          <a:cs typeface="Times New Roman" panose="02020603050405020304"/>
                        </a:rPr>
                        <a:t>1.2</a:t>
                      </a:r>
                      <a:endParaRPr lang="zh-CN" sz="2200" kern="100">
                        <a:solidFill>
                          <a:srgbClr val="000000"/>
                        </a:solidFill>
                        <a:latin typeface="宋体" panose="02010600030101010101" pitchFamily="2" charset="-122"/>
                        <a:ea typeface="宋体" panose="02010600030101010101" pitchFamily="2"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0000"/>
                        </a:lnSpc>
                        <a:spcAft>
                          <a:spcPct val="0"/>
                        </a:spcAft>
                      </a:pPr>
                      <a:r>
                        <a:rPr lang="en-US" sz="2200" kern="100">
                          <a:solidFill>
                            <a:srgbClr val="000000"/>
                          </a:solidFill>
                          <a:latin typeface="宋体" panose="02010600030101010101" pitchFamily="2" charset="-122"/>
                          <a:ea typeface="宋体" panose="02010600030101010101" pitchFamily="2" charset="-122"/>
                          <a:cs typeface="Times New Roman" panose="02020603050405020304"/>
                        </a:rPr>
                        <a:t>1.4</a:t>
                      </a:r>
                      <a:endParaRPr lang="zh-CN" sz="2200" kern="100">
                        <a:solidFill>
                          <a:srgbClr val="000000"/>
                        </a:solidFill>
                        <a:latin typeface="宋体" pitchFamily="2" charset="-122"/>
                        <a:ea typeface="宋体" panose="02010600030101010101" pitchFamily="2"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705080" y="492454"/>
            <a:ext cx="11248221" cy="6047809"/>
          </a:xfrm>
          <a:prstGeom prst="rect">
            <a:avLst/>
          </a:prstGeom>
          <a:noFill/>
        </p:spPr>
        <p:txBody>
          <a:bodyPr wrap="square" rtlCol="0">
            <a:spAutoFit/>
          </a:bodyPr>
          <a:lstStyle/>
          <a:p>
            <a:pPr>
              <a:lnSpc>
                <a:spcPct val="200000"/>
              </a:lnSpc>
            </a:pPr>
            <a:r>
              <a:rPr lang="en-US" altLang="zh-CN" sz="2400" smtClean="0">
                <a:latin typeface="宋体" panose="02010600030101010101" pitchFamily="2" charset="-122"/>
                <a:ea typeface="宋体" panose="02010600030101010101" pitchFamily="2" charset="-122"/>
              </a:rPr>
              <a:t>(1)</a:t>
            </a:r>
            <a:r>
              <a:rPr lang="zh-CN" altLang="en-US" sz="2400" smtClean="0">
                <a:latin typeface="宋体" panose="02010600030101010101" pitchFamily="2" charset="-122"/>
                <a:ea typeface="宋体" panose="02010600030101010101" pitchFamily="2" charset="-122"/>
              </a:rPr>
              <a:t>为了测出滑动摩擦力的大小</a:t>
            </a:r>
            <a:r>
              <a:rPr lang="en-US" altLang="zh-CN"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实验中应沿</a:t>
            </a:r>
            <a:r>
              <a:rPr lang="zh-CN" altLang="en-US" sz="2400" u="sng" smtClean="0">
                <a:latin typeface="宋体" panose="02010600030101010101" pitchFamily="2" charset="-122"/>
                <a:ea typeface="宋体" panose="02010600030101010101" pitchFamily="2" charset="-122"/>
              </a:rPr>
              <a:t>     </a:t>
            </a:r>
            <a:r>
              <a:rPr lang="zh-CN" altLang="en-US" sz="2400" smtClean="0">
                <a:latin typeface="宋体" panose="02010600030101010101" pitchFamily="2" charset="-122"/>
                <a:ea typeface="宋体" panose="02010600030101010101" pitchFamily="2" charset="-122"/>
              </a:rPr>
              <a:t>方向拉动使木块做</a:t>
            </a:r>
            <a:r>
              <a:rPr lang="zh-CN" altLang="en-US" sz="2400" u="sng" smtClean="0">
                <a:latin typeface="宋体" panose="02010600030101010101" pitchFamily="2" charset="-122"/>
                <a:ea typeface="宋体" panose="02010600030101010101" pitchFamily="2" charset="-122"/>
              </a:rPr>
              <a:t>        </a:t>
            </a:r>
            <a:r>
              <a:rPr lang="zh-CN" altLang="en-US" sz="2400" smtClean="0">
                <a:latin typeface="宋体" panose="02010600030101010101" pitchFamily="2" charset="-122"/>
                <a:ea typeface="宋体" panose="02010600030101010101" pitchFamily="2" charset="-122"/>
              </a:rPr>
              <a:t>运动</a:t>
            </a:r>
            <a:r>
              <a:rPr lang="en-US" altLang="zh-CN" sz="2400" smtClean="0">
                <a:latin typeface="宋体" panose="02010600030101010101" pitchFamily="2" charset="-122"/>
                <a:ea typeface="宋体" panose="02010600030101010101" pitchFamily="2" charset="-122"/>
              </a:rPr>
              <a:t>.</a:t>
            </a:r>
          </a:p>
          <a:p>
            <a:pPr>
              <a:lnSpc>
                <a:spcPct val="200000"/>
              </a:lnSpc>
            </a:pPr>
            <a:r>
              <a:rPr lang="en-US" altLang="zh-CN" sz="2400" smtClean="0">
                <a:latin typeface="宋体" panose="02010600030101010101" pitchFamily="2" charset="-122"/>
                <a:ea typeface="宋体" panose="02010600030101010101" pitchFamily="2" charset="-122"/>
              </a:rPr>
              <a:t>(2)</a:t>
            </a:r>
            <a:r>
              <a:rPr lang="zh-CN" altLang="en-US" sz="2400" smtClean="0">
                <a:latin typeface="宋体" panose="02010600030101010101" pitchFamily="2" charset="-122"/>
                <a:ea typeface="宋体" panose="02010600030101010101" pitchFamily="2" charset="-122"/>
              </a:rPr>
              <a:t>为了得出滑动摩擦力的大小与接触面所受压力大小之间的比例关系</a:t>
            </a:r>
            <a:r>
              <a:rPr lang="en-US" altLang="zh-CN"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某同学利用</a:t>
            </a:r>
            <a:endParaRPr lang="en-US" altLang="zh-CN" sz="2400" smtClean="0">
              <a:latin typeface="宋体" panose="02010600030101010101" pitchFamily="2" charset="-122"/>
              <a:ea typeface="宋体" panose="02010600030101010101" pitchFamily="2" charset="-122"/>
            </a:endParaRPr>
          </a:p>
          <a:p>
            <a:pPr>
              <a:lnSpc>
                <a:spcPct val="200000"/>
              </a:lnSpc>
            </a:pPr>
            <a:r>
              <a:rPr lang="zh-CN" altLang="en-US" sz="2400" u="sng" smtClean="0">
                <a:latin typeface="宋体" panose="02010600030101010101" pitchFamily="2" charset="-122"/>
                <a:ea typeface="宋体" panose="02010600030101010101" pitchFamily="2" charset="-122"/>
              </a:rPr>
              <a:t>       </a:t>
            </a:r>
            <a:r>
              <a:rPr lang="zh-CN" altLang="en-US" sz="2400" smtClean="0">
                <a:latin typeface="宋体" panose="02010600030101010101" pitchFamily="2" charset="-122"/>
                <a:ea typeface="宋体" panose="02010600030101010101" pitchFamily="2" charset="-122"/>
              </a:rPr>
              <a:t>两图所示的实验装置取得的实验数据如上表所示</a:t>
            </a:r>
            <a:r>
              <a:rPr lang="en-US" altLang="zh-CN"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请写出分析表中数据的过程</a:t>
            </a:r>
            <a:r>
              <a:rPr lang="en-US" altLang="zh-CN"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并写出得出的结论</a:t>
            </a:r>
            <a:r>
              <a:rPr lang="en-US" altLang="zh-CN" sz="2400" smtClean="0">
                <a:latin typeface="宋体" panose="02010600030101010101" pitchFamily="2" charset="-122"/>
                <a:ea typeface="宋体" panose="02010600030101010101" pitchFamily="2" charset="-122"/>
              </a:rPr>
              <a:t>.</a:t>
            </a:r>
          </a:p>
          <a:p>
            <a:pPr>
              <a:lnSpc>
                <a:spcPct val="200000"/>
              </a:lnSpc>
            </a:pPr>
            <a:r>
              <a:rPr lang="zh-CN" altLang="en-US" sz="2400" smtClean="0">
                <a:latin typeface="宋体" panose="02010600030101010101" pitchFamily="2" charset="-122"/>
                <a:ea typeface="宋体" panose="02010600030101010101" pitchFamily="2" charset="-122"/>
              </a:rPr>
              <a:t>分析过程</a:t>
            </a:r>
            <a:r>
              <a:rPr lang="en-US" sz="2400" smtClean="0">
                <a:latin typeface="宋体" panose="02010600030101010101" pitchFamily="2" charset="-122"/>
                <a:ea typeface="宋体" panose="02010600030101010101" pitchFamily="2" charset="-122"/>
              </a:rPr>
              <a:t>:</a:t>
            </a:r>
            <a:r>
              <a:rPr lang="en-US" sz="2400" u="sng" smtClean="0">
                <a:latin typeface="宋体" panose="02010600030101010101" pitchFamily="2" charset="-122"/>
                <a:ea typeface="宋体" panose="02010600030101010101" pitchFamily="2" charset="-122"/>
              </a:rPr>
              <a:t>                                                        </a:t>
            </a:r>
            <a:r>
              <a:rPr lang="en-US" sz="2400" smtClean="0">
                <a:latin typeface="宋体" panose="02010600030101010101" pitchFamily="2" charset="-122"/>
                <a:ea typeface="宋体" panose="02010600030101010101" pitchFamily="2" charset="-122"/>
              </a:rPr>
              <a:t>.</a:t>
            </a:r>
            <a:endParaRPr lang="zh-CN" altLang="en-US" sz="2400" smtClean="0">
              <a:latin typeface="宋体" panose="02010600030101010101" pitchFamily="2" charset="-122"/>
              <a:ea typeface="宋体" panose="02010600030101010101" pitchFamily="2" charset="-122"/>
            </a:endParaRPr>
          </a:p>
          <a:p>
            <a:pPr>
              <a:lnSpc>
                <a:spcPct val="200000"/>
              </a:lnSpc>
            </a:pPr>
            <a:r>
              <a:rPr lang="zh-CN" altLang="en-US" sz="2400" smtClean="0">
                <a:latin typeface="宋体" panose="02010600030101010101" pitchFamily="2" charset="-122"/>
                <a:ea typeface="宋体" panose="02010600030101010101" pitchFamily="2" charset="-122"/>
              </a:rPr>
              <a:t>结论</a:t>
            </a:r>
            <a:r>
              <a:rPr lang="en-US" sz="2400" smtClean="0">
                <a:latin typeface="宋体" panose="02010600030101010101" pitchFamily="2" charset="-122"/>
                <a:ea typeface="宋体" panose="02010600030101010101" pitchFamily="2" charset="-122"/>
              </a:rPr>
              <a:t>:</a:t>
            </a:r>
            <a:r>
              <a:rPr lang="en-US" altLang="zh-CN" sz="2400" u="sng" smtClean="0">
                <a:latin typeface="宋体" panose="02010600030101010101" pitchFamily="2" charset="-122"/>
                <a:ea typeface="宋体" panose="02010600030101010101" pitchFamily="2" charset="-122"/>
              </a:rPr>
              <a:t>                                                               </a:t>
            </a:r>
            <a:r>
              <a:rPr lang="en-US" sz="2400" smtClean="0">
                <a:latin typeface="宋体" panose="02010600030101010101" pitchFamily="2" charset="-122"/>
                <a:ea typeface="宋体" panose="02010600030101010101" pitchFamily="2" charset="-122"/>
              </a:rPr>
              <a:t>.</a:t>
            </a:r>
          </a:p>
          <a:p>
            <a:pPr>
              <a:lnSpc>
                <a:spcPct val="150000"/>
              </a:lnSpc>
            </a:pPr>
            <a:endParaRPr lang="en-US" sz="2200" smtClean="0">
              <a:latin typeface="宋体" panose="02010600030101010101" pitchFamily="2" charset="-122"/>
              <a:ea typeface="宋体" panose="02010600030101010101" pitchFamily="2" charset="-122"/>
            </a:endParaRPr>
          </a:p>
          <a:p>
            <a:pPr>
              <a:lnSpc>
                <a:spcPct val="150000"/>
              </a:lnSpc>
            </a:pPr>
            <a:endParaRPr lang="en-US" sz="2200" smtClean="0">
              <a:latin typeface="宋体" panose="02010600030101010101" pitchFamily="2" charset="-122"/>
              <a:ea typeface="宋体" panose="02010600030101010101" pitchFamily="2" charset="-122"/>
            </a:endParaRPr>
          </a:p>
          <a:p>
            <a:pPr>
              <a:lnSpc>
                <a:spcPct val="150000"/>
              </a:lnSpc>
            </a:pPr>
            <a:endParaRPr lang="en-US" altLang="zh-CN" sz="2200" smtClean="0">
              <a:latin typeface="宋体" panose="02010600030101010101" pitchFamily="2" charset="-122"/>
              <a:ea typeface="宋体" panose="02010600030101010101" pitchFamily="2" charset="-122"/>
            </a:endParaRPr>
          </a:p>
        </p:txBody>
      </p:sp>
      <p:pic>
        <p:nvPicPr>
          <p:cNvPr id="126978" name="Picture 2"/>
          <p:cNvPicPr>
            <a:picLocks noChangeAspect="1" noChangeArrowheads="1"/>
          </p:cNvPicPr>
          <p:nvPr/>
        </p:nvPicPr>
        <p:blipFill>
          <a:blip r:embed="rId2"/>
          <a:stretch>
            <a:fillRect/>
          </a:stretch>
        </p:blipFill>
        <p:spPr bwMode="auto">
          <a:xfrm>
            <a:off x="2233725" y="3373661"/>
            <a:ext cx="8389937" cy="771525"/>
          </a:xfrm>
          <a:prstGeom prst="rect">
            <a:avLst/>
          </a:prstGeom>
          <a:noFill/>
          <a:ln w="9525">
            <a:noFill/>
            <a:miter lim="800000"/>
          </a:ln>
          <a:effectLst/>
        </p:spPr>
      </p:pic>
      <p:sp>
        <p:nvSpPr>
          <p:cNvPr id="13" name="TextBox 12"/>
          <p:cNvSpPr txBox="1"/>
          <p:nvPr/>
        </p:nvSpPr>
        <p:spPr>
          <a:xfrm>
            <a:off x="9633227" y="720581"/>
            <a:ext cx="1569070" cy="461665"/>
          </a:xfrm>
          <a:prstGeom prst="rect">
            <a:avLst/>
          </a:prstGeom>
          <a:noFill/>
        </p:spPr>
        <p:txBody>
          <a:bodyPr wrap="square" rtlCol="0">
            <a:spAutoFit/>
          </a:bodyPr>
          <a:lstStyle/>
          <a:p>
            <a:r>
              <a:rPr lang="zh-CN" altLang="en-US" sz="2400" smtClean="0">
                <a:solidFill>
                  <a:srgbClr val="FF0000"/>
                </a:solidFill>
                <a:latin typeface="宋体" panose="02010600030101010101" pitchFamily="2" charset="-122"/>
                <a:ea typeface="宋体" panose="02010600030101010101" pitchFamily="2" charset="-122"/>
              </a:rPr>
              <a:t>匀速直线</a:t>
            </a:r>
          </a:p>
        </p:txBody>
      </p:sp>
      <p:sp>
        <p:nvSpPr>
          <p:cNvPr id="14" name="TextBox 13"/>
          <p:cNvSpPr txBox="1"/>
          <p:nvPr/>
        </p:nvSpPr>
        <p:spPr>
          <a:xfrm>
            <a:off x="6552953" y="677553"/>
            <a:ext cx="945128" cy="461665"/>
          </a:xfrm>
          <a:prstGeom prst="rect">
            <a:avLst/>
          </a:prstGeom>
          <a:noFill/>
        </p:spPr>
        <p:txBody>
          <a:bodyPr wrap="square" rtlCol="0">
            <a:spAutoFit/>
          </a:bodyPr>
          <a:lstStyle/>
          <a:p>
            <a:r>
              <a:rPr lang="zh-CN" altLang="en-US" sz="2400" smtClean="0">
                <a:solidFill>
                  <a:srgbClr val="FF0000"/>
                </a:solidFill>
                <a:latin typeface="宋体" panose="02010600030101010101" pitchFamily="2" charset="-122"/>
                <a:ea typeface="宋体" panose="02010600030101010101" pitchFamily="2" charset="-122"/>
              </a:rPr>
              <a:t>水平</a:t>
            </a:r>
          </a:p>
        </p:txBody>
      </p:sp>
      <p:sp>
        <p:nvSpPr>
          <p:cNvPr id="15" name="TextBox 14"/>
          <p:cNvSpPr txBox="1"/>
          <p:nvPr/>
        </p:nvSpPr>
        <p:spPr>
          <a:xfrm>
            <a:off x="733065" y="2172864"/>
            <a:ext cx="1310887" cy="461665"/>
          </a:xfrm>
          <a:prstGeom prst="rect">
            <a:avLst/>
          </a:prstGeom>
          <a:noFill/>
        </p:spPr>
        <p:txBody>
          <a:bodyPr wrap="square" rtlCol="0">
            <a:spAutoFit/>
          </a:bodyPr>
          <a:lstStyle/>
          <a:p>
            <a:r>
              <a:rPr lang="zh-CN" altLang="en-US" sz="2400" smtClean="0">
                <a:solidFill>
                  <a:srgbClr val="FF0000"/>
                </a:solidFill>
                <a:latin typeface="宋体" panose="02010600030101010101" pitchFamily="2" charset="-122"/>
                <a:ea typeface="宋体" panose="02010600030101010101" pitchFamily="2" charset="-122"/>
              </a:rPr>
              <a:t>甲、乙</a:t>
            </a:r>
          </a:p>
        </p:txBody>
      </p:sp>
      <p:sp>
        <p:nvSpPr>
          <p:cNvPr id="18" name="TextBox 17"/>
          <p:cNvSpPr txBox="1"/>
          <p:nvPr/>
        </p:nvSpPr>
        <p:spPr>
          <a:xfrm>
            <a:off x="1463041" y="4367425"/>
            <a:ext cx="9940066" cy="461665"/>
          </a:xfrm>
          <a:prstGeom prst="rect">
            <a:avLst/>
          </a:prstGeom>
          <a:noFill/>
        </p:spPr>
        <p:txBody>
          <a:bodyPr wrap="square" rtlCol="0">
            <a:spAutoFit/>
          </a:bodyPr>
          <a:lstStyle/>
          <a:p>
            <a:r>
              <a:rPr lang="zh-CN" altLang="en-US" sz="2400" smtClean="0">
                <a:solidFill>
                  <a:srgbClr val="FF0000"/>
                </a:solidFill>
                <a:latin typeface="宋体" panose="02010600030101010101" pitchFamily="2" charset="-122"/>
                <a:ea typeface="宋体" panose="02010600030101010101" pitchFamily="2" charset="-122"/>
              </a:rPr>
              <a:t>当接触面粗糙程度相同时</a:t>
            </a:r>
            <a:r>
              <a:rPr lang="en-US" altLang="zh-CN" sz="2400" smtClean="0">
                <a:solidFill>
                  <a:srgbClr val="FF0000"/>
                </a:solidFill>
                <a:latin typeface="宋体" panose="02010600030101010101" pitchFamily="2" charset="-122"/>
                <a:ea typeface="宋体" panose="02010600030101010101" pitchFamily="2" charset="-122"/>
              </a:rPr>
              <a:t>,</a:t>
            </a:r>
            <a:r>
              <a:rPr lang="zh-CN" altLang="en-US" sz="2400" smtClean="0">
                <a:solidFill>
                  <a:srgbClr val="FF0000"/>
                </a:solidFill>
                <a:latin typeface="宋体" panose="02010600030101010101" pitchFamily="2" charset="-122"/>
                <a:ea typeface="宋体" panose="02010600030101010101" pitchFamily="2" charset="-122"/>
              </a:rPr>
              <a:t>滑动摩擦力大小与接触面所受压力大小成正比</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ppt_x"/>
                                          </p:val>
                                        </p:tav>
                                        <p:tav tm="100000">
                                          <p:val>
                                            <p:strVal val="#ppt_x"/>
                                          </p:val>
                                        </p:tav>
                                      </p:tavLst>
                                    </p:anim>
                                    <p:anim calcmode="lin" valueType="num">
                                      <p:cBhvr additive="base">
                                        <p:cTn id="1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ppt_x"/>
                                          </p:val>
                                        </p:tav>
                                        <p:tav tm="100000">
                                          <p:val>
                                            <p:strVal val="#ppt_x"/>
                                          </p:val>
                                        </p:tav>
                                      </p:tavLst>
                                    </p:anim>
                                    <p:anim calcmode="lin" valueType="num">
                                      <p:cBhvr additive="base">
                                        <p:cTn id="2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126978"/>
                                        </p:tgtEl>
                                        <p:attrNameLst>
                                          <p:attrName>style.visibility</p:attrName>
                                        </p:attrNameLst>
                                      </p:cBhvr>
                                      <p:to>
                                        <p:strVal val="visible"/>
                                      </p:to>
                                    </p:set>
                                    <p:anim calcmode="lin" valueType="num">
                                      <p:cBhvr additive="base">
                                        <p:cTn id="31" dur="500" fill="hold"/>
                                        <p:tgtEl>
                                          <p:spTgt spid="126978"/>
                                        </p:tgtEl>
                                        <p:attrNameLst>
                                          <p:attrName>ppt_x</p:attrName>
                                        </p:attrNameLst>
                                      </p:cBhvr>
                                      <p:tavLst>
                                        <p:tav tm="0">
                                          <p:val>
                                            <p:strVal val="#ppt_x"/>
                                          </p:val>
                                        </p:tav>
                                        <p:tav tm="100000">
                                          <p:val>
                                            <p:strVal val="#ppt_x"/>
                                          </p:val>
                                        </p:tav>
                                      </p:tavLst>
                                    </p:anim>
                                    <p:anim calcmode="lin" valueType="num">
                                      <p:cBhvr additive="base">
                                        <p:cTn id="32" dur="500" fill="hold"/>
                                        <p:tgtEl>
                                          <p:spTgt spid="126978"/>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500" fill="hold"/>
                                        <p:tgtEl>
                                          <p:spTgt spid="18"/>
                                        </p:tgtEl>
                                        <p:attrNameLst>
                                          <p:attrName>ppt_x</p:attrName>
                                        </p:attrNameLst>
                                      </p:cBhvr>
                                      <p:tavLst>
                                        <p:tav tm="0">
                                          <p:val>
                                            <p:strVal val="#ppt_x"/>
                                          </p:val>
                                        </p:tav>
                                        <p:tav tm="100000">
                                          <p:val>
                                            <p:strVal val="#ppt_x"/>
                                          </p:val>
                                        </p:tav>
                                      </p:tavLst>
                                    </p:anim>
                                    <p:anim calcmode="lin" valueType="num">
                                      <p:cBhvr additive="base">
                                        <p:cTn id="3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13" grpId="0"/>
      <p:bldP spid="14" grpId="0"/>
      <p:bldP spid="15" grpId="0"/>
      <p:bldP spid="18"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705080" y="663904"/>
            <a:ext cx="11248221" cy="4523105"/>
          </a:xfrm>
          <a:prstGeom prst="rect">
            <a:avLst/>
          </a:prstGeom>
          <a:noFill/>
        </p:spPr>
        <p:txBody>
          <a:bodyPr wrap="square" rtlCol="0">
            <a:spAutoFit/>
          </a:bodyPr>
          <a:lstStyle/>
          <a:p>
            <a:pPr>
              <a:lnSpc>
                <a:spcPct val="150000"/>
              </a:lnSpc>
            </a:pPr>
            <a:r>
              <a:rPr lang="en-US" sz="2400" smtClean="0">
                <a:latin typeface="宋体" panose="02010600030101010101" pitchFamily="2" charset="-122"/>
                <a:ea typeface="宋体" panose="02010600030101010101" pitchFamily="2" charset="-122"/>
              </a:rPr>
              <a:t>(3)</a:t>
            </a:r>
            <a:r>
              <a:rPr lang="zh-CN" altLang="en-US" sz="2400" smtClean="0">
                <a:latin typeface="宋体" panose="02010600030101010101" pitchFamily="2" charset="-122"/>
                <a:ea typeface="宋体" panose="02010600030101010101" pitchFamily="2" charset="-122"/>
              </a:rPr>
              <a:t>在第</a:t>
            </a:r>
            <a:r>
              <a:rPr lang="en-US" sz="2400" smtClean="0">
                <a:latin typeface="宋体" panose="02010600030101010101" pitchFamily="2" charset="-122"/>
                <a:ea typeface="宋体" panose="02010600030101010101" pitchFamily="2" charset="-122"/>
              </a:rPr>
              <a:t>4</a:t>
            </a:r>
            <a:r>
              <a:rPr lang="zh-CN" altLang="en-US" sz="2400" smtClean="0">
                <a:latin typeface="宋体" panose="02010600030101010101" pitchFamily="2" charset="-122"/>
                <a:ea typeface="宋体" panose="02010600030101010101" pitchFamily="2" charset="-122"/>
              </a:rPr>
              <a:t>次实验中</a:t>
            </a:r>
            <a:r>
              <a:rPr lang="en-US"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如果加速拉动木块</a:t>
            </a:r>
            <a:r>
              <a:rPr lang="en-US"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则弹簧测力计示数</a:t>
            </a:r>
            <a:r>
              <a:rPr lang="zh-CN" altLang="en-US" sz="2400" u="sng" smtClean="0">
                <a:latin typeface="宋体" panose="02010600030101010101" pitchFamily="2" charset="-122"/>
                <a:ea typeface="宋体" panose="02010600030101010101" pitchFamily="2" charset="-122"/>
              </a:rPr>
              <a:t>        </a:t>
            </a:r>
            <a:r>
              <a:rPr lang="en-US" sz="2400" smtClean="0">
                <a:latin typeface="宋体" panose="02010600030101010101" pitchFamily="2" charset="-122"/>
                <a:ea typeface="宋体" panose="02010600030101010101" pitchFamily="2" charset="-122"/>
              </a:rPr>
              <a:t>1.4 N,</a:t>
            </a:r>
            <a:r>
              <a:rPr lang="zh-CN" altLang="en-US" sz="2400" smtClean="0">
                <a:latin typeface="宋体" panose="02010600030101010101" pitchFamily="2" charset="-122"/>
                <a:ea typeface="宋体" panose="02010600030101010101" pitchFamily="2" charset="-122"/>
              </a:rPr>
              <a:t>此时木块受到的滑动摩擦力</a:t>
            </a:r>
            <a:r>
              <a:rPr lang="zh-CN" altLang="en-US" sz="2400" u="sng" smtClean="0">
                <a:latin typeface="宋体" panose="02010600030101010101" pitchFamily="2" charset="-122"/>
                <a:ea typeface="宋体" panose="02010600030101010101" pitchFamily="2" charset="-122"/>
              </a:rPr>
              <a:t>         </a:t>
            </a:r>
            <a:r>
              <a:rPr lang="en-US" sz="2400" smtClean="0">
                <a:latin typeface="宋体" panose="02010600030101010101" pitchFamily="2" charset="-122"/>
                <a:ea typeface="宋体" panose="02010600030101010101" pitchFamily="2" charset="-122"/>
              </a:rPr>
              <a:t>1.4 N.(</a:t>
            </a:r>
            <a:r>
              <a:rPr lang="zh-CN" altLang="en-US" sz="2400" smtClean="0">
                <a:latin typeface="宋体" panose="02010600030101010101" pitchFamily="2" charset="-122"/>
                <a:ea typeface="宋体" panose="02010600030101010101" pitchFamily="2" charset="-122"/>
              </a:rPr>
              <a:t>均选填</a:t>
            </a:r>
            <a:r>
              <a:rPr lang="en-US"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大于</a:t>
            </a:r>
            <a:r>
              <a:rPr lang="en-US"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小于</a:t>
            </a:r>
            <a:r>
              <a:rPr lang="en-US"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或</a:t>
            </a:r>
            <a:r>
              <a:rPr lang="en-US"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等于</a:t>
            </a:r>
            <a:r>
              <a:rPr lang="en-US" sz="2400" smtClean="0">
                <a:latin typeface="宋体" panose="02010600030101010101" pitchFamily="2" charset="-122"/>
                <a:ea typeface="宋体" panose="02010600030101010101" pitchFamily="2" charset="-122"/>
              </a:rPr>
              <a:t>”)</a:t>
            </a:r>
            <a:endParaRPr lang="zh-CN" altLang="en-US" sz="2400" smtClean="0">
              <a:latin typeface="宋体" panose="02010600030101010101" pitchFamily="2" charset="-122"/>
              <a:ea typeface="宋体" panose="02010600030101010101" pitchFamily="2" charset="-122"/>
            </a:endParaRPr>
          </a:p>
          <a:p>
            <a:pPr>
              <a:lnSpc>
                <a:spcPct val="150000"/>
              </a:lnSpc>
            </a:pPr>
            <a:r>
              <a:rPr lang="en-US" sz="2400" smtClean="0">
                <a:latin typeface="宋体" panose="02010600030101010101" pitchFamily="2" charset="-122"/>
                <a:ea typeface="宋体" panose="02010600030101010101" pitchFamily="2" charset="-122"/>
              </a:rPr>
              <a:t>(4)</a:t>
            </a:r>
            <a:r>
              <a:rPr lang="zh-CN" altLang="en-US" sz="2400" smtClean="0">
                <a:latin typeface="宋体" panose="02010600030101010101" pitchFamily="2" charset="-122"/>
                <a:ea typeface="宋体" panose="02010600030101010101" pitchFamily="2" charset="-122"/>
              </a:rPr>
              <a:t>探究</a:t>
            </a:r>
            <a:r>
              <a:rPr lang="en-US"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滑动摩擦力的大小与接触面粗糙程度的关系</a:t>
            </a:r>
            <a:r>
              <a:rPr lang="en-US"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时</a:t>
            </a:r>
            <a:r>
              <a:rPr lang="en-US"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应选用</a:t>
            </a:r>
            <a:r>
              <a:rPr lang="zh-CN" altLang="en-US" sz="2400" u="sng" smtClean="0">
                <a:latin typeface="宋体" panose="02010600030101010101" pitchFamily="2" charset="-122"/>
                <a:ea typeface="宋体" panose="02010600030101010101" pitchFamily="2" charset="-122"/>
              </a:rPr>
              <a:t>           </a:t>
            </a:r>
            <a:r>
              <a:rPr lang="zh-CN" altLang="en-US" sz="2400" smtClean="0">
                <a:latin typeface="宋体" panose="02010600030101010101" pitchFamily="2" charset="-122"/>
                <a:ea typeface="宋体" panose="02010600030101010101" pitchFamily="2" charset="-122"/>
              </a:rPr>
              <a:t>两图所示的实验装置进行探究</a:t>
            </a:r>
            <a:r>
              <a:rPr lang="en-US" sz="2400" smtClean="0">
                <a:latin typeface="宋体" panose="02010600030101010101" pitchFamily="2" charset="-122"/>
                <a:ea typeface="宋体" panose="02010600030101010101" pitchFamily="2" charset="-122"/>
              </a:rPr>
              <a:t>.</a:t>
            </a:r>
            <a:endParaRPr lang="zh-CN" altLang="en-US" sz="2400" smtClean="0">
              <a:latin typeface="宋体" panose="02010600030101010101" pitchFamily="2" charset="-122"/>
              <a:ea typeface="宋体" panose="02010600030101010101" pitchFamily="2" charset="-122"/>
            </a:endParaRPr>
          </a:p>
          <a:p>
            <a:pPr>
              <a:lnSpc>
                <a:spcPct val="150000"/>
              </a:lnSpc>
            </a:pPr>
            <a:r>
              <a:rPr lang="en-US" sz="2400" smtClean="0">
                <a:latin typeface="宋体" panose="02010600030101010101" pitchFamily="2" charset="-122"/>
                <a:ea typeface="宋体" panose="02010600030101010101" pitchFamily="2" charset="-122"/>
              </a:rPr>
              <a:t>(5)</a:t>
            </a:r>
            <a:r>
              <a:rPr lang="zh-CN" altLang="en-US" sz="2400" smtClean="0">
                <a:latin typeface="宋体" panose="02010600030101010101" pitchFamily="2" charset="-122"/>
                <a:ea typeface="宋体" panose="02010600030101010101" pitchFamily="2" charset="-122"/>
              </a:rPr>
              <a:t>下列现象中</a:t>
            </a:r>
            <a:r>
              <a:rPr lang="en-US"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你认为可以利用甲、丙两次实验所得出的结论进行解释的是</a:t>
            </a:r>
            <a:r>
              <a:rPr lang="en-US" sz="2400" u="sng" smtClean="0">
                <a:latin typeface="宋体" panose="02010600030101010101" pitchFamily="2" charset="-122"/>
                <a:ea typeface="宋体" panose="02010600030101010101" pitchFamily="2" charset="-122"/>
              </a:rPr>
              <a:t>      </a:t>
            </a:r>
            <a:r>
              <a:rPr lang="en-US"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填序号</a:t>
            </a:r>
            <a:r>
              <a:rPr lang="en-US" sz="2400" smtClean="0">
                <a:latin typeface="宋体" panose="02010600030101010101" pitchFamily="2" charset="-122"/>
                <a:ea typeface="宋体" panose="02010600030101010101" pitchFamily="2" charset="-122"/>
              </a:rPr>
              <a:t>)</a:t>
            </a:r>
            <a:endParaRPr lang="zh-CN" altLang="en-US" sz="2400" smtClean="0">
              <a:latin typeface="宋体" panose="02010600030101010101" pitchFamily="2" charset="-122"/>
              <a:ea typeface="宋体" panose="02010600030101010101" pitchFamily="2" charset="-122"/>
            </a:endParaRPr>
          </a:p>
          <a:p>
            <a:pPr>
              <a:lnSpc>
                <a:spcPct val="150000"/>
              </a:lnSpc>
            </a:pPr>
            <a:r>
              <a:rPr lang="en-US" sz="2400" smtClean="0">
                <a:latin typeface="宋体" panose="02010600030101010101" pitchFamily="2" charset="-122"/>
                <a:ea typeface="宋体" panose="02010600030101010101" pitchFamily="2" charset="-122"/>
              </a:rPr>
              <a:t>A.</a:t>
            </a:r>
            <a:r>
              <a:rPr lang="zh-CN" altLang="en-US" sz="2400" smtClean="0">
                <a:latin typeface="宋体" panose="02010600030101010101" pitchFamily="2" charset="-122"/>
                <a:ea typeface="宋体" panose="02010600030101010101" pitchFamily="2" charset="-122"/>
              </a:rPr>
              <a:t>压路机的碾子很重</a:t>
            </a:r>
          </a:p>
          <a:p>
            <a:pPr>
              <a:lnSpc>
                <a:spcPct val="150000"/>
              </a:lnSpc>
            </a:pPr>
            <a:r>
              <a:rPr lang="en-US" sz="2400" smtClean="0">
                <a:latin typeface="宋体" panose="02010600030101010101" pitchFamily="2" charset="-122"/>
                <a:ea typeface="宋体" panose="02010600030101010101" pitchFamily="2" charset="-122"/>
              </a:rPr>
              <a:t>B.</a:t>
            </a:r>
            <a:r>
              <a:rPr lang="zh-CN" altLang="en-US" sz="2400" smtClean="0">
                <a:latin typeface="宋体" panose="02010600030101010101" pitchFamily="2" charset="-122"/>
                <a:ea typeface="宋体" panose="02010600030101010101" pitchFamily="2" charset="-122"/>
              </a:rPr>
              <a:t>车轮上有凹凸不平的花纹</a:t>
            </a:r>
            <a:endParaRPr lang="en-US" sz="2200" smtClean="0">
              <a:latin typeface="宋体" panose="02010600030101010101" pitchFamily="2" charset="-122"/>
              <a:ea typeface="宋体" panose="02010600030101010101" pitchFamily="2" charset="-122"/>
            </a:endParaRPr>
          </a:p>
        </p:txBody>
      </p:sp>
      <p:sp>
        <p:nvSpPr>
          <p:cNvPr id="13" name="TextBox 12"/>
          <p:cNvSpPr txBox="1"/>
          <p:nvPr/>
        </p:nvSpPr>
        <p:spPr>
          <a:xfrm>
            <a:off x="8758533" y="741424"/>
            <a:ext cx="887752" cy="461665"/>
          </a:xfrm>
          <a:prstGeom prst="rect">
            <a:avLst/>
          </a:prstGeom>
          <a:noFill/>
        </p:spPr>
        <p:txBody>
          <a:bodyPr wrap="square" rtlCol="0">
            <a:spAutoFit/>
          </a:bodyPr>
          <a:lstStyle/>
          <a:p>
            <a:r>
              <a:rPr lang="zh-CN" altLang="en-US" sz="2400" smtClean="0">
                <a:solidFill>
                  <a:srgbClr val="FF0000"/>
                </a:solidFill>
                <a:latin typeface="宋体" panose="02010600030101010101" pitchFamily="2" charset="-122"/>
                <a:ea typeface="宋体" panose="02010600030101010101" pitchFamily="2" charset="-122"/>
              </a:rPr>
              <a:t>大于</a:t>
            </a:r>
          </a:p>
        </p:txBody>
      </p:sp>
      <p:sp>
        <p:nvSpPr>
          <p:cNvPr id="14" name="TextBox 13"/>
          <p:cNvSpPr txBox="1"/>
          <p:nvPr/>
        </p:nvSpPr>
        <p:spPr>
          <a:xfrm>
            <a:off x="3559265" y="1279307"/>
            <a:ext cx="833964" cy="461665"/>
          </a:xfrm>
          <a:prstGeom prst="rect">
            <a:avLst/>
          </a:prstGeom>
          <a:noFill/>
        </p:spPr>
        <p:txBody>
          <a:bodyPr wrap="square" rtlCol="0">
            <a:spAutoFit/>
          </a:bodyPr>
          <a:lstStyle/>
          <a:p>
            <a:r>
              <a:rPr lang="zh-CN" altLang="en-US" sz="2400" smtClean="0">
                <a:solidFill>
                  <a:srgbClr val="FF0000"/>
                </a:solidFill>
                <a:latin typeface="宋体" panose="02010600030101010101" pitchFamily="2" charset="-122"/>
                <a:ea typeface="宋体" panose="02010600030101010101" pitchFamily="2" charset="-122"/>
              </a:rPr>
              <a:t>等于</a:t>
            </a:r>
          </a:p>
        </p:txBody>
      </p:sp>
      <p:sp>
        <p:nvSpPr>
          <p:cNvPr id="15" name="TextBox 14"/>
          <p:cNvSpPr txBox="1"/>
          <p:nvPr/>
        </p:nvSpPr>
        <p:spPr>
          <a:xfrm>
            <a:off x="9974148" y="1838703"/>
            <a:ext cx="1275027" cy="461665"/>
          </a:xfrm>
          <a:prstGeom prst="rect">
            <a:avLst/>
          </a:prstGeom>
          <a:noFill/>
        </p:spPr>
        <p:txBody>
          <a:bodyPr wrap="square" rtlCol="0">
            <a:spAutoFit/>
          </a:bodyPr>
          <a:lstStyle/>
          <a:p>
            <a:r>
              <a:rPr lang="zh-CN" altLang="en-US" sz="2400" smtClean="0">
                <a:solidFill>
                  <a:srgbClr val="FF0000"/>
                </a:solidFill>
                <a:latin typeface="宋体" panose="02010600030101010101" pitchFamily="2" charset="-122"/>
                <a:ea typeface="宋体" panose="02010600030101010101" pitchFamily="2" charset="-122"/>
              </a:rPr>
              <a:t>甲、丙</a:t>
            </a:r>
          </a:p>
        </p:txBody>
      </p:sp>
      <p:sp>
        <p:nvSpPr>
          <p:cNvPr id="18" name="TextBox 17"/>
          <p:cNvSpPr txBox="1"/>
          <p:nvPr/>
        </p:nvSpPr>
        <p:spPr>
          <a:xfrm>
            <a:off x="1371129" y="3534826"/>
            <a:ext cx="478961" cy="461665"/>
          </a:xfrm>
          <a:prstGeom prst="rect">
            <a:avLst/>
          </a:prstGeom>
          <a:noFill/>
        </p:spPr>
        <p:txBody>
          <a:bodyPr wrap="square" rtlCol="0">
            <a:spAutoFit/>
          </a:bodyPr>
          <a:lstStyle/>
          <a:p>
            <a:r>
              <a:rPr lang="en-US" altLang="zh-CN" sz="2400" smtClean="0">
                <a:solidFill>
                  <a:srgbClr val="FF0000"/>
                </a:solidFill>
                <a:latin typeface="宋体" panose="02010600030101010101" pitchFamily="2" charset="-122"/>
                <a:ea typeface="宋体" panose="02010600030101010101" pitchFamily="2" charset="-122"/>
              </a:rPr>
              <a:t>B</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ppt_x"/>
                                          </p:val>
                                        </p:tav>
                                        <p:tav tm="100000">
                                          <p:val>
                                            <p:strVal val="#ppt_x"/>
                                          </p:val>
                                        </p:tav>
                                      </p:tavLst>
                                    </p:anim>
                                    <p:anim calcmode="lin" valueType="num">
                                      <p:cBhvr additive="base">
                                        <p:cTn id="2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fill="hold"/>
                                        <p:tgtEl>
                                          <p:spTgt spid="18"/>
                                        </p:tgtEl>
                                        <p:attrNameLst>
                                          <p:attrName>ppt_x</p:attrName>
                                        </p:attrNameLst>
                                      </p:cBhvr>
                                      <p:tavLst>
                                        <p:tav tm="0">
                                          <p:val>
                                            <p:strVal val="#ppt_x"/>
                                          </p:val>
                                        </p:tav>
                                        <p:tav tm="100000">
                                          <p:val>
                                            <p:strVal val="#ppt_x"/>
                                          </p:val>
                                        </p:tav>
                                      </p:tavLst>
                                    </p:anim>
                                    <p:anim calcmode="lin" valueType="num">
                                      <p:cBhvr additive="base">
                                        <p:cTn id="32"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13" grpId="0"/>
      <p:bldP spid="14" grpId="0"/>
      <p:bldP spid="15" grpId="0"/>
      <p:bldP spid="18"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705080" y="549604"/>
            <a:ext cx="11248221" cy="4338320"/>
          </a:xfrm>
          <a:prstGeom prst="rect">
            <a:avLst/>
          </a:prstGeom>
          <a:noFill/>
        </p:spPr>
        <p:txBody>
          <a:bodyPr wrap="square" rtlCol="0">
            <a:spAutoFit/>
          </a:bodyPr>
          <a:lstStyle/>
          <a:p>
            <a:pPr>
              <a:lnSpc>
                <a:spcPct val="200000"/>
              </a:lnSpc>
            </a:pPr>
            <a:r>
              <a:rPr lang="en-US" sz="2400" smtClean="0">
                <a:latin typeface="宋体" panose="02010600030101010101" pitchFamily="2" charset="-122"/>
                <a:ea typeface="宋体" panose="02010600030101010101" pitchFamily="2" charset="-122"/>
              </a:rPr>
              <a:t>(6)</a:t>
            </a:r>
            <a:r>
              <a:rPr lang="zh-CN" altLang="en-US" sz="2400" smtClean="0">
                <a:latin typeface="宋体" panose="02010600030101010101" pitchFamily="2" charset="-122"/>
                <a:ea typeface="宋体" panose="02010600030101010101" pitchFamily="2" charset="-122"/>
              </a:rPr>
              <a:t>一位同学想探究滑动摩擦力的大小与接触面积是否有关</a:t>
            </a:r>
            <a:r>
              <a:rPr lang="en-US"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于是他将图甲中的木块竖直切去一半</a:t>
            </a:r>
            <a:r>
              <a:rPr lang="en-US"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按照正确的操作方法拉动木块在木板上运动</a:t>
            </a:r>
            <a:r>
              <a:rPr lang="en-US"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读出弹簧测力计的示数为</a:t>
            </a:r>
            <a:r>
              <a:rPr lang="en-US" sz="2400" smtClean="0">
                <a:latin typeface="宋体" panose="02010600030101010101" pitchFamily="2" charset="-122"/>
                <a:ea typeface="宋体" panose="02010600030101010101" pitchFamily="2" charset="-122"/>
              </a:rPr>
              <a:t>0.4 N;</a:t>
            </a:r>
            <a:r>
              <a:rPr lang="zh-CN" altLang="en-US" sz="2400" smtClean="0">
                <a:latin typeface="宋体" panose="02010600030101010101" pitchFamily="2" charset="-122"/>
                <a:ea typeface="宋体" panose="02010600030101010101" pitchFamily="2" charset="-122"/>
              </a:rPr>
              <a:t>与第</a:t>
            </a:r>
            <a:r>
              <a:rPr lang="en-US" sz="2400" smtClean="0">
                <a:latin typeface="宋体" panose="02010600030101010101" pitchFamily="2" charset="-122"/>
                <a:ea typeface="宋体" panose="02010600030101010101" pitchFamily="2" charset="-122"/>
              </a:rPr>
              <a:t>1</a:t>
            </a:r>
            <a:r>
              <a:rPr lang="zh-CN" altLang="en-US" sz="2400" smtClean="0">
                <a:latin typeface="宋体" panose="02010600030101010101" pitchFamily="2" charset="-122"/>
                <a:ea typeface="宋体" panose="02010600030101010101" pitchFamily="2" charset="-122"/>
              </a:rPr>
              <a:t>次实验的数据对比后</a:t>
            </a:r>
            <a:r>
              <a:rPr lang="en-US"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他得出</a:t>
            </a:r>
            <a:r>
              <a:rPr lang="en-US"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滑动摩擦力的大小与接触面积有关</a:t>
            </a:r>
            <a:r>
              <a:rPr lang="en-US"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的结论</a:t>
            </a:r>
            <a:r>
              <a:rPr lang="en-US"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你认为他的实验设计是</a:t>
            </a:r>
            <a:r>
              <a:rPr lang="zh-CN" altLang="en-US" sz="2400" u="sng" smtClean="0">
                <a:latin typeface="宋体" panose="02010600030101010101" pitchFamily="2" charset="-122"/>
                <a:ea typeface="宋体" panose="02010600030101010101" pitchFamily="2" charset="-122"/>
              </a:rPr>
              <a:t>             </a:t>
            </a:r>
            <a:r>
              <a:rPr lang="en-US"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选填</a:t>
            </a:r>
            <a:r>
              <a:rPr lang="en-US"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正确</a:t>
            </a:r>
            <a:r>
              <a:rPr lang="en-US"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或</a:t>
            </a:r>
            <a:r>
              <a:rPr lang="en-US"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错误</a:t>
            </a:r>
            <a:r>
              <a:rPr lang="en-US"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的</a:t>
            </a:r>
            <a:r>
              <a:rPr lang="en-US"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原因是</a:t>
            </a:r>
            <a:r>
              <a:rPr lang="zh-CN" altLang="en-US" sz="2400" u="sng" smtClean="0">
                <a:latin typeface="宋体" panose="02010600030101010101" pitchFamily="2" charset="-122"/>
                <a:ea typeface="宋体" panose="02010600030101010101" pitchFamily="2" charset="-122"/>
              </a:rPr>
              <a:t>                         </a:t>
            </a:r>
            <a:r>
              <a:rPr lang="en-US" sz="2400" smtClean="0">
                <a:latin typeface="宋体" panose="02010600030101010101" pitchFamily="2" charset="-122"/>
                <a:ea typeface="宋体" panose="02010600030101010101" pitchFamily="2" charset="-122"/>
              </a:rPr>
              <a:t>.</a:t>
            </a:r>
          </a:p>
          <a:p>
            <a:pPr>
              <a:lnSpc>
                <a:spcPct val="150000"/>
              </a:lnSpc>
            </a:pPr>
            <a:endParaRPr lang="zh-CN" altLang="en-US" sz="2400">
              <a:latin typeface="宋体" panose="02010600030101010101" pitchFamily="2" charset="-122"/>
              <a:ea typeface="宋体" panose="02010600030101010101" pitchFamily="2" charset="-122"/>
            </a:endParaRPr>
          </a:p>
        </p:txBody>
      </p:sp>
      <p:sp>
        <p:nvSpPr>
          <p:cNvPr id="13" name="TextBox 12"/>
          <p:cNvSpPr txBox="1"/>
          <p:nvPr/>
        </p:nvSpPr>
        <p:spPr>
          <a:xfrm>
            <a:off x="5642590" y="2950775"/>
            <a:ext cx="1059873" cy="461665"/>
          </a:xfrm>
          <a:prstGeom prst="rect">
            <a:avLst/>
          </a:prstGeom>
          <a:noFill/>
        </p:spPr>
        <p:txBody>
          <a:bodyPr wrap="square" rtlCol="0">
            <a:spAutoFit/>
          </a:bodyPr>
          <a:lstStyle/>
          <a:p>
            <a:r>
              <a:rPr lang="zh-CN" altLang="en-US" sz="2400" smtClean="0">
                <a:solidFill>
                  <a:srgbClr val="FF0000"/>
                </a:solidFill>
                <a:latin typeface="宋体" panose="02010600030101010101" pitchFamily="2" charset="-122"/>
                <a:ea typeface="宋体" panose="02010600030101010101" pitchFamily="2" charset="-122"/>
              </a:rPr>
              <a:t>错误</a:t>
            </a:r>
          </a:p>
        </p:txBody>
      </p:sp>
      <p:sp>
        <p:nvSpPr>
          <p:cNvPr id="14" name="TextBox 13"/>
          <p:cNvSpPr txBox="1"/>
          <p:nvPr/>
        </p:nvSpPr>
        <p:spPr>
          <a:xfrm>
            <a:off x="1181100" y="3680460"/>
            <a:ext cx="3328035" cy="460375"/>
          </a:xfrm>
          <a:prstGeom prst="rect">
            <a:avLst/>
          </a:prstGeom>
          <a:noFill/>
        </p:spPr>
        <p:txBody>
          <a:bodyPr wrap="square" rtlCol="0">
            <a:spAutoFit/>
          </a:bodyPr>
          <a:lstStyle/>
          <a:p>
            <a:r>
              <a:rPr lang="zh-CN" altLang="en-US" sz="2400" smtClean="0">
                <a:solidFill>
                  <a:srgbClr val="FF0000"/>
                </a:solidFill>
                <a:latin typeface="宋体" panose="02010600030101010101" pitchFamily="2" charset="-122"/>
                <a:sym typeface="+mn-ea"/>
              </a:rPr>
              <a:t>没有控制</a:t>
            </a:r>
            <a:r>
              <a:rPr lang="zh-CN" altLang="en-US" sz="2400" smtClean="0">
                <a:solidFill>
                  <a:srgbClr val="FF0000"/>
                </a:solidFill>
                <a:latin typeface="宋体" panose="02010600030101010101" pitchFamily="2" charset="-122"/>
                <a:ea typeface="宋体" panose="02010600030101010101" pitchFamily="2" charset="-122"/>
              </a:rPr>
              <a:t>压力大小不变</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ppt_x"/>
                                          </p:val>
                                        </p:tav>
                                        <p:tav tm="100000">
                                          <p:val>
                                            <p:strVal val="#ppt_x"/>
                                          </p:val>
                                        </p:tav>
                                      </p:tavLst>
                                    </p:anim>
                                    <p:anim calcmode="lin" valueType="num">
                                      <p:cBhvr additive="base">
                                        <p:cTn id="1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13" grpId="0"/>
      <p:bldP spid="14"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6"/>
          <p:cNvSpPr txBox="1"/>
          <p:nvPr/>
        </p:nvSpPr>
        <p:spPr>
          <a:xfrm>
            <a:off x="361950" y="530860"/>
            <a:ext cx="11571605" cy="5077460"/>
          </a:xfrm>
          <a:prstGeom prst="rect">
            <a:avLst/>
          </a:prstGeom>
          <a:noFill/>
        </p:spPr>
        <p:txBody>
          <a:bodyPr wrap="square" rtlCol="0">
            <a:spAutoFit/>
          </a:bodyPr>
          <a:lstStyle/>
          <a:p>
            <a:pPr>
              <a:lnSpc>
                <a:spcPct val="150000"/>
              </a:lnSpc>
            </a:pPr>
            <a:r>
              <a:rPr lang="en-US" sz="2400" smtClean="0">
                <a:latin typeface="宋体" panose="02010600030101010101" pitchFamily="2" charset="-122"/>
                <a:ea typeface="宋体" panose="02010600030101010101" pitchFamily="2" charset="-122"/>
              </a:rPr>
              <a:t>(7)</a:t>
            </a:r>
            <a:r>
              <a:rPr lang="zh-CN" altLang="en-US" sz="2400" smtClean="0">
                <a:latin typeface="宋体" panose="02010600030101010101" pitchFamily="2" charset="-122"/>
                <a:ea typeface="宋体" panose="02010600030101010101" pitchFamily="2" charset="-122"/>
              </a:rPr>
              <a:t>由于上述实验存在一定的缺陷</a:t>
            </a:r>
            <a:r>
              <a:rPr lang="en-US"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故对实验方案进行了改进</a:t>
            </a:r>
            <a:r>
              <a:rPr lang="en-US"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如图丁</a:t>
            </a:r>
            <a:r>
              <a:rPr lang="en-US"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改进后</a:t>
            </a:r>
            <a:r>
              <a:rPr lang="en-US"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水平向左拉动长木板</a:t>
            </a:r>
            <a:r>
              <a:rPr lang="en-US"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当木块保持静止时</a:t>
            </a:r>
            <a:r>
              <a:rPr lang="en-US"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木块处于</a:t>
            </a:r>
            <a:r>
              <a:rPr lang="zh-CN" altLang="en-US" sz="2400" u="sng" smtClean="0">
                <a:latin typeface="宋体" panose="02010600030101010101" pitchFamily="2" charset="-122"/>
                <a:ea typeface="宋体" panose="02010600030101010101" pitchFamily="2" charset="-122"/>
              </a:rPr>
              <a:t>       </a:t>
            </a:r>
            <a:r>
              <a:rPr lang="zh-CN" altLang="en-US" sz="2400" smtClean="0">
                <a:latin typeface="宋体" panose="02010600030101010101" pitchFamily="2" charset="-122"/>
                <a:ea typeface="宋体" panose="02010600030101010101" pitchFamily="2" charset="-122"/>
              </a:rPr>
              <a:t>状态</a:t>
            </a:r>
            <a:r>
              <a:rPr lang="en-US"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弹簧测力计的拉力</a:t>
            </a:r>
            <a:r>
              <a:rPr lang="zh-CN" altLang="en-US" sz="2400" u="sng" smtClean="0">
                <a:latin typeface="宋体" panose="02010600030101010101" pitchFamily="2" charset="-122"/>
                <a:ea typeface="宋体" panose="02010600030101010101" pitchFamily="2" charset="-122"/>
              </a:rPr>
              <a:t>     </a:t>
            </a:r>
            <a:r>
              <a:rPr lang="en-US"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选填</a:t>
            </a:r>
            <a:r>
              <a:rPr lang="en-US"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大于</a:t>
            </a:r>
            <a:r>
              <a:rPr lang="en-US"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小于</a:t>
            </a:r>
            <a:r>
              <a:rPr lang="en-US"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或</a:t>
            </a:r>
            <a:r>
              <a:rPr lang="en-US"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等于</a:t>
            </a:r>
            <a:r>
              <a:rPr lang="en-US"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木块所受的摩擦力</a:t>
            </a:r>
            <a:r>
              <a:rPr lang="en-US"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此时不要求长木板做匀速直线运动</a:t>
            </a:r>
            <a:r>
              <a:rPr lang="en-US" sz="2400" smtClean="0">
                <a:latin typeface="宋体" panose="02010600030101010101" pitchFamily="2" charset="-122"/>
                <a:ea typeface="宋体" panose="02010600030101010101" pitchFamily="2" charset="-122"/>
              </a:rPr>
              <a:t>.</a:t>
            </a:r>
          </a:p>
          <a:p>
            <a:pPr>
              <a:lnSpc>
                <a:spcPct val="150000"/>
              </a:lnSpc>
            </a:pPr>
            <a:endParaRPr lang="en-US" sz="2400" smtClean="0">
              <a:latin typeface="宋体" panose="02010600030101010101" pitchFamily="2" charset="-122"/>
              <a:ea typeface="宋体" panose="02010600030101010101" pitchFamily="2" charset="-122"/>
            </a:endParaRPr>
          </a:p>
          <a:p>
            <a:pPr>
              <a:lnSpc>
                <a:spcPct val="150000"/>
              </a:lnSpc>
            </a:pPr>
            <a:endParaRPr lang="en-US" sz="2400" smtClean="0">
              <a:latin typeface="宋体" panose="02010600030101010101" pitchFamily="2" charset="-122"/>
              <a:ea typeface="宋体" panose="02010600030101010101" pitchFamily="2" charset="-122"/>
            </a:endParaRPr>
          </a:p>
          <a:p>
            <a:pPr>
              <a:lnSpc>
                <a:spcPct val="150000"/>
              </a:lnSpc>
            </a:pPr>
            <a:r>
              <a:rPr lang="en-US" sz="2400" smtClean="0">
                <a:latin typeface="宋体" panose="02010600030101010101" pitchFamily="2" charset="-122"/>
                <a:ea typeface="宋体" panose="02010600030101010101" pitchFamily="2" charset="-122"/>
              </a:rPr>
              <a:t>(8)</a:t>
            </a:r>
            <a:r>
              <a:rPr lang="zh-CN" altLang="en-US" sz="2400" smtClean="0">
                <a:latin typeface="宋体" panose="02010600030101010101" pitchFamily="2" charset="-122"/>
                <a:ea typeface="宋体" panose="02010600030101010101" pitchFamily="2" charset="-122"/>
              </a:rPr>
              <a:t>在图丁所示的实验中</a:t>
            </a:r>
            <a:r>
              <a:rPr lang="en-US"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由于滑动摩擦力的大小与相对速度大小</a:t>
            </a:r>
            <a:r>
              <a:rPr lang="zh-CN" altLang="en-US" sz="2400" u="sng" smtClean="0">
                <a:latin typeface="宋体" panose="02010600030101010101" pitchFamily="2" charset="-122"/>
                <a:ea typeface="宋体" panose="02010600030101010101" pitchFamily="2" charset="-122"/>
              </a:rPr>
              <a:t>         </a:t>
            </a:r>
            <a:r>
              <a:rPr lang="en-US"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因此弹簧测力计的示数应该是稳定的</a:t>
            </a:r>
            <a:r>
              <a:rPr lang="en-US"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若实验中正确操作却发现弹簧测力计的示数不稳定</a:t>
            </a:r>
            <a:r>
              <a:rPr lang="en-US"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可能的原因是</a:t>
            </a:r>
            <a:r>
              <a:rPr lang="zh-CN" altLang="en-US" sz="2400" u="sng" smtClean="0">
                <a:latin typeface="宋体" panose="02010600030101010101" pitchFamily="2" charset="-122"/>
                <a:ea typeface="宋体" panose="02010600030101010101" pitchFamily="2" charset="-122"/>
              </a:rPr>
              <a:t>                                  </a:t>
            </a:r>
            <a:r>
              <a:rPr lang="en-US" sz="2400" smtClean="0">
                <a:latin typeface="宋体" panose="02010600030101010101" pitchFamily="2" charset="-122"/>
                <a:ea typeface="宋体" panose="02010600030101010101" pitchFamily="2" charset="-122"/>
              </a:rPr>
              <a:t>.</a:t>
            </a:r>
            <a:endParaRPr lang="en-US" altLang="zh-CN" sz="2400" smtClean="0">
              <a:latin typeface="宋体" panose="02010600030101010101" pitchFamily="2" charset="-122"/>
              <a:ea typeface="宋体" panose="02010600030101010101" pitchFamily="2" charset="-122"/>
            </a:endParaRPr>
          </a:p>
        </p:txBody>
      </p:sp>
      <p:pic>
        <p:nvPicPr>
          <p:cNvPr id="3" name="18WHLWJJZKBWL220.jpg" descr="id:2147494003;FounderCES"/>
          <p:cNvPicPr/>
          <p:nvPr/>
        </p:nvPicPr>
        <p:blipFill>
          <a:blip r:embed="rId2"/>
          <a:stretch>
            <a:fillRect/>
          </a:stretch>
        </p:blipFill>
        <p:spPr>
          <a:xfrm>
            <a:off x="3147017" y="2259183"/>
            <a:ext cx="3459524" cy="1289944"/>
          </a:xfrm>
          <a:prstGeom prst="rect">
            <a:avLst/>
          </a:prstGeom>
        </p:spPr>
      </p:pic>
      <p:sp>
        <p:nvSpPr>
          <p:cNvPr id="4" name="TextBox 14"/>
          <p:cNvSpPr txBox="1"/>
          <p:nvPr/>
        </p:nvSpPr>
        <p:spPr>
          <a:xfrm>
            <a:off x="4874559" y="3538369"/>
            <a:ext cx="634701" cy="430887"/>
          </a:xfrm>
          <a:prstGeom prst="rect">
            <a:avLst/>
          </a:prstGeom>
          <a:noFill/>
        </p:spPr>
        <p:txBody>
          <a:bodyPr wrap="square" rtlCol="0">
            <a:spAutoFit/>
          </a:bodyPr>
          <a:lstStyle/>
          <a:p>
            <a:r>
              <a:rPr lang="zh-CN" altLang="en-US" sz="2200" smtClean="0">
                <a:solidFill>
                  <a:srgbClr val="FF0000"/>
                </a:solidFill>
                <a:latin typeface="宋体" panose="02010600030101010101" pitchFamily="2" charset="-122"/>
                <a:ea typeface="宋体" panose="02010600030101010101" pitchFamily="2" charset="-122"/>
              </a:rPr>
              <a:t>丁</a:t>
            </a:r>
          </a:p>
        </p:txBody>
      </p:sp>
      <p:sp>
        <p:nvSpPr>
          <p:cNvPr id="18" name="TextBox 17"/>
          <p:cNvSpPr txBox="1"/>
          <p:nvPr/>
        </p:nvSpPr>
        <p:spPr>
          <a:xfrm>
            <a:off x="6396522" y="1156714"/>
            <a:ext cx="1059873" cy="461665"/>
          </a:xfrm>
          <a:prstGeom prst="rect">
            <a:avLst/>
          </a:prstGeom>
          <a:noFill/>
        </p:spPr>
        <p:txBody>
          <a:bodyPr wrap="square" rtlCol="0">
            <a:spAutoFit/>
          </a:bodyPr>
          <a:lstStyle/>
          <a:p>
            <a:r>
              <a:rPr lang="zh-CN" altLang="en-US" sz="2400" smtClean="0">
                <a:solidFill>
                  <a:srgbClr val="FF0000"/>
                </a:solidFill>
                <a:latin typeface="宋体" panose="02010600030101010101" pitchFamily="2" charset="-122"/>
                <a:ea typeface="宋体" panose="02010600030101010101" pitchFamily="2" charset="-122"/>
              </a:rPr>
              <a:t>平衡</a:t>
            </a:r>
          </a:p>
        </p:txBody>
      </p:sp>
      <p:sp>
        <p:nvSpPr>
          <p:cNvPr id="19" name="TextBox 18"/>
          <p:cNvSpPr txBox="1"/>
          <p:nvPr/>
        </p:nvSpPr>
        <p:spPr>
          <a:xfrm>
            <a:off x="10585018" y="1167471"/>
            <a:ext cx="1059873" cy="461665"/>
          </a:xfrm>
          <a:prstGeom prst="rect">
            <a:avLst/>
          </a:prstGeom>
          <a:noFill/>
        </p:spPr>
        <p:txBody>
          <a:bodyPr wrap="square" rtlCol="0">
            <a:spAutoFit/>
          </a:bodyPr>
          <a:lstStyle/>
          <a:p>
            <a:r>
              <a:rPr lang="zh-CN" altLang="en-US" sz="2400" smtClean="0">
                <a:solidFill>
                  <a:srgbClr val="FF0000"/>
                </a:solidFill>
                <a:latin typeface="宋体" panose="02010600030101010101" pitchFamily="2" charset="-122"/>
                <a:ea typeface="宋体" panose="02010600030101010101" pitchFamily="2" charset="-122"/>
              </a:rPr>
              <a:t>等于</a:t>
            </a:r>
          </a:p>
        </p:txBody>
      </p:sp>
      <p:sp>
        <p:nvSpPr>
          <p:cNvPr id="20" name="TextBox 19"/>
          <p:cNvSpPr txBox="1"/>
          <p:nvPr/>
        </p:nvSpPr>
        <p:spPr>
          <a:xfrm>
            <a:off x="2335918" y="4977471"/>
            <a:ext cx="3962645" cy="461665"/>
          </a:xfrm>
          <a:prstGeom prst="rect">
            <a:avLst/>
          </a:prstGeom>
          <a:noFill/>
        </p:spPr>
        <p:txBody>
          <a:bodyPr wrap="square" rtlCol="0">
            <a:spAutoFit/>
          </a:bodyPr>
          <a:lstStyle/>
          <a:p>
            <a:r>
              <a:rPr lang="zh-CN" altLang="en-US" sz="2400" smtClean="0">
                <a:solidFill>
                  <a:srgbClr val="FF0000"/>
                </a:solidFill>
                <a:latin typeface="宋体" panose="02010600030101010101" pitchFamily="2" charset="-122"/>
                <a:ea typeface="宋体" panose="02010600030101010101" pitchFamily="2" charset="-122"/>
              </a:rPr>
              <a:t>长木板表面粗糙程度不均匀</a:t>
            </a:r>
          </a:p>
        </p:txBody>
      </p:sp>
      <p:sp>
        <p:nvSpPr>
          <p:cNvPr id="21" name="TextBox 20"/>
          <p:cNvSpPr txBox="1"/>
          <p:nvPr/>
        </p:nvSpPr>
        <p:spPr>
          <a:xfrm>
            <a:off x="9425098" y="3962704"/>
            <a:ext cx="1059873" cy="461665"/>
          </a:xfrm>
          <a:prstGeom prst="rect">
            <a:avLst/>
          </a:prstGeom>
          <a:noFill/>
        </p:spPr>
        <p:txBody>
          <a:bodyPr wrap="square" rtlCol="0">
            <a:spAutoFit/>
          </a:bodyPr>
          <a:lstStyle/>
          <a:p>
            <a:r>
              <a:rPr lang="zh-CN" altLang="en-US" sz="2400" smtClean="0">
                <a:solidFill>
                  <a:srgbClr val="FF0000"/>
                </a:solidFill>
                <a:latin typeface="宋体" panose="02010600030101010101" pitchFamily="2" charset="-122"/>
                <a:ea typeface="宋体" panose="02010600030101010101" pitchFamily="2" charset="-122"/>
              </a:rPr>
              <a:t>无关</a:t>
            </a:r>
          </a:p>
        </p:txBody>
      </p:sp>
      <p:pic>
        <p:nvPicPr>
          <p:cNvPr id="22" name="New picture" hidden="1"/>
          <p:cNvPicPr/>
          <p:nvPr/>
        </p:nvPicPr>
        <p:blipFill>
          <a:blip r:embed="rId3"/>
          <a:stretch>
            <a:fillRect/>
          </a:stretch>
        </p:blipFill>
        <p:spPr>
          <a:xfrm>
            <a:off x="12242800" y="11671300"/>
            <a:ext cx="457200" cy="3937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500" fill="hold"/>
                                        <p:tgtEl>
                                          <p:spTgt spid="18"/>
                                        </p:tgtEl>
                                        <p:attrNameLst>
                                          <p:attrName>ppt_x</p:attrName>
                                        </p:attrNameLst>
                                      </p:cBhvr>
                                      <p:tavLst>
                                        <p:tav tm="0">
                                          <p:val>
                                            <p:strVal val="#ppt_x"/>
                                          </p:val>
                                        </p:tav>
                                        <p:tav tm="100000">
                                          <p:val>
                                            <p:strVal val="#ppt_x"/>
                                          </p:val>
                                        </p:tav>
                                      </p:tavLst>
                                    </p:anim>
                                    <p:anim calcmode="lin" valueType="num">
                                      <p:cBhvr additive="base">
                                        <p:cTn id="1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ppt_x"/>
                                          </p:val>
                                        </p:tav>
                                        <p:tav tm="100000">
                                          <p:val>
                                            <p:strVal val="#ppt_x"/>
                                          </p:val>
                                        </p:tav>
                                      </p:tavLst>
                                    </p:anim>
                                    <p:anim calcmode="lin" valueType="num">
                                      <p:cBhvr additive="base">
                                        <p:cTn id="20"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500" fill="hold"/>
                                        <p:tgtEl>
                                          <p:spTgt spid="20"/>
                                        </p:tgtEl>
                                        <p:attrNameLst>
                                          <p:attrName>ppt_x</p:attrName>
                                        </p:attrNameLst>
                                      </p:cBhvr>
                                      <p:tavLst>
                                        <p:tav tm="0">
                                          <p:val>
                                            <p:strVal val="#ppt_x"/>
                                          </p:val>
                                        </p:tav>
                                        <p:tav tm="100000">
                                          <p:val>
                                            <p:strVal val="#ppt_x"/>
                                          </p:val>
                                        </p:tav>
                                      </p:tavLst>
                                    </p:anim>
                                    <p:anim calcmode="lin" valueType="num">
                                      <p:cBhvr additive="base">
                                        <p:cTn id="26"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additive="base">
                                        <p:cTn id="31" dur="500" fill="hold"/>
                                        <p:tgtEl>
                                          <p:spTgt spid="21"/>
                                        </p:tgtEl>
                                        <p:attrNameLst>
                                          <p:attrName>ppt_x</p:attrName>
                                        </p:attrNameLst>
                                      </p:cBhvr>
                                      <p:tavLst>
                                        <p:tav tm="0">
                                          <p:val>
                                            <p:strVal val="#ppt_x"/>
                                          </p:val>
                                        </p:tav>
                                        <p:tav tm="100000">
                                          <p:val>
                                            <p:strVal val="#ppt_x"/>
                                          </p:val>
                                        </p:tav>
                                      </p:tavLst>
                                    </p:anim>
                                    <p:anim calcmode="lin" valueType="num">
                                      <p:cBhvr additive="base">
                                        <p:cTn id="32"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P spid="19" grpId="0"/>
      <p:bldP spid="20" grpId="0"/>
      <p:bldP spid="2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矩形 38"/>
          <p:cNvSpPr/>
          <p:nvPr/>
        </p:nvSpPr>
        <p:spPr>
          <a:xfrm>
            <a:off x="299318" y="540059"/>
            <a:ext cx="10012101" cy="3970318"/>
          </a:xfrm>
          <a:prstGeom prst="rect">
            <a:avLst/>
          </a:prstGeom>
        </p:spPr>
        <p:txBody>
          <a:bodyPr wrap="square">
            <a:spAutoFit/>
          </a:bodyPr>
          <a:lstStyle/>
          <a:p>
            <a:pPr>
              <a:lnSpc>
                <a:spcPct val="150000"/>
              </a:lnSpc>
            </a:pPr>
            <a:r>
              <a:rPr lang="zh-CN" altLang="en-US" sz="2400" smtClean="0">
                <a:latin typeface="宋体" panose="02010600030101010101" pitchFamily="2" charset="-122"/>
                <a:ea typeface="宋体" panose="02010600030101010101" pitchFamily="2" charset="-122"/>
                <a:cs typeface="宋体" panose="02010600030101010101" pitchFamily="2" charset="-122"/>
              </a:rPr>
              <a:t>用“拍打法”除去衣服上的灰尘</a:t>
            </a:r>
            <a:r>
              <a:rPr lang="en-US" altLang="zh-CN" sz="2400" smtClean="0">
                <a:latin typeface="宋体" panose="02010600030101010101" pitchFamily="2" charset="-122"/>
                <a:ea typeface="宋体" panose="02010600030101010101" pitchFamily="2" charset="-122"/>
                <a:cs typeface="宋体" panose="02010600030101010101" pitchFamily="2" charset="-122"/>
              </a:rPr>
              <a:t>;</a:t>
            </a:r>
          </a:p>
          <a:p>
            <a:pPr>
              <a:lnSpc>
                <a:spcPct val="150000"/>
              </a:lnSpc>
            </a:pPr>
            <a:r>
              <a:rPr altLang="zh-CN" sz="2400" smtClean="0">
                <a:latin typeface="宋体" panose="02010600030101010101" pitchFamily="2" charset="-122"/>
                <a:ea typeface="宋体" panose="02010600030101010101" pitchFamily="2" charset="-122"/>
                <a:cs typeface="宋体" panose="02010600030101010101" pitchFamily="2" charset="-122"/>
              </a:rPr>
              <a:t>子弹离开枪口后还会继续向前运动;</a:t>
            </a:r>
          </a:p>
          <a:p>
            <a:pPr>
              <a:lnSpc>
                <a:spcPct val="150000"/>
              </a:lnSpc>
            </a:pPr>
            <a:r>
              <a:rPr altLang="zh-CN" sz="2400" smtClean="0">
                <a:latin typeface="宋体" panose="02010600030101010101" pitchFamily="2" charset="-122"/>
                <a:ea typeface="宋体" panose="02010600030101010101" pitchFamily="2" charset="-122"/>
                <a:cs typeface="宋体" panose="02010600030101010101" pitchFamily="2" charset="-122"/>
              </a:rPr>
              <a:t>汽车紧急刹车时,要滑行一段距离后才能停下来;</a:t>
            </a:r>
          </a:p>
          <a:p>
            <a:pPr>
              <a:lnSpc>
                <a:spcPct val="150000"/>
              </a:lnSpc>
            </a:pPr>
            <a:r>
              <a:rPr altLang="zh-CN" sz="2400" smtClean="0">
                <a:latin typeface="宋体" panose="02010600030101010101" pitchFamily="2" charset="-122"/>
                <a:ea typeface="宋体" panose="02010600030101010101" pitchFamily="2" charset="-122"/>
                <a:cs typeface="宋体" panose="02010600030101010101" pitchFamily="2" charset="-122"/>
              </a:rPr>
              <a:t>投掷铅球时,铅球离开手后继续向前运动.</a:t>
            </a:r>
            <a:endParaRPr altLang="zh-CN" sz="2400" smtClean="0"/>
          </a:p>
          <a:p>
            <a:pPr>
              <a:lnSpc>
                <a:spcPct val="150000"/>
              </a:lnSpc>
            </a:pPr>
            <a:r>
              <a:rPr altLang="zh-CN" sz="2400" smtClean="0"/>
              <a:t>(4)惯性的利用与防范</a:t>
            </a:r>
          </a:p>
          <a:p>
            <a:pPr>
              <a:lnSpc>
                <a:spcPct val="150000"/>
              </a:lnSpc>
            </a:pPr>
            <a:r>
              <a:rPr altLang="zh-CN" sz="2400" smtClean="0"/>
              <a:t>惯性的利用</a:t>
            </a:r>
            <a:r>
              <a:rPr altLang="zh-CN" sz="2400" smtClean="0">
                <a:latin typeface="宋体" panose="02010600030101010101" pitchFamily="2" charset="-122"/>
                <a:ea typeface="宋体" panose="02010600030101010101" pitchFamily="2" charset="-122"/>
                <a:cs typeface="宋体" panose="02010600030101010101" pitchFamily="2" charset="-122"/>
              </a:rPr>
              <a:t>:跳高、跳远等田径项目要助跑. </a:t>
            </a:r>
          </a:p>
          <a:p>
            <a:pPr>
              <a:lnSpc>
                <a:spcPct val="150000"/>
              </a:lnSpc>
            </a:pPr>
            <a:r>
              <a:rPr altLang="zh-CN" sz="2400" smtClean="0"/>
              <a:t>惯性的防范</a:t>
            </a:r>
            <a:r>
              <a:rPr altLang="zh-CN" sz="2400" smtClean="0">
                <a:latin typeface="宋体" panose="02010600030101010101" pitchFamily="2" charset="-122"/>
                <a:ea typeface="宋体" panose="02010600030101010101" pitchFamily="2" charset="-122"/>
                <a:cs typeface="宋体" panose="02010600030101010101" pitchFamily="2" charset="-122"/>
              </a:rPr>
              <a:t>:安全带、公交车上的扶手.</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ppt_x"/>
                                          </p:val>
                                        </p:tav>
                                        <p:tav tm="100000">
                                          <p:val>
                                            <p:strVal val="#ppt_x"/>
                                          </p:val>
                                        </p:tav>
                                      </p:tavLst>
                                    </p:anim>
                                    <p:anim calcmode="lin" valueType="num">
                                      <p:cBhvr additive="base">
                                        <p:cTn id="8"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761365" y="394335"/>
            <a:ext cx="2056130" cy="665480"/>
            <a:chOff x="11221" y="929"/>
            <a:chExt cx="3238" cy="1246"/>
          </a:xfrm>
        </p:grpSpPr>
        <p:sp>
          <p:nvSpPr>
            <p:cNvPr id="10" name="剪去对角的矩形 9"/>
            <p:cNvSpPr/>
            <p:nvPr/>
          </p:nvSpPr>
          <p:spPr>
            <a:xfrm>
              <a:off x="11221" y="929"/>
              <a:ext cx="3239" cy="1247"/>
            </a:xfrm>
            <a:prstGeom prst="snip2DiagRect">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3102" y="979"/>
              <a:ext cx="1146" cy="11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956310" y="466090"/>
            <a:ext cx="10210800" cy="521970"/>
            <a:chOff x="894" y="3246"/>
            <a:chExt cx="16080" cy="822"/>
          </a:xfrm>
        </p:grpSpPr>
        <p:sp>
          <p:nvSpPr>
            <p:cNvPr id="20481" name="文本框 4"/>
            <p:cNvSpPr txBox="1"/>
            <p:nvPr/>
          </p:nvSpPr>
          <p:spPr>
            <a:xfrm>
              <a:off x="3894" y="3246"/>
              <a:ext cx="13080" cy="822"/>
            </a:xfrm>
            <a:prstGeom prst="rect">
              <a:avLst/>
            </a:prstGeom>
            <a:noFill/>
            <a:ln w="9525">
              <a:noFill/>
            </a:ln>
          </p:spPr>
          <p:txBody>
            <a:bodyPr wrap="square" anchor="t">
              <a:spAutoFit/>
            </a:bodyPr>
            <a:lstStyle/>
            <a:p>
              <a:r>
                <a:rPr lang="zh-CN" altLang="en-US" sz="2800" b="1">
                  <a:latin typeface="Times New Roman" panose="02020603050405020304" pitchFamily="18" charset="0"/>
                  <a:ea typeface="黑体" panose="02010609060101010101" pitchFamily="49" charset="-122"/>
                  <a:cs typeface="Times New Roman" panose="02020603050405020304" pitchFamily="18" charset="0"/>
                </a:rPr>
                <a:t>二力平衡</a:t>
              </a:r>
            </a:p>
          </p:txBody>
        </p:sp>
        <p:grpSp>
          <p:nvGrpSpPr>
            <p:cNvPr id="20488" name="组合 13"/>
            <p:cNvGrpSpPr/>
            <p:nvPr/>
          </p:nvGrpSpPr>
          <p:grpSpPr>
            <a:xfrm>
              <a:off x="894" y="3246"/>
              <a:ext cx="2489" cy="822"/>
              <a:chOff x="6686" y="8865"/>
              <a:chExt cx="2649" cy="877"/>
            </a:xfrm>
          </p:grpSpPr>
          <p:sp>
            <p:nvSpPr>
              <p:cNvPr id="20490" name="文本框 10"/>
              <p:cNvSpPr txBox="1"/>
              <p:nvPr/>
            </p:nvSpPr>
            <p:spPr>
              <a:xfrm>
                <a:off x="6686" y="8865"/>
                <a:ext cx="1536" cy="875"/>
              </a:xfrm>
              <a:prstGeom prst="rect">
                <a:avLst/>
              </a:prstGeom>
              <a:noFill/>
              <a:ln w="9525">
                <a:noFill/>
              </a:ln>
            </p:spPr>
            <p:txBody>
              <a:bodyPr anchor="t">
                <a:spAutoFit/>
              </a:bodyPr>
              <a:lstStyle/>
              <a:p>
                <a:r>
                  <a:rPr lang="zh-CN" altLang="en-US" sz="2800" b="1">
                    <a:latin typeface="Times New Roman" panose="02020603050405020304" pitchFamily="18" charset="0"/>
                    <a:ea typeface="黑体" panose="02010609060101010101" pitchFamily="49" charset="-122"/>
                  </a:rPr>
                  <a:t>考点</a:t>
                </a:r>
              </a:p>
            </p:txBody>
          </p:sp>
          <p:sp>
            <p:nvSpPr>
              <p:cNvPr id="20491" name="文本框 11"/>
              <p:cNvSpPr txBox="1"/>
              <p:nvPr/>
            </p:nvSpPr>
            <p:spPr>
              <a:xfrm rot="-10800000" flipV="1">
                <a:off x="8667" y="8865"/>
                <a:ext cx="668" cy="877"/>
              </a:xfrm>
              <a:prstGeom prst="rect">
                <a:avLst/>
              </a:prstGeom>
              <a:noFill/>
              <a:ln w="9525">
                <a:noFill/>
              </a:ln>
            </p:spPr>
            <p:txBody>
              <a:bodyPr anchor="t">
                <a:spAutoFit/>
              </a:bodyPr>
              <a:lstStyle/>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2</a:t>
                </a:r>
              </a:p>
            </p:txBody>
          </p:sp>
        </p:grpSp>
      </p:grpSp>
      <p:sp>
        <p:nvSpPr>
          <p:cNvPr id="100" name="文本框 99"/>
          <p:cNvSpPr txBox="1"/>
          <p:nvPr/>
        </p:nvSpPr>
        <p:spPr>
          <a:xfrm>
            <a:off x="884555" y="988060"/>
            <a:ext cx="7903845" cy="1198880"/>
          </a:xfrm>
          <a:prstGeom prst="rect">
            <a:avLst/>
          </a:prstGeom>
          <a:noFill/>
          <a:ln w="9525">
            <a:noFill/>
          </a:ln>
        </p:spPr>
        <p:txBody>
          <a:bodyPr wrap="square">
            <a:spAutoFit/>
          </a:bodyPr>
          <a:lstStyle/>
          <a:p>
            <a:pPr>
              <a:lnSpc>
                <a:spcPct val="150000"/>
              </a:lnSpc>
            </a:pPr>
            <a:r>
              <a:rPr lang="en-US" sz="2400">
                <a:latin typeface="Times New Roman" panose="02020603050405020304" pitchFamily="18" charset="0"/>
                <a:ea typeface="黑体" panose="02010609060101010101" pitchFamily="49" charset="-122"/>
                <a:cs typeface="Times New Roman" panose="02020603050405020304" pitchFamily="18" charset="0"/>
              </a:rPr>
              <a:t>1.</a:t>
            </a:r>
            <a:r>
              <a:rPr lang="en-US" sz="2400" b="1">
                <a:latin typeface="Times New Roman" panose="02020603050405020304" pitchFamily="18" charset="0"/>
                <a:ea typeface="黑体" panose="02010609060101010101" pitchFamily="49" charset="-122"/>
                <a:cs typeface="Times New Roman" panose="02020603050405020304" pitchFamily="18" charset="0"/>
              </a:rPr>
              <a:t> </a:t>
            </a:r>
            <a:r>
              <a:rPr lang="en-US" sz="2400">
                <a:latin typeface="Times New Roman" panose="02020603050405020304" pitchFamily="18" charset="0"/>
                <a:ea typeface="黑体" panose="02010609060101010101" pitchFamily="49" charset="-122"/>
                <a:cs typeface="Times New Roman" panose="02020603050405020304" pitchFamily="18" charset="0"/>
              </a:rPr>
              <a:t> </a:t>
            </a:r>
            <a:r>
              <a:rPr lang="zh-CN" sz="2400">
                <a:latin typeface="Times New Roman" panose="02020603050405020304" pitchFamily="18" charset="0"/>
                <a:ea typeface="黑体" panose="02010609060101010101" pitchFamily="49" charset="-122"/>
                <a:cs typeface="Times New Roman" panose="02020603050405020304" pitchFamily="18" charset="0"/>
              </a:rPr>
              <a:t>平衡状态：</a:t>
            </a:r>
            <a:r>
              <a:rPr lang="zh-CN" sz="2400">
                <a:latin typeface="Times New Roman" panose="02020603050405020304" pitchFamily="18" charset="0"/>
                <a:ea typeface="宋体" panose="02010600030101010101" pitchFamily="2" charset="-122"/>
                <a:cs typeface="Times New Roman" panose="02020603050405020304" pitchFamily="18" charset="0"/>
              </a:rPr>
              <a:t>物体处于静止或匀速直线运动状态．</a:t>
            </a:r>
            <a:endParaRPr lang="en-US" sz="2400" b="1">
              <a:latin typeface="Times New Roman" panose="02020603050405020304" pitchFamily="18" charset="0"/>
              <a:ea typeface="黑体" panose="02010609060101010101" pitchFamily="49" charset="-122"/>
              <a:cs typeface="Times New Roman" panose="02020603050405020304" pitchFamily="18" charset="0"/>
            </a:endParaRPr>
          </a:p>
          <a:p>
            <a:pPr>
              <a:lnSpc>
                <a:spcPct val="150000"/>
              </a:lnSpc>
            </a:pPr>
            <a:r>
              <a:rPr lang="en-US" sz="2400">
                <a:latin typeface="Times New Roman" panose="02020603050405020304" pitchFamily="18" charset="0"/>
                <a:ea typeface="黑体" panose="02010609060101010101" pitchFamily="49" charset="-122"/>
                <a:cs typeface="Times New Roman" panose="02020603050405020304" pitchFamily="18" charset="0"/>
              </a:rPr>
              <a:t>2.</a:t>
            </a:r>
            <a:r>
              <a:rPr lang="en-US" sz="2400" b="1">
                <a:latin typeface="Times New Roman" panose="02020603050405020304" pitchFamily="18" charset="0"/>
                <a:ea typeface="黑体" panose="02010609060101010101" pitchFamily="49" charset="-122"/>
                <a:cs typeface="Times New Roman" panose="02020603050405020304" pitchFamily="18" charset="0"/>
              </a:rPr>
              <a:t> </a:t>
            </a:r>
            <a:r>
              <a:rPr lang="zh-CN" sz="2400">
                <a:latin typeface="Times New Roman" panose="02020603050405020304" pitchFamily="18" charset="0"/>
                <a:ea typeface="黑体" panose="02010609060101010101" pitchFamily="49" charset="-122"/>
                <a:cs typeface="Times New Roman" panose="02020603050405020304" pitchFamily="18" charset="0"/>
              </a:rPr>
              <a:t>平衡力与相互作用力</a:t>
            </a:r>
            <a:endParaRPr lang="zh-CN" altLang="en-US" sz="2400">
              <a:latin typeface="Times New Roman" panose="02020603050405020304" pitchFamily="18" charset="0"/>
              <a:cs typeface="Times New Roman" panose="02020603050405020304" pitchFamily="18" charset="0"/>
            </a:endParaRPr>
          </a:p>
        </p:txBody>
      </p:sp>
      <p:graphicFrame>
        <p:nvGraphicFramePr>
          <p:cNvPr id="4" name="表格 3"/>
          <p:cNvGraphicFramePr>
            <a:graphicFrameLocks noGrp="1"/>
          </p:cNvGraphicFramePr>
          <p:nvPr>
            <p:custDataLst>
              <p:tags r:id="rId1"/>
            </p:custDataLst>
          </p:nvPr>
        </p:nvGraphicFramePr>
        <p:xfrm>
          <a:off x="1079500" y="2258060"/>
          <a:ext cx="10088880" cy="3817620"/>
        </p:xfrm>
        <a:graphic>
          <a:graphicData uri="http://schemas.openxmlformats.org/drawingml/2006/table">
            <a:tbl>
              <a:tblPr firstRow="1" bandRow="1">
                <a:tableStyleId>{5C22544A-7EE6-4342-B048-85BDC9FD1C3A}</a:tableStyleId>
              </a:tblPr>
              <a:tblGrid>
                <a:gridCol w="2445385"/>
                <a:gridCol w="3531870"/>
                <a:gridCol w="4111625"/>
              </a:tblGrid>
              <a:tr h="496570">
                <a:tc>
                  <a:txBody>
                    <a:bodyPr/>
                    <a:lstStyle/>
                    <a:p>
                      <a:pPr algn="ctr">
                        <a:buNone/>
                      </a:pPr>
                      <a:r>
                        <a:rPr lang="zh-CN" altLang="en-US" sz="2400" b="0">
                          <a:solidFill>
                            <a:schemeClr val="tx1"/>
                          </a:solidFill>
                          <a:latin typeface="黑体" panose="02010609060101010101" pitchFamily="49" charset="-122"/>
                          <a:ea typeface="黑体" panose="02010609060101010101" pitchFamily="49" charset="-122"/>
                          <a:cs typeface="Times New Roman" panose="02020603050405020304" pitchFamily="18" charset="0"/>
                        </a:rPr>
                        <a:t>类型</a:t>
                      </a: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4"/>
                    </a:solidFill>
                  </a:tcPr>
                </a:tc>
                <a:tc>
                  <a:txBody>
                    <a:bodyPr/>
                    <a:lstStyle/>
                    <a:p>
                      <a:pPr algn="ctr">
                        <a:buNone/>
                      </a:pPr>
                      <a:r>
                        <a:rPr lang="zh-CN" altLang="en-US" sz="2400" b="0">
                          <a:solidFill>
                            <a:schemeClr val="tx1"/>
                          </a:solidFill>
                          <a:latin typeface="黑体" panose="02010609060101010101" pitchFamily="49" charset="-122"/>
                          <a:ea typeface="黑体" panose="02010609060101010101" pitchFamily="49" charset="-122"/>
                          <a:cs typeface="Times New Roman" panose="02020603050405020304" pitchFamily="18" charset="0"/>
                        </a:rPr>
                        <a:t>平衡力</a:t>
                      </a: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4"/>
                    </a:solidFill>
                  </a:tcPr>
                </a:tc>
                <a:tc>
                  <a:txBody>
                    <a:bodyPr/>
                    <a:lstStyle/>
                    <a:p>
                      <a:pPr algn="ctr">
                        <a:buNone/>
                      </a:pPr>
                      <a:r>
                        <a:rPr lang="zh-CN" altLang="en-US" sz="2400" b="0">
                          <a:solidFill>
                            <a:schemeClr val="tx1"/>
                          </a:solidFill>
                          <a:latin typeface="黑体" panose="02010609060101010101" pitchFamily="49" charset="-122"/>
                          <a:ea typeface="黑体" panose="02010609060101010101" pitchFamily="49" charset="-122"/>
                          <a:cs typeface="Times New Roman" panose="02020603050405020304" pitchFamily="18" charset="0"/>
                        </a:rPr>
                        <a:t>相互作用</a:t>
                      </a: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4"/>
                    </a:solidFill>
                  </a:tcPr>
                </a:tc>
              </a:tr>
              <a:tr h="2601595">
                <a:tc>
                  <a:txBody>
                    <a:bodyPr/>
                    <a:lstStyle/>
                    <a:p>
                      <a:pPr algn="ctr">
                        <a:buNone/>
                      </a:pPr>
                      <a:r>
                        <a:rPr lang="zh-CN" altLang="en-US" sz="2400">
                          <a:solidFill>
                            <a:schemeClr val="tx1"/>
                          </a:solidFill>
                          <a:latin typeface="黑体" panose="02010609060101010101" pitchFamily="49" charset="-122"/>
                          <a:ea typeface="黑体" panose="02010609060101010101" pitchFamily="49" charset="-122"/>
                          <a:cs typeface="Times New Roman" panose="02020603050405020304" pitchFamily="18" charset="0"/>
                        </a:rPr>
                        <a:t>力的示意图</a:t>
                      </a: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lstStyle/>
                    <a:p>
                      <a:pPr>
                        <a:buNone/>
                      </a:pPr>
                      <a:endParaRPr lang="zh-CN" altLang="en-US" sz="2400">
                        <a:solidFill>
                          <a:schemeClr val="tx1"/>
                        </a:solidFill>
                        <a:latin typeface="Times New Roman" panose="02020603050405020304" pitchFamily="18" charset="0"/>
                        <a:cs typeface="Times New Roman" panose="02020603050405020304" pitchFamily="18" charset="0"/>
                      </a:endParaRPr>
                    </a:p>
                    <a:p>
                      <a:pPr>
                        <a:buNone/>
                      </a:pPr>
                      <a:endParaRPr lang="zh-CN" altLang="en-US" sz="2400">
                        <a:solidFill>
                          <a:schemeClr val="tx1"/>
                        </a:solidFill>
                        <a:latin typeface="Times New Roman" panose="02020603050405020304" pitchFamily="18" charset="0"/>
                        <a:cs typeface="Times New Roman" panose="02020603050405020304" pitchFamily="18" charset="0"/>
                      </a:endParaRPr>
                    </a:p>
                    <a:p>
                      <a:pPr>
                        <a:buNone/>
                      </a:pPr>
                      <a:endParaRPr lang="zh-CN" altLang="en-US" sz="2400">
                        <a:solidFill>
                          <a:schemeClr val="tx1"/>
                        </a:solidFill>
                        <a:latin typeface="Times New Roman" panose="02020603050405020304" pitchFamily="18" charset="0"/>
                        <a:cs typeface="Times New Roman" panose="02020603050405020304" pitchFamily="18" charset="0"/>
                      </a:endParaRPr>
                    </a:p>
                    <a:p>
                      <a:pPr>
                        <a:buNone/>
                      </a:pPr>
                      <a:r>
                        <a:rPr lang="zh-CN" altLang="en-US" sz="2400">
                          <a:solidFill>
                            <a:schemeClr val="tx1"/>
                          </a:solidFill>
                          <a:latin typeface="Times New Roman" panose="02020603050405020304" pitchFamily="18" charset="0"/>
                          <a:cs typeface="Times New Roman" panose="02020603050405020304" pitchFamily="18" charset="0"/>
                        </a:rPr>
                        <a:t>      </a:t>
                      </a:r>
                    </a:p>
                    <a:p>
                      <a:pPr>
                        <a:buNone/>
                      </a:pPr>
                      <a:endParaRPr lang="zh-CN" altLang="en-US" sz="2400">
                        <a:solidFill>
                          <a:schemeClr val="tx1"/>
                        </a:solidFill>
                        <a:latin typeface="Times New Roman" panose="02020603050405020304" pitchFamily="18" charset="0"/>
                        <a:cs typeface="Times New Roman" panose="02020603050405020304" pitchFamily="18" charset="0"/>
                      </a:endParaRPr>
                    </a:p>
                    <a:p>
                      <a:pPr>
                        <a:buNone/>
                      </a:pPr>
                      <a:r>
                        <a:rPr lang="zh-CN" altLang="en-US" sz="2400">
                          <a:solidFill>
                            <a:schemeClr val="tx1"/>
                          </a:solidFill>
                          <a:latin typeface="Times New Roman" panose="02020603050405020304" pitchFamily="18" charset="0"/>
                          <a:cs typeface="Times New Roman" panose="02020603050405020304" pitchFamily="18" charset="0"/>
                        </a:rPr>
                        <a:t>      桌面对木块的支</a:t>
                      </a:r>
                    </a:p>
                    <a:p>
                      <a:pPr>
                        <a:buNone/>
                      </a:pPr>
                      <a:r>
                        <a:rPr lang="zh-CN" altLang="en-US" sz="2400">
                          <a:solidFill>
                            <a:schemeClr val="tx1"/>
                          </a:solidFill>
                          <a:latin typeface="Times New Roman" panose="02020603050405020304" pitchFamily="18" charset="0"/>
                          <a:cs typeface="Times New Roman" panose="02020603050405020304" pitchFamily="18" charset="0"/>
                        </a:rPr>
                        <a:t>      持力与木块重力</a:t>
                      </a: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pPr>
                        <a:buNone/>
                      </a:pPr>
                      <a:endParaRPr lang="zh-CN" altLang="en-US" sz="2400">
                        <a:solidFill>
                          <a:schemeClr val="tx1"/>
                        </a:solidFill>
                        <a:latin typeface="Times New Roman" panose="02020603050405020304" pitchFamily="18" charset="0"/>
                        <a:cs typeface="Times New Roman" panose="02020603050405020304" pitchFamily="18" charset="0"/>
                      </a:endParaRPr>
                    </a:p>
                    <a:p>
                      <a:pPr>
                        <a:buNone/>
                      </a:pPr>
                      <a:endParaRPr lang="zh-CN" altLang="en-US" sz="2400">
                        <a:solidFill>
                          <a:schemeClr val="tx1"/>
                        </a:solidFill>
                        <a:latin typeface="Times New Roman" panose="02020603050405020304" pitchFamily="18" charset="0"/>
                        <a:cs typeface="Times New Roman" panose="02020603050405020304" pitchFamily="18" charset="0"/>
                      </a:endParaRPr>
                    </a:p>
                    <a:p>
                      <a:pPr>
                        <a:buNone/>
                      </a:pPr>
                      <a:endParaRPr lang="zh-CN" altLang="en-US" sz="2400">
                        <a:solidFill>
                          <a:schemeClr val="tx1"/>
                        </a:solidFill>
                        <a:latin typeface="Times New Roman" panose="02020603050405020304" pitchFamily="18" charset="0"/>
                        <a:cs typeface="Times New Roman" panose="02020603050405020304" pitchFamily="18" charset="0"/>
                      </a:endParaRPr>
                    </a:p>
                    <a:p>
                      <a:pPr>
                        <a:buNone/>
                      </a:pPr>
                      <a:r>
                        <a:rPr lang="zh-CN" altLang="en-US" sz="2400">
                          <a:solidFill>
                            <a:schemeClr val="tx1"/>
                          </a:solidFill>
                          <a:latin typeface="Times New Roman" panose="02020603050405020304" pitchFamily="18" charset="0"/>
                          <a:cs typeface="Times New Roman" panose="02020603050405020304" pitchFamily="18" charset="0"/>
                        </a:rPr>
                        <a:t>    </a:t>
                      </a:r>
                    </a:p>
                    <a:p>
                      <a:pPr>
                        <a:buNone/>
                      </a:pPr>
                      <a:endParaRPr lang="zh-CN" altLang="en-US" sz="2400">
                        <a:solidFill>
                          <a:schemeClr val="tx1"/>
                        </a:solidFill>
                        <a:latin typeface="Times New Roman" panose="02020603050405020304" pitchFamily="18" charset="0"/>
                        <a:cs typeface="Times New Roman" panose="02020603050405020304" pitchFamily="18" charset="0"/>
                      </a:endParaRPr>
                    </a:p>
                    <a:p>
                      <a:pPr>
                        <a:buNone/>
                      </a:pPr>
                      <a:r>
                        <a:rPr lang="zh-CN" altLang="en-US" sz="2400">
                          <a:solidFill>
                            <a:schemeClr val="tx1"/>
                          </a:solidFill>
                          <a:latin typeface="Times New Roman" panose="02020603050405020304" pitchFamily="18" charset="0"/>
                          <a:cs typeface="Times New Roman" panose="02020603050405020304" pitchFamily="18" charset="0"/>
                        </a:rPr>
                        <a:t>     桌面对木块的支持力</a:t>
                      </a:r>
                    </a:p>
                    <a:p>
                      <a:pPr>
                        <a:buNone/>
                      </a:pPr>
                      <a:r>
                        <a:rPr lang="zh-CN" altLang="en-US" sz="2400">
                          <a:solidFill>
                            <a:schemeClr val="tx1"/>
                          </a:solidFill>
                          <a:latin typeface="Times New Roman" panose="02020603050405020304" pitchFamily="18" charset="0"/>
                          <a:cs typeface="Times New Roman" panose="02020603050405020304" pitchFamily="18" charset="0"/>
                        </a:rPr>
                        <a:t>       与木块对桌面压力</a:t>
                      </a: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r>
              <a:tr h="669290">
                <a:tc>
                  <a:txBody>
                    <a:bodyPr/>
                    <a:lstStyle/>
                    <a:p>
                      <a:pPr algn="ctr">
                        <a:buNone/>
                      </a:pPr>
                      <a:r>
                        <a:rPr lang="zh-CN" altLang="en-US" sz="2400">
                          <a:solidFill>
                            <a:schemeClr val="tx1"/>
                          </a:solidFill>
                          <a:latin typeface="黑体" panose="02010609060101010101" pitchFamily="49" charset="-122"/>
                          <a:ea typeface="黑体" panose="02010609060101010101" pitchFamily="49" charset="-122"/>
                          <a:cs typeface="Times New Roman" panose="02020603050405020304" pitchFamily="18" charset="0"/>
                        </a:rPr>
                        <a:t>相同点</a:t>
                      </a: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gridSpan="2">
                  <a:txBody>
                    <a:bodyPr/>
                    <a:lstStyle/>
                    <a:p>
                      <a:pPr>
                        <a:buNone/>
                      </a:pPr>
                      <a:r>
                        <a:rPr lang="zh-CN" altLang="en-US" sz="2400">
                          <a:solidFill>
                            <a:schemeClr val="tx1"/>
                          </a:solidFill>
                          <a:latin typeface="Times New Roman" panose="02020603050405020304" pitchFamily="18" charset="0"/>
                          <a:cs typeface="Times New Roman" panose="02020603050405020304" pitchFamily="18" charset="0"/>
                        </a:rPr>
                        <a:t>(</a:t>
                      </a:r>
                      <a:r>
                        <a:rPr lang="en-US" altLang="zh-CN" sz="2400">
                          <a:solidFill>
                            <a:schemeClr val="tx1"/>
                          </a:solidFill>
                          <a:latin typeface="Times New Roman" panose="02020603050405020304" pitchFamily="18" charset="0"/>
                          <a:cs typeface="Times New Roman" panose="02020603050405020304" pitchFamily="18" charset="0"/>
                        </a:rPr>
                        <a:t>1</a:t>
                      </a:r>
                      <a:r>
                        <a:rPr lang="zh-CN" altLang="en-US" sz="2400">
                          <a:solidFill>
                            <a:schemeClr val="tx1"/>
                          </a:solidFill>
                          <a:latin typeface="Times New Roman" panose="02020603050405020304" pitchFamily="18" charset="0"/>
                          <a:cs typeface="Times New Roman" panose="02020603050405020304" pitchFamily="18" charset="0"/>
                        </a:rPr>
                        <a:t>)大小相等；(</a:t>
                      </a:r>
                      <a:r>
                        <a:rPr lang="en-US" altLang="zh-CN" sz="2400">
                          <a:solidFill>
                            <a:schemeClr val="tx1"/>
                          </a:solidFill>
                          <a:latin typeface="Times New Roman" panose="02020603050405020304" pitchFamily="18" charset="0"/>
                          <a:cs typeface="Times New Roman" panose="02020603050405020304" pitchFamily="18" charset="0"/>
                        </a:rPr>
                        <a:t>2</a:t>
                      </a:r>
                      <a:r>
                        <a:rPr lang="zh-CN" altLang="en-US" sz="2400">
                          <a:solidFill>
                            <a:schemeClr val="tx1"/>
                          </a:solidFill>
                          <a:latin typeface="Times New Roman" panose="02020603050405020304" pitchFamily="18" charset="0"/>
                          <a:cs typeface="Times New Roman" panose="02020603050405020304" pitchFamily="18" charset="0"/>
                        </a:rPr>
                        <a:t>)__</a:t>
                      </a:r>
                      <a:r>
                        <a:rPr lang="en-US" altLang="zh-CN" sz="2400">
                          <a:solidFill>
                            <a:schemeClr val="tx1"/>
                          </a:solidFill>
                          <a:latin typeface="Times New Roman" panose="02020603050405020304" pitchFamily="18" charset="0"/>
                          <a:cs typeface="Times New Roman" panose="02020603050405020304" pitchFamily="18" charset="0"/>
                        </a:rPr>
                        <a:t>__</a:t>
                      </a:r>
                      <a:r>
                        <a:rPr lang="zh-CN" altLang="en-US" sz="2400">
                          <a:solidFill>
                            <a:schemeClr val="tx1"/>
                          </a:solidFill>
                          <a:latin typeface="Times New Roman" panose="02020603050405020304" pitchFamily="18" charset="0"/>
                          <a:cs typeface="Times New Roman" panose="02020603050405020304" pitchFamily="18" charset="0"/>
                        </a:rPr>
                        <a:t>______；(</a:t>
                      </a:r>
                      <a:r>
                        <a:rPr lang="en-US" altLang="zh-CN" sz="2400">
                          <a:solidFill>
                            <a:schemeClr val="tx1"/>
                          </a:solidFill>
                          <a:latin typeface="Times New Roman" panose="02020603050405020304" pitchFamily="18" charset="0"/>
                          <a:cs typeface="Times New Roman" panose="02020603050405020304" pitchFamily="18" charset="0"/>
                        </a:rPr>
                        <a:t>3</a:t>
                      </a:r>
                      <a:r>
                        <a:rPr lang="zh-CN" altLang="en-US" sz="2400">
                          <a:solidFill>
                            <a:schemeClr val="tx1"/>
                          </a:solidFill>
                          <a:latin typeface="Times New Roman" panose="02020603050405020304" pitchFamily="18" charset="0"/>
                          <a:cs typeface="Times New Roman" panose="02020603050405020304" pitchFamily="18" charset="0"/>
                        </a:rPr>
                        <a:t>)作用在同一条直线上</a:t>
                      </a: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hMerge="1">
                  <a:txBody>
                    <a:bodyPr/>
                    <a:lstStyle/>
                    <a:p>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r>
            </a:tbl>
          </a:graphicData>
        </a:graphic>
      </p:graphicFrame>
      <p:pic>
        <p:nvPicPr>
          <p:cNvPr id="5" name="图片 1439"/>
          <p:cNvPicPr>
            <a:picLocks noChangeAspect="1"/>
          </p:cNvPicPr>
          <p:nvPr/>
        </p:nvPicPr>
        <p:blipFill>
          <a:blip r:embed="rId3"/>
          <a:stretch>
            <a:fillRect/>
          </a:stretch>
        </p:blipFill>
        <p:spPr>
          <a:xfrm>
            <a:off x="8188325" y="2858770"/>
            <a:ext cx="1678940" cy="1490345"/>
          </a:xfrm>
          <a:prstGeom prst="rect">
            <a:avLst/>
          </a:prstGeom>
          <a:noFill/>
          <a:ln w="9525">
            <a:noFill/>
          </a:ln>
        </p:spPr>
      </p:pic>
      <p:pic>
        <p:nvPicPr>
          <p:cNvPr id="6" name="图片 1440"/>
          <p:cNvPicPr>
            <a:picLocks noChangeAspect="1"/>
          </p:cNvPicPr>
          <p:nvPr/>
        </p:nvPicPr>
        <p:blipFill>
          <a:blip r:embed="rId4"/>
          <a:stretch>
            <a:fillRect/>
          </a:stretch>
        </p:blipFill>
        <p:spPr>
          <a:xfrm>
            <a:off x="4457065" y="2947670"/>
            <a:ext cx="1577340" cy="1401445"/>
          </a:xfrm>
          <a:prstGeom prst="rect">
            <a:avLst/>
          </a:prstGeom>
          <a:noFill/>
          <a:ln w="9525">
            <a:noFill/>
          </a:ln>
        </p:spPr>
      </p:pic>
      <p:sp>
        <p:nvSpPr>
          <p:cNvPr id="2" name="文本框 1"/>
          <p:cNvSpPr txBox="1"/>
          <p:nvPr/>
        </p:nvSpPr>
        <p:spPr>
          <a:xfrm>
            <a:off x="5851525" y="5457825"/>
            <a:ext cx="1488440" cy="460375"/>
          </a:xfrm>
          <a:prstGeom prst="rect">
            <a:avLst/>
          </a:prstGeom>
          <a:noFill/>
          <a:ln w="9525">
            <a:noFill/>
          </a:ln>
        </p:spPr>
        <p:txBody>
          <a:bodyPr wrap="square">
            <a:spAutoFit/>
          </a:bodyPr>
          <a:lstStyle/>
          <a:p>
            <a:r>
              <a:rPr lang="zh-CN" sz="2400">
                <a:solidFill>
                  <a:srgbClr val="FF0000"/>
                </a:solidFill>
                <a:ea typeface="宋体" panose="02010600030101010101" pitchFamily="2" charset="-122"/>
              </a:rPr>
              <a:t>方向相反</a:t>
            </a:r>
            <a:endParaRPr lang="zh-CN" altLang="en-US" sz="2400">
              <a:solidFill>
                <a:srgbClr val="FF0000"/>
              </a:solidFill>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custDataLst>
              <p:tags r:id="rId1"/>
            </p:custDataLst>
          </p:nvPr>
        </p:nvGraphicFramePr>
        <p:xfrm>
          <a:off x="1139190" y="739775"/>
          <a:ext cx="10131425" cy="3417570"/>
        </p:xfrm>
        <a:graphic>
          <a:graphicData uri="http://schemas.openxmlformats.org/drawingml/2006/table">
            <a:tbl>
              <a:tblPr firstRow="1" bandRow="1">
                <a:tableStyleId>{5C22544A-7EE6-4342-B048-85BDC9FD1C3A}</a:tableStyleId>
              </a:tblPr>
              <a:tblGrid>
                <a:gridCol w="1008380"/>
                <a:gridCol w="2368550"/>
                <a:gridCol w="3377565"/>
                <a:gridCol w="3376930"/>
              </a:tblGrid>
              <a:tr h="457200">
                <a:tc gridSpan="2">
                  <a:txBody>
                    <a:bodyPr/>
                    <a:lstStyle/>
                    <a:p>
                      <a:pPr algn="ctr">
                        <a:lnSpc>
                          <a:spcPct val="150000"/>
                        </a:lnSpc>
                        <a:buNone/>
                      </a:pPr>
                      <a:r>
                        <a:rPr lang="zh-CN" altLang="en-US" sz="2400" b="0">
                          <a:solidFill>
                            <a:schemeClr val="tx1"/>
                          </a:solidFill>
                          <a:latin typeface="黑体" panose="02010609060101010101" pitchFamily="49" charset="-122"/>
                          <a:ea typeface="黑体" panose="02010609060101010101" pitchFamily="49" charset="-122"/>
                          <a:cs typeface="Times New Roman" panose="02020603050405020304" pitchFamily="18" charset="0"/>
                        </a:rPr>
                        <a:t>类型</a:t>
                      </a: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4"/>
                    </a:solidFill>
                  </a:tcPr>
                </a:tc>
                <a:tc hMerge="1">
                  <a:txBody>
                    <a:bodyPr/>
                    <a:lstStyle/>
                    <a:p>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pPr algn="ctr">
                        <a:lnSpc>
                          <a:spcPct val="150000"/>
                        </a:lnSpc>
                        <a:buNone/>
                      </a:pPr>
                      <a:r>
                        <a:rPr lang="zh-CN" altLang="en-US" sz="2400" b="0">
                          <a:solidFill>
                            <a:schemeClr val="tx1"/>
                          </a:solidFill>
                          <a:latin typeface="黑体" panose="02010609060101010101" pitchFamily="49" charset="-122"/>
                          <a:ea typeface="黑体" panose="02010609060101010101" pitchFamily="49" charset="-122"/>
                          <a:cs typeface="Times New Roman" panose="02020603050405020304" pitchFamily="18" charset="0"/>
                        </a:rPr>
                        <a:t>平衡力</a:t>
                      </a: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4"/>
                    </a:solidFill>
                  </a:tcPr>
                </a:tc>
                <a:tc>
                  <a:txBody>
                    <a:bodyPr/>
                    <a:lstStyle/>
                    <a:p>
                      <a:pPr algn="ctr">
                        <a:lnSpc>
                          <a:spcPct val="150000"/>
                        </a:lnSpc>
                        <a:buNone/>
                      </a:pPr>
                      <a:r>
                        <a:rPr lang="zh-CN" altLang="en-US" sz="2400" b="0">
                          <a:solidFill>
                            <a:schemeClr val="tx1"/>
                          </a:solidFill>
                          <a:latin typeface="黑体" panose="02010609060101010101" pitchFamily="49" charset="-122"/>
                          <a:ea typeface="黑体" panose="02010609060101010101" pitchFamily="49" charset="-122"/>
                          <a:cs typeface="Times New Roman" panose="02020603050405020304" pitchFamily="18" charset="0"/>
                        </a:rPr>
                        <a:t>相互作用</a:t>
                      </a: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4"/>
                    </a:solidFill>
                  </a:tcPr>
                </a:tc>
              </a:tr>
              <a:tr h="1298575">
                <a:tc rowSpan="3">
                  <a:txBody>
                    <a:bodyPr/>
                    <a:lstStyle/>
                    <a:p>
                      <a:pPr algn="ctr">
                        <a:lnSpc>
                          <a:spcPct val="150000"/>
                        </a:lnSpc>
                        <a:buNone/>
                      </a:pPr>
                      <a:r>
                        <a:rPr lang="zh-CN" altLang="en-US" sz="2400">
                          <a:solidFill>
                            <a:schemeClr val="tx1"/>
                          </a:solidFill>
                          <a:latin typeface="黑体" panose="02010609060101010101" pitchFamily="49" charset="-122"/>
                          <a:ea typeface="黑体" panose="02010609060101010101" pitchFamily="49" charset="-122"/>
                        </a:rPr>
                        <a:t>不</a:t>
                      </a:r>
                    </a:p>
                    <a:p>
                      <a:pPr algn="ctr">
                        <a:lnSpc>
                          <a:spcPct val="150000"/>
                        </a:lnSpc>
                        <a:buNone/>
                      </a:pPr>
                      <a:r>
                        <a:rPr lang="zh-CN" altLang="en-US" sz="2400">
                          <a:solidFill>
                            <a:schemeClr val="tx1"/>
                          </a:solidFill>
                          <a:latin typeface="黑体" panose="02010609060101010101" pitchFamily="49" charset="-122"/>
                          <a:ea typeface="黑体" panose="02010609060101010101" pitchFamily="49" charset="-122"/>
                        </a:rPr>
                        <a:t>同</a:t>
                      </a:r>
                    </a:p>
                    <a:p>
                      <a:pPr algn="ctr">
                        <a:lnSpc>
                          <a:spcPct val="150000"/>
                        </a:lnSpc>
                        <a:buNone/>
                      </a:pPr>
                      <a:r>
                        <a:rPr lang="zh-CN" altLang="en-US" sz="2400">
                          <a:solidFill>
                            <a:schemeClr val="tx1"/>
                          </a:solidFill>
                          <a:latin typeface="黑体" panose="02010609060101010101" pitchFamily="49" charset="-122"/>
                          <a:ea typeface="黑体" panose="02010609060101010101" pitchFamily="49" charset="-122"/>
                        </a:rPr>
                        <a:t>点</a:t>
                      </a: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lstStyle/>
                    <a:p>
                      <a:pPr algn="ctr">
                        <a:lnSpc>
                          <a:spcPct val="150000"/>
                        </a:lnSpc>
                        <a:buNone/>
                      </a:pPr>
                      <a:r>
                        <a:rPr lang="zh-CN" altLang="en-US" sz="2400">
                          <a:solidFill>
                            <a:schemeClr val="tx1"/>
                          </a:solidFill>
                          <a:latin typeface="Times New Roman" panose="02020603050405020304" pitchFamily="18" charset="0"/>
                          <a:cs typeface="Times New Roman" panose="02020603050405020304" pitchFamily="18" charset="0"/>
                        </a:rPr>
                        <a:t>力的作用点</a:t>
                      </a: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pPr algn="ctr">
                        <a:lnSpc>
                          <a:spcPct val="150000"/>
                        </a:lnSpc>
                        <a:buNone/>
                      </a:pPr>
                      <a:r>
                        <a:rPr lang="zh-CN" altLang="en-US" sz="2400">
                          <a:solidFill>
                            <a:schemeClr val="tx1"/>
                          </a:solidFill>
                          <a:latin typeface="Times New Roman" panose="02020603050405020304" pitchFamily="18" charset="0"/>
                          <a:cs typeface="Times New Roman" panose="02020603050405020304" pitchFamily="18" charset="0"/>
                        </a:rPr>
                        <a:t>作用在______个物体上</a:t>
                      </a: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pPr algn="l">
                        <a:lnSpc>
                          <a:spcPct val="150000"/>
                        </a:lnSpc>
                        <a:buNone/>
                      </a:pPr>
                      <a:r>
                        <a:rPr lang="zh-CN" altLang="en-US" sz="2400">
                          <a:solidFill>
                            <a:schemeClr val="tx1"/>
                          </a:solidFill>
                          <a:latin typeface="Times New Roman" panose="02020603050405020304" pitchFamily="18" charset="0"/>
                          <a:cs typeface="Times New Roman" panose="02020603050405020304" pitchFamily="18" charset="0"/>
                        </a:rPr>
                        <a:t>分别作用在____个不同的物体上</a:t>
                      </a: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r>
              <a:tr h="739140">
                <a:tc vMerge="1">
                  <a:txBody>
                    <a:bodyPr/>
                    <a:lstStyle/>
                    <a:p>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pPr algn="ctr">
                        <a:lnSpc>
                          <a:spcPct val="150000"/>
                        </a:lnSpc>
                        <a:buNone/>
                      </a:pPr>
                      <a:r>
                        <a:rPr lang="zh-CN" altLang="en-US" sz="2400">
                          <a:solidFill>
                            <a:schemeClr val="tx1"/>
                          </a:solidFill>
                          <a:latin typeface="Times New Roman" panose="02020603050405020304" pitchFamily="18" charset="0"/>
                          <a:cs typeface="Times New Roman" panose="02020603050405020304" pitchFamily="18" charset="0"/>
                        </a:rPr>
                        <a:t>力的性质</a:t>
                      </a: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pPr algn="ctr">
                        <a:lnSpc>
                          <a:spcPct val="150000"/>
                        </a:lnSpc>
                        <a:buNone/>
                      </a:pPr>
                      <a:r>
                        <a:rPr lang="zh-CN" altLang="en-US" sz="2400">
                          <a:solidFill>
                            <a:schemeClr val="tx1"/>
                          </a:solidFill>
                          <a:latin typeface="Times New Roman" panose="02020603050405020304" pitchFamily="18" charset="0"/>
                          <a:cs typeface="Times New Roman" panose="02020603050405020304" pitchFamily="18" charset="0"/>
                        </a:rPr>
                        <a:t>不一定相同</a:t>
                      </a: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pPr algn="ctr">
                        <a:lnSpc>
                          <a:spcPct val="150000"/>
                        </a:lnSpc>
                        <a:buNone/>
                      </a:pPr>
                      <a:r>
                        <a:rPr lang="zh-CN" altLang="en-US" sz="2400">
                          <a:solidFill>
                            <a:schemeClr val="tx1"/>
                          </a:solidFill>
                          <a:latin typeface="Times New Roman" panose="02020603050405020304" pitchFamily="18" charset="0"/>
                          <a:cs typeface="Times New Roman" panose="02020603050405020304" pitchFamily="18" charset="0"/>
                        </a:rPr>
                        <a:t>同一性质的力</a:t>
                      </a: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r>
              <a:tr h="739775">
                <a:tc vMerge="1">
                  <a:txBody>
                    <a:bodyPr/>
                    <a:lstStyle/>
                    <a:p>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pPr algn="ctr">
                        <a:lnSpc>
                          <a:spcPct val="150000"/>
                        </a:lnSpc>
                        <a:buNone/>
                      </a:pPr>
                      <a:r>
                        <a:rPr lang="zh-CN" altLang="en-US" sz="2400">
                          <a:solidFill>
                            <a:schemeClr val="tx1"/>
                          </a:solidFill>
                          <a:latin typeface="Times New Roman" panose="02020603050405020304" pitchFamily="18" charset="0"/>
                          <a:cs typeface="Times New Roman" panose="02020603050405020304" pitchFamily="18" charset="0"/>
                        </a:rPr>
                        <a:t>产生的效果</a:t>
                      </a: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pPr algn="ctr">
                        <a:lnSpc>
                          <a:spcPct val="150000"/>
                        </a:lnSpc>
                        <a:buNone/>
                      </a:pPr>
                      <a:r>
                        <a:rPr lang="zh-CN" altLang="en-US" sz="2400">
                          <a:solidFill>
                            <a:schemeClr val="tx1"/>
                          </a:solidFill>
                          <a:latin typeface="Times New Roman" panose="02020603050405020304" pitchFamily="18" charset="0"/>
                          <a:cs typeface="Times New Roman" panose="02020603050405020304" pitchFamily="18" charset="0"/>
                        </a:rPr>
                        <a:t>互相抵消</a:t>
                      </a: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pPr algn="ctr">
                        <a:lnSpc>
                          <a:spcPct val="150000"/>
                        </a:lnSpc>
                        <a:buNone/>
                      </a:pPr>
                      <a:r>
                        <a:rPr lang="zh-CN" altLang="en-US" sz="2400">
                          <a:solidFill>
                            <a:schemeClr val="tx1"/>
                          </a:solidFill>
                          <a:latin typeface="Times New Roman" panose="02020603050405020304" pitchFamily="18" charset="0"/>
                          <a:cs typeface="Times New Roman" panose="02020603050405020304" pitchFamily="18" charset="0"/>
                        </a:rPr>
                        <a:t>不能互相抵消</a:t>
                      </a: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r>
            </a:tbl>
          </a:graphicData>
        </a:graphic>
      </p:graphicFrame>
      <p:sp>
        <p:nvSpPr>
          <p:cNvPr id="100" name="文本框 99"/>
          <p:cNvSpPr txBox="1"/>
          <p:nvPr/>
        </p:nvSpPr>
        <p:spPr>
          <a:xfrm>
            <a:off x="5676265" y="1801495"/>
            <a:ext cx="1019810" cy="460375"/>
          </a:xfrm>
          <a:prstGeom prst="rect">
            <a:avLst/>
          </a:prstGeom>
          <a:noFill/>
          <a:ln w="9525">
            <a:noFill/>
          </a:ln>
        </p:spPr>
        <p:txBody>
          <a:bodyPr wrap="square">
            <a:spAutoFit/>
          </a:bodyPr>
          <a:lstStyle/>
          <a:p>
            <a:r>
              <a:rPr lang="zh-CN" sz="2400">
                <a:solidFill>
                  <a:srgbClr val="FF0000"/>
                </a:solidFill>
                <a:ea typeface="宋体" panose="02010600030101010101" pitchFamily="2" charset="-122"/>
              </a:rPr>
              <a:t>同一</a:t>
            </a:r>
            <a:endParaRPr lang="zh-CN" altLang="en-US" sz="2400">
              <a:solidFill>
                <a:srgbClr val="FF0000"/>
              </a:solidFill>
              <a:ea typeface="宋体" panose="02010600030101010101" pitchFamily="2" charset="-122"/>
            </a:endParaRPr>
          </a:p>
        </p:txBody>
      </p:sp>
      <p:sp>
        <p:nvSpPr>
          <p:cNvPr id="3" name="文本框 2"/>
          <p:cNvSpPr txBox="1"/>
          <p:nvPr/>
        </p:nvSpPr>
        <p:spPr>
          <a:xfrm>
            <a:off x="9549765" y="1527810"/>
            <a:ext cx="650875" cy="460375"/>
          </a:xfrm>
          <a:prstGeom prst="rect">
            <a:avLst/>
          </a:prstGeom>
          <a:noFill/>
          <a:ln w="9525">
            <a:noFill/>
          </a:ln>
        </p:spPr>
        <p:txBody>
          <a:bodyPr wrap="square">
            <a:spAutoFit/>
          </a:bodyPr>
          <a:lstStyle/>
          <a:p>
            <a:r>
              <a:rPr lang="zh-CN" sz="2400">
                <a:solidFill>
                  <a:srgbClr val="FF0000"/>
                </a:solidFill>
                <a:ea typeface="宋体" panose="02010600030101010101" pitchFamily="2" charset="-122"/>
              </a:rPr>
              <a:t>两</a:t>
            </a:r>
            <a:endParaRPr lang="zh-CN" altLang="en-US" sz="2400">
              <a:solidFill>
                <a:srgbClr val="FF0000"/>
              </a:solidFill>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58800" y="437515"/>
            <a:ext cx="2056130" cy="665480"/>
            <a:chOff x="11221" y="929"/>
            <a:chExt cx="3238" cy="1246"/>
          </a:xfrm>
        </p:grpSpPr>
        <p:sp>
          <p:nvSpPr>
            <p:cNvPr id="10" name="剪去对角的矩形 9"/>
            <p:cNvSpPr/>
            <p:nvPr/>
          </p:nvSpPr>
          <p:spPr>
            <a:xfrm>
              <a:off x="11221" y="929"/>
              <a:ext cx="3239" cy="1247"/>
            </a:xfrm>
            <a:prstGeom prst="snip2DiagRect">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3102" y="979"/>
              <a:ext cx="1146" cy="11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a:off x="836930" y="511810"/>
            <a:ext cx="10210800" cy="521970"/>
            <a:chOff x="894" y="3246"/>
            <a:chExt cx="16080" cy="822"/>
          </a:xfrm>
        </p:grpSpPr>
        <p:sp>
          <p:nvSpPr>
            <p:cNvPr id="20481" name="文本框 4"/>
            <p:cNvSpPr txBox="1"/>
            <p:nvPr/>
          </p:nvSpPr>
          <p:spPr>
            <a:xfrm>
              <a:off x="3894" y="3246"/>
              <a:ext cx="13080" cy="822"/>
            </a:xfrm>
            <a:prstGeom prst="rect">
              <a:avLst/>
            </a:prstGeom>
            <a:noFill/>
            <a:ln w="9525">
              <a:noFill/>
            </a:ln>
          </p:spPr>
          <p:txBody>
            <a:bodyPr wrap="square" anchor="t">
              <a:spAutoFit/>
            </a:bodyPr>
            <a:lstStyle/>
            <a:p>
              <a:r>
                <a:rPr lang="zh-CN" altLang="en-US" sz="2800" b="1">
                  <a:latin typeface="Times New Roman" panose="02020603050405020304" pitchFamily="18" charset="0"/>
                  <a:ea typeface="黑体" panose="02010609060101010101" pitchFamily="49" charset="-122"/>
                  <a:cs typeface="Times New Roman" panose="02020603050405020304" pitchFamily="18" charset="0"/>
                </a:rPr>
                <a:t>摩擦力</a:t>
              </a:r>
            </a:p>
          </p:txBody>
        </p:sp>
        <p:grpSp>
          <p:nvGrpSpPr>
            <p:cNvPr id="20488" name="组合 13"/>
            <p:cNvGrpSpPr/>
            <p:nvPr/>
          </p:nvGrpSpPr>
          <p:grpSpPr>
            <a:xfrm>
              <a:off x="894" y="3246"/>
              <a:ext cx="2489" cy="822"/>
              <a:chOff x="6686" y="8865"/>
              <a:chExt cx="2649" cy="877"/>
            </a:xfrm>
          </p:grpSpPr>
          <p:sp>
            <p:nvSpPr>
              <p:cNvPr id="20490" name="文本框 10"/>
              <p:cNvSpPr txBox="1"/>
              <p:nvPr/>
            </p:nvSpPr>
            <p:spPr>
              <a:xfrm>
                <a:off x="6686" y="8865"/>
                <a:ext cx="1536" cy="875"/>
              </a:xfrm>
              <a:prstGeom prst="rect">
                <a:avLst/>
              </a:prstGeom>
              <a:noFill/>
              <a:ln w="9525">
                <a:noFill/>
              </a:ln>
            </p:spPr>
            <p:txBody>
              <a:bodyPr anchor="t">
                <a:spAutoFit/>
              </a:bodyPr>
              <a:lstStyle/>
              <a:p>
                <a:r>
                  <a:rPr lang="zh-CN" altLang="en-US" sz="2800" b="1">
                    <a:latin typeface="Times New Roman" panose="02020603050405020304" pitchFamily="18" charset="0"/>
                    <a:ea typeface="黑体" panose="02010609060101010101" pitchFamily="49" charset="-122"/>
                  </a:rPr>
                  <a:t>考点</a:t>
                </a:r>
              </a:p>
            </p:txBody>
          </p:sp>
          <p:sp>
            <p:nvSpPr>
              <p:cNvPr id="20491" name="文本框 11"/>
              <p:cNvSpPr txBox="1"/>
              <p:nvPr/>
            </p:nvSpPr>
            <p:spPr>
              <a:xfrm rot="-10800000" flipV="1">
                <a:off x="8667" y="8865"/>
                <a:ext cx="668" cy="877"/>
              </a:xfrm>
              <a:prstGeom prst="rect">
                <a:avLst/>
              </a:prstGeom>
              <a:noFill/>
              <a:ln w="9525">
                <a:noFill/>
              </a:ln>
            </p:spPr>
            <p:txBody>
              <a:bodyPr anchor="t">
                <a:spAutoFit/>
              </a:bodyPr>
              <a:lstStyle/>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3</a:t>
                </a:r>
              </a:p>
            </p:txBody>
          </p:sp>
        </p:grpSp>
      </p:grpSp>
      <p:sp>
        <p:nvSpPr>
          <p:cNvPr id="100" name="文本框 99"/>
          <p:cNvSpPr txBox="1"/>
          <p:nvPr/>
        </p:nvSpPr>
        <p:spPr>
          <a:xfrm>
            <a:off x="778510" y="1284605"/>
            <a:ext cx="10633075" cy="4523105"/>
          </a:xfrm>
          <a:prstGeom prst="rect">
            <a:avLst/>
          </a:prstGeom>
          <a:noFill/>
          <a:ln w="9525">
            <a:noFill/>
          </a:ln>
        </p:spPr>
        <p:txBody>
          <a:bodyPr wrap="square">
            <a:spAutoFit/>
          </a:bodyPr>
          <a:lstStyle/>
          <a:p>
            <a:pPr>
              <a:lnSpc>
                <a:spcPct val="150000"/>
              </a:lnSpc>
            </a:pPr>
            <a:r>
              <a:rPr lang="en-US" sz="2400">
                <a:latin typeface="Times New Roman" panose="02020603050405020304" pitchFamily="18" charset="0"/>
                <a:ea typeface="黑体" panose="02010609060101010101" pitchFamily="49" charset="-122"/>
                <a:cs typeface="Times New Roman" panose="02020603050405020304" pitchFamily="18" charset="0"/>
              </a:rPr>
              <a:t>1. </a:t>
            </a:r>
            <a:r>
              <a:rPr lang="zh-CN" sz="2400">
                <a:latin typeface="Times New Roman" panose="02020603050405020304" pitchFamily="18" charset="0"/>
                <a:ea typeface="黑体" panose="02010609060101010101" pitchFamily="49" charset="-122"/>
                <a:cs typeface="Times New Roman" panose="02020603050405020304" pitchFamily="18" charset="0"/>
              </a:rPr>
              <a:t>滑动摩擦力</a:t>
            </a:r>
            <a:r>
              <a:rPr lang="en-US" sz="2400">
                <a:latin typeface="Times New Roman" panose="02020603050405020304" pitchFamily="18" charset="0"/>
                <a:ea typeface="宋体" panose="02010600030101010101" pitchFamily="2" charset="-122"/>
                <a:cs typeface="Times New Roman" panose="02020603050405020304" pitchFamily="18" charset="0"/>
              </a:rPr>
              <a:t>(1)</a:t>
            </a:r>
            <a:r>
              <a:rPr lang="zh-CN" sz="2400">
                <a:latin typeface="Times New Roman" panose="02020603050405020304" pitchFamily="18" charset="0"/>
                <a:ea typeface="黑体" panose="02010609060101010101" pitchFamily="49" charset="-122"/>
                <a:cs typeface="Times New Roman" panose="02020603050405020304" pitchFamily="18" charset="0"/>
              </a:rPr>
              <a:t>定义：</a:t>
            </a:r>
            <a:r>
              <a:rPr lang="zh-CN" sz="2400">
                <a:latin typeface="Times New Roman" panose="02020603050405020304" pitchFamily="18" charset="0"/>
                <a:ea typeface="宋体" panose="02010600030101010101" pitchFamily="2" charset="-122"/>
                <a:cs typeface="Times New Roman" panose="02020603050405020304" pitchFamily="18" charset="0"/>
              </a:rPr>
              <a:t>两个相互接触的物体，当它们相对滑动时，在接触面上会产生一种阻碍相对滑动的力</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不能说成阻碍物体运动</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(2)</a:t>
            </a:r>
            <a:r>
              <a:rPr lang="zh-CN" sz="2400">
                <a:latin typeface="Times New Roman" panose="02020603050405020304" pitchFamily="18" charset="0"/>
                <a:ea typeface="黑体" panose="02010609060101010101" pitchFamily="49" charset="-122"/>
                <a:cs typeface="Times New Roman" panose="02020603050405020304" pitchFamily="18" charset="0"/>
              </a:rPr>
              <a:t>产生的条件：</a:t>
            </a:r>
            <a:r>
              <a:rPr lang="zh-CN" sz="2400">
                <a:latin typeface="Times New Roman" panose="02020603050405020304" pitchFamily="18" charset="0"/>
                <a:ea typeface="宋体" panose="02010600030101010101" pitchFamily="2" charset="-122"/>
                <a:cs typeface="Times New Roman" panose="02020603050405020304" pitchFamily="18" charset="0"/>
              </a:rPr>
              <a:t>两个物体接触且有压力；相对运动；接触面粗糙．</a:t>
            </a:r>
            <a:r>
              <a:rPr lang="en-US" sz="2400">
                <a:latin typeface="Times New Roman" panose="02020603050405020304" pitchFamily="18" charset="0"/>
                <a:ea typeface="宋体" panose="02010600030101010101" pitchFamily="2" charset="-122"/>
                <a:cs typeface="Times New Roman" panose="02020603050405020304" pitchFamily="18" charset="0"/>
              </a:rPr>
              <a:t>(3)</a:t>
            </a:r>
            <a:r>
              <a:rPr lang="zh-CN" sz="2400">
                <a:latin typeface="Times New Roman" panose="02020603050405020304" pitchFamily="18" charset="0"/>
                <a:ea typeface="黑体" panose="02010609060101010101" pitchFamily="49" charset="-122"/>
                <a:cs typeface="Times New Roman" panose="02020603050405020304" pitchFamily="18" charset="0"/>
              </a:rPr>
              <a:t>方向：</a:t>
            </a:r>
            <a:r>
              <a:rPr lang="zh-CN" sz="2400">
                <a:latin typeface="Times New Roman" panose="02020603050405020304" pitchFamily="18" charset="0"/>
                <a:ea typeface="宋体" panose="02010600030101010101" pitchFamily="2" charset="-122"/>
                <a:cs typeface="Times New Roman" panose="02020603050405020304" pitchFamily="18" charset="0"/>
              </a:rPr>
              <a:t>与物体相对运动的方向</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(4)</a:t>
            </a:r>
            <a:r>
              <a:rPr lang="zh-CN" sz="2400">
                <a:latin typeface="Times New Roman" panose="02020603050405020304" pitchFamily="18" charset="0"/>
                <a:ea typeface="黑体" panose="02010609060101010101" pitchFamily="49" charset="-122"/>
                <a:cs typeface="Times New Roman" panose="02020603050405020304" pitchFamily="18" charset="0"/>
              </a:rPr>
              <a:t>影响因素：</a:t>
            </a:r>
            <a:r>
              <a:rPr lang="zh-CN" sz="2400">
                <a:latin typeface="Times New Roman" panose="02020603050405020304" pitchFamily="18" charset="0"/>
                <a:ea typeface="宋体" panose="02010600030101010101" pitchFamily="2" charset="-122"/>
                <a:cs typeface="Times New Roman" panose="02020603050405020304" pitchFamily="18" charset="0"/>
              </a:rPr>
              <a:t>压力、接触面的粗糙程度．压力越</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，接触面越</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，滑动摩擦力越大</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与速度大小、接触面积大小无关</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
</a:t>
            </a:r>
          </a:p>
          <a:p>
            <a:pPr>
              <a:lnSpc>
                <a:spcPct val="150000"/>
              </a:lnSpc>
            </a:pPr>
            <a:endParaRPr lang="zh-CN" altLang="en-US" sz="2400">
              <a:latin typeface="Times New Roman" panose="02020603050405020304" pitchFamily="18" charset="0"/>
              <a:cs typeface="Times New Roman" panose="02020603050405020304" pitchFamily="18" charset="0"/>
            </a:endParaRPr>
          </a:p>
        </p:txBody>
      </p:sp>
      <p:sp>
        <p:nvSpPr>
          <p:cNvPr id="2" name="文本框 1"/>
          <p:cNvSpPr txBox="1"/>
          <p:nvPr/>
        </p:nvSpPr>
        <p:spPr>
          <a:xfrm>
            <a:off x="5271135" y="3614420"/>
            <a:ext cx="899795" cy="460375"/>
          </a:xfrm>
          <a:prstGeom prst="rect">
            <a:avLst/>
          </a:prstGeom>
          <a:noFill/>
          <a:ln w="9525">
            <a:noFill/>
          </a:ln>
        </p:spPr>
        <p:txBody>
          <a:bodyPr wrap="square">
            <a:spAutoFit/>
          </a:bodyPr>
          <a:lstStyle/>
          <a:p>
            <a:r>
              <a:rPr lang="zh-CN" sz="2400">
                <a:solidFill>
                  <a:srgbClr val="FF0000"/>
                </a:solidFill>
                <a:ea typeface="宋体" panose="02010600030101010101" pitchFamily="2" charset="-122"/>
              </a:rPr>
              <a:t>相反</a:t>
            </a:r>
            <a:endParaRPr lang="zh-CN" altLang="en-US" sz="2400">
              <a:solidFill>
                <a:srgbClr val="FF0000"/>
              </a:solidFill>
              <a:ea typeface="宋体" panose="02010600030101010101" pitchFamily="2" charset="-122"/>
            </a:endParaRPr>
          </a:p>
        </p:txBody>
      </p:sp>
      <p:sp>
        <p:nvSpPr>
          <p:cNvPr id="3" name="文本框 2"/>
          <p:cNvSpPr txBox="1"/>
          <p:nvPr/>
        </p:nvSpPr>
        <p:spPr>
          <a:xfrm>
            <a:off x="7555865" y="4143375"/>
            <a:ext cx="631190" cy="460375"/>
          </a:xfrm>
          <a:prstGeom prst="rect">
            <a:avLst/>
          </a:prstGeom>
          <a:noFill/>
          <a:ln w="9525">
            <a:noFill/>
          </a:ln>
        </p:spPr>
        <p:txBody>
          <a:bodyPr wrap="square">
            <a:spAutoFit/>
          </a:bodyPr>
          <a:lstStyle/>
          <a:p>
            <a:r>
              <a:rPr lang="zh-CN" sz="2400">
                <a:solidFill>
                  <a:srgbClr val="FF0000"/>
                </a:solidFill>
                <a:latin typeface="Times New Roman" panose="02020603050405020304" pitchFamily="18" charset="0"/>
                <a:ea typeface="宋体" panose="02010600030101010101" pitchFamily="2" charset="-122"/>
              </a:rPr>
              <a:t>大</a:t>
            </a:r>
            <a:endParaRPr lang="zh-CN" altLang="en-US" sz="2400">
              <a:solidFill>
                <a:srgbClr val="FF0000"/>
              </a:solidFill>
              <a:latin typeface="Times New Roman" panose="02020603050405020304" pitchFamily="18" charset="0"/>
              <a:ea typeface="宋体" panose="02010600030101010101" pitchFamily="2" charset="-122"/>
            </a:endParaRPr>
          </a:p>
        </p:txBody>
      </p:sp>
      <p:sp>
        <p:nvSpPr>
          <p:cNvPr id="5" name="文本框 4"/>
          <p:cNvSpPr txBox="1"/>
          <p:nvPr/>
        </p:nvSpPr>
        <p:spPr>
          <a:xfrm>
            <a:off x="10159365" y="4143375"/>
            <a:ext cx="920115" cy="460375"/>
          </a:xfrm>
          <a:prstGeom prst="rect">
            <a:avLst/>
          </a:prstGeom>
          <a:noFill/>
          <a:ln w="9525">
            <a:noFill/>
          </a:ln>
        </p:spPr>
        <p:txBody>
          <a:bodyPr wrap="square">
            <a:spAutoFit/>
          </a:bodyPr>
          <a:lstStyle/>
          <a:p>
            <a:r>
              <a:rPr lang="zh-CN" sz="2400">
                <a:solidFill>
                  <a:srgbClr val="FF0000"/>
                </a:solidFill>
                <a:latin typeface="Times New Roman" panose="02020603050405020304" pitchFamily="18" charset="0"/>
                <a:ea typeface="宋体" panose="02010600030101010101" pitchFamily="2" charset="-122"/>
              </a:rPr>
              <a:t>粗糙</a:t>
            </a:r>
            <a:endParaRPr lang="zh-CN" altLang="en-US" sz="2400">
              <a:solidFill>
                <a:srgbClr val="FF0000"/>
              </a:solidFill>
              <a:latin typeface="Times New Roman" panose="02020603050405020304" pitchFamily="18"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 40"/>
          <p:cNvSpPr/>
          <p:nvPr/>
        </p:nvSpPr>
        <p:spPr>
          <a:xfrm>
            <a:off x="676910" y="401320"/>
            <a:ext cx="10721975" cy="3415030"/>
          </a:xfrm>
          <a:prstGeom prst="rect">
            <a:avLst/>
          </a:prstGeom>
        </p:spPr>
        <p:txBody>
          <a:bodyPr wrap="square">
            <a:spAutoFit/>
          </a:bodyPr>
          <a:lstStyle/>
          <a:p>
            <a:pPr>
              <a:lnSpc>
                <a:spcPct val="150000"/>
              </a:lnSpc>
            </a:pPr>
            <a:r>
              <a:rPr lang="en-US" sz="2400" b="1" smtClean="0">
                <a:latin typeface="宋体" panose="02010600030101010101" pitchFamily="2" charset="-122"/>
                <a:cs typeface="宋体" panose="02010600030101010101" pitchFamily="2" charset="-122"/>
              </a:rPr>
              <a:t>2</a:t>
            </a:r>
            <a:r>
              <a:rPr altLang="zh-CN" sz="2400" b="1" smtClean="0">
                <a:latin typeface="宋体" panose="02010600030101010101" pitchFamily="2" charset="-122"/>
                <a:cs typeface="宋体" panose="02010600030101010101" pitchFamily="2" charset="-122"/>
              </a:rPr>
              <a:t>.静摩擦力</a:t>
            </a:r>
          </a:p>
          <a:p>
            <a:pPr>
              <a:lnSpc>
                <a:spcPct val="150000"/>
              </a:lnSpc>
            </a:pPr>
            <a:r>
              <a:rPr altLang="zh-CN" sz="2400" smtClean="0">
                <a:latin typeface="宋体" panose="02010600030101010101" pitchFamily="2" charset="-122"/>
                <a:cs typeface="宋体" panose="02010600030101010101" pitchFamily="2" charset="-122"/>
              </a:rPr>
              <a:t>(1)定义:两个相互接触的物体,当其中一个物体在另一个物体的表面上有相对运动趋势时,在接触面上就会产生一种阻碍相对运动趋势的力,这个力就叫静摩擦力.</a:t>
            </a:r>
          </a:p>
          <a:p>
            <a:pPr>
              <a:lnSpc>
                <a:spcPct val="150000"/>
              </a:lnSpc>
            </a:pPr>
            <a:r>
              <a:rPr altLang="zh-CN" sz="2400" smtClean="0">
                <a:latin typeface="宋体" panose="02010600030101010101" pitchFamily="2" charset="-122"/>
                <a:cs typeface="宋体" panose="02010600030101010101" pitchFamily="2" charset="-122"/>
              </a:rPr>
              <a:t>(2)大小:总等于使物体产生相对运动趋势的力(拉力、推力、重力等).</a:t>
            </a:r>
          </a:p>
          <a:p>
            <a:pPr>
              <a:lnSpc>
                <a:spcPct val="150000"/>
              </a:lnSpc>
            </a:pPr>
            <a:r>
              <a:rPr altLang="zh-CN" sz="2400" smtClean="0">
                <a:latin typeface="宋体" panose="02010600030101010101" pitchFamily="2" charset="-122"/>
                <a:cs typeface="宋体" panose="02010600030101010101" pitchFamily="2" charset="-122"/>
              </a:rPr>
              <a:t>(3)方向:</a:t>
            </a:r>
            <a:r>
              <a:rPr altLang="zh-CN" sz="2400" smtClean="0">
                <a:latin typeface="宋体" panose="02010600030101010101" pitchFamily="2" charset="-122"/>
                <a:ea typeface="宋体" panose="02010600030101010101" pitchFamily="2" charset="-122"/>
                <a:cs typeface="宋体" panose="02010600030101010101" pitchFamily="2" charset="-122"/>
              </a:rPr>
              <a:t>与物体相对运动趋势的方向相反.</a:t>
            </a:r>
          </a:p>
        </p:txBody>
      </p:sp>
      <p:sp>
        <p:nvSpPr>
          <p:cNvPr id="29" name="圆角矩形 28"/>
          <p:cNvSpPr/>
          <p:nvPr/>
        </p:nvSpPr>
        <p:spPr>
          <a:xfrm>
            <a:off x="598805" y="3787775"/>
            <a:ext cx="10657840" cy="2376805"/>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200000"/>
              </a:lnSpc>
            </a:pPr>
            <a:r>
              <a:rPr lang="zh-CN" altLang="en-US" sz="2400" b="1" smtClean="0">
                <a:solidFill>
                  <a:srgbClr val="FF0000"/>
                </a:solidFill>
                <a:latin typeface="黑体" panose="02010609060101010101" pitchFamily="49" charset="-122"/>
                <a:ea typeface="黑体" panose="02010609060101010101" pitchFamily="49" charset="-122"/>
              </a:rPr>
              <a:t>易失分点</a:t>
            </a:r>
            <a:endParaRPr lang="en-US" altLang="zh-CN" sz="2400" b="1" smtClean="0">
              <a:solidFill>
                <a:srgbClr val="FF0000"/>
              </a:solidFill>
              <a:latin typeface="黑体" pitchFamily="49" charset="-122"/>
              <a:ea typeface="黑体" pitchFamily="49" charset="-122"/>
            </a:endParaRPr>
          </a:p>
          <a:p>
            <a:pPr algn="ctr">
              <a:lnSpc>
                <a:spcPct val="150000"/>
              </a:lnSpc>
            </a:pPr>
            <a:r>
              <a:rPr lang="zh-CN" altLang="zh-CN" sz="2200" b="1" smtClean="0">
                <a:solidFill>
                  <a:schemeClr val="tx1"/>
                </a:solidFill>
                <a:latin typeface="仿宋" panose="02010609060101010101" pitchFamily="49" charset="-122"/>
                <a:ea typeface="仿宋" panose="02010609060101010101" pitchFamily="49" charset="-122"/>
                <a:cs typeface="仿宋" panose="02010609060101010101" pitchFamily="49" charset="-122"/>
              </a:rPr>
              <a:t>对静摩擦力方向的理解</a:t>
            </a:r>
          </a:p>
          <a:p>
            <a:pPr algn="l">
              <a:lnSpc>
                <a:spcPct val="150000"/>
              </a:lnSpc>
            </a:pPr>
            <a:r>
              <a:rPr lang="zh-CN" altLang="zh-CN" sz="2200" smtClean="0">
                <a:solidFill>
                  <a:schemeClr val="tx1"/>
                </a:solidFill>
                <a:latin typeface="仿宋" panose="02010609060101010101" pitchFamily="49" charset="-122"/>
                <a:ea typeface="仿宋" panose="02010609060101010101" pitchFamily="49" charset="-122"/>
                <a:cs typeface="仿宋" panose="02010609060101010101" pitchFamily="49" charset="-122"/>
              </a:rPr>
              <a:t>静摩擦力的方向不一定与物体的运动方向相反,也可能相同.例如,人走路时脚受到地面的摩擦力方向与人的运动方向相同.</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ppt_x"/>
                                          </p:val>
                                        </p:tav>
                                        <p:tav tm="100000">
                                          <p:val>
                                            <p:strVal val="#ppt_x"/>
                                          </p:val>
                                        </p:tav>
                                      </p:tavLst>
                                    </p:anim>
                                    <p:anim calcmode="lin" valueType="num">
                                      <p:cBhvr additive="base">
                                        <p:cTn id="8"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box(in)">
                                      <p:cBhvr>
                                        <p:cTn id="1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29"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1.7601 Service Pack 1"/>
  <p:tag name="AS_RELEASE_DATE" val="2020.05.14"/>
  <p:tag name="AS_TITLE" val="Aspose.Slides for .NET 4.0 Client Profile"/>
  <p:tag name="AS_VERSION" val="20.5"/>
  <p:tag name="KSO_WM_DOC_GUID" val="{469ab410-7db1-409e-b05a-910fd322add9}"/>
</p:tagLst>
</file>

<file path=ppt/tags/tag10.xml><?xml version="1.0" encoding="utf-8"?>
<p:tagLst xmlns:a="http://schemas.openxmlformats.org/drawingml/2006/main" xmlns:r="http://schemas.openxmlformats.org/officeDocument/2006/relationships" xmlns:p="http://schemas.openxmlformats.org/presentationml/2006/main">
  <p:tag name="PA" val="v5.1.2"/>
</p:tagLst>
</file>

<file path=ppt/tags/tag11.xml><?xml version="1.0" encoding="utf-8"?>
<p:tagLst xmlns:a="http://schemas.openxmlformats.org/drawingml/2006/main" xmlns:r="http://schemas.openxmlformats.org/officeDocument/2006/relationships" xmlns:p="http://schemas.openxmlformats.org/presentationml/2006/main">
  <p:tag name="KSO_WM_UNIT_TABLE_BEAUTIFY" val="smartTable{15624a1c-a9db-4d5e-9a10-0ed3f685922b}"/>
</p:tagLst>
</file>

<file path=ppt/tags/tag12.xml><?xml version="1.0" encoding="utf-8"?>
<p:tagLst xmlns:a="http://schemas.openxmlformats.org/drawingml/2006/main" xmlns:r="http://schemas.openxmlformats.org/officeDocument/2006/relationships" xmlns:p="http://schemas.openxmlformats.org/presentationml/2006/main">
  <p:tag name="KSO_WM_UNIT_TABLE_BEAUTIFY" val="smartTable{89842db0-c8a9-4d6f-9002-666ca8e2e202}"/>
</p:tagLst>
</file>

<file path=ppt/tags/tag13.xml><?xml version="1.0" encoding="utf-8"?>
<p:tagLst xmlns:a="http://schemas.openxmlformats.org/drawingml/2006/main" xmlns:r="http://schemas.openxmlformats.org/officeDocument/2006/relationships" xmlns:p="http://schemas.openxmlformats.org/presentationml/2006/main">
  <p:tag name="KSO_WM_UNIT_TABLE_BEAUTIFY" val="smartTable{6444eb15-44db-4f81-8e27-305dcbd0cc04}"/>
</p:tagLst>
</file>

<file path=ppt/tags/tag2.xml><?xml version="1.0" encoding="utf-8"?>
<p:tagLst xmlns:a="http://schemas.openxmlformats.org/drawingml/2006/main" xmlns:r="http://schemas.openxmlformats.org/officeDocument/2006/relationships" xmlns:p="http://schemas.openxmlformats.org/presentationml/2006/main">
  <p:tag name="KSO_WM_SLIDE_ITEM_CNT" val="4"/>
</p:tagLst>
</file>

<file path=ppt/tags/tag3.xml><?xml version="1.0" encoding="utf-8"?>
<p:tagLst xmlns:a="http://schemas.openxmlformats.org/drawingml/2006/main" xmlns:r="http://schemas.openxmlformats.org/officeDocument/2006/relationships" xmlns:p="http://schemas.openxmlformats.org/presentationml/2006/main">
  <p:tag name="PA" val="v5.1.2"/>
</p:tagLst>
</file>

<file path=ppt/tags/tag4.xml><?xml version="1.0" encoding="utf-8"?>
<p:tagLst xmlns:a="http://schemas.openxmlformats.org/drawingml/2006/main" xmlns:r="http://schemas.openxmlformats.org/officeDocument/2006/relationships" xmlns:p="http://schemas.openxmlformats.org/presentationml/2006/main">
  <p:tag name="PA" val="v5.1.2"/>
</p:tagLst>
</file>

<file path=ppt/tags/tag5.xml><?xml version="1.0" encoding="utf-8"?>
<p:tagLst xmlns:a="http://schemas.openxmlformats.org/drawingml/2006/main" xmlns:r="http://schemas.openxmlformats.org/officeDocument/2006/relationships" xmlns:p="http://schemas.openxmlformats.org/presentationml/2006/main">
  <p:tag name="PA" val="v5.1.2"/>
</p:tagLst>
</file>

<file path=ppt/tags/tag6.xml><?xml version="1.0" encoding="utf-8"?>
<p:tagLst xmlns:a="http://schemas.openxmlformats.org/drawingml/2006/main" xmlns:r="http://schemas.openxmlformats.org/officeDocument/2006/relationships" xmlns:p="http://schemas.openxmlformats.org/presentationml/2006/main">
  <p:tag name="PA" val="v5.1.2"/>
</p:tagLst>
</file>

<file path=ppt/tags/tag7.xml><?xml version="1.0" encoding="utf-8"?>
<p:tagLst xmlns:a="http://schemas.openxmlformats.org/drawingml/2006/main" xmlns:r="http://schemas.openxmlformats.org/officeDocument/2006/relationships" xmlns:p="http://schemas.openxmlformats.org/presentationml/2006/main">
  <p:tag name="PA" val="v5.1.2"/>
</p:tagLst>
</file>

<file path=ppt/tags/tag8.xml><?xml version="1.0" encoding="utf-8"?>
<p:tagLst xmlns:a="http://schemas.openxmlformats.org/drawingml/2006/main" xmlns:r="http://schemas.openxmlformats.org/officeDocument/2006/relationships" xmlns:p="http://schemas.openxmlformats.org/presentationml/2006/main">
  <p:tag name="PA" val="v5.1.2"/>
</p:tagLst>
</file>

<file path=ppt/tags/tag9.xml><?xml version="1.0" encoding="utf-8"?>
<p:tagLst xmlns:a="http://schemas.openxmlformats.org/drawingml/2006/main" xmlns:r="http://schemas.openxmlformats.org/officeDocument/2006/relationships" xmlns:p="http://schemas.openxmlformats.org/presentationml/2006/main">
  <p:tag name="PA" val="v5.1.2"/>
</p:tagLst>
</file>

<file path=ppt/theme/theme1.xml><?xml version="1.0" encoding="utf-8"?>
<a:theme xmlns:a="http://schemas.openxmlformats.org/drawingml/2006/main" name="Office 主题">
  <a:themeElements>
    <a:clrScheme na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63500">
          <a:solidFill>
            <a:schemeClr val="accent2">
              <a:lumMod val="60000"/>
              <a:lumOff val="40000"/>
            </a:schemeClr>
          </a:solidFill>
          <a:prstDash val="lgDashDot"/>
          <a:tailEnd type="arrow"/>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lang="zh-CN" altLang="en-US"/>
        </a:defPPr>
      </a:lstStyle>
    </a:txDef>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5403</Words>
  <Application>Microsoft Office PowerPoint</Application>
  <PresentationFormat>自定义</PresentationFormat>
  <Paragraphs>426</Paragraphs>
  <Slides>45</Slides>
  <Notes>1</Notes>
  <HiddenSlides>0</HiddenSlides>
  <MMClips>0</MMClips>
  <ScaleCrop>false</ScaleCrop>
  <HeadingPairs>
    <vt:vector size="4" baseType="variant">
      <vt:variant>
        <vt:lpstr>主题</vt:lpstr>
      </vt:variant>
      <vt:variant>
        <vt:i4>1</vt:i4>
      </vt:variant>
      <vt:variant>
        <vt:lpstr>幻灯片标题</vt:lpstr>
      </vt:variant>
      <vt:variant>
        <vt:i4>45</vt:i4>
      </vt:variant>
    </vt:vector>
  </HeadingPairs>
  <TitlesOfParts>
    <vt:vector size="46"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User</cp:lastModifiedBy>
  <cp:revision>719</cp:revision>
  <dcterms:created xsi:type="dcterms:W3CDTF">2018-06-26T07:00:00Z</dcterms:created>
  <dcterms:modified xsi:type="dcterms:W3CDTF">2020-08-13T23:13:33Z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2052-11.1.0.9828</vt:lpwstr>
  </property>
</Properties>
</file>