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20"/>
  </p:handoutMasterIdLst>
  <p:sldIdLst>
    <p:sldId id="311" r:id="rId2"/>
    <p:sldId id="258" r:id="rId3"/>
    <p:sldId id="294" r:id="rId4"/>
    <p:sldId id="259" r:id="rId5"/>
    <p:sldId id="260" r:id="rId6"/>
    <p:sldId id="293" r:id="rId7"/>
    <p:sldId id="266" r:id="rId8"/>
    <p:sldId id="271" r:id="rId9"/>
    <p:sldId id="269" r:id="rId10"/>
    <p:sldId id="265" r:id="rId11"/>
    <p:sldId id="295" r:id="rId12"/>
    <p:sldId id="292" r:id="rId13"/>
    <p:sldId id="263" r:id="rId14"/>
    <p:sldId id="268" r:id="rId15"/>
    <p:sldId id="296" r:id="rId16"/>
    <p:sldId id="264" r:id="rId17"/>
    <p:sldId id="270" r:id="rId18"/>
    <p:sldId id="267" r:id="rId19"/>
  </p:sldIdLst>
  <p:sldSz cx="12192000" cy="6858000"/>
  <p:notesSz cx="6858000" cy="9144000"/>
  <p:embeddedFontLst>
    <p:embeddedFont>
      <p:font typeface="微软雅黑" pitchFamily="34" charset="-122"/>
      <p:regular r:id="rId21"/>
      <p:bold r:id="rId22"/>
    </p:embeddedFont>
    <p:embeddedFont>
      <p:font typeface="华文新魏" pitchFamily="2" charset="-122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4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627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88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5" y="-43815"/>
            <a:ext cx="12231370" cy="690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92475" y="2455545"/>
            <a:ext cx="51790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满分冲刺</a:t>
            </a:r>
            <a:endParaRPr lang="zh-CN" altLang="en-US" sz="96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      </a:t>
            </a:r>
            <a:r>
              <a:rPr lang="en-US" altLang="zh-CN" sz="4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—</a:t>
            </a:r>
            <a:r>
              <a:rPr lang="zh-CN" altLang="en-US" sz="4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家庭电路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0242" y="1248667"/>
            <a:ext cx="9346549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b="1" kern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</a:t>
            </a:r>
            <a:r>
              <a:rPr lang="zh-CN" altLang="en-US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湖北武</a:t>
            </a:r>
            <a:r>
              <a:rPr lang="zh-CN" altLang="en-US" b="1" kern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汉</a:t>
            </a:r>
            <a:r>
              <a:rPr lang="en-US" altLang="zh-CN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图所示是某同学家常用的一个插线板。他在使用中发现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插线板上的指示灯</a:t>
            </a:r>
            <a:r>
              <a:rPr lang="zh-CN" altLang="en-US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在开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关断开时不发光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插孔不能提供工作电压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而在开关闭合时指示灯发光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插孔可以提供工作电压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如果指</a:t>
            </a:r>
            <a:r>
              <a:rPr lang="zh-CN" altLang="en-US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示灯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损坏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开关闭合时插孔也能提供工作电压。图中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插线板电路连接符合上述现象及安全用电要求的是</a:t>
            </a:r>
            <a:r>
              <a:rPr lang="zh-CN" altLang="en-US" kern="0" spc="302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r>
              <a:rPr lang="en-US" altLang="zh-CN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textimage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19" y="3236611"/>
            <a:ext cx="2982133" cy="1592055"/>
          </a:xfrm>
          <a:prstGeom prst="rect">
            <a:avLst/>
          </a:prstGeom>
        </p:spPr>
      </p:pic>
      <p:pic>
        <p:nvPicPr>
          <p:cNvPr id="4" name="图片 3" descr="textimage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85" y="2613025"/>
            <a:ext cx="5046345" cy="283845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910170" y="4731127"/>
            <a:ext cx="9725815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kern="0" smtClean="0">
                <a:solidFill>
                  <a:srgbClr val="FF0000"/>
                </a:solidFill>
                <a:latin typeface="+mn-ea"/>
              </a:rPr>
              <a:t>答案</a:t>
            </a: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b="1" kern="0" dirty="0" smtClean="0">
                <a:solidFill>
                  <a:srgbClr val="000000"/>
                </a:solidFill>
                <a:latin typeface="+mn-ea"/>
              </a:rPr>
              <a:t>   </a:t>
            </a:r>
            <a:r>
              <a:rPr lang="zh-CN" altLang="en-US" kern="0" dirty="0" smtClean="0">
                <a:solidFill>
                  <a:srgbClr val="000000"/>
                </a:solidFill>
                <a:latin typeface="+mn-ea"/>
              </a:rPr>
              <a:t> C</a:t>
            </a:r>
            <a:r>
              <a:rPr lang="zh-CN" altLang="en-US" sz="1390" kern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rPr>
              <a:t>　</a:t>
            </a:r>
            <a:endParaRPr lang="en-US" altLang="zh-CN" sz="1390" kern="0">
              <a:solidFill>
                <a:srgbClr val="000000"/>
              </a:solidFill>
              <a:latin typeface="Times New Roman" panose="02020603050405020304" pitchFamily="65" charset="-122"/>
              <a:ea typeface="宋体" panose="02010600030101010101" pitchFamily="2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910170" y="725268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6230" y="5103674"/>
            <a:ext cx="1142577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解析</a:t>
            </a:r>
            <a:r>
              <a:rPr lang="en-US" altLang="zh-CN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插线板的开关断开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指示灯不发光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插孔不能提供电压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说明开关可以控制指示灯和插孔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开关闭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合后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指示灯损坏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插孔也能提供电压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说明插孔和指示灯并联。综合分析可知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指示灯和插孔并联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开关在干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路上。根据安全用电的原则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开关接在火线上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三孔插孔的左孔接零线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右孔接火线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上面的孔接地线。综上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/>
            </a: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分析可知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</a:t>
            </a:r>
            <a:r>
              <a:rPr lang="en-US" altLang="zh-CN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,C</a:t>
            </a:r>
            <a:r>
              <a:rPr lang="zh-CN" altLang="en-US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4116548" y="122143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安全用电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910170" y="725268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smtClean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3223647" y="63548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庭电路中电故障分析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0" y="2344511"/>
            <a:ext cx="1047750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37385" y="1224915"/>
            <a:ext cx="877506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</a:t>
            </a:r>
            <a:r>
              <a:rPr lang="zh-CN" altLang="en-US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湖北恩施</a:t>
            </a:r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家庭电路中，当空气开关跳闸，则可能的原因是（　　）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①插头中的两个线头相碰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②开关中的两个线头相碰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③电路中增加了大功率的用电器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④户外输电线火线断了</a:t>
            </a:r>
          </a:p>
        </p:txBody>
      </p:sp>
      <p:sp>
        <p:nvSpPr>
          <p:cNvPr id="5" name="矩形 4"/>
          <p:cNvSpPr/>
          <p:nvPr/>
        </p:nvSpPr>
        <p:spPr>
          <a:xfrm>
            <a:off x="1937657" y="3233584"/>
            <a:ext cx="74594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3355">
              <a:lnSpc>
                <a:spcPct val="150000"/>
              </a:lnSpc>
            </a:pPr>
            <a:r>
              <a:rPr lang="en-US" altLang="zh-CN" sz="2000" kern="100">
                <a:latin typeface="+mn-ea"/>
              </a:rPr>
              <a:t>A</a:t>
            </a:r>
            <a:r>
              <a:rPr lang="zh-CN" altLang="en-US" sz="2000" kern="100">
                <a:latin typeface="+mn-ea"/>
              </a:rPr>
              <a:t>．</a:t>
            </a:r>
            <a:r>
              <a:rPr lang="en-US" altLang="zh-CN" sz="2000" kern="100">
                <a:latin typeface="+mn-ea"/>
              </a:rPr>
              <a:t>①②	B</a:t>
            </a:r>
            <a:r>
              <a:rPr lang="zh-CN" altLang="en-US" sz="2000" kern="100">
                <a:latin typeface="+mn-ea"/>
              </a:rPr>
              <a:t>．</a:t>
            </a:r>
            <a:r>
              <a:rPr lang="en-US" altLang="zh-CN" sz="2000" kern="100">
                <a:latin typeface="+mn-ea"/>
              </a:rPr>
              <a:t>①③	</a:t>
            </a:r>
            <a:r>
              <a:rPr lang="en-US" altLang="zh-CN" sz="2000" kern="100" smtClean="0">
                <a:latin typeface="+mn-ea"/>
              </a:rPr>
              <a:t>   C</a:t>
            </a:r>
            <a:r>
              <a:rPr lang="zh-CN" altLang="en-US" sz="2000" kern="100">
                <a:latin typeface="+mn-ea"/>
              </a:rPr>
              <a:t>．</a:t>
            </a:r>
            <a:r>
              <a:rPr lang="en-US" altLang="zh-CN" sz="2000" kern="100">
                <a:latin typeface="+mn-ea"/>
              </a:rPr>
              <a:t>②③	</a:t>
            </a:r>
            <a:r>
              <a:rPr lang="en-US" altLang="zh-CN" sz="2000" kern="100" smtClean="0">
                <a:latin typeface="+mn-ea"/>
              </a:rPr>
              <a:t>        D</a:t>
            </a:r>
            <a:r>
              <a:rPr lang="zh-CN" altLang="en-US" sz="2000" kern="100">
                <a:latin typeface="+mn-ea"/>
              </a:rPr>
              <a:t>．</a:t>
            </a:r>
            <a:r>
              <a:rPr lang="en-US" altLang="zh-CN" sz="2000" kern="100">
                <a:latin typeface="+mn-ea"/>
              </a:rPr>
              <a:t>③④</a:t>
            </a:r>
          </a:p>
        </p:txBody>
      </p:sp>
      <p:sp>
        <p:nvSpPr>
          <p:cNvPr id="6" name="文本框 9"/>
          <p:cNvSpPr txBox="1"/>
          <p:nvPr/>
        </p:nvSpPr>
        <p:spPr>
          <a:xfrm>
            <a:off x="910170" y="701775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53934" y="3682679"/>
            <a:ext cx="948417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kern="10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kern="100" smtClean="0">
                <a:solidFill>
                  <a:srgbClr val="FF0000"/>
                </a:solidFill>
                <a:latin typeface="+mn-ea"/>
              </a:rPr>
              <a:t>答案</a:t>
            </a:r>
            <a:r>
              <a:rPr lang="en-US" altLang="zh-CN" b="1" kern="10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en-US" altLang="zh-CN" kern="100" smtClean="0">
                <a:latin typeface="+mn-ea"/>
              </a:rPr>
              <a:t>B</a:t>
            </a:r>
          </a:p>
          <a:p>
            <a:pPr marL="173355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kern="10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kern="100" smtClean="0">
                <a:solidFill>
                  <a:srgbClr val="FF0000"/>
                </a:solidFill>
                <a:latin typeface="+mn-ea"/>
              </a:rPr>
              <a:t>解析</a:t>
            </a:r>
            <a:r>
              <a:rPr lang="en-US" altLang="zh-CN" b="1" kern="10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kern="100" smtClean="0">
                <a:latin typeface="+mn-ea"/>
              </a:rPr>
              <a:t>空</a:t>
            </a:r>
            <a:r>
              <a:rPr lang="zh-CN" altLang="en-US" kern="100">
                <a:latin typeface="+mn-ea"/>
              </a:rPr>
              <a:t>气开关跳闸，说明干路电流过大，其原因有：电路中用电器的总功率过大，电路中发生短路故障；</a:t>
            </a:r>
          </a:p>
          <a:p>
            <a:pPr marL="173355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100">
                <a:latin typeface="+mn-ea"/>
              </a:rPr>
              <a:t>①插头中的两个线头相碰，属于短路，会造成干路电流过大；</a:t>
            </a:r>
          </a:p>
          <a:p>
            <a:pPr marL="173355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100">
                <a:latin typeface="+mn-ea"/>
              </a:rPr>
              <a:t>②开关中的两个线头相碰，相当于一直闭合开关，用电器一直工作；</a:t>
            </a:r>
          </a:p>
          <a:p>
            <a:pPr marL="173355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100">
                <a:latin typeface="+mn-ea"/>
              </a:rPr>
              <a:t>③电路中增加了大功率的用电器，会造成干路电流过大；</a:t>
            </a:r>
          </a:p>
          <a:p>
            <a:pPr marL="173355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100">
                <a:latin typeface="+mn-ea"/>
              </a:rPr>
              <a:t>④户外输电线火线断了，则电路是断开的，电路中无电流</a:t>
            </a:r>
            <a:r>
              <a:rPr lang="zh-CN" altLang="en-US" kern="100" smtClean="0">
                <a:latin typeface="+mn-ea"/>
              </a:rPr>
              <a:t>；故</a:t>
            </a:r>
            <a:r>
              <a:rPr lang="zh-CN" altLang="en-US" kern="100">
                <a:latin typeface="+mn-ea"/>
              </a:rPr>
              <a:t>①③能造成空气开关跳闸</a:t>
            </a:r>
            <a:r>
              <a:rPr lang="zh-CN" altLang="en-US" kern="100" smtClean="0">
                <a:latin typeface="+mn-ea"/>
              </a:rPr>
              <a:t>。</a:t>
            </a:r>
            <a:endParaRPr lang="en-US" altLang="zh-CN" kern="100">
              <a:latin typeface="+mn-ea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3329783" y="82773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庭电路中电故障分析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6511" y="1248575"/>
            <a:ext cx="9508703" cy="128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b="1" kern="0">
                <a:solidFill>
                  <a:srgbClr val="FF0000"/>
                </a:solidFill>
                <a:latin typeface="+mn-ea"/>
              </a:rPr>
              <a:t>【 2019</a:t>
            </a:r>
            <a:r>
              <a:rPr lang="zh-CN" altLang="en-US" b="1" kern="0">
                <a:solidFill>
                  <a:srgbClr val="FF0000"/>
                </a:solidFill>
                <a:latin typeface="+mn-ea"/>
              </a:rPr>
              <a:t>山东潍坊</a:t>
            </a: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】 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在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如图所示家庭电路中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将插头插入插座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打开电视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电视不工作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;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闭合开关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灯泡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不亮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;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保持开关闭合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拔出插头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将测电笔分别插入插座两孔时氖管均发光。若电路中只有一处故障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,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则故障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可能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是</a:t>
            </a:r>
            <a:r>
              <a:rPr lang="zh-CN" altLang="en-US" kern="0" spc="302">
                <a:solidFill>
                  <a:srgbClr val="000000"/>
                </a:solidFill>
                <a:latin typeface="+mn-ea"/>
              </a:rPr>
              <a:t> 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(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　　</a:t>
            </a:r>
            <a:r>
              <a:rPr lang="en-US" altLang="zh-CN" kern="0">
                <a:solidFill>
                  <a:srgbClr val="000000"/>
                </a:solidFill>
                <a:latin typeface="+mn-ea"/>
              </a:rPr>
              <a:t>)</a:t>
            </a:r>
            <a:endParaRPr lang="zh-CN" altLang="en-US" kern="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3" name="图片 2" descr="textimage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923" y="2474282"/>
            <a:ext cx="3714395" cy="18604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86511" y="2860822"/>
            <a:ext cx="6096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zh-CN" altLang="en-US" kern="0">
                <a:solidFill>
                  <a:srgbClr val="000000"/>
                </a:solidFill>
                <a:latin typeface="+mn-ea"/>
              </a:rPr>
              <a:t>A.零线上保险丝烧断　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zh-CN" altLang="en-US" kern="0">
                <a:solidFill>
                  <a:srgbClr val="000000"/>
                </a:solidFill>
                <a:latin typeface="+mn-ea"/>
              </a:rPr>
              <a:t>    B.火线上保险丝烧断</a:t>
            </a:r>
            <a:endParaRPr lang="en-US" altLang="zh-CN" kern="0">
              <a:solidFill>
                <a:srgbClr val="000000"/>
              </a:solidFill>
              <a:latin typeface="+mn-ea"/>
            </a:endParaRPr>
          </a:p>
          <a:p>
            <a:pPr eaLnBrk="0" latinLnBrk="1" hangingPunct="0">
              <a:lnSpc>
                <a:spcPct val="150000"/>
              </a:lnSpc>
            </a:pPr>
            <a:r>
              <a:rPr lang="zh-CN" altLang="en-US" kern="0">
                <a:solidFill>
                  <a:srgbClr val="000000"/>
                </a:solidFill>
                <a:latin typeface="+mn-ea"/>
              </a:rPr>
              <a:t>C.灯丝烧断　                  D.插座短路</a:t>
            </a:r>
            <a:endParaRPr lang="zh-CN" altLang="en-US" dirty="0">
              <a:latin typeface="+mn-ea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1263685" y="4067570"/>
            <a:ext cx="9008167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latinLnBrk="1" hangingPunct="0">
              <a:lnSpc>
                <a:spcPct val="150000"/>
              </a:lnSpc>
            </a:pP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kern="0">
                <a:solidFill>
                  <a:srgbClr val="FF0000"/>
                </a:solidFill>
                <a:latin typeface="+mn-ea"/>
              </a:rPr>
              <a:t>答案 </a:t>
            </a: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b="1" kern="0" dirty="0" smtClean="0">
                <a:solidFill>
                  <a:srgbClr val="000000"/>
                </a:solidFill>
                <a:latin typeface="+mn-ea"/>
              </a:rPr>
              <a:t>  </a:t>
            </a:r>
            <a:r>
              <a:rPr lang="zh-CN" altLang="en-US" kern="0" dirty="0" smtClean="0">
                <a:solidFill>
                  <a:srgbClr val="000000"/>
                </a:solidFill>
                <a:latin typeface="+mn-ea"/>
              </a:rPr>
              <a:t> A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　</a:t>
            </a:r>
            <a:endParaRPr lang="en-US" altLang="zh-CN" kern="0" smtClean="0">
              <a:solidFill>
                <a:srgbClr val="000000"/>
              </a:solidFill>
              <a:latin typeface="+mn-ea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kern="0" smtClean="0">
                <a:solidFill>
                  <a:srgbClr val="FF0000"/>
                </a:solidFill>
                <a:latin typeface="+mn-ea"/>
              </a:rPr>
              <a:t>解析</a:t>
            </a: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kern="0" smtClean="0">
                <a:latin typeface="+mn-ea"/>
              </a:rPr>
              <a:t>开</a:t>
            </a:r>
            <a:r>
              <a:rPr lang="zh-CN" altLang="en-US" kern="0" dirty="0" smtClean="0">
                <a:latin typeface="+mn-ea"/>
              </a:rPr>
              <a:t>关闭合,用测电笔分别插入插座两孔时,氖管均发光,说明插座的左右两孔都与火线相连通</a:t>
            </a:r>
            <a:r>
              <a:rPr lang="zh-CN" altLang="en-US" kern="0" smtClean="0">
                <a:latin typeface="+mn-ea"/>
              </a:rPr>
              <a:t>,则可</a:t>
            </a:r>
            <a:r>
              <a:rPr lang="zh-CN" altLang="en-US" kern="0" dirty="0" smtClean="0">
                <a:latin typeface="+mn-ea"/>
              </a:rPr>
              <a:t>能是零线上保险丝烧断,A正确;若火线上的保险丝烧断,则左右两孔都不会发光,B错误;若灯丝烧断,</a:t>
            </a:r>
            <a:r>
              <a:rPr lang="zh-CN" altLang="en-US" kern="0" smtClean="0">
                <a:latin typeface="+mn-ea"/>
              </a:rPr>
              <a:t>不影响</a:t>
            </a:r>
            <a:r>
              <a:rPr lang="zh-CN" altLang="en-US" kern="0" dirty="0" smtClean="0">
                <a:latin typeface="+mn-ea"/>
              </a:rPr>
              <a:t>插座所在支路工作,则用测电笔插入插座的左孔时,氖管不会发光,C错误;若插座短路,必定会引起保</a:t>
            </a:r>
            <a:r>
              <a:rPr lang="zh-CN" altLang="en-US" kern="0" smtClean="0">
                <a:latin typeface="+mn-ea"/>
              </a:rPr>
              <a:t>险丝烧</a:t>
            </a:r>
            <a:r>
              <a:rPr lang="zh-CN" altLang="en-US" kern="0" dirty="0" smtClean="0">
                <a:latin typeface="+mn-ea"/>
              </a:rPr>
              <a:t>断,则电路出现两处故障,与题意只有一处故障不符,D错误。故选A。</a:t>
            </a:r>
            <a:endParaRPr lang="zh-CN" altLang="en-US" dirty="0">
              <a:latin typeface="+mn-ea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910170" y="725268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3329783" y="165323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庭电路中电故障分析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68188" y="61818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3-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庭电路中电故障分析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918302" y="741596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9057" y="1494032"/>
            <a:ext cx="854528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【2019</a:t>
            </a:r>
            <a:r>
              <a:rPr lang="zh-CN" altLang="en-US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常德</a:t>
            </a:r>
            <a:r>
              <a:rPr lang="en-US" altLang="zh-CN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100" smtClean="0">
                <a:latin typeface="微软雅黑" panose="020B0503020204020204" charset="-122"/>
                <a:ea typeface="微软雅黑" panose="020B0503020204020204" charset="-122"/>
              </a:rPr>
              <a:t>如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图所示，闭合开关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后，发现电灯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不亮，且保险丝没有熔断。某同学用试电笔测试如图的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四处，发现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这三处都能使试电笔的氖管发光，而</a:t>
            </a:r>
            <a:r>
              <a:rPr lang="en-US" altLang="zh-CN" sz="2000" kern="100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处不发光。那么可以判定故障是（  ）</a:t>
            </a:r>
          </a:p>
        </p:txBody>
      </p:sp>
      <p:pic>
        <p:nvPicPr>
          <p:cNvPr id="2050" name="Picture 2" descr="C:\Users\29744\AppData\Local\Temp\ksohtml8500\wp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30" y="2750185"/>
            <a:ext cx="27241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588044" y="3040093"/>
            <a:ext cx="6096000" cy="10147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3355">
              <a:lnSpc>
                <a:spcPct val="150000"/>
              </a:lnSpc>
            </a:pPr>
            <a:r>
              <a:rPr lang="en-US" altLang="zh-CN" sz="2000" kern="100">
                <a:latin typeface="+mn-ea"/>
              </a:rPr>
              <a:t>A</a:t>
            </a:r>
            <a:r>
              <a:rPr lang="zh-CN" altLang="en-US" sz="2000" kern="100">
                <a:latin typeface="+mn-ea"/>
              </a:rPr>
              <a:t>．火线和零线短路	</a:t>
            </a:r>
            <a:r>
              <a:rPr lang="zh-CN" altLang="en-US" sz="2000" kern="100" smtClean="0">
                <a:latin typeface="+mn-ea"/>
              </a:rPr>
              <a:t> </a:t>
            </a:r>
            <a:r>
              <a:rPr lang="en-US" altLang="zh-CN" sz="2000" kern="100" smtClean="0">
                <a:latin typeface="+mn-ea"/>
              </a:rPr>
              <a:t>B</a:t>
            </a:r>
            <a:r>
              <a:rPr lang="zh-CN" altLang="en-US" sz="2000" kern="100">
                <a:latin typeface="+mn-ea"/>
              </a:rPr>
              <a:t>．电线</a:t>
            </a:r>
            <a:r>
              <a:rPr lang="en-US" altLang="zh-CN" sz="2000" kern="100">
                <a:latin typeface="+mn-ea"/>
              </a:rPr>
              <a:t>AC</a:t>
            </a:r>
            <a:r>
              <a:rPr lang="zh-CN" altLang="en-US" sz="2000" kern="100">
                <a:latin typeface="+mn-ea"/>
              </a:rPr>
              <a:t>段某处断路	</a:t>
            </a:r>
          </a:p>
          <a:p>
            <a:pPr indent="173355">
              <a:lnSpc>
                <a:spcPct val="150000"/>
              </a:lnSpc>
            </a:pPr>
            <a:r>
              <a:rPr lang="en-US" altLang="zh-CN" sz="2000" kern="100">
                <a:latin typeface="+mn-ea"/>
              </a:rPr>
              <a:t>C</a:t>
            </a:r>
            <a:r>
              <a:rPr lang="zh-CN" altLang="en-US" sz="2000" kern="100">
                <a:latin typeface="+mn-ea"/>
              </a:rPr>
              <a:t>．电线</a:t>
            </a:r>
            <a:r>
              <a:rPr lang="en-US" altLang="zh-CN" sz="2000" kern="100">
                <a:latin typeface="+mn-ea"/>
              </a:rPr>
              <a:t>BD</a:t>
            </a:r>
            <a:r>
              <a:rPr lang="zh-CN" altLang="en-US" sz="2000" kern="100">
                <a:latin typeface="+mn-ea"/>
              </a:rPr>
              <a:t>段某处断路	</a:t>
            </a:r>
            <a:r>
              <a:rPr lang="zh-CN" altLang="en-US" sz="2000" kern="100" smtClean="0">
                <a:latin typeface="+mn-ea"/>
              </a:rPr>
              <a:t> </a:t>
            </a:r>
            <a:r>
              <a:rPr lang="en-US" altLang="zh-CN" sz="2000" kern="100" smtClean="0">
                <a:latin typeface="+mn-ea"/>
              </a:rPr>
              <a:t>D</a:t>
            </a:r>
            <a:r>
              <a:rPr lang="zh-CN" altLang="en-US" sz="2000" kern="100">
                <a:latin typeface="+mn-ea"/>
              </a:rPr>
              <a:t>．电灯</a:t>
            </a:r>
            <a:r>
              <a:rPr lang="en-US" altLang="zh-CN" sz="2000" kern="100">
                <a:latin typeface="+mn-ea"/>
              </a:rPr>
              <a:t>L</a:t>
            </a:r>
            <a:r>
              <a:rPr lang="zh-CN" altLang="en-US" sz="2000" kern="100">
                <a:latin typeface="+mn-ea"/>
              </a:rPr>
              <a:t>短路</a:t>
            </a:r>
          </a:p>
        </p:txBody>
      </p:sp>
      <p:sp>
        <p:nvSpPr>
          <p:cNvPr id="6" name="矩形 5"/>
          <p:cNvSpPr/>
          <p:nvPr/>
        </p:nvSpPr>
        <p:spPr>
          <a:xfrm>
            <a:off x="1709057" y="4711867"/>
            <a:ext cx="8324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355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en-US" altLang="zh-CN" sz="2000" kern="100" smtClean="0">
                <a:latin typeface="微软雅黑" panose="020B0503020204020204" charset="-122"/>
                <a:ea typeface="微软雅黑" panose="020B0503020204020204" charset="-122"/>
              </a:rPr>
              <a:t>C </a:t>
            </a:r>
          </a:p>
          <a:p>
            <a:pPr marL="173355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解析</a:t>
            </a:r>
            <a:r>
              <a:rPr lang="en-US" altLang="zh-CN" sz="20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000" kern="100" smtClean="0">
                <a:latin typeface="微软雅黑" panose="020B0503020204020204" charset="-122"/>
                <a:ea typeface="微软雅黑" panose="020B0503020204020204" charset="-122"/>
              </a:rPr>
              <a:t>当</a:t>
            </a: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</a:rPr>
              <a:t>测电笔与火线相连时，氖泡发光；当电路导通时，测电笔接触各部分电路都会发光；而电路不通电时，接触零线是不发光的。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1790" y="118468"/>
            <a:ext cx="5262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庭电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路作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图题</a:t>
            </a:r>
          </a:p>
        </p:txBody>
      </p:sp>
      <p:sp>
        <p:nvSpPr>
          <p:cNvPr id="3" name="文本框 9"/>
          <p:cNvSpPr txBox="1"/>
          <p:nvPr/>
        </p:nvSpPr>
        <p:spPr>
          <a:xfrm>
            <a:off x="918302" y="741596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smtClean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44" y="1790428"/>
            <a:ext cx="7915275" cy="3276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9" t="35155" r="35044" b="34778"/>
          <a:stretch>
            <a:fillRect/>
          </a:stretch>
        </p:blipFill>
        <p:spPr>
          <a:xfrm>
            <a:off x="8327571" y="2821419"/>
            <a:ext cx="1195386" cy="1264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2626" y="1266016"/>
            <a:ext cx="9615223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0">
                <a:solidFill>
                  <a:srgbClr val="FF0000"/>
                </a:solidFill>
                <a:latin typeface="+mn-ea"/>
              </a:rPr>
              <a:t> 2019福建</a:t>
            </a: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图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是部分照明电路。用笔画线代替导线,将开关和电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灯接入照明电路。</a:t>
            </a:r>
            <a:endParaRPr lang="en-US" altLang="zh-CN" sz="2000" kern="0" dirty="0" smtClean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3" name="图片 2" descr="text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580" y="2368257"/>
            <a:ext cx="3679787" cy="1679733"/>
          </a:xfrm>
          <a:prstGeom prst="rect">
            <a:avLst/>
          </a:prstGeom>
        </p:spPr>
      </p:pic>
      <p:pic>
        <p:nvPicPr>
          <p:cNvPr id="4" name="图片 3" descr="textimage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67" y="2430868"/>
            <a:ext cx="3542626" cy="1617122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329209" y="4837698"/>
            <a:ext cx="906821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0">
                <a:solidFill>
                  <a:srgbClr val="FF0000"/>
                </a:solidFill>
                <a:latin typeface="+mn-ea"/>
              </a:rPr>
              <a:t>解析</a:t>
            </a: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根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据安全用电的原则,开关应接在火线与用电器之间,以便确保开关断开时,用电器与火线断开,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且螺口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灯座的螺旋套接零线,中间的金属片接火线。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893842" y="682104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5476" y="1971396"/>
            <a:ext cx="119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</a:p>
        </p:txBody>
      </p:sp>
      <p:sp>
        <p:nvSpPr>
          <p:cNvPr id="8" name="矩形 7"/>
          <p:cNvSpPr/>
          <p:nvPr/>
        </p:nvSpPr>
        <p:spPr>
          <a:xfrm>
            <a:off x="3951790" y="118468"/>
            <a:ext cx="5262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庭电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路作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图题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05741" y="1373241"/>
            <a:ext cx="9244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smtClean="0">
                <a:solidFill>
                  <a:srgbClr val="FF0000"/>
                </a:solidFill>
                <a:latin typeface="+mn-ea"/>
              </a:rPr>
              <a:t>【2019</a:t>
            </a:r>
            <a:r>
              <a:rPr lang="zh-CN" altLang="en-US" sz="2000" b="1" smtClean="0">
                <a:solidFill>
                  <a:srgbClr val="FF0000"/>
                </a:solidFill>
                <a:latin typeface="+mn-ea"/>
              </a:rPr>
              <a:t>达州</a:t>
            </a:r>
            <a:r>
              <a:rPr lang="en-US" altLang="zh-CN" sz="2000" b="1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smtClean="0">
                <a:latin typeface="+mn-ea"/>
              </a:rPr>
              <a:t>用</a:t>
            </a:r>
            <a:r>
              <a:rPr lang="zh-CN" altLang="en-US" sz="2000">
                <a:latin typeface="+mn-ea"/>
              </a:rPr>
              <a:t>笔画线代替导线，将图中的拉线开关、电灯、熔断器和插座接入家庭电路中。要求：符合安全用电原则；熔断器控制插座；拉线开关控制电灯</a:t>
            </a:r>
            <a:r>
              <a:rPr lang="zh-CN" altLang="en-US"/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589" y="2556884"/>
            <a:ext cx="2381250" cy="133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79862" y="5164114"/>
            <a:ext cx="8496301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解析</a:t>
            </a:r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）灯泡接法：开关接在灯和火线之间，零线直接与灯泡的螺旋套相连：（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）安装三孔插座的原则，左孔接零线，中间插孔与地线相连，右孔接火线，保险丝要接在火线上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686" y="2300667"/>
            <a:ext cx="2352675" cy="1343025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910170" y="693611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23730" y="73534"/>
            <a:ext cx="5262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庭电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路作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图题</a:t>
            </a:r>
          </a:p>
        </p:txBody>
      </p:sp>
      <p:sp>
        <p:nvSpPr>
          <p:cNvPr id="8" name="矩形 7"/>
          <p:cNvSpPr/>
          <p:nvPr/>
        </p:nvSpPr>
        <p:spPr>
          <a:xfrm>
            <a:off x="1126751" y="2179041"/>
            <a:ext cx="119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000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答案</a:t>
            </a:r>
            <a:r>
              <a:rPr lang="en-US" altLang="zh-CN" sz="2000" b="1" ker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12017" y="1390596"/>
            <a:ext cx="905283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</a:t>
            </a:r>
            <a:r>
              <a:rPr lang="zh-CN" altLang="en-US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河南</a:t>
            </a:r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smtClean="0">
                <a:latin typeface="+mn-ea"/>
              </a:rPr>
              <a:t>某</a:t>
            </a:r>
            <a:r>
              <a:rPr lang="zh-CN" altLang="en-US" sz="2000">
                <a:latin typeface="+mn-ea"/>
              </a:rPr>
              <a:t>额定电压为</a:t>
            </a:r>
            <a:r>
              <a:rPr lang="en-US" altLang="zh-CN" sz="2000">
                <a:latin typeface="+mn-ea"/>
              </a:rPr>
              <a:t>220 V</a:t>
            </a:r>
            <a:r>
              <a:rPr lang="zh-CN" altLang="en-US" sz="2000">
                <a:latin typeface="+mn-ea"/>
              </a:rPr>
              <a:t>电动扶梯（已接地），只需在白天且有人时开启，利用红外线开关</a:t>
            </a:r>
            <a:r>
              <a:rPr lang="en-US" altLang="zh-CN" sz="2000">
                <a:latin typeface="+mn-ea"/>
              </a:rPr>
              <a:t>S1</a:t>
            </a:r>
            <a:r>
              <a:rPr lang="zh-CN" altLang="en-US" sz="2000">
                <a:latin typeface="+mn-ea"/>
              </a:rPr>
              <a:t>（有人时闭合、无人时断开）及可见光开关</a:t>
            </a:r>
            <a:r>
              <a:rPr lang="en-US" altLang="zh-CN" sz="2000">
                <a:latin typeface="+mn-ea"/>
              </a:rPr>
              <a:t>S2</a:t>
            </a:r>
            <a:r>
              <a:rPr lang="zh-CN" altLang="en-US" sz="2000">
                <a:latin typeface="+mn-ea"/>
              </a:rPr>
              <a:t>（白天闭合、夜间断开）即可实现自动控制。请在图中按要求正确完成电路连接。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904" y="3025113"/>
            <a:ext cx="3481187" cy="1500511"/>
          </a:xfrm>
          <a:prstGeom prst="rect">
            <a:avLst/>
          </a:prstGeom>
        </p:spPr>
      </p:pic>
      <p:pic>
        <p:nvPicPr>
          <p:cNvPr id="1026" name="Picture 2" descr="C:\Users\29744\AppData\Local\Temp\ksohtml8524\wp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69" y="2829560"/>
            <a:ext cx="3790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397984" y="5144478"/>
            <a:ext cx="92809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marR="0" algn="just" fontAlgn="ctr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kern="10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100">
                <a:solidFill>
                  <a:srgbClr val="FF0000"/>
                </a:solidFill>
                <a:latin typeface="+mn-ea"/>
              </a:rPr>
              <a:t>解析</a:t>
            </a:r>
            <a:r>
              <a:rPr lang="en-US" altLang="zh-CN" sz="2000" b="1" kern="10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kern="100">
                <a:latin typeface="+mn-ea"/>
              </a:rPr>
              <a:t>由题意分析可得，当有人且在白天时电动扶梯才会工作，故开关应串联，且应满足安全用电，开关接火线，</a:t>
            </a:r>
            <a:r>
              <a:rPr lang="zh-CN" altLang="en-US" sz="2000" kern="100" smtClean="0">
                <a:latin typeface="+mn-ea"/>
              </a:rPr>
              <a:t>如答案图</a:t>
            </a:r>
            <a:r>
              <a:rPr lang="zh-CN" altLang="en-US" sz="2000" kern="100">
                <a:latin typeface="+mn-ea"/>
              </a:rPr>
              <a:t>所示。</a:t>
            </a:r>
          </a:p>
        </p:txBody>
      </p:sp>
      <p:sp>
        <p:nvSpPr>
          <p:cNvPr id="6" name="文本框 9"/>
          <p:cNvSpPr txBox="1"/>
          <p:nvPr/>
        </p:nvSpPr>
        <p:spPr>
          <a:xfrm>
            <a:off x="910170" y="693611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7984" y="284044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smtClean="0">
                <a:solidFill>
                  <a:srgbClr val="FF0000"/>
                </a:solidFill>
                <a:latin typeface="+mn-ea"/>
              </a:rPr>
              <a:t>答案</a:t>
            </a:r>
            <a:r>
              <a:rPr lang="en-US" altLang="zh-CN" b="1" smtClean="0">
                <a:solidFill>
                  <a:srgbClr val="FF0000"/>
                </a:solidFill>
                <a:latin typeface="+mn-ea"/>
              </a:rPr>
              <a:t>】</a:t>
            </a:r>
            <a:endParaRPr lang="zh-CN" altLang="en-US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23730" y="73534"/>
            <a:ext cx="5262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4-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庭电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路作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图题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110" y="1590040"/>
            <a:ext cx="7715250" cy="4021455"/>
          </a:xfrm>
          <a:prstGeom prst="rect">
            <a:avLst/>
          </a:prstGeom>
        </p:spPr>
      </p:pic>
      <p:sp>
        <p:nvSpPr>
          <p:cNvPr id="4" name="文本框 9"/>
          <p:cNvSpPr txBox="1"/>
          <p:nvPr/>
        </p:nvSpPr>
        <p:spPr>
          <a:xfrm>
            <a:off x="910170" y="693611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</a:t>
            </a:r>
            <a:r>
              <a:rPr lang="zh-CN" altLang="en-US" sz="2800" smtClean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点梳理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8511" y="150834"/>
            <a:ext cx="47271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</a:rPr>
              <a:t>家庭电路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910170" y="725268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考点详情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3" y="1994673"/>
            <a:ext cx="6819900" cy="430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9" r="900" b="5190"/>
          <a:stretch>
            <a:fillRect/>
          </a:stretch>
        </p:blipFill>
        <p:spPr>
          <a:xfrm>
            <a:off x="7037705" y="1248410"/>
            <a:ext cx="4163060" cy="2064385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3792840" y="100899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电路组成与连接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1099" y="1378378"/>
            <a:ext cx="839916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【2019</a:t>
            </a:r>
            <a:r>
              <a:rPr lang="zh-CN" altLang="en-US" b="1" kern="0">
                <a:solidFill>
                  <a:srgbClr val="FF0000"/>
                </a:solidFill>
                <a:latin typeface="+mn-ea"/>
              </a:rPr>
              <a:t>天津</a:t>
            </a: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kern="0" smtClean="0">
                <a:latin typeface="+mn-ea"/>
              </a:rPr>
              <a:t>图</a:t>
            </a:r>
            <a:r>
              <a:rPr lang="zh-CN" altLang="en-US" sz="2000" kern="0" dirty="0" smtClean="0">
                <a:latin typeface="+mn-ea"/>
              </a:rPr>
              <a:t>中的家庭电路元件,连接顺序正确</a:t>
            </a:r>
            <a:r>
              <a:rPr lang="zh-CN" altLang="en-US" sz="2000" kern="0" smtClean="0">
                <a:latin typeface="+mn-ea"/>
              </a:rPr>
              <a:t>的是(</a:t>
            </a:r>
            <a:r>
              <a:rPr lang="zh-CN" altLang="en-US" sz="2000" kern="0" dirty="0" smtClean="0">
                <a:latin typeface="+mn-ea"/>
              </a:rPr>
              <a:t>　　)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4" name="图片 3" descr="textimage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719" y="2350247"/>
            <a:ext cx="4462911" cy="1964472"/>
          </a:xfrm>
          <a:prstGeom prst="rect">
            <a:avLst/>
          </a:prstGeom>
        </p:spPr>
      </p:pic>
      <p:pic>
        <p:nvPicPr>
          <p:cNvPr id="5" name="图片 4" descr="textimage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466" y="2453117"/>
            <a:ext cx="4454420" cy="1861736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1733134" y="4306396"/>
            <a:ext cx="980300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0" smtClean="0">
                <a:solidFill>
                  <a:srgbClr val="FF0000"/>
                </a:solidFill>
                <a:latin typeface="+mn-ea"/>
              </a:rPr>
              <a:t>答案</a:t>
            </a: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+mn-ea"/>
              </a:rPr>
              <a:t>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B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　</a:t>
            </a:r>
            <a:endParaRPr lang="en-US" altLang="zh-CN" sz="2000" kern="0" smtClean="0">
              <a:solidFill>
                <a:srgbClr val="000000"/>
              </a:solidFill>
              <a:latin typeface="+mn-ea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0" smtClean="0">
                <a:solidFill>
                  <a:srgbClr val="FF0000"/>
                </a:solidFill>
                <a:latin typeface="+mn-ea"/>
              </a:rPr>
              <a:t>解析</a:t>
            </a: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电能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表是用来测量家庭内部用电器消耗电能多少的装置,进户线应当首先接电能表,C、D错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误;保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险盒应连接在总开关之后,这样就可以断开总开关后更换保险丝,对人体来说是安全的,B正确,A错误。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910170" y="693611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3728070" y="-66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电路组成与连接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3468" y="1233511"/>
            <a:ext cx="1004793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latinLnBrk="1" hangingPunct="0">
              <a:lnSpc>
                <a:spcPct val="150000"/>
              </a:lnSpc>
            </a:pP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0">
                <a:solidFill>
                  <a:srgbClr val="FF0000"/>
                </a:solidFill>
                <a:latin typeface="+mn-ea"/>
              </a:rPr>
              <a:t> 2019黑龙江齐齐哈尔</a:t>
            </a: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我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们怎样才能安全地享受电带来的便利呢?下列关于家庭电路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和安全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用电常识说法正确的是</a:t>
            </a:r>
            <a:r>
              <a:rPr lang="zh-CN" altLang="en-US" sz="2000" kern="0" spc="302" dirty="0" smtClean="0">
                <a:solidFill>
                  <a:srgbClr val="000000"/>
                </a:solidFill>
                <a:latin typeface="+mn-ea"/>
              </a:rPr>
              <a:t> 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(　　)</a:t>
            </a:r>
            <a:endParaRPr lang="zh-CN" altLang="en-US" sz="2000" dirty="0">
              <a:latin typeface="+mn-ea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A.输电线进户后,应依次连接电能表、保险装置、总开关、插座等</a:t>
            </a:r>
            <a:endParaRPr lang="zh-CN" altLang="en-US" sz="2000" dirty="0">
              <a:latin typeface="+mn-ea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B.保险装置、插座、导线、家用电器等达到使用寿命应及时更换</a:t>
            </a:r>
            <a:endParaRPr lang="zh-CN" altLang="en-US" sz="2000" dirty="0">
              <a:latin typeface="+mn-ea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C.三孔插座中零线与地线接反,当接在该插座上的用电器闭合开关时,漏电保护器会切断电路</a:t>
            </a:r>
            <a:endParaRPr lang="zh-CN" altLang="en-US" sz="2000" dirty="0">
              <a:latin typeface="+mn-ea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D.同一插线板上,不要同时使用大功率用电器</a:t>
            </a:r>
            <a:endParaRPr lang="zh-CN" altLang="en-US" sz="2000" dirty="0"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3468" y="4012016"/>
            <a:ext cx="10782718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0" smtClean="0">
                <a:solidFill>
                  <a:srgbClr val="FF0000"/>
                </a:solidFill>
                <a:latin typeface="+mn-ea"/>
              </a:rPr>
              <a:t>答案</a:t>
            </a: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+mn-ea"/>
              </a:rPr>
              <a:t>  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+mn-ea"/>
              </a:rPr>
              <a:t> 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 BCD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　</a:t>
            </a:r>
            <a:endParaRPr lang="en-US" altLang="zh-CN" sz="2000" kern="0" smtClean="0">
              <a:solidFill>
                <a:srgbClr val="000000"/>
              </a:solidFill>
              <a:latin typeface="+mn-ea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0" smtClean="0">
                <a:solidFill>
                  <a:srgbClr val="FF0000"/>
                </a:solidFill>
                <a:latin typeface="+mn-ea"/>
              </a:rPr>
              <a:t>解析</a:t>
            </a: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输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电线进户后应依次连接电能表、总开关、保险装置、插座等,A项错误;保险装置、插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座、导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线、家用电器老化后要及时更换,否则绝缘性能下降,可能会漏电导致不安全,B项正确;当导线接错,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发生漏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电现象时,漏电保护器会及时切断电路,从而起到保护作用,C项正确;同一插线板上,同时使用大功率</a:t>
            </a:r>
            <a:r>
              <a:rPr lang="zh-CN" altLang="en-US" sz="2000" kern="0" smtClean="0">
                <a:solidFill>
                  <a:srgbClr val="000000"/>
                </a:solidFill>
                <a:latin typeface="+mn-ea"/>
              </a:rPr>
              <a:t>用电器</a:t>
            </a:r>
            <a:r>
              <a:rPr lang="zh-CN" altLang="en-US" sz="2000" kern="0" dirty="0" smtClean="0">
                <a:solidFill>
                  <a:srgbClr val="000000"/>
                </a:solidFill>
                <a:latin typeface="+mn-ea"/>
              </a:rPr>
              <a:t>,有可能电流过大,产生电热过多,烧坏插线板,D项正确。故选B、C、D。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910170" y="701775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3792840" y="100899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电路组成与连接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910170" y="701775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3792840" y="100899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1-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家</a:t>
            </a:r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庭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电路组成与连接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32980" y="1581717"/>
            <a:ext cx="851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smtClean="0">
                <a:solidFill>
                  <a:srgbClr val="FF0000"/>
                </a:solidFill>
                <a:latin typeface="+mn-ea"/>
              </a:rPr>
              <a:t>【2018</a:t>
            </a:r>
            <a:r>
              <a:rPr lang="zh-CN" altLang="en-US" sz="2000" b="1" smtClean="0">
                <a:solidFill>
                  <a:srgbClr val="FF0000"/>
                </a:solidFill>
                <a:latin typeface="+mn-ea"/>
              </a:rPr>
              <a:t>湖南</a:t>
            </a:r>
            <a:r>
              <a:rPr lang="en-US" altLang="zh-CN" sz="2000" b="1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smtClean="0">
                <a:solidFill>
                  <a:srgbClr val="333333"/>
                </a:solidFill>
                <a:latin typeface="+mn-ea"/>
              </a:rPr>
              <a:t>图</a:t>
            </a:r>
            <a:r>
              <a:rPr lang="zh-CN" altLang="en-US" sz="2000">
                <a:solidFill>
                  <a:srgbClr val="333333"/>
                </a:solidFill>
                <a:latin typeface="+mn-ea"/>
              </a:rPr>
              <a:t>为试电笔的结构及使用方法。下列说法正确的是（　　）</a:t>
            </a:r>
            <a:endParaRPr lang="zh-CN" altLang="en-US" sz="200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46" y="2158628"/>
            <a:ext cx="6611747" cy="1147601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912485" y="3491522"/>
          <a:ext cx="7681232" cy="1320800"/>
        </p:xfrm>
        <a:graphic>
          <a:graphicData uri="http://schemas.openxmlformats.org/drawingml/2006/table">
            <a:tbl>
              <a:tblPr/>
              <a:tblGrid>
                <a:gridCol w="7681232"/>
              </a:tblGrid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A．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试电笔可以判断物体是带正电还是带负电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B．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若氖管发光，说明人体成为了电流的通路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C．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笔尖、电阻和氖管是导体，外壳、弹簧和笔卡是绝缘体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D．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在两种使用试电笔的方法中，甲是正确的，乙是错误的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1798846" y="5028517"/>
            <a:ext cx="86595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smtClean="0">
                <a:solidFill>
                  <a:srgbClr val="FF0000"/>
                </a:solidFill>
                <a:latin typeface="+mn-ea"/>
              </a:rPr>
              <a:t>答案</a:t>
            </a:r>
            <a:r>
              <a:rPr lang="en-US" altLang="zh-CN" b="1" smtClean="0">
                <a:solidFill>
                  <a:srgbClr val="FF0000"/>
                </a:solidFill>
                <a:latin typeface="+mn-ea"/>
              </a:rPr>
              <a:t>】 </a:t>
            </a:r>
            <a:r>
              <a:rPr lang="en-US" altLang="zh-CN" smtClean="0">
                <a:solidFill>
                  <a:srgbClr val="333333"/>
                </a:solidFill>
                <a:latin typeface="+mn-ea"/>
              </a:rPr>
              <a:t>B</a:t>
            </a:r>
          </a:p>
          <a:p>
            <a:r>
              <a:rPr lang="en-US" altLang="zh-CN" b="1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smtClean="0">
                <a:solidFill>
                  <a:srgbClr val="FF0000"/>
                </a:solidFill>
                <a:latin typeface="+mn-ea"/>
              </a:rPr>
              <a:t>解析</a:t>
            </a:r>
            <a:r>
              <a:rPr lang="en-US" altLang="zh-CN" b="1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mtClean="0">
                <a:solidFill>
                  <a:srgbClr val="333333"/>
                </a:solidFill>
                <a:latin typeface="+mn-ea"/>
              </a:rPr>
              <a:t>（</a:t>
            </a:r>
            <a:r>
              <a:rPr lang="en-US" altLang="zh-CN">
                <a:solidFill>
                  <a:srgbClr val="333333"/>
                </a:solidFill>
                <a:latin typeface="+mn-ea"/>
              </a:rPr>
              <a:t>1</a:t>
            </a:r>
            <a:r>
              <a:rPr lang="zh-CN" altLang="en-US">
                <a:solidFill>
                  <a:srgbClr val="333333"/>
                </a:solidFill>
                <a:latin typeface="+mn-ea"/>
              </a:rPr>
              <a:t>）试电笔的用途：辨别火线和零线；</a:t>
            </a:r>
            <a:r>
              <a:rPr lang="zh-CN" altLang="en-US">
                <a:latin typeface="+mn-ea"/>
              </a:rPr>
              <a:t/>
            </a:r>
            <a:br>
              <a:rPr lang="zh-CN" altLang="en-US">
                <a:latin typeface="+mn-ea"/>
              </a:rPr>
            </a:br>
            <a:r>
              <a:rPr lang="zh-CN" altLang="en-US">
                <a:solidFill>
                  <a:srgbClr val="333333"/>
                </a:solidFill>
                <a:latin typeface="+mn-ea"/>
              </a:rPr>
              <a:t>（</a:t>
            </a:r>
            <a:r>
              <a:rPr lang="en-US" altLang="zh-CN">
                <a:solidFill>
                  <a:srgbClr val="333333"/>
                </a:solidFill>
                <a:latin typeface="+mn-ea"/>
              </a:rPr>
              <a:t>2</a:t>
            </a:r>
            <a:r>
              <a:rPr lang="zh-CN" altLang="en-US">
                <a:solidFill>
                  <a:srgbClr val="333333"/>
                </a:solidFill>
                <a:latin typeface="+mn-ea"/>
              </a:rPr>
              <a:t>）正确使用测电笔：手接触笔尾金属体，笔尖接触导线，氖管发光，导线是火线；氖管不发光的是零线；</a:t>
            </a:r>
            <a:r>
              <a:rPr lang="zh-CN" altLang="en-US">
                <a:latin typeface="+mn-ea"/>
              </a:rPr>
              <a:t/>
            </a:r>
            <a:br>
              <a:rPr lang="zh-CN" altLang="en-US">
                <a:latin typeface="+mn-ea"/>
              </a:rPr>
            </a:br>
            <a:r>
              <a:rPr lang="zh-CN" altLang="en-US">
                <a:solidFill>
                  <a:srgbClr val="333333"/>
                </a:solidFill>
                <a:latin typeface="+mn-ea"/>
              </a:rPr>
              <a:t>（</a:t>
            </a:r>
            <a:r>
              <a:rPr lang="en-US" altLang="zh-CN">
                <a:solidFill>
                  <a:srgbClr val="333333"/>
                </a:solidFill>
                <a:latin typeface="+mn-ea"/>
              </a:rPr>
              <a:t>3</a:t>
            </a:r>
            <a:r>
              <a:rPr lang="zh-CN" altLang="en-US">
                <a:solidFill>
                  <a:srgbClr val="333333"/>
                </a:solidFill>
                <a:latin typeface="+mn-ea"/>
              </a:rPr>
              <a:t>）容易导电的物体是导体，不容易导电的物体是绝缘体；</a:t>
            </a:r>
            <a:r>
              <a:rPr lang="zh-CN" altLang="en-US">
                <a:latin typeface="+mn-ea"/>
              </a:rPr>
              <a:t/>
            </a:r>
            <a:br>
              <a:rPr lang="zh-CN" altLang="en-US">
                <a:latin typeface="+mn-ea"/>
              </a:rPr>
            </a:br>
            <a:r>
              <a:rPr lang="zh-CN" altLang="en-US">
                <a:solidFill>
                  <a:srgbClr val="333333"/>
                </a:solidFill>
                <a:latin typeface="+mn-ea"/>
              </a:rPr>
              <a:t>（</a:t>
            </a:r>
            <a:r>
              <a:rPr lang="en-US" altLang="zh-CN">
                <a:solidFill>
                  <a:srgbClr val="333333"/>
                </a:solidFill>
                <a:latin typeface="+mn-ea"/>
              </a:rPr>
              <a:t>4</a:t>
            </a:r>
            <a:r>
              <a:rPr lang="zh-CN" altLang="en-US">
                <a:solidFill>
                  <a:srgbClr val="333333"/>
                </a:solidFill>
                <a:latin typeface="+mn-ea"/>
              </a:rPr>
              <a:t>）使用测电笔时，手要接触测电笔尾部的金属体，笔尖接触电线。</a:t>
            </a:r>
            <a:endParaRPr lang="zh-CN" altLang="en-US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910170" y="725268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smtClean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3954565" y="107950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安全用电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pic>
        <p:nvPicPr>
          <p:cNvPr id="2" name="图片 1" descr="安全用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75" y="1248410"/>
            <a:ext cx="9391650" cy="5467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00" y="1420858"/>
            <a:ext cx="809762" cy="898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69850" y="1378696"/>
            <a:ext cx="8399160" cy="2214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latinLnBrk="1" hangingPunct="0">
              <a:lnSpc>
                <a:spcPct val="120000"/>
              </a:lnSpc>
            </a:pP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2000" b="1" kern="0">
                <a:solidFill>
                  <a:srgbClr val="FF0000"/>
                </a:solidFill>
                <a:latin typeface="+mn-ea"/>
              </a:rPr>
              <a:t> 2019四川成都</a:t>
            </a:r>
            <a:r>
              <a:rPr lang="en-US" altLang="zh-CN" sz="2000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400" kern="0" smtClean="0">
                <a:solidFill>
                  <a:srgbClr val="000000"/>
                </a:solidFill>
                <a:latin typeface="+mn-ea"/>
              </a:rPr>
              <a:t>下</a:t>
            </a:r>
            <a:r>
              <a:rPr lang="zh-CN" altLang="en-US" sz="2400" kern="0" dirty="0" smtClean="0">
                <a:solidFill>
                  <a:srgbClr val="000000"/>
                </a:solidFill>
                <a:latin typeface="+mn-ea"/>
              </a:rPr>
              <a:t>列符合安全用电要求的是</a:t>
            </a:r>
            <a:r>
              <a:rPr lang="zh-CN" altLang="en-US" sz="2400" kern="0" spc="302" dirty="0" smtClean="0">
                <a:solidFill>
                  <a:srgbClr val="000000"/>
                </a:solidFill>
                <a:latin typeface="+mn-ea"/>
              </a:rPr>
              <a:t> </a:t>
            </a:r>
            <a:r>
              <a:rPr lang="zh-CN" altLang="en-US" sz="2400" kern="0" dirty="0" smtClean="0">
                <a:solidFill>
                  <a:srgbClr val="000000"/>
                </a:solidFill>
                <a:latin typeface="+mn-ea"/>
              </a:rPr>
              <a:t>(　　)</a:t>
            </a:r>
            <a:endParaRPr lang="zh-CN" altLang="en-US" sz="2400" dirty="0">
              <a:latin typeface="+mn-ea"/>
            </a:endParaRPr>
          </a:p>
          <a:p>
            <a:pPr marL="0" indent="0" eaLnBrk="0" latinLnBrk="1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400" kern="0" dirty="0" smtClean="0">
                <a:solidFill>
                  <a:srgbClr val="000000"/>
                </a:solidFill>
                <a:latin typeface="+mn-ea"/>
              </a:rPr>
              <a:t>A.只要低于36 V的电压,人体都可接触</a:t>
            </a:r>
            <a:endParaRPr lang="zh-CN" altLang="en-US" sz="2400" dirty="0">
              <a:latin typeface="+mn-ea"/>
            </a:endParaRPr>
          </a:p>
          <a:p>
            <a:pPr marL="0" indent="0" eaLnBrk="0" latinLnBrk="1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400" kern="0" dirty="0" smtClean="0">
                <a:solidFill>
                  <a:srgbClr val="000000"/>
                </a:solidFill>
                <a:latin typeface="+mn-ea"/>
              </a:rPr>
              <a:t>B.三脚插头较长的那只脚无用,可以去掉</a:t>
            </a:r>
            <a:endParaRPr lang="zh-CN" altLang="en-US" sz="2400" dirty="0">
              <a:latin typeface="+mn-ea"/>
            </a:endParaRPr>
          </a:p>
          <a:p>
            <a:pPr marL="0" indent="0" eaLnBrk="0" latinLnBrk="1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400" kern="0" dirty="0" smtClean="0">
                <a:solidFill>
                  <a:srgbClr val="000000"/>
                </a:solidFill>
                <a:latin typeface="+mn-ea"/>
              </a:rPr>
              <a:t>C.用湿布擦台灯前将其插头从插座中拔出</a:t>
            </a:r>
            <a:endParaRPr lang="zh-CN" altLang="en-US" sz="2400" dirty="0">
              <a:latin typeface="+mn-ea"/>
            </a:endParaRPr>
          </a:p>
          <a:p>
            <a:pPr marL="0" indent="0" eaLnBrk="0" latinLnBrk="1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400" kern="0" dirty="0" smtClean="0">
                <a:solidFill>
                  <a:srgbClr val="000000"/>
                </a:solidFill>
                <a:latin typeface="+mn-ea"/>
              </a:rPr>
              <a:t>D.发现有人触电时,可直接用手去拉触电者</a:t>
            </a:r>
            <a:endParaRPr lang="zh-CN" altLang="en-US" sz="2400" dirty="0">
              <a:latin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4971" y="4011690"/>
            <a:ext cx="8399160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kern="0" smtClean="0">
                <a:solidFill>
                  <a:srgbClr val="FF0000"/>
                </a:solidFill>
                <a:latin typeface="+mn-ea"/>
              </a:rPr>
              <a:t>答案</a:t>
            </a: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b="1" kern="0" dirty="0" smtClean="0">
                <a:solidFill>
                  <a:srgbClr val="000000"/>
                </a:solidFill>
                <a:latin typeface="+mn-ea"/>
              </a:rPr>
              <a:t>  </a:t>
            </a:r>
            <a:r>
              <a:rPr lang="zh-CN" altLang="en-US" kern="0" dirty="0" smtClean="0">
                <a:solidFill>
                  <a:srgbClr val="000000"/>
                </a:solidFill>
                <a:latin typeface="+mn-ea"/>
              </a:rPr>
              <a:t>  C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　</a:t>
            </a:r>
            <a:endParaRPr lang="en-US" altLang="zh-CN" kern="0" smtClean="0">
              <a:solidFill>
                <a:srgbClr val="000000"/>
              </a:solidFill>
              <a:latin typeface="+mn-ea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b="1" kern="0" smtClean="0">
                <a:solidFill>
                  <a:srgbClr val="FF0000"/>
                </a:solidFill>
                <a:latin typeface="+mn-ea"/>
              </a:rPr>
              <a:t>解析</a:t>
            </a:r>
            <a:r>
              <a:rPr lang="en-US" altLang="zh-CN" b="1" kern="0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低</a:t>
            </a:r>
            <a:r>
              <a:rPr lang="zh-CN" altLang="en-US" kern="0" dirty="0" smtClean="0">
                <a:solidFill>
                  <a:srgbClr val="000000"/>
                </a:solidFill>
                <a:latin typeface="+mn-ea"/>
              </a:rPr>
              <a:t>于36 V的电压通常不会对人造成生命危险,但电流较大时也会对人造成伤害,故A项错误;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三脚插</a:t>
            </a:r>
            <a:r>
              <a:rPr lang="zh-CN" altLang="en-US" kern="0" dirty="0" smtClean="0">
                <a:solidFill>
                  <a:srgbClr val="000000"/>
                </a:solidFill>
                <a:latin typeface="+mn-ea"/>
              </a:rPr>
              <a:t>头中较长的脚是用来连接地线的,它可以在用电器漏电时将电荷直接导入大地,从而避免人触电,B</a:t>
            </a:r>
            <a:r>
              <a:rPr lang="zh-CN" altLang="en-US" kern="0" smtClean="0">
                <a:solidFill>
                  <a:srgbClr val="000000"/>
                </a:solidFill>
                <a:latin typeface="+mn-ea"/>
              </a:rPr>
              <a:t>项错误</a:t>
            </a:r>
            <a:r>
              <a:rPr lang="zh-CN" altLang="en-US" kern="0" dirty="0" smtClean="0">
                <a:solidFill>
                  <a:srgbClr val="000000"/>
                </a:solidFill>
                <a:latin typeface="+mn-ea"/>
              </a:rPr>
              <a:t>;用湿布擦台灯前应将插头从插座中拔出,C项正确;发现有人触电时,要先切断电源,再去抢救,D项错误。</a:t>
            </a:r>
            <a:endParaRPr lang="zh-CN" altLang="en-US" dirty="0">
              <a:latin typeface="+mn-ea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3703033" y="0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安全用电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910170" y="725268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菁优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70" y="2581910"/>
            <a:ext cx="354076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698625" y="2799080"/>
            <a:ext cx="535368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．甲、乙都会触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          </a:t>
            </a:r>
            <a:r>
              <a:rPr lang="en-US" altLang="zh-CN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．甲、丙都会触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</a:t>
            </a:r>
            <a:endParaRPr lang="en-US" altLang="zh-CN" sz="200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．乙、丁都会触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         </a:t>
            </a:r>
            <a:r>
              <a:rPr lang="en-US" altLang="zh-CN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．丙、丁都会触电</a:t>
            </a:r>
          </a:p>
        </p:txBody>
      </p:sp>
      <p:sp>
        <p:nvSpPr>
          <p:cNvPr id="6" name="矩形 5"/>
          <p:cNvSpPr/>
          <p:nvPr/>
        </p:nvSpPr>
        <p:spPr>
          <a:xfrm>
            <a:off x="1594485" y="1567180"/>
            <a:ext cx="911034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smtClean="0">
                <a:solidFill>
                  <a:srgbClr val="FF0000"/>
                </a:solidFill>
                <a:latin typeface="+mn-ea"/>
              </a:rPr>
              <a:t>【2019</a:t>
            </a:r>
            <a:r>
              <a:rPr lang="zh-CN" altLang="en-US" sz="2000" b="1" smtClean="0">
                <a:solidFill>
                  <a:srgbClr val="FF0000"/>
                </a:solidFill>
                <a:latin typeface="+mn-ea"/>
              </a:rPr>
              <a:t>绵阳</a:t>
            </a:r>
            <a:r>
              <a:rPr lang="en-US" altLang="zh-CN" sz="2000" b="1" smtClean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2000" smtClean="0">
                <a:latin typeface="+mn-ea"/>
              </a:rPr>
              <a:t>如</a:t>
            </a:r>
            <a:r>
              <a:rPr lang="zh-CN" altLang="en-US" sz="2000">
                <a:latin typeface="+mn-ea"/>
              </a:rPr>
              <a:t>图所示，甲站在干燥的木桌上一只手接触到火线；乙站在地上一只手接触到零线；丙站在干燥的木桌上一只手接触到火线。此时，丁站在地面上用手去拉丙。则（　　</a:t>
            </a:r>
            <a:r>
              <a:rPr lang="zh-CN" altLang="en-US" sz="2000" smtClean="0">
                <a:latin typeface="+mn-ea"/>
              </a:rPr>
              <a:t>）</a:t>
            </a:r>
            <a:endParaRPr lang="zh-CN" altLang="en-US" sz="2000"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98624" y="4060671"/>
            <a:ext cx="906780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答案</a:t>
            </a:r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en-US" altLang="zh-CN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</a:p>
          <a:p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解析</a:t>
            </a:r>
            <a:r>
              <a:rPr lang="en-US" altLang="zh-CN" sz="20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站在干燥的木桌上一只手接触到火线，无法形成电流的通路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，不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会发生触电；乙站在地上一只手接触到零线，因此零线与大地之间没有电压，因此没有电流通过人体，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不触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  丙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站在干燥的木桌上一只手接触到火线，此时，丁站在地面上用手去拉丙，这样电流可以从火线经丙、丁导向大地，会造成丙、丁两人同时触电。综上所述，甲、乙都不会触电，丙、丁都会触电</a:t>
            </a: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。故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选：</a:t>
            </a:r>
            <a:r>
              <a:rPr lang="en-US" altLang="zh-CN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910170" y="725268"/>
            <a:ext cx="27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  <a:endParaRPr lang="zh-CN" altLang="en-US" sz="2800" dirty="0">
              <a:solidFill>
                <a:srgbClr val="00B0F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3792698" y="223"/>
            <a:ext cx="839916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考点</a:t>
            </a:r>
            <a:r>
              <a:rPr lang="en-US" altLang="zh-CN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2-</a:t>
            </a:r>
            <a:r>
              <a:rPr lang="zh-CN" altLang="en-US" sz="4000" smtClean="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</a:rPr>
              <a:t>安全用电</a:t>
            </a:r>
            <a:endParaRPr lang="zh-CN" altLang="en-US" sz="4000" dirty="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1885</Words>
  <Application>Microsoft Office PowerPoint</Application>
  <PresentationFormat>自定义</PresentationFormat>
  <Paragraphs>97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宋体</vt:lpstr>
      <vt:lpstr>华康魏碑W7</vt:lpstr>
      <vt:lpstr>微软雅黑</vt:lpstr>
      <vt:lpstr>Wingdings</vt:lpstr>
      <vt:lpstr>Times New Roman</vt:lpstr>
      <vt:lpstr>华文新魏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1</cp:revision>
  <dcterms:created xsi:type="dcterms:W3CDTF">2020-01-09T04:14:00Z</dcterms:created>
  <dcterms:modified xsi:type="dcterms:W3CDTF">2020-07-04T02:05:02Z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