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1193" r:id="rId2"/>
    <p:sldId id="1196" r:id="rId3"/>
    <p:sldId id="1200" r:id="rId4"/>
    <p:sldId id="1273" r:id="rId5"/>
    <p:sldId id="1274" r:id="rId6"/>
    <p:sldId id="1283" r:id="rId7"/>
    <p:sldId id="1594" r:id="rId8"/>
    <p:sldId id="1595" r:id="rId9"/>
    <p:sldId id="1597" r:id="rId10"/>
    <p:sldId id="1598" r:id="rId11"/>
    <p:sldId id="1536" r:id="rId12"/>
    <p:sldId id="1284" r:id="rId13"/>
    <p:sldId id="1278" r:id="rId14"/>
    <p:sldId id="1568" r:id="rId15"/>
    <p:sldId id="1569" r:id="rId16"/>
    <p:sldId id="1279" r:id="rId17"/>
    <p:sldId id="1500" r:id="rId18"/>
    <p:sldId id="1280" r:id="rId19"/>
    <p:sldId id="1281" r:id="rId20"/>
    <p:sldId id="1290" r:id="rId21"/>
    <p:sldId id="1328" r:id="rId22"/>
    <p:sldId id="1445" r:id="rId23"/>
    <p:sldId id="1447" r:id="rId24"/>
    <p:sldId id="1417" r:id="rId25"/>
    <p:sldId id="1422" r:id="rId26"/>
    <p:sldId id="1423" r:id="rId27"/>
    <p:sldId id="1442" r:id="rId28"/>
    <p:sldId id="1443" r:id="rId29"/>
    <p:sldId id="1444" r:id="rId30"/>
    <p:sldId id="1455" r:id="rId31"/>
    <p:sldId id="1449" r:id="rId32"/>
    <p:sldId id="1450" r:id="rId33"/>
    <p:sldId id="1451" r:id="rId34"/>
  </p:sldIdLst>
  <p:sldSz cx="12192000" cy="6858000"/>
  <p:notesSz cx="6858000" cy="9144000"/>
  <p:defaultTextStyle>
    <a:defPPr>
      <a:defRPr lang="zh-CN"/>
    </a:defPPr>
    <a:lvl1pPr marL="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C331825-CE43-41EB-8CAB-E70DD07A500D}">
          <p14:sldIdLst>
            <p14:sldId id="1193"/>
            <p14:sldId id="1196"/>
            <p14:sldId id="1200"/>
            <p14:sldId id="1273"/>
            <p14:sldId id="1274"/>
            <p14:sldId id="1283"/>
            <p14:sldId id="1594"/>
            <p14:sldId id="1595"/>
            <p14:sldId id="1597"/>
            <p14:sldId id="1598"/>
            <p14:sldId id="1536"/>
            <p14:sldId id="1284"/>
            <p14:sldId id="1278"/>
            <p14:sldId id="1568"/>
            <p14:sldId id="1569"/>
            <p14:sldId id="1279"/>
            <p14:sldId id="1500"/>
            <p14:sldId id="1280"/>
            <p14:sldId id="1281"/>
            <p14:sldId id="1290"/>
            <p14:sldId id="1328"/>
            <p14:sldId id="1445"/>
            <p14:sldId id="1447"/>
            <p14:sldId id="1417"/>
            <p14:sldId id="1422"/>
            <p14:sldId id="1423"/>
            <p14:sldId id="1442"/>
            <p14:sldId id="1443"/>
            <p14:sldId id="1444"/>
            <p14:sldId id="1455"/>
            <p14:sldId id="1449"/>
            <p14:sldId id="1450"/>
            <p14:sldId id="1451"/>
          </p14:sldIdLst>
        </p14:section>
        <p14:section name="无标题节" id="{6B2C62CF-F74D-4F5B-B960-3E3A357F4331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kb1.com" initials="" lastIdx="2" clrIdx="0"/>
  <p:cmAuthor id="1" name="新课标第一网" initials="新" lastIdx="1" clrIdx="0"/>
  <p:cmAuthor id="3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03EA"/>
    <a:srgbClr val="1FFC02"/>
    <a:srgbClr val="02E5EE"/>
    <a:srgbClr val="13CE00"/>
    <a:srgbClr val="09C4C6"/>
    <a:srgbClr val="0909FF"/>
    <a:srgbClr val="2EE60A"/>
    <a:srgbClr val="AD11BF"/>
    <a:srgbClr val="272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18" autoAdjust="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122"/>
        <p:guide orient="horz" pos="4186"/>
        <p:guide orient="horz" pos="436"/>
        <p:guide orient="horz" pos="851"/>
        <p:guide orient="horz" pos="3976"/>
        <p:guide pos="263"/>
        <p:guide pos="73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4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4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933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28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5770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93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22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5105" algn="l" defTabSz="68643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备注占位符 2"/>
          <p:cNvSpPr>
            <a:spLocks noGrp="1"/>
          </p:cNvSpPr>
          <p:nvPr>
            <p:ph type="body"/>
          </p:nvPr>
        </p:nvSpPr>
        <p:spPr/>
        <p:txBody>
          <a:bodyPr vert="horz" lIns="91440" tIns="45720" rIns="91440" bIns="45720" anchor="t"/>
          <a:lstStyle/>
          <a:p>
            <a:pPr lvl="0"/>
            <a:r>
              <a:rPr lang="zh-CN" altLang="en-US" sz="1200" dirty="0">
                <a:ea typeface="宋体" panose="02010600030101010101" pitchFamily="2" charset="-122"/>
              </a:rPr>
              <a:t>本</a:t>
            </a:r>
            <a:r>
              <a:rPr lang="en-US" altLang="zh-CN" sz="1200" dirty="0">
                <a:ea typeface="宋体" panose="02010600030101010101" pitchFamily="2" charset="-122"/>
              </a:rPr>
              <a:t>PPT</a:t>
            </a:r>
            <a:r>
              <a:rPr lang="zh-CN" altLang="en-US" sz="1200" dirty="0">
                <a:ea typeface="宋体" panose="02010600030101010101" pitchFamily="2" charset="-122"/>
              </a:rPr>
              <a:t>模板部分元素使用了幻灯片母版制作。如果需要修改，点击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视图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幻灯片母版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修改；完成后关闭编辑母版即可。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44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charset="-122"/>
              </a:rPr>
              <a:t>10</a:t>
            </a:fld>
            <a:endParaRPr lang="zh-CN" altLang="en-US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/>
          </p:nvPr>
        </p:nvSpPr>
        <p:spPr/>
        <p:txBody>
          <a:bodyPr vert="horz" lIns="91440" tIns="45720" rIns="91440" bIns="45720" anchor="t"/>
          <a:lstStyle/>
          <a:p>
            <a:pPr lvl="0"/>
            <a:r>
              <a:rPr lang="zh-CN" altLang="en-US" sz="1200" dirty="0">
                <a:ea typeface="宋体" panose="02010600030101010101" pitchFamily="2" charset="-122"/>
              </a:rPr>
              <a:t>本</a:t>
            </a:r>
            <a:r>
              <a:rPr lang="en-US" altLang="zh-CN" sz="1200" dirty="0">
                <a:ea typeface="宋体" panose="02010600030101010101" pitchFamily="2" charset="-122"/>
              </a:rPr>
              <a:t>PPT</a:t>
            </a:r>
            <a:r>
              <a:rPr lang="zh-CN" altLang="en-US" sz="1200" dirty="0">
                <a:ea typeface="宋体" panose="02010600030101010101" pitchFamily="2" charset="-122"/>
              </a:rPr>
              <a:t>模板部分元素使用了幻灯片母版制作。如果需要修改，点击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视图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幻灯片母版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修改；完成后关闭编辑母版即可。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2948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charset="-122"/>
              </a:rPr>
              <a:t>7</a:t>
            </a:fld>
            <a:endParaRPr lang="zh-CN" altLang="en-US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备注占位符 2"/>
          <p:cNvSpPr>
            <a:spLocks noGrp="1"/>
          </p:cNvSpPr>
          <p:nvPr>
            <p:ph type="body"/>
          </p:nvPr>
        </p:nvSpPr>
        <p:spPr/>
        <p:txBody>
          <a:bodyPr vert="horz" lIns="91440" tIns="45720" rIns="91440" bIns="45720" anchor="t"/>
          <a:lstStyle/>
          <a:p>
            <a:pPr lvl="0"/>
            <a:r>
              <a:rPr lang="zh-CN" altLang="en-US" sz="1200" dirty="0">
                <a:ea typeface="宋体" panose="02010600030101010101" pitchFamily="2" charset="-122"/>
              </a:rPr>
              <a:t>本</a:t>
            </a:r>
            <a:r>
              <a:rPr lang="en-US" altLang="zh-CN" sz="1200" dirty="0">
                <a:ea typeface="宋体" panose="02010600030101010101" pitchFamily="2" charset="-122"/>
              </a:rPr>
              <a:t>PPT</a:t>
            </a:r>
            <a:r>
              <a:rPr lang="zh-CN" altLang="en-US" sz="1200" dirty="0">
                <a:ea typeface="宋体" panose="02010600030101010101" pitchFamily="2" charset="-122"/>
              </a:rPr>
              <a:t>模板部分元素使用了幻灯片母版制作。如果需要修改，点击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视图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幻灯片母版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修改；完成后关闭编辑母版即可。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4996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charset="-122"/>
              </a:rPr>
              <a:t>8</a:t>
            </a:fld>
            <a:endParaRPr lang="zh-CN" altLang="en-US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备注占位符 2"/>
          <p:cNvSpPr>
            <a:spLocks noGrp="1"/>
          </p:cNvSpPr>
          <p:nvPr>
            <p:ph type="body"/>
          </p:nvPr>
        </p:nvSpPr>
        <p:spPr/>
        <p:txBody>
          <a:bodyPr vert="horz" lIns="91440" tIns="45720" rIns="91440" bIns="45720" anchor="t"/>
          <a:lstStyle/>
          <a:p>
            <a:pPr lvl="0"/>
            <a:r>
              <a:rPr lang="zh-CN" altLang="en-US" sz="1200" dirty="0">
                <a:ea typeface="宋体" panose="02010600030101010101" pitchFamily="2" charset="-122"/>
              </a:rPr>
              <a:t>本</a:t>
            </a:r>
            <a:r>
              <a:rPr lang="en-US" altLang="zh-CN" sz="1200" dirty="0">
                <a:ea typeface="宋体" panose="02010600030101010101" pitchFamily="2" charset="-122"/>
              </a:rPr>
              <a:t>PPT</a:t>
            </a:r>
            <a:r>
              <a:rPr lang="zh-CN" altLang="en-US" sz="1200" dirty="0">
                <a:ea typeface="宋体" panose="02010600030101010101" pitchFamily="2" charset="-122"/>
              </a:rPr>
              <a:t>模板部分元素使用了幻灯片母版制作。如果需要修改，点击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视图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幻灯片母版</a:t>
            </a:r>
            <a:r>
              <a:rPr lang="en-US" altLang="zh-CN" sz="1200" dirty="0">
                <a:ea typeface="宋体" panose="02010600030101010101" pitchFamily="2" charset="-122"/>
              </a:rPr>
              <a:t>-</a:t>
            </a:r>
            <a:r>
              <a:rPr lang="zh-CN" altLang="en-US" sz="1200" dirty="0">
                <a:ea typeface="宋体" panose="02010600030101010101" pitchFamily="2" charset="-122"/>
              </a:rPr>
              <a:t>修改；完成后关闭编辑母版即可。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9092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等线" panose="02010600030101010101" charset="-122"/>
              </a:rPr>
              <a:t>9</a:t>
            </a:fld>
            <a:endParaRPr lang="zh-CN" altLang="en-US" sz="1200" dirty="0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293860" y="211456"/>
            <a:ext cx="2602231" cy="14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9589769" y="147956"/>
            <a:ext cx="2602231" cy="1482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>
            <a:off x="4014470" y="33655"/>
            <a:ext cx="3855720" cy="219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switch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5" t="327" r="1" b="39958"/>
          <a:stretch>
            <a:fillRect/>
          </a:stretch>
        </p:blipFill>
        <p:spPr>
          <a:xfrm rot="10800000">
            <a:off x="139067" y="5231131"/>
            <a:ext cx="2581275" cy="1470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flip dir="r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68301" y="244477"/>
            <a:ext cx="3383280" cy="755650"/>
          </a:xfrm>
          <a:prstGeom prst="rect">
            <a:avLst/>
          </a:prstGeom>
          <a:noFill/>
        </p:spPr>
        <p:txBody>
          <a:bodyPr wrap="none" lIns="91513" tIns="45756" rIns="91513" bIns="45756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0" dirty="0">
                <a:solidFill>
                  <a:srgbClr val="00003D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" y="795"/>
            <a:ext cx="12187065" cy="685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0">
          <a:gsLst>
            <a:gs pos="0">
              <a:srgbClr val="1E277D"/>
            </a:gs>
            <a:gs pos="100000">
              <a:srgbClr val="034373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503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503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63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1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93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650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9375" indent="-228600" algn="l" defTabSz="91503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50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223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307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7905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57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29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60140" algn="l" defTabSz="915035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hyperlink" Target="http://image.baidu.com/i?ct=503316480&amp;tn=baiduimagedetail&amp;statnum=art&amp;ipn=d&amp;z=0&amp;s=0&amp;cg=art&amp;cg=art&amp;lm=-1&amp;word=%E9%93%81%E8%BD%A8%20%20%20&amp;ie=utf-8&amp;in=3354&amp;cl=2&amp;st=&amp;pn=28&amp;rn=1&amp;di=&amp;ln=399&amp;fr=&amp;&amp;fmq=1378374347070_R&amp;se=&amp;sme=0&amp;tab=&amp;face=&amp;&amp;is=0,0&amp;istype=&amp;ist=&amp;jit=&amp;objurl=http://pic22.nipic.com/20120630/6569459_133645658000_2.jpg" TargetMode="Externa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 txBox="1"/>
          <p:nvPr/>
        </p:nvSpPr>
        <p:spPr>
          <a:xfrm>
            <a:off x="4020645" y="2467744"/>
            <a:ext cx="5384191" cy="1143000"/>
          </a:xfrm>
          <a:prstGeom prst="rect">
            <a:avLst/>
          </a:prstGeom>
        </p:spPr>
        <p:txBody>
          <a:bodyPr/>
          <a:lstStyle>
            <a:lvl1pPr algn="l" defTabSz="9150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9.1 </a:t>
            </a:r>
            <a:r>
              <a:rPr lang="zh-CN" altLang="en-US" sz="7200" dirty="0" smtClean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压 强</a:t>
            </a:r>
            <a:endParaRPr lang="zh-CN" altLang="en-US" sz="72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副标题 2"/>
          <p:cNvSpPr txBox="1"/>
          <p:nvPr/>
        </p:nvSpPr>
        <p:spPr>
          <a:xfrm>
            <a:off x="3470732" y="949052"/>
            <a:ext cx="5622471" cy="884977"/>
          </a:xfrm>
          <a:prstGeom prst="rect">
            <a:avLst/>
          </a:prstGeom>
        </p:spPr>
        <p:txBody>
          <a:bodyPr vert="horz" lIns="121917" tIns="60959" rIns="121917" bIns="609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0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2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4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6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265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八年级  物  理</a:t>
            </a:r>
            <a:endParaRPr lang="en-US" altLang="zh-CN" sz="4265" dirty="0">
              <a:solidFill>
                <a:prstClr val="white">
                  <a:lumMod val="95000"/>
                </a:prst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62"/>
    </mc:Choice>
    <mc:Fallback xmlns="">
      <p:transition advTm="1006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9" name="组合 4"/>
          <p:cNvGrpSpPr/>
          <p:nvPr/>
        </p:nvGrpSpPr>
        <p:grpSpPr>
          <a:xfrm>
            <a:off x="150813" y="693738"/>
            <a:ext cx="5478462" cy="889000"/>
            <a:chOff x="236" y="1211"/>
            <a:chExt cx="8629" cy="1402"/>
          </a:xfrm>
        </p:grpSpPr>
        <p:grpSp>
          <p:nvGrpSpPr>
            <p:cNvPr id="86020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86022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rgbClr val="ADB9CA">
                  <a:alpha val="79999"/>
                </a:srgbClr>
              </a:solidFill>
              <a:ln w="12700">
                <a:noFill/>
              </a:ln>
            </p:spPr>
            <p:txBody>
              <a:bodyPr lIns="45719" rIns="45719">
                <a:spAutoFit/>
              </a:bodyPr>
              <a:lstStyle/>
              <a:p>
                <a:pPr algn="ctr" defTabSz="914400"/>
                <a:r>
                  <a:rPr lang="en-US" altLang="zh-CN" sz="400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6024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pic>
        <p:nvPicPr>
          <p:cNvPr id="86025" name="图片 860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3" y="1495425"/>
            <a:ext cx="3051175" cy="1490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6" name="图片 860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925" y="1506538"/>
            <a:ext cx="3563938" cy="150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7" name="图片 860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163" y="2987675"/>
            <a:ext cx="3205162" cy="1404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8" name="图片 860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5875" y="2919413"/>
            <a:ext cx="3598863" cy="150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29" name="图片 860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225" y="4351338"/>
            <a:ext cx="3048000" cy="2243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6030" name="图片 86029"/>
          <p:cNvPicPr>
            <a:picLocks noChangeAspect="1"/>
          </p:cNvPicPr>
          <p:nvPr/>
        </p:nvPicPr>
        <p:blipFill>
          <a:blip r:embed="rId8"/>
          <a:srcRect b="5428"/>
          <a:stretch>
            <a:fillRect/>
          </a:stretch>
        </p:blipFill>
        <p:spPr>
          <a:xfrm>
            <a:off x="4957763" y="4419600"/>
            <a:ext cx="3724275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31" name="矩形 86030"/>
          <p:cNvSpPr/>
          <p:nvPr/>
        </p:nvSpPr>
        <p:spPr>
          <a:xfrm>
            <a:off x="3246438" y="1635125"/>
            <a:ext cx="1403350" cy="4468813"/>
          </a:xfrm>
          <a:prstGeom prst="rect">
            <a:avLst/>
          </a:prstGeom>
          <a:noFill/>
          <a:ln w="38100" cap="flat" cmpd="sng">
            <a:solidFill>
              <a:srgbClr val="090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7" name="直角三角形 25816"/>
          <p:cNvSpPr/>
          <p:nvPr/>
        </p:nvSpPr>
        <p:spPr>
          <a:xfrm rot="5400000" flipH="1">
            <a:off x="1082040" y="2282190"/>
            <a:ext cx="1387475" cy="2087245"/>
          </a:xfrm>
          <a:prstGeom prst="rtTriangle">
            <a:avLst/>
          </a:prstGeom>
          <a:solidFill>
            <a:srgbClr val="92D05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0247" name="组合 25817"/>
          <p:cNvGrpSpPr/>
          <p:nvPr/>
        </p:nvGrpSpPr>
        <p:grpSpPr>
          <a:xfrm rot="388602" flipH="1">
            <a:off x="1458595" y="2507615"/>
            <a:ext cx="712470" cy="791845"/>
            <a:chOff x="4150" y="2115"/>
            <a:chExt cx="616" cy="544"/>
          </a:xfrm>
        </p:grpSpPr>
        <p:sp>
          <p:nvSpPr>
            <p:cNvPr id="50248" name="矩形 25818"/>
            <p:cNvSpPr/>
            <p:nvPr/>
          </p:nvSpPr>
          <p:spPr>
            <a:xfrm rot="-1638251">
              <a:off x="4150" y="2160"/>
              <a:ext cx="616" cy="483"/>
            </a:xfrm>
            <a:prstGeom prst="rect">
              <a:avLst/>
            </a:prstGeom>
            <a:solidFill>
              <a:srgbClr val="02E5EE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249" name="任意多边形 25819"/>
            <p:cNvSpPr/>
            <p:nvPr/>
          </p:nvSpPr>
          <p:spPr>
            <a:xfrm>
              <a:off x="4422" y="2251"/>
              <a:ext cx="318" cy="317"/>
            </a:xfrm>
            <a:custGeom>
              <a:avLst/>
              <a:gdLst/>
              <a:ahLst/>
              <a:cxnLst/>
              <a:rect l="0" t="0" r="0" b="0"/>
              <a:pathLst>
                <a:path w="273" h="225">
                  <a:moveTo>
                    <a:pt x="273" y="0"/>
                  </a:moveTo>
                  <a:cubicBezTo>
                    <a:pt x="255" y="6"/>
                    <a:pt x="212" y="17"/>
                    <a:pt x="201" y="36"/>
                  </a:cubicBezTo>
                  <a:cubicBezTo>
                    <a:pt x="191" y="54"/>
                    <a:pt x="202" y="80"/>
                    <a:pt x="189" y="96"/>
                  </a:cubicBezTo>
                  <a:cubicBezTo>
                    <a:pt x="170" y="118"/>
                    <a:pt x="133" y="111"/>
                    <a:pt x="105" y="120"/>
                  </a:cubicBezTo>
                  <a:cubicBezTo>
                    <a:pt x="0" y="225"/>
                    <a:pt x="66" y="191"/>
                    <a:pt x="213" y="180"/>
                  </a:cubicBezTo>
                  <a:cubicBezTo>
                    <a:pt x="225" y="176"/>
                    <a:pt x="249" y="168"/>
                    <a:pt x="249" y="16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0" name="任意多边形 25820"/>
            <p:cNvSpPr/>
            <p:nvPr/>
          </p:nvSpPr>
          <p:spPr>
            <a:xfrm>
              <a:off x="4332" y="2115"/>
              <a:ext cx="272" cy="544"/>
            </a:xfrm>
            <a:custGeom>
              <a:avLst/>
              <a:gdLst/>
              <a:ahLst/>
              <a:cxnLst/>
              <a:rect l="0" t="0" r="0" b="0"/>
              <a:pathLst>
                <a:path w="396" h="478">
                  <a:moveTo>
                    <a:pt x="311" y="0"/>
                  </a:moveTo>
                  <a:cubicBezTo>
                    <a:pt x="279" y="8"/>
                    <a:pt x="250" y="9"/>
                    <a:pt x="227" y="36"/>
                  </a:cubicBezTo>
                  <a:cubicBezTo>
                    <a:pt x="208" y="58"/>
                    <a:pt x="179" y="108"/>
                    <a:pt x="179" y="108"/>
                  </a:cubicBezTo>
                  <a:cubicBezTo>
                    <a:pt x="191" y="116"/>
                    <a:pt x="210" y="118"/>
                    <a:pt x="215" y="132"/>
                  </a:cubicBezTo>
                  <a:cubicBezTo>
                    <a:pt x="232" y="182"/>
                    <a:pt x="194" y="183"/>
                    <a:pt x="167" y="192"/>
                  </a:cubicBezTo>
                  <a:cubicBezTo>
                    <a:pt x="85" y="274"/>
                    <a:pt x="67" y="245"/>
                    <a:pt x="131" y="288"/>
                  </a:cubicBezTo>
                  <a:cubicBezTo>
                    <a:pt x="123" y="300"/>
                    <a:pt x="118" y="315"/>
                    <a:pt x="107" y="324"/>
                  </a:cubicBezTo>
                  <a:cubicBezTo>
                    <a:pt x="85" y="343"/>
                    <a:pt x="35" y="372"/>
                    <a:pt x="35" y="372"/>
                  </a:cubicBezTo>
                  <a:cubicBezTo>
                    <a:pt x="0" y="478"/>
                    <a:pt x="143" y="396"/>
                    <a:pt x="203" y="384"/>
                  </a:cubicBezTo>
                  <a:cubicBezTo>
                    <a:pt x="235" y="388"/>
                    <a:pt x="267" y="389"/>
                    <a:pt x="299" y="396"/>
                  </a:cubicBezTo>
                  <a:cubicBezTo>
                    <a:pt x="324" y="401"/>
                    <a:pt x="396" y="420"/>
                    <a:pt x="371" y="420"/>
                  </a:cubicBezTo>
                  <a:cubicBezTo>
                    <a:pt x="355" y="420"/>
                    <a:pt x="339" y="420"/>
                    <a:pt x="323" y="42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251" name="任意多边形 25821"/>
            <p:cNvSpPr/>
            <p:nvPr/>
          </p:nvSpPr>
          <p:spPr>
            <a:xfrm>
              <a:off x="4150" y="2205"/>
              <a:ext cx="182" cy="273"/>
            </a:xfrm>
            <a:custGeom>
              <a:avLst/>
              <a:gdLst/>
              <a:ahLst/>
              <a:cxnLst/>
              <a:rect l="0" t="0" r="0" b="0"/>
              <a:pathLst>
                <a:path w="108" h="144">
                  <a:moveTo>
                    <a:pt x="108" y="0"/>
                  </a:moveTo>
                  <a:cubicBezTo>
                    <a:pt x="104" y="16"/>
                    <a:pt x="106" y="35"/>
                    <a:pt x="96" y="48"/>
                  </a:cubicBezTo>
                  <a:cubicBezTo>
                    <a:pt x="88" y="58"/>
                    <a:pt x="70" y="52"/>
                    <a:pt x="60" y="60"/>
                  </a:cubicBezTo>
                  <a:cubicBezTo>
                    <a:pt x="50" y="68"/>
                    <a:pt x="0" y="137"/>
                    <a:pt x="0" y="1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0252" name="直接连接符 25823"/>
          <p:cNvSpPr/>
          <p:nvPr/>
        </p:nvSpPr>
        <p:spPr>
          <a:xfrm rot="225812" flipH="1">
            <a:off x="1363345" y="3156585"/>
            <a:ext cx="188595" cy="506730"/>
          </a:xfrm>
          <a:prstGeom prst="line">
            <a:avLst/>
          </a:prstGeom>
          <a:ln w="57150" cap="flat" cmpd="sng">
            <a:solidFill>
              <a:srgbClr val="AD11B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0258" name="直接连接符 25829"/>
          <p:cNvSpPr/>
          <p:nvPr/>
        </p:nvSpPr>
        <p:spPr>
          <a:xfrm flipH="1">
            <a:off x="1788795" y="2939415"/>
            <a:ext cx="635" cy="984250"/>
          </a:xfrm>
          <a:prstGeom prst="line">
            <a:avLst/>
          </a:prstGeom>
          <a:ln w="57150" cap="flat" cmpd="sng">
            <a:solidFill>
              <a:srgbClr val="0909FF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50261" name="文本框 25832"/>
          <p:cNvSpPr txBox="1"/>
          <p:nvPr/>
        </p:nvSpPr>
        <p:spPr>
          <a:xfrm>
            <a:off x="1880235" y="3521710"/>
            <a:ext cx="47625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zh-CN" sz="3200" b="1" i="1">
                <a:solidFill>
                  <a:srgbClr val="0909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</a:p>
        </p:txBody>
      </p:sp>
      <p:sp>
        <p:nvSpPr>
          <p:cNvPr id="25659" name="文本框 25658"/>
          <p:cNvSpPr txBox="1"/>
          <p:nvPr/>
        </p:nvSpPr>
        <p:spPr>
          <a:xfrm>
            <a:off x="732155" y="4206875"/>
            <a:ext cx="17932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 b="1" i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4400" baseline="-250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</a:t>
            </a:r>
            <a:r>
              <a:rPr lang="en-US" altLang="zh-CN" sz="4400" b="1" i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&lt;G</a:t>
            </a:r>
          </a:p>
        </p:txBody>
      </p:sp>
      <p:sp>
        <p:nvSpPr>
          <p:cNvPr id="26" name="椭圆 25"/>
          <p:cNvSpPr/>
          <p:nvPr/>
        </p:nvSpPr>
        <p:spPr>
          <a:xfrm>
            <a:off x="1692275" y="2851150"/>
            <a:ext cx="177165" cy="161290"/>
          </a:xfrm>
          <a:prstGeom prst="ellipse">
            <a:avLst/>
          </a:prstGeom>
          <a:solidFill>
            <a:srgbClr val="272CFF"/>
          </a:solidFill>
          <a:ln>
            <a:solidFill>
              <a:srgbClr val="272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95020" y="3106420"/>
            <a:ext cx="843280" cy="924560"/>
            <a:chOff x="1252" y="4892"/>
            <a:chExt cx="1328" cy="1456"/>
          </a:xfrm>
        </p:grpSpPr>
        <p:sp>
          <p:nvSpPr>
            <p:cNvPr id="50253" name="文本框 25824"/>
            <p:cNvSpPr txBox="1"/>
            <p:nvPr/>
          </p:nvSpPr>
          <p:spPr>
            <a:xfrm flipH="1">
              <a:off x="1252" y="5332"/>
              <a:ext cx="118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 i="1">
                  <a:solidFill>
                    <a:srgbClr val="AD11B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F</a:t>
              </a:r>
              <a:r>
                <a:rPr lang="zh-CN" altLang="en-US" sz="3200" baseline="-25000">
                  <a:solidFill>
                    <a:srgbClr val="AD11BF"/>
                  </a:solidFill>
                  <a:latin typeface="黑体" panose="02010609060101010101" charset="-122"/>
                  <a:ea typeface="黑体" panose="02010609060101010101" charset="-122"/>
                </a:rPr>
                <a:t>压</a:t>
              </a:r>
            </a:p>
          </p:txBody>
        </p:sp>
        <p:grpSp>
          <p:nvGrpSpPr>
            <p:cNvPr id="50254" name="组合 25825"/>
            <p:cNvGrpSpPr/>
            <p:nvPr/>
          </p:nvGrpSpPr>
          <p:grpSpPr>
            <a:xfrm rot="12295103" flipH="1" flipV="1">
              <a:off x="2162" y="4934"/>
              <a:ext cx="300" cy="342"/>
              <a:chOff x="2224" y="1844"/>
              <a:chExt cx="499" cy="453"/>
            </a:xfrm>
          </p:grpSpPr>
          <p:sp>
            <p:nvSpPr>
              <p:cNvPr id="50255" name="直接连接符 25826"/>
              <p:cNvSpPr/>
              <p:nvPr/>
            </p:nvSpPr>
            <p:spPr>
              <a:xfrm>
                <a:off x="2246" y="1844"/>
                <a:ext cx="0" cy="453"/>
              </a:xfrm>
              <a:prstGeom prst="line">
                <a:avLst/>
              </a:prstGeom>
              <a:ln w="57150" cap="flat" cmpd="sng">
                <a:solidFill>
                  <a:srgbClr val="AD11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0256" name="直接连接符 25827"/>
              <p:cNvSpPr/>
              <p:nvPr/>
            </p:nvSpPr>
            <p:spPr>
              <a:xfrm flipH="1" flipV="1">
                <a:off x="2224" y="2261"/>
                <a:ext cx="499" cy="0"/>
              </a:xfrm>
              <a:prstGeom prst="line">
                <a:avLst/>
              </a:prstGeom>
              <a:ln w="57150" cap="flat" cmpd="sng">
                <a:solidFill>
                  <a:srgbClr val="AD11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7" name="椭圆 26"/>
            <p:cNvSpPr/>
            <p:nvPr/>
          </p:nvSpPr>
          <p:spPr>
            <a:xfrm>
              <a:off x="2301" y="4892"/>
              <a:ext cx="279" cy="254"/>
            </a:xfrm>
            <a:prstGeom prst="ellipse">
              <a:avLst/>
            </a:prstGeom>
            <a:solidFill>
              <a:srgbClr val="AD11BF"/>
            </a:solidFill>
            <a:ln>
              <a:solidFill>
                <a:srgbClr val="AD11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660" name="文本框 25659"/>
          <p:cNvSpPr txBox="1"/>
          <p:nvPr/>
        </p:nvSpPr>
        <p:spPr>
          <a:xfrm>
            <a:off x="3417570" y="4206875"/>
            <a:ext cx="29368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 b="1" i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zh-CN" altLang="en-US" sz="4000" baseline="-250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</a:t>
            </a:r>
            <a:r>
              <a:rPr lang="en-US" altLang="zh-CN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与</a:t>
            </a:r>
            <a:r>
              <a:rPr lang="en-US" altLang="zh-CN" sz="4400" b="1" i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en-US" altLang="zh-CN" sz="3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无关</a:t>
            </a:r>
          </a:p>
        </p:txBody>
      </p:sp>
      <p:graphicFrame>
        <p:nvGraphicFramePr>
          <p:cNvPr id="69" name="表格 6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748780" y="1358900"/>
          <a:ext cx="494982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920"/>
                <a:gridCol w="1750060"/>
                <a:gridCol w="1934845"/>
              </a:tblGrid>
              <a:tr h="518160">
                <a:tc>
                  <a:txBody>
                    <a:bodyPr/>
                    <a:lstStyle/>
                    <a:p>
                      <a:pPr algn="ctr"/>
                      <a:endParaRPr lang="zh-CN" altLang="en-US" sz="2800" b="0" dirty="0"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rgbClr val="FFFF00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压力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  <a:sym typeface="+mn-ea"/>
                        </a:rPr>
                        <a:t>重力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74140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定  义</a:t>
                      </a:r>
                    </a:p>
                  </a:txBody>
                  <a:tcPr marL="90000" marR="90000" marT="46800" marB="46800"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5280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作用点</a:t>
                      </a:r>
                    </a:p>
                  </a:txBody>
                  <a:tcPr marL="90000" marR="90000" marT="46800" marB="46800"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6583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方  向</a:t>
                      </a:r>
                    </a:p>
                  </a:txBody>
                  <a:tcPr marL="90000" marR="90000" marT="46800" marB="46800"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endParaRPr lang="zh-CN" altLang="en-US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zh-CN" altLang="en-US" sz="2800" dirty="0">
                          <a:solidFill>
                            <a:schemeClr val="bg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大  小</a:t>
                      </a:r>
                    </a:p>
                  </a:txBody>
                  <a:tcPr marL="90000" marR="90000" marT="46800" marB="46800" anchor="ctr" anchorCtr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en-US" altLang="zh-CN" sz="2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lang="zh-CN" altLang="en-US" sz="2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charset="-122"/>
                        <a:sym typeface="+mn-ea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48" name="文本框 26647"/>
          <p:cNvSpPr txBox="1"/>
          <p:nvPr/>
        </p:nvSpPr>
        <p:spPr>
          <a:xfrm>
            <a:off x="10260330" y="3425190"/>
            <a:ext cx="795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重心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8037830" y="3525520"/>
            <a:ext cx="191643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被压物体表面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9954260" y="4364355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竖直向下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8014970" y="4255770"/>
            <a:ext cx="17418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垂直接触面，指向被压物体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0151745" y="5100320"/>
            <a:ext cx="134874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i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G=mg</a:t>
            </a:r>
            <a:endParaRPr lang="en-US" altLang="zh-CN" sz="3200" b="1" i="1" dirty="0" smtClean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061325" y="5189220"/>
            <a:ext cx="171894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/>
            <a:r>
              <a:rPr lang="en-US" altLang="zh-CN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200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压 </a:t>
            </a:r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32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3200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</a:t>
            </a:r>
            <a:endParaRPr lang="zh-CN" altLang="en-US" sz="3200" baseline="-250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9872980" y="1953260"/>
            <a:ext cx="200215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由于地球的吸引而使物体受到的力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8159750" y="1947545"/>
            <a:ext cx="15297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 algn="ctr">
              <a:buNone/>
            </a:pPr>
            <a:r>
              <a:rPr lang="en-US" altLang="zh-CN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垂直压在物体表面上的力</a:t>
            </a:r>
            <a:endParaRPr lang="en-US" altLang="zh-CN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1228" name="文本框 26652"/>
          <p:cNvSpPr txBox="1"/>
          <p:nvPr/>
        </p:nvSpPr>
        <p:spPr>
          <a:xfrm>
            <a:off x="2004060" y="1363980"/>
            <a:ext cx="46815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、压力与重力的比较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4932045" y="2268855"/>
            <a:ext cx="1442720" cy="1899920"/>
            <a:chOff x="7767" y="3549"/>
            <a:chExt cx="2272" cy="2992"/>
          </a:xfrm>
        </p:grpSpPr>
        <p:grpSp>
          <p:nvGrpSpPr>
            <p:cNvPr id="43" name="组合 25792"/>
            <p:cNvGrpSpPr/>
            <p:nvPr/>
          </p:nvGrpSpPr>
          <p:grpSpPr>
            <a:xfrm>
              <a:off x="8547" y="4734"/>
              <a:ext cx="1493" cy="1142"/>
              <a:chOff x="3606" y="845"/>
              <a:chExt cx="894" cy="727"/>
            </a:xfrm>
          </p:grpSpPr>
          <p:grpSp>
            <p:nvGrpSpPr>
              <p:cNvPr id="44" name="组合 25793"/>
              <p:cNvGrpSpPr/>
              <p:nvPr/>
            </p:nvGrpSpPr>
            <p:grpSpPr>
              <a:xfrm>
                <a:off x="3606" y="845"/>
                <a:ext cx="894" cy="727"/>
                <a:chOff x="3211" y="960"/>
                <a:chExt cx="894" cy="727"/>
              </a:xfrm>
            </p:grpSpPr>
            <p:sp>
              <p:nvSpPr>
                <p:cNvPr id="45" name="任意多边形 25794"/>
                <p:cNvSpPr/>
                <p:nvPr/>
              </p:nvSpPr>
              <p:spPr>
                <a:xfrm>
                  <a:off x="3243" y="1117"/>
                  <a:ext cx="317" cy="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94" h="314">
                      <a:moveTo>
                        <a:pt x="84" y="0"/>
                      </a:moveTo>
                      <a:cubicBezTo>
                        <a:pt x="72" y="4"/>
                        <a:pt x="57" y="3"/>
                        <a:pt x="48" y="12"/>
                      </a:cubicBezTo>
                      <a:cubicBezTo>
                        <a:pt x="28" y="32"/>
                        <a:pt x="0" y="84"/>
                        <a:pt x="0" y="84"/>
                      </a:cubicBezTo>
                      <a:cubicBezTo>
                        <a:pt x="23" y="152"/>
                        <a:pt x="44" y="161"/>
                        <a:pt x="108" y="204"/>
                      </a:cubicBezTo>
                      <a:cubicBezTo>
                        <a:pt x="120" y="212"/>
                        <a:pt x="144" y="228"/>
                        <a:pt x="144" y="228"/>
                      </a:cubicBezTo>
                      <a:cubicBezTo>
                        <a:pt x="172" y="270"/>
                        <a:pt x="191" y="296"/>
                        <a:pt x="240" y="312"/>
                      </a:cubicBezTo>
                      <a:cubicBezTo>
                        <a:pt x="256" y="308"/>
                        <a:pt x="280" y="314"/>
                        <a:pt x="288" y="300"/>
                      </a:cubicBezTo>
                      <a:cubicBezTo>
                        <a:pt x="294" y="289"/>
                        <a:pt x="260" y="207"/>
                        <a:pt x="252" y="192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2EE6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" name="任意多边形 25795"/>
                <p:cNvSpPr/>
                <p:nvPr/>
              </p:nvSpPr>
              <p:spPr>
                <a:xfrm>
                  <a:off x="3243" y="1238"/>
                  <a:ext cx="353" cy="28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53" h="280">
                      <a:moveTo>
                        <a:pt x="27" y="0"/>
                      </a:moveTo>
                      <a:cubicBezTo>
                        <a:pt x="17" y="38"/>
                        <a:pt x="0" y="81"/>
                        <a:pt x="27" y="120"/>
                      </a:cubicBezTo>
                      <a:cubicBezTo>
                        <a:pt x="44" y="144"/>
                        <a:pt x="75" y="152"/>
                        <a:pt x="99" y="168"/>
                      </a:cubicBezTo>
                      <a:cubicBezTo>
                        <a:pt x="111" y="176"/>
                        <a:pt x="135" y="192"/>
                        <a:pt x="135" y="192"/>
                      </a:cubicBezTo>
                      <a:cubicBezTo>
                        <a:pt x="143" y="204"/>
                        <a:pt x="147" y="220"/>
                        <a:pt x="159" y="228"/>
                      </a:cubicBezTo>
                      <a:cubicBezTo>
                        <a:pt x="180" y="241"/>
                        <a:pt x="210" y="238"/>
                        <a:pt x="231" y="252"/>
                      </a:cubicBezTo>
                      <a:cubicBezTo>
                        <a:pt x="243" y="260"/>
                        <a:pt x="255" y="268"/>
                        <a:pt x="267" y="276"/>
                      </a:cubicBezTo>
                      <a:cubicBezTo>
                        <a:pt x="287" y="272"/>
                        <a:pt x="314" y="280"/>
                        <a:pt x="327" y="264"/>
                      </a:cubicBezTo>
                      <a:cubicBezTo>
                        <a:pt x="353" y="232"/>
                        <a:pt x="271" y="184"/>
                        <a:pt x="255" y="16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2EE6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7" name="任意多边形 25796"/>
                <p:cNvSpPr/>
                <p:nvPr/>
              </p:nvSpPr>
              <p:spPr>
                <a:xfrm>
                  <a:off x="3282" y="1358"/>
                  <a:ext cx="302" cy="2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2" h="255">
                      <a:moveTo>
                        <a:pt x="0" y="0"/>
                      </a:moveTo>
                      <a:cubicBezTo>
                        <a:pt x="4" y="36"/>
                        <a:pt x="3" y="73"/>
                        <a:pt x="12" y="108"/>
                      </a:cubicBezTo>
                      <a:cubicBezTo>
                        <a:pt x="23" y="150"/>
                        <a:pt x="76" y="159"/>
                        <a:pt x="108" y="180"/>
                      </a:cubicBezTo>
                      <a:cubicBezTo>
                        <a:pt x="140" y="228"/>
                        <a:pt x="157" y="221"/>
                        <a:pt x="204" y="252"/>
                      </a:cubicBezTo>
                      <a:cubicBezTo>
                        <a:pt x="228" y="248"/>
                        <a:pt x="257" y="255"/>
                        <a:pt x="276" y="240"/>
                      </a:cubicBezTo>
                      <a:cubicBezTo>
                        <a:pt x="302" y="220"/>
                        <a:pt x="228" y="187"/>
                        <a:pt x="228" y="16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2EE6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8" name="任意多边形 25797"/>
                <p:cNvSpPr/>
                <p:nvPr/>
              </p:nvSpPr>
              <p:spPr>
                <a:xfrm>
                  <a:off x="3302" y="1514"/>
                  <a:ext cx="264" cy="1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64" h="168">
                      <a:moveTo>
                        <a:pt x="4" y="0"/>
                      </a:moveTo>
                      <a:cubicBezTo>
                        <a:pt x="8" y="32"/>
                        <a:pt x="0" y="68"/>
                        <a:pt x="16" y="96"/>
                      </a:cubicBezTo>
                      <a:cubicBezTo>
                        <a:pt x="42" y="141"/>
                        <a:pt x="127" y="157"/>
                        <a:pt x="172" y="168"/>
                      </a:cubicBezTo>
                      <a:cubicBezTo>
                        <a:pt x="231" y="156"/>
                        <a:pt x="264" y="164"/>
                        <a:pt x="208" y="1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2EE6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" name="任意多边形 25798"/>
                <p:cNvSpPr/>
                <p:nvPr/>
              </p:nvSpPr>
              <p:spPr>
                <a:xfrm>
                  <a:off x="3534" y="1622"/>
                  <a:ext cx="420" cy="6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20" h="65">
                      <a:moveTo>
                        <a:pt x="0" y="36"/>
                      </a:moveTo>
                      <a:cubicBezTo>
                        <a:pt x="141" y="56"/>
                        <a:pt x="290" y="65"/>
                        <a:pt x="420" y="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2EE6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0" name="任意多边形 25799"/>
                <p:cNvSpPr/>
                <p:nvPr/>
              </p:nvSpPr>
              <p:spPr>
                <a:xfrm>
                  <a:off x="3211" y="984"/>
                  <a:ext cx="533" cy="40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33" h="408">
                      <a:moveTo>
                        <a:pt x="41" y="0"/>
                      </a:moveTo>
                      <a:cubicBezTo>
                        <a:pt x="29" y="8"/>
                        <a:pt x="10" y="11"/>
                        <a:pt x="5" y="24"/>
                      </a:cubicBezTo>
                      <a:cubicBezTo>
                        <a:pt x="0" y="37"/>
                        <a:pt x="35" y="91"/>
                        <a:pt x="41" y="96"/>
                      </a:cubicBezTo>
                      <a:cubicBezTo>
                        <a:pt x="113" y="159"/>
                        <a:pt x="183" y="167"/>
                        <a:pt x="257" y="216"/>
                      </a:cubicBezTo>
                      <a:cubicBezTo>
                        <a:pt x="283" y="295"/>
                        <a:pt x="247" y="217"/>
                        <a:pt x="305" y="264"/>
                      </a:cubicBezTo>
                      <a:cubicBezTo>
                        <a:pt x="316" y="273"/>
                        <a:pt x="317" y="292"/>
                        <a:pt x="329" y="300"/>
                      </a:cubicBezTo>
                      <a:cubicBezTo>
                        <a:pt x="350" y="313"/>
                        <a:pt x="401" y="324"/>
                        <a:pt x="401" y="324"/>
                      </a:cubicBezTo>
                      <a:cubicBezTo>
                        <a:pt x="445" y="390"/>
                        <a:pt x="469" y="376"/>
                        <a:pt x="533" y="40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2EE6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1" name="任意多边形 25800"/>
                <p:cNvSpPr/>
                <p:nvPr/>
              </p:nvSpPr>
              <p:spPr>
                <a:xfrm>
                  <a:off x="3216" y="960"/>
                  <a:ext cx="456" cy="20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56" h="204">
                      <a:moveTo>
                        <a:pt x="0" y="60"/>
                      </a:moveTo>
                      <a:cubicBezTo>
                        <a:pt x="60" y="40"/>
                        <a:pt x="36" y="20"/>
                        <a:pt x="96" y="0"/>
                      </a:cubicBezTo>
                      <a:cubicBezTo>
                        <a:pt x="124" y="9"/>
                        <a:pt x="154" y="11"/>
                        <a:pt x="180" y="24"/>
                      </a:cubicBezTo>
                      <a:cubicBezTo>
                        <a:pt x="206" y="37"/>
                        <a:pt x="228" y="56"/>
                        <a:pt x="252" y="72"/>
                      </a:cubicBezTo>
                      <a:cubicBezTo>
                        <a:pt x="263" y="79"/>
                        <a:pt x="277" y="78"/>
                        <a:pt x="288" y="84"/>
                      </a:cubicBezTo>
                      <a:cubicBezTo>
                        <a:pt x="313" y="98"/>
                        <a:pt x="333" y="123"/>
                        <a:pt x="360" y="132"/>
                      </a:cubicBezTo>
                      <a:cubicBezTo>
                        <a:pt x="384" y="140"/>
                        <a:pt x="432" y="156"/>
                        <a:pt x="432" y="156"/>
                      </a:cubicBezTo>
                      <a:cubicBezTo>
                        <a:pt x="446" y="197"/>
                        <a:pt x="435" y="183"/>
                        <a:pt x="456" y="204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2EE6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2" name="任意多边形 25801"/>
                <p:cNvSpPr/>
                <p:nvPr/>
              </p:nvSpPr>
              <p:spPr>
                <a:xfrm>
                  <a:off x="3264" y="972"/>
                  <a:ext cx="144" cy="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44" h="72">
                      <a:moveTo>
                        <a:pt x="0" y="0"/>
                      </a:moveTo>
                      <a:cubicBezTo>
                        <a:pt x="18" y="54"/>
                        <a:pt x="32" y="55"/>
                        <a:pt x="84" y="72"/>
                      </a:cubicBezTo>
                      <a:cubicBezTo>
                        <a:pt x="128" y="57"/>
                        <a:pt x="109" y="66"/>
                        <a:pt x="144" y="48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2EE6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53" name="任意多边形 25802"/>
                <p:cNvSpPr/>
                <p:nvPr/>
              </p:nvSpPr>
              <p:spPr>
                <a:xfrm>
                  <a:off x="3528" y="1036"/>
                  <a:ext cx="577" cy="35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08" h="232">
                      <a:moveTo>
                        <a:pt x="0" y="8"/>
                      </a:moveTo>
                      <a:cubicBezTo>
                        <a:pt x="217" y="22"/>
                        <a:pt x="131" y="0"/>
                        <a:pt x="264" y="44"/>
                      </a:cubicBezTo>
                      <a:cubicBezTo>
                        <a:pt x="264" y="44"/>
                        <a:pt x="354" y="104"/>
                        <a:pt x="372" y="116"/>
                      </a:cubicBezTo>
                      <a:cubicBezTo>
                        <a:pt x="384" y="124"/>
                        <a:pt x="396" y="132"/>
                        <a:pt x="408" y="140"/>
                      </a:cubicBezTo>
                      <a:cubicBezTo>
                        <a:pt x="420" y="148"/>
                        <a:pt x="444" y="164"/>
                        <a:pt x="444" y="164"/>
                      </a:cubicBezTo>
                      <a:cubicBezTo>
                        <a:pt x="452" y="176"/>
                        <a:pt x="457" y="191"/>
                        <a:pt x="468" y="200"/>
                      </a:cubicBezTo>
                      <a:cubicBezTo>
                        <a:pt x="508" y="232"/>
                        <a:pt x="504" y="193"/>
                        <a:pt x="504" y="224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2EE60A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54" name="任意多边形 25803"/>
              <p:cNvSpPr/>
              <p:nvPr/>
            </p:nvSpPr>
            <p:spPr>
              <a:xfrm>
                <a:off x="3876" y="1320"/>
                <a:ext cx="48" cy="60"/>
              </a:xfrm>
              <a:custGeom>
                <a:avLst/>
                <a:gdLst/>
                <a:ahLst/>
                <a:cxnLst/>
                <a:rect l="0" t="0" r="0" b="0"/>
                <a:pathLst>
                  <a:path w="48" h="60">
                    <a:moveTo>
                      <a:pt x="48" y="0"/>
                    </a:moveTo>
                    <a:cubicBezTo>
                      <a:pt x="10" y="13"/>
                      <a:pt x="0" y="17"/>
                      <a:pt x="0" y="60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任意多边形 25804"/>
              <p:cNvSpPr/>
              <p:nvPr/>
            </p:nvSpPr>
            <p:spPr>
              <a:xfrm>
                <a:off x="3852" y="1416"/>
                <a:ext cx="48" cy="60"/>
              </a:xfrm>
              <a:custGeom>
                <a:avLst/>
                <a:gdLst/>
                <a:ahLst/>
                <a:cxnLst/>
                <a:rect l="0" t="0" r="0" b="0"/>
                <a:pathLst>
                  <a:path w="48" h="60">
                    <a:moveTo>
                      <a:pt x="48" y="0"/>
                    </a:moveTo>
                    <a:cubicBezTo>
                      <a:pt x="10" y="13"/>
                      <a:pt x="0" y="17"/>
                      <a:pt x="0" y="60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任意多边形 25805"/>
              <p:cNvSpPr/>
              <p:nvPr/>
            </p:nvSpPr>
            <p:spPr>
              <a:xfrm>
                <a:off x="3852" y="1510"/>
                <a:ext cx="48" cy="60"/>
              </a:xfrm>
              <a:custGeom>
                <a:avLst/>
                <a:gdLst/>
                <a:ahLst/>
                <a:cxnLst/>
                <a:rect l="0" t="0" r="0" b="0"/>
                <a:pathLst>
                  <a:path w="48" h="60">
                    <a:moveTo>
                      <a:pt x="48" y="0"/>
                    </a:moveTo>
                    <a:cubicBezTo>
                      <a:pt x="36" y="8"/>
                      <a:pt x="21" y="13"/>
                      <a:pt x="12" y="24"/>
                    </a:cubicBezTo>
                    <a:cubicBezTo>
                      <a:pt x="4" y="34"/>
                      <a:pt x="0" y="60"/>
                      <a:pt x="0" y="60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任意多边形 25806"/>
              <p:cNvSpPr/>
              <p:nvPr/>
            </p:nvSpPr>
            <p:spPr>
              <a:xfrm>
                <a:off x="3828" y="1203"/>
                <a:ext cx="84" cy="33"/>
              </a:xfrm>
              <a:custGeom>
                <a:avLst/>
                <a:gdLst/>
                <a:ahLst/>
                <a:cxnLst/>
                <a:rect l="0" t="0" r="0" b="0"/>
                <a:pathLst>
                  <a:path w="84" h="33">
                    <a:moveTo>
                      <a:pt x="0" y="33"/>
                    </a:moveTo>
                    <a:cubicBezTo>
                      <a:pt x="49" y="0"/>
                      <a:pt x="22" y="9"/>
                      <a:pt x="84" y="9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50210" name="组合 25778"/>
            <p:cNvGrpSpPr/>
            <p:nvPr/>
          </p:nvGrpSpPr>
          <p:grpSpPr>
            <a:xfrm>
              <a:off x="7767" y="3549"/>
              <a:ext cx="803" cy="2993"/>
              <a:chOff x="1248" y="1842"/>
              <a:chExt cx="476" cy="1906"/>
            </a:xfrm>
          </p:grpSpPr>
          <p:grpSp>
            <p:nvGrpSpPr>
              <p:cNvPr id="50211" name="组合 25779"/>
              <p:cNvGrpSpPr/>
              <p:nvPr/>
            </p:nvGrpSpPr>
            <p:grpSpPr>
              <a:xfrm rot="-5400000" flipV="1">
                <a:off x="340" y="2750"/>
                <a:ext cx="1906" cy="90"/>
                <a:chOff x="703" y="1570"/>
                <a:chExt cx="2177" cy="91"/>
              </a:xfrm>
            </p:grpSpPr>
            <p:sp>
              <p:nvSpPr>
                <p:cNvPr id="50212" name="直接连接符 25780"/>
                <p:cNvSpPr/>
                <p:nvPr/>
              </p:nvSpPr>
              <p:spPr>
                <a:xfrm>
                  <a:off x="703" y="1570"/>
                  <a:ext cx="2177" cy="0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13" name="直接连接符 25781"/>
                <p:cNvSpPr/>
                <p:nvPr/>
              </p:nvSpPr>
              <p:spPr>
                <a:xfrm flipH="1">
                  <a:off x="793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14" name="直接连接符 25782"/>
                <p:cNvSpPr/>
                <p:nvPr/>
              </p:nvSpPr>
              <p:spPr>
                <a:xfrm flipH="1">
                  <a:off x="975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15" name="直接连接符 25783"/>
                <p:cNvSpPr/>
                <p:nvPr/>
              </p:nvSpPr>
              <p:spPr>
                <a:xfrm flipH="1">
                  <a:off x="1156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16" name="直接连接符 25784"/>
                <p:cNvSpPr/>
                <p:nvPr/>
              </p:nvSpPr>
              <p:spPr>
                <a:xfrm flipH="1">
                  <a:off x="1338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17" name="直接连接符 25785"/>
                <p:cNvSpPr/>
                <p:nvPr/>
              </p:nvSpPr>
              <p:spPr>
                <a:xfrm flipH="1">
                  <a:off x="1519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18" name="直接连接符 25786"/>
                <p:cNvSpPr/>
                <p:nvPr/>
              </p:nvSpPr>
              <p:spPr>
                <a:xfrm flipH="1">
                  <a:off x="2064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19" name="直接连接符 25787"/>
                <p:cNvSpPr/>
                <p:nvPr/>
              </p:nvSpPr>
              <p:spPr>
                <a:xfrm flipH="1">
                  <a:off x="1701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20" name="直接连接符 25788"/>
                <p:cNvSpPr/>
                <p:nvPr/>
              </p:nvSpPr>
              <p:spPr>
                <a:xfrm flipH="1">
                  <a:off x="2245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21" name="直接连接符 25789"/>
                <p:cNvSpPr/>
                <p:nvPr/>
              </p:nvSpPr>
              <p:spPr>
                <a:xfrm flipH="1">
                  <a:off x="1882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22" name="直接连接符 25790"/>
                <p:cNvSpPr/>
                <p:nvPr/>
              </p:nvSpPr>
              <p:spPr>
                <a:xfrm flipH="1">
                  <a:off x="2608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23" name="直接连接符 25791"/>
                <p:cNvSpPr/>
                <p:nvPr/>
              </p:nvSpPr>
              <p:spPr>
                <a:xfrm flipH="1">
                  <a:off x="2426" y="1570"/>
                  <a:ext cx="91" cy="91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  <p:sp>
            <p:nvSpPr>
              <p:cNvPr id="50240" name="五边形 25808"/>
              <p:cNvSpPr/>
              <p:nvPr/>
            </p:nvSpPr>
            <p:spPr>
              <a:xfrm rot="10800000">
                <a:off x="1346" y="2638"/>
                <a:ext cx="272" cy="46"/>
              </a:xfrm>
              <a:prstGeom prst="homePlate">
                <a:avLst>
                  <a:gd name="adj" fmla="val 147689"/>
                </a:avLst>
              </a:prstGeom>
              <a:solidFill>
                <a:srgbClr val="AD11BF"/>
              </a:solidFill>
              <a:ln w="69850" cap="flat" cmpd="sng">
                <a:solidFill>
                  <a:srgbClr val="AD11B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0239" name="椭圆 25807"/>
              <p:cNvSpPr/>
              <p:nvPr/>
            </p:nvSpPr>
            <p:spPr>
              <a:xfrm>
                <a:off x="1562" y="2417"/>
                <a:ext cx="162" cy="510"/>
              </a:xfrm>
              <a:prstGeom prst="ellipse">
                <a:avLst/>
              </a:prstGeom>
              <a:solidFill>
                <a:srgbClr val="AD11BF"/>
              </a:solidFill>
              <a:ln w="9525" cap="flat" cmpd="sng">
                <a:solidFill>
                  <a:srgbClr val="AD11B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615690" y="2800985"/>
            <a:ext cx="1493520" cy="582930"/>
            <a:chOff x="5694" y="4411"/>
            <a:chExt cx="2352" cy="918"/>
          </a:xfrm>
        </p:grpSpPr>
        <p:grpSp>
          <p:nvGrpSpPr>
            <p:cNvPr id="9" name="组合 8"/>
            <p:cNvGrpSpPr/>
            <p:nvPr/>
          </p:nvGrpSpPr>
          <p:grpSpPr>
            <a:xfrm>
              <a:off x="5694" y="4411"/>
              <a:ext cx="2201" cy="918"/>
              <a:chOff x="5742" y="4411"/>
              <a:chExt cx="2201" cy="918"/>
            </a:xfrm>
          </p:grpSpPr>
          <p:sp>
            <p:nvSpPr>
              <p:cNvPr id="50241" name="直接连接符 25809"/>
              <p:cNvSpPr/>
              <p:nvPr/>
            </p:nvSpPr>
            <p:spPr>
              <a:xfrm flipH="1">
                <a:off x="6509" y="4854"/>
                <a:ext cx="1400" cy="0"/>
              </a:xfrm>
              <a:prstGeom prst="line">
                <a:avLst/>
              </a:prstGeom>
              <a:ln w="57150" cap="flat" cmpd="sng">
                <a:solidFill>
                  <a:srgbClr val="FEFF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50242" name="文本框 25810"/>
              <p:cNvSpPr txBox="1"/>
              <p:nvPr/>
            </p:nvSpPr>
            <p:spPr>
              <a:xfrm>
                <a:off x="5742" y="4411"/>
                <a:ext cx="752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 i="1">
                    <a:solidFill>
                      <a:srgbClr val="FFFF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</a:p>
            </p:txBody>
          </p:sp>
          <p:grpSp>
            <p:nvGrpSpPr>
              <p:cNvPr id="50243" name="组合 25811"/>
              <p:cNvGrpSpPr/>
              <p:nvPr/>
            </p:nvGrpSpPr>
            <p:grpSpPr>
              <a:xfrm flipV="1">
                <a:off x="7621" y="4505"/>
                <a:ext cx="323" cy="299"/>
                <a:chOff x="2153" y="1888"/>
                <a:chExt cx="499" cy="453"/>
              </a:xfrm>
            </p:grpSpPr>
            <p:sp>
              <p:nvSpPr>
                <p:cNvPr id="50244" name="直接连接符 25812"/>
                <p:cNvSpPr/>
                <p:nvPr/>
              </p:nvSpPr>
              <p:spPr>
                <a:xfrm>
                  <a:off x="2222" y="1888"/>
                  <a:ext cx="0" cy="453"/>
                </a:xfrm>
                <a:prstGeom prst="line">
                  <a:avLst/>
                </a:prstGeom>
                <a:ln w="57150" cap="flat" cmpd="sng">
                  <a:solidFill>
                    <a:srgbClr val="FE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0245" name="直接连接符 25813"/>
                <p:cNvSpPr/>
                <p:nvPr/>
              </p:nvSpPr>
              <p:spPr>
                <a:xfrm flipH="1" flipV="1">
                  <a:off x="2153" y="2341"/>
                  <a:ext cx="499" cy="0"/>
                </a:xfrm>
                <a:prstGeom prst="line">
                  <a:avLst/>
                </a:prstGeom>
                <a:ln w="57150" cap="flat" cmpd="sng">
                  <a:solidFill>
                    <a:srgbClr val="FE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67" name="椭圆 66"/>
            <p:cNvSpPr/>
            <p:nvPr/>
          </p:nvSpPr>
          <p:spPr>
            <a:xfrm>
              <a:off x="7768" y="4739"/>
              <a:ext cx="279" cy="254"/>
            </a:xfrm>
            <a:prstGeom prst="ellipse">
              <a:avLst/>
            </a:prstGeom>
            <a:solidFill>
              <a:srgbClr val="FEFF00"/>
            </a:solidFill>
            <a:ln>
              <a:solidFill>
                <a:srgbClr val="FE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132705" y="3047365"/>
            <a:ext cx="476250" cy="1065530"/>
            <a:chOff x="8083" y="4751"/>
            <a:chExt cx="750" cy="1678"/>
          </a:xfrm>
        </p:grpSpPr>
        <p:sp>
          <p:nvSpPr>
            <p:cNvPr id="66" name="椭圆 65"/>
            <p:cNvSpPr/>
            <p:nvPr/>
          </p:nvSpPr>
          <p:spPr>
            <a:xfrm>
              <a:off x="8302" y="4751"/>
              <a:ext cx="279" cy="25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文本框 25832"/>
            <p:cNvSpPr txBox="1"/>
            <p:nvPr/>
          </p:nvSpPr>
          <p:spPr>
            <a:xfrm>
              <a:off x="8083" y="5511"/>
              <a:ext cx="75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3200" b="1" i="1">
                  <a:solidFill>
                    <a:srgbClr val="FFC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G</a:t>
              </a:r>
            </a:p>
          </p:txBody>
        </p:sp>
        <p:sp>
          <p:nvSpPr>
            <p:cNvPr id="50259" name="直接连接符 25830"/>
            <p:cNvSpPr/>
            <p:nvPr/>
          </p:nvSpPr>
          <p:spPr>
            <a:xfrm>
              <a:off x="8439" y="4975"/>
              <a:ext cx="0" cy="680"/>
            </a:xfrm>
            <a:prstGeom prst="line">
              <a:avLst/>
            </a:prstGeom>
            <a:ln w="57150" cap="flat" cmpd="sng">
              <a:solidFill>
                <a:srgbClr val="FFC0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0" grpId="0"/>
      <p:bldP spid="26648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51228" grpId="0" uiExpan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60120" y="1351915"/>
            <a:ext cx="39827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压 力</a:t>
            </a:r>
            <a:endParaRPr lang="zh-CN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0120" y="2277110"/>
            <a:ext cx="44989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4、压力的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作用效果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endParaRPr lang="en-US" altLang="zh-CN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3087" name="矩形 43086"/>
          <p:cNvSpPr/>
          <p:nvPr/>
        </p:nvSpPr>
        <p:spPr>
          <a:xfrm>
            <a:off x="4338320" y="2277110"/>
            <a:ext cx="5149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使物体发生形变。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135" y="2921000"/>
            <a:ext cx="1652987" cy="21600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61465" y="5179695"/>
            <a:ext cx="2882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跳板发生形变</a:t>
            </a:r>
          </a:p>
        </p:txBody>
      </p:sp>
      <p:pic>
        <p:nvPicPr>
          <p:cNvPr id="7" name="图片 6" descr="手压瓶子照片"/>
          <p:cNvPicPr>
            <a:picLocks noChangeAspect="1"/>
          </p:cNvPicPr>
          <p:nvPr/>
        </p:nvPicPr>
        <p:blipFill>
          <a:blip r:embed="rId4"/>
          <a:srcRect l="8485" t="18093" r="25062" b="17866"/>
          <a:stretch>
            <a:fillRect/>
          </a:stretch>
        </p:blipFill>
        <p:spPr>
          <a:xfrm rot="16200000">
            <a:off x="6641465" y="2459355"/>
            <a:ext cx="2160270" cy="308356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61405" y="5179695"/>
            <a:ext cx="33623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思考：你能观察到瓶子发生了形变吗？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87" grpId="0"/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60120" y="1351915"/>
            <a:ext cx="750570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二、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探究影响压力作用效果的因素</a:t>
            </a:r>
            <a:endParaRPr lang="zh-CN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031484" y="2350677"/>
            <a:ext cx="6475980" cy="422954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68580" tIns="34290" rIns="68580" bIns="34290" numCol="1" rtlCol="0" anchor="t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提出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问题：压力的作用效果与哪些因素有关？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26795" y="2773680"/>
            <a:ext cx="7753350" cy="741680"/>
            <a:chOff x="1617" y="4368"/>
            <a:chExt cx="12210" cy="1168"/>
          </a:xfrm>
        </p:grpSpPr>
        <p:sp>
          <p:nvSpPr>
            <p:cNvPr id="10" name="Rectangle 4"/>
            <p:cNvSpPr txBox="1">
              <a:spLocks noChangeArrowheads="1"/>
            </p:cNvSpPr>
            <p:nvPr/>
          </p:nvSpPr>
          <p:spPr bwMode="auto">
            <a:xfrm>
              <a:off x="1617" y="4890"/>
              <a:ext cx="12210" cy="646"/>
            </a:xfrm>
            <a:prstGeom prst="rect">
              <a:avLst/>
            </a:prstGeom>
            <a:noFill/>
            <a:ln>
              <a:miter lim="800000"/>
            </a:ln>
          </p:spPr>
          <p:txBody>
            <a:bodyPr vert="horz" wrap="square" lIns="68580" tIns="34290" rIns="68580" bIns="34290" numCol="1" rtlCol="0" anchor="t" anchorCtr="0" compatLnSpc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2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猜想假设：可能</a:t>
              </a: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与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压力的大小</a:t>
              </a: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和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受力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面积</a:t>
              </a: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的大小有关。</a:t>
              </a:r>
            </a:p>
          </p:txBody>
        </p:sp>
        <p:sp>
          <p:nvSpPr>
            <p:cNvPr id="50258" name="直接连接符 25829"/>
            <p:cNvSpPr/>
            <p:nvPr/>
          </p:nvSpPr>
          <p:spPr>
            <a:xfrm>
              <a:off x="2710" y="4368"/>
              <a:ext cx="1" cy="526"/>
            </a:xfrm>
            <a:prstGeom prst="line">
              <a:avLst/>
            </a:prstGeom>
            <a:ln w="57150" cap="flat" cmpd="sng">
              <a:solidFill>
                <a:srgbClr val="ED03EA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8" name="组合 7"/>
          <p:cNvGrpSpPr/>
          <p:nvPr/>
        </p:nvGrpSpPr>
        <p:grpSpPr>
          <a:xfrm>
            <a:off x="993140" y="3548380"/>
            <a:ext cx="1723390" cy="765810"/>
            <a:chOff x="1564" y="5588"/>
            <a:chExt cx="2714" cy="1206"/>
          </a:xfrm>
        </p:grpSpPr>
        <p:sp>
          <p:nvSpPr>
            <p:cNvPr id="11" name="矩形 10"/>
            <p:cNvSpPr/>
            <p:nvPr/>
          </p:nvSpPr>
          <p:spPr>
            <a:xfrm>
              <a:off x="1564" y="6068"/>
              <a:ext cx="2714" cy="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 eaLnBrk="0" hangingPunct="0">
                <a:defRPr/>
              </a:pPr>
              <a:r>
                <a:rPr lang="zh-CN" altLang="en-US" sz="2400" kern="12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j-cs"/>
                </a:rPr>
                <a:t>实验方法：</a:t>
              </a:r>
            </a:p>
          </p:txBody>
        </p:sp>
        <p:sp>
          <p:nvSpPr>
            <p:cNvPr id="14" name="直接连接符 25829"/>
            <p:cNvSpPr/>
            <p:nvPr/>
          </p:nvSpPr>
          <p:spPr>
            <a:xfrm>
              <a:off x="2745" y="5588"/>
              <a:ext cx="1" cy="526"/>
            </a:xfrm>
            <a:prstGeom prst="line">
              <a:avLst/>
            </a:prstGeom>
            <a:ln w="57150" cap="flat" cmpd="sng">
              <a:solidFill>
                <a:srgbClr val="ED03EA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12" name="组合 11"/>
          <p:cNvGrpSpPr/>
          <p:nvPr/>
        </p:nvGrpSpPr>
        <p:grpSpPr>
          <a:xfrm>
            <a:off x="988695" y="4358005"/>
            <a:ext cx="1742440" cy="788035"/>
            <a:chOff x="1557" y="6863"/>
            <a:chExt cx="2744" cy="1241"/>
          </a:xfrm>
        </p:grpSpPr>
        <p:sp>
          <p:nvSpPr>
            <p:cNvPr id="13" name="矩形 12"/>
            <p:cNvSpPr/>
            <p:nvPr/>
          </p:nvSpPr>
          <p:spPr>
            <a:xfrm>
              <a:off x="1557" y="7378"/>
              <a:ext cx="2744" cy="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0" hangingPunct="0"/>
              <a:r>
                <a:rPr lang="zh-CN" altLang="en-US" sz="2400" kern="12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j-cs"/>
                </a:rPr>
                <a:t>实验设计：</a:t>
              </a:r>
            </a:p>
          </p:txBody>
        </p:sp>
        <p:sp>
          <p:nvSpPr>
            <p:cNvPr id="18" name="直接连接符 25829"/>
            <p:cNvSpPr/>
            <p:nvPr/>
          </p:nvSpPr>
          <p:spPr>
            <a:xfrm>
              <a:off x="2775" y="6863"/>
              <a:ext cx="1" cy="526"/>
            </a:xfrm>
            <a:prstGeom prst="line">
              <a:avLst/>
            </a:prstGeom>
            <a:ln w="57150" cap="flat" cmpd="sng">
              <a:solidFill>
                <a:srgbClr val="ED03EA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9" name="文本框 18"/>
          <p:cNvSpPr txBox="1"/>
          <p:nvPr/>
        </p:nvSpPr>
        <p:spPr>
          <a:xfrm>
            <a:off x="2555875" y="3780155"/>
            <a:ext cx="40678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控制变量法、转换法</a:t>
            </a:r>
            <a:endParaRPr lang="zh-CN" altLang="en-US" sz="24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571750" y="4618355"/>
            <a:ext cx="467169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实验器材：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小桌、海绵、砝码</a:t>
            </a:r>
          </a:p>
        </p:txBody>
      </p:sp>
      <p:pic>
        <p:nvPicPr>
          <p:cNvPr id="11273" name="图片 11272" descr="手压气球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0040" y="4358005"/>
            <a:ext cx="1916206" cy="14400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图片 25" descr="IMG_91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0040" y="1092835"/>
            <a:ext cx="1920000" cy="1440000"/>
          </a:xfrm>
          <a:prstGeom prst="rect">
            <a:avLst/>
          </a:prstGeom>
        </p:spPr>
      </p:pic>
      <p:pic>
        <p:nvPicPr>
          <p:cNvPr id="28" name="图片 27" descr="IMG_91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10040" y="2708910"/>
            <a:ext cx="1920000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960120" y="1589405"/>
            <a:ext cx="87172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实验一、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探究压力的作用效果与</a:t>
            </a:r>
            <a:r>
              <a:rPr lang="en-US" altLang="zh-CN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受力面积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的关系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17575" y="3757930"/>
            <a:ext cx="584073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2、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控制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压力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不变，把小桌子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正放在海绵上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   改变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受力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面积，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重复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步骤1。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9485" y="4813300"/>
            <a:ext cx="92602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结论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当压力相同时，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受力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面积</a:t>
            </a:r>
            <a:r>
              <a:rPr 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越小，压力的作用效果越明显。</a:t>
            </a:r>
            <a:endParaRPr lang="en-US" altLang="zh-CN" sz="24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960120" y="1589405"/>
            <a:ext cx="87172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实验一、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探究压力的作用效果与</a:t>
            </a:r>
            <a:r>
              <a:rPr lang="en-US" altLang="zh-CN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受力面积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的关系</a:t>
            </a:r>
          </a:p>
        </p:txBody>
      </p:sp>
      <p:sp>
        <p:nvSpPr>
          <p:cNvPr id="19460" name="文本框 19459"/>
          <p:cNvSpPr txBox="1"/>
          <p:nvPr/>
        </p:nvSpPr>
        <p:spPr>
          <a:xfrm>
            <a:off x="917575" y="2707005"/>
            <a:ext cx="51574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1、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把小桌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倒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放在长方形海绵上，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   观察海绵形变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程度。</a:t>
            </a:r>
            <a:endParaRPr lang="en-US" altLang="zh-CN" sz="24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60120" y="2172970"/>
            <a:ext cx="21424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实验步骤：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288530" y="2642235"/>
            <a:ext cx="4483100" cy="2161540"/>
            <a:chOff x="11478" y="4161"/>
            <a:chExt cx="7060" cy="3404"/>
          </a:xfrm>
        </p:grpSpPr>
        <p:grpSp>
          <p:nvGrpSpPr>
            <p:cNvPr id="8" name="组合 7"/>
            <p:cNvGrpSpPr/>
            <p:nvPr/>
          </p:nvGrpSpPr>
          <p:grpSpPr>
            <a:xfrm>
              <a:off x="11478" y="4161"/>
              <a:ext cx="7060" cy="3404"/>
              <a:chOff x="11468" y="4109"/>
              <a:chExt cx="7060" cy="3404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6687" y="6530"/>
                <a:ext cx="931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乙</a:t>
                </a:r>
              </a:p>
            </p:txBody>
          </p:sp>
          <p:sp>
            <p:nvSpPr>
              <p:cNvPr id="37951" name="文本框 37950"/>
              <p:cNvSpPr txBox="1"/>
              <p:nvPr/>
            </p:nvSpPr>
            <p:spPr>
              <a:xfrm>
                <a:off x="12658" y="6594"/>
                <a:ext cx="931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甲</a:t>
                </a:r>
              </a:p>
            </p:txBody>
          </p:sp>
          <p:pic>
            <p:nvPicPr>
              <p:cNvPr id="59400" name="Picture 5" descr="Snap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30" y="4109"/>
                <a:ext cx="3098" cy="22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59401" name="Picture 5" descr="Snap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8" y="4109"/>
                <a:ext cx="3208" cy="22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2" name="文本框 11"/>
            <p:cNvSpPr txBox="1"/>
            <p:nvPr/>
          </p:nvSpPr>
          <p:spPr>
            <a:xfrm>
              <a:off x="16477" y="4241"/>
              <a:ext cx="848" cy="5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的作</a:t>
              </a:r>
              <a:endPara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658" y="4551"/>
              <a:ext cx="848" cy="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的作</a:t>
              </a:r>
              <a:endPara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194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960120" y="1692910"/>
            <a:ext cx="87172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实验二、探究压力的作用效果与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压力大小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的关系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325880" y="2245995"/>
            <a:ext cx="21424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实验步骤：</a:t>
            </a:r>
            <a:endParaRPr lang="zh-CN" altLang="en-US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25880" y="3936365"/>
            <a:ext cx="515747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3、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控制受力面积不变，在小桌放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   置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砝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码，重复步骤</a:t>
            </a:r>
            <a:r>
              <a:rPr lang="en-US" altLang="zh-CN" sz="2400" dirty="0"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Arial" panose="020B0604020202020204"/>
              </a:rPr>
              <a:t>2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25880" y="4996815"/>
            <a:ext cx="926020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结论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当受力面积相同时，压力越大，压力的作用效果越明显。</a:t>
            </a:r>
            <a:endParaRPr lang="zh-CN" sz="2400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sym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902450" y="2496185"/>
            <a:ext cx="4267200" cy="2239645"/>
            <a:chOff x="11298" y="3931"/>
            <a:chExt cx="6720" cy="3527"/>
          </a:xfrm>
        </p:grpSpPr>
        <p:sp>
          <p:nvSpPr>
            <p:cNvPr id="37949" name="文本框 37948"/>
            <p:cNvSpPr txBox="1"/>
            <p:nvPr/>
          </p:nvSpPr>
          <p:spPr>
            <a:xfrm>
              <a:off x="16004" y="6538"/>
              <a:ext cx="93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丙</a:t>
              </a:r>
            </a:p>
          </p:txBody>
        </p:sp>
        <p:sp>
          <p:nvSpPr>
            <p:cNvPr id="37950" name="文本框 37949"/>
            <p:cNvSpPr txBox="1"/>
            <p:nvPr/>
          </p:nvSpPr>
          <p:spPr>
            <a:xfrm>
              <a:off x="12299" y="6539"/>
              <a:ext cx="931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乙</a:t>
              </a:r>
            </a:p>
          </p:txBody>
        </p:sp>
        <p:pic>
          <p:nvPicPr>
            <p:cNvPr id="61447" name="Picture 4" descr="Snap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98" y="3931"/>
              <a:ext cx="2932" cy="22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448" name="Picture 5" descr="Snap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20" y="3931"/>
              <a:ext cx="3098" cy="22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1427" name="Text Box 3"/>
          <p:cNvSpPr txBox="1">
            <a:spLocks noChangeArrowheads="1"/>
          </p:cNvSpPr>
          <p:nvPr/>
        </p:nvSpPr>
        <p:spPr bwMode="auto">
          <a:xfrm>
            <a:off x="960120" y="1692910"/>
            <a:ext cx="871728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实验二、探究压力的作用效果与</a:t>
            </a:r>
            <a:r>
              <a:rPr lang="zh-CN" altLang="en-US" sz="32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压力大小</a:t>
            </a:r>
            <a:r>
              <a:rPr lang="zh-CN" altLang="en-US" sz="32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的关系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60120" y="2780030"/>
            <a:ext cx="584073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</a:rPr>
              <a:t>2、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控制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压力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不变，把小桌子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正放在海绵上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   改变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受力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面积，</a:t>
            </a:r>
            <a:r>
              <a:rPr lang="zh-CN" altLang="en-US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重复</a:t>
            </a:r>
            <a:r>
              <a:rPr lang="en-US" altLang="zh-CN" sz="2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步骤1。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45820" y="2465705"/>
            <a:ext cx="206883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分析与论证：</a:t>
            </a:r>
          </a:p>
        </p:txBody>
      </p:sp>
      <p:sp>
        <p:nvSpPr>
          <p:cNvPr id="4121" name="矩形 5126"/>
          <p:cNvSpPr/>
          <p:nvPr/>
        </p:nvSpPr>
        <p:spPr>
          <a:xfrm>
            <a:off x="2774950" y="5104765"/>
            <a:ext cx="69284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思考：如何比较甲、丙的压力作用效果？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45820" y="3453765"/>
            <a:ext cx="1050099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总结：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压力作用效果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只与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压力大小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和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受力面积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大小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有关，</a:t>
            </a:r>
          </a:p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</a:t>
            </a:r>
            <a:r>
              <a:rPr lang="zh-CN" sz="2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当受力面积相同时，压力越大，压力的作用效果越明显。</a:t>
            </a:r>
          </a:p>
          <a:p>
            <a:pPr>
              <a:lnSpc>
                <a:spcPct val="120000"/>
              </a:lnSpc>
            </a:pPr>
            <a:r>
              <a:rPr lang="zh-CN" sz="2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  当压力相同时，</a:t>
            </a:r>
            <a:r>
              <a:rPr lang="zh-CN" altLang="en-US" sz="2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受力</a:t>
            </a:r>
            <a:r>
              <a:rPr lang="en-US" altLang="zh-CN" sz="2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/>
              </a:rPr>
              <a:t>面积</a:t>
            </a:r>
            <a:r>
              <a:rPr lang="zh-CN" sz="28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越小，压力的作用效果越明显。</a:t>
            </a:r>
            <a:endParaRPr lang="zh-CN" altLang="en-US" sz="28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774950" y="5631180"/>
            <a:ext cx="6929120" cy="977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压力与受力面积都不相同，无法直接比较。 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313430" y="1461135"/>
            <a:ext cx="4483100" cy="2161540"/>
            <a:chOff x="11478" y="4161"/>
            <a:chExt cx="7060" cy="3404"/>
          </a:xfrm>
        </p:grpSpPr>
        <p:grpSp>
          <p:nvGrpSpPr>
            <p:cNvPr id="19" name="组合 18"/>
            <p:cNvGrpSpPr/>
            <p:nvPr/>
          </p:nvGrpSpPr>
          <p:grpSpPr>
            <a:xfrm>
              <a:off x="11478" y="4161"/>
              <a:ext cx="7060" cy="3404"/>
              <a:chOff x="11468" y="4109"/>
              <a:chExt cx="7060" cy="3404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6687" y="6530"/>
                <a:ext cx="931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乙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2658" y="6594"/>
                <a:ext cx="931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3200" b="1" dirty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</a:rPr>
                  <a:t>甲</a:t>
                </a:r>
              </a:p>
            </p:txBody>
          </p:sp>
          <p:pic>
            <p:nvPicPr>
              <p:cNvPr id="22" name="Picture 5" descr="Snap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30" y="4109"/>
                <a:ext cx="3098" cy="2268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3" name="Picture 5" descr="Snap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68" y="4109"/>
                <a:ext cx="3208" cy="2268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16477" y="4241"/>
              <a:ext cx="848" cy="5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的作</a:t>
              </a:r>
              <a:endPara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658" y="4551"/>
              <a:ext cx="848" cy="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dirty="0">
                  <a:solidFill>
                    <a:srgbClr val="FFFFFF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的作</a:t>
              </a:r>
              <a:endPara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949" name="文本框 37948"/>
          <p:cNvSpPr txBox="1"/>
          <p:nvPr/>
        </p:nvSpPr>
        <p:spPr>
          <a:xfrm>
            <a:off x="8990965" y="2999740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丙</a:t>
            </a:r>
          </a:p>
        </p:txBody>
      </p:sp>
      <p:pic>
        <p:nvPicPr>
          <p:cNvPr id="61448" name="Picture 5" descr="Snap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260" y="1461135"/>
            <a:ext cx="1967230" cy="14401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1" grpId="0" bldLvl="0" animBg="1"/>
      <p:bldP spid="8" grpId="0"/>
      <p:bldP spid="3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293890" name="文本框 293889"/>
          <p:cNvSpPr txBox="1"/>
          <p:nvPr/>
        </p:nvSpPr>
        <p:spPr>
          <a:xfrm>
            <a:off x="2303780" y="2597785"/>
            <a:ext cx="30841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比较物体运动快慢有</a:t>
            </a:r>
          </a:p>
          <a:p>
            <a:pPr algn="l"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几种方法？</a:t>
            </a:r>
          </a:p>
        </p:txBody>
      </p:sp>
      <p:sp>
        <p:nvSpPr>
          <p:cNvPr id="293892" name="文本框 293891"/>
          <p:cNvSpPr txBox="1"/>
          <p:nvPr/>
        </p:nvSpPr>
        <p:spPr>
          <a:xfrm>
            <a:off x="5348605" y="1895475"/>
            <a:ext cx="31286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相同时间，比路程</a:t>
            </a:r>
          </a:p>
        </p:txBody>
      </p:sp>
      <p:sp>
        <p:nvSpPr>
          <p:cNvPr id="293893" name="矩形 293892"/>
          <p:cNvSpPr/>
          <p:nvPr/>
        </p:nvSpPr>
        <p:spPr>
          <a:xfrm>
            <a:off x="5348605" y="2597785"/>
            <a:ext cx="34321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②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相同路程，比时间</a:t>
            </a:r>
          </a:p>
        </p:txBody>
      </p:sp>
      <p:sp>
        <p:nvSpPr>
          <p:cNvPr id="293894" name="文本框 293893"/>
          <p:cNvSpPr txBox="1"/>
          <p:nvPr/>
        </p:nvSpPr>
        <p:spPr>
          <a:xfrm>
            <a:off x="2303780" y="4653280"/>
            <a:ext cx="29438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比较压力作用效果有</a:t>
            </a:r>
          </a:p>
          <a:p>
            <a:pPr algn="l">
              <a:spcBef>
                <a:spcPct val="0"/>
              </a:spcBef>
            </a:pPr>
            <a:r>
              <a:rPr lang="zh-CN" altLang="en-US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几种方法？</a:t>
            </a:r>
          </a:p>
        </p:txBody>
      </p:sp>
      <p:sp>
        <p:nvSpPr>
          <p:cNvPr id="293895" name="左大括号 293894"/>
          <p:cNvSpPr/>
          <p:nvPr/>
        </p:nvSpPr>
        <p:spPr>
          <a:xfrm>
            <a:off x="5271770" y="4199890"/>
            <a:ext cx="76835" cy="1496060"/>
          </a:xfrm>
          <a:prstGeom prst="leftBrace">
            <a:avLst>
              <a:gd name="adj1" fmla="val 107526"/>
              <a:gd name="adj2" fmla="val 50000"/>
            </a:avLst>
          </a:prstGeom>
          <a:noFill/>
          <a:ln w="38100" cap="flat" cmpd="sng">
            <a:solidFill>
              <a:srgbClr val="FE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3896" name="文本框 293895"/>
          <p:cNvSpPr txBox="1"/>
          <p:nvPr/>
        </p:nvSpPr>
        <p:spPr>
          <a:xfrm>
            <a:off x="5323840" y="4046855"/>
            <a:ext cx="37744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①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相同受力面积，比压力</a:t>
            </a:r>
          </a:p>
        </p:txBody>
      </p:sp>
      <p:sp>
        <p:nvSpPr>
          <p:cNvPr id="293897" name="矩形 293896"/>
          <p:cNvSpPr/>
          <p:nvPr/>
        </p:nvSpPr>
        <p:spPr>
          <a:xfrm>
            <a:off x="5323840" y="4718050"/>
            <a:ext cx="35674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②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相同压力，比受力面积</a:t>
            </a:r>
          </a:p>
        </p:txBody>
      </p:sp>
      <p:sp>
        <p:nvSpPr>
          <p:cNvPr id="293900" name="右箭头 293899"/>
          <p:cNvSpPr/>
          <p:nvPr/>
        </p:nvSpPr>
        <p:spPr>
          <a:xfrm>
            <a:off x="8119110" y="3286760"/>
            <a:ext cx="546735" cy="364490"/>
          </a:xfrm>
          <a:prstGeom prst="rightArrow">
            <a:avLst>
              <a:gd name="adj1" fmla="val 50000"/>
              <a:gd name="adj2" fmla="val 6672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81018" y="3145949"/>
            <a:ext cx="1097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速度</a:t>
            </a:r>
          </a:p>
        </p:txBody>
      </p:sp>
      <p:sp>
        <p:nvSpPr>
          <p:cNvPr id="15362" name="文本框 15361"/>
          <p:cNvSpPr txBox="1"/>
          <p:nvPr/>
        </p:nvSpPr>
        <p:spPr>
          <a:xfrm>
            <a:off x="193040" y="3427730"/>
            <a:ext cx="2054225" cy="977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类比法：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348605" y="3238500"/>
            <a:ext cx="29845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③</a:t>
            </a:r>
            <a:r>
              <a: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路程与时间之比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23840" y="5410835"/>
            <a:ext cx="3529008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altLang="zh-CN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③</a:t>
            </a:r>
            <a:r>
              <a:rPr lang="zh-CN" altLang="en-US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压力与受力面积之比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5271770" y="2079625"/>
            <a:ext cx="76835" cy="1496060"/>
          </a:xfrm>
          <a:prstGeom prst="leftBrace">
            <a:avLst>
              <a:gd name="adj1" fmla="val 107526"/>
              <a:gd name="adj2" fmla="val 50000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8665788" y="5418455"/>
            <a:ext cx="546735" cy="364490"/>
          </a:xfrm>
          <a:prstGeom prst="rightArrow">
            <a:avLst>
              <a:gd name="adj1" fmla="val 50000"/>
              <a:gd name="adj2" fmla="val 66727"/>
            </a:avLst>
          </a:prstGeom>
          <a:solidFill>
            <a:srgbClr val="FEFF00"/>
          </a:solidFill>
          <a:ln w="9525" cap="flat" cmpd="sng">
            <a:solidFill>
              <a:srgbClr val="FE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96564" y="5277976"/>
            <a:ext cx="1097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压强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  <p:bldP spid="293892" grpId="0"/>
      <p:bldP spid="293893" grpId="0"/>
      <p:bldP spid="293894" grpId="0"/>
      <p:bldP spid="293896" grpId="0"/>
      <p:bldP spid="293897" grpId="0"/>
      <p:bldP spid="35" grpId="0"/>
      <p:bldP spid="15362" grpId="0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/>
          <p:cNvGrpSpPr/>
          <p:nvPr/>
        </p:nvGrpSpPr>
        <p:grpSpPr>
          <a:xfrm>
            <a:off x="150112" y="693021"/>
            <a:ext cx="5479000" cy="889802"/>
            <a:chOff x="236" y="1211"/>
            <a:chExt cx="8628" cy="1401"/>
          </a:xfrm>
        </p:grpSpPr>
        <p:grpSp>
          <p:nvGrpSpPr>
            <p:cNvPr id="6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869"/>
            </a:xfrm>
          </p:grpSpPr>
          <p:sp>
            <p:nvSpPr>
              <p:cNvPr id="7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8" name="Shape 112"/>
              <p:cNvSpPr/>
              <p:nvPr/>
            </p:nvSpPr>
            <p:spPr>
              <a:xfrm>
                <a:off x="284119" y="341198"/>
                <a:ext cx="809896" cy="70675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zh-CN" altLang="en-US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1</a:t>
                </a: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矩形 9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导 入 新 课</a:t>
              </a:r>
              <a:endParaRPr lang="zh-CN" altLang="en-US" sz="4265" dirty="0">
                <a:solidFill>
                  <a:srgbClr val="FFFF00">
                    <a:alpha val="80000"/>
                  </a:srgb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61375" y="2389505"/>
            <a:ext cx="2647315" cy="2934970"/>
            <a:chOff x="1344" y="3307"/>
            <a:chExt cx="4169" cy="462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4" y="3307"/>
              <a:ext cx="4169" cy="2835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445" y="6390"/>
              <a:ext cx="3968" cy="153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没有车座</a:t>
              </a: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的自行车，你还敢坐吗？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52390" y="2389505"/>
            <a:ext cx="2329180" cy="2894965"/>
            <a:chOff x="13988" y="3307"/>
            <a:chExt cx="3668" cy="4559"/>
          </a:xfrm>
        </p:grpSpPr>
        <p:sp>
          <p:nvSpPr>
            <p:cNvPr id="15" name="矩形 14"/>
            <p:cNvSpPr/>
            <p:nvPr/>
          </p:nvSpPr>
          <p:spPr>
            <a:xfrm>
              <a:off x="13988" y="6559"/>
              <a:ext cx="3668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为什么吸管要做得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尖尖</a:t>
              </a: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的？</a:t>
              </a: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/>
            <a:srcRect b="13521"/>
            <a:stretch>
              <a:fillRect/>
            </a:stretch>
          </p:blipFill>
          <p:spPr>
            <a:xfrm>
              <a:off x="14183" y="3307"/>
              <a:ext cx="3278" cy="2835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4806950" y="1583055"/>
            <a:ext cx="32950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kern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观   察  与  思  考</a:t>
            </a:r>
            <a:endParaRPr kumimoji="0" lang="zh-CN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89025" y="2408555"/>
            <a:ext cx="2879090" cy="2948940"/>
            <a:chOff x="1715" y="3763"/>
            <a:chExt cx="4534" cy="4644"/>
          </a:xfrm>
        </p:grpSpPr>
        <p:sp>
          <p:nvSpPr>
            <p:cNvPr id="24" name="文本框 23"/>
            <p:cNvSpPr txBox="1"/>
            <p:nvPr/>
          </p:nvSpPr>
          <p:spPr>
            <a:xfrm>
              <a:off x="1998" y="6869"/>
              <a:ext cx="3968" cy="153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建筑物为什么有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宽大</a:t>
              </a: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结实的地基</a:t>
              </a: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？</a:t>
              </a:r>
            </a:p>
          </p:txBody>
        </p:sp>
        <p:pic>
          <p:nvPicPr>
            <p:cNvPr id="18" name="图片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715" y="3763"/>
              <a:ext cx="4535" cy="283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60120" y="1351915"/>
            <a:ext cx="39827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三 、</a:t>
            </a:r>
            <a:r>
              <a:rPr 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压 强</a:t>
            </a:r>
            <a:endParaRPr lang="zh-CN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0120" y="3111500"/>
            <a:ext cx="101828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物理意义：表示压力作用效果的物理量。</a:t>
            </a:r>
            <a:endParaRPr lang="en-US" altLang="zh-CN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273422" name="组合 273421"/>
          <p:cNvGrpSpPr/>
          <p:nvPr/>
        </p:nvGrpSpPr>
        <p:grpSpPr>
          <a:xfrm>
            <a:off x="3336925" y="3633470"/>
            <a:ext cx="1403985" cy="1349375"/>
            <a:chOff x="-347" y="84"/>
            <a:chExt cx="884" cy="850"/>
          </a:xfrm>
        </p:grpSpPr>
        <p:sp>
          <p:nvSpPr>
            <p:cNvPr id="273423" name="文本框 273422"/>
            <p:cNvSpPr txBox="1"/>
            <p:nvPr/>
          </p:nvSpPr>
          <p:spPr>
            <a:xfrm>
              <a:off x="-347" y="282"/>
              <a:ext cx="471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US" altLang="zh-CN" sz="3600" b="1" i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p</a:t>
              </a:r>
              <a:r>
                <a:rPr lang="zh-CN" altLang="x-none" sz="24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x-none" sz="36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273424" name="直接连接符 273423"/>
            <p:cNvSpPr/>
            <p:nvPr/>
          </p:nvSpPr>
          <p:spPr>
            <a:xfrm>
              <a:off x="116" y="486"/>
              <a:ext cx="421" cy="13"/>
            </a:xfrm>
            <a:prstGeom prst="line">
              <a:avLst/>
            </a:prstGeom>
            <a:ln w="38100" cap="flat" cmpd="sng">
              <a:solidFill>
                <a:srgbClr val="FEFF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3425" name="文本框 273424"/>
            <p:cNvSpPr txBox="1"/>
            <p:nvPr/>
          </p:nvSpPr>
          <p:spPr>
            <a:xfrm>
              <a:off x="175" y="84"/>
              <a:ext cx="307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US" altLang="zh-CN" sz="36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273426" name="文本框 273425"/>
            <p:cNvSpPr txBox="1"/>
            <p:nvPr/>
          </p:nvSpPr>
          <p:spPr>
            <a:xfrm>
              <a:off x="147" y="528"/>
              <a:ext cx="275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spcBef>
                  <a:spcPct val="0"/>
                </a:spcBef>
                <a:buClrTx/>
              </a:pPr>
              <a:r>
                <a:rPr lang="en-US" altLang="zh-CN" sz="36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华文楷体" panose="02010600040101010101" charset="-122"/>
                  <a:cs typeface="Times New Roman" panose="02020603050405020304" pitchFamily="18" charset="0"/>
                </a:rPr>
                <a:t>S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60120" y="2431415"/>
            <a:ext cx="110515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    义：物体所受的压力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大小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与受力面积的比叫做压强</a:t>
            </a:r>
            <a:endParaRPr lang="en-US" altLang="zh-CN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0120" y="4011295"/>
            <a:ext cx="25215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3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计算公式：</a:t>
            </a:r>
            <a:endParaRPr lang="en-US" altLang="zh-CN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直接连接符 9"/>
          <p:cNvSpPr/>
          <p:nvPr/>
        </p:nvSpPr>
        <p:spPr>
          <a:xfrm>
            <a:off x="4740593" y="4010978"/>
            <a:ext cx="990600" cy="0"/>
          </a:xfrm>
          <a:prstGeom prst="line">
            <a:avLst/>
          </a:prstGeom>
          <a:ln w="38100" cap="flat" cmpd="sng">
            <a:solidFill>
              <a:srgbClr val="FEFF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6404" name="文本框 16403"/>
          <p:cNvSpPr txBox="1"/>
          <p:nvPr/>
        </p:nvSpPr>
        <p:spPr>
          <a:xfrm>
            <a:off x="5843270" y="3695065"/>
            <a:ext cx="43434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压力</a:t>
            </a:r>
            <a:r>
              <a:rPr lang="en-US" altLang="zh-CN" sz="28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（N）</a:t>
            </a:r>
          </a:p>
        </p:txBody>
      </p:sp>
      <p:sp>
        <p:nvSpPr>
          <p:cNvPr id="11" name="直接连接符 10"/>
          <p:cNvSpPr/>
          <p:nvPr/>
        </p:nvSpPr>
        <p:spPr>
          <a:xfrm>
            <a:off x="4740593" y="4660583"/>
            <a:ext cx="990600" cy="0"/>
          </a:xfrm>
          <a:prstGeom prst="line">
            <a:avLst/>
          </a:prstGeom>
          <a:ln w="38100" cap="flat" cmpd="sng">
            <a:solidFill>
              <a:srgbClr val="FEFF00"/>
            </a:solidFill>
            <a:prstDash val="solid"/>
            <a:miter/>
            <a:headEnd type="none" w="med" len="med"/>
            <a:tailEnd type="triangle" w="med" len="med"/>
          </a:ln>
        </p:spPr>
      </p:sp>
      <p:sp>
        <p:nvSpPr>
          <p:cNvPr id="12" name="文本框 11"/>
          <p:cNvSpPr txBox="1"/>
          <p:nvPr/>
        </p:nvSpPr>
        <p:spPr>
          <a:xfrm>
            <a:off x="5843270" y="4378325"/>
            <a:ext cx="283083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受力面积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</a:t>
            </a:r>
            <a:r>
              <a:rPr lang="en-US" altLang="zh-CN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</a:p>
        </p:txBody>
      </p:sp>
      <p:grpSp>
        <p:nvGrpSpPr>
          <p:cNvPr id="16422" name="组合 16421"/>
          <p:cNvGrpSpPr/>
          <p:nvPr/>
        </p:nvGrpSpPr>
        <p:grpSpPr>
          <a:xfrm>
            <a:off x="3481388" y="4641533"/>
            <a:ext cx="2249487" cy="936625"/>
            <a:chOff x="657" y="1661"/>
            <a:chExt cx="1417" cy="590"/>
          </a:xfrm>
        </p:grpSpPr>
        <p:sp>
          <p:nvSpPr>
            <p:cNvPr id="64526" name="直接连接符 16417"/>
            <p:cNvSpPr/>
            <p:nvPr/>
          </p:nvSpPr>
          <p:spPr>
            <a:xfrm>
              <a:off x="657" y="1661"/>
              <a:ext cx="0" cy="590"/>
            </a:xfrm>
            <a:prstGeom prst="line">
              <a:avLst/>
            </a:prstGeom>
            <a:ln w="50800" cap="flat" cmpd="sng">
              <a:solidFill>
                <a:srgbClr val="FEF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4527" name="直接连接符 16418"/>
            <p:cNvSpPr/>
            <p:nvPr/>
          </p:nvSpPr>
          <p:spPr>
            <a:xfrm>
              <a:off x="657" y="2251"/>
              <a:ext cx="1417" cy="0"/>
            </a:xfrm>
            <a:prstGeom prst="line">
              <a:avLst/>
            </a:prstGeom>
            <a:ln w="50800" cap="flat" cmpd="sng">
              <a:solidFill>
                <a:srgbClr val="FEFF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sp>
        <p:nvSpPr>
          <p:cNvPr id="13" name="文本框 12"/>
          <p:cNvSpPr txBox="1"/>
          <p:nvPr/>
        </p:nvSpPr>
        <p:spPr>
          <a:xfrm>
            <a:off x="5843270" y="5278120"/>
            <a:ext cx="2849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 强 （</a:t>
            </a:r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 / m</a:t>
            </a:r>
            <a:r>
              <a:rPr lang="en-US" altLang="zh-CN" sz="2800" b="1" baseline="300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8" grpId="0"/>
      <p:bldP spid="16404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60120" y="1351915"/>
            <a:ext cx="39827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三 、</a:t>
            </a:r>
            <a:r>
              <a:rPr 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压 强</a:t>
            </a:r>
            <a:endParaRPr lang="zh-CN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0120" y="2295525"/>
            <a:ext cx="26365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4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压强单位：</a:t>
            </a:r>
            <a:endParaRPr lang="en-US" altLang="zh-CN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471295" y="2799715"/>
            <a:ext cx="10648315" cy="11245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主单位：帕斯卡，简称帕  符号：</a:t>
            </a:r>
            <a:r>
              <a:rPr lang="en-US" altLang="zh-CN" sz="28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Pa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</a:t>
            </a:r>
            <a:r>
              <a:rPr lang="en-US" altLang="zh-CN" sz="28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 Pa  = 1 N / m</a:t>
            </a:r>
            <a:r>
              <a:rPr lang="en-US" altLang="zh-CN" sz="2800" baseline="300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</a:t>
            </a:r>
            <a:endParaRPr lang="en-US" altLang="zh-CN" sz="280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1295" y="3799840"/>
            <a:ext cx="6610350" cy="1210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常用单位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：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千帕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（kPa）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、兆帕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（MPa)。</a:t>
            </a:r>
          </a:p>
          <a:p>
            <a:pPr algn="l" fontAlgn="auto">
              <a:lnSpc>
                <a:spcPct val="130000"/>
              </a:lnSpc>
              <a:spcBef>
                <a:spcPts val="0"/>
              </a:spcBef>
            </a:pP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1kPa=10</a:t>
            </a:r>
            <a:r>
              <a:rPr lang="en-US" altLang="zh-CN" sz="2800" b="1" baseline="30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Pa        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MPa=10</a:t>
            </a:r>
            <a:r>
              <a:rPr lang="en-US" altLang="zh-CN" sz="2800" b="1" baseline="30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6</a:t>
            </a:r>
            <a:r>
              <a:rPr lang="en-US" altLang="zh-CN" sz="28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Pa 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71295" y="5010785"/>
            <a:ext cx="829373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将一张报纸对折一下，平铺在地面上，对地面的压强约为1</a:t>
            </a:r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Pa</a:t>
            </a:r>
            <a:endParaRPr lang="en-US" altLang="zh-CN" sz="2400" b="1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690694" y="592642"/>
            <a:ext cx="2497017" cy="2817213"/>
            <a:chOff x="6057093" y="-268213"/>
            <a:chExt cx="1882313" cy="2817213"/>
          </a:xfrm>
        </p:grpSpPr>
        <p:pic>
          <p:nvPicPr>
            <p:cNvPr id="21" name="图片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531" y="-268213"/>
              <a:ext cx="1475288" cy="2141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8"/>
            <p:cNvSpPr>
              <a:spLocks noChangeArrowheads="1"/>
            </p:cNvSpPr>
            <p:nvPr/>
          </p:nvSpPr>
          <p:spPr bwMode="auto">
            <a:xfrm>
              <a:off x="6057093" y="1842245"/>
              <a:ext cx="1882313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帕斯卡</a:t>
              </a:r>
              <a:endParaRPr lang="en-US" altLang="zh-CN" sz="2000" dirty="0">
                <a:solidFill>
                  <a:schemeClr val="bg1"/>
                </a:solidFill>
                <a:latin typeface="微软雅黑" panose="020B0503020204020204" charset="-122"/>
              </a:endParaRPr>
            </a:p>
            <a:p>
              <a:pPr algn="l"/>
              <a:r>
                <a:rPr lang="zh-CN" altLang="en-US" sz="2000" dirty="0" smtClean="0">
                  <a:solidFill>
                    <a:schemeClr val="bg1"/>
                  </a:solidFill>
                  <a:latin typeface="微软雅黑" panose="020B0503020204020204" charset="-122"/>
                </a:rPr>
                <a:t>  （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微软雅黑" panose="020B0503020204020204" charset="-122"/>
                </a:rPr>
                <a:t>1623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一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charset="-122"/>
                </a:rPr>
                <a:t>1662</a:t>
              </a:r>
              <a:r>
                <a:rPr lang="zh-CN" altLang="en-US" sz="2000" dirty="0">
                  <a:solidFill>
                    <a:schemeClr val="bg1"/>
                  </a:solidFill>
                  <a:latin typeface="微软雅黑" panose="020B0503020204020204" charset="-122"/>
                </a:rPr>
                <a:t>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ldLvl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30" name="TextBox 2"/>
          <p:cNvSpPr txBox="1"/>
          <p:nvPr/>
        </p:nvSpPr>
        <p:spPr>
          <a:xfrm>
            <a:off x="857250" y="1583055"/>
            <a:ext cx="11085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思考：你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站在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水平地面上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静止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时，对地面的压强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是多少？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1005" y="2131060"/>
            <a:ext cx="209677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估算：</a:t>
            </a:r>
            <a:endParaRPr lang="zh-CN" altLang="en-US" sz="32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9260" y="2131060"/>
            <a:ext cx="78339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</a:rPr>
              <a:t>已知：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60 </a:t>
            </a:r>
            <a:r>
              <a:rPr lang="en-US" altLang="zh-C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Kg 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,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=250c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m</a:t>
            </a:r>
            <a:r>
              <a:rPr lang="zh-CN" altLang="zh-C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250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2.5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b="1" baseline="300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81603" name="文本框 281602"/>
          <p:cNvSpPr txBox="1"/>
          <p:nvPr/>
        </p:nvSpPr>
        <p:spPr>
          <a:xfrm>
            <a:off x="1976755" y="3194050"/>
            <a:ext cx="9991725" cy="6451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解</a:t>
            </a:r>
            <a:r>
              <a:rPr lang="zh-CN" altLang="zh-CN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：人</a:t>
            </a: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地面的</a:t>
            </a:r>
            <a:r>
              <a:rPr lang="zh-CN" altLang="zh-CN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压力</a:t>
            </a:r>
            <a:r>
              <a:rPr lang="en-US" altLang="zh-CN" sz="2400" b="1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mg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600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</a:t>
            </a:r>
            <a:r>
              <a:rPr lang="zh-CN" altLang="zh-CN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78660" y="2660015"/>
            <a:ext cx="18072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求：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？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00960" y="3900170"/>
            <a:ext cx="951865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两只鞋子与地面的</a:t>
            </a:r>
            <a:r>
              <a:rPr lang="zh-CN" altLang="zh-CN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受力面积 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=2S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＝２×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2.5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 </a:t>
            </a:r>
            <a:endParaRPr lang="zh-CN" altLang="zh-CN" sz="2400" b="1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533650" y="4375785"/>
            <a:ext cx="8860790" cy="1017288"/>
            <a:chOff x="2791" y="7116"/>
            <a:chExt cx="13954" cy="1602"/>
          </a:xfrm>
        </p:grpSpPr>
        <p:sp>
          <p:nvSpPr>
            <p:cNvPr id="13" name="文本框 12"/>
            <p:cNvSpPr txBox="1"/>
            <p:nvPr/>
          </p:nvSpPr>
          <p:spPr>
            <a:xfrm>
              <a:off x="2791" y="7625"/>
              <a:ext cx="3662" cy="8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人对地面的</a:t>
              </a:r>
              <a:r>
                <a:rPr lang="zh-CN" altLang="zh-CN" sz="24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压强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582" y="7116"/>
              <a:ext cx="10163" cy="1602"/>
              <a:chOff x="9855" y="9247"/>
              <a:chExt cx="10163" cy="1602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9855" y="9681"/>
                <a:ext cx="10163" cy="8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                                    </a:t>
                </a:r>
                <a:r>
                  <a:rPr lang="zh-CN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＝ </a:t>
                </a:r>
                <a:r>
                  <a:rPr lang="en-US" altLang="zh-CN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                  </a:t>
                </a:r>
                <a:r>
                  <a:rPr lang="zh-CN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＝1.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×</a:t>
                </a:r>
                <a:r>
                  <a:rPr lang="zh-CN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10</a:t>
                </a:r>
                <a:r>
                  <a:rPr lang="en-US" altLang="zh-CN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4 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zh-CN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Pa</a:t>
                </a:r>
                <a:r>
                  <a:rPr lang="zh-CN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</a:t>
                </a:r>
                <a:r>
                  <a:rPr lang="en-US" altLang="zh-CN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      </a:t>
                </a: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10780" y="9247"/>
                <a:ext cx="5590" cy="1602"/>
                <a:chOff x="3068" y="7712"/>
                <a:chExt cx="5590" cy="1602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3068" y="7712"/>
                  <a:ext cx="2332" cy="1602"/>
                  <a:chOff x="3759124" y="588625"/>
                  <a:chExt cx="1480747" cy="1017328"/>
                </a:xfrm>
              </p:grpSpPr>
              <p:sp>
                <p:nvSpPr>
                  <p:cNvPr id="29" name="文本框 3"/>
                  <p:cNvSpPr txBox="1"/>
                  <p:nvPr/>
                </p:nvSpPr>
                <p:spPr>
                  <a:xfrm>
                    <a:off x="3759124" y="901065"/>
                    <a:ext cx="968375" cy="4603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altLang="zh-CN" sz="2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zh-CN" altLang="x-none" sz="2400" b="1" dirty="0" smtClean="0">
                        <a:solidFill>
                          <a:schemeClr val="bg1"/>
                        </a:solidFill>
                        <a:latin typeface="宋体" panose="02010600030101010101" pitchFamily="2" charset="-122"/>
                      </a:rPr>
                      <a:t>=</a:t>
                    </a:r>
                  </a:p>
                </p:txBody>
              </p:sp>
              <p:sp>
                <p:nvSpPr>
                  <p:cNvPr id="18" name="直接连接符 17"/>
                  <p:cNvSpPr/>
                  <p:nvPr/>
                </p:nvSpPr>
                <p:spPr>
                  <a:xfrm>
                    <a:off x="4460800" y="1107440"/>
                    <a:ext cx="533400" cy="0"/>
                  </a:xfrm>
                  <a:prstGeom prst="line">
                    <a:avLst/>
                  </a:prstGeom>
                  <a:ln w="38100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" name="文本框 5"/>
                  <p:cNvSpPr txBox="1"/>
                  <p:nvPr/>
                </p:nvSpPr>
                <p:spPr>
                  <a:xfrm>
                    <a:off x="4532574" y="588625"/>
                    <a:ext cx="707297" cy="4603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F</a:t>
                    </a:r>
                    <a:endParaRPr lang="zh-CN" altLang="zh-CN" sz="2400" b="1" i="1" baseline="-25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文本框 6"/>
                  <p:cNvSpPr txBox="1"/>
                  <p:nvPr/>
                </p:nvSpPr>
                <p:spPr>
                  <a:xfrm>
                    <a:off x="4561371" y="1145560"/>
                    <a:ext cx="678500" cy="4603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S</a:t>
                    </a:r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5834" y="7802"/>
                  <a:ext cx="2824" cy="1451"/>
                  <a:chOff x="4460800" y="647045"/>
                  <a:chExt cx="1793524" cy="921425"/>
                </a:xfrm>
              </p:grpSpPr>
              <p:sp>
                <p:nvSpPr>
                  <p:cNvPr id="34" name="直接连接符 33"/>
                  <p:cNvSpPr/>
                  <p:nvPr/>
                </p:nvSpPr>
                <p:spPr>
                  <a:xfrm>
                    <a:off x="4460800" y="1107420"/>
                    <a:ext cx="1517650" cy="635"/>
                  </a:xfrm>
                  <a:prstGeom prst="line">
                    <a:avLst/>
                  </a:prstGeom>
                  <a:ln w="38100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5" name="文本框 5"/>
                  <p:cNvSpPr txBox="1"/>
                  <p:nvPr/>
                </p:nvSpPr>
                <p:spPr>
                  <a:xfrm>
                    <a:off x="4832910" y="647045"/>
                    <a:ext cx="1355090" cy="4603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600</a:t>
                    </a:r>
                    <a:endParaRPr lang="en-US" altLang="zh-CN" sz="2400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文本框 6"/>
                  <p:cNvSpPr txBox="1"/>
                  <p:nvPr/>
                </p:nvSpPr>
                <p:spPr>
                  <a:xfrm>
                    <a:off x="4646504" y="1108075"/>
                    <a:ext cx="1607820" cy="4603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rPr>
                      <a:t>5</a:t>
                    </a:r>
                    <a:r>
                      <a:rPr lang="zh-CN" altLang="zh-C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×</a:t>
                    </a:r>
                    <a:r>
                      <a:rPr lang="en-US" altLang="zh-C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10</a:t>
                    </a:r>
                    <a:r>
                      <a:rPr lang="zh-CN" altLang="zh-CN" sz="2400" b="1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－</a:t>
                    </a:r>
                    <a:r>
                      <a:rPr lang="en-US" altLang="zh-CN" sz="2400" b="1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2</a:t>
                    </a:r>
                    <a:endPara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35515" y="959485"/>
            <a:ext cx="1672258" cy="28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54225" y="5233035"/>
            <a:ext cx="96672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答：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我站在水平地面上静止时，对地面的压强是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4 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Pa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" grpId="0"/>
      <p:bldP spid="10" grpId="0"/>
      <p:bldP spid="11" grpId="0"/>
      <p:bldP spid="1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30" name="TextBox 2"/>
          <p:cNvSpPr txBox="1"/>
          <p:nvPr/>
        </p:nvSpPr>
        <p:spPr>
          <a:xfrm>
            <a:off x="857250" y="1583055"/>
            <a:ext cx="110851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思考：你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在水平地面上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走路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时，对地面的压强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是多少？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1005" y="2131060"/>
            <a:ext cx="2096770" cy="681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估算：</a:t>
            </a:r>
            <a:endParaRPr lang="zh-CN" altLang="en-US" sz="32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9260" y="2131060"/>
            <a:ext cx="783399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</a:rPr>
              <a:t>已知：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m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60 </a:t>
            </a:r>
            <a:r>
              <a:rPr lang="en-US" altLang="zh-C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Kg 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,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S</a:t>
            </a:r>
            <a:r>
              <a:rPr lang="en-US" altLang="zh-C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0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=250c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m</a:t>
            </a:r>
            <a:r>
              <a:rPr lang="zh-CN" altLang="zh-C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250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2.5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b="1" baseline="300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81603" name="文本框 281602"/>
          <p:cNvSpPr txBox="1"/>
          <p:nvPr/>
        </p:nvSpPr>
        <p:spPr>
          <a:xfrm>
            <a:off x="1976755" y="3194050"/>
            <a:ext cx="9991725" cy="64516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解</a:t>
            </a:r>
            <a:r>
              <a:rPr lang="zh-CN" altLang="zh-CN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：人</a:t>
            </a: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地面的</a:t>
            </a:r>
            <a:r>
              <a:rPr lang="zh-CN" altLang="zh-CN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压力</a:t>
            </a:r>
            <a:r>
              <a:rPr lang="en-US" altLang="zh-CN" sz="2400" b="1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mg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60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10</a:t>
            </a:r>
            <a:r>
              <a:rPr lang="en-US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600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zh-CN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zh-CN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78660" y="2660015"/>
            <a:ext cx="18072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求：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400" b="1" i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/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？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00960" y="3900170"/>
            <a:ext cx="699325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一只鞋子与地面的</a:t>
            </a:r>
            <a:r>
              <a:rPr lang="zh-CN" altLang="zh-CN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受力面积  </a:t>
            </a:r>
            <a:r>
              <a:rPr lang="en-US" altLang="zh-C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="1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2.5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zh-CN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43810" y="4375785"/>
            <a:ext cx="9032875" cy="1017278"/>
            <a:chOff x="4006" y="6891"/>
            <a:chExt cx="14225" cy="1602"/>
          </a:xfrm>
        </p:grpSpPr>
        <p:sp>
          <p:nvSpPr>
            <p:cNvPr id="13" name="文本框 12"/>
            <p:cNvSpPr txBox="1"/>
            <p:nvPr/>
          </p:nvSpPr>
          <p:spPr>
            <a:xfrm>
              <a:off x="4006" y="7400"/>
              <a:ext cx="5108" cy="8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人走路时对地面的</a:t>
              </a:r>
              <a:r>
                <a:rPr lang="zh-CN" altLang="zh-CN" sz="24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压强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8068" y="6891"/>
              <a:ext cx="10163" cy="1602"/>
              <a:chOff x="9556" y="9247"/>
              <a:chExt cx="10163" cy="1602"/>
            </a:xfrm>
          </p:grpSpPr>
          <p:sp>
            <p:nvSpPr>
              <p:cNvPr id="37" name="文本框 36"/>
              <p:cNvSpPr txBox="1"/>
              <p:nvPr/>
            </p:nvSpPr>
            <p:spPr>
              <a:xfrm>
                <a:off x="9556" y="9624"/>
                <a:ext cx="10163" cy="8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2400" b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                 </a:t>
                </a:r>
                <a:r>
                  <a:rPr lang="en-US" altLang="zh-CN" sz="2400" b="1" i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/ </a:t>
                </a:r>
                <a:r>
                  <a:rPr lang="en-US" altLang="zh-CN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                 </a:t>
                </a:r>
                <a:r>
                  <a:rPr lang="zh-CN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＝ </a:t>
                </a:r>
                <a:r>
                  <a:rPr lang="en-US" altLang="zh-CN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                  </a:t>
                </a:r>
                <a:r>
                  <a:rPr lang="zh-CN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＝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r>
                  <a:rPr lang="zh-CN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.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4</a:t>
                </a:r>
                <a:r>
                  <a:rPr lang="zh-CN" altLang="zh-CN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×</a:t>
                </a:r>
                <a:r>
                  <a:rPr lang="zh-CN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10</a:t>
                </a:r>
                <a:r>
                  <a:rPr lang="en-US" altLang="zh-CN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4 </a:t>
                </a:r>
                <a:r>
                  <a:rPr lang="zh-CN" altLang="en-US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zh-CN" altLang="zh-CN" sz="2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Pa</a:t>
                </a:r>
                <a:r>
                  <a:rPr lang="zh-CN" altLang="zh-CN" sz="2400" b="1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</a:t>
                </a:r>
                <a:r>
                  <a:rPr lang="en-US" altLang="zh-CN" sz="2400" b="1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     </a:t>
                </a: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10780" y="9247"/>
                <a:ext cx="5590" cy="1602"/>
                <a:chOff x="3068" y="7712"/>
                <a:chExt cx="5590" cy="1602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3068" y="7712"/>
                  <a:ext cx="2332" cy="1602"/>
                  <a:chOff x="3759124" y="588625"/>
                  <a:chExt cx="1480747" cy="1017336"/>
                </a:xfrm>
              </p:grpSpPr>
              <p:sp>
                <p:nvSpPr>
                  <p:cNvPr id="29" name="文本框 3"/>
                  <p:cNvSpPr txBox="1"/>
                  <p:nvPr/>
                </p:nvSpPr>
                <p:spPr>
                  <a:xfrm>
                    <a:off x="3759124" y="901065"/>
                    <a:ext cx="968375" cy="4603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altLang="zh-CN" sz="2400" b="1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zh-CN" altLang="x-none" sz="2400" b="1" dirty="0" smtClean="0">
                        <a:solidFill>
                          <a:schemeClr val="bg1"/>
                        </a:solidFill>
                        <a:latin typeface="宋体" panose="02010600030101010101" pitchFamily="2" charset="-122"/>
                      </a:rPr>
                      <a:t>=</a:t>
                    </a:r>
                  </a:p>
                </p:txBody>
              </p:sp>
              <p:sp>
                <p:nvSpPr>
                  <p:cNvPr id="18" name="直接连接符 17"/>
                  <p:cNvSpPr/>
                  <p:nvPr/>
                </p:nvSpPr>
                <p:spPr>
                  <a:xfrm>
                    <a:off x="4460800" y="1107440"/>
                    <a:ext cx="533400" cy="0"/>
                  </a:xfrm>
                  <a:prstGeom prst="line">
                    <a:avLst/>
                  </a:prstGeom>
                  <a:ln w="38100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" name="文本框 5"/>
                  <p:cNvSpPr txBox="1"/>
                  <p:nvPr/>
                </p:nvSpPr>
                <p:spPr>
                  <a:xfrm>
                    <a:off x="4532574" y="588625"/>
                    <a:ext cx="707297" cy="4603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F</a:t>
                    </a:r>
                    <a:endParaRPr lang="zh-CN" altLang="zh-CN" sz="2400" b="1" i="1" baseline="-25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文本框 6"/>
                  <p:cNvSpPr txBox="1"/>
                  <p:nvPr/>
                </p:nvSpPr>
                <p:spPr>
                  <a:xfrm>
                    <a:off x="4561371" y="1145560"/>
                    <a:ext cx="678500" cy="46040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S </a:t>
                    </a:r>
                    <a:r>
                      <a:rPr lang="en-US" altLang="zh-CN" sz="2400" b="1" i="1" baseline="30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/</a:t>
                    </a:r>
                    <a:endParaRPr lang="zh-CN" altLang="en-US" sz="2400" b="1" i="1" baseline="30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5834" y="7802"/>
                  <a:ext cx="2824" cy="1451"/>
                  <a:chOff x="4460800" y="647045"/>
                  <a:chExt cx="1793524" cy="921413"/>
                </a:xfrm>
              </p:grpSpPr>
              <p:sp>
                <p:nvSpPr>
                  <p:cNvPr id="34" name="直接连接符 33"/>
                  <p:cNvSpPr/>
                  <p:nvPr/>
                </p:nvSpPr>
                <p:spPr>
                  <a:xfrm>
                    <a:off x="4460800" y="1107420"/>
                    <a:ext cx="1517650" cy="635"/>
                  </a:xfrm>
                  <a:prstGeom prst="line">
                    <a:avLst/>
                  </a:prstGeom>
                  <a:ln w="38100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5" name="文本框 5"/>
                  <p:cNvSpPr txBox="1"/>
                  <p:nvPr/>
                </p:nvSpPr>
                <p:spPr>
                  <a:xfrm>
                    <a:off x="4832910" y="647045"/>
                    <a:ext cx="1355090" cy="4603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sz="24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600</a:t>
                    </a:r>
                    <a:endParaRPr lang="en-US" altLang="zh-CN" sz="2400" b="1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文本框 6"/>
                  <p:cNvSpPr txBox="1"/>
                  <p:nvPr/>
                </p:nvSpPr>
                <p:spPr>
                  <a:xfrm>
                    <a:off x="4646504" y="1108075"/>
                    <a:ext cx="1607820" cy="46038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华文楷体" panose="02010600040101010101" charset="-122"/>
                        <a:cs typeface="Times New Roman" panose="02020603050405020304" pitchFamily="18" charset="0"/>
                        <a:sym typeface="+mn-ea"/>
                      </a:rPr>
                      <a:t>2.5</a:t>
                    </a:r>
                    <a:r>
                      <a:rPr lang="zh-CN" altLang="zh-C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×</a:t>
                    </a:r>
                    <a:r>
                      <a:rPr lang="en-US" altLang="zh-CN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10</a:t>
                    </a:r>
                    <a:r>
                      <a:rPr lang="zh-CN" altLang="zh-CN" sz="2400" b="1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－</a:t>
                    </a:r>
                    <a:r>
                      <a:rPr lang="en-US" altLang="zh-CN" sz="2400" b="1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2</a:t>
                    </a:r>
                    <a:endParaRPr lang="en-US" altLang="zh-CN" sz="2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9775" y="959485"/>
            <a:ext cx="1769283" cy="288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35175" y="5233035"/>
            <a:ext cx="96672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答：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我在水平地面上</a:t>
            </a:r>
            <a:r>
              <a: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走路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时，对地面的压强是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4 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Pa</a:t>
            </a:r>
            <a:r>
              <a:rPr lang="en-US" altLang="zh-CN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  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61375" y="2389505"/>
            <a:ext cx="2647315" cy="2934970"/>
            <a:chOff x="1344" y="3307"/>
            <a:chExt cx="4169" cy="462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4" y="3307"/>
              <a:ext cx="4169" cy="283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445" y="6390"/>
              <a:ext cx="3968" cy="153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没有车座</a:t>
              </a: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的自行车，你还敢坐吗？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152390" y="2389505"/>
            <a:ext cx="2329180" cy="2894965"/>
            <a:chOff x="13988" y="3307"/>
            <a:chExt cx="3668" cy="4559"/>
          </a:xfrm>
        </p:grpSpPr>
        <p:sp>
          <p:nvSpPr>
            <p:cNvPr id="20" name="矩形 19"/>
            <p:cNvSpPr/>
            <p:nvPr/>
          </p:nvSpPr>
          <p:spPr>
            <a:xfrm>
              <a:off x="13988" y="6559"/>
              <a:ext cx="3668" cy="1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为什么吸管要做得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</a:rPr>
                <a:t>尖尖</a:t>
              </a: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的？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 cstate="print"/>
            <a:srcRect b="13521"/>
            <a:stretch>
              <a:fillRect/>
            </a:stretch>
          </p:blipFill>
          <p:spPr>
            <a:xfrm>
              <a:off x="14183" y="3307"/>
              <a:ext cx="3278" cy="2835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089025" y="2408555"/>
            <a:ext cx="2879090" cy="2948940"/>
            <a:chOff x="1715" y="3763"/>
            <a:chExt cx="4534" cy="4644"/>
          </a:xfrm>
        </p:grpSpPr>
        <p:sp>
          <p:nvSpPr>
            <p:cNvPr id="23" name="文本框 22"/>
            <p:cNvSpPr txBox="1"/>
            <p:nvPr/>
          </p:nvSpPr>
          <p:spPr>
            <a:xfrm>
              <a:off x="1998" y="6869"/>
              <a:ext cx="3968" cy="153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建筑物为什么有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宽大</a:t>
              </a: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结实的地基</a:t>
              </a: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？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715" y="3763"/>
              <a:ext cx="4535" cy="2835"/>
            </a:xfrm>
            <a:prstGeom prst="rect">
              <a:avLst/>
            </a:prstGeom>
          </p:spPr>
        </p:pic>
      </p:grpSp>
      <p:sp>
        <p:nvSpPr>
          <p:cNvPr id="7" name="矩形 5126"/>
          <p:cNvSpPr/>
          <p:nvPr/>
        </p:nvSpPr>
        <p:spPr>
          <a:xfrm>
            <a:off x="960120" y="1351915"/>
            <a:ext cx="63792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四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减小或增大压强的方法</a:t>
            </a:r>
            <a:endParaRPr lang="zh-CN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959485" y="2273935"/>
            <a:ext cx="25749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、减小压强：</a:t>
            </a:r>
            <a:endParaRPr lang="en-US" altLang="zh-CN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6382" y="3225163"/>
            <a:ext cx="2316480" cy="2345279"/>
            <a:chOff x="725076" y="3580127"/>
            <a:chExt cx="2317101" cy="2344759"/>
          </a:xfrm>
        </p:grpSpPr>
        <p:pic>
          <p:nvPicPr>
            <p:cNvPr id="75778" name="Picture 6" descr="http://ws08.mbbimg.cn/disini/201106/14/12030093/12030093_08.jpg"/>
            <p:cNvPicPr>
              <a:picLocks noChangeAspect="1"/>
            </p:cNvPicPr>
            <p:nvPr/>
          </p:nvPicPr>
          <p:blipFill>
            <a:blip r:embed="rId3" cstate="print"/>
            <a:srcRect l="5175" t="10547" r="5138"/>
            <a:stretch>
              <a:fillRect/>
            </a:stretch>
          </p:blipFill>
          <p:spPr>
            <a:xfrm>
              <a:off x="841340" y="3580127"/>
              <a:ext cx="1747235" cy="17996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725076" y="5403032"/>
              <a:ext cx="2317101" cy="5218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algn="l" defTabSz="68643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zh-CN" altLang="en-US" sz="2400" i="0" u="none" strike="noStrike" kern="1200" cap="none" spc="0" normalizeH="0" baseline="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宽大</a:t>
              </a:r>
              <a:r>
                <a:rPr kumimoji="0" lang="zh-CN" altLang="en-US" sz="2400" i="0" u="none" strike="noStrike" kern="1200" cap="none" spc="0" normalizeH="0" baseline="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的书包带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380730" y="3248660"/>
            <a:ext cx="3463925" cy="2761615"/>
            <a:chOff x="10614" y="4791"/>
            <a:chExt cx="5455" cy="4349"/>
          </a:xfrm>
        </p:grpSpPr>
        <p:pic>
          <p:nvPicPr>
            <p:cNvPr id="75784" name="Picture 4" descr="http://sheryoworks.free.fr/truckstore/prev/2005159182251278336_rs.jpg"/>
            <p:cNvPicPr>
              <a:picLocks noChangeAspect="1"/>
            </p:cNvPicPr>
            <p:nvPr/>
          </p:nvPicPr>
          <p:blipFill>
            <a:blip r:embed="rId4"/>
            <a:srcRect b="33827"/>
            <a:stretch>
              <a:fillRect/>
            </a:stretch>
          </p:blipFill>
          <p:spPr>
            <a:xfrm>
              <a:off x="10614" y="4791"/>
              <a:ext cx="5455" cy="283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7" name="TextBox 10"/>
            <p:cNvSpPr txBox="1"/>
            <p:nvPr/>
          </p:nvSpPr>
          <p:spPr>
            <a:xfrm>
              <a:off x="11679" y="7601"/>
              <a:ext cx="3516" cy="153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algn="l" defTabSz="68643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重型卡车装有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很多车轮</a:t>
              </a:r>
              <a:endParaRPr kumimoji="0" lang="zh-CN" altLang="en-US" sz="2400" i="0" u="none" strike="noStrike" kern="1200" cap="none" spc="0" normalizeH="0" baseline="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98860" y="3224856"/>
            <a:ext cx="2417168" cy="2303727"/>
            <a:chOff x="3594490" y="2495241"/>
            <a:chExt cx="2417168" cy="2303727"/>
          </a:xfrm>
        </p:grpSpPr>
        <p:sp>
          <p:nvSpPr>
            <p:cNvPr id="34" name="TextBox 8"/>
            <p:cNvSpPr txBox="1"/>
            <p:nvPr/>
          </p:nvSpPr>
          <p:spPr bwMode="auto">
            <a:xfrm>
              <a:off x="3672556" y="4338593"/>
              <a:ext cx="2339102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defRPr sz="240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/>
                </a:defRPr>
              </a:lvl9pPr>
            </a:lstStyle>
            <a:p>
              <a:r>
                <a:rPr lang="zh-CN" altLang="en-US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铁轨铺在</a:t>
              </a:r>
              <a:r>
                <a:rPr lang="zh-CN" altLang="en-US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枕木</a:t>
              </a:r>
              <a:r>
                <a:rPr lang="zh-CN" altLang="en-US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上</a:t>
              </a:r>
            </a:p>
          </p:txBody>
        </p:sp>
        <p:pic>
          <p:nvPicPr>
            <p:cNvPr id="36" name="Picture 8" descr="http://t11.baidu.com/it/u=3688651450,1954619120&amp;fm=56">
              <a:hlinkClick r:id="rId5"/>
            </p:cNvPr>
            <p:cNvPicPr preferRelativeResize="0">
              <a:picLocks noChangeArrowheads="1"/>
            </p:cNvPicPr>
            <p:nvPr/>
          </p:nvPicPr>
          <p:blipFill rotWithShape="1">
            <a:blip r:embed="rId6" cstate="print"/>
            <a:srcRect r="8896" b="12569"/>
            <a:stretch>
              <a:fillRect/>
            </a:stretch>
          </p:blipFill>
          <p:spPr bwMode="auto">
            <a:xfrm>
              <a:off x="3594490" y="2495241"/>
              <a:ext cx="2340000" cy="1800000"/>
            </a:xfrm>
            <a:prstGeom prst="rect">
              <a:avLst/>
            </a:prstGeom>
            <a:noFill/>
            <a:ln>
              <a:noFill/>
            </a:ln>
            <a:effectLst>
              <a:outerShdw blurRad="330200" dist="50800" dir="5400000" algn="ctr" rotWithShape="0">
                <a:srgbClr val="000000">
                  <a:alpha val="43137"/>
                </a:srgbClr>
              </a:outerShdw>
            </a:effectLst>
          </p:spPr>
        </p:pic>
      </p:grpSp>
      <p:grpSp>
        <p:nvGrpSpPr>
          <p:cNvPr id="38" name="组合 37"/>
          <p:cNvGrpSpPr/>
          <p:nvPr/>
        </p:nvGrpSpPr>
        <p:grpSpPr>
          <a:xfrm>
            <a:off x="5942965" y="3168015"/>
            <a:ext cx="2534285" cy="2408555"/>
            <a:chOff x="5329" y="4710"/>
            <a:chExt cx="3991" cy="3793"/>
          </a:xfrm>
        </p:grpSpPr>
        <p:sp>
          <p:nvSpPr>
            <p:cNvPr id="31" name="文本框 30"/>
            <p:cNvSpPr txBox="1"/>
            <p:nvPr/>
          </p:nvSpPr>
          <p:spPr>
            <a:xfrm>
              <a:off x="5905" y="7662"/>
              <a:ext cx="3415" cy="8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图钉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帽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/>
            <a:srcRect l="3218" t="-3184" r="48498" b="17945"/>
            <a:stretch>
              <a:fillRect/>
            </a:stretch>
          </p:blipFill>
          <p:spPr>
            <a:xfrm>
              <a:off x="5329" y="4710"/>
              <a:ext cx="2856" cy="2945"/>
            </a:xfrm>
            <a:prstGeom prst="rect">
              <a:avLst/>
            </a:prstGeom>
          </p:spPr>
        </p:pic>
      </p:grpSp>
      <p:sp>
        <p:nvSpPr>
          <p:cNvPr id="7" name="矩形 5126"/>
          <p:cNvSpPr/>
          <p:nvPr/>
        </p:nvSpPr>
        <p:spPr>
          <a:xfrm>
            <a:off x="960120" y="1351915"/>
            <a:ext cx="63792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四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减小或增大压强的方法</a:t>
            </a:r>
            <a:endParaRPr lang="zh-CN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361690" y="2272030"/>
            <a:ext cx="81349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只增大受力面积；只减小压力；增大受力面积同时减小压力。</a:t>
            </a:r>
            <a:endParaRPr lang="zh-CN" altLang="en-US" sz="28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60120" y="1351915"/>
            <a:ext cx="637921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四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减小或增大压强的方法</a:t>
            </a:r>
            <a:endParaRPr lang="zh-CN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9485" y="2267585"/>
            <a:ext cx="2703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、增大压强：</a:t>
            </a:r>
            <a:endParaRPr lang="zh-CN" altLang="en-US" sz="2800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7195" y="3420745"/>
            <a:ext cx="2600960" cy="2333625"/>
            <a:chOff x="4850" y="4827"/>
            <a:chExt cx="4096" cy="3675"/>
          </a:xfrm>
        </p:grpSpPr>
        <p:sp>
          <p:nvSpPr>
            <p:cNvPr id="11" name="TextBox 10"/>
            <p:cNvSpPr txBox="1"/>
            <p:nvPr/>
          </p:nvSpPr>
          <p:spPr>
            <a:xfrm>
              <a:off x="5554" y="7662"/>
              <a:ext cx="2688" cy="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algn="l" defTabSz="68643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kumimoji="0" lang="zh-CN" altLang="en-US" sz="2400" i="0" u="none" strike="noStrike" kern="1200" cap="none" spc="0" normalizeH="0" baseline="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锋利</a:t>
              </a:r>
              <a:r>
                <a:rPr kumimoji="0" lang="zh-CN" altLang="en-US" sz="2400" i="0" u="none" strike="noStrike" kern="1200" cap="none" spc="0" normalizeH="0" baseline="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的刀</a:t>
              </a:r>
              <a:r>
                <a:rPr kumimoji="0" lang="zh-CN" altLang="en-US" sz="2400" i="0" u="none" strike="noStrike" kern="1200" cap="none" spc="0" normalizeH="0" baseline="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+mn-cs"/>
                </a:rPr>
                <a:t>刃</a:t>
              </a:r>
            </a:p>
          </p:txBody>
        </p:sp>
        <p:pic>
          <p:nvPicPr>
            <p:cNvPr id="6" name="Picture 4" descr="19_29093_fb7c1ffa7259700"/>
            <p:cNvPicPr>
              <a:picLocks noChangeAspect="1" noChangeArrowheads="1"/>
            </p:cNvPicPr>
            <p:nvPr/>
          </p:nvPicPr>
          <p:blipFill>
            <a:blip r:embed="rId3"/>
            <a:srcRect l="2428" t="3351" b="4444"/>
            <a:stretch>
              <a:fillRect/>
            </a:stretch>
          </p:blipFill>
          <p:spPr bwMode="auto">
            <a:xfrm>
              <a:off x="4850" y="4827"/>
              <a:ext cx="4097" cy="2835"/>
            </a:xfrm>
            <a:prstGeom prst="rect">
              <a:avLst/>
            </a:prstGeom>
            <a:ln w="38100" cap="sq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组合 9"/>
          <p:cNvGrpSpPr/>
          <p:nvPr/>
        </p:nvGrpSpPr>
        <p:grpSpPr>
          <a:xfrm>
            <a:off x="8870950" y="3416300"/>
            <a:ext cx="3023870" cy="2317115"/>
            <a:chOff x="13970" y="4828"/>
            <a:chExt cx="4762" cy="3649"/>
          </a:xfrm>
        </p:grpSpPr>
        <p:sp>
          <p:nvSpPr>
            <p:cNvPr id="27" name="TextBox 10"/>
            <p:cNvSpPr txBox="1"/>
            <p:nvPr/>
          </p:nvSpPr>
          <p:spPr>
            <a:xfrm>
              <a:off x="14719" y="7637"/>
              <a:ext cx="3516" cy="84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algn="l" defTabSz="68643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buClrTx/>
                <a:buSzTx/>
                <a:buFontTx/>
                <a:buNone/>
              </a:pP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注射器的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针尖</a:t>
              </a:r>
              <a:endParaRPr kumimoji="0" lang="zh-CN" altLang="en-US" sz="2400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endParaRPr>
            </a:p>
          </p:txBody>
        </p:sp>
        <p:pic>
          <p:nvPicPr>
            <p:cNvPr id="77830" name="图片 131078" descr="注射器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70" y="4828"/>
              <a:ext cx="4762" cy="28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9" name="组合 8"/>
          <p:cNvGrpSpPr/>
          <p:nvPr/>
        </p:nvGrpSpPr>
        <p:grpSpPr>
          <a:xfrm>
            <a:off x="5653405" y="3415665"/>
            <a:ext cx="2879090" cy="2315210"/>
            <a:chOff x="8879" y="4827"/>
            <a:chExt cx="4534" cy="3646"/>
          </a:xfrm>
        </p:grpSpPr>
        <p:sp>
          <p:nvSpPr>
            <p:cNvPr id="31" name="文本框 30"/>
            <p:cNvSpPr txBox="1"/>
            <p:nvPr/>
          </p:nvSpPr>
          <p:spPr>
            <a:xfrm>
              <a:off x="9467" y="7633"/>
              <a:ext cx="3415" cy="8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尖尖</a:t>
              </a:r>
              <a:r>
                <a:rPr lang="zh-CN" altLang="en-US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的破窗锤</a:t>
              </a:r>
              <a:endParaRPr lang="zh-CN" altLang="en-US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pic>
          <p:nvPicPr>
            <p:cNvPr id="77833" name="图片 131081" descr="安全锤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9" y="4827"/>
              <a:ext cx="4535" cy="28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8" name="组合 37"/>
          <p:cNvGrpSpPr/>
          <p:nvPr/>
        </p:nvGrpSpPr>
        <p:grpSpPr>
          <a:xfrm>
            <a:off x="3437255" y="3346450"/>
            <a:ext cx="1813560" cy="2408555"/>
            <a:chOff x="5314" y="4710"/>
            <a:chExt cx="2856" cy="3793"/>
          </a:xfrm>
        </p:grpSpPr>
        <p:sp>
          <p:nvSpPr>
            <p:cNvPr id="7" name="文本框 6"/>
            <p:cNvSpPr txBox="1"/>
            <p:nvPr/>
          </p:nvSpPr>
          <p:spPr>
            <a:xfrm>
              <a:off x="5905" y="7662"/>
              <a:ext cx="2265" cy="8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F9FBFA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图钉</a:t>
              </a:r>
              <a:r>
                <a:rPr lang="zh-CN" altLang="en-US" sz="2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尖</a:t>
              </a: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/>
            <a:srcRect l="3218" t="-3184" r="48498" b="17945"/>
            <a:stretch>
              <a:fillRect/>
            </a:stretch>
          </p:blipFill>
          <p:spPr>
            <a:xfrm>
              <a:off x="5314" y="4710"/>
              <a:ext cx="2856" cy="2945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3406775" y="2267585"/>
            <a:ext cx="81349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只减小受力面积；只增大压力；减小受力面积同时增大压力。</a:t>
            </a:r>
            <a:endParaRPr lang="zh-CN" altLang="en-US" sz="28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5" name="图片 279554" descr="JS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5225" y="2220913"/>
            <a:ext cx="2858056" cy="1800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9570" name="文本框 279569"/>
          <p:cNvSpPr txBox="1"/>
          <p:nvPr/>
        </p:nvSpPr>
        <p:spPr>
          <a:xfrm>
            <a:off x="2163763" y="4070985"/>
            <a:ext cx="3598862" cy="203009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质量为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50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 </a:t>
            </a:r>
            <a:r>
              <a:rPr lang="zh-CN" altLang="zh-CN" sz="28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zh-CN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每条履带与地面的接触面积是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zh-CN" altLang="zh-CN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9571" name="文本框 279570"/>
          <p:cNvSpPr txBox="1"/>
          <p:nvPr/>
        </p:nvSpPr>
        <p:spPr>
          <a:xfrm>
            <a:off x="7216140" y="4070985"/>
            <a:ext cx="4475480" cy="203009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8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=20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图钉尖的面积是</a:t>
            </a:r>
            <a:r>
              <a:rPr lang="zh-C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05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mm</a:t>
            </a:r>
            <a:r>
              <a:rPr lang="zh-CN" altLang="zh-CN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zh-CN" sz="2800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图钉帽的面积是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1cm</a:t>
            </a:r>
            <a:r>
              <a:rPr lang="en-US" altLang="zh-CN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279572" name="矩形 279571"/>
          <p:cNvSpPr/>
          <p:nvPr/>
        </p:nvSpPr>
        <p:spPr>
          <a:xfrm>
            <a:off x="6708775" y="1300480"/>
            <a:ext cx="4536440" cy="73723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图钉尖对墙面的压强谁更大？</a:t>
            </a:r>
          </a:p>
        </p:txBody>
      </p:sp>
      <p:sp>
        <p:nvSpPr>
          <p:cNvPr id="279573" name="矩形 279572"/>
          <p:cNvSpPr/>
          <p:nvPr/>
        </p:nvSpPr>
        <p:spPr>
          <a:xfrm>
            <a:off x="2315528" y="1321753"/>
            <a:ext cx="3097212" cy="73723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坦克对地面的压强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63178" y="1475899"/>
            <a:ext cx="1249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例题、</a:t>
            </a:r>
          </a:p>
        </p:txBody>
      </p:sp>
      <p:grpSp>
        <p:nvGrpSpPr>
          <p:cNvPr id="7" name="组合 25778"/>
          <p:cNvGrpSpPr/>
          <p:nvPr/>
        </p:nvGrpSpPr>
        <p:grpSpPr>
          <a:xfrm>
            <a:off x="7931840" y="2240915"/>
            <a:ext cx="608573" cy="1900555"/>
            <a:chOff x="1248" y="1842"/>
            <a:chExt cx="568" cy="1906"/>
          </a:xfrm>
        </p:grpSpPr>
        <p:grpSp>
          <p:nvGrpSpPr>
            <p:cNvPr id="8" name="组合 25779"/>
            <p:cNvGrpSpPr/>
            <p:nvPr/>
          </p:nvGrpSpPr>
          <p:grpSpPr>
            <a:xfrm rot="-5400000" flipV="1">
              <a:off x="340" y="2750"/>
              <a:ext cx="1906" cy="90"/>
              <a:chOff x="703" y="1570"/>
              <a:chExt cx="2177" cy="91"/>
            </a:xfrm>
          </p:grpSpPr>
          <p:sp>
            <p:nvSpPr>
              <p:cNvPr id="9" name="直接连接符 25780"/>
              <p:cNvSpPr/>
              <p:nvPr/>
            </p:nvSpPr>
            <p:spPr>
              <a:xfrm>
                <a:off x="703" y="1570"/>
                <a:ext cx="2177" cy="0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0" name="直接连接符 25781"/>
              <p:cNvSpPr/>
              <p:nvPr/>
            </p:nvSpPr>
            <p:spPr>
              <a:xfrm flipH="1">
                <a:off x="793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" name="直接连接符 25782"/>
              <p:cNvSpPr/>
              <p:nvPr/>
            </p:nvSpPr>
            <p:spPr>
              <a:xfrm flipH="1">
                <a:off x="975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" name="直接连接符 25783"/>
              <p:cNvSpPr/>
              <p:nvPr/>
            </p:nvSpPr>
            <p:spPr>
              <a:xfrm flipH="1">
                <a:off x="1156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" name="直接连接符 25784"/>
              <p:cNvSpPr/>
              <p:nvPr/>
            </p:nvSpPr>
            <p:spPr>
              <a:xfrm flipH="1">
                <a:off x="1338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" name="直接连接符 25785"/>
              <p:cNvSpPr/>
              <p:nvPr/>
            </p:nvSpPr>
            <p:spPr>
              <a:xfrm flipH="1">
                <a:off x="1519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8" name="直接连接符 25786"/>
              <p:cNvSpPr/>
              <p:nvPr/>
            </p:nvSpPr>
            <p:spPr>
              <a:xfrm flipH="1">
                <a:off x="2064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9" name="直接连接符 25787"/>
              <p:cNvSpPr/>
              <p:nvPr/>
            </p:nvSpPr>
            <p:spPr>
              <a:xfrm flipH="1">
                <a:off x="1701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0" name="直接连接符 25788"/>
              <p:cNvSpPr/>
              <p:nvPr/>
            </p:nvSpPr>
            <p:spPr>
              <a:xfrm flipH="1">
                <a:off x="2245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1" name="直接连接符 25789"/>
              <p:cNvSpPr/>
              <p:nvPr/>
            </p:nvSpPr>
            <p:spPr>
              <a:xfrm flipH="1">
                <a:off x="1882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2" name="直接连接符 25790"/>
              <p:cNvSpPr/>
              <p:nvPr/>
            </p:nvSpPr>
            <p:spPr>
              <a:xfrm flipH="1">
                <a:off x="2608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" name="直接连接符 25791"/>
              <p:cNvSpPr/>
              <p:nvPr/>
            </p:nvSpPr>
            <p:spPr>
              <a:xfrm flipH="1">
                <a:off x="2426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sp>
          <p:nvSpPr>
            <p:cNvPr id="24" name="椭圆 25807"/>
            <p:cNvSpPr/>
            <p:nvPr/>
          </p:nvSpPr>
          <p:spPr>
            <a:xfrm>
              <a:off x="1654" y="2447"/>
              <a:ext cx="162" cy="510"/>
            </a:xfrm>
            <a:prstGeom prst="ellipse">
              <a:avLst/>
            </a:prstGeom>
            <a:solidFill>
              <a:srgbClr val="AD11BF"/>
            </a:solidFill>
            <a:ln w="9525" cap="flat" cmpd="sng">
              <a:solidFill>
                <a:srgbClr val="0909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五边形 25808"/>
            <p:cNvSpPr/>
            <p:nvPr/>
          </p:nvSpPr>
          <p:spPr>
            <a:xfrm rot="10800000">
              <a:off x="1426" y="2693"/>
              <a:ext cx="272" cy="46"/>
            </a:xfrm>
            <a:prstGeom prst="homePlate">
              <a:avLst>
                <a:gd name="adj" fmla="val 147689"/>
              </a:avLst>
            </a:prstGeom>
            <a:solidFill>
              <a:srgbClr val="00B050"/>
            </a:solidFill>
            <a:ln w="104775" cap="flat" cmpd="sng">
              <a:solidFill>
                <a:srgbClr val="AD11B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组合 25792"/>
          <p:cNvGrpSpPr/>
          <p:nvPr/>
        </p:nvGrpSpPr>
        <p:grpSpPr>
          <a:xfrm>
            <a:off x="8484235" y="3070225"/>
            <a:ext cx="948055" cy="725170"/>
            <a:chOff x="3606" y="845"/>
            <a:chExt cx="894" cy="727"/>
          </a:xfrm>
        </p:grpSpPr>
        <p:grpSp>
          <p:nvGrpSpPr>
            <p:cNvPr id="27" name="组合 25793"/>
            <p:cNvGrpSpPr/>
            <p:nvPr/>
          </p:nvGrpSpPr>
          <p:grpSpPr>
            <a:xfrm>
              <a:off x="3606" y="845"/>
              <a:ext cx="894" cy="727"/>
              <a:chOff x="3211" y="960"/>
              <a:chExt cx="894" cy="727"/>
            </a:xfrm>
          </p:grpSpPr>
          <p:sp>
            <p:nvSpPr>
              <p:cNvPr id="28" name="任意多边形 25794"/>
              <p:cNvSpPr/>
              <p:nvPr/>
            </p:nvSpPr>
            <p:spPr>
              <a:xfrm>
                <a:off x="3243" y="1117"/>
                <a:ext cx="317" cy="272"/>
              </a:xfrm>
              <a:custGeom>
                <a:avLst/>
                <a:gdLst/>
                <a:ahLst/>
                <a:cxnLst/>
                <a:rect l="0" t="0" r="0" b="0"/>
                <a:pathLst>
                  <a:path w="294" h="314">
                    <a:moveTo>
                      <a:pt x="84" y="0"/>
                    </a:moveTo>
                    <a:cubicBezTo>
                      <a:pt x="72" y="4"/>
                      <a:pt x="57" y="3"/>
                      <a:pt x="48" y="12"/>
                    </a:cubicBezTo>
                    <a:cubicBezTo>
                      <a:pt x="28" y="32"/>
                      <a:pt x="0" y="84"/>
                      <a:pt x="0" y="84"/>
                    </a:cubicBezTo>
                    <a:cubicBezTo>
                      <a:pt x="23" y="152"/>
                      <a:pt x="44" y="161"/>
                      <a:pt x="108" y="204"/>
                    </a:cubicBezTo>
                    <a:cubicBezTo>
                      <a:pt x="120" y="212"/>
                      <a:pt x="144" y="228"/>
                      <a:pt x="144" y="228"/>
                    </a:cubicBezTo>
                    <a:cubicBezTo>
                      <a:pt x="172" y="270"/>
                      <a:pt x="191" y="296"/>
                      <a:pt x="240" y="312"/>
                    </a:cubicBezTo>
                    <a:cubicBezTo>
                      <a:pt x="256" y="308"/>
                      <a:pt x="280" y="314"/>
                      <a:pt x="288" y="300"/>
                    </a:cubicBezTo>
                    <a:cubicBezTo>
                      <a:pt x="294" y="289"/>
                      <a:pt x="260" y="207"/>
                      <a:pt x="252" y="192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任意多边形 25795"/>
              <p:cNvSpPr/>
              <p:nvPr/>
            </p:nvSpPr>
            <p:spPr>
              <a:xfrm>
                <a:off x="3243" y="1238"/>
                <a:ext cx="353" cy="280"/>
              </a:xfrm>
              <a:custGeom>
                <a:avLst/>
                <a:gdLst/>
                <a:ahLst/>
                <a:cxnLst/>
                <a:rect l="0" t="0" r="0" b="0"/>
                <a:pathLst>
                  <a:path w="353" h="280">
                    <a:moveTo>
                      <a:pt x="27" y="0"/>
                    </a:moveTo>
                    <a:cubicBezTo>
                      <a:pt x="17" y="38"/>
                      <a:pt x="0" y="81"/>
                      <a:pt x="27" y="120"/>
                    </a:cubicBezTo>
                    <a:cubicBezTo>
                      <a:pt x="44" y="144"/>
                      <a:pt x="75" y="152"/>
                      <a:pt x="99" y="168"/>
                    </a:cubicBezTo>
                    <a:cubicBezTo>
                      <a:pt x="111" y="176"/>
                      <a:pt x="135" y="192"/>
                      <a:pt x="135" y="192"/>
                    </a:cubicBezTo>
                    <a:cubicBezTo>
                      <a:pt x="143" y="204"/>
                      <a:pt x="147" y="220"/>
                      <a:pt x="159" y="228"/>
                    </a:cubicBezTo>
                    <a:cubicBezTo>
                      <a:pt x="180" y="241"/>
                      <a:pt x="210" y="238"/>
                      <a:pt x="231" y="252"/>
                    </a:cubicBezTo>
                    <a:cubicBezTo>
                      <a:pt x="243" y="260"/>
                      <a:pt x="255" y="268"/>
                      <a:pt x="267" y="276"/>
                    </a:cubicBezTo>
                    <a:cubicBezTo>
                      <a:pt x="287" y="272"/>
                      <a:pt x="314" y="280"/>
                      <a:pt x="327" y="264"/>
                    </a:cubicBezTo>
                    <a:cubicBezTo>
                      <a:pt x="353" y="232"/>
                      <a:pt x="271" y="184"/>
                      <a:pt x="255" y="168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任意多边形 25796"/>
              <p:cNvSpPr/>
              <p:nvPr/>
            </p:nvSpPr>
            <p:spPr>
              <a:xfrm>
                <a:off x="3282" y="1358"/>
                <a:ext cx="302" cy="255"/>
              </a:xfrm>
              <a:custGeom>
                <a:avLst/>
                <a:gdLst/>
                <a:ahLst/>
                <a:cxnLst/>
                <a:rect l="0" t="0" r="0" b="0"/>
                <a:pathLst>
                  <a:path w="302" h="255">
                    <a:moveTo>
                      <a:pt x="0" y="0"/>
                    </a:moveTo>
                    <a:cubicBezTo>
                      <a:pt x="4" y="36"/>
                      <a:pt x="3" y="73"/>
                      <a:pt x="12" y="108"/>
                    </a:cubicBezTo>
                    <a:cubicBezTo>
                      <a:pt x="23" y="150"/>
                      <a:pt x="76" y="159"/>
                      <a:pt x="108" y="180"/>
                    </a:cubicBezTo>
                    <a:cubicBezTo>
                      <a:pt x="140" y="228"/>
                      <a:pt x="157" y="221"/>
                      <a:pt x="204" y="252"/>
                    </a:cubicBezTo>
                    <a:cubicBezTo>
                      <a:pt x="228" y="248"/>
                      <a:pt x="257" y="255"/>
                      <a:pt x="276" y="240"/>
                    </a:cubicBezTo>
                    <a:cubicBezTo>
                      <a:pt x="302" y="220"/>
                      <a:pt x="228" y="187"/>
                      <a:pt x="228" y="168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任意多边形 25797"/>
              <p:cNvSpPr/>
              <p:nvPr/>
            </p:nvSpPr>
            <p:spPr>
              <a:xfrm>
                <a:off x="3302" y="1514"/>
                <a:ext cx="264" cy="168"/>
              </a:xfrm>
              <a:custGeom>
                <a:avLst/>
                <a:gdLst/>
                <a:ahLst/>
                <a:cxnLst/>
                <a:rect l="0" t="0" r="0" b="0"/>
                <a:pathLst>
                  <a:path w="264" h="168">
                    <a:moveTo>
                      <a:pt x="4" y="0"/>
                    </a:moveTo>
                    <a:cubicBezTo>
                      <a:pt x="8" y="32"/>
                      <a:pt x="0" y="68"/>
                      <a:pt x="16" y="96"/>
                    </a:cubicBezTo>
                    <a:cubicBezTo>
                      <a:pt x="42" y="141"/>
                      <a:pt x="127" y="157"/>
                      <a:pt x="172" y="168"/>
                    </a:cubicBezTo>
                    <a:cubicBezTo>
                      <a:pt x="231" y="156"/>
                      <a:pt x="264" y="164"/>
                      <a:pt x="208" y="108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任意多边形 25798"/>
              <p:cNvSpPr/>
              <p:nvPr/>
            </p:nvSpPr>
            <p:spPr>
              <a:xfrm>
                <a:off x="3534" y="1622"/>
                <a:ext cx="420" cy="65"/>
              </a:xfrm>
              <a:custGeom>
                <a:avLst/>
                <a:gdLst/>
                <a:ahLst/>
                <a:cxnLst/>
                <a:rect l="0" t="0" r="0" b="0"/>
                <a:pathLst>
                  <a:path w="420" h="65">
                    <a:moveTo>
                      <a:pt x="0" y="36"/>
                    </a:moveTo>
                    <a:cubicBezTo>
                      <a:pt x="141" y="56"/>
                      <a:pt x="290" y="65"/>
                      <a:pt x="420" y="0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任意多边形 25799"/>
              <p:cNvSpPr/>
              <p:nvPr/>
            </p:nvSpPr>
            <p:spPr>
              <a:xfrm>
                <a:off x="3211" y="984"/>
                <a:ext cx="533" cy="408"/>
              </a:xfrm>
              <a:custGeom>
                <a:avLst/>
                <a:gdLst/>
                <a:ahLst/>
                <a:cxnLst/>
                <a:rect l="0" t="0" r="0" b="0"/>
                <a:pathLst>
                  <a:path w="533" h="408">
                    <a:moveTo>
                      <a:pt x="41" y="0"/>
                    </a:moveTo>
                    <a:cubicBezTo>
                      <a:pt x="29" y="8"/>
                      <a:pt x="10" y="11"/>
                      <a:pt x="5" y="24"/>
                    </a:cubicBezTo>
                    <a:cubicBezTo>
                      <a:pt x="0" y="37"/>
                      <a:pt x="35" y="91"/>
                      <a:pt x="41" y="96"/>
                    </a:cubicBezTo>
                    <a:cubicBezTo>
                      <a:pt x="113" y="159"/>
                      <a:pt x="183" y="167"/>
                      <a:pt x="257" y="216"/>
                    </a:cubicBezTo>
                    <a:cubicBezTo>
                      <a:pt x="283" y="295"/>
                      <a:pt x="247" y="217"/>
                      <a:pt x="305" y="264"/>
                    </a:cubicBezTo>
                    <a:cubicBezTo>
                      <a:pt x="316" y="273"/>
                      <a:pt x="317" y="292"/>
                      <a:pt x="329" y="300"/>
                    </a:cubicBezTo>
                    <a:cubicBezTo>
                      <a:pt x="350" y="313"/>
                      <a:pt x="401" y="324"/>
                      <a:pt x="401" y="324"/>
                    </a:cubicBezTo>
                    <a:cubicBezTo>
                      <a:pt x="445" y="390"/>
                      <a:pt x="469" y="376"/>
                      <a:pt x="533" y="408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任意多边形 25800"/>
              <p:cNvSpPr/>
              <p:nvPr/>
            </p:nvSpPr>
            <p:spPr>
              <a:xfrm>
                <a:off x="3216" y="960"/>
                <a:ext cx="456" cy="204"/>
              </a:xfrm>
              <a:custGeom>
                <a:avLst/>
                <a:gdLst/>
                <a:ahLst/>
                <a:cxnLst/>
                <a:rect l="0" t="0" r="0" b="0"/>
                <a:pathLst>
                  <a:path w="456" h="204">
                    <a:moveTo>
                      <a:pt x="0" y="60"/>
                    </a:moveTo>
                    <a:cubicBezTo>
                      <a:pt x="60" y="40"/>
                      <a:pt x="36" y="20"/>
                      <a:pt x="96" y="0"/>
                    </a:cubicBezTo>
                    <a:cubicBezTo>
                      <a:pt x="124" y="9"/>
                      <a:pt x="154" y="11"/>
                      <a:pt x="180" y="24"/>
                    </a:cubicBezTo>
                    <a:cubicBezTo>
                      <a:pt x="206" y="37"/>
                      <a:pt x="228" y="56"/>
                      <a:pt x="252" y="72"/>
                    </a:cubicBezTo>
                    <a:cubicBezTo>
                      <a:pt x="263" y="79"/>
                      <a:pt x="277" y="78"/>
                      <a:pt x="288" y="84"/>
                    </a:cubicBezTo>
                    <a:cubicBezTo>
                      <a:pt x="313" y="98"/>
                      <a:pt x="333" y="123"/>
                      <a:pt x="360" y="132"/>
                    </a:cubicBezTo>
                    <a:cubicBezTo>
                      <a:pt x="384" y="140"/>
                      <a:pt x="432" y="156"/>
                      <a:pt x="432" y="156"/>
                    </a:cubicBezTo>
                    <a:cubicBezTo>
                      <a:pt x="446" y="197"/>
                      <a:pt x="435" y="183"/>
                      <a:pt x="456" y="204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任意多边形 25801"/>
              <p:cNvSpPr/>
              <p:nvPr/>
            </p:nvSpPr>
            <p:spPr>
              <a:xfrm>
                <a:off x="3264" y="972"/>
                <a:ext cx="144" cy="72"/>
              </a:xfrm>
              <a:custGeom>
                <a:avLst/>
                <a:gdLst/>
                <a:ahLst/>
                <a:cxnLst/>
                <a:rect l="0" t="0" r="0" b="0"/>
                <a:pathLst>
                  <a:path w="144" h="72">
                    <a:moveTo>
                      <a:pt x="0" y="0"/>
                    </a:moveTo>
                    <a:cubicBezTo>
                      <a:pt x="18" y="54"/>
                      <a:pt x="32" y="55"/>
                      <a:pt x="84" y="72"/>
                    </a:cubicBezTo>
                    <a:cubicBezTo>
                      <a:pt x="128" y="57"/>
                      <a:pt x="109" y="66"/>
                      <a:pt x="144" y="48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任意多边形 25802"/>
              <p:cNvSpPr/>
              <p:nvPr/>
            </p:nvSpPr>
            <p:spPr>
              <a:xfrm>
                <a:off x="3528" y="1036"/>
                <a:ext cx="577" cy="353"/>
              </a:xfrm>
              <a:custGeom>
                <a:avLst/>
                <a:gdLst/>
                <a:ahLst/>
                <a:cxnLst/>
                <a:rect l="0" t="0" r="0" b="0"/>
                <a:pathLst>
                  <a:path w="508" h="232">
                    <a:moveTo>
                      <a:pt x="0" y="8"/>
                    </a:moveTo>
                    <a:cubicBezTo>
                      <a:pt x="217" y="22"/>
                      <a:pt x="131" y="0"/>
                      <a:pt x="264" y="44"/>
                    </a:cubicBezTo>
                    <a:cubicBezTo>
                      <a:pt x="264" y="44"/>
                      <a:pt x="354" y="104"/>
                      <a:pt x="372" y="116"/>
                    </a:cubicBezTo>
                    <a:cubicBezTo>
                      <a:pt x="384" y="124"/>
                      <a:pt x="396" y="132"/>
                      <a:pt x="408" y="140"/>
                    </a:cubicBezTo>
                    <a:cubicBezTo>
                      <a:pt x="420" y="148"/>
                      <a:pt x="444" y="164"/>
                      <a:pt x="444" y="164"/>
                    </a:cubicBezTo>
                    <a:cubicBezTo>
                      <a:pt x="452" y="176"/>
                      <a:pt x="457" y="191"/>
                      <a:pt x="468" y="200"/>
                    </a:cubicBezTo>
                    <a:cubicBezTo>
                      <a:pt x="508" y="232"/>
                      <a:pt x="504" y="193"/>
                      <a:pt x="504" y="224"/>
                    </a:cubicBezTo>
                  </a:path>
                </a:pathLst>
              </a:custGeom>
              <a:noFill/>
              <a:ln w="38100" cap="flat" cmpd="sng">
                <a:solidFill>
                  <a:srgbClr val="2EE60A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8" name="任意多边形 25803"/>
            <p:cNvSpPr/>
            <p:nvPr/>
          </p:nvSpPr>
          <p:spPr>
            <a:xfrm>
              <a:off x="3876" y="1320"/>
              <a:ext cx="48" cy="60"/>
            </a:xfrm>
            <a:custGeom>
              <a:avLst/>
              <a:gdLst/>
              <a:ahLst/>
              <a:cxnLst/>
              <a:rect l="0" t="0" r="0" b="0"/>
              <a:pathLst>
                <a:path w="48" h="60">
                  <a:moveTo>
                    <a:pt x="48" y="0"/>
                  </a:moveTo>
                  <a:cubicBezTo>
                    <a:pt x="10" y="13"/>
                    <a:pt x="0" y="17"/>
                    <a:pt x="0" y="60"/>
                  </a:cubicBezTo>
                </a:path>
              </a:pathLst>
            </a:custGeom>
            <a:noFill/>
            <a:ln w="38100" cap="flat" cmpd="sng">
              <a:solidFill>
                <a:srgbClr val="2EE60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任意多边形 25804"/>
            <p:cNvSpPr/>
            <p:nvPr/>
          </p:nvSpPr>
          <p:spPr>
            <a:xfrm>
              <a:off x="3852" y="1416"/>
              <a:ext cx="48" cy="60"/>
            </a:xfrm>
            <a:custGeom>
              <a:avLst/>
              <a:gdLst/>
              <a:ahLst/>
              <a:cxnLst/>
              <a:rect l="0" t="0" r="0" b="0"/>
              <a:pathLst>
                <a:path w="48" h="60">
                  <a:moveTo>
                    <a:pt x="48" y="0"/>
                  </a:moveTo>
                  <a:cubicBezTo>
                    <a:pt x="10" y="13"/>
                    <a:pt x="0" y="17"/>
                    <a:pt x="0" y="60"/>
                  </a:cubicBezTo>
                </a:path>
              </a:pathLst>
            </a:custGeom>
            <a:noFill/>
            <a:ln w="38100" cap="flat" cmpd="sng">
              <a:solidFill>
                <a:srgbClr val="2EE60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任意多边形 25805"/>
            <p:cNvSpPr/>
            <p:nvPr/>
          </p:nvSpPr>
          <p:spPr>
            <a:xfrm>
              <a:off x="3852" y="1510"/>
              <a:ext cx="48" cy="60"/>
            </a:xfrm>
            <a:custGeom>
              <a:avLst/>
              <a:gdLst/>
              <a:ahLst/>
              <a:cxnLst/>
              <a:rect l="0" t="0" r="0" b="0"/>
              <a:pathLst>
                <a:path w="48" h="60">
                  <a:moveTo>
                    <a:pt x="48" y="0"/>
                  </a:moveTo>
                  <a:cubicBezTo>
                    <a:pt x="36" y="8"/>
                    <a:pt x="21" y="13"/>
                    <a:pt x="12" y="24"/>
                  </a:cubicBezTo>
                  <a:cubicBezTo>
                    <a:pt x="4" y="34"/>
                    <a:pt x="0" y="60"/>
                    <a:pt x="0" y="60"/>
                  </a:cubicBezTo>
                </a:path>
              </a:pathLst>
            </a:custGeom>
            <a:noFill/>
            <a:ln w="38100" cap="flat" cmpd="sng">
              <a:solidFill>
                <a:srgbClr val="2EE60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任意多边形 25806"/>
            <p:cNvSpPr/>
            <p:nvPr/>
          </p:nvSpPr>
          <p:spPr>
            <a:xfrm>
              <a:off x="3828" y="1203"/>
              <a:ext cx="84" cy="33"/>
            </a:xfrm>
            <a:custGeom>
              <a:avLst/>
              <a:gdLst/>
              <a:ahLst/>
              <a:cxnLst/>
              <a:rect l="0" t="0" r="0" b="0"/>
              <a:pathLst>
                <a:path w="84" h="33">
                  <a:moveTo>
                    <a:pt x="0" y="33"/>
                  </a:moveTo>
                  <a:cubicBezTo>
                    <a:pt x="49" y="0"/>
                    <a:pt x="22" y="9"/>
                    <a:pt x="84" y="9"/>
                  </a:cubicBezTo>
                </a:path>
              </a:pathLst>
            </a:custGeom>
            <a:noFill/>
            <a:ln w="38100" cap="flat" cmpd="sng">
              <a:solidFill>
                <a:srgbClr val="2EE60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" name="矩形 57"/>
          <p:cNvSpPr/>
          <p:nvPr/>
        </p:nvSpPr>
        <p:spPr>
          <a:xfrm>
            <a:off x="5808345" y="1324928"/>
            <a:ext cx="669925" cy="103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？</a:t>
            </a:r>
          </a:p>
        </p:txBody>
      </p:sp>
      <p:sp>
        <p:nvSpPr>
          <p:cNvPr id="59" name="矩形 58"/>
          <p:cNvSpPr/>
          <p:nvPr/>
        </p:nvSpPr>
        <p:spPr>
          <a:xfrm>
            <a:off x="2192655" y="4879340"/>
            <a:ext cx="1527175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453130" y="1475740"/>
            <a:ext cx="765175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8211820" y="1483360"/>
            <a:ext cx="765175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833995" y="2983865"/>
            <a:ext cx="292100" cy="274320"/>
          </a:xfrm>
          <a:prstGeom prst="ellipse">
            <a:avLst/>
          </a:prstGeom>
          <a:noFill/>
          <a:ln w="44450">
            <a:solidFill>
              <a:srgbClr val="FE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9767570" y="4879340"/>
            <a:ext cx="1566545" cy="5334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6"/>
          <p:cNvGrpSpPr/>
          <p:nvPr/>
        </p:nvGrpSpPr>
        <p:grpSpPr>
          <a:xfrm>
            <a:off x="150112" y="578721"/>
            <a:ext cx="5479635" cy="890109"/>
            <a:chOff x="236" y="1211"/>
            <a:chExt cx="8629" cy="1402"/>
          </a:xfrm>
        </p:grpSpPr>
        <p:grpSp>
          <p:nvGrpSpPr>
            <p:cNvPr id="42" name="组合 7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43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44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45" name="直接连接符 44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矩形 45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60" grpId="0" animBg="1"/>
      <p:bldP spid="61" grpId="0" bldLvl="0" animBg="1"/>
      <p:bldP spid="62" grpId="0" animBg="1"/>
      <p:bldP spid="6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文本框 281602"/>
          <p:cNvSpPr txBox="1"/>
          <p:nvPr/>
        </p:nvSpPr>
        <p:spPr>
          <a:xfrm>
            <a:off x="1205230" y="3328035"/>
            <a:ext cx="9991725" cy="119888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解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：坦克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对地面的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压力</a:t>
            </a:r>
            <a:r>
              <a:rPr lang="en-US" altLang="zh-CN" sz="240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zh-CN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F</a:t>
            </a:r>
            <a:r>
              <a:rPr lang="zh-CN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G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mg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.0×10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4 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×9.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8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.9×10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5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endParaRPr lang="zh-CN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17575" y="1733550"/>
            <a:ext cx="41478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0"/>
              </a:spcBef>
              <a:buClrTx/>
            </a:pPr>
            <a:r>
              <a:rPr 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</a:t>
            </a:r>
            <a:r>
              <a:rPr lang="zh-CN" altLang="x-none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计算坦克对地面的压强</a:t>
            </a:r>
          </a:p>
        </p:txBody>
      </p:sp>
      <p:sp>
        <p:nvSpPr>
          <p:cNvPr id="10" name="矩形 9"/>
          <p:cNvSpPr/>
          <p:nvPr/>
        </p:nvSpPr>
        <p:spPr>
          <a:xfrm>
            <a:off x="960063" y="2129472"/>
            <a:ext cx="68959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</a:rPr>
              <a:t>已知：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m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50 t=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5×10</a:t>
            </a:r>
            <a:r>
              <a:rPr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4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Kg 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,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S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=1.5 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m</a:t>
            </a:r>
            <a:r>
              <a:rPr lang="zh-CN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30630" y="2740025"/>
            <a:ext cx="18072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求：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？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b="1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279570" name="文本框 279569"/>
          <p:cNvSpPr txBox="1"/>
          <p:nvPr/>
        </p:nvSpPr>
        <p:spPr>
          <a:xfrm>
            <a:off x="7598728" y="1574800"/>
            <a:ext cx="3598862" cy="175323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质量为</a:t>
            </a: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50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 </a:t>
            </a:r>
            <a:r>
              <a:rPr lang="zh-CN" altLang="zh-CN" sz="2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zh-CN" sz="24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每条履带与地面的接触面积是</a:t>
            </a:r>
            <a:r>
              <a:rPr lang="zh-CN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</a:t>
            </a:r>
            <a:r>
              <a:rPr lang="zh-CN" altLang="zh-CN" sz="24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72285" y="4043045"/>
            <a:ext cx="8211185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两条履带与地面的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受力面积  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zh-CN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 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=2S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＝２×１.5＝3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endParaRPr lang="zh-CN" altLang="zh-CN" sz="2400" dirty="0" smtClean="0">
              <a:solidFill>
                <a:schemeClr val="bg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772285" y="4509770"/>
            <a:ext cx="9357995" cy="1017288"/>
            <a:chOff x="2791" y="7116"/>
            <a:chExt cx="14737" cy="1602"/>
          </a:xfrm>
        </p:grpSpPr>
        <p:sp>
          <p:nvSpPr>
            <p:cNvPr id="11" name="文本框 10"/>
            <p:cNvSpPr txBox="1"/>
            <p:nvPr/>
          </p:nvSpPr>
          <p:spPr>
            <a:xfrm>
              <a:off x="2791" y="7625"/>
              <a:ext cx="4284" cy="8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zh-CN" sz="24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坦克对地面的</a:t>
              </a:r>
              <a:r>
                <a:rPr lang="zh-CN" altLang="zh-CN" sz="24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压强</a:t>
              </a:r>
              <a:r>
                <a:rPr lang="en-US" altLang="zh-CN" sz="2400" baseline="30000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 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542" y="7116"/>
              <a:ext cx="10986" cy="1602"/>
              <a:chOff x="9815" y="9247"/>
              <a:chExt cx="10986" cy="1602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10780" y="9247"/>
                <a:ext cx="5156" cy="1602"/>
                <a:chOff x="3068" y="7712"/>
                <a:chExt cx="5156" cy="1602"/>
              </a:xfrm>
            </p:grpSpPr>
            <p:grpSp>
              <p:nvGrpSpPr>
                <p:cNvPr id="28" name="组合 27"/>
                <p:cNvGrpSpPr/>
                <p:nvPr/>
              </p:nvGrpSpPr>
              <p:grpSpPr>
                <a:xfrm>
                  <a:off x="3068" y="7712"/>
                  <a:ext cx="2332" cy="1602"/>
                  <a:chOff x="3759124" y="588625"/>
                  <a:chExt cx="1480747" cy="1017328"/>
                </a:xfrm>
              </p:grpSpPr>
              <p:sp>
                <p:nvSpPr>
                  <p:cNvPr id="29" name="文本框 3"/>
                  <p:cNvSpPr txBox="1"/>
                  <p:nvPr/>
                </p:nvSpPr>
                <p:spPr>
                  <a:xfrm>
                    <a:off x="3759124" y="901065"/>
                    <a:ext cx="968375" cy="4603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p</a:t>
                    </a:r>
                    <a:r>
                      <a:rPr lang="zh-CN" altLang="zh-CN" sz="2400" baseline="-25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altLang="zh-CN" sz="240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</a:t>
                    </a:r>
                    <a:r>
                      <a:rPr lang="zh-CN" altLang="x-none" sz="2400" dirty="0" smtClean="0">
                        <a:solidFill>
                          <a:schemeClr val="bg1"/>
                        </a:solidFill>
                        <a:latin typeface="宋体" panose="02010600030101010101" pitchFamily="2" charset="-122"/>
                      </a:rPr>
                      <a:t>=</a:t>
                    </a:r>
                  </a:p>
                </p:txBody>
              </p:sp>
              <p:sp>
                <p:nvSpPr>
                  <p:cNvPr id="30" name="直接连接符 29"/>
                  <p:cNvSpPr/>
                  <p:nvPr/>
                </p:nvSpPr>
                <p:spPr>
                  <a:xfrm>
                    <a:off x="4460800" y="1107440"/>
                    <a:ext cx="533400" cy="0"/>
                  </a:xfrm>
                  <a:prstGeom prst="line">
                    <a:avLst/>
                  </a:prstGeom>
                  <a:ln w="38100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1" name="文本框 5"/>
                  <p:cNvSpPr txBox="1"/>
                  <p:nvPr/>
                </p:nvSpPr>
                <p:spPr>
                  <a:xfrm>
                    <a:off x="4532574" y="588625"/>
                    <a:ext cx="707297" cy="4603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F</a:t>
                    </a:r>
                    <a:r>
                      <a:rPr lang="zh-CN" altLang="zh-CN" sz="2400" baseline="-25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1</a:t>
                    </a:r>
                    <a:endParaRPr lang="zh-CN" altLang="zh-CN" sz="2400" i="1" baseline="-25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2" name="文本框 6"/>
                  <p:cNvSpPr txBox="1"/>
                  <p:nvPr/>
                </p:nvSpPr>
                <p:spPr>
                  <a:xfrm>
                    <a:off x="4561371" y="1145560"/>
                    <a:ext cx="678500" cy="460393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en-US" altLang="zh-CN" sz="24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</a:rPr>
                      <a:t>S</a:t>
                    </a:r>
                    <a:r>
                      <a:rPr lang="zh-CN" altLang="zh-CN" sz="2400" baseline="-25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1</a:t>
                    </a:r>
                    <a:endParaRPr lang="en-US" altLang="zh-CN" sz="2400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33" name="组合 32"/>
                <p:cNvGrpSpPr/>
                <p:nvPr/>
              </p:nvGrpSpPr>
              <p:grpSpPr>
                <a:xfrm>
                  <a:off x="5834" y="7802"/>
                  <a:ext cx="2390" cy="1451"/>
                  <a:chOff x="4460800" y="647045"/>
                  <a:chExt cx="1517650" cy="921445"/>
                </a:xfrm>
              </p:grpSpPr>
              <p:sp>
                <p:nvSpPr>
                  <p:cNvPr id="34" name="直接连接符 33"/>
                  <p:cNvSpPr/>
                  <p:nvPr/>
                </p:nvSpPr>
                <p:spPr>
                  <a:xfrm>
                    <a:off x="4460800" y="1107420"/>
                    <a:ext cx="1517650" cy="635"/>
                  </a:xfrm>
                  <a:prstGeom prst="line">
                    <a:avLst/>
                  </a:prstGeom>
                  <a:ln w="38100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35" name="文本框 5"/>
                  <p:cNvSpPr txBox="1"/>
                  <p:nvPr/>
                </p:nvSpPr>
                <p:spPr>
                  <a:xfrm>
                    <a:off x="4623360" y="647045"/>
                    <a:ext cx="1355090" cy="4603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zh-CN" altLang="zh-CN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4.9×10</a:t>
                    </a:r>
                    <a:r>
                      <a:rPr lang="en-US" altLang="zh-CN" sz="2400" baseline="30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5</a:t>
                    </a:r>
                    <a:endParaRPr lang="en-US" altLang="zh-CN" sz="24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6" name="文本框 6"/>
                  <p:cNvSpPr txBox="1"/>
                  <p:nvPr/>
                </p:nvSpPr>
                <p:spPr>
                  <a:xfrm>
                    <a:off x="5004601" y="1108095"/>
                    <a:ext cx="678500" cy="460395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 anchor="t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zh-CN" altLang="zh-CN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_GB2312" panose="02010609030101010101" pitchFamily="49" charset="-122"/>
                        <a:cs typeface="Times New Roman" panose="02020603050405020304" pitchFamily="18" charset="0"/>
                        <a:sym typeface="+mn-ea"/>
                      </a:rPr>
                      <a:t>3 </a:t>
                    </a:r>
                  </a:p>
                </p:txBody>
              </p:sp>
            </p:grpSp>
          </p:grpSp>
          <p:sp>
            <p:nvSpPr>
              <p:cNvPr id="37" name="文本框 36"/>
              <p:cNvSpPr txBox="1"/>
              <p:nvPr/>
            </p:nvSpPr>
            <p:spPr>
              <a:xfrm>
                <a:off x="9815" y="9656"/>
                <a:ext cx="10986" cy="841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24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                                    </a:t>
                </a:r>
                <a:r>
                  <a:rPr lang="zh-CN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＝ </a:t>
                </a:r>
                <a:r>
                  <a:rPr lang="en-US" altLang="zh-CN" sz="24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</a:t>
                </a:r>
                <a:r>
                  <a:rPr lang="en-US" altLang="zh-CN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                  </a:t>
                </a:r>
                <a:r>
                  <a:rPr lang="zh-CN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＝1.63×</a:t>
                </a:r>
                <a:r>
                  <a:rPr lang="zh-CN" altLang="zh-CN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10</a:t>
                </a:r>
                <a:r>
                  <a:rPr lang="zh-CN" altLang="zh-CN" sz="24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5</a:t>
                </a:r>
                <a:r>
                  <a:rPr lang="en-US" altLang="zh-CN" sz="24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zh-CN" altLang="en-US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（</a:t>
                </a:r>
                <a:r>
                  <a:rPr lang="zh-CN" altLang="zh-CN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Pa</a:t>
                </a:r>
                <a:r>
                  <a:rPr lang="zh-CN" altLang="zh-CN" sz="2400" dirty="0" smtClean="0">
                    <a:solidFill>
                      <a:schemeClr val="bg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）</a:t>
                </a:r>
                <a:r>
                  <a:rPr lang="en-US" altLang="zh-CN" sz="24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rPr>
                  <a:t>       </a:t>
                </a:r>
              </a:p>
            </p:txBody>
          </p:sp>
        </p:grpSp>
      </p:grpSp>
      <p:grpSp>
        <p:nvGrpSpPr>
          <p:cNvPr id="8" name="组合 6"/>
          <p:cNvGrpSpPr/>
          <p:nvPr/>
        </p:nvGrpSpPr>
        <p:grpSpPr>
          <a:xfrm>
            <a:off x="150112" y="588246"/>
            <a:ext cx="5479635" cy="890109"/>
            <a:chOff x="236" y="1211"/>
            <a:chExt cx="8629" cy="1402"/>
          </a:xfrm>
        </p:grpSpPr>
        <p:grpSp>
          <p:nvGrpSpPr>
            <p:cNvPr id="42" name="组合 7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43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44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45" name="直接连接符 44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矩形 45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262380" y="5527040"/>
            <a:ext cx="96672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答：</a:t>
            </a:r>
            <a:r>
              <a:rPr lang="zh-CN" altLang="x-none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坦克对地面的</a:t>
            </a:r>
            <a:r>
              <a:rPr lang="zh-CN" altLang="en-US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压强是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1.63×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Pa。</a:t>
            </a:r>
            <a:endParaRPr lang="zh-CN" altLang="en-US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3" name="文本框 281602"/>
          <p:cNvSpPr txBox="1"/>
          <p:nvPr/>
        </p:nvSpPr>
        <p:spPr>
          <a:xfrm>
            <a:off x="1221105" y="3322320"/>
            <a:ext cx="5481320" cy="82994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200000"/>
              </a:lnSpc>
              <a:spcBef>
                <a:spcPct val="0"/>
              </a:spcBef>
              <a:buClrTx/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解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墙所受的压力</a:t>
            </a:r>
            <a:r>
              <a:rPr lang="en-US" altLang="zh-CN" sz="240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20 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3450" y="1832610"/>
            <a:ext cx="587502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spcBef>
                <a:spcPct val="0"/>
              </a:spcBef>
              <a:buClrTx/>
            </a:pPr>
            <a:r>
              <a:rPr lang="zh-CN" altLang="x-none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zh-CN" altLang="x-none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）计算</a:t>
            </a:r>
            <a:r>
              <a:rPr lang="zh-CN" altLang="x-none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图钉尖对墙面的压强</a:t>
            </a:r>
            <a:endParaRPr lang="zh-CN" altLang="x-none" sz="24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5938" y="2227897"/>
            <a:ext cx="68959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</a:rPr>
              <a:t>已知：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 20 N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,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4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 0.05  mm</a:t>
            </a:r>
            <a:r>
              <a:rPr lang="en-US" altLang="zh-CN" sz="24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—8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endParaRPr lang="zh-CN" altLang="zh-CN" sz="2400" baseline="300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6505" y="2906395"/>
            <a:ext cx="18072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华文楷体" panose="02010600040101010101" charset="-122"/>
                <a:sym typeface="+mn-ea"/>
              </a:rPr>
              <a:t>求：</a:t>
            </a:r>
            <a:r>
              <a:rPr lang="en-US" altLang="zh-CN" sz="2400" i="1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24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=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？</a:t>
            </a:r>
            <a:r>
              <a:rPr lang="zh-C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zh-CN" sz="24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423410" y="3913505"/>
            <a:ext cx="6243955" cy="1017288"/>
            <a:chOff x="9815" y="9247"/>
            <a:chExt cx="9833" cy="1602"/>
          </a:xfrm>
        </p:grpSpPr>
        <p:sp>
          <p:nvSpPr>
            <p:cNvPr id="18" name="文本框 17"/>
            <p:cNvSpPr txBox="1"/>
            <p:nvPr/>
          </p:nvSpPr>
          <p:spPr>
            <a:xfrm>
              <a:off x="9815" y="9656"/>
              <a:ext cx="9833" cy="84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2400" b="1" baseline="30000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                                    </a:t>
              </a:r>
              <a:r>
                <a:rPr lang="zh-CN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＝ 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</a:t>
              </a:r>
              <a:r>
                <a:rPr lang="en-US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                  </a:t>
              </a:r>
              <a:r>
                <a:rPr lang="zh-CN" altLang="zh-CN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＝</a:t>
              </a:r>
              <a:r>
                <a:rPr lang="zh-CN" altLang="zh-CN" sz="2400" b="1" dirty="0" smtClean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+mn-ea"/>
                </a:rPr>
                <a:t>4×10</a:t>
              </a:r>
              <a:r>
                <a:rPr lang="zh-CN" altLang="zh-CN" sz="2400" b="1" baseline="30000" dirty="0" smtClean="0">
                  <a:solidFill>
                    <a:schemeClr val="bg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+mn-ea"/>
                </a:rPr>
                <a:t>8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（</a:t>
              </a:r>
              <a:r>
                <a:rPr lang="zh-CN" altLang="zh-CN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Pa</a:t>
              </a:r>
              <a:r>
                <a:rPr lang="zh-CN" altLang="zh-CN" sz="2400" b="1" dirty="0" smtClean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rPr>
                <a:t>）</a:t>
              </a:r>
              <a:r>
                <a:rPr lang="en-US" altLang="zh-CN" sz="2400" b="1" baseline="300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楷体_GB2312" panose="02010609030101010101" pitchFamily="49" charset="-122"/>
                  <a:cs typeface="Times New Roman" panose="02020603050405020304" pitchFamily="18" charset="0"/>
                  <a:sym typeface="+mn-ea"/>
                </a:rPr>
                <a:t>              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0780" y="9247"/>
              <a:ext cx="5792" cy="1602"/>
              <a:chOff x="3068" y="7712"/>
              <a:chExt cx="5792" cy="1602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068" y="7712"/>
                <a:ext cx="2332" cy="1602"/>
                <a:chOff x="3759124" y="588625"/>
                <a:chExt cx="1480747" cy="1017328"/>
              </a:xfrm>
            </p:grpSpPr>
            <p:sp>
              <p:nvSpPr>
                <p:cNvPr id="21" name="文本框 3"/>
                <p:cNvSpPr txBox="1"/>
                <p:nvPr/>
              </p:nvSpPr>
              <p:spPr>
                <a:xfrm>
                  <a:off x="3759124" y="901065"/>
                  <a:ext cx="968375" cy="4603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zh-CN" sz="2400" b="1" baseline="-250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2</a:t>
                  </a:r>
                  <a:r>
                    <a:rPr lang="en-US" altLang="zh-CN" sz="2400" b="1" i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zh-CN" altLang="x-none" sz="2400" b="1" dirty="0" smtClean="0">
                      <a:solidFill>
                        <a:schemeClr val="bg1"/>
                      </a:solidFill>
                      <a:latin typeface="宋体" panose="02010600030101010101" pitchFamily="2" charset="-122"/>
                    </a:rPr>
                    <a:t>=</a:t>
                  </a:r>
                </a:p>
              </p:txBody>
            </p:sp>
            <p:sp>
              <p:nvSpPr>
                <p:cNvPr id="22" name="直接连接符 21"/>
                <p:cNvSpPr/>
                <p:nvPr/>
              </p:nvSpPr>
              <p:spPr>
                <a:xfrm>
                  <a:off x="4460800" y="1107440"/>
                  <a:ext cx="533400" cy="0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23" name="文本框 5"/>
                <p:cNvSpPr txBox="1"/>
                <p:nvPr/>
              </p:nvSpPr>
              <p:spPr>
                <a:xfrm>
                  <a:off x="4532574" y="588625"/>
                  <a:ext cx="707297" cy="4603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F</a:t>
                  </a:r>
                  <a:r>
                    <a:rPr lang="en-US" altLang="zh-CN" sz="2400" b="1" baseline="-25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2</a:t>
                  </a:r>
                  <a:endParaRPr lang="en-US" altLang="zh-CN" sz="2400" b="1" i="1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文本框 6"/>
                <p:cNvSpPr txBox="1"/>
                <p:nvPr/>
              </p:nvSpPr>
              <p:spPr>
                <a:xfrm>
                  <a:off x="4561371" y="1145560"/>
                  <a:ext cx="678500" cy="4603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i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</a:rPr>
                    <a:t>S</a:t>
                  </a:r>
                  <a:r>
                    <a:rPr lang="en-US" altLang="zh-CN" sz="2400" b="1" baseline="-25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2</a:t>
                  </a:r>
                  <a:endParaRPr lang="en-US" altLang="zh-CN" sz="2400" b="1" i="1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_GB2312" panose="02010609030101010101" pitchFamily="49" charset="-122"/>
                    <a:cs typeface="Times New Roman" panose="02020603050405020304" pitchFamily="18" charset="0"/>
                    <a:sym typeface="+mn-ea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5834" y="7802"/>
                <a:ext cx="3026" cy="1451"/>
                <a:chOff x="4460800" y="647045"/>
                <a:chExt cx="1921510" cy="921425"/>
              </a:xfrm>
            </p:grpSpPr>
            <p:sp>
              <p:nvSpPr>
                <p:cNvPr id="12" name="直接连接符 11"/>
                <p:cNvSpPr/>
                <p:nvPr/>
              </p:nvSpPr>
              <p:spPr>
                <a:xfrm>
                  <a:off x="4460800" y="1107420"/>
                  <a:ext cx="1517650" cy="635"/>
                </a:xfrm>
                <a:prstGeom prst="line">
                  <a:avLst/>
                </a:prstGeom>
                <a:ln w="381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3" name="文本框 5"/>
                <p:cNvSpPr txBox="1"/>
                <p:nvPr/>
              </p:nvSpPr>
              <p:spPr>
                <a:xfrm>
                  <a:off x="4880535" y="647045"/>
                  <a:ext cx="1355090" cy="4603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en-US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20</a:t>
                  </a:r>
                  <a:endParaRPr lang="en-US" altLang="zh-CN" sz="2400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文本框 6"/>
                <p:cNvSpPr txBox="1"/>
                <p:nvPr/>
              </p:nvSpPr>
              <p:spPr>
                <a:xfrm>
                  <a:off x="4670985" y="1108075"/>
                  <a:ext cx="1711325" cy="46039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spcBef>
                      <a:spcPct val="0"/>
                    </a:spcBef>
                  </a:pPr>
                  <a:r>
                    <a:rPr lang="zh-CN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5×10</a:t>
                  </a:r>
                  <a:r>
                    <a:rPr lang="zh-CN" altLang="zh-CN" sz="2400" b="1" baseline="300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-8</a:t>
                  </a:r>
                  <a:r>
                    <a:rPr lang="zh-CN" altLang="zh-CN" sz="24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楷体_GB2312" panose="02010609030101010101" pitchFamily="49" charset="-122"/>
                      <a:cs typeface="Times New Roman" panose="02020603050405020304" pitchFamily="18" charset="0"/>
                      <a:sym typeface="+mn-ea"/>
                    </a:rPr>
                    <a:t>  </a:t>
                  </a:r>
                  <a:endPara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79571" name="文本框 279570"/>
          <p:cNvSpPr txBox="1"/>
          <p:nvPr/>
        </p:nvSpPr>
        <p:spPr>
          <a:xfrm>
            <a:off x="7608570" y="1673860"/>
            <a:ext cx="4475480" cy="175323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=20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 </a:t>
            </a:r>
          </a:p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图钉尖的面积是</a:t>
            </a:r>
            <a:r>
              <a:rPr lang="zh-CN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0.</a:t>
            </a: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05</a:t>
            </a:r>
            <a:r>
              <a:rPr lang="en-US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mm</a:t>
            </a:r>
            <a:r>
              <a:rPr lang="zh-CN" altLang="zh-CN" sz="24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endParaRPr lang="zh-CN" altLang="zh-CN" sz="2400" dirty="0">
              <a:solidFill>
                <a:srgbClr val="FFFF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buClrTx/>
            </a:pPr>
            <a:r>
              <a:rPr lang="zh-CN" altLang="zh-CN" sz="2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图钉帽的面积是</a:t>
            </a:r>
            <a:r>
              <a:rPr lang="en-US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1cm</a:t>
            </a:r>
            <a:r>
              <a:rPr lang="en-US" altLang="zh-CN" sz="24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992745" y="3427095"/>
            <a:ext cx="273177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400" i="1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zh-CN" sz="2400" baseline="-250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zh-CN" sz="2400" dirty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＝1.63×</a:t>
            </a: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zh-CN" sz="2400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Pa</a:t>
            </a:r>
            <a:r>
              <a:rPr lang="en-US" altLang="zh-CN" sz="24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  <a:sym typeface="+mn-ea"/>
              </a:rPr>
              <a:t>       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221105" y="5102225"/>
            <a:ext cx="9067800" cy="5340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答：图钉尖对墙面的压强是</a:t>
            </a:r>
            <a:r>
              <a:rPr lang="zh-CN" altLang="zh-CN" sz="240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4×10</a:t>
            </a:r>
            <a:r>
              <a:rPr lang="zh-CN" altLang="zh-CN" sz="2400" baseline="30000" dirty="0" smtClean="0">
                <a:solidFill>
                  <a:schemeClr val="bg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8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Pa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，</a:t>
            </a:r>
            <a:r>
              <a:rPr lang="zh-CN" altLang="zh-CN" sz="24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远大于坦克对地面的压强。</a:t>
            </a:r>
            <a:endParaRPr lang="zh-CN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16735" y="4066540"/>
            <a:ext cx="5481320" cy="82994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200000"/>
              </a:lnSpc>
              <a:spcBef>
                <a:spcPct val="0"/>
              </a:spcBef>
              <a:buClrTx/>
            </a:pP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图钉尖对墙面的压强</a:t>
            </a:r>
            <a:r>
              <a:rPr lang="en-US" altLang="zh-CN" sz="24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</a:t>
            </a:r>
            <a:r>
              <a:rPr lang="en-US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11" name="组合 6"/>
          <p:cNvGrpSpPr/>
          <p:nvPr/>
        </p:nvGrpSpPr>
        <p:grpSpPr>
          <a:xfrm>
            <a:off x="150112" y="588246"/>
            <a:ext cx="5479635" cy="890109"/>
            <a:chOff x="236" y="1211"/>
            <a:chExt cx="8629" cy="1402"/>
          </a:xfrm>
        </p:grpSpPr>
        <p:grpSp>
          <p:nvGrpSpPr>
            <p:cNvPr id="42" name="组合 7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43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44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45" name="直接连接符 44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矩形 45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/>
      <p:bldP spid="10" grpId="0"/>
      <p:bldP spid="7" grpId="0"/>
      <p:bldP spid="37" grpId="0"/>
      <p:bldP spid="3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2566670" y="2266950"/>
            <a:ext cx="905383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压 力</a:t>
            </a:r>
            <a:endParaRPr lang="en-US" altLang="zh-CN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二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探究影响压力作用效果的因素</a:t>
            </a:r>
            <a:endParaRPr lang="zh-CN" altLang="en-US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三 、</a:t>
            </a: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压 强</a:t>
            </a:r>
          </a:p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四 、减小或增大压强的方法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54170" y="1402080"/>
            <a:ext cx="3815080" cy="9036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solidFill>
                  <a:srgbClr val="FFFF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第一节  压 强</a:t>
            </a:r>
            <a:endParaRPr lang="zh-CN" altLang="en-US" sz="4400" dirty="0" smtClean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6"/>
          <p:cNvGrpSpPr/>
          <p:nvPr/>
        </p:nvGrpSpPr>
        <p:grpSpPr>
          <a:xfrm>
            <a:off x="150112" y="569196"/>
            <a:ext cx="5479635" cy="890109"/>
            <a:chOff x="236" y="1211"/>
            <a:chExt cx="8629" cy="1402"/>
          </a:xfrm>
        </p:grpSpPr>
        <p:grpSp>
          <p:nvGrpSpPr>
            <p:cNvPr id="42" name="组合 7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41"/>
            </a:xfrm>
          </p:grpSpPr>
          <p:sp>
            <p:nvSpPr>
              <p:cNvPr id="43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44" name="Shape 112"/>
              <p:cNvSpPr/>
              <p:nvPr/>
            </p:nvSpPr>
            <p:spPr>
              <a:xfrm>
                <a:off x="284119" y="341198"/>
                <a:ext cx="809896" cy="70642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3</a:t>
                </a:r>
              </a:p>
            </p:txBody>
          </p:sp>
        </p:grpSp>
        <p:cxnSp>
          <p:nvCxnSpPr>
            <p:cNvPr id="45" name="直接连接符 44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矩形 45"/>
            <p:cNvSpPr/>
            <p:nvPr/>
          </p:nvSpPr>
          <p:spPr>
            <a:xfrm>
              <a:off x="1838" y="1211"/>
              <a:ext cx="468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反馈与评价</a:t>
              </a:r>
            </a:p>
          </p:txBody>
        </p:sp>
      </p:grpSp>
      <p:sp>
        <p:nvSpPr>
          <p:cNvPr id="35842" name="文本框 140290"/>
          <p:cNvSpPr txBox="1">
            <a:spLocks noChangeArrowheads="1"/>
          </p:cNvSpPr>
          <p:nvPr/>
        </p:nvSpPr>
        <p:spPr bwMode="auto">
          <a:xfrm>
            <a:off x="917575" y="1264285"/>
            <a:ext cx="8171815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例题： 一个儿童在冰面上玩耍时，不慎落入水中，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应怎样避免压破冰层，靠近并救出儿童？</a:t>
            </a:r>
            <a:endParaRPr lang="zh-CN" altLang="en-US" sz="2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" name="图片 6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456" y="1123163"/>
            <a:ext cx="2340000" cy="1800000"/>
          </a:xfrm>
          <a:prstGeom prst="rect">
            <a:avLst/>
          </a:prstGeom>
          <a:noFill/>
          <a:ln>
            <a:noFill/>
          </a:ln>
          <a:effectLst>
            <a:outerShdw blurRad="4953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960" y="3527425"/>
            <a:ext cx="2880000" cy="2160000"/>
          </a:xfrm>
          <a:prstGeom prst="rect">
            <a:avLst/>
          </a:prstGeom>
        </p:spPr>
      </p:pic>
      <p:pic>
        <p:nvPicPr>
          <p:cNvPr id="10" name="Picture 2" descr="http://hit.cuepa.cn/newspic/319344/s_ad9eb9d2280dbef89ec002ab5740449e325867.jpg"/>
          <p:cNvPicPr preferRelativeResize="0">
            <a:picLocks noChangeArrowheads="1"/>
          </p:cNvPicPr>
          <p:nvPr/>
        </p:nvPicPr>
        <p:blipFill rotWithShape="1">
          <a:blip r:embed="rId5" cstate="print"/>
          <a:srcRect r="8746" b="14095"/>
          <a:stretch>
            <a:fillRect/>
          </a:stretch>
        </p:blipFill>
        <p:spPr bwMode="auto">
          <a:xfrm>
            <a:off x="4986152" y="3527499"/>
            <a:ext cx="2520000" cy="2160000"/>
          </a:xfrm>
          <a:prstGeom prst="rect">
            <a:avLst/>
          </a:prstGeom>
          <a:noFill/>
          <a:ln>
            <a:noFill/>
          </a:ln>
          <a:effectLst>
            <a:outerShdw blurRad="4953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图片 12" descr="365814cc136d7f31a8fd9fde12fd893e"/>
          <p:cNvPicPr preferRelativeResize="0"/>
          <p:nvPr/>
        </p:nvPicPr>
        <p:blipFill rotWithShape="1">
          <a:blip r:embed="rId6"/>
          <a:srcRect l="3571" t="11723" r="2555" b="10916"/>
          <a:stretch>
            <a:fillRect/>
          </a:stretch>
        </p:blipFill>
        <p:spPr>
          <a:xfrm>
            <a:off x="8480296" y="3527606"/>
            <a:ext cx="2520000" cy="2160000"/>
          </a:xfrm>
          <a:prstGeom prst="rect">
            <a:avLst/>
          </a:prstGeom>
          <a:noFill/>
          <a:ln>
            <a:noFill/>
          </a:ln>
          <a:effectLst>
            <a:outerShdw blurRad="495300" dist="50800" dir="5400000" algn="ctr" rotWithShape="0">
              <a:srgbClr val="000000">
                <a:alpha val="43137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"/>
          <p:cNvGrpSpPr/>
          <p:nvPr/>
        </p:nvGrpSpPr>
        <p:grpSpPr>
          <a:xfrm>
            <a:off x="150112" y="597771"/>
            <a:ext cx="5479635" cy="890102"/>
            <a:chOff x="236" y="1211"/>
            <a:chExt cx="8629" cy="1402"/>
          </a:xfrm>
        </p:grpSpPr>
        <p:grpSp>
          <p:nvGrpSpPr>
            <p:cNvPr id="6" name="组合 22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34"/>
            </a:xfrm>
          </p:grpSpPr>
          <p:sp>
            <p:nvSpPr>
              <p:cNvPr id="24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25" name="Shape 112"/>
              <p:cNvSpPr/>
              <p:nvPr/>
            </p:nvSpPr>
            <p:spPr>
              <a:xfrm>
                <a:off x="284119" y="341198"/>
                <a:ext cx="809896" cy="7064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4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矩形 26"/>
            <p:cNvSpPr/>
            <p:nvPr/>
          </p:nvSpPr>
          <p:spPr>
            <a:xfrm>
              <a:off x="1838" y="1211"/>
              <a:ext cx="380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本节小结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27930" y="464185"/>
            <a:ext cx="32308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压强思维导图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0720" y="1437640"/>
            <a:ext cx="10892155" cy="5095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848"/>
    </mc:Choice>
    <mc:Fallback xmlns="">
      <p:transition advTm="6584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167130" y="2058035"/>
            <a:ext cx="96615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6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、绘制本节课的思维导图。</a:t>
            </a:r>
          </a:p>
          <a:p>
            <a:pPr indent="0" fontAlgn="auto">
              <a:lnSpc>
                <a:spcPct val="150000"/>
              </a:lnSpc>
            </a:pPr>
            <a:r>
              <a:rPr lang="en-US" altLang="zh-CN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、完成书</a:t>
            </a:r>
            <a:r>
              <a:rPr lang="en-US" altLang="zh-CN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32</a:t>
            </a:r>
            <a:r>
              <a:rPr lang="zh-CN" altLang="en-US" sz="3600" b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页动手动脑学物理。</a:t>
            </a:r>
          </a:p>
        </p:txBody>
      </p:sp>
      <p:grpSp>
        <p:nvGrpSpPr>
          <p:cNvPr id="2" name="组合 21"/>
          <p:cNvGrpSpPr/>
          <p:nvPr/>
        </p:nvGrpSpPr>
        <p:grpSpPr>
          <a:xfrm>
            <a:off x="150112" y="464421"/>
            <a:ext cx="5479635" cy="890102"/>
            <a:chOff x="236" y="1211"/>
            <a:chExt cx="8629" cy="1402"/>
          </a:xfrm>
        </p:grpSpPr>
        <p:grpSp>
          <p:nvGrpSpPr>
            <p:cNvPr id="3" name="组合 22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34"/>
            </a:xfrm>
          </p:grpSpPr>
          <p:sp>
            <p:nvSpPr>
              <p:cNvPr id="24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25" name="Shape 112"/>
              <p:cNvSpPr/>
              <p:nvPr/>
            </p:nvSpPr>
            <p:spPr>
              <a:xfrm>
                <a:off x="284119" y="341198"/>
                <a:ext cx="809896" cy="70642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5</a:t>
                </a:r>
              </a:p>
            </p:txBody>
          </p:sp>
        </p:grpSp>
        <p:cxnSp>
          <p:nvCxnSpPr>
            <p:cNvPr id="26" name="直接连接符 25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7" name="矩形 26"/>
            <p:cNvSpPr/>
            <p:nvPr/>
          </p:nvSpPr>
          <p:spPr>
            <a:xfrm>
              <a:off x="1838" y="1211"/>
              <a:ext cx="380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课后作业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62">
        <p14:warp dir="in"/>
      </p:transition>
    </mc:Choice>
    <mc:Fallback xmlns="">
      <p:transition spd="slow" advClick="0" advTm="100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854450" y="4109720"/>
            <a:ext cx="5059680" cy="9772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8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感谢大家的聆听！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979930" y="1127125"/>
            <a:ext cx="918908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5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判天地之美、析万物之理。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54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              ——庄子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130" y="4308475"/>
            <a:ext cx="2880000" cy="21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873"/>
    </mc:Choice>
    <mc:Fallback xmlns="">
      <p:transition advTm="2087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60120" y="1351915"/>
            <a:ext cx="39827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压 力</a:t>
            </a:r>
            <a:endParaRPr lang="zh-CN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59485" y="2425700"/>
            <a:ext cx="82613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、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定义：垂直压在物体表面上的力叫压力</a:t>
            </a:r>
            <a:r>
              <a:rPr lang="zh-CN" altLang="en-US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44217" t="43578" r="22104"/>
          <a:stretch>
            <a:fillRect/>
          </a:stretch>
        </p:blipFill>
        <p:spPr>
          <a:xfrm>
            <a:off x="5121275" y="3241040"/>
            <a:ext cx="1950342" cy="21600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60" y="3241040"/>
            <a:ext cx="3236113" cy="2160016"/>
          </a:xfrm>
          <a:prstGeom prst="rect">
            <a:avLst/>
          </a:prstGeom>
        </p:spPr>
      </p:pic>
      <p:pic>
        <p:nvPicPr>
          <p:cNvPr id="18" name="图片 17" descr="微信图片_2020041720504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61045" y="3241040"/>
            <a:ext cx="2880264" cy="216001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2812415" y="4796155"/>
            <a:ext cx="937895" cy="1635760"/>
            <a:chOff x="2793" y="6216"/>
            <a:chExt cx="1477" cy="2576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2968" y="6359"/>
              <a:ext cx="5" cy="2026"/>
            </a:xfrm>
            <a:prstGeom prst="straightConnector1">
              <a:avLst/>
            </a:prstGeom>
            <a:ln w="76200">
              <a:solidFill>
                <a:srgbClr val="FE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椭圆 43"/>
            <p:cNvSpPr/>
            <p:nvPr/>
          </p:nvSpPr>
          <p:spPr>
            <a:xfrm>
              <a:off x="2793" y="6216"/>
              <a:ext cx="338" cy="338"/>
            </a:xfrm>
            <a:prstGeom prst="ellipse">
              <a:avLst/>
            </a:prstGeom>
            <a:solidFill>
              <a:srgbClr val="FEFF00"/>
            </a:solidFill>
            <a:ln>
              <a:solidFill>
                <a:srgbClr val="FE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294" y="7485"/>
              <a:ext cx="97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F</a:t>
              </a:r>
              <a:endParaRPr lang="zh-CN" altLang="en-US" sz="4000" baseline="-25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449435" y="4085590"/>
            <a:ext cx="937895" cy="1635760"/>
            <a:chOff x="2793" y="6216"/>
            <a:chExt cx="1477" cy="2576"/>
          </a:xfrm>
        </p:grpSpPr>
        <p:cxnSp>
          <p:nvCxnSpPr>
            <p:cNvPr id="27" name="直接箭头连接符 26"/>
            <p:cNvCxnSpPr/>
            <p:nvPr/>
          </p:nvCxnSpPr>
          <p:spPr>
            <a:xfrm>
              <a:off x="2968" y="6359"/>
              <a:ext cx="5" cy="2026"/>
            </a:xfrm>
            <a:prstGeom prst="straightConnector1">
              <a:avLst/>
            </a:prstGeom>
            <a:ln w="76200">
              <a:solidFill>
                <a:srgbClr val="FE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2793" y="6216"/>
              <a:ext cx="338" cy="338"/>
            </a:xfrm>
            <a:prstGeom prst="ellipse">
              <a:avLst/>
            </a:prstGeom>
            <a:solidFill>
              <a:srgbClr val="FEFF00"/>
            </a:solidFill>
            <a:ln>
              <a:solidFill>
                <a:srgbClr val="FE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294" y="7485"/>
              <a:ext cx="97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F</a:t>
              </a:r>
              <a:endParaRPr lang="zh-CN" altLang="en-US" sz="4000" baseline="-25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20220000">
            <a:off x="6668770" y="4565650"/>
            <a:ext cx="937895" cy="1635760"/>
            <a:chOff x="2793" y="6216"/>
            <a:chExt cx="1477" cy="2576"/>
          </a:xfrm>
        </p:grpSpPr>
        <p:cxnSp>
          <p:nvCxnSpPr>
            <p:cNvPr id="35" name="直接箭头连接符 34"/>
            <p:cNvCxnSpPr/>
            <p:nvPr/>
          </p:nvCxnSpPr>
          <p:spPr>
            <a:xfrm>
              <a:off x="2968" y="6359"/>
              <a:ext cx="5" cy="2026"/>
            </a:xfrm>
            <a:prstGeom prst="straightConnector1">
              <a:avLst/>
            </a:prstGeom>
            <a:ln w="76200">
              <a:solidFill>
                <a:srgbClr val="FE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2793" y="6216"/>
              <a:ext cx="338" cy="338"/>
            </a:xfrm>
            <a:prstGeom prst="ellipse">
              <a:avLst/>
            </a:prstGeom>
            <a:solidFill>
              <a:srgbClr val="FEFF00"/>
            </a:solidFill>
            <a:ln>
              <a:solidFill>
                <a:srgbClr val="FE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294" y="7485"/>
              <a:ext cx="97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F</a:t>
              </a:r>
              <a:endParaRPr lang="zh-CN" altLang="en-US" sz="4000" baseline="-25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719945" y="3054350"/>
            <a:ext cx="1376680" cy="1652905"/>
            <a:chOff x="15307" y="4810"/>
            <a:chExt cx="2168" cy="2603"/>
          </a:xfrm>
        </p:grpSpPr>
        <p:grpSp>
          <p:nvGrpSpPr>
            <p:cNvPr id="30" name="组合 29"/>
            <p:cNvGrpSpPr/>
            <p:nvPr/>
          </p:nvGrpSpPr>
          <p:grpSpPr>
            <a:xfrm rot="10800000">
              <a:off x="15307" y="5245"/>
              <a:ext cx="338" cy="2169"/>
              <a:chOff x="2793" y="6216"/>
              <a:chExt cx="338" cy="2169"/>
            </a:xfrm>
          </p:grpSpPr>
          <p:cxnSp>
            <p:nvCxnSpPr>
              <p:cNvPr id="31" name="直接箭头连接符 30"/>
              <p:cNvCxnSpPr/>
              <p:nvPr/>
            </p:nvCxnSpPr>
            <p:spPr>
              <a:xfrm>
                <a:off x="2968" y="6359"/>
                <a:ext cx="5" cy="2026"/>
              </a:xfrm>
              <a:prstGeom prst="straightConnector1">
                <a:avLst/>
              </a:prstGeom>
              <a:ln w="76200">
                <a:solidFill>
                  <a:srgbClr val="FE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椭圆 31"/>
              <p:cNvSpPr/>
              <p:nvPr/>
            </p:nvSpPr>
            <p:spPr>
              <a:xfrm>
                <a:off x="2793" y="6216"/>
                <a:ext cx="338" cy="338"/>
              </a:xfrm>
              <a:prstGeom prst="ellipse">
                <a:avLst/>
              </a:prstGeom>
              <a:solidFill>
                <a:srgbClr val="FEFF00"/>
              </a:solidFill>
              <a:ln>
                <a:solidFill>
                  <a:srgbClr val="FE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15645" y="4810"/>
              <a:ext cx="1830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F </a:t>
              </a:r>
              <a:r>
                <a:rPr lang="en-US" altLang="zh-CN" sz="4000" b="1" i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/</a:t>
              </a:r>
              <a:endParaRPr lang="zh-CN" altLang="en-US" sz="4000" baseline="30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4121" name="矩形 5126"/>
          <p:cNvSpPr/>
          <p:nvPr/>
        </p:nvSpPr>
        <p:spPr>
          <a:xfrm>
            <a:off x="960120" y="1351915"/>
            <a:ext cx="398272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一 、</a:t>
            </a:r>
            <a:r>
              <a:rPr lang="zh-CN" sz="36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压 力</a:t>
            </a:r>
            <a:endParaRPr lang="zh-CN" sz="36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0120" y="2277110"/>
            <a:ext cx="6096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2、压力的三要素：</a:t>
            </a:r>
            <a:endParaRPr lang="en-US" altLang="zh-CN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4278" name="Rectangle 6"/>
          <p:cNvSpPr/>
          <p:nvPr/>
        </p:nvSpPr>
        <p:spPr>
          <a:xfrm>
            <a:off x="960120" y="3836353"/>
            <a:ext cx="2138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indent="0" algn="l">
              <a:buFont typeface="Arial Black" panose="020B0A04020102020204" pitchFamily="34" charset="0"/>
              <a:buNone/>
            </a:pP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② 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方  向：</a:t>
            </a:r>
          </a:p>
        </p:txBody>
      </p:sp>
      <p:sp>
        <p:nvSpPr>
          <p:cNvPr id="54282" name="Rectangle 10"/>
          <p:cNvSpPr/>
          <p:nvPr/>
        </p:nvSpPr>
        <p:spPr>
          <a:xfrm>
            <a:off x="960120" y="3075305"/>
            <a:ext cx="2138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indent="0" algn="l">
              <a:buFont typeface="Arial Black" panose="020B0A04020102020204" pitchFamily="34" charset="0"/>
              <a:buNone/>
            </a:pP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① 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作用点：</a:t>
            </a:r>
          </a:p>
        </p:txBody>
      </p:sp>
      <p:sp>
        <p:nvSpPr>
          <p:cNvPr id="43086" name="矩形 43085"/>
          <p:cNvSpPr/>
          <p:nvPr/>
        </p:nvSpPr>
        <p:spPr>
          <a:xfrm>
            <a:off x="3054350" y="3836670"/>
            <a:ext cx="50761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垂直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于接触面，指向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被压物体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</a:p>
        </p:txBody>
      </p:sp>
      <p:sp>
        <p:nvSpPr>
          <p:cNvPr id="43087" name="矩形 43086"/>
          <p:cNvSpPr/>
          <p:nvPr/>
        </p:nvSpPr>
        <p:spPr>
          <a:xfrm>
            <a:off x="3085465" y="3075305"/>
            <a:ext cx="51498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en-US" altLang="zh-CN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被压物体</a:t>
            </a: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</a:rPr>
              <a:t>表面上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44217" t="43578" r="22104"/>
          <a:stretch>
            <a:fillRect/>
          </a:stretch>
        </p:blipFill>
        <p:spPr>
          <a:xfrm>
            <a:off x="8199755" y="2098040"/>
            <a:ext cx="1950342" cy="2160016"/>
          </a:xfrm>
          <a:prstGeom prst="rect">
            <a:avLst/>
          </a:prstGeom>
        </p:spPr>
      </p:pic>
      <p:sp>
        <p:nvSpPr>
          <p:cNvPr id="50212" name="直接连接符 25780"/>
          <p:cNvSpPr/>
          <p:nvPr/>
        </p:nvSpPr>
        <p:spPr>
          <a:xfrm rot="12360000" flipV="1">
            <a:off x="8453755" y="3099435"/>
            <a:ext cx="1468120" cy="1536065"/>
          </a:xfrm>
          <a:prstGeom prst="line">
            <a:avLst/>
          </a:prstGeom>
          <a:ln w="1270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椭圆 35"/>
          <p:cNvSpPr/>
          <p:nvPr/>
        </p:nvSpPr>
        <p:spPr>
          <a:xfrm rot="20220000">
            <a:off x="9479280" y="3635375"/>
            <a:ext cx="214630" cy="214630"/>
          </a:xfrm>
          <a:prstGeom prst="ellipse">
            <a:avLst/>
          </a:prstGeom>
          <a:solidFill>
            <a:srgbClr val="FEFF00"/>
          </a:solidFill>
          <a:ln>
            <a:solidFill>
              <a:srgbClr val="FE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243" name="组合 25811"/>
          <p:cNvGrpSpPr/>
          <p:nvPr/>
        </p:nvGrpSpPr>
        <p:grpSpPr>
          <a:xfrm rot="14880000" flipV="1">
            <a:off x="9232900" y="3828023"/>
            <a:ext cx="470535" cy="522605"/>
            <a:chOff x="2153" y="1901"/>
            <a:chExt cx="499" cy="453"/>
          </a:xfrm>
        </p:grpSpPr>
        <p:sp>
          <p:nvSpPr>
            <p:cNvPr id="50244" name="直接连接符 25812"/>
            <p:cNvSpPr/>
            <p:nvPr/>
          </p:nvSpPr>
          <p:spPr>
            <a:xfrm>
              <a:off x="2174" y="1901"/>
              <a:ext cx="0" cy="453"/>
            </a:xfrm>
            <a:prstGeom prst="line">
              <a:avLst/>
            </a:prstGeom>
            <a:ln w="57150" cap="flat" cmpd="sng">
              <a:solidFill>
                <a:srgbClr val="FEFF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0245" name="直接连接符 25813"/>
            <p:cNvSpPr/>
            <p:nvPr/>
          </p:nvSpPr>
          <p:spPr>
            <a:xfrm flipH="1" flipV="1">
              <a:off x="2153" y="2341"/>
              <a:ext cx="499" cy="0"/>
            </a:xfrm>
            <a:prstGeom prst="line">
              <a:avLst/>
            </a:prstGeom>
            <a:ln w="57150" cap="flat" cmpd="sng">
              <a:solidFill>
                <a:srgbClr val="FEFF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" name="组合 6"/>
          <p:cNvGrpSpPr/>
          <p:nvPr/>
        </p:nvGrpSpPr>
        <p:grpSpPr>
          <a:xfrm rot="20220000">
            <a:off x="9874238" y="3567511"/>
            <a:ext cx="826770" cy="1544955"/>
            <a:chOff x="2968" y="6359"/>
            <a:chExt cx="1302" cy="2433"/>
          </a:xfrm>
        </p:grpSpPr>
        <p:cxnSp>
          <p:nvCxnSpPr>
            <p:cNvPr id="9" name="直接箭头连接符 8"/>
            <p:cNvCxnSpPr/>
            <p:nvPr/>
          </p:nvCxnSpPr>
          <p:spPr>
            <a:xfrm>
              <a:off x="2968" y="6359"/>
              <a:ext cx="5" cy="2026"/>
            </a:xfrm>
            <a:prstGeom prst="straightConnector1">
              <a:avLst/>
            </a:prstGeom>
            <a:ln w="76200">
              <a:solidFill>
                <a:srgbClr val="FE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3294" y="7485"/>
              <a:ext cx="976" cy="130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4000" b="1" i="1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  <a:sym typeface="+mn-ea"/>
                </a:rPr>
                <a:t>F</a:t>
              </a:r>
              <a:endParaRPr lang="zh-CN" altLang="en-US" sz="4000" baseline="-25000" dirty="0" smtClean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82" grpId="0"/>
      <p:bldP spid="43086" grpId="0"/>
      <p:bldP spid="43087" grpId="0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/>
          <p:cNvGrpSpPr/>
          <p:nvPr/>
        </p:nvGrpSpPr>
        <p:grpSpPr>
          <a:xfrm>
            <a:off x="150112" y="693021"/>
            <a:ext cx="5479635" cy="890152"/>
            <a:chOff x="236" y="1211"/>
            <a:chExt cx="8629" cy="1402"/>
          </a:xfrm>
        </p:grpSpPr>
        <p:grpSp>
          <p:nvGrpSpPr>
            <p:cNvPr id="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1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80000"/>
                </a:schemeClr>
              </a:solidFill>
              <a:ln w="12700">
                <a:miter lim="400000"/>
              </a:ln>
            </p:spPr>
            <p:txBody>
              <a:bodyPr wrap="square" lIns="45719" rIns="45719">
                <a:spAutoFit/>
              </a:bodyPr>
              <a:lstStyle>
                <a:lvl1pPr algn="ctr">
                  <a:defRPr sz="1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sz="1800">
                    <a:solidFill>
                      <a:srgbClr val="000000"/>
                    </a:solidFill>
                  </a:defRPr>
                </a:pPr>
                <a:r>
                  <a:rPr kumimoji="0" lang="en-US" altLang="zh-CN" sz="4000" b="0" i="0" u="none" strike="noStrike" cap="none" spc="0" normalizeH="0" baseline="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960120" y="1657985"/>
            <a:ext cx="39820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fontAlgn="base"/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2、压力的三要素：</a:t>
            </a:r>
            <a:endParaRPr lang="en-US" altLang="zh-CN" sz="2800" strike="noStrike" noProof="1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0120" y="2218055"/>
            <a:ext cx="2138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l">
              <a:buFont typeface="Arial Black" panose="020B0A04020102020204" pitchFamily="34" charset="0"/>
              <a:buNone/>
            </a:pPr>
            <a:r>
              <a:rPr lang="en-US" altLang="zh-CN" sz="2800" dirty="0">
                <a:solidFill>
                  <a:srgbClr val="F9FBFA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③ 大  小：</a:t>
            </a:r>
            <a:endParaRPr lang="en-US" altLang="zh-CN" sz="2800" dirty="0">
              <a:solidFill>
                <a:srgbClr val="F9FBFA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16275" y="2218055"/>
            <a:ext cx="821309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自由放置在水平面上的</a:t>
            </a:r>
            <a:r>
              <a:rPr lang="en-US" altLang="zh-CN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物体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它对水平面的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压力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大小</a:t>
            </a:r>
            <a:r>
              <a:rPr lang="zh-CN" altLang="en-US" sz="28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等于重力的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大小，</a:t>
            </a:r>
            <a:r>
              <a:rPr lang="en-US" altLang="zh-CN" sz="32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4024630" y="4631055"/>
            <a:ext cx="3175" cy="1286510"/>
          </a:xfrm>
          <a:prstGeom prst="straightConnector1">
            <a:avLst/>
          </a:prstGeom>
          <a:ln w="76200">
            <a:solidFill>
              <a:srgbClr val="FE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7"/>
          <p:cNvSpPr txBox="1"/>
          <p:nvPr/>
        </p:nvSpPr>
        <p:spPr>
          <a:xfrm>
            <a:off x="4197838" y="5289243"/>
            <a:ext cx="114300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40" name="TextBox 29"/>
          <p:cNvSpPr txBox="1"/>
          <p:nvPr/>
        </p:nvSpPr>
        <p:spPr>
          <a:xfrm>
            <a:off x="4198155" y="3266455"/>
            <a:ext cx="1500198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en-US" sz="4400" b="1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支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4027805" y="3446780"/>
            <a:ext cx="635" cy="1196340"/>
          </a:xfrm>
          <a:prstGeom prst="straightConnector1">
            <a:avLst/>
          </a:prstGeom>
          <a:ln w="76200">
            <a:solidFill>
              <a:srgbClr val="FE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3922881" y="4564272"/>
            <a:ext cx="214314" cy="214314"/>
          </a:xfrm>
          <a:prstGeom prst="ellipse">
            <a:avLst/>
          </a:prstGeom>
          <a:solidFill>
            <a:srgbClr val="FEFF00"/>
          </a:solidFill>
          <a:ln>
            <a:solidFill>
              <a:srgbClr val="FE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34"/>
          <p:cNvSpPr txBox="1"/>
          <p:nvPr/>
        </p:nvSpPr>
        <p:spPr>
          <a:xfrm>
            <a:off x="5413911" y="3580887"/>
            <a:ext cx="35321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∵ 杯子静止 </a:t>
            </a:r>
          </a:p>
        </p:txBody>
      </p:sp>
      <p:sp>
        <p:nvSpPr>
          <p:cNvPr id="62" name="矩形 61"/>
          <p:cNvSpPr/>
          <p:nvPr/>
        </p:nvSpPr>
        <p:spPr>
          <a:xfrm>
            <a:off x="7690485" y="3580765"/>
            <a:ext cx="585787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∴</a:t>
            </a:r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重力与支持力二力平衡  </a:t>
            </a:r>
            <a:endParaRPr lang="zh-CN" altLang="en-US" sz="2800" baseline="-25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95670" y="4752975"/>
            <a:ext cx="543369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zh-CN" altLang="en-US" sz="2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压力与支持力是一对相互作用力</a:t>
            </a:r>
            <a:endParaRPr lang="zh-CN" altLang="en-US" sz="4000" baseline="-250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57900" y="4102735"/>
            <a:ext cx="18923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en-US" altLang="zh-CN" sz="40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4000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</a:t>
            </a:r>
            <a:endParaRPr lang="zh-CN" altLang="en-US" sz="4000" baseline="-25000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57900" y="5333365"/>
            <a:ext cx="2103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/>
            <a:r>
              <a:rPr lang="en-US" altLang="zh-CN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4000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压 </a:t>
            </a: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4000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支</a:t>
            </a:r>
            <a:endParaRPr lang="zh-CN" altLang="en-US" sz="4000" baseline="-25000" dirty="0" smtClean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grpSp>
        <p:nvGrpSpPr>
          <p:cNvPr id="25" name="组合 25753"/>
          <p:cNvGrpSpPr/>
          <p:nvPr/>
        </p:nvGrpSpPr>
        <p:grpSpPr>
          <a:xfrm>
            <a:off x="553085" y="3052445"/>
            <a:ext cx="2663825" cy="983615"/>
            <a:chOff x="839" y="1924"/>
            <a:chExt cx="2177" cy="1007"/>
          </a:xfrm>
        </p:grpSpPr>
        <p:grpSp>
          <p:nvGrpSpPr>
            <p:cNvPr id="26" name="组合 25754"/>
            <p:cNvGrpSpPr/>
            <p:nvPr/>
          </p:nvGrpSpPr>
          <p:grpSpPr>
            <a:xfrm>
              <a:off x="839" y="2840"/>
              <a:ext cx="2177" cy="91"/>
              <a:chOff x="703" y="1570"/>
              <a:chExt cx="2177" cy="91"/>
            </a:xfrm>
          </p:grpSpPr>
          <p:sp>
            <p:nvSpPr>
              <p:cNvPr id="27" name="直接连接符 25755"/>
              <p:cNvSpPr/>
              <p:nvPr/>
            </p:nvSpPr>
            <p:spPr>
              <a:xfrm>
                <a:off x="703" y="1570"/>
                <a:ext cx="2177" cy="0"/>
              </a:xfrm>
              <a:prstGeom prst="line">
                <a:avLst/>
              </a:prstGeom>
              <a:ln w="38100" cap="flat" cmpd="sng">
                <a:solidFill>
                  <a:srgbClr val="FFFFFC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8" name="直接连接符 25756"/>
              <p:cNvSpPr/>
              <p:nvPr/>
            </p:nvSpPr>
            <p:spPr>
              <a:xfrm flipH="1">
                <a:off x="793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" name="直接连接符 25757"/>
              <p:cNvSpPr/>
              <p:nvPr/>
            </p:nvSpPr>
            <p:spPr>
              <a:xfrm flipH="1">
                <a:off x="975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0" name="直接连接符 25758"/>
              <p:cNvSpPr/>
              <p:nvPr/>
            </p:nvSpPr>
            <p:spPr>
              <a:xfrm flipH="1">
                <a:off x="1156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1" name="直接连接符 25759"/>
              <p:cNvSpPr/>
              <p:nvPr/>
            </p:nvSpPr>
            <p:spPr>
              <a:xfrm flipH="1">
                <a:off x="1338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2" name="直接连接符 25760"/>
              <p:cNvSpPr/>
              <p:nvPr/>
            </p:nvSpPr>
            <p:spPr>
              <a:xfrm flipH="1">
                <a:off x="1519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3" name="直接连接符 25761"/>
              <p:cNvSpPr/>
              <p:nvPr/>
            </p:nvSpPr>
            <p:spPr>
              <a:xfrm flipH="1">
                <a:off x="2064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4" name="直接连接符 25762"/>
              <p:cNvSpPr/>
              <p:nvPr/>
            </p:nvSpPr>
            <p:spPr>
              <a:xfrm flipH="1">
                <a:off x="1701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5" name="直接连接符 25763"/>
              <p:cNvSpPr/>
              <p:nvPr/>
            </p:nvSpPr>
            <p:spPr>
              <a:xfrm flipH="1">
                <a:off x="2245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6" name="直接连接符 25764"/>
              <p:cNvSpPr/>
              <p:nvPr/>
            </p:nvSpPr>
            <p:spPr>
              <a:xfrm flipH="1">
                <a:off x="1882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39" name="直接连接符 25765"/>
              <p:cNvSpPr/>
              <p:nvPr/>
            </p:nvSpPr>
            <p:spPr>
              <a:xfrm flipH="1">
                <a:off x="2608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41" name="直接连接符 25766"/>
              <p:cNvSpPr/>
              <p:nvPr/>
            </p:nvSpPr>
            <p:spPr>
              <a:xfrm flipH="1">
                <a:off x="2426" y="1570"/>
                <a:ext cx="91" cy="91"/>
              </a:xfrm>
              <a:prstGeom prst="line">
                <a:avLst/>
              </a:prstGeom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2" name="组合 25767"/>
            <p:cNvGrpSpPr/>
            <p:nvPr/>
          </p:nvGrpSpPr>
          <p:grpSpPr>
            <a:xfrm>
              <a:off x="1503" y="1924"/>
              <a:ext cx="976" cy="900"/>
              <a:chOff x="2410" y="1924"/>
              <a:chExt cx="976" cy="900"/>
            </a:xfrm>
          </p:grpSpPr>
          <p:grpSp>
            <p:nvGrpSpPr>
              <p:cNvPr id="43" name="组合 25768"/>
              <p:cNvGrpSpPr/>
              <p:nvPr/>
            </p:nvGrpSpPr>
            <p:grpSpPr>
              <a:xfrm>
                <a:off x="2410" y="1924"/>
                <a:ext cx="810" cy="900"/>
                <a:chOff x="3679" y="1291"/>
                <a:chExt cx="765" cy="675"/>
              </a:xfrm>
            </p:grpSpPr>
            <p:sp>
              <p:nvSpPr>
                <p:cNvPr id="45" name="任意多边形 25769"/>
                <p:cNvSpPr/>
                <p:nvPr/>
              </p:nvSpPr>
              <p:spPr>
                <a:xfrm>
                  <a:off x="3679" y="1291"/>
                  <a:ext cx="765" cy="635"/>
                </a:xfrm>
                <a:custGeom>
                  <a:avLst/>
                  <a:gdLst/>
                  <a:ahLst/>
                  <a:cxnLst>
                    <a:cxn ang="0">
                      <a:pos x="18900" y="10800"/>
                    </a:cxn>
                    <a:cxn ang="90">
                      <a:pos x="10800" y="21600"/>
                    </a:cxn>
                    <a:cxn ang="180">
                      <a:pos x="2700" y="10800"/>
                    </a:cxn>
                    <a:cxn ang="270">
                      <a:pos x="10800" y="0"/>
                    </a:cxn>
                  </a:cxnLst>
                  <a:rect l="0" t="0" r="0" b="0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6" name="矩形 25770"/>
                <p:cNvSpPr/>
                <p:nvPr/>
              </p:nvSpPr>
              <p:spPr>
                <a:xfrm>
                  <a:off x="3859" y="1861"/>
                  <a:ext cx="407" cy="105"/>
                </a:xfrm>
                <a:prstGeom prst="rect">
                  <a:avLst/>
                </a:prstGeom>
                <a:solidFill>
                  <a:srgbClr val="A7B5F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7" name="任意多边形 25771"/>
              <p:cNvSpPr/>
              <p:nvPr/>
            </p:nvSpPr>
            <p:spPr>
              <a:xfrm>
                <a:off x="3053" y="2115"/>
                <a:ext cx="333" cy="482"/>
              </a:xfrm>
              <a:custGeom>
                <a:avLst/>
                <a:gdLst/>
                <a:ahLst/>
                <a:cxnLst/>
                <a:rect l="0" t="0" r="0" b="0"/>
                <a:pathLst>
                  <a:path w="333" h="482">
                    <a:moveTo>
                      <a:pt x="91" y="60"/>
                    </a:moveTo>
                    <a:cubicBezTo>
                      <a:pt x="197" y="30"/>
                      <a:pt x="303" y="0"/>
                      <a:pt x="318" y="60"/>
                    </a:cubicBezTo>
                    <a:cubicBezTo>
                      <a:pt x="333" y="120"/>
                      <a:pt x="235" y="362"/>
                      <a:pt x="182" y="422"/>
                    </a:cubicBezTo>
                    <a:cubicBezTo>
                      <a:pt x="129" y="482"/>
                      <a:pt x="30" y="422"/>
                      <a:pt x="0" y="422"/>
                    </a:cubicBezTo>
                  </a:path>
                </a:pathLst>
              </a:custGeom>
              <a:noFill/>
              <a:ln w="57150" cap="flat" cmpd="sng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1515592" y="3893820"/>
            <a:ext cx="1394613" cy="1635125"/>
            <a:chOff x="2318" y="7169"/>
            <a:chExt cx="2196" cy="2575"/>
          </a:xfrm>
        </p:grpSpPr>
        <p:grpSp>
          <p:nvGrpSpPr>
            <p:cNvPr id="48" name="组合 25774"/>
            <p:cNvGrpSpPr/>
            <p:nvPr/>
          </p:nvGrpSpPr>
          <p:grpSpPr>
            <a:xfrm>
              <a:off x="2318" y="7238"/>
              <a:ext cx="491" cy="504"/>
              <a:chOff x="2188" y="1862"/>
              <a:chExt cx="499" cy="453"/>
            </a:xfrm>
          </p:grpSpPr>
          <p:sp>
            <p:nvSpPr>
              <p:cNvPr id="49" name="直接连接符 25775"/>
              <p:cNvSpPr/>
              <p:nvPr/>
            </p:nvSpPr>
            <p:spPr>
              <a:xfrm>
                <a:off x="2245" y="1862"/>
                <a:ext cx="0" cy="453"/>
              </a:xfrm>
              <a:prstGeom prst="line">
                <a:avLst/>
              </a:prstGeom>
              <a:ln w="5715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0" name="直接连接符 25776"/>
              <p:cNvSpPr/>
              <p:nvPr/>
            </p:nvSpPr>
            <p:spPr>
              <a:xfrm>
                <a:off x="2188" y="2315"/>
                <a:ext cx="499" cy="0"/>
              </a:xfrm>
              <a:prstGeom prst="line">
                <a:avLst/>
              </a:prstGeom>
              <a:ln w="5715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9" name="组合 8"/>
            <p:cNvGrpSpPr/>
            <p:nvPr/>
          </p:nvGrpSpPr>
          <p:grpSpPr>
            <a:xfrm>
              <a:off x="2671" y="7169"/>
              <a:ext cx="1843" cy="2575"/>
              <a:chOff x="2793" y="6216"/>
              <a:chExt cx="1843" cy="2575"/>
            </a:xfrm>
          </p:grpSpPr>
          <p:cxnSp>
            <p:nvCxnSpPr>
              <p:cNvPr id="19" name="直接箭头连接符 18"/>
              <p:cNvCxnSpPr/>
              <p:nvPr/>
            </p:nvCxnSpPr>
            <p:spPr>
              <a:xfrm>
                <a:off x="2968" y="6359"/>
                <a:ext cx="5" cy="2026"/>
              </a:xfrm>
              <a:prstGeom prst="straightConnector1">
                <a:avLst/>
              </a:prstGeom>
              <a:ln w="76200">
                <a:solidFill>
                  <a:srgbClr val="FE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2793" y="6216"/>
                <a:ext cx="338" cy="338"/>
              </a:xfrm>
              <a:prstGeom prst="ellipse">
                <a:avLst/>
              </a:prstGeom>
              <a:solidFill>
                <a:srgbClr val="FEFF00"/>
              </a:solidFill>
              <a:ln>
                <a:solidFill>
                  <a:srgbClr val="FE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 i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3294" y="7485"/>
                <a:ext cx="1342" cy="1307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4000" b="1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cs typeface="Times New Roman" panose="02020603050405020304" pitchFamily="18" charset="0"/>
                    <a:sym typeface="+mn-ea"/>
                  </a:rPr>
                  <a:t>F</a:t>
                </a:r>
                <a:r>
                  <a:rPr lang="zh-CN" altLang="en-US" sz="4000" baseline="-25000" dirty="0">
                    <a:solidFill>
                      <a:srgbClr val="FFFF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+mn-ea"/>
                  </a:rPr>
                  <a:t>压</a:t>
                </a:r>
                <a:endParaRPr lang="zh-CN" altLang="en-US" sz="4000" baseline="-25000" dirty="0" smtClean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ea"/>
                </a:endParaRPr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5960745" y="2479675"/>
            <a:ext cx="18008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i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</a:t>
            </a:r>
            <a:r>
              <a:rPr lang="zh-CN" altLang="en-US" sz="4000" baseline="-25000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压 </a:t>
            </a: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= </a:t>
            </a:r>
            <a:r>
              <a:rPr lang="en-US" altLang="zh-CN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endParaRPr lang="en-US" altLang="zh-CN" sz="4000" b="1" i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  <p:bldP spid="40" grpId="0"/>
      <p:bldP spid="18" grpId="0" animBg="1"/>
      <p:bldP spid="58" grpId="0"/>
      <p:bldP spid="62" grpId="0"/>
      <p:bldP spid="20" grpId="0"/>
      <p:bldP spid="22" grpId="0"/>
      <p:bldP spid="2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3" name="组合 4"/>
          <p:cNvGrpSpPr/>
          <p:nvPr/>
        </p:nvGrpSpPr>
        <p:grpSpPr>
          <a:xfrm>
            <a:off x="150813" y="693738"/>
            <a:ext cx="5478462" cy="889000"/>
            <a:chOff x="236" y="1211"/>
            <a:chExt cx="8629" cy="1402"/>
          </a:xfrm>
        </p:grpSpPr>
        <p:grpSp>
          <p:nvGrpSpPr>
            <p:cNvPr id="81924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81926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rgbClr val="ADB9CA">
                  <a:alpha val="79999"/>
                </a:srgbClr>
              </a:solidFill>
              <a:ln w="12700">
                <a:noFill/>
              </a:ln>
            </p:spPr>
            <p:txBody>
              <a:bodyPr lIns="45719" rIns="45719">
                <a:spAutoFit/>
              </a:bodyPr>
              <a:lstStyle/>
              <a:p>
                <a:pPr algn="ctr" defTabSz="914400"/>
                <a:r>
                  <a:rPr lang="en-US" altLang="zh-CN" sz="400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1928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pic>
        <p:nvPicPr>
          <p:cNvPr id="81946" name="图片 819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5" y="1714500"/>
            <a:ext cx="3579813" cy="1527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7" name="图片 819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938" y="3516313"/>
            <a:ext cx="3635375" cy="177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48" name="图片 819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6138" y="3500438"/>
            <a:ext cx="4249737" cy="1797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8572500" y="4229100"/>
            <a:ext cx="1063625" cy="1630363"/>
            <a:chOff x="2318" y="7169"/>
            <a:chExt cx="1676" cy="2568"/>
          </a:xfrm>
        </p:grpSpPr>
        <p:grpSp>
          <p:nvGrpSpPr>
            <p:cNvPr id="81950" name="组合 25774"/>
            <p:cNvGrpSpPr/>
            <p:nvPr/>
          </p:nvGrpSpPr>
          <p:grpSpPr>
            <a:xfrm>
              <a:off x="2318" y="7238"/>
              <a:ext cx="491" cy="504"/>
              <a:chOff x="2188" y="1862"/>
              <a:chExt cx="499" cy="453"/>
            </a:xfrm>
          </p:grpSpPr>
          <p:sp>
            <p:nvSpPr>
              <p:cNvPr id="81951" name="直接连接符 25775"/>
              <p:cNvSpPr/>
              <p:nvPr/>
            </p:nvSpPr>
            <p:spPr>
              <a:xfrm>
                <a:off x="2245" y="1862"/>
                <a:ext cx="0" cy="453"/>
              </a:xfrm>
              <a:prstGeom prst="line">
                <a:avLst/>
              </a:prstGeom>
              <a:ln w="571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1952" name="直接连接符 25776"/>
              <p:cNvSpPr/>
              <p:nvPr/>
            </p:nvSpPr>
            <p:spPr>
              <a:xfrm>
                <a:off x="2188" y="2315"/>
                <a:ext cx="499" cy="0"/>
              </a:xfrm>
              <a:prstGeom prst="line">
                <a:avLst/>
              </a:prstGeom>
              <a:ln w="571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1953" name="组合 8"/>
            <p:cNvGrpSpPr/>
            <p:nvPr/>
          </p:nvGrpSpPr>
          <p:grpSpPr>
            <a:xfrm>
              <a:off x="2671" y="7169"/>
              <a:ext cx="1323" cy="2568"/>
              <a:chOff x="2793" y="6216"/>
              <a:chExt cx="1323" cy="2568"/>
            </a:xfrm>
          </p:grpSpPr>
          <p:cxnSp>
            <p:nvCxnSpPr>
              <p:cNvPr id="19" name="直接箭头连接符 18"/>
              <p:cNvCxnSpPr/>
              <p:nvPr/>
            </p:nvCxnSpPr>
            <p:spPr>
              <a:xfrm>
                <a:off x="2968" y="6359"/>
                <a:ext cx="5" cy="2026"/>
              </a:xfrm>
              <a:prstGeom prst="straightConnector1">
                <a:avLst/>
              </a:prstGeom>
              <a:ln w="76200">
                <a:solidFill>
                  <a:srgbClr val="FE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2793" y="6216"/>
                <a:ext cx="338" cy="338"/>
              </a:xfrm>
              <a:prstGeom prst="ellipse">
                <a:avLst/>
              </a:prstGeom>
              <a:solidFill>
                <a:srgbClr val="FEFF00"/>
              </a:solidFill>
              <a:ln>
                <a:solidFill>
                  <a:srgbClr val="FE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000" i="1" strike="noStrike" noProof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956" name="文本框 50"/>
              <p:cNvSpPr txBox="1"/>
              <p:nvPr/>
            </p:nvSpPr>
            <p:spPr>
              <a:xfrm>
                <a:off x="3293" y="7486"/>
                <a:ext cx="823" cy="12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4000" b="1" i="1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F</a:t>
                </a:r>
                <a:endParaRPr lang="zh-CN" altLang="en-US" sz="4000" baseline="-250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1" name="组合 4"/>
          <p:cNvGrpSpPr/>
          <p:nvPr/>
        </p:nvGrpSpPr>
        <p:grpSpPr>
          <a:xfrm>
            <a:off x="150813" y="693738"/>
            <a:ext cx="5478462" cy="889000"/>
            <a:chOff x="236" y="1211"/>
            <a:chExt cx="8629" cy="1402"/>
          </a:xfrm>
        </p:grpSpPr>
        <p:grpSp>
          <p:nvGrpSpPr>
            <p:cNvPr id="83972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83974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rgbClr val="ADB9CA">
                  <a:alpha val="79999"/>
                </a:srgbClr>
              </a:solidFill>
              <a:ln w="12700">
                <a:noFill/>
              </a:ln>
            </p:spPr>
            <p:txBody>
              <a:bodyPr lIns="45719" rIns="45719">
                <a:spAutoFit/>
              </a:bodyPr>
              <a:lstStyle/>
              <a:p>
                <a:pPr algn="ctr" defTabSz="914400"/>
                <a:r>
                  <a:rPr lang="en-US" altLang="zh-CN" sz="400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3976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pic>
        <p:nvPicPr>
          <p:cNvPr id="83978" name="图片 839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163" y="1636713"/>
            <a:ext cx="3635375" cy="177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79" name="图片 839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363" y="1620838"/>
            <a:ext cx="4249737" cy="179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80" name="图片 839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763" y="3413125"/>
            <a:ext cx="3862387" cy="1722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3981" name="图片 839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3394075"/>
            <a:ext cx="4151313" cy="1739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1" name="组合 10"/>
          <p:cNvGrpSpPr/>
          <p:nvPr/>
        </p:nvGrpSpPr>
        <p:grpSpPr>
          <a:xfrm>
            <a:off x="8418513" y="2374900"/>
            <a:ext cx="1063625" cy="1630363"/>
            <a:chOff x="2318" y="7169"/>
            <a:chExt cx="1676" cy="2568"/>
          </a:xfrm>
        </p:grpSpPr>
        <p:grpSp>
          <p:nvGrpSpPr>
            <p:cNvPr id="83983" name="组合 25774"/>
            <p:cNvGrpSpPr/>
            <p:nvPr/>
          </p:nvGrpSpPr>
          <p:grpSpPr>
            <a:xfrm>
              <a:off x="2318" y="7238"/>
              <a:ext cx="491" cy="504"/>
              <a:chOff x="2188" y="1862"/>
              <a:chExt cx="499" cy="453"/>
            </a:xfrm>
          </p:grpSpPr>
          <p:sp>
            <p:nvSpPr>
              <p:cNvPr id="83984" name="直接连接符 25775"/>
              <p:cNvSpPr/>
              <p:nvPr/>
            </p:nvSpPr>
            <p:spPr>
              <a:xfrm>
                <a:off x="2245" y="1862"/>
                <a:ext cx="0" cy="453"/>
              </a:xfrm>
              <a:prstGeom prst="line">
                <a:avLst/>
              </a:prstGeom>
              <a:ln w="571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3985" name="直接连接符 25776"/>
              <p:cNvSpPr/>
              <p:nvPr/>
            </p:nvSpPr>
            <p:spPr>
              <a:xfrm>
                <a:off x="2188" y="2315"/>
                <a:ext cx="499" cy="0"/>
              </a:xfrm>
              <a:prstGeom prst="line">
                <a:avLst/>
              </a:prstGeom>
              <a:ln w="5715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3986" name="组合 8"/>
            <p:cNvGrpSpPr/>
            <p:nvPr/>
          </p:nvGrpSpPr>
          <p:grpSpPr>
            <a:xfrm>
              <a:off x="2671" y="7169"/>
              <a:ext cx="1323" cy="2568"/>
              <a:chOff x="2793" y="6216"/>
              <a:chExt cx="1323" cy="2568"/>
            </a:xfrm>
          </p:grpSpPr>
          <p:cxnSp>
            <p:nvCxnSpPr>
              <p:cNvPr id="19" name="直接箭头连接符 18"/>
              <p:cNvCxnSpPr/>
              <p:nvPr/>
            </p:nvCxnSpPr>
            <p:spPr>
              <a:xfrm>
                <a:off x="2968" y="6359"/>
                <a:ext cx="5" cy="2026"/>
              </a:xfrm>
              <a:prstGeom prst="straightConnector1">
                <a:avLst/>
              </a:prstGeom>
              <a:ln w="76200">
                <a:solidFill>
                  <a:srgbClr val="FE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2793" y="6216"/>
                <a:ext cx="338" cy="338"/>
              </a:xfrm>
              <a:prstGeom prst="ellipse">
                <a:avLst/>
              </a:prstGeom>
              <a:solidFill>
                <a:srgbClr val="FEFF00"/>
              </a:solidFill>
              <a:ln>
                <a:solidFill>
                  <a:srgbClr val="FE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/>
                <a:endParaRPr lang="zh-CN" altLang="en-US" sz="1000" i="1" strike="noStrike" noProof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989" name="文本框 50"/>
              <p:cNvSpPr txBox="1"/>
              <p:nvPr/>
            </p:nvSpPr>
            <p:spPr>
              <a:xfrm>
                <a:off x="3293" y="7486"/>
                <a:ext cx="823" cy="129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4000" b="1" i="1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F</a:t>
                </a:r>
                <a:endParaRPr lang="zh-CN" altLang="en-US" sz="4000" baseline="-250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83997" name="组合 83996"/>
          <p:cNvGrpSpPr/>
          <p:nvPr/>
        </p:nvGrpSpPr>
        <p:grpSpPr>
          <a:xfrm rot="269908">
            <a:off x="8329613" y="4157663"/>
            <a:ext cx="1584325" cy="2025650"/>
            <a:chOff x="5800" y="2235"/>
            <a:chExt cx="998" cy="1276"/>
          </a:xfrm>
        </p:grpSpPr>
        <p:sp>
          <p:nvSpPr>
            <p:cNvPr id="36" name="椭圆 35"/>
            <p:cNvSpPr/>
            <p:nvPr/>
          </p:nvSpPr>
          <p:spPr>
            <a:xfrm rot="20220000">
              <a:off x="5971" y="2290"/>
              <a:ext cx="135" cy="135"/>
            </a:xfrm>
            <a:prstGeom prst="ellipse">
              <a:avLst/>
            </a:prstGeom>
            <a:solidFill>
              <a:srgbClr val="FEFF00"/>
            </a:solidFill>
            <a:ln>
              <a:solidFill>
                <a:srgbClr val="FE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000" i="1" strike="noStrike" noProof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243" name="组合 25811"/>
            <p:cNvGrpSpPr/>
            <p:nvPr/>
          </p:nvGrpSpPr>
          <p:grpSpPr>
            <a:xfrm rot="-6720000" flipV="1">
              <a:off x="5816" y="2411"/>
              <a:ext cx="296" cy="329"/>
              <a:chOff x="2153" y="1901"/>
              <a:chExt cx="499" cy="453"/>
            </a:xfrm>
          </p:grpSpPr>
          <p:sp>
            <p:nvSpPr>
              <p:cNvPr id="83992" name="直接连接符 25812"/>
              <p:cNvSpPr/>
              <p:nvPr/>
            </p:nvSpPr>
            <p:spPr>
              <a:xfrm>
                <a:off x="2174" y="1901"/>
                <a:ext cx="0" cy="453"/>
              </a:xfrm>
              <a:prstGeom prst="line">
                <a:avLst/>
              </a:prstGeom>
              <a:ln w="57150" cap="flat" cmpd="sng">
                <a:solidFill>
                  <a:srgbClr val="FE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3993" name="直接连接符 25813"/>
              <p:cNvSpPr/>
              <p:nvPr/>
            </p:nvSpPr>
            <p:spPr>
              <a:xfrm flipH="1" flipV="1">
                <a:off x="2153" y="2341"/>
                <a:ext cx="499" cy="0"/>
              </a:xfrm>
              <a:prstGeom prst="line">
                <a:avLst/>
              </a:prstGeom>
              <a:ln w="57150" cap="flat" cmpd="sng">
                <a:solidFill>
                  <a:srgbClr val="FEFF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" name="组合 6"/>
            <p:cNvGrpSpPr/>
            <p:nvPr/>
          </p:nvGrpSpPr>
          <p:grpSpPr>
            <a:xfrm rot="-1380000">
              <a:off x="6279" y="2235"/>
              <a:ext cx="519" cy="1276"/>
              <a:chOff x="2968" y="6359"/>
              <a:chExt cx="1298" cy="3191"/>
            </a:xfrm>
          </p:grpSpPr>
          <p:cxnSp>
            <p:nvCxnSpPr>
              <p:cNvPr id="9" name="直接箭头连接符 8"/>
              <p:cNvCxnSpPr/>
              <p:nvPr/>
            </p:nvCxnSpPr>
            <p:spPr>
              <a:xfrm>
                <a:off x="2968" y="6359"/>
                <a:ext cx="5" cy="2026"/>
              </a:xfrm>
              <a:prstGeom prst="straightConnector1">
                <a:avLst/>
              </a:prstGeom>
              <a:ln w="76200">
                <a:solidFill>
                  <a:srgbClr val="FE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996" name="文本框 10"/>
              <p:cNvSpPr txBox="1"/>
              <p:nvPr/>
            </p:nvSpPr>
            <p:spPr>
              <a:xfrm>
                <a:off x="3288" y="7474"/>
                <a:ext cx="978" cy="20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4000" b="1" i="1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F</a:t>
                </a:r>
                <a:endParaRPr lang="zh-CN" altLang="en-US" dirty="0">
                  <a:solidFill>
                    <a:srgbClr val="FFFF00"/>
                  </a:solidFill>
                  <a:latin typeface="Arial" panose="020B0604020202020204" pitchFamily="34" charset="0"/>
                  <a:sym typeface="微软雅黑" panose="020B0503020204020204" charset="-122"/>
                </a:endParaRPr>
              </a:p>
              <a:p>
                <a:pPr>
                  <a:lnSpc>
                    <a:spcPct val="120000"/>
                  </a:lnSpc>
                </a:pPr>
                <a:endParaRPr lang="zh-CN" altLang="en-US" sz="4000" baseline="-250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7" name="组合 4"/>
          <p:cNvGrpSpPr/>
          <p:nvPr/>
        </p:nvGrpSpPr>
        <p:grpSpPr>
          <a:xfrm>
            <a:off x="150813" y="693738"/>
            <a:ext cx="5478462" cy="889000"/>
            <a:chOff x="236" y="1211"/>
            <a:chExt cx="8629" cy="1402"/>
          </a:xfrm>
        </p:grpSpPr>
        <p:grpSp>
          <p:nvGrpSpPr>
            <p:cNvPr id="88068" name="组合 13"/>
            <p:cNvGrpSpPr/>
            <p:nvPr/>
          </p:nvGrpSpPr>
          <p:grpSpPr>
            <a:xfrm>
              <a:off x="236" y="1435"/>
              <a:ext cx="1275" cy="1178"/>
              <a:chOff x="284119" y="300084"/>
              <a:chExt cx="809896" cy="747584"/>
            </a:xfrm>
          </p:grpSpPr>
          <p:sp>
            <p:nvSpPr>
              <p:cNvPr id="15" name="Shape 108"/>
              <p:cNvSpPr/>
              <p:nvPr/>
            </p:nvSpPr>
            <p:spPr>
              <a:xfrm>
                <a:off x="326806" y="300084"/>
                <a:ext cx="724521" cy="697781"/>
              </a:xfrm>
              <a:prstGeom prst="rect">
                <a:avLst/>
              </a:prstGeom>
              <a:noFill/>
              <a:ln w="12700">
                <a:noFill/>
                <a:miter lim="400000"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88070" name="Shape 112"/>
              <p:cNvSpPr/>
              <p:nvPr/>
            </p:nvSpPr>
            <p:spPr>
              <a:xfrm>
                <a:off x="284119" y="341198"/>
                <a:ext cx="809896" cy="706470"/>
              </a:xfrm>
              <a:prstGeom prst="rect">
                <a:avLst/>
              </a:prstGeom>
              <a:solidFill>
                <a:srgbClr val="ADB9CA">
                  <a:alpha val="79999"/>
                </a:srgbClr>
              </a:solidFill>
              <a:ln w="12700">
                <a:noFill/>
              </a:ln>
            </p:spPr>
            <p:txBody>
              <a:bodyPr lIns="45719" rIns="45719">
                <a:spAutoFit/>
              </a:bodyPr>
              <a:lstStyle/>
              <a:p>
                <a:pPr algn="ctr" defTabSz="914400"/>
                <a:r>
                  <a:rPr lang="en-US" altLang="zh-CN" sz="4000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2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1512" y="2249"/>
              <a:ext cx="7353" cy="0"/>
            </a:xfrm>
            <a:prstGeom prst="line">
              <a:avLst/>
            </a:prstGeom>
            <a:noFill/>
            <a:ln w="28575" cap="flat">
              <a:solidFill>
                <a:srgbClr val="007E27"/>
              </a:solidFill>
              <a:prstDash val="solid"/>
              <a:miter lim="800000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8072" name="矩形 2"/>
            <p:cNvSpPr/>
            <p:nvPr/>
          </p:nvSpPr>
          <p:spPr>
            <a:xfrm>
              <a:off x="1838" y="1211"/>
              <a:ext cx="5128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44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Helvetica Neue" panose="02000503000000020004"/>
                </a:rPr>
                <a:t>新 课 教 学</a:t>
              </a:r>
              <a:endParaRPr lang="en-US" altLang="zh-CN" sz="440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sym typeface="Helvetica Neue" panose="02000503000000020004"/>
              </a:endParaRPr>
            </a:p>
          </p:txBody>
        </p:sp>
      </p:grpSp>
      <p:pic>
        <p:nvPicPr>
          <p:cNvPr id="88075" name="图片 880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50" y="1738313"/>
            <a:ext cx="3862388" cy="1722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76" name="图片 880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488" y="1706563"/>
            <a:ext cx="4151312" cy="173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93" name="图片 880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213" y="3424238"/>
            <a:ext cx="3511550" cy="2584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8094" name="图片 880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9588" y="3211513"/>
            <a:ext cx="4470400" cy="2809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8085" name="组合 88084"/>
          <p:cNvGrpSpPr/>
          <p:nvPr/>
        </p:nvGrpSpPr>
        <p:grpSpPr>
          <a:xfrm rot="269908">
            <a:off x="8515350" y="2514600"/>
            <a:ext cx="1492250" cy="1536700"/>
            <a:chOff x="5800" y="2247"/>
            <a:chExt cx="940" cy="968"/>
          </a:xfrm>
        </p:grpSpPr>
        <p:sp>
          <p:nvSpPr>
            <p:cNvPr id="36" name="椭圆 35"/>
            <p:cNvSpPr/>
            <p:nvPr/>
          </p:nvSpPr>
          <p:spPr>
            <a:xfrm rot="20220000">
              <a:off x="5971" y="2290"/>
              <a:ext cx="135" cy="135"/>
            </a:xfrm>
            <a:prstGeom prst="ellipse">
              <a:avLst/>
            </a:prstGeom>
            <a:solidFill>
              <a:srgbClr val="FEFF00"/>
            </a:solidFill>
            <a:ln>
              <a:solidFill>
                <a:srgbClr val="FE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000" i="1" strike="noStrike" noProof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243" name="组合 25811"/>
            <p:cNvGrpSpPr/>
            <p:nvPr/>
          </p:nvGrpSpPr>
          <p:grpSpPr>
            <a:xfrm rot="-6720000" flipV="1">
              <a:off x="5816" y="2411"/>
              <a:ext cx="296" cy="329"/>
              <a:chOff x="2153" y="1901"/>
              <a:chExt cx="499" cy="453"/>
            </a:xfrm>
          </p:grpSpPr>
          <p:sp>
            <p:nvSpPr>
              <p:cNvPr id="88088" name="直接连接符 25812"/>
              <p:cNvSpPr/>
              <p:nvPr/>
            </p:nvSpPr>
            <p:spPr>
              <a:xfrm>
                <a:off x="2174" y="1901"/>
                <a:ext cx="0" cy="453"/>
              </a:xfrm>
              <a:prstGeom prst="line">
                <a:avLst/>
              </a:prstGeom>
              <a:ln w="57150" cap="flat" cmpd="sng">
                <a:solidFill>
                  <a:srgbClr val="FE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8089" name="直接连接符 25813"/>
              <p:cNvSpPr/>
              <p:nvPr/>
            </p:nvSpPr>
            <p:spPr>
              <a:xfrm flipH="1" flipV="1">
                <a:off x="2153" y="2341"/>
                <a:ext cx="499" cy="0"/>
              </a:xfrm>
              <a:prstGeom prst="line">
                <a:avLst/>
              </a:prstGeom>
              <a:ln w="57150" cap="flat" cmpd="sng">
                <a:solidFill>
                  <a:srgbClr val="FEFF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7" name="组合 6"/>
            <p:cNvGrpSpPr/>
            <p:nvPr/>
          </p:nvGrpSpPr>
          <p:grpSpPr>
            <a:xfrm rot="-1380000">
              <a:off x="6219" y="2247"/>
              <a:ext cx="521" cy="968"/>
              <a:chOff x="2968" y="6359"/>
              <a:chExt cx="1302" cy="2420"/>
            </a:xfrm>
          </p:grpSpPr>
          <p:cxnSp>
            <p:nvCxnSpPr>
              <p:cNvPr id="9" name="直接箭头连接符 8"/>
              <p:cNvCxnSpPr/>
              <p:nvPr/>
            </p:nvCxnSpPr>
            <p:spPr>
              <a:xfrm>
                <a:off x="2968" y="6359"/>
                <a:ext cx="5" cy="2026"/>
              </a:xfrm>
              <a:prstGeom prst="straightConnector1">
                <a:avLst/>
              </a:prstGeom>
              <a:ln w="76200">
                <a:solidFill>
                  <a:srgbClr val="FE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092" name="文本框 10"/>
              <p:cNvSpPr txBox="1"/>
              <p:nvPr/>
            </p:nvSpPr>
            <p:spPr>
              <a:xfrm>
                <a:off x="3293" y="7482"/>
                <a:ext cx="977" cy="1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4000" b="1" i="1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F</a:t>
                </a:r>
                <a:endParaRPr lang="zh-CN" altLang="en-US" sz="4000" baseline="-250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88095" name="组合 88094"/>
          <p:cNvGrpSpPr/>
          <p:nvPr/>
        </p:nvGrpSpPr>
        <p:grpSpPr>
          <a:xfrm rot="-1459049">
            <a:off x="8540750" y="4008438"/>
            <a:ext cx="1492250" cy="1536700"/>
            <a:chOff x="5800" y="2247"/>
            <a:chExt cx="940" cy="968"/>
          </a:xfrm>
        </p:grpSpPr>
        <p:sp>
          <p:nvSpPr>
            <p:cNvPr id="88096" name="椭圆 35"/>
            <p:cNvSpPr/>
            <p:nvPr/>
          </p:nvSpPr>
          <p:spPr>
            <a:xfrm rot="-1380000">
              <a:off x="5971" y="2290"/>
              <a:ext cx="135" cy="135"/>
            </a:xfrm>
            <a:prstGeom prst="ellipse">
              <a:avLst/>
            </a:prstGeom>
            <a:solidFill>
              <a:srgbClr val="FEFF00"/>
            </a:solidFill>
            <a:ln w="12700" cap="flat" cmpd="sng">
              <a:solidFill>
                <a:srgbClr val="FEFF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0" vert="eaVert" anchor="ctr"/>
            <a:lstStyle/>
            <a:p>
              <a:pPr algn="ctr"/>
              <a:endParaRPr lang="zh-CN" altLang="en-US" sz="1000" i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" name="组合 25811"/>
            <p:cNvGrpSpPr/>
            <p:nvPr/>
          </p:nvGrpSpPr>
          <p:grpSpPr>
            <a:xfrm rot="-6720000" flipV="1">
              <a:off x="5816" y="2411"/>
              <a:ext cx="296" cy="329"/>
              <a:chOff x="2153" y="1901"/>
              <a:chExt cx="499" cy="453"/>
            </a:xfrm>
          </p:grpSpPr>
          <p:sp>
            <p:nvSpPr>
              <p:cNvPr id="88098" name="直接连接符 25812"/>
              <p:cNvSpPr/>
              <p:nvPr/>
            </p:nvSpPr>
            <p:spPr>
              <a:xfrm>
                <a:off x="2174" y="1901"/>
                <a:ext cx="0" cy="453"/>
              </a:xfrm>
              <a:prstGeom prst="line">
                <a:avLst/>
              </a:prstGeom>
              <a:ln w="57150" cap="flat" cmpd="sng">
                <a:solidFill>
                  <a:srgbClr val="FEFF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8099" name="直接连接符 25813"/>
              <p:cNvSpPr/>
              <p:nvPr/>
            </p:nvSpPr>
            <p:spPr>
              <a:xfrm flipH="1" flipV="1">
                <a:off x="2153" y="2341"/>
                <a:ext cx="499" cy="0"/>
              </a:xfrm>
              <a:prstGeom prst="line">
                <a:avLst/>
              </a:prstGeom>
              <a:ln w="57150" cap="flat" cmpd="sng">
                <a:solidFill>
                  <a:srgbClr val="FEFF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3" name="组合 6"/>
            <p:cNvGrpSpPr/>
            <p:nvPr/>
          </p:nvGrpSpPr>
          <p:grpSpPr>
            <a:xfrm rot="-1380000">
              <a:off x="6219" y="2247"/>
              <a:ext cx="521" cy="968"/>
              <a:chOff x="2968" y="6359"/>
              <a:chExt cx="1302" cy="2420"/>
            </a:xfrm>
          </p:grpSpPr>
          <p:cxnSp>
            <p:nvCxnSpPr>
              <p:cNvPr id="4" name="直接箭头连接符 8"/>
              <p:cNvCxnSpPr/>
              <p:nvPr/>
            </p:nvCxnSpPr>
            <p:spPr>
              <a:xfrm>
                <a:off x="2968" y="6359"/>
                <a:ext cx="5" cy="2026"/>
              </a:xfrm>
              <a:prstGeom prst="straightConnector1">
                <a:avLst/>
              </a:prstGeom>
              <a:ln w="76200">
                <a:solidFill>
                  <a:srgbClr val="FE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102" name="文本框 10"/>
              <p:cNvSpPr txBox="1"/>
              <p:nvPr/>
            </p:nvSpPr>
            <p:spPr>
              <a:xfrm>
                <a:off x="3293" y="7482"/>
                <a:ext cx="977" cy="12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4000" b="1" i="1">
                    <a:solidFill>
                      <a:srgbClr val="FFFF00"/>
                    </a:solidFill>
                    <a:latin typeface="Times New Roman" panose="02020603050405020304" pitchFamily="18" charset="0"/>
                    <a:ea typeface="黑体" panose="02010609060101010101" charset="-122"/>
                    <a:sym typeface="微软雅黑" panose="020B0503020204020204" charset="-122"/>
                  </a:rPr>
                  <a:t>F</a:t>
                </a:r>
                <a:endParaRPr lang="zh-CN" altLang="en-US" sz="4000" baseline="-25000" dirty="0">
                  <a:solidFill>
                    <a:srgbClr val="FFFF00"/>
                  </a:solidFill>
                  <a:latin typeface="黑体" panose="02010609060101010101" charset="-122"/>
                  <a:ea typeface="黑体" panose="02010609060101010101" charset="-122"/>
                  <a:sym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28791844"/>
  <p:tag name="KSO_WM_UNIT_PLACING_PICTURE_USER_VIEWPORT" val="{&quot;height&quot;:4500,&quot;width&quot;:72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3ffedb6-2722-4196-8282-8a245f05411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128791844"/>
  <p:tag name="KSO_WM_UNIT_PLACING_PICTURE_USER_VIEWPORT" val="{&quot;height&quot;:4500,&quot;width&quot;:720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50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083246332"/>
  <p:tag name="KSO_WM_UNIT_PLACING_PICTURE_USER_VIEWPORT" val="{&quot;height&quot;:7470,&quot;width&quot;:16515}"/>
</p:tagLst>
</file>

<file path=ppt/theme/theme1.xml><?xml version="1.0" encoding="utf-8"?>
<a:theme xmlns:a="http://schemas.openxmlformats.org/drawingml/2006/main" name=".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267C"/>
      </a:accent1>
      <a:accent2>
        <a:srgbClr val="84848F"/>
      </a:accent2>
      <a:accent3>
        <a:srgbClr val="4B4A5A"/>
      </a:accent3>
      <a:accent4>
        <a:srgbClr val="1D267C"/>
      </a:accent4>
      <a:accent5>
        <a:srgbClr val="84848F"/>
      </a:accent5>
      <a:accent6>
        <a:srgbClr val="4B4A5A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1</TotalTime>
  <Words>3663</Words>
  <Application>Microsoft Office PowerPoint</Application>
  <PresentationFormat>自定义</PresentationFormat>
  <Paragraphs>353</Paragraphs>
  <Slides>33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</cp:revision>
  <dcterms:created xsi:type="dcterms:W3CDTF">2020-03-12T06:27:00Z</dcterms:created>
  <dcterms:modified xsi:type="dcterms:W3CDTF">2020-06-27T13:36:30Z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