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5" r:id="rId2"/>
    <p:sldId id="507" r:id="rId3"/>
    <p:sldId id="476" r:id="rId4"/>
    <p:sldId id="508" r:id="rId5"/>
    <p:sldId id="515" r:id="rId6"/>
    <p:sldId id="513" r:id="rId7"/>
    <p:sldId id="516" r:id="rId8"/>
    <p:sldId id="514" r:id="rId9"/>
    <p:sldId id="510" r:id="rId10"/>
    <p:sldId id="518" r:id="rId11"/>
    <p:sldId id="519" r:id="rId12"/>
    <p:sldId id="520" r:id="rId13"/>
    <p:sldId id="521" r:id="rId14"/>
    <p:sldId id="511" r:id="rId15"/>
    <p:sldId id="522" r:id="rId16"/>
    <p:sldId id="523" r:id="rId17"/>
    <p:sldId id="517" r:id="rId18"/>
    <p:sldId id="524" r:id="rId19"/>
    <p:sldId id="479" r:id="rId20"/>
    <p:sldId id="505" r:id="rId21"/>
    <p:sldId id="506" r:id="rId22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7DFFFC"/>
    <a:srgbClr val="00D1CC"/>
    <a:srgbClr val="CC0000"/>
    <a:srgbClr val="969696"/>
    <a:srgbClr val="828282"/>
    <a:srgbClr val="77777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65" autoAdjust="0"/>
  </p:normalViewPr>
  <p:slideViewPr>
    <p:cSldViewPr>
      <p:cViewPr>
        <p:scale>
          <a:sx n="99" d="100"/>
          <a:sy n="99" d="100"/>
        </p:scale>
        <p:origin x="-448" y="-832"/>
      </p:cViewPr>
      <p:guideLst>
        <p:guide orient="horz" pos="701"/>
        <p:guide pos="6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F9AE45F9-63BF-CC46-A0CB-2C36C12012F9}" type="datetimeFigureOut">
              <a:rPr lang="zh-CN" altLang="en-US"/>
              <a:pPr>
                <a:defRPr/>
              </a:pPr>
              <a:t>20/3/8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C717A408-8A27-3644-AF58-CA86BD27E7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304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EB4A-A10F-D948-A50B-1B167658BC45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0B1E-3116-F042-B6EA-09FF6F2D7E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898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02E1-3869-874E-B346-40BF34B43C7A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16C8E-0463-EC49-9B47-1D524A7974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526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8F74-BFD6-5848-BFC3-357F9A224ED6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E6B6-546A-2D4C-A9E7-0BF1DC9F30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781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F4825-7CA5-5F48-A0DE-2FA4AEA12C76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F379-541E-DF4A-A4DD-36500B4E9C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903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8FA4-584E-9A4A-A12B-BCA74ACB73D6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70BED-B79D-1641-858B-B73E0B5C0F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0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804D-8206-7C4C-9EED-E91EA4D26136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DC2F-BC3F-BF41-8E23-1E32E61CC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34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06BC-01FB-4446-8F84-EE190481D425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E343-BAE8-564A-B95B-387C498542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43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BDFC-ABC8-8F49-8ED7-1A663C5FB24B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1A3D7-7AFD-5A45-BE1E-431E227017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808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EE43-76F2-844B-B158-DCB3C4BAA66D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4ACF-7841-E148-8716-91CD34B901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375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8BB68-8380-0C47-94BE-89F3A739007E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917D-E602-1141-8525-D0A9C43F06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56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2C8C-6240-3F44-98EC-BD997287CC0F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4512-A7A9-BA44-9181-2B26275AA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636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96978B9-0307-9E45-9F83-383352CB9239}" type="datetimeFigureOut">
              <a:rPr lang="zh-CN" altLang="en-US"/>
              <a:pPr>
                <a:defRPr/>
              </a:pPr>
              <a:t>20/3/8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4B992CBE-B8A1-0F46-9441-C5855EAFDD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宋体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宋体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971550" y="1660923"/>
            <a:ext cx="7380288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9pPr>
          </a:lstStyle>
          <a:p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第七章 </a:t>
            </a:r>
            <a:r>
              <a:rPr kumimoji="1" lang="en-US" altLang="zh-CN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力与运动</a:t>
            </a:r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第</a:t>
            </a:r>
            <a:r>
              <a:rPr kumimoji="1" lang="zh-CN" altLang="zh-CN" sz="3200" dirty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2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节</a:t>
            </a:r>
            <a:r>
              <a:rPr kumimoji="1" lang="en-US" altLang="zh-CN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力的合成</a:t>
            </a:r>
            <a:endParaRPr lang="zh-CN" altLang="en-US" sz="3200" dirty="0">
              <a:solidFill>
                <a:srgbClr val="FF0000"/>
              </a:solidFill>
              <a:latin typeface="楷体_GB2312" charset="0"/>
              <a:ea typeface="楷体_GB2312" charset="0"/>
              <a:cs typeface="楷体_GB23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推和拉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1700" y="411510"/>
            <a:ext cx="5118321" cy="3465385"/>
          </a:xfrm>
          <a:prstGeom prst="rect">
            <a:avLst/>
          </a:prstGeom>
          <a:noFill/>
          <a:ln w="76200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221850" y="4146925"/>
            <a:ext cx="2724220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en-US" altLang="zh-CN" sz="2800" b="1" i="1" dirty="0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800" b="1" dirty="0">
                <a:latin typeface="+mn-ea"/>
                <a:ea typeface="+mn-ea"/>
                <a:cs typeface="黑体" charset="0"/>
              </a:rPr>
              <a:t> </a:t>
            </a:r>
            <a:r>
              <a:rPr lang="zh-CN" altLang="en-US" sz="2800" b="1" baseline="-25000" dirty="0">
                <a:latin typeface="+mn-ea"/>
                <a:ea typeface="+mn-ea"/>
                <a:cs typeface="黑体" charset="0"/>
              </a:rPr>
              <a:t>合</a:t>
            </a:r>
            <a:r>
              <a:rPr lang="en-US" altLang="zh-CN" sz="2800" b="1" dirty="0">
                <a:latin typeface="+mn-ea"/>
                <a:ea typeface="+mn-ea"/>
                <a:cs typeface="黑体" charset="0"/>
              </a:rPr>
              <a:t>= </a:t>
            </a:r>
            <a:r>
              <a:rPr lang="en-US" altLang="zh-CN" sz="2800" b="1" i="1" dirty="0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800" b="1" baseline="-18000" dirty="0">
                <a:latin typeface="+mn-ea"/>
                <a:ea typeface="+mn-ea"/>
                <a:cs typeface="黑体" charset="0"/>
              </a:rPr>
              <a:t>1</a:t>
            </a:r>
            <a:r>
              <a:rPr lang="en-US" altLang="zh-CN" sz="2800" dirty="0">
                <a:latin typeface="+mn-ea"/>
                <a:ea typeface="+mn-ea"/>
                <a:cs typeface="黑体" charset="0"/>
              </a:rPr>
              <a:t> </a:t>
            </a:r>
            <a:r>
              <a:rPr lang="en-US" altLang="zh-CN" sz="2800" b="1" dirty="0">
                <a:latin typeface="+mn-ea"/>
                <a:ea typeface="+mn-ea"/>
                <a:cs typeface="黑体" charset="0"/>
              </a:rPr>
              <a:t>+</a:t>
            </a:r>
            <a:r>
              <a:rPr lang="en-US" altLang="zh-CN" sz="2800" b="1" i="1" dirty="0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800" b="1" baseline="-18000" dirty="0">
                <a:latin typeface="+mn-ea"/>
                <a:ea typeface="+mn-ea"/>
                <a:cs typeface="黑体" charset="0"/>
              </a:rPr>
              <a:t>2</a:t>
            </a:r>
            <a:endParaRPr lang="zh-CN" altLang="en-US" sz="2800" b="1" dirty="0">
              <a:latin typeface="+mn-ea"/>
              <a:ea typeface="+mn-ea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43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4" descr="多人划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535" y="456515"/>
            <a:ext cx="4784234" cy="2835315"/>
          </a:xfrm>
          <a:prstGeom prst="rect">
            <a:avLst/>
          </a:prstGeom>
          <a:noFill/>
          <a:ln w="57150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337085" y="1311610"/>
            <a:ext cx="36461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黑体" charset="0"/>
              </a:rPr>
              <a:t>运动员是如何运用合力的？</a:t>
            </a:r>
          </a:p>
          <a:p>
            <a:pPr algn="l" eaLnBrk="1" hangingPunct="1">
              <a:spcBef>
                <a:spcPct val="5000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黑体" charset="0"/>
              </a:rPr>
              <a:t>这也属于同一直线上二力的合成吗？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21550" y="3741880"/>
            <a:ext cx="6769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——</a:t>
            </a:r>
            <a:r>
              <a:rPr lang="zh-CN" altLang="en-US" sz="280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靠步调一致，奋力划浆来增大合力的。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1097814" y="4227655"/>
            <a:ext cx="72723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受到的合力越大，前进的速度就越快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3581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7270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727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" fill="hold"/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0" grpId="0"/>
      <p:bldP spid="72710" grpId="1"/>
      <p:bldP spid="72711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376645" y="231490"/>
            <a:ext cx="6075675" cy="119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dirty="0">
                <a:latin typeface="+mn-ea"/>
                <a:ea typeface="+mn-ea"/>
                <a:cs typeface="黑体" charset="0"/>
              </a:rPr>
              <a:t>你是否想过物体所受到的合外力为零时，情况会怎样呢？</a:t>
            </a:r>
          </a:p>
        </p:txBody>
      </p:sp>
      <p:pic>
        <p:nvPicPr>
          <p:cNvPr id="73734" name="Picture 6" descr="杯子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6805" y="1806665"/>
            <a:ext cx="2735262" cy="1691879"/>
          </a:xfrm>
          <a:prstGeom prst="rect">
            <a:avLst/>
          </a:prstGeom>
          <a:noFill/>
          <a:ln w="57150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64505" y="1595925"/>
            <a:ext cx="936625" cy="913209"/>
            <a:chOff x="0" y="0"/>
            <a:chExt cx="590" cy="767"/>
          </a:xfrm>
        </p:grpSpPr>
        <p:sp>
          <p:nvSpPr>
            <p:cNvPr id="21530" name="Line 9"/>
            <p:cNvSpPr>
              <a:spLocks noChangeShapeType="1"/>
            </p:cNvSpPr>
            <p:nvPr/>
          </p:nvSpPr>
          <p:spPr bwMode="auto">
            <a:xfrm flipV="1">
              <a:off x="91" y="222"/>
              <a:ext cx="0" cy="545"/>
            </a:xfrm>
            <a:prstGeom prst="line">
              <a:avLst/>
            </a:prstGeom>
            <a:noFill/>
            <a:ln w="57150" cap="sq">
              <a:solidFill>
                <a:srgbClr val="3366FF"/>
              </a:solidFill>
              <a:round/>
              <a:headEnd type="oval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80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1531" name="Text Box 10"/>
            <p:cNvSpPr txBox="1">
              <a:spLocks noChangeArrowheads="1"/>
            </p:cNvSpPr>
            <p:nvPr/>
          </p:nvSpPr>
          <p:spPr bwMode="auto">
            <a:xfrm>
              <a:off x="0" y="0"/>
              <a:ext cx="590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2800" i="1" dirty="0">
                  <a:latin typeface="+mn-ea"/>
                  <a:ea typeface="+mn-ea"/>
                  <a:cs typeface="黑体" charset="0"/>
                </a:rPr>
                <a:t>F</a:t>
              </a:r>
              <a:r>
                <a:rPr lang="zh-CN" altLang="en-US" sz="2800" dirty="0">
                  <a:latin typeface="+mn-ea"/>
                  <a:ea typeface="+mn-ea"/>
                  <a:cs typeface="黑体" charset="0"/>
                </a:rPr>
                <a:t>支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64505" y="2509135"/>
            <a:ext cx="936625" cy="1013222"/>
            <a:chOff x="0" y="0"/>
            <a:chExt cx="590" cy="851"/>
          </a:xfrm>
        </p:grpSpPr>
        <p:sp>
          <p:nvSpPr>
            <p:cNvPr id="21528" name="Line 12"/>
            <p:cNvSpPr>
              <a:spLocks noChangeShapeType="1"/>
            </p:cNvSpPr>
            <p:nvPr/>
          </p:nvSpPr>
          <p:spPr bwMode="auto">
            <a:xfrm>
              <a:off x="91" y="0"/>
              <a:ext cx="0" cy="544"/>
            </a:xfrm>
            <a:prstGeom prst="line">
              <a:avLst/>
            </a:prstGeom>
            <a:noFill/>
            <a:ln w="57150" cap="sq">
              <a:solidFill>
                <a:srgbClr val="3366FF"/>
              </a:solidFill>
              <a:round/>
              <a:headEnd type="oval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80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1529" name="Text Box 13"/>
            <p:cNvSpPr txBox="1">
              <a:spLocks noChangeArrowheads="1"/>
            </p:cNvSpPr>
            <p:nvPr/>
          </p:nvSpPr>
          <p:spPr bwMode="auto">
            <a:xfrm>
              <a:off x="0" y="412"/>
              <a:ext cx="590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CN" sz="2800" i="1">
                  <a:latin typeface="+mn-ea"/>
                  <a:ea typeface="+mn-ea"/>
                  <a:cs typeface="黑体" charset="0"/>
                </a:rPr>
                <a:t>G</a:t>
              </a:r>
            </a:p>
          </p:txBody>
        </p:sp>
      </p:grpSp>
      <p:sp>
        <p:nvSpPr>
          <p:cNvPr id="73754" name="Text Box 26"/>
          <p:cNvSpPr txBox="1">
            <a:spLocks noChangeArrowheads="1"/>
          </p:cNvSpPr>
          <p:nvPr/>
        </p:nvSpPr>
        <p:spPr bwMode="auto">
          <a:xfrm>
            <a:off x="926595" y="3831890"/>
            <a:ext cx="7155795" cy="119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运动状态不改变，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物体会保持匀速直线运动状态或静止状态</a:t>
            </a:r>
            <a:endParaRPr lang="zh-CN" altLang="en-US" sz="2800" dirty="0">
              <a:solidFill>
                <a:srgbClr val="FF0000"/>
              </a:solidFill>
              <a:latin typeface="+mn-ea"/>
              <a:ea typeface="+mn-ea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88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1"/>
          <p:cNvSpPr txBox="1">
            <a:spLocks noChangeArrowheads="1"/>
          </p:cNvSpPr>
          <p:nvPr/>
        </p:nvSpPr>
        <p:spPr bwMode="auto">
          <a:xfrm>
            <a:off x="368301" y="1806178"/>
            <a:ext cx="511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zh-CN" sz="2400">
                <a:latin typeface="+mn-ea"/>
                <a:ea typeface="+mn-ea"/>
                <a:cs typeface="黑体" charset="0"/>
              </a:rPr>
              <a:t>力的合成</a:t>
            </a:r>
          </a:p>
        </p:txBody>
      </p:sp>
      <p:sp>
        <p:nvSpPr>
          <p:cNvPr id="22531" name="文本框 2"/>
          <p:cNvSpPr txBox="1">
            <a:spLocks noChangeArrowheads="1"/>
          </p:cNvSpPr>
          <p:nvPr/>
        </p:nvSpPr>
        <p:spPr bwMode="auto">
          <a:xfrm>
            <a:off x="1331640" y="771550"/>
            <a:ext cx="981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zh-CN" altLang="en-US" sz="2400" dirty="0">
                <a:latin typeface="+mn-ea"/>
                <a:ea typeface="+mn-ea"/>
                <a:cs typeface="黑体" charset="0"/>
              </a:rPr>
              <a:t>合力</a:t>
            </a:r>
          </a:p>
        </p:txBody>
      </p:sp>
      <p:sp>
        <p:nvSpPr>
          <p:cNvPr id="22532" name="文本框 4"/>
          <p:cNvSpPr txBox="1">
            <a:spLocks noChangeArrowheads="1"/>
          </p:cNvSpPr>
          <p:nvPr/>
        </p:nvSpPr>
        <p:spPr bwMode="auto">
          <a:xfrm>
            <a:off x="1273175" y="2696766"/>
            <a:ext cx="1873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zh-CN" altLang="en-US" sz="2400">
                <a:latin typeface="+mn-ea"/>
                <a:ea typeface="+mn-ea"/>
                <a:cs typeface="黑体" charset="0"/>
              </a:rPr>
              <a:t>同一直线上二力的合成</a:t>
            </a:r>
          </a:p>
        </p:txBody>
      </p:sp>
      <p:sp>
        <p:nvSpPr>
          <p:cNvPr id="15" name="左箭头 14"/>
          <p:cNvSpPr/>
          <p:nvPr/>
        </p:nvSpPr>
        <p:spPr>
          <a:xfrm flipH="1">
            <a:off x="2231740" y="951570"/>
            <a:ext cx="360362" cy="215504"/>
          </a:xfrm>
          <a:prstGeom prst="leftArrow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endParaRPr lang="zh-CN" altLang="en-US" noProof="1">
              <a:latin typeface="+mn-ea"/>
            </a:endParaRPr>
          </a:p>
        </p:txBody>
      </p:sp>
      <p:sp>
        <p:nvSpPr>
          <p:cNvPr id="22534" name="AutoShape 14"/>
          <p:cNvSpPr>
            <a:spLocks/>
          </p:cNvSpPr>
          <p:nvPr/>
        </p:nvSpPr>
        <p:spPr bwMode="auto">
          <a:xfrm>
            <a:off x="3548064" y="1986685"/>
            <a:ext cx="213846" cy="2070230"/>
          </a:xfrm>
          <a:prstGeom prst="leftBrace">
            <a:avLst>
              <a:gd name="adj1" fmla="val 69859"/>
              <a:gd name="adj2" fmla="val 50000"/>
            </a:avLst>
          </a:prstGeom>
          <a:noFill/>
          <a:ln w="19050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2400">
              <a:latin typeface="+mn-ea"/>
              <a:ea typeface="+mn-ea"/>
              <a:cs typeface="黑体" charset="0"/>
            </a:endParaRPr>
          </a:p>
        </p:txBody>
      </p:sp>
      <p:sp>
        <p:nvSpPr>
          <p:cNvPr id="9" name="左箭头 8"/>
          <p:cNvSpPr/>
          <p:nvPr/>
        </p:nvSpPr>
        <p:spPr>
          <a:xfrm flipH="1">
            <a:off x="3027363" y="2982516"/>
            <a:ext cx="360362" cy="215503"/>
          </a:xfrm>
          <a:prstGeom prst="leftArrow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endParaRPr lang="zh-CN" altLang="en-US" noProof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536" name="AutoShape 14"/>
          <p:cNvSpPr>
            <a:spLocks/>
          </p:cNvSpPr>
          <p:nvPr/>
        </p:nvSpPr>
        <p:spPr bwMode="auto">
          <a:xfrm>
            <a:off x="974725" y="951570"/>
            <a:ext cx="266905" cy="2109527"/>
          </a:xfrm>
          <a:prstGeom prst="leftBrace">
            <a:avLst>
              <a:gd name="adj1" fmla="val 69734"/>
              <a:gd name="adj2" fmla="val 50000"/>
            </a:avLst>
          </a:prstGeom>
          <a:noFill/>
          <a:ln w="19050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2400">
              <a:latin typeface="+mn-ea"/>
              <a:ea typeface="+mn-ea"/>
              <a:cs typeface="黑体" charset="0"/>
            </a:endParaRPr>
          </a:p>
        </p:txBody>
      </p:sp>
      <p:sp>
        <p:nvSpPr>
          <p:cNvPr id="22538" name="文本框 1"/>
          <p:cNvSpPr txBox="1">
            <a:spLocks noChangeArrowheads="1"/>
          </p:cNvSpPr>
          <p:nvPr/>
        </p:nvSpPr>
        <p:spPr bwMode="auto">
          <a:xfrm>
            <a:off x="2726795" y="456515"/>
            <a:ext cx="567055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latin typeface="+mn-ea"/>
                <a:ea typeface="+mn-ea"/>
                <a:cs typeface="黑体" charset="0"/>
              </a:rPr>
              <a:t>如果一个力产生的作用效果与几个力共同作用产生的效果相同，那么这个力就叫做那几个力的合力。</a:t>
            </a:r>
          </a:p>
        </p:txBody>
      </p:sp>
      <p:sp>
        <p:nvSpPr>
          <p:cNvPr id="22539" name="文本框 2"/>
          <p:cNvSpPr txBox="1">
            <a:spLocks noChangeArrowheads="1"/>
          </p:cNvSpPr>
          <p:nvPr/>
        </p:nvSpPr>
        <p:spPr bwMode="auto">
          <a:xfrm>
            <a:off x="3896925" y="1716655"/>
            <a:ext cx="4906963" cy="1251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zh-CN" altLang="en-US" sz="2200" dirty="0">
                <a:latin typeface="+mn-ea"/>
                <a:ea typeface="+mn-ea"/>
                <a:cs typeface="黑体" charset="0"/>
              </a:rPr>
              <a:t>同一直线上，方向相同的两个力的合力，大小等于这两个力的大小之和，方向跟这两个力的方向相同。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3949701" y="3319463"/>
            <a:ext cx="4837113" cy="1251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zh-CN" altLang="en-US" sz="2200" dirty="0">
                <a:latin typeface="+mn-ea"/>
                <a:ea typeface="+mn-ea"/>
                <a:cs typeface="黑体" charset="0"/>
              </a:rPr>
              <a:t>同一直线上，方向相反的两个力的合力，大小等于这两个力的大小之差，方向跟较大的那个力的方向相同。</a:t>
            </a:r>
          </a:p>
        </p:txBody>
      </p:sp>
      <p:sp>
        <p:nvSpPr>
          <p:cNvPr id="22541" name="Text Box 5"/>
          <p:cNvSpPr txBox="1">
            <a:spLocks noChangeArrowheads="1"/>
          </p:cNvSpPr>
          <p:nvPr/>
        </p:nvSpPr>
        <p:spPr bwMode="auto">
          <a:xfrm>
            <a:off x="5141914" y="2900362"/>
            <a:ext cx="20161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en-US" altLang="zh-CN" sz="2400" b="1" i="1">
                <a:latin typeface="+mn-ea"/>
                <a:ea typeface="+mn-ea"/>
                <a:cs typeface="黑体" charset="0"/>
              </a:rPr>
              <a:t>F </a:t>
            </a:r>
            <a:r>
              <a:rPr lang="zh-CN" altLang="en-US" sz="2400" b="1" baseline="-25000">
                <a:latin typeface="+mn-ea"/>
                <a:ea typeface="+mn-ea"/>
                <a:cs typeface="黑体" charset="0"/>
              </a:rPr>
              <a:t>合</a:t>
            </a:r>
            <a:r>
              <a:rPr lang="en-US" altLang="zh-CN" sz="2400" b="1">
                <a:latin typeface="+mn-ea"/>
                <a:ea typeface="+mn-ea"/>
                <a:cs typeface="黑体" charset="0"/>
              </a:rPr>
              <a:t>= </a:t>
            </a:r>
            <a:r>
              <a:rPr lang="en-US" altLang="zh-CN" sz="2400" b="1" i="1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400" b="1" baseline="-18000">
                <a:latin typeface="+mn-ea"/>
                <a:ea typeface="+mn-ea"/>
                <a:cs typeface="黑体" charset="0"/>
              </a:rPr>
              <a:t>1</a:t>
            </a:r>
            <a:r>
              <a:rPr lang="en-US" altLang="zh-CN" sz="2400" b="1">
                <a:latin typeface="+mn-ea"/>
                <a:ea typeface="+mn-ea"/>
                <a:cs typeface="黑体" charset="0"/>
              </a:rPr>
              <a:t> +</a:t>
            </a:r>
            <a:r>
              <a:rPr lang="en-US" altLang="zh-CN" sz="2400" b="1" i="1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400" b="1" baseline="-18000">
                <a:latin typeface="+mn-ea"/>
                <a:ea typeface="+mn-ea"/>
                <a:cs typeface="黑体" charset="0"/>
              </a:rPr>
              <a:t>2</a:t>
            </a:r>
          </a:p>
        </p:txBody>
      </p:sp>
      <p:sp>
        <p:nvSpPr>
          <p:cNvPr id="22542" name="Text Box 5"/>
          <p:cNvSpPr txBox="1">
            <a:spLocks noChangeArrowheads="1"/>
          </p:cNvSpPr>
          <p:nvPr/>
        </p:nvSpPr>
        <p:spPr bwMode="auto">
          <a:xfrm>
            <a:off x="5157065" y="4416955"/>
            <a:ext cx="20161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</a:pPr>
            <a:r>
              <a:rPr lang="en-US" altLang="zh-CN" sz="2400" b="1" i="1" dirty="0">
                <a:latin typeface="+mn-ea"/>
                <a:ea typeface="+mn-ea"/>
                <a:cs typeface="黑体" charset="0"/>
              </a:rPr>
              <a:t>F </a:t>
            </a:r>
            <a:r>
              <a:rPr lang="zh-CN" altLang="en-US" sz="2400" b="1" baseline="-25000" dirty="0">
                <a:latin typeface="+mn-ea"/>
                <a:ea typeface="+mn-ea"/>
                <a:cs typeface="黑体" charset="0"/>
              </a:rPr>
              <a:t>合</a:t>
            </a:r>
            <a:r>
              <a:rPr lang="en-US" altLang="zh-CN" sz="2400" b="1" dirty="0">
                <a:latin typeface="+mn-ea"/>
                <a:ea typeface="+mn-ea"/>
                <a:cs typeface="黑体" charset="0"/>
              </a:rPr>
              <a:t>= </a:t>
            </a:r>
            <a:r>
              <a:rPr lang="en-US" altLang="zh-CN" sz="2400" b="1" i="1" dirty="0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400" b="1" baseline="-18000" dirty="0">
                <a:latin typeface="+mn-ea"/>
                <a:ea typeface="+mn-ea"/>
                <a:cs typeface="黑体" charset="0"/>
              </a:rPr>
              <a:t>1</a:t>
            </a:r>
            <a:r>
              <a:rPr lang="en-US" altLang="zh-CN" sz="2400" b="1" dirty="0">
                <a:latin typeface="+mn-ea"/>
                <a:ea typeface="+mn-ea"/>
                <a:cs typeface="黑体" charset="0"/>
              </a:rPr>
              <a:t> -</a:t>
            </a:r>
            <a:r>
              <a:rPr lang="en-US" altLang="zh-CN" sz="2400" b="1" i="1" dirty="0">
                <a:latin typeface="+mn-ea"/>
                <a:ea typeface="+mn-ea"/>
                <a:cs typeface="黑体" charset="0"/>
              </a:rPr>
              <a:t>F</a:t>
            </a:r>
            <a:r>
              <a:rPr lang="en-US" altLang="zh-CN" sz="2400" b="1" baseline="-18000" dirty="0">
                <a:latin typeface="+mn-ea"/>
                <a:ea typeface="+mn-ea"/>
                <a:cs typeface="黑体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03443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66555" y="546525"/>
            <a:ext cx="77061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en-US" sz="2800" b="1" dirty="0" smtClean="0">
                <a:solidFill>
                  <a:schemeClr val="tx1"/>
                </a:solidFill>
                <a:latin typeface="+mn-ea"/>
                <a:ea typeface="+mn-ea"/>
              </a:rPr>
              <a:t>作用在一个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ea typeface="+mn-ea"/>
              </a:rPr>
              <a:t>物体上的两个力</a:t>
            </a:r>
            <a:r>
              <a:rPr lang="en-US" altLang="zh-CN" sz="2800" b="1" dirty="0">
                <a:solidFill>
                  <a:schemeClr val="tx1"/>
                </a:solidFill>
                <a:latin typeface="+mn-ea"/>
                <a:ea typeface="+mn-ea"/>
              </a:rPr>
              <a:t>8N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ea typeface="+mn-ea"/>
              </a:rPr>
              <a:t>和</a:t>
            </a:r>
            <a:r>
              <a:rPr lang="en-US" altLang="zh-CN" sz="2800" b="1" dirty="0">
                <a:solidFill>
                  <a:schemeClr val="tx1"/>
                </a:solidFill>
                <a:latin typeface="+mn-ea"/>
                <a:ea typeface="+mn-ea"/>
              </a:rPr>
              <a:t>3N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ea typeface="+mn-ea"/>
              </a:rPr>
              <a:t>，那么他们的合力最大是（</a:t>
            </a:r>
            <a:r>
              <a:rPr lang="en-US" altLang="zh-CN" sz="2800" b="1" dirty="0">
                <a:solidFill>
                  <a:schemeClr val="tx1"/>
                </a:solidFill>
                <a:latin typeface="+mn-ea"/>
                <a:ea typeface="+mn-ea"/>
              </a:rPr>
              <a:t>   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ea typeface="+mn-ea"/>
              </a:rPr>
              <a:t>），合力的最小（</a:t>
            </a:r>
            <a:r>
              <a:rPr lang="en-US" altLang="zh-CN" sz="2800" b="1" dirty="0">
                <a:solidFill>
                  <a:schemeClr val="tx1"/>
                </a:solidFill>
                <a:latin typeface="+mn-ea"/>
                <a:ea typeface="+mn-ea"/>
              </a:rPr>
              <a:t>     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01870" y="951570"/>
            <a:ext cx="736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11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N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92280" y="95157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N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40808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66555" y="501520"/>
            <a:ext cx="754233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有关合力概念错误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的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是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lang="en-US" altLang="zh-CN" sz="2800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　　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A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．合力是从力作用效果上考虑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的</a:t>
            </a:r>
            <a:endParaRPr lang="en-US" altLang="zh-CN" sz="2800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　　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B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．合力的大小总比分力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大</a:t>
            </a:r>
            <a:endParaRPr lang="en-US" altLang="zh-CN" sz="2800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　　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C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．合力的大小可以小于任何一个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分力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　　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D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ea typeface="+mn-ea"/>
              </a:rPr>
              <a:t>．考虑合力时就不用再考虑各分力了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endParaRPr lang="zh-CN" altLang="en-US" sz="2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98250" y="50152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B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365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6565" y="546525"/>
            <a:ext cx="78308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一个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物体受到 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=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4N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,F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=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6N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的作用,且两个力在同一直线上,则这两个力的合力大小(  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pPr algn="l"/>
            <a:endParaRPr lang="zh-CN" altLang="zh-CN" sz="2800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en-US" altLang="zh-CN" sz="2800" dirty="0" err="1">
                <a:solidFill>
                  <a:schemeClr val="tx1"/>
                </a:solidFill>
                <a:latin typeface="+mn-ea"/>
                <a:ea typeface="+mn-ea"/>
              </a:rPr>
              <a:t>A.可能是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 2 N	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+mn-ea"/>
                <a:ea typeface="+mn-ea"/>
              </a:rPr>
              <a:t>B</a:t>
            </a:r>
            <a:r>
              <a:rPr lang="en-US" altLang="zh-CN" sz="2800" dirty="0" err="1">
                <a:solidFill>
                  <a:schemeClr val="tx1"/>
                </a:solidFill>
                <a:latin typeface="+mn-ea"/>
                <a:ea typeface="+mn-ea"/>
              </a:rPr>
              <a:t>.可能是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 3 N     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en-US" altLang="zh-CN" sz="2800" dirty="0" err="1" smtClean="0">
                <a:solidFill>
                  <a:schemeClr val="tx1"/>
                </a:solidFill>
                <a:latin typeface="+mn-ea"/>
                <a:ea typeface="+mn-ea"/>
              </a:rPr>
              <a:t>C</a:t>
            </a:r>
            <a:r>
              <a:rPr lang="en-US" altLang="zh-CN" sz="2800" dirty="0" err="1">
                <a:solidFill>
                  <a:schemeClr val="tx1"/>
                </a:solidFill>
                <a:latin typeface="+mn-ea"/>
                <a:ea typeface="+mn-ea"/>
              </a:rPr>
              <a:t>.一定是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 2 N	  </a:t>
            </a:r>
            <a:r>
              <a:rPr lang="en-US" altLang="zh-CN" sz="2800" dirty="0" err="1">
                <a:solidFill>
                  <a:schemeClr val="tx1"/>
                </a:solidFill>
                <a:latin typeface="+mn-ea"/>
                <a:ea typeface="+mn-ea"/>
              </a:rPr>
              <a:t>D.一定是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 10 N</a:t>
            </a:r>
            <a:endParaRPr lang="zh-CN" altLang="zh-CN" sz="2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77245" y="9515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+mn-ea"/>
              </a:rPr>
              <a:t>A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84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323851" y="357187"/>
            <a:ext cx="81375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</a:rPr>
              <a:t>例：</a:t>
            </a:r>
            <a:r>
              <a:rPr lang="zh-CN" altLang="en-US" sz="2800" dirty="0" smtClean="0">
                <a:solidFill>
                  <a:schemeClr val="tx1"/>
                </a:solidFill>
              </a:rPr>
              <a:t>弹簧测力计下挂</a:t>
            </a:r>
            <a:r>
              <a:rPr lang="zh-CN" altLang="en-US" sz="2800" dirty="0">
                <a:solidFill>
                  <a:schemeClr val="tx1"/>
                </a:solidFill>
              </a:rPr>
              <a:t>有</a:t>
            </a:r>
            <a:r>
              <a:rPr lang="en-US" altLang="zh-CN" sz="2800" dirty="0" smtClean="0">
                <a:solidFill>
                  <a:schemeClr val="tx1"/>
                </a:solidFill>
              </a:rPr>
              <a:t>15N</a:t>
            </a:r>
            <a:r>
              <a:rPr lang="zh-CN" altLang="en-US" sz="2800" dirty="0" smtClean="0">
                <a:solidFill>
                  <a:schemeClr val="tx1"/>
                </a:solidFill>
              </a:rPr>
              <a:t>的</a:t>
            </a:r>
            <a:r>
              <a:rPr lang="zh-CN" altLang="en-US" sz="2800" dirty="0">
                <a:solidFill>
                  <a:schemeClr val="tx1"/>
                </a:solidFill>
              </a:rPr>
              <a:t>物体，当用手竖直向上托物体时，弹簧测力计的示数是</a:t>
            </a:r>
            <a:r>
              <a:rPr lang="en-US" altLang="zh-CN" sz="2800" dirty="0" smtClean="0">
                <a:solidFill>
                  <a:schemeClr val="tx1"/>
                </a:solidFill>
              </a:rPr>
              <a:t>10N</a:t>
            </a:r>
            <a:r>
              <a:rPr lang="zh-CN" altLang="en-US" sz="2800" dirty="0" smtClean="0">
                <a:solidFill>
                  <a:schemeClr val="tx1"/>
                </a:solidFill>
              </a:rPr>
              <a:t>，</a:t>
            </a:r>
            <a:r>
              <a:rPr lang="zh-CN" altLang="en-US" sz="2800" dirty="0">
                <a:solidFill>
                  <a:schemeClr val="tx1"/>
                </a:solidFill>
              </a:rPr>
              <a:t>则手对物体向上的力的大小是（</a:t>
            </a:r>
            <a:r>
              <a:rPr lang="en-US" altLang="zh-CN" sz="2800" dirty="0">
                <a:solidFill>
                  <a:schemeClr val="tx1"/>
                </a:solidFill>
              </a:rPr>
              <a:t>   </a:t>
            </a:r>
            <a:r>
              <a:rPr lang="zh-CN" altLang="en-US" sz="2800" dirty="0" smtClean="0">
                <a:solidFill>
                  <a:schemeClr val="tx1"/>
                </a:solidFill>
              </a:rPr>
              <a:t>）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17113" name="Line 25"/>
          <p:cNvSpPr>
            <a:spLocks noChangeShapeType="1"/>
          </p:cNvSpPr>
          <p:nvPr/>
        </p:nvSpPr>
        <p:spPr bwMode="auto">
          <a:xfrm flipV="1">
            <a:off x="6057165" y="3426845"/>
            <a:ext cx="0" cy="270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17115" name="Group 27"/>
          <p:cNvGrpSpPr>
            <a:grpSpLocks/>
          </p:cNvGrpSpPr>
          <p:nvPr/>
        </p:nvGrpSpPr>
        <p:grpSpPr bwMode="auto">
          <a:xfrm>
            <a:off x="5625366" y="1968329"/>
            <a:ext cx="1584325" cy="2680097"/>
            <a:chOff x="2517" y="2069"/>
            <a:chExt cx="998" cy="2251"/>
          </a:xfrm>
        </p:grpSpPr>
        <p:grpSp>
          <p:nvGrpSpPr>
            <p:cNvPr id="217107" name="Group 19"/>
            <p:cNvGrpSpPr>
              <a:grpSpLocks/>
            </p:cNvGrpSpPr>
            <p:nvPr/>
          </p:nvGrpSpPr>
          <p:grpSpPr bwMode="auto">
            <a:xfrm rot="16200000">
              <a:off x="2132" y="2545"/>
              <a:ext cx="1316" cy="363"/>
              <a:chOff x="884" y="3067"/>
              <a:chExt cx="1316" cy="363"/>
            </a:xfrm>
          </p:grpSpPr>
          <p:sp>
            <p:nvSpPr>
              <p:cNvPr id="217093" name="Oval 5"/>
              <p:cNvSpPr>
                <a:spLocks noChangeArrowheads="1"/>
              </p:cNvSpPr>
              <p:nvPr/>
            </p:nvSpPr>
            <p:spPr bwMode="auto">
              <a:xfrm>
                <a:off x="2064" y="3202"/>
                <a:ext cx="136" cy="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094" name="Line 6"/>
              <p:cNvSpPr>
                <a:spLocks noChangeShapeType="1"/>
              </p:cNvSpPr>
              <p:nvPr/>
            </p:nvSpPr>
            <p:spPr bwMode="auto">
              <a:xfrm flipH="1">
                <a:off x="1338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095" name="Line 7"/>
              <p:cNvSpPr>
                <a:spLocks noChangeShapeType="1"/>
              </p:cNvSpPr>
              <p:nvPr/>
            </p:nvSpPr>
            <p:spPr bwMode="auto">
              <a:xfrm flipH="1">
                <a:off x="1474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096" name="Line 8"/>
              <p:cNvSpPr>
                <a:spLocks noChangeShapeType="1"/>
              </p:cNvSpPr>
              <p:nvPr/>
            </p:nvSpPr>
            <p:spPr bwMode="auto">
              <a:xfrm flipH="1">
                <a:off x="1610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097" name="Rectangle 9"/>
              <p:cNvSpPr>
                <a:spLocks noChangeArrowheads="1"/>
              </p:cNvSpPr>
              <p:nvPr/>
            </p:nvSpPr>
            <p:spPr bwMode="auto">
              <a:xfrm>
                <a:off x="884" y="3067"/>
                <a:ext cx="1134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098" name="Line 10"/>
              <p:cNvSpPr>
                <a:spLocks noChangeShapeType="1"/>
              </p:cNvSpPr>
              <p:nvPr/>
            </p:nvSpPr>
            <p:spPr bwMode="auto">
              <a:xfrm>
                <a:off x="930" y="3248"/>
                <a:ext cx="1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099" name="Line 11"/>
              <p:cNvSpPr>
                <a:spLocks noChangeShapeType="1"/>
              </p:cNvSpPr>
              <p:nvPr/>
            </p:nvSpPr>
            <p:spPr bwMode="auto">
              <a:xfrm>
                <a:off x="1066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100" name="Line 12"/>
              <p:cNvSpPr>
                <a:spLocks noChangeShapeType="1"/>
              </p:cNvSpPr>
              <p:nvPr/>
            </p:nvSpPr>
            <p:spPr bwMode="auto">
              <a:xfrm flipH="1">
                <a:off x="1202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101" name="Line 13"/>
              <p:cNvSpPr>
                <a:spLocks noChangeShapeType="1"/>
              </p:cNvSpPr>
              <p:nvPr/>
            </p:nvSpPr>
            <p:spPr bwMode="auto">
              <a:xfrm flipH="1">
                <a:off x="1746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102" name="Line 14"/>
              <p:cNvSpPr>
                <a:spLocks noChangeShapeType="1"/>
              </p:cNvSpPr>
              <p:nvPr/>
            </p:nvSpPr>
            <p:spPr bwMode="auto">
              <a:xfrm flipH="1">
                <a:off x="1882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103" name="WordArt 15"/>
              <p:cNvSpPr>
                <a:spLocks noChangeArrowheads="1" noChangeShapeType="1" noTextEdit="1"/>
              </p:cNvSpPr>
              <p:nvPr/>
            </p:nvSpPr>
            <p:spPr bwMode="auto">
              <a:xfrm flipH="1">
                <a:off x="1020" y="3099"/>
                <a:ext cx="64" cy="104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宋体"/>
                    <a:ea typeface="宋体"/>
                    <a:cs typeface="宋体"/>
                  </a:rPr>
                  <a:t>0</a:t>
                </a:r>
                <a:endParaRPr lang="zh-CN" alt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endParaRPr>
              </a:p>
            </p:txBody>
          </p:sp>
          <p:sp>
            <p:nvSpPr>
              <p:cNvPr id="217104" name="AutoShape 16"/>
              <p:cNvSpPr>
                <a:spLocks noChangeArrowheads="1"/>
              </p:cNvSpPr>
              <p:nvPr/>
            </p:nvSpPr>
            <p:spPr bwMode="auto">
              <a:xfrm>
                <a:off x="1428" y="3067"/>
                <a:ext cx="91" cy="363"/>
              </a:xfrm>
              <a:prstGeom prst="upDownArrow">
                <a:avLst>
                  <a:gd name="adj1" fmla="val 50000"/>
                  <a:gd name="adj2" fmla="val 79780"/>
                </a:avLst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17105" name="Line 17"/>
              <p:cNvSpPr>
                <a:spLocks noChangeShapeType="1"/>
              </p:cNvSpPr>
              <p:nvPr/>
            </p:nvSpPr>
            <p:spPr bwMode="auto">
              <a:xfrm flipH="1">
                <a:off x="1610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106" name="Line 18"/>
              <p:cNvSpPr>
                <a:spLocks noChangeShapeType="1"/>
              </p:cNvSpPr>
              <p:nvPr/>
            </p:nvSpPr>
            <p:spPr bwMode="auto">
              <a:xfrm flipH="1">
                <a:off x="1338" y="3202"/>
                <a:ext cx="1" cy="1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17112" name="Group 24"/>
            <p:cNvGrpSpPr>
              <a:grpSpLocks/>
            </p:cNvGrpSpPr>
            <p:nvPr/>
          </p:nvGrpSpPr>
          <p:grpSpPr bwMode="auto">
            <a:xfrm>
              <a:off x="2517" y="3521"/>
              <a:ext cx="589" cy="799"/>
              <a:chOff x="2426" y="3521"/>
              <a:chExt cx="589" cy="799"/>
            </a:xfrm>
          </p:grpSpPr>
          <p:grpSp>
            <p:nvGrpSpPr>
              <p:cNvPr id="217111" name="Group 23"/>
              <p:cNvGrpSpPr>
                <a:grpSpLocks/>
              </p:cNvGrpSpPr>
              <p:nvPr/>
            </p:nvGrpSpPr>
            <p:grpSpPr bwMode="auto">
              <a:xfrm>
                <a:off x="2426" y="3521"/>
                <a:ext cx="589" cy="799"/>
                <a:chOff x="2472" y="3521"/>
                <a:chExt cx="589" cy="799"/>
              </a:xfrm>
            </p:grpSpPr>
            <p:sp>
              <p:nvSpPr>
                <p:cNvPr id="217108" name="Rectangle 20"/>
                <p:cNvSpPr>
                  <a:spLocks noChangeArrowheads="1"/>
                </p:cNvSpPr>
                <p:nvPr/>
              </p:nvSpPr>
              <p:spPr bwMode="auto">
                <a:xfrm>
                  <a:off x="2472" y="3793"/>
                  <a:ext cx="589" cy="52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1710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744" y="3521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7110" name="Line 22"/>
              <p:cNvSpPr>
                <a:spLocks noChangeShapeType="1"/>
              </p:cNvSpPr>
              <p:nvPr/>
            </p:nvSpPr>
            <p:spPr bwMode="auto">
              <a:xfrm>
                <a:off x="2653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7114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3107" y="2704"/>
              <a:ext cx="408" cy="19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10N</a:t>
              </a:r>
              <a:endParaRPr lang="zh-CN" alt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grpSp>
        <p:nvGrpSpPr>
          <p:cNvPr id="217140" name="Group 52"/>
          <p:cNvGrpSpPr>
            <a:grpSpLocks/>
          </p:cNvGrpSpPr>
          <p:nvPr/>
        </p:nvGrpSpPr>
        <p:grpSpPr bwMode="auto">
          <a:xfrm>
            <a:off x="2240815" y="1968329"/>
            <a:ext cx="1511300" cy="2680097"/>
            <a:chOff x="612" y="2069"/>
            <a:chExt cx="952" cy="2251"/>
          </a:xfrm>
        </p:grpSpPr>
        <p:sp>
          <p:nvSpPr>
            <p:cNvPr id="217118" name="Oval 30"/>
            <p:cNvSpPr>
              <a:spLocks noChangeArrowheads="1"/>
            </p:cNvSpPr>
            <p:nvPr/>
          </p:nvSpPr>
          <p:spPr bwMode="auto">
            <a:xfrm rot="16200000">
              <a:off x="815" y="2091"/>
              <a:ext cx="136" cy="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119" name="Line 31"/>
            <p:cNvSpPr>
              <a:spLocks noChangeShapeType="1"/>
            </p:cNvSpPr>
            <p:nvPr/>
          </p:nvSpPr>
          <p:spPr bwMode="auto">
            <a:xfrm rot="16200000" flipH="1">
              <a:off x="905" y="2861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0" name="Line 32"/>
            <p:cNvSpPr>
              <a:spLocks noChangeShapeType="1"/>
            </p:cNvSpPr>
            <p:nvPr/>
          </p:nvSpPr>
          <p:spPr bwMode="auto">
            <a:xfrm rot="16200000" flipH="1">
              <a:off x="905" y="2725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1" name="Line 33"/>
            <p:cNvSpPr>
              <a:spLocks noChangeShapeType="1"/>
            </p:cNvSpPr>
            <p:nvPr/>
          </p:nvSpPr>
          <p:spPr bwMode="auto">
            <a:xfrm rot="16200000" flipH="1">
              <a:off x="905" y="2589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2" name="Rectangle 34"/>
            <p:cNvSpPr>
              <a:spLocks noChangeArrowheads="1"/>
            </p:cNvSpPr>
            <p:nvPr/>
          </p:nvSpPr>
          <p:spPr bwMode="auto">
            <a:xfrm rot="16200000">
              <a:off x="317" y="2636"/>
              <a:ext cx="1134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123" name="Line 35"/>
            <p:cNvSpPr>
              <a:spLocks noChangeShapeType="1"/>
            </p:cNvSpPr>
            <p:nvPr/>
          </p:nvSpPr>
          <p:spPr bwMode="auto">
            <a:xfrm rot="16200000">
              <a:off x="316" y="2772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4" name="Line 36"/>
            <p:cNvSpPr>
              <a:spLocks noChangeShapeType="1"/>
            </p:cNvSpPr>
            <p:nvPr/>
          </p:nvSpPr>
          <p:spPr bwMode="auto">
            <a:xfrm rot="16200000">
              <a:off x="905" y="3133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5" name="Line 37"/>
            <p:cNvSpPr>
              <a:spLocks noChangeShapeType="1"/>
            </p:cNvSpPr>
            <p:nvPr/>
          </p:nvSpPr>
          <p:spPr bwMode="auto">
            <a:xfrm rot="16200000" flipH="1">
              <a:off x="905" y="2997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6" name="Line 38"/>
            <p:cNvSpPr>
              <a:spLocks noChangeShapeType="1"/>
            </p:cNvSpPr>
            <p:nvPr/>
          </p:nvSpPr>
          <p:spPr bwMode="auto">
            <a:xfrm rot="16200000" flipH="1">
              <a:off x="905" y="2453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7" name="Line 39"/>
            <p:cNvSpPr>
              <a:spLocks noChangeShapeType="1"/>
            </p:cNvSpPr>
            <p:nvPr/>
          </p:nvSpPr>
          <p:spPr bwMode="auto">
            <a:xfrm rot="16200000" flipH="1">
              <a:off x="905" y="2317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28" name="WordArt 40"/>
            <p:cNvSpPr>
              <a:spLocks noChangeArrowheads="1" noChangeShapeType="1" noTextEdit="1"/>
            </p:cNvSpPr>
            <p:nvPr/>
          </p:nvSpPr>
          <p:spPr bwMode="auto">
            <a:xfrm rot="16200000" flipH="1">
              <a:off x="754" y="3165"/>
              <a:ext cx="64" cy="10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0</a:t>
              </a:r>
              <a:endPara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217129" name="AutoShape 41"/>
            <p:cNvSpPr>
              <a:spLocks noChangeArrowheads="1"/>
            </p:cNvSpPr>
            <p:nvPr/>
          </p:nvSpPr>
          <p:spPr bwMode="auto">
            <a:xfrm rot="16200000">
              <a:off x="838" y="2886"/>
              <a:ext cx="91" cy="363"/>
            </a:xfrm>
            <a:prstGeom prst="upDownArrow">
              <a:avLst>
                <a:gd name="adj1" fmla="val 50000"/>
                <a:gd name="adj2" fmla="val 7978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17130" name="Line 42"/>
            <p:cNvSpPr>
              <a:spLocks noChangeShapeType="1"/>
            </p:cNvSpPr>
            <p:nvPr/>
          </p:nvSpPr>
          <p:spPr bwMode="auto">
            <a:xfrm rot="16200000" flipH="1">
              <a:off x="905" y="2589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31" name="Line 43"/>
            <p:cNvSpPr>
              <a:spLocks noChangeShapeType="1"/>
            </p:cNvSpPr>
            <p:nvPr/>
          </p:nvSpPr>
          <p:spPr bwMode="auto">
            <a:xfrm rot="16200000" flipH="1">
              <a:off x="905" y="2861"/>
              <a:ext cx="1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17132" name="Group 44"/>
            <p:cNvGrpSpPr>
              <a:grpSpLocks/>
            </p:cNvGrpSpPr>
            <p:nvPr/>
          </p:nvGrpSpPr>
          <p:grpSpPr bwMode="auto">
            <a:xfrm>
              <a:off x="612" y="3521"/>
              <a:ext cx="589" cy="799"/>
              <a:chOff x="2426" y="3521"/>
              <a:chExt cx="589" cy="799"/>
            </a:xfrm>
          </p:grpSpPr>
          <p:grpSp>
            <p:nvGrpSpPr>
              <p:cNvPr id="217133" name="Group 45"/>
              <p:cNvGrpSpPr>
                <a:grpSpLocks/>
              </p:cNvGrpSpPr>
              <p:nvPr/>
            </p:nvGrpSpPr>
            <p:grpSpPr bwMode="auto">
              <a:xfrm>
                <a:off x="2426" y="3521"/>
                <a:ext cx="589" cy="799"/>
                <a:chOff x="2472" y="3521"/>
                <a:chExt cx="589" cy="799"/>
              </a:xfrm>
            </p:grpSpPr>
            <p:sp>
              <p:nvSpPr>
                <p:cNvPr id="217134" name="Rectangle 46"/>
                <p:cNvSpPr>
                  <a:spLocks noChangeArrowheads="1"/>
                </p:cNvSpPr>
                <p:nvPr/>
              </p:nvSpPr>
              <p:spPr bwMode="auto">
                <a:xfrm>
                  <a:off x="2472" y="3793"/>
                  <a:ext cx="589" cy="52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17135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744" y="3521"/>
                  <a:ext cx="0" cy="2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7136" name="Line 48"/>
              <p:cNvSpPr>
                <a:spLocks noChangeShapeType="1"/>
              </p:cNvSpPr>
              <p:nvPr/>
            </p:nvSpPr>
            <p:spPr bwMode="auto">
              <a:xfrm>
                <a:off x="2653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7137" name="WordArt 49"/>
            <p:cNvSpPr>
              <a:spLocks noChangeArrowheads="1" noChangeShapeType="1" noTextEdit="1"/>
            </p:cNvSpPr>
            <p:nvPr/>
          </p:nvSpPr>
          <p:spPr bwMode="auto">
            <a:xfrm>
              <a:off x="1156" y="3005"/>
              <a:ext cx="408" cy="19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15N</a:t>
              </a:r>
              <a:endParaRPr lang="zh-CN" alt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217138" name="Line 50"/>
            <p:cNvSpPr>
              <a:spLocks noChangeShapeType="1"/>
            </p:cNvSpPr>
            <p:nvPr/>
          </p:nvSpPr>
          <p:spPr bwMode="auto">
            <a:xfrm>
              <a:off x="793" y="279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39" name="Line 51"/>
            <p:cNvSpPr>
              <a:spLocks noChangeShapeType="1"/>
            </p:cNvSpPr>
            <p:nvPr/>
          </p:nvSpPr>
          <p:spPr bwMode="auto">
            <a:xfrm flipV="1">
              <a:off x="884" y="3294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cxnSp>
        <p:nvCxnSpPr>
          <p:cNvPr id="52" name="直线连接符 51"/>
          <p:cNvCxnSpPr/>
          <p:nvPr/>
        </p:nvCxnSpPr>
        <p:spPr>
          <a:xfrm flipV="1">
            <a:off x="6057165" y="4669553"/>
            <a:ext cx="0" cy="473947"/>
          </a:xfrm>
          <a:prstGeom prst="line">
            <a:avLst/>
          </a:prstGeom>
          <a:ln w="57150" cmpd="sng"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3941930" y="1221600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N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55722797"/>
      </p:ext>
    </p:extLst>
  </p:cSld>
  <p:clrMapOvr>
    <a:masterClrMapping/>
  </p:clrMapOvr>
  <p:transition xmlns:p14="http://schemas.microsoft.com/office/powerpoint/2010/main" spd="med">
    <p:checke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750" y="2661760"/>
            <a:ext cx="4185465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611560" y="501520"/>
            <a:ext cx="7740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如图所示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，物体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受到水平向右的推力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＝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6 </a:t>
            </a:r>
            <a:r>
              <a:rPr lang="en-US" altLang="zh-CN" sz="2800" i="1" dirty="0">
                <a:solidFill>
                  <a:schemeClr val="tx1"/>
                </a:solidFill>
                <a:latin typeface="+mn-ea"/>
                <a:ea typeface="+mn-ea"/>
              </a:rPr>
              <a:t>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、拉力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＝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lang="en-US" altLang="zh-CN" sz="2800" i="1" dirty="0" smtClean="0">
                <a:solidFill>
                  <a:schemeClr val="tx1"/>
                </a:solidFill>
                <a:latin typeface="+mn-ea"/>
                <a:ea typeface="+mn-ea"/>
              </a:rPr>
              <a:t>N 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作用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，则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的合力为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________</a:t>
            </a:r>
            <a:r>
              <a:rPr lang="en-US" altLang="zh-CN" sz="2800" i="1" dirty="0">
                <a:solidFill>
                  <a:schemeClr val="tx1"/>
                </a:solidFill>
                <a:latin typeface="+mn-ea"/>
                <a:ea typeface="+mn-ea"/>
              </a:rPr>
              <a:t>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；物体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重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50 </a:t>
            </a:r>
            <a:r>
              <a:rPr lang="en-US" altLang="zh-CN" sz="2800" i="1" dirty="0">
                <a:solidFill>
                  <a:schemeClr val="tx1"/>
                </a:solidFill>
                <a:latin typeface="+mn-ea"/>
                <a:ea typeface="+mn-ea"/>
              </a:rPr>
              <a:t>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，当受竖直向上的拉力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F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＝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50</a:t>
            </a:r>
            <a:r>
              <a:rPr lang="en-US" altLang="zh-CN" sz="2800" i="1" dirty="0" smtClean="0">
                <a:solidFill>
                  <a:schemeClr val="tx1"/>
                </a:solidFill>
                <a:latin typeface="+mn-ea"/>
                <a:ea typeface="+mn-ea"/>
              </a:rPr>
              <a:t>N 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作用时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物体受到的合力为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________</a:t>
            </a:r>
            <a:r>
              <a:rPr lang="en-US" altLang="zh-CN" sz="2800" i="1" dirty="0">
                <a:solidFill>
                  <a:schemeClr val="tx1"/>
                </a:solidFill>
                <a:latin typeface="+mn-ea"/>
                <a:ea typeface="+mn-ea"/>
              </a:rPr>
              <a:t>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。</a:t>
            </a:r>
          </a:p>
        </p:txBody>
      </p:sp>
      <p:sp>
        <p:nvSpPr>
          <p:cNvPr id="4" name="矩形 3"/>
          <p:cNvSpPr/>
          <p:nvPr/>
        </p:nvSpPr>
        <p:spPr>
          <a:xfrm>
            <a:off x="984787" y="1356615"/>
            <a:ext cx="800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</a:rPr>
              <a:t>4</a:t>
            </a:r>
            <a:r>
              <a:rPr lang="en-US" altLang="zh-CN" sz="2800" i="1" dirty="0" smtClean="0">
                <a:solidFill>
                  <a:srgbClr val="FF0000"/>
                </a:solidFill>
                <a:latin typeface="+mn-ea"/>
              </a:rPr>
              <a:t>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22008" y="1716655"/>
            <a:ext cx="6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  <a:latin typeface="+mn-ea"/>
              </a:rPr>
              <a:t>0</a:t>
            </a:r>
            <a:r>
              <a:rPr lang="en-US" altLang="zh-CN" sz="2800" i="1" dirty="0" smtClean="0">
                <a:solidFill>
                  <a:srgbClr val="FF0000"/>
                </a:solidFill>
                <a:latin typeface="+mn-ea"/>
              </a:rPr>
              <a:t>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8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66555" y="411510"/>
            <a:ext cx="819091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en-US" sz="32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en-US" sz="3200" dirty="0" smtClean="0">
                <a:solidFill>
                  <a:schemeClr val="tx1"/>
                </a:solidFill>
                <a:latin typeface="+mn-ea"/>
                <a:ea typeface="+mn-ea"/>
              </a:rPr>
              <a:t>重力为</a:t>
            </a:r>
            <a:r>
              <a:rPr lang="en-US" altLang="zh-CN" sz="3200" dirty="0" smtClean="0">
                <a:solidFill>
                  <a:schemeClr val="tx1"/>
                </a:solidFill>
                <a:latin typeface="+mn-ea"/>
                <a:ea typeface="+mn-ea"/>
              </a:rPr>
              <a:t>G=10N</a:t>
            </a:r>
            <a:r>
              <a:rPr lang="zh-CN" altLang="en-US" sz="3200" dirty="0" smtClean="0">
                <a:solidFill>
                  <a:schemeClr val="tx1"/>
                </a:solidFill>
                <a:latin typeface="+mn-ea"/>
                <a:ea typeface="+mn-ea"/>
              </a:rPr>
              <a:t>的小球竖直向上抛，受到的空气阻力</a:t>
            </a:r>
            <a:r>
              <a:rPr lang="en-US" altLang="zh-CN" sz="3200" dirty="0" smtClean="0">
                <a:solidFill>
                  <a:schemeClr val="tx1"/>
                </a:solidFill>
                <a:latin typeface="+mn-ea"/>
                <a:ea typeface="+mn-ea"/>
              </a:rPr>
              <a:t>f=5N</a:t>
            </a:r>
            <a:r>
              <a:rPr lang="zh-CN" altLang="en-US" sz="3200" dirty="0" smtClean="0">
                <a:solidFill>
                  <a:schemeClr val="tx1"/>
                </a:solidFill>
                <a:latin typeface="+mn-ea"/>
                <a:ea typeface="+mn-ea"/>
              </a:rPr>
              <a:t>保持不变，求小球上升、下降时分别受到的合力和方向？</a:t>
            </a:r>
            <a:endParaRPr lang="en-US" altLang="zh-CN" sz="3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t="-392" r="54996" b="57990"/>
          <a:stretch/>
        </p:blipFill>
        <p:spPr>
          <a:xfrm>
            <a:off x="431540" y="2166705"/>
            <a:ext cx="2655295" cy="1960147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626895" y="2121700"/>
            <a:ext cx="4545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上升时，合力＝重力＋阻力，为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15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N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，方向竖直向下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26895" y="3426845"/>
            <a:ext cx="4545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下降时，合力＝重力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—</a:t>
            </a:r>
            <a:r>
              <a:rPr kumimoji="1"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阻力，为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N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，方向竖直向下</a:t>
            </a:r>
            <a:endParaRPr kumimoji="1"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7271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15" name="Group 27"/>
          <p:cNvGrpSpPr>
            <a:grpSpLocks/>
          </p:cNvGrpSpPr>
          <p:nvPr/>
        </p:nvGrpSpPr>
        <p:grpSpPr bwMode="auto">
          <a:xfrm>
            <a:off x="386273" y="2391577"/>
            <a:ext cx="3449740" cy="2448313"/>
            <a:chOff x="198" y="1955"/>
            <a:chExt cx="2296" cy="2110"/>
          </a:xfrm>
        </p:grpSpPr>
        <p:grpSp>
          <p:nvGrpSpPr>
            <p:cNvPr id="12314" name="Group 26"/>
            <p:cNvGrpSpPr>
              <a:grpSpLocks/>
            </p:cNvGrpSpPr>
            <p:nvPr/>
          </p:nvGrpSpPr>
          <p:grpSpPr bwMode="auto">
            <a:xfrm>
              <a:off x="748" y="3067"/>
              <a:ext cx="908" cy="998"/>
              <a:chOff x="748" y="3067"/>
              <a:chExt cx="908" cy="998"/>
            </a:xfrm>
          </p:grpSpPr>
          <p:sp>
            <p:nvSpPr>
              <p:cNvPr id="12299" name="Line 11"/>
              <p:cNvSpPr>
                <a:spLocks noChangeShapeType="1"/>
              </p:cNvSpPr>
              <p:nvPr/>
            </p:nvSpPr>
            <p:spPr bwMode="auto">
              <a:xfrm flipV="1">
                <a:off x="1383" y="3157"/>
                <a:ext cx="273" cy="9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0" name="Oval 12"/>
              <p:cNvSpPr>
                <a:spLocks noChangeArrowheads="1"/>
              </p:cNvSpPr>
              <p:nvPr/>
            </p:nvSpPr>
            <p:spPr bwMode="auto">
              <a:xfrm>
                <a:off x="748" y="3067"/>
                <a:ext cx="908" cy="1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204" y="2749"/>
              <a:ext cx="21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 flipV="1">
              <a:off x="385" y="2296"/>
              <a:ext cx="0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 flipV="1">
              <a:off x="2154" y="2296"/>
              <a:ext cx="0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0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98" y="1955"/>
              <a:ext cx="499" cy="27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宋体"/>
                  <a:ea typeface="宋体"/>
                  <a:cs typeface="宋体"/>
                </a:rPr>
                <a:t>F1=</a:t>
              </a:r>
              <a:r>
                <a:rPr lang="en-US" altLang="zh-CN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宋体"/>
                  <a:ea typeface="宋体"/>
                  <a:cs typeface="宋体"/>
                </a:rPr>
                <a:t>15N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12311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995" y="1955"/>
              <a:ext cx="499" cy="27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F2=</a:t>
              </a:r>
              <a:r>
                <a:rPr lang="en-US" altLang="zh-CN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15N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grpSp>
          <p:nvGrpSpPr>
            <p:cNvPr id="12313" name="Group 25"/>
            <p:cNvGrpSpPr>
              <a:grpSpLocks/>
            </p:cNvGrpSpPr>
            <p:nvPr/>
          </p:nvGrpSpPr>
          <p:grpSpPr bwMode="auto">
            <a:xfrm>
              <a:off x="748" y="2750"/>
              <a:ext cx="907" cy="1315"/>
              <a:chOff x="748" y="2750"/>
              <a:chExt cx="907" cy="1315"/>
            </a:xfrm>
          </p:grpSpPr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748" y="3157"/>
                <a:ext cx="182" cy="9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295" name="Line 7"/>
              <p:cNvSpPr>
                <a:spLocks noChangeShapeType="1"/>
              </p:cNvSpPr>
              <p:nvPr/>
            </p:nvSpPr>
            <p:spPr bwMode="auto">
              <a:xfrm>
                <a:off x="930" y="4065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4" name="Freeform 16"/>
              <p:cNvSpPr>
                <a:spLocks/>
              </p:cNvSpPr>
              <p:nvPr/>
            </p:nvSpPr>
            <p:spPr bwMode="auto">
              <a:xfrm>
                <a:off x="748" y="2750"/>
                <a:ext cx="907" cy="408"/>
              </a:xfrm>
              <a:custGeom>
                <a:avLst/>
                <a:gdLst>
                  <a:gd name="T0" fmla="*/ 0 w 907"/>
                  <a:gd name="T1" fmla="*/ 408 h 408"/>
                  <a:gd name="T2" fmla="*/ 499 w 907"/>
                  <a:gd name="T3" fmla="*/ 0 h 408"/>
                  <a:gd name="T4" fmla="*/ 907 w 907"/>
                  <a:gd name="T5" fmla="*/ 40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7" h="408">
                    <a:moveTo>
                      <a:pt x="0" y="408"/>
                    </a:moveTo>
                    <a:cubicBezTo>
                      <a:pt x="174" y="204"/>
                      <a:pt x="348" y="0"/>
                      <a:pt x="499" y="0"/>
                    </a:cubicBezTo>
                    <a:cubicBezTo>
                      <a:pt x="650" y="0"/>
                      <a:pt x="839" y="340"/>
                      <a:pt x="907" y="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2" name="Line 24"/>
              <p:cNvSpPr>
                <a:spLocks noChangeShapeType="1"/>
              </p:cNvSpPr>
              <p:nvPr/>
            </p:nvSpPr>
            <p:spPr bwMode="auto">
              <a:xfrm>
                <a:off x="793" y="3521"/>
                <a:ext cx="77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0" y="4839891"/>
            <a:ext cx="9144000" cy="0"/>
          </a:xfrm>
          <a:prstGeom prst="line">
            <a:avLst/>
          </a:pr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2337" name="Group 49"/>
          <p:cNvGrpSpPr>
            <a:grpSpLocks/>
          </p:cNvGrpSpPr>
          <p:nvPr/>
        </p:nvGrpSpPr>
        <p:grpSpPr bwMode="auto">
          <a:xfrm>
            <a:off x="6911975" y="2085976"/>
            <a:ext cx="1620838" cy="2755106"/>
            <a:chOff x="4354" y="1751"/>
            <a:chExt cx="1021" cy="2314"/>
          </a:xfrm>
        </p:grpSpPr>
        <p:grpSp>
          <p:nvGrpSpPr>
            <p:cNvPr id="12317" name="Group 29"/>
            <p:cNvGrpSpPr>
              <a:grpSpLocks/>
            </p:cNvGrpSpPr>
            <p:nvPr/>
          </p:nvGrpSpPr>
          <p:grpSpPr bwMode="auto">
            <a:xfrm>
              <a:off x="4354" y="3144"/>
              <a:ext cx="844" cy="921"/>
              <a:chOff x="748" y="3067"/>
              <a:chExt cx="908" cy="998"/>
            </a:xfrm>
          </p:grpSpPr>
          <p:sp>
            <p:nvSpPr>
              <p:cNvPr id="12318" name="Line 30"/>
              <p:cNvSpPr>
                <a:spLocks noChangeShapeType="1"/>
              </p:cNvSpPr>
              <p:nvPr/>
            </p:nvSpPr>
            <p:spPr bwMode="auto">
              <a:xfrm flipV="1">
                <a:off x="1383" y="3157"/>
                <a:ext cx="273" cy="9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9" name="Oval 31"/>
              <p:cNvSpPr>
                <a:spLocks noChangeArrowheads="1"/>
              </p:cNvSpPr>
              <p:nvPr/>
            </p:nvSpPr>
            <p:spPr bwMode="auto">
              <a:xfrm>
                <a:off x="748" y="3067"/>
                <a:ext cx="908" cy="1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325" name="Group 37"/>
            <p:cNvGrpSpPr>
              <a:grpSpLocks/>
            </p:cNvGrpSpPr>
            <p:nvPr/>
          </p:nvGrpSpPr>
          <p:grpSpPr bwMode="auto">
            <a:xfrm>
              <a:off x="4354" y="2840"/>
              <a:ext cx="843" cy="1214"/>
              <a:chOff x="748" y="2750"/>
              <a:chExt cx="907" cy="1315"/>
            </a:xfrm>
          </p:grpSpPr>
          <p:sp>
            <p:nvSpPr>
              <p:cNvPr id="12326" name="Line 38"/>
              <p:cNvSpPr>
                <a:spLocks noChangeShapeType="1"/>
              </p:cNvSpPr>
              <p:nvPr/>
            </p:nvSpPr>
            <p:spPr bwMode="auto">
              <a:xfrm>
                <a:off x="748" y="3157"/>
                <a:ext cx="182" cy="9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27" name="Line 39"/>
              <p:cNvSpPr>
                <a:spLocks noChangeShapeType="1"/>
              </p:cNvSpPr>
              <p:nvPr/>
            </p:nvSpPr>
            <p:spPr bwMode="auto">
              <a:xfrm>
                <a:off x="930" y="4065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28" name="Freeform 40"/>
              <p:cNvSpPr>
                <a:spLocks/>
              </p:cNvSpPr>
              <p:nvPr/>
            </p:nvSpPr>
            <p:spPr bwMode="auto">
              <a:xfrm>
                <a:off x="748" y="2750"/>
                <a:ext cx="907" cy="408"/>
              </a:xfrm>
              <a:custGeom>
                <a:avLst/>
                <a:gdLst>
                  <a:gd name="T0" fmla="*/ 0 w 907"/>
                  <a:gd name="T1" fmla="*/ 408 h 408"/>
                  <a:gd name="T2" fmla="*/ 499 w 907"/>
                  <a:gd name="T3" fmla="*/ 0 h 408"/>
                  <a:gd name="T4" fmla="*/ 907 w 907"/>
                  <a:gd name="T5" fmla="*/ 40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7" h="408">
                    <a:moveTo>
                      <a:pt x="0" y="408"/>
                    </a:moveTo>
                    <a:cubicBezTo>
                      <a:pt x="174" y="204"/>
                      <a:pt x="348" y="0"/>
                      <a:pt x="499" y="0"/>
                    </a:cubicBezTo>
                    <a:cubicBezTo>
                      <a:pt x="650" y="0"/>
                      <a:pt x="839" y="340"/>
                      <a:pt x="907" y="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29" name="Line 41"/>
              <p:cNvSpPr>
                <a:spLocks noChangeShapeType="1"/>
              </p:cNvSpPr>
              <p:nvPr/>
            </p:nvSpPr>
            <p:spPr bwMode="auto">
              <a:xfrm>
                <a:off x="793" y="3521"/>
                <a:ext cx="77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331" name="Line 43"/>
            <p:cNvSpPr>
              <a:spLocks noChangeShapeType="1"/>
            </p:cNvSpPr>
            <p:nvPr/>
          </p:nvSpPr>
          <p:spPr bwMode="auto">
            <a:xfrm flipH="1" flipV="1">
              <a:off x="4785" y="1842"/>
              <a:ext cx="22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2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4943" y="1751"/>
              <a:ext cx="432" cy="28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F=30N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0" y="3112294"/>
            <a:ext cx="9144000" cy="0"/>
          </a:xfrm>
          <a:prstGeom prst="line">
            <a:avLst/>
          </a:prstGeom>
          <a:noFill/>
          <a:ln w="38100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591780" y="3651870"/>
            <a:ext cx="4230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一个力</a:t>
            </a:r>
            <a:r>
              <a:rPr kumimoji="1" lang="zh-CN" altLang="en-US" sz="2800" dirty="0" smtClean="0">
                <a:solidFill>
                  <a:schemeClr val="tx1"/>
                </a:solidFill>
              </a:rPr>
              <a:t>的作用效果与</a:t>
            </a:r>
            <a:r>
              <a:rPr kumimoji="1" lang="zh-CN" altLang="en-US" sz="2800" dirty="0" smtClean="0">
                <a:solidFill>
                  <a:srgbClr val="FF0000"/>
                </a:solidFill>
              </a:rPr>
              <a:t>两个力</a:t>
            </a:r>
            <a:r>
              <a:rPr kumimoji="1" lang="zh-CN" altLang="en-US" sz="2800" dirty="0" smtClean="0">
                <a:solidFill>
                  <a:schemeClr val="tx1"/>
                </a:solidFill>
              </a:rPr>
              <a:t>共同作用的效果相同。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83869"/>
      </p:ext>
    </p:extLst>
  </p:cSld>
  <p:clrMapOvr>
    <a:masterClrMapping/>
  </p:clrMapOvr>
  <p:transition xmlns:p14="http://schemas.microsoft.com/office/powerpoint/2010/main" spd="med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6" dur="2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0" dur="2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86535" y="0"/>
            <a:ext cx="7959725" cy="134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en-US" sz="2800" b="1" dirty="0" smtClean="0">
                <a:latin typeface="+mn-ea"/>
                <a:ea typeface="+mn-ea"/>
              </a:rPr>
              <a:t>如图所示</a:t>
            </a:r>
            <a:r>
              <a:rPr lang="zh-CN" altLang="en-US" sz="2800" b="1" dirty="0">
                <a:latin typeface="+mn-ea"/>
                <a:ea typeface="+mn-ea"/>
              </a:rPr>
              <a:t>，正方体金属块重</a:t>
            </a:r>
            <a:r>
              <a:rPr lang="en-US" altLang="zh-CN" sz="2800" b="1" dirty="0">
                <a:latin typeface="+mn-ea"/>
                <a:ea typeface="+mn-ea"/>
              </a:rPr>
              <a:t>20 N</a:t>
            </a:r>
            <a:r>
              <a:rPr lang="zh-CN" altLang="en-US" sz="2800" b="1" dirty="0">
                <a:latin typeface="+mn-ea"/>
                <a:ea typeface="+mn-ea"/>
              </a:rPr>
              <a:t>，</a:t>
            </a:r>
            <a:r>
              <a:rPr lang="en-US" altLang="zh-CN" sz="2800" b="1" i="1" dirty="0" smtClean="0">
                <a:latin typeface="+mn-ea"/>
                <a:ea typeface="+mn-ea"/>
              </a:rPr>
              <a:t>F </a:t>
            </a:r>
            <a:r>
              <a:rPr lang="zh-CN" altLang="en-US" sz="2800" b="1" dirty="0" smtClean="0">
                <a:latin typeface="+mn-ea"/>
                <a:ea typeface="+mn-ea"/>
              </a:rPr>
              <a:t>恒为</a:t>
            </a:r>
            <a:r>
              <a:rPr lang="en-US" altLang="zh-CN" sz="2800" b="1" dirty="0">
                <a:latin typeface="+mn-ea"/>
                <a:ea typeface="+mn-ea"/>
              </a:rPr>
              <a:t>5 N</a:t>
            </a:r>
            <a:r>
              <a:rPr lang="zh-CN" altLang="en-US" sz="2800" b="1" dirty="0">
                <a:latin typeface="+mn-ea"/>
                <a:ea typeface="+mn-ea"/>
              </a:rPr>
              <a:t>，</a:t>
            </a:r>
            <a:r>
              <a:rPr lang="zh-CN" altLang="en-US" sz="2800" b="1" dirty="0" smtClean="0">
                <a:latin typeface="+mn-ea"/>
                <a:ea typeface="+mn-ea"/>
              </a:rPr>
              <a:t>则地面所受到的压力分別为：</a:t>
            </a:r>
            <a:r>
              <a:rPr lang="en-US" altLang="zh-CN" sz="2800" b="1" i="1" dirty="0" smtClean="0">
                <a:latin typeface="+mn-ea"/>
                <a:ea typeface="+mn-ea"/>
              </a:rPr>
              <a:t>F</a:t>
            </a:r>
            <a:r>
              <a:rPr lang="en-US" altLang="zh-CN" sz="2800" b="1" baseline="-25000" dirty="0" smtClean="0">
                <a:latin typeface="+mn-ea"/>
                <a:ea typeface="+mn-ea"/>
              </a:rPr>
              <a:t>c</a:t>
            </a:r>
            <a:r>
              <a:rPr lang="en-US" altLang="zh-CN" sz="2800" b="1" dirty="0" smtClean="0">
                <a:latin typeface="+mn-ea"/>
                <a:ea typeface="+mn-ea"/>
              </a:rPr>
              <a:t>=_____</a:t>
            </a:r>
            <a:r>
              <a:rPr lang="en-US" altLang="zh-CN" sz="2800" b="1" i="1" dirty="0" err="1" smtClean="0">
                <a:latin typeface="+mn-ea"/>
                <a:ea typeface="+mn-ea"/>
              </a:rPr>
              <a:t>F</a:t>
            </a:r>
            <a:r>
              <a:rPr lang="en-US" altLang="zh-CN" sz="2800" b="1" baseline="-25000" dirty="0" err="1" smtClean="0">
                <a:latin typeface="+mn-ea"/>
                <a:ea typeface="+mn-ea"/>
              </a:rPr>
              <a:t>d</a:t>
            </a:r>
            <a:r>
              <a:rPr lang="en-US" altLang="zh-CN" sz="2800" b="1" dirty="0">
                <a:latin typeface="+mn-ea"/>
                <a:ea typeface="+mn-ea"/>
              </a:rPr>
              <a:t>=</a:t>
            </a:r>
            <a:r>
              <a:rPr lang="en-US" altLang="zh-CN" sz="2800" b="1" dirty="0" smtClean="0">
                <a:latin typeface="+mn-ea"/>
                <a:ea typeface="+mn-ea"/>
              </a:rPr>
              <a:t>_____</a:t>
            </a:r>
            <a:endParaRPr lang="en-US" altLang="zh-CN" sz="2800" b="1" dirty="0">
              <a:latin typeface="+mn-ea"/>
              <a:ea typeface="+mn-ea"/>
            </a:endParaRPr>
          </a:p>
        </p:txBody>
      </p:sp>
      <p:pic>
        <p:nvPicPr>
          <p:cNvPr id="4" name="Picture 4" descr="w14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14"/>
          <a:stretch>
            <a:fillRect/>
          </a:stretch>
        </p:blipFill>
        <p:spPr bwMode="auto">
          <a:xfrm>
            <a:off x="2096725" y="1311610"/>
            <a:ext cx="4068763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76545" y="4281940"/>
            <a:ext cx="391543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－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=20N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－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5 </a:t>
            </a:r>
            <a:r>
              <a:rPr lang="en-US" altLang="zh-CN" sz="2400" b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N = 15N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rot="10800000">
            <a:off x="3074625" y="2740360"/>
            <a:ext cx="4763" cy="97155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triangle" w="lg" len="lg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rot="10800000">
            <a:off x="5308238" y="2740360"/>
            <a:ext cx="4762" cy="97155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triangle" w="lg" len="lg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3080975" y="2894348"/>
            <a:ext cx="0" cy="442912"/>
          </a:xfrm>
          <a:prstGeom prst="line">
            <a:avLst/>
          </a:prstGeom>
          <a:noFill/>
          <a:ln w="28575" cap="sq">
            <a:solidFill>
              <a:srgbClr val="000000"/>
            </a:solidFill>
            <a:miter lim="800000"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rot="10800000">
            <a:off x="3071450" y="2719723"/>
            <a:ext cx="4763" cy="576262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triangle" w="lg" len="lg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rot="10800000">
            <a:off x="5313000" y="3351548"/>
            <a:ext cx="0" cy="442912"/>
          </a:xfrm>
          <a:prstGeom prst="line">
            <a:avLst/>
          </a:prstGeom>
          <a:noFill/>
          <a:ln w="28575" cap="sq">
            <a:solidFill>
              <a:srgbClr val="000000"/>
            </a:solidFill>
            <a:miter lim="800000"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5317763" y="2737185"/>
            <a:ext cx="0" cy="1420813"/>
          </a:xfrm>
          <a:prstGeom prst="line">
            <a:avLst/>
          </a:prstGeom>
          <a:noFill/>
          <a:ln w="38100" cap="sq">
            <a:solidFill>
              <a:srgbClr val="FF0000"/>
            </a:solidFill>
            <a:miter lim="800000"/>
            <a:headEnd type="oval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3106375" y="339758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charset="0"/>
                <a:ea typeface="黑体" charset="0"/>
                <a:cs typeface="黑体" charset="0"/>
              </a:rPr>
              <a:t>F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674575" y="3373773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3106375" y="2749885"/>
            <a:ext cx="935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  <a:r>
              <a:rPr lang="zh-CN" altLang="en-US" sz="2400" b="1">
                <a:solidFill>
                  <a:srgbClr val="FF3300"/>
                </a:solidFill>
                <a:latin typeface="Times New Roman" charset="0"/>
                <a:ea typeface="黑体" charset="0"/>
                <a:cs typeface="黑体" charset="0"/>
              </a:rPr>
              <a:t>－</a:t>
            </a: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endParaRPr lang="en-US" altLang="zh-CN" sz="2400" b="1">
              <a:solidFill>
                <a:srgbClr val="FF33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833575" y="2965785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4752020" y="360686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>
                <a:latin typeface="Times New Roman" charset="0"/>
                <a:ea typeface="黑体" charset="0"/>
                <a:cs typeface="黑体" charset="0"/>
              </a:rPr>
              <a:t>F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409838" y="3254710"/>
            <a:ext cx="9350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  <a:r>
              <a:rPr lang="zh-CN" altLang="en-US" sz="2400" b="1">
                <a:solidFill>
                  <a:srgbClr val="FF3300"/>
                </a:solidFill>
                <a:latin typeface="Times New Roman" charset="0"/>
                <a:ea typeface="黑体" charset="0"/>
                <a:cs typeface="黑体" charset="0"/>
              </a:rPr>
              <a:t>＋</a:t>
            </a:r>
            <a:r>
              <a:rPr lang="en-US" altLang="zh-CN" sz="2400" b="1" i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4436985" y="4281940"/>
            <a:ext cx="4275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400" b="1" i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 </a:t>
            </a:r>
            <a:r>
              <a:rPr 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＋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 = 20N </a:t>
            </a:r>
            <a:r>
              <a:rPr 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＋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5N </a:t>
            </a:r>
            <a:r>
              <a:rPr lang="en-US" altLang="zh-CN" sz="2400" b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 </a:t>
            </a:r>
            <a:r>
              <a:rPr lang="en-US" altLang="zh-CN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25N</a:t>
            </a:r>
          </a:p>
        </p:txBody>
      </p:sp>
      <p:sp>
        <p:nvSpPr>
          <p:cNvPr id="2" name="矩形 1"/>
          <p:cNvSpPr/>
          <p:nvPr/>
        </p:nvSpPr>
        <p:spPr>
          <a:xfrm>
            <a:off x="5697125" y="816555"/>
            <a:ext cx="71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15N</a:t>
            </a:r>
          </a:p>
        </p:txBody>
      </p:sp>
      <p:sp>
        <p:nvSpPr>
          <p:cNvPr id="19" name="矩形 18"/>
          <p:cNvSpPr/>
          <p:nvPr/>
        </p:nvSpPr>
        <p:spPr>
          <a:xfrm>
            <a:off x="7047275" y="816555"/>
            <a:ext cx="71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25N</a:t>
            </a:r>
          </a:p>
        </p:txBody>
      </p:sp>
    </p:spTree>
    <p:extLst>
      <p:ext uri="{BB962C8B-B14F-4D97-AF65-F5344CB8AC3E}">
        <p14:creationId xmlns:p14="http://schemas.microsoft.com/office/powerpoint/2010/main" val="4187672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8" grpId="0"/>
      <p:bldP spid="2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1530" y="501520"/>
            <a:ext cx="8190910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例：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用弹簧测力计拉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着重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200 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的物体在水平桌面上做匀速直线运动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当速度为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4 m/s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时，弹簧测力计的示数为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20 N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若速度为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1 m/s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时，该物体受到的摩擦力为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______N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，合力为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_______N</a:t>
            </a:r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/>
            <a:r>
              <a:rPr lang="zh-CN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若将拉力增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大，当弹簧测力计的示数变为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30N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时，物体受到的摩擦力为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______N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，此时物体受到的合力为</a:t>
            </a:r>
            <a:r>
              <a:rPr lang="en-US" altLang="zh-CN" sz="2800" dirty="0" smtClean="0">
                <a:solidFill>
                  <a:schemeClr val="tx1"/>
                </a:solidFill>
                <a:latin typeface="+mn-ea"/>
                <a:ea typeface="+mn-ea"/>
              </a:rPr>
              <a:t>_____N</a:t>
            </a:r>
            <a:r>
              <a:rPr lang="zh-CN" altLang="zh-CN" sz="2800" dirty="0">
                <a:solidFill>
                  <a:schemeClr val="tx1"/>
                </a:solidFill>
                <a:latin typeface="+mn-ea"/>
                <a:ea typeface="+mn-ea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7227295" y="1761660"/>
            <a:ext cx="71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20N</a:t>
            </a:r>
            <a:endParaRPr lang="en-US" altLang="zh-CN" dirty="0">
              <a:solidFill>
                <a:srgbClr val="FF00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81690" y="2211710"/>
            <a:ext cx="560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0N</a:t>
            </a:r>
            <a:endParaRPr lang="en-US" altLang="zh-CN" dirty="0">
              <a:solidFill>
                <a:srgbClr val="FF00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46875" y="3066805"/>
            <a:ext cx="71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20N</a:t>
            </a:r>
            <a:endParaRPr lang="en-US" altLang="zh-CN" dirty="0">
              <a:solidFill>
                <a:srgbClr val="FF00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545" y="3471850"/>
            <a:ext cx="71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CN" altLang="zh-CN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1</a:t>
            </a:r>
            <a:r>
              <a:rPr lang="en-US" altLang="zh-CN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0N</a:t>
            </a:r>
            <a:endParaRPr lang="en-US" altLang="zh-CN" dirty="0">
              <a:solidFill>
                <a:srgbClr val="FF00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33"/>
          <p:cNvSpPr/>
          <p:nvPr/>
        </p:nvSpPr>
        <p:spPr>
          <a:xfrm>
            <a:off x="341530" y="231490"/>
            <a:ext cx="3195355" cy="502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normAutofit fontScale="92500" lnSpcReduction="10000"/>
          </a:bodyPr>
          <a:lstStyle>
            <a:lvl1pPr algn="l">
              <a:spcBef>
                <a:spcPts val="3000"/>
              </a:spcBef>
              <a:defRPr sz="4800">
                <a:solidFill>
                  <a:schemeClr val="accent6">
                    <a:hueOff val="119326"/>
                    <a:lumOff val="-26708"/>
                  </a:schemeClr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rPr sz="3200" dirty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一</a:t>
            </a:r>
            <a:r>
              <a:rPr sz="3200" dirty="0" smtClean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、</a:t>
            </a:r>
            <a:r>
              <a:rPr lang="zh-CN" altLang="en-US" sz="3200" dirty="0" smtClean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合力</a:t>
            </a:r>
            <a:endParaRPr sz="3200" dirty="0">
              <a:solidFill>
                <a:srgbClr val="000000"/>
              </a:solidFill>
              <a:latin typeface="+mn-ea"/>
              <a:ea typeface="+mn-ea"/>
              <a:cs typeface="微软雅黑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86818" y="771550"/>
            <a:ext cx="8550950" cy="169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25000"/>
              </a:lnSpc>
              <a:spcBef>
                <a:spcPts val="25"/>
              </a:spcBef>
            </a:pPr>
            <a:r>
              <a:rPr lang="zh-CN" altLang="en-US" sz="2800" dirty="0">
                <a:latin typeface="宋体" charset="0"/>
              </a:rPr>
              <a:t> </a:t>
            </a:r>
            <a:r>
              <a:rPr lang="en-US" altLang="zh-CN" sz="2800" dirty="0" smtClean="0">
                <a:latin typeface="宋体" charset="0"/>
              </a:rPr>
              <a:t>1</a:t>
            </a:r>
            <a:r>
              <a:rPr lang="zh-CN" altLang="en-US" sz="2800" dirty="0" smtClean="0">
                <a:latin typeface="宋体" charset="0"/>
              </a:rPr>
              <a:t>、如果</a:t>
            </a:r>
            <a:r>
              <a:rPr lang="zh-CN" altLang="en-US" sz="2800" dirty="0" smtClean="0">
                <a:solidFill>
                  <a:srgbClr val="FF0000"/>
                </a:solidFill>
                <a:latin typeface="宋体" charset="0"/>
              </a:rPr>
              <a:t>一个力</a:t>
            </a:r>
            <a:r>
              <a:rPr lang="zh-CN" altLang="en-US" sz="2800" dirty="0" smtClean="0">
                <a:latin typeface="宋体" charset="0"/>
              </a:rPr>
              <a:t>的作用效果跟</a:t>
            </a:r>
            <a:r>
              <a:rPr lang="zh-CN" altLang="en-US" sz="2800" dirty="0" smtClean="0">
                <a:solidFill>
                  <a:srgbClr val="FF0000"/>
                </a:solidFill>
                <a:latin typeface="宋体" charset="0"/>
              </a:rPr>
              <a:t>几个力</a:t>
            </a:r>
            <a:r>
              <a:rPr lang="zh-CN" altLang="en-US" sz="2800" dirty="0" smtClean="0">
                <a:latin typeface="宋体" charset="0"/>
              </a:rPr>
              <a:t>的共同作用产生的效果相同，这个力就叫做这几个力的</a:t>
            </a:r>
            <a:r>
              <a:rPr lang="zh-CN" altLang="en-US" sz="2800" dirty="0" smtClean="0">
                <a:solidFill>
                  <a:srgbClr val="FF0000"/>
                </a:solidFill>
                <a:latin typeface="宋体" charset="0"/>
              </a:rPr>
              <a:t>合力</a:t>
            </a:r>
            <a:r>
              <a:rPr lang="zh-CN" altLang="en-US" sz="2800" dirty="0" smtClean="0">
                <a:latin typeface="宋体" charset="0"/>
              </a:rPr>
              <a:t>。组成合力的每一个力叫</a:t>
            </a:r>
            <a:r>
              <a:rPr lang="zh-CN" altLang="en-US" sz="2800" dirty="0" smtClean="0">
                <a:solidFill>
                  <a:srgbClr val="FF0000"/>
                </a:solidFill>
                <a:latin typeface="宋体" charset="0"/>
              </a:rPr>
              <a:t>分力</a:t>
            </a:r>
            <a:r>
              <a:rPr lang="zh-CN" altLang="en-US" sz="2800" dirty="0" smtClean="0">
                <a:latin typeface="宋体" charset="0"/>
              </a:rPr>
              <a:t>。</a:t>
            </a:r>
            <a:endParaRPr lang="zh-CN" altLang="en-US" sz="2800" dirty="0">
              <a:solidFill>
                <a:srgbClr val="FF0000"/>
              </a:solidFill>
              <a:latin typeface="宋体" charset="0"/>
            </a:endParaRPr>
          </a:p>
        </p:txBody>
      </p:sp>
      <p:grpSp>
        <p:nvGrpSpPr>
          <p:cNvPr id="5" name="组 4"/>
          <p:cNvGrpSpPr/>
          <p:nvPr/>
        </p:nvGrpSpPr>
        <p:grpSpPr>
          <a:xfrm>
            <a:off x="2231740" y="2526745"/>
            <a:ext cx="4876800" cy="2475275"/>
            <a:chOff x="2231740" y="2526745"/>
            <a:chExt cx="4876800" cy="2475275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31740" y="2526745"/>
              <a:ext cx="4876800" cy="2475275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4887035" y="3246825"/>
              <a:ext cx="486782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chemeClr val="tx1"/>
                  </a:solidFill>
                </a:rPr>
                <a:t>F</a:t>
              </a:r>
              <a:r>
                <a:rPr kumimoji="1" lang="en-US" altLang="zh-CN" baseline="-25000" dirty="0" smtClean="0">
                  <a:solidFill>
                    <a:schemeClr val="tx1"/>
                  </a:solidFill>
                </a:rPr>
                <a:t>1</a:t>
              </a:r>
              <a:endParaRPr kumimoji="1" lang="zh-CN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462210" y="3246825"/>
              <a:ext cx="486782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smtClean="0">
                  <a:solidFill>
                    <a:schemeClr val="tx1"/>
                  </a:solidFill>
                </a:rPr>
                <a:t>F</a:t>
              </a:r>
              <a:r>
                <a:rPr kumimoji="1" lang="en-US" altLang="zh-CN" baseline="-25000" dirty="0" smtClean="0">
                  <a:solidFill>
                    <a:schemeClr val="tx1"/>
                  </a:solidFill>
                </a:rPr>
                <a:t>2</a:t>
              </a:r>
              <a:endParaRPr kumimoji="1" lang="zh-CN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7085" y="4056915"/>
              <a:ext cx="372668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baseline="-25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13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2771800" y="2166705"/>
            <a:ext cx="30153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6359" name="Group 39"/>
          <p:cNvGrpSpPr>
            <a:grpSpLocks/>
          </p:cNvGrpSpPr>
          <p:nvPr/>
        </p:nvGrpSpPr>
        <p:grpSpPr bwMode="auto">
          <a:xfrm>
            <a:off x="2231908" y="1221596"/>
            <a:ext cx="2546350" cy="927497"/>
            <a:chOff x="1599" y="2787"/>
            <a:chExt cx="1604" cy="779"/>
          </a:xfrm>
        </p:grpSpPr>
        <p:sp>
          <p:nvSpPr>
            <p:cNvPr id="56350" name="Rectangle 30"/>
            <p:cNvSpPr>
              <a:spLocks noChangeArrowheads="1"/>
            </p:cNvSpPr>
            <p:nvPr/>
          </p:nvSpPr>
          <p:spPr bwMode="auto">
            <a:xfrm>
              <a:off x="2517" y="2787"/>
              <a:ext cx="686" cy="7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354" name="Line 34"/>
            <p:cNvSpPr>
              <a:spLocks noChangeShapeType="1"/>
            </p:cNvSpPr>
            <p:nvPr/>
          </p:nvSpPr>
          <p:spPr bwMode="auto">
            <a:xfrm>
              <a:off x="1797" y="3203"/>
              <a:ext cx="715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57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1599" y="2938"/>
              <a:ext cx="227" cy="2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5N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sp>
        <p:nvSpPr>
          <p:cNvPr id="15" name="Shape 233"/>
          <p:cNvSpPr/>
          <p:nvPr/>
        </p:nvSpPr>
        <p:spPr>
          <a:xfrm>
            <a:off x="341530" y="231490"/>
            <a:ext cx="2655295" cy="502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normAutofit fontScale="92500" lnSpcReduction="10000"/>
          </a:bodyPr>
          <a:lstStyle>
            <a:lvl1pPr algn="l">
              <a:spcBef>
                <a:spcPts val="3000"/>
              </a:spcBef>
              <a:defRPr sz="4800">
                <a:solidFill>
                  <a:schemeClr val="accent6">
                    <a:hueOff val="119326"/>
                    <a:lumOff val="-26708"/>
                  </a:schemeClr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rPr sz="3200" dirty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一</a:t>
            </a:r>
            <a:r>
              <a:rPr sz="3200" dirty="0" smtClean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、</a:t>
            </a:r>
            <a:r>
              <a:rPr lang="zh-CN" altLang="en-US" sz="3200" dirty="0" smtClean="0">
                <a:solidFill>
                  <a:srgbClr val="000000"/>
                </a:solidFill>
                <a:latin typeface="+mn-ea"/>
                <a:ea typeface="+mn-ea"/>
                <a:cs typeface="微软雅黑"/>
              </a:rPr>
              <a:t>力的合成</a:t>
            </a:r>
            <a:endParaRPr sz="3200" dirty="0">
              <a:solidFill>
                <a:srgbClr val="000000"/>
              </a:solidFill>
              <a:latin typeface="+mn-ea"/>
              <a:ea typeface="+mn-ea"/>
              <a:cs typeface="微软雅黑"/>
            </a:endParaRPr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4797025" y="1716655"/>
            <a:ext cx="1135063" cy="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WordArt 37"/>
          <p:cNvSpPr>
            <a:spLocks noChangeArrowheads="1" noChangeShapeType="1" noTextEdit="1"/>
          </p:cNvSpPr>
          <p:nvPr/>
        </p:nvSpPr>
        <p:spPr bwMode="auto">
          <a:xfrm>
            <a:off x="5697125" y="1401620"/>
            <a:ext cx="360363" cy="2547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5N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1600" y="2526745"/>
            <a:ext cx="189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FF0000"/>
                </a:solidFill>
              </a:rPr>
              <a:t>合力大小：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26995" y="2526745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合力方向：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816805" y="2526745"/>
            <a:ext cx="1035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zh-CN" sz="2800" dirty="0" smtClean="0">
                <a:solidFill>
                  <a:srgbClr val="000000"/>
                </a:solidFill>
              </a:rPr>
              <a:t>10N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07215" y="252674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水平向右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61610" y="3381840"/>
            <a:ext cx="7335815" cy="144016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宋体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l"/>
            <a:r>
              <a:rPr lang="en-US" altLang="zh-CN" sz="2800" dirty="0" smtClean="0"/>
              <a:t>1</a:t>
            </a:r>
            <a:r>
              <a:rPr lang="zh-CN" altLang="en-US" sz="2800" dirty="0" smtClean="0"/>
              <a:t>、在同一条直线上，</a:t>
            </a:r>
            <a:r>
              <a:rPr lang="en-US" altLang="zh-CN" sz="2800" dirty="0" smtClean="0"/>
              <a:t>F</a:t>
            </a:r>
            <a:r>
              <a:rPr lang="en-US" altLang="zh-CN" sz="2800" baseline="-25000" dirty="0" smtClean="0"/>
              <a:t>1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F</a:t>
            </a:r>
            <a:r>
              <a:rPr lang="en-US" altLang="zh-CN" sz="2800" baseline="-25000" dirty="0" smtClean="0"/>
              <a:t>2</a:t>
            </a:r>
            <a:r>
              <a:rPr lang="zh-CN" altLang="en-US" sz="2800" dirty="0" smtClean="0"/>
              <a:t>的</a:t>
            </a:r>
            <a:r>
              <a:rPr lang="zh-CN" altLang="en-US" sz="2800" dirty="0" smtClean="0">
                <a:solidFill>
                  <a:srgbClr val="FF0000"/>
                </a:solidFill>
              </a:rPr>
              <a:t>方向相同</a:t>
            </a:r>
            <a:r>
              <a:rPr lang="zh-CN" altLang="en-US" sz="2800" dirty="0" smtClean="0"/>
              <a:t>时，则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zh-CN" altLang="en-US" sz="2800" baseline="-25000" dirty="0">
                <a:solidFill>
                  <a:srgbClr val="FF0000"/>
                </a:solidFill>
              </a:rPr>
              <a:t>合</a:t>
            </a:r>
            <a:r>
              <a:rPr lang="en-US" altLang="zh-CN" sz="2800" dirty="0">
                <a:solidFill>
                  <a:srgbClr val="FF0000"/>
                </a:solidFill>
              </a:rPr>
              <a:t>=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1</a:t>
            </a:r>
            <a:r>
              <a:rPr lang="zh-CN" altLang="zh-CN" sz="2400" dirty="0" smtClean="0">
                <a:solidFill>
                  <a:srgbClr val="FF0000"/>
                </a:solidFill>
              </a:rPr>
              <a:t>＋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/>
              <a:t>，合力的方向与两个力的</a:t>
            </a:r>
            <a:r>
              <a:rPr lang="zh-CN" altLang="en-US" sz="2800" dirty="0"/>
              <a:t>方向相同。</a:t>
            </a:r>
          </a:p>
          <a:p>
            <a:pPr algn="l"/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97015203"/>
      </p:ext>
    </p:extLst>
  </p:cSld>
  <p:clrMapOvr>
    <a:masterClrMapping/>
  </p:clrMapOvr>
  <p:transition xmlns:p14="http://schemas.microsoft.com/office/powerpoint/2010/main" spd="med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15663" y="557005"/>
            <a:ext cx="2159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070040" y="2853565"/>
            <a:ext cx="215900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1331640" y="3291830"/>
            <a:ext cx="50403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7191440" y="3285365"/>
            <a:ext cx="360362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Oval 55"/>
          <p:cNvSpPr>
            <a:spLocks noChangeArrowheads="1"/>
          </p:cNvSpPr>
          <p:nvPr/>
        </p:nvSpPr>
        <p:spPr bwMode="auto">
          <a:xfrm>
            <a:off x="2006665" y="3167335"/>
            <a:ext cx="71437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Oval 56"/>
          <p:cNvSpPr>
            <a:spLocks noChangeArrowheads="1"/>
          </p:cNvSpPr>
          <p:nvPr/>
        </p:nvSpPr>
        <p:spPr bwMode="auto">
          <a:xfrm>
            <a:off x="4094227" y="3167335"/>
            <a:ext cx="71438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WordArt 64"/>
          <p:cNvSpPr>
            <a:spLocks noChangeArrowheads="1" noChangeShapeType="1" noTextEdit="1"/>
          </p:cNvSpPr>
          <p:nvPr/>
        </p:nvSpPr>
        <p:spPr bwMode="auto">
          <a:xfrm>
            <a:off x="6110352" y="3501265"/>
            <a:ext cx="217488" cy="3667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F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9" name="Line 66"/>
          <p:cNvSpPr>
            <a:spLocks noChangeShapeType="1"/>
          </p:cNvSpPr>
          <p:nvPr/>
        </p:nvSpPr>
        <p:spPr bwMode="auto">
          <a:xfrm>
            <a:off x="6372200" y="3291830"/>
            <a:ext cx="10810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67"/>
          <p:cNvSpPr>
            <a:spLocks noChangeShapeType="1"/>
          </p:cNvSpPr>
          <p:nvPr/>
        </p:nvSpPr>
        <p:spPr bwMode="auto">
          <a:xfrm>
            <a:off x="7551802" y="3501265"/>
            <a:ext cx="0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Rectangle 68"/>
          <p:cNvSpPr>
            <a:spLocks noChangeArrowheads="1"/>
          </p:cNvSpPr>
          <p:nvPr/>
        </p:nvSpPr>
        <p:spPr bwMode="auto">
          <a:xfrm>
            <a:off x="7407340" y="3788602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Rectangle 69"/>
          <p:cNvSpPr>
            <a:spLocks noChangeArrowheads="1"/>
          </p:cNvSpPr>
          <p:nvPr/>
        </p:nvSpPr>
        <p:spPr bwMode="auto">
          <a:xfrm>
            <a:off x="7407340" y="4221990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Rectangle 70"/>
          <p:cNvSpPr>
            <a:spLocks noChangeArrowheads="1"/>
          </p:cNvSpPr>
          <p:nvPr/>
        </p:nvSpPr>
        <p:spPr bwMode="auto">
          <a:xfrm>
            <a:off x="7407340" y="4580765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Line 71"/>
          <p:cNvSpPr>
            <a:spLocks noChangeShapeType="1"/>
          </p:cNvSpPr>
          <p:nvPr/>
        </p:nvSpPr>
        <p:spPr bwMode="auto">
          <a:xfrm flipV="1">
            <a:off x="7551802" y="4437890"/>
            <a:ext cx="0" cy="142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Line 72"/>
          <p:cNvSpPr>
            <a:spLocks noChangeShapeType="1"/>
          </p:cNvSpPr>
          <p:nvPr/>
        </p:nvSpPr>
        <p:spPr bwMode="auto">
          <a:xfrm>
            <a:off x="7551802" y="4004502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WordArt 81"/>
          <p:cNvSpPr>
            <a:spLocks noChangeArrowheads="1" noChangeShapeType="1" noTextEdit="1"/>
          </p:cNvSpPr>
          <p:nvPr/>
        </p:nvSpPr>
        <p:spPr bwMode="auto">
          <a:xfrm>
            <a:off x="1376645" y="2706765"/>
            <a:ext cx="142875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A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grpSp>
        <p:nvGrpSpPr>
          <p:cNvPr id="42" name="Group 85"/>
          <p:cNvGrpSpPr>
            <a:grpSpLocks/>
          </p:cNvGrpSpPr>
          <p:nvPr/>
        </p:nvGrpSpPr>
        <p:grpSpPr bwMode="auto">
          <a:xfrm>
            <a:off x="1231563" y="366505"/>
            <a:ext cx="6481763" cy="1989138"/>
            <a:chOff x="747" y="0"/>
            <a:chExt cx="4083" cy="1253"/>
          </a:xfrm>
        </p:grpSpPr>
        <p:sp>
          <p:nvSpPr>
            <p:cNvPr id="43" name="Line 7"/>
            <p:cNvSpPr>
              <a:spLocks noChangeShapeType="1"/>
            </p:cNvSpPr>
            <p:nvPr/>
          </p:nvSpPr>
          <p:spPr bwMode="auto">
            <a:xfrm>
              <a:off x="747" y="392"/>
              <a:ext cx="213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3060" y="391"/>
              <a:ext cx="227" cy="227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2879" y="392"/>
              <a:ext cx="8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Oval 27"/>
            <p:cNvSpPr>
              <a:spLocks noChangeArrowheads="1"/>
            </p:cNvSpPr>
            <p:nvPr/>
          </p:nvSpPr>
          <p:spPr bwMode="auto">
            <a:xfrm>
              <a:off x="4467" y="392"/>
              <a:ext cx="227" cy="227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28"/>
            <p:cNvSpPr>
              <a:spLocks noChangeShapeType="1"/>
            </p:cNvSpPr>
            <p:nvPr/>
          </p:nvSpPr>
          <p:spPr bwMode="auto">
            <a:xfrm>
              <a:off x="3696" y="392"/>
              <a:ext cx="90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29"/>
            <p:cNvSpPr>
              <a:spLocks noChangeShapeType="1"/>
            </p:cNvSpPr>
            <p:nvPr/>
          </p:nvSpPr>
          <p:spPr bwMode="auto">
            <a:xfrm>
              <a:off x="4694" y="528"/>
              <a:ext cx="0" cy="363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4603" y="891"/>
              <a:ext cx="227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4603" y="1117"/>
              <a:ext cx="227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32"/>
            <p:cNvSpPr>
              <a:spLocks noChangeShapeType="1"/>
            </p:cNvSpPr>
            <p:nvPr/>
          </p:nvSpPr>
          <p:spPr bwMode="auto">
            <a:xfrm flipV="1">
              <a:off x="4694" y="1027"/>
              <a:ext cx="0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Oval 52"/>
            <p:cNvSpPr>
              <a:spLocks noChangeArrowheads="1"/>
            </p:cNvSpPr>
            <p:nvPr/>
          </p:nvSpPr>
          <p:spPr bwMode="auto">
            <a:xfrm>
              <a:off x="1201" y="347"/>
              <a:ext cx="45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Oval 53"/>
            <p:cNvSpPr>
              <a:spLocks noChangeArrowheads="1"/>
            </p:cNvSpPr>
            <p:nvPr/>
          </p:nvSpPr>
          <p:spPr bwMode="auto">
            <a:xfrm>
              <a:off x="2517" y="347"/>
              <a:ext cx="45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>
              <a:off x="3287" y="483"/>
              <a:ext cx="0" cy="49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Rectangle 59"/>
            <p:cNvSpPr>
              <a:spLocks noChangeArrowheads="1"/>
            </p:cNvSpPr>
            <p:nvPr/>
          </p:nvSpPr>
          <p:spPr bwMode="auto">
            <a:xfrm>
              <a:off x="3151" y="982"/>
              <a:ext cx="227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2697" y="483"/>
              <a:ext cx="182" cy="19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F1</a:t>
              </a:r>
              <a:endPara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57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3514" y="479"/>
              <a:ext cx="182" cy="23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s-IS" altLang="zh-C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F2</a:t>
              </a:r>
              <a:endPara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58" name="WordArt 74"/>
            <p:cNvSpPr>
              <a:spLocks noChangeArrowheads="1" noChangeShapeType="1" noTextEdit="1"/>
            </p:cNvSpPr>
            <p:nvPr/>
          </p:nvSpPr>
          <p:spPr bwMode="auto">
            <a:xfrm flipV="1">
              <a:off x="1155" y="120"/>
              <a:ext cx="91" cy="15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E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59" name="WordArt 76"/>
            <p:cNvSpPr>
              <a:spLocks noChangeArrowheads="1" noChangeShapeType="1" noTextEdit="1"/>
            </p:cNvSpPr>
            <p:nvPr/>
          </p:nvSpPr>
          <p:spPr bwMode="auto">
            <a:xfrm>
              <a:off x="2471" y="120"/>
              <a:ext cx="181" cy="15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E′</a:t>
              </a:r>
              <a:endPara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  <p:sp>
          <p:nvSpPr>
            <p:cNvPr id="60" name="WordArt 79"/>
            <p:cNvSpPr>
              <a:spLocks noChangeArrowheads="1" noChangeShapeType="1" noTextEdit="1"/>
            </p:cNvSpPr>
            <p:nvPr/>
          </p:nvSpPr>
          <p:spPr bwMode="auto">
            <a:xfrm>
              <a:off x="793" y="0"/>
              <a:ext cx="90" cy="28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A</a:t>
              </a:r>
              <a:endPara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sp>
        <p:nvSpPr>
          <p:cNvPr id="64" name="WordArt 74"/>
          <p:cNvSpPr>
            <a:spLocks noChangeArrowheads="1" noChangeShapeType="1" noTextEdit="1"/>
          </p:cNvSpPr>
          <p:nvPr/>
        </p:nvSpPr>
        <p:spPr bwMode="auto">
          <a:xfrm flipV="1">
            <a:off x="1961710" y="2841780"/>
            <a:ext cx="144463" cy="2397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E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5" name="WordArt 76"/>
          <p:cNvSpPr>
            <a:spLocks noChangeArrowheads="1" noChangeShapeType="1" noTextEdit="1"/>
          </p:cNvSpPr>
          <p:nvPr/>
        </p:nvSpPr>
        <p:spPr bwMode="auto">
          <a:xfrm>
            <a:off x="4050860" y="2841780"/>
            <a:ext cx="287338" cy="241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E′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8" name="左大括号 37"/>
          <p:cNvSpPr/>
          <p:nvPr/>
        </p:nvSpPr>
        <p:spPr>
          <a:xfrm rot="16200000">
            <a:off x="2704295" y="344001"/>
            <a:ext cx="720078" cy="211523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39" name="左大括号 38"/>
          <p:cNvSpPr/>
          <p:nvPr/>
        </p:nvSpPr>
        <p:spPr>
          <a:xfrm rot="5400000">
            <a:off x="2704294" y="1514131"/>
            <a:ext cx="720078" cy="211523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321750" y="176166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/>
                </a:solidFill>
              </a:rPr>
              <a:t>效果相同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1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23" grpId="0" animBg="1"/>
      <p:bldP spid="24" grpId="0" animBg="1"/>
      <p:bldP spid="27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1" grpId="0"/>
      <p:bldP spid="64" grpId="0"/>
      <p:bldP spid="65" grpId="0"/>
      <p:bldP spid="38" grpId="0" animBg="1"/>
      <p:bldP spid="39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2771800" y="1671650"/>
            <a:ext cx="30153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6359" name="Group 39"/>
          <p:cNvGrpSpPr>
            <a:grpSpLocks/>
          </p:cNvGrpSpPr>
          <p:nvPr/>
        </p:nvGrpSpPr>
        <p:grpSpPr bwMode="auto">
          <a:xfrm>
            <a:off x="2141421" y="726541"/>
            <a:ext cx="2636838" cy="927497"/>
            <a:chOff x="1542" y="2787"/>
            <a:chExt cx="1661" cy="779"/>
          </a:xfrm>
        </p:grpSpPr>
        <p:sp>
          <p:nvSpPr>
            <p:cNvPr id="56350" name="Rectangle 30"/>
            <p:cNvSpPr>
              <a:spLocks noChangeArrowheads="1"/>
            </p:cNvSpPr>
            <p:nvPr/>
          </p:nvSpPr>
          <p:spPr bwMode="auto">
            <a:xfrm>
              <a:off x="2517" y="2787"/>
              <a:ext cx="686" cy="7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354" name="Line 34"/>
            <p:cNvSpPr>
              <a:spLocks noChangeShapeType="1"/>
            </p:cNvSpPr>
            <p:nvPr/>
          </p:nvSpPr>
          <p:spPr bwMode="auto">
            <a:xfrm flipH="1" flipV="1">
              <a:off x="1542" y="3203"/>
              <a:ext cx="964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57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1599" y="2938"/>
              <a:ext cx="227" cy="2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8</a:t>
              </a:r>
              <a:r>
                <a:rPr lang="en-US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4797025" y="1221600"/>
            <a:ext cx="1135063" cy="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WordArt 37"/>
          <p:cNvSpPr>
            <a:spLocks noChangeArrowheads="1" noChangeShapeType="1" noTextEdit="1"/>
          </p:cNvSpPr>
          <p:nvPr/>
        </p:nvSpPr>
        <p:spPr bwMode="auto">
          <a:xfrm>
            <a:off x="5697125" y="906565"/>
            <a:ext cx="360363" cy="2547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5N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1600" y="2031690"/>
            <a:ext cx="189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FF0000"/>
                </a:solidFill>
              </a:rPr>
              <a:t>合力大小：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26995" y="203169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合力方向：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816805" y="2031690"/>
            <a:ext cx="1035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zh-CN" sz="2800" dirty="0">
                <a:solidFill>
                  <a:srgbClr val="000000"/>
                </a:solidFill>
              </a:rPr>
              <a:t>3</a:t>
            </a:r>
            <a:r>
              <a:rPr kumimoji="1" lang="en-US" altLang="zh-CN" sz="2800" dirty="0" smtClean="0">
                <a:solidFill>
                  <a:srgbClr val="000000"/>
                </a:solidFill>
              </a:rPr>
              <a:t>N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07215" y="203169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水平向左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1061610" y="3156815"/>
            <a:ext cx="6975775" cy="144016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宋体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l"/>
            <a:r>
              <a:rPr lang="zh-CN" altLang="zh-CN" sz="2800" dirty="0"/>
              <a:t>2</a:t>
            </a:r>
            <a:r>
              <a:rPr lang="zh-CN" altLang="en-US" sz="2800" dirty="0" smtClean="0"/>
              <a:t>、在同一条直线上，</a:t>
            </a:r>
            <a:r>
              <a:rPr lang="en-US" altLang="zh-CN" sz="2800" dirty="0" smtClean="0"/>
              <a:t>F</a:t>
            </a:r>
            <a:r>
              <a:rPr lang="en-US" altLang="zh-CN" sz="2800" baseline="-25000" dirty="0" smtClean="0"/>
              <a:t>1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F</a:t>
            </a:r>
            <a:r>
              <a:rPr lang="en-US" altLang="zh-CN" sz="2800" baseline="-25000" dirty="0" smtClean="0"/>
              <a:t>2</a:t>
            </a:r>
            <a:r>
              <a:rPr lang="zh-CN" altLang="en-US" sz="2800" dirty="0" smtClean="0"/>
              <a:t>的</a:t>
            </a:r>
            <a:r>
              <a:rPr lang="zh-CN" altLang="en-US" sz="2800" dirty="0" smtClean="0">
                <a:solidFill>
                  <a:srgbClr val="FF0000"/>
                </a:solidFill>
              </a:rPr>
              <a:t>方向相反</a:t>
            </a:r>
            <a:r>
              <a:rPr lang="zh-CN" altLang="en-US" sz="2800" dirty="0" smtClean="0"/>
              <a:t>时，则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zh-CN" altLang="en-US" sz="2800" baseline="-25000" dirty="0">
                <a:solidFill>
                  <a:srgbClr val="FF0000"/>
                </a:solidFill>
              </a:rPr>
              <a:t>合</a:t>
            </a:r>
            <a:r>
              <a:rPr lang="en-US" altLang="zh-CN" sz="2800" dirty="0">
                <a:solidFill>
                  <a:srgbClr val="FF0000"/>
                </a:solidFill>
              </a:rPr>
              <a:t>=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1</a:t>
            </a:r>
            <a:r>
              <a:rPr lang="zh-CN" altLang="zh-CN" sz="2400" dirty="0">
                <a:solidFill>
                  <a:srgbClr val="FF0000"/>
                </a:solidFill>
              </a:rPr>
              <a:t>－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/>
              <a:t>，合力的方向与较大力的</a:t>
            </a:r>
            <a:r>
              <a:rPr lang="zh-CN" altLang="en-US" sz="2800" dirty="0"/>
              <a:t>方向相同。</a:t>
            </a:r>
          </a:p>
          <a:p>
            <a:pPr algn="l"/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36111032"/>
      </p:ext>
    </p:extLst>
  </p:cSld>
  <p:clrMapOvr>
    <a:masterClrMapping/>
  </p:clrMapOvr>
  <p:transition xmlns:p14="http://schemas.microsoft.com/office/powerpoint/2010/main" spd="med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1448678" y="2778228"/>
            <a:ext cx="215900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1664578" y="3210028"/>
            <a:ext cx="50403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448678" y="339750"/>
            <a:ext cx="2159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>
            <a:off x="1664578" y="771550"/>
            <a:ext cx="25923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7570078" y="3210028"/>
            <a:ext cx="360362" cy="3603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Oval 25"/>
          <p:cNvSpPr>
            <a:spLocks noChangeArrowheads="1"/>
          </p:cNvSpPr>
          <p:nvPr/>
        </p:nvSpPr>
        <p:spPr bwMode="auto">
          <a:xfrm>
            <a:off x="7570078" y="771550"/>
            <a:ext cx="360362" cy="360363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Oval 26"/>
          <p:cNvSpPr>
            <a:spLocks noChangeArrowheads="1"/>
          </p:cNvSpPr>
          <p:nvPr/>
        </p:nvSpPr>
        <p:spPr bwMode="auto">
          <a:xfrm>
            <a:off x="3680703" y="771550"/>
            <a:ext cx="360362" cy="360363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7785978" y="1420838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7785978" y="1779613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39"/>
          <p:cNvSpPr>
            <a:spLocks noChangeShapeType="1"/>
          </p:cNvSpPr>
          <p:nvPr/>
        </p:nvSpPr>
        <p:spPr bwMode="auto">
          <a:xfrm flipV="1">
            <a:off x="7930440" y="1636738"/>
            <a:ext cx="0" cy="142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40"/>
          <p:cNvSpPr>
            <a:spLocks noChangeShapeType="1"/>
          </p:cNvSpPr>
          <p:nvPr/>
        </p:nvSpPr>
        <p:spPr bwMode="auto">
          <a:xfrm>
            <a:off x="4256965" y="771550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42"/>
          <p:cNvSpPr>
            <a:spLocks noChangeShapeType="1"/>
          </p:cNvSpPr>
          <p:nvPr/>
        </p:nvSpPr>
        <p:spPr bwMode="auto">
          <a:xfrm>
            <a:off x="7209715" y="771550"/>
            <a:ext cx="5032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>
            <a:off x="7930440" y="916013"/>
            <a:ext cx="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Rectangle 44"/>
          <p:cNvSpPr>
            <a:spLocks noChangeArrowheads="1"/>
          </p:cNvSpPr>
          <p:nvPr/>
        </p:nvSpPr>
        <p:spPr bwMode="auto">
          <a:xfrm>
            <a:off x="7785978" y="2213000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7785978" y="2571775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Line 46"/>
          <p:cNvSpPr>
            <a:spLocks noChangeShapeType="1"/>
          </p:cNvSpPr>
          <p:nvPr/>
        </p:nvSpPr>
        <p:spPr bwMode="auto">
          <a:xfrm flipV="1">
            <a:off x="7930440" y="2428900"/>
            <a:ext cx="0" cy="142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47"/>
          <p:cNvSpPr>
            <a:spLocks noChangeShapeType="1"/>
          </p:cNvSpPr>
          <p:nvPr/>
        </p:nvSpPr>
        <p:spPr bwMode="auto">
          <a:xfrm>
            <a:off x="7930440" y="1995513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Line 48"/>
          <p:cNvSpPr>
            <a:spLocks noChangeShapeType="1"/>
          </p:cNvSpPr>
          <p:nvPr/>
        </p:nvSpPr>
        <p:spPr bwMode="auto">
          <a:xfrm>
            <a:off x="3680703" y="987450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537828" y="1635150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Oval 54"/>
          <p:cNvSpPr>
            <a:spLocks noChangeArrowheads="1"/>
          </p:cNvSpPr>
          <p:nvPr/>
        </p:nvSpPr>
        <p:spPr bwMode="auto">
          <a:xfrm>
            <a:off x="2385303" y="698525"/>
            <a:ext cx="71437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Oval 55"/>
          <p:cNvSpPr>
            <a:spLocks noChangeArrowheads="1"/>
          </p:cNvSpPr>
          <p:nvPr/>
        </p:nvSpPr>
        <p:spPr bwMode="auto">
          <a:xfrm>
            <a:off x="2385303" y="3137003"/>
            <a:ext cx="71437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Oval 56"/>
          <p:cNvSpPr>
            <a:spLocks noChangeArrowheads="1"/>
          </p:cNvSpPr>
          <p:nvPr/>
        </p:nvSpPr>
        <p:spPr bwMode="auto">
          <a:xfrm>
            <a:off x="4472865" y="3137003"/>
            <a:ext cx="71438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Oval 57"/>
          <p:cNvSpPr>
            <a:spLocks noChangeArrowheads="1"/>
          </p:cNvSpPr>
          <p:nvPr/>
        </p:nvSpPr>
        <p:spPr bwMode="auto">
          <a:xfrm>
            <a:off x="4545890" y="698525"/>
            <a:ext cx="71438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WordArt 62"/>
          <p:cNvSpPr>
            <a:spLocks noChangeArrowheads="1" noChangeShapeType="1" noTextEdit="1"/>
          </p:cNvSpPr>
          <p:nvPr/>
        </p:nvSpPr>
        <p:spPr bwMode="auto">
          <a:xfrm>
            <a:off x="4328403" y="960463"/>
            <a:ext cx="288925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F1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6" name="WordArt 64"/>
          <p:cNvSpPr>
            <a:spLocks noChangeArrowheads="1" noChangeShapeType="1" noTextEdit="1"/>
          </p:cNvSpPr>
          <p:nvPr/>
        </p:nvSpPr>
        <p:spPr bwMode="auto">
          <a:xfrm>
            <a:off x="6488990" y="3425928"/>
            <a:ext cx="217488" cy="3667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F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7" name="WordArt 65"/>
          <p:cNvSpPr>
            <a:spLocks noChangeArrowheads="1" noChangeShapeType="1" noTextEdit="1"/>
          </p:cNvSpPr>
          <p:nvPr/>
        </p:nvSpPr>
        <p:spPr bwMode="auto">
          <a:xfrm>
            <a:off x="6920790" y="908075"/>
            <a:ext cx="288925" cy="3667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s-I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F2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8" name="Line 66"/>
          <p:cNvSpPr>
            <a:spLocks noChangeShapeType="1"/>
          </p:cNvSpPr>
          <p:nvPr/>
        </p:nvSpPr>
        <p:spPr bwMode="auto">
          <a:xfrm>
            <a:off x="6704890" y="3210028"/>
            <a:ext cx="10810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67"/>
          <p:cNvSpPr>
            <a:spLocks noChangeShapeType="1"/>
          </p:cNvSpPr>
          <p:nvPr/>
        </p:nvSpPr>
        <p:spPr bwMode="auto">
          <a:xfrm>
            <a:off x="7930440" y="3425928"/>
            <a:ext cx="0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Rectangle 68"/>
          <p:cNvSpPr>
            <a:spLocks noChangeArrowheads="1"/>
          </p:cNvSpPr>
          <p:nvPr/>
        </p:nvSpPr>
        <p:spPr bwMode="auto">
          <a:xfrm>
            <a:off x="7785978" y="3713265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Rectangle 69"/>
          <p:cNvSpPr>
            <a:spLocks noChangeArrowheads="1"/>
          </p:cNvSpPr>
          <p:nvPr/>
        </p:nvSpPr>
        <p:spPr bwMode="auto">
          <a:xfrm>
            <a:off x="7785978" y="4146653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Rectangle 70"/>
          <p:cNvSpPr>
            <a:spLocks noChangeArrowheads="1"/>
          </p:cNvSpPr>
          <p:nvPr/>
        </p:nvSpPr>
        <p:spPr bwMode="auto">
          <a:xfrm>
            <a:off x="7785978" y="4505428"/>
            <a:ext cx="360362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Line 71"/>
          <p:cNvSpPr>
            <a:spLocks noChangeShapeType="1"/>
          </p:cNvSpPr>
          <p:nvPr/>
        </p:nvSpPr>
        <p:spPr bwMode="auto">
          <a:xfrm flipV="1">
            <a:off x="7930440" y="4362553"/>
            <a:ext cx="0" cy="142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Line 72"/>
          <p:cNvSpPr>
            <a:spLocks noChangeShapeType="1"/>
          </p:cNvSpPr>
          <p:nvPr/>
        </p:nvSpPr>
        <p:spPr bwMode="auto">
          <a:xfrm>
            <a:off x="7930440" y="3929165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WordArt 73"/>
          <p:cNvSpPr>
            <a:spLocks noChangeArrowheads="1" noChangeShapeType="1" noTextEdit="1"/>
          </p:cNvSpPr>
          <p:nvPr/>
        </p:nvSpPr>
        <p:spPr bwMode="auto">
          <a:xfrm>
            <a:off x="2312278" y="338163"/>
            <a:ext cx="144462" cy="241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E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6" name="WordArt 75"/>
          <p:cNvSpPr>
            <a:spLocks noChangeArrowheads="1" noChangeShapeType="1" noTextEdit="1"/>
          </p:cNvSpPr>
          <p:nvPr/>
        </p:nvSpPr>
        <p:spPr bwMode="auto">
          <a:xfrm>
            <a:off x="2312278" y="2824265"/>
            <a:ext cx="144462" cy="241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E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7" name="WordArt 77"/>
          <p:cNvSpPr>
            <a:spLocks noChangeArrowheads="1" noChangeShapeType="1" noTextEdit="1"/>
          </p:cNvSpPr>
          <p:nvPr/>
        </p:nvSpPr>
        <p:spPr bwMode="auto">
          <a:xfrm>
            <a:off x="4401428" y="2824265"/>
            <a:ext cx="287337" cy="241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E′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8" name="WordArt 78"/>
          <p:cNvSpPr>
            <a:spLocks noChangeArrowheads="1" noChangeShapeType="1" noTextEdit="1"/>
          </p:cNvSpPr>
          <p:nvPr/>
        </p:nvSpPr>
        <p:spPr bwMode="auto">
          <a:xfrm>
            <a:off x="4472865" y="385788"/>
            <a:ext cx="287338" cy="241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宋体"/>
                <a:ea typeface="宋体"/>
                <a:cs typeface="宋体"/>
              </a:rPr>
              <a:t>E′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9" name="WordArt 80"/>
          <p:cNvSpPr>
            <a:spLocks noChangeArrowheads="1" noChangeShapeType="1" noTextEdit="1"/>
          </p:cNvSpPr>
          <p:nvPr/>
        </p:nvSpPr>
        <p:spPr bwMode="auto">
          <a:xfrm>
            <a:off x="1737603" y="241325"/>
            <a:ext cx="142875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A</a:t>
            </a:r>
            <a:endParaRPr lang="zh-CN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40" name="WordArt 81"/>
          <p:cNvSpPr>
            <a:spLocks noChangeArrowheads="1" noChangeShapeType="1" noTextEdit="1"/>
          </p:cNvSpPr>
          <p:nvPr/>
        </p:nvSpPr>
        <p:spPr bwMode="auto">
          <a:xfrm>
            <a:off x="1736685" y="2661760"/>
            <a:ext cx="142875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A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93046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22" grpId="0" animBg="1"/>
      <p:bldP spid="23" grpId="0" animBg="1"/>
      <p:bldP spid="26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/>
      <p:bldP spid="37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2771800" y="1671650"/>
            <a:ext cx="30153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6359" name="Group 39"/>
          <p:cNvGrpSpPr>
            <a:grpSpLocks/>
          </p:cNvGrpSpPr>
          <p:nvPr/>
        </p:nvGrpSpPr>
        <p:grpSpPr bwMode="auto">
          <a:xfrm>
            <a:off x="1871378" y="276017"/>
            <a:ext cx="2906714" cy="1377552"/>
            <a:chOff x="1372" y="2409"/>
            <a:chExt cx="1831" cy="1157"/>
          </a:xfrm>
        </p:grpSpPr>
        <p:sp>
          <p:nvSpPr>
            <p:cNvPr id="56350" name="Rectangle 30"/>
            <p:cNvSpPr>
              <a:spLocks noChangeArrowheads="1"/>
            </p:cNvSpPr>
            <p:nvPr/>
          </p:nvSpPr>
          <p:spPr bwMode="auto">
            <a:xfrm>
              <a:off x="2517" y="2787"/>
              <a:ext cx="686" cy="7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354" name="Line 34"/>
            <p:cNvSpPr>
              <a:spLocks noChangeShapeType="1"/>
            </p:cNvSpPr>
            <p:nvPr/>
          </p:nvSpPr>
          <p:spPr bwMode="auto">
            <a:xfrm flipH="1" flipV="1">
              <a:off x="1684" y="2561"/>
              <a:ext cx="822" cy="642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57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1372" y="2409"/>
              <a:ext cx="227" cy="2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8</a:t>
              </a:r>
              <a:r>
                <a:rPr lang="en-US" altLang="zh-CN" sz="3600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宋体"/>
                  <a:ea typeface="宋体"/>
                  <a:cs typeface="宋体"/>
                </a:rPr>
                <a:t>N</a:t>
              </a:r>
              <a:endPara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endParaRPr>
            </a:p>
          </p:txBody>
        </p:sp>
      </p:grpSp>
      <p:sp>
        <p:nvSpPr>
          <p:cNvPr id="16" name="Line 34"/>
          <p:cNvSpPr>
            <a:spLocks noChangeShapeType="1"/>
          </p:cNvSpPr>
          <p:nvPr/>
        </p:nvSpPr>
        <p:spPr bwMode="auto">
          <a:xfrm flipV="1">
            <a:off x="4797025" y="456515"/>
            <a:ext cx="1080120" cy="765085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WordArt 37"/>
          <p:cNvSpPr>
            <a:spLocks noChangeArrowheads="1" noChangeShapeType="1" noTextEdit="1"/>
          </p:cNvSpPr>
          <p:nvPr/>
        </p:nvSpPr>
        <p:spPr bwMode="auto">
          <a:xfrm>
            <a:off x="5967155" y="276495"/>
            <a:ext cx="360363" cy="2547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zh-C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8</a:t>
            </a:r>
            <a:r>
              <a:rPr lang="en-US" altLang="zh-C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宋体"/>
                <a:ea typeface="宋体"/>
                <a:cs typeface="宋体"/>
              </a:rPr>
              <a:t>N</a:t>
            </a:r>
            <a:endParaRPr lang="zh-CN" alt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1600" y="2031690"/>
            <a:ext cx="189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FF0000"/>
                </a:solidFill>
              </a:rPr>
              <a:t>合力大小：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26995" y="203169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合力方向：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816805" y="2031690"/>
            <a:ext cx="1035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未知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07215" y="203169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未知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56565" y="3201820"/>
            <a:ext cx="8370930" cy="144016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宋体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l"/>
            <a:r>
              <a:rPr lang="zh-CN" altLang="zh-CN" sz="2800" dirty="0" smtClean="0"/>
              <a:t>3</a:t>
            </a:r>
            <a:r>
              <a:rPr lang="zh-CN" altLang="en-US" sz="2800" dirty="0" smtClean="0"/>
              <a:t>、不在同一条直线上时，</a:t>
            </a:r>
          </a:p>
          <a:p>
            <a:pPr algn="l"/>
            <a:r>
              <a:rPr lang="en-US" altLang="zh-CN" sz="2800" dirty="0"/>
              <a:t> </a:t>
            </a:r>
            <a:r>
              <a:rPr lang="en-US" altLang="zh-CN" sz="2800" dirty="0" smtClean="0"/>
              <a:t>    </a:t>
            </a:r>
            <a:r>
              <a:rPr lang="zh-CN" altLang="en-US" sz="2800" dirty="0" smtClean="0"/>
              <a:t>则｜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1</a:t>
            </a:r>
            <a:r>
              <a:rPr lang="zh-CN" altLang="zh-CN" sz="2400" dirty="0">
                <a:solidFill>
                  <a:srgbClr val="FF0000"/>
                </a:solidFill>
              </a:rPr>
              <a:t>－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/>
              <a:t>｜</a:t>
            </a:r>
            <a:r>
              <a:rPr lang="zh-CN" altLang="en-US" sz="2800" dirty="0" smtClean="0">
                <a:solidFill>
                  <a:srgbClr val="FF0000"/>
                </a:solidFill>
              </a:rPr>
              <a:t>&lt;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zh-CN" altLang="en-US" sz="2800" baseline="-25000" dirty="0" smtClean="0">
                <a:solidFill>
                  <a:srgbClr val="FF0000"/>
                </a:solidFill>
              </a:rPr>
              <a:t>合</a:t>
            </a:r>
            <a:r>
              <a:rPr lang="zh-CN" altLang="zh-CN" sz="2800" dirty="0" smtClean="0">
                <a:solidFill>
                  <a:srgbClr val="FF0000"/>
                </a:solidFill>
              </a:rPr>
              <a:t>&lt;</a:t>
            </a:r>
            <a:r>
              <a:rPr lang="zh-CN" altLang="en-US" sz="2800" dirty="0" smtClean="0">
                <a:solidFill>
                  <a:srgbClr val="000000"/>
                </a:solidFill>
              </a:rPr>
              <a:t>｜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1</a:t>
            </a:r>
            <a:r>
              <a:rPr lang="zh-CN" altLang="zh-CN" sz="2400" dirty="0">
                <a:solidFill>
                  <a:srgbClr val="FF0000"/>
                </a:solidFill>
              </a:rPr>
              <a:t>＋</a:t>
            </a:r>
            <a:r>
              <a:rPr lang="en-US" altLang="zh-CN" sz="2800" dirty="0" smtClean="0">
                <a:solidFill>
                  <a:srgbClr val="FF0000"/>
                </a:solidFill>
              </a:rPr>
              <a:t>F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000000"/>
                </a:solidFill>
              </a:rPr>
              <a:t>｜</a:t>
            </a:r>
            <a:r>
              <a:rPr lang="zh-CN" altLang="zh-CN" sz="2800" dirty="0" smtClean="0">
                <a:solidFill>
                  <a:srgbClr val="FF0000"/>
                </a:solidFill>
              </a:rPr>
              <a:t>，</a:t>
            </a:r>
            <a:r>
              <a:rPr lang="zh-CN" altLang="en-US" sz="2800" dirty="0" smtClean="0">
                <a:solidFill>
                  <a:srgbClr val="000000"/>
                </a:solidFill>
              </a:rPr>
              <a:t>方向与角度有关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algn="l"/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47659307"/>
      </p:ext>
    </p:extLst>
  </p:cSld>
  <p:clrMapOvr>
    <a:masterClrMapping/>
  </p:clrMapOvr>
  <p:transition xmlns:p14="http://schemas.microsoft.com/office/powerpoint/2010/main" spd="med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2"/>
          <a:srcRect r="71428" b="33171"/>
          <a:stretch/>
        </p:blipFill>
        <p:spPr>
          <a:xfrm>
            <a:off x="1916705" y="771550"/>
            <a:ext cx="2517930" cy="1901950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3266855" y="2751770"/>
            <a:ext cx="42406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线连接符 23"/>
          <p:cNvCxnSpPr/>
          <p:nvPr/>
        </p:nvCxnSpPr>
        <p:spPr>
          <a:xfrm>
            <a:off x="3131840" y="1626645"/>
            <a:ext cx="0" cy="1350150"/>
          </a:xfrm>
          <a:prstGeom prst="line">
            <a:avLst/>
          </a:prstGeom>
          <a:ln w="57150" cmpd="sng"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041830" y="1581641"/>
            <a:ext cx="180020" cy="18001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/>
          </a:p>
        </p:txBody>
      </p:sp>
      <p:cxnSp>
        <p:nvCxnSpPr>
          <p:cNvPr id="26" name="直线连接符 25"/>
          <p:cNvCxnSpPr/>
          <p:nvPr/>
        </p:nvCxnSpPr>
        <p:spPr>
          <a:xfrm flipV="1">
            <a:off x="3131840" y="366505"/>
            <a:ext cx="0" cy="1305146"/>
          </a:xfrm>
          <a:prstGeom prst="line">
            <a:avLst/>
          </a:prstGeom>
          <a:ln w="57150" cmpd="sng"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3327184" y="141480"/>
            <a:ext cx="643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chemeClr val="tx1"/>
                </a:solidFill>
              </a:rPr>
              <a:t>F</a:t>
            </a:r>
            <a:r>
              <a:rPr kumimoji="1" lang="zh-CN" altLang="en-US" sz="2800" baseline="-25000" dirty="0" smtClean="0">
                <a:solidFill>
                  <a:schemeClr val="tx1"/>
                </a:solidFill>
              </a:rPr>
              <a:t>支</a:t>
            </a:r>
            <a:endParaRPr kumimoji="1" lang="zh-CN" alt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202070" y="1581640"/>
            <a:ext cx="1461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smtClean="0">
                <a:solidFill>
                  <a:schemeClr val="tx1"/>
                </a:solidFill>
              </a:rPr>
              <a:t>F</a:t>
            </a:r>
            <a:r>
              <a:rPr kumimoji="1" lang="zh-CN" altLang="en-US" sz="2800" baseline="-25000" dirty="0" smtClean="0">
                <a:solidFill>
                  <a:schemeClr val="tx1"/>
                </a:solidFill>
              </a:rPr>
              <a:t>合</a:t>
            </a:r>
            <a:r>
              <a:rPr kumimoji="1" lang="zh-CN" altLang="en-US" sz="2800" dirty="0" smtClean="0">
                <a:solidFill>
                  <a:schemeClr val="tx1"/>
                </a:solidFill>
              </a:rPr>
              <a:t>＝</a:t>
            </a:r>
            <a:r>
              <a:rPr kumimoji="1" lang="en-US" altLang="zh-CN" sz="2800" dirty="0" smtClean="0">
                <a:solidFill>
                  <a:schemeClr val="tx1"/>
                </a:solidFill>
              </a:rPr>
              <a:t>0N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701570" y="3291830"/>
            <a:ext cx="7875875" cy="11251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宋体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宋体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l"/>
            <a:r>
              <a:rPr lang="zh-CN" altLang="zh-CN" sz="2800" dirty="0" smtClean="0"/>
              <a:t>3</a:t>
            </a:r>
            <a:r>
              <a:rPr lang="zh-CN" altLang="en-US" sz="2800" dirty="0" smtClean="0"/>
              <a:t>、合力不是单独存在的力。合力和分力</a:t>
            </a:r>
            <a:r>
              <a:rPr lang="zh-CN" altLang="en-US" sz="2800" dirty="0" smtClean="0">
                <a:solidFill>
                  <a:srgbClr val="FF0000"/>
                </a:solidFill>
              </a:rPr>
              <a:t>不同时存在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3657380"/>
      </p:ext>
    </p:extLst>
  </p:cSld>
  <p:clrMapOvr>
    <a:masterClrMapping/>
  </p:clrMapOvr>
  <p:transition xmlns:p14="http://schemas.microsoft.com/office/powerpoint/2010/main" spd="med">
    <p:wedg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9677</TotalTime>
  <Words>606</Words>
  <Application>Microsoft Macintosh PowerPoint</Application>
  <PresentationFormat>全屏显示(16:9)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2012-04-02T08:15:09Z</dcterms:created>
  <dcterms:modified xsi:type="dcterms:W3CDTF">2020-03-08T13:41:29Z</dcterms:modified>
</cp:coreProperties>
</file>