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5" r:id="rId2"/>
    <p:sldId id="852" r:id="rId3"/>
    <p:sldId id="853" r:id="rId4"/>
    <p:sldId id="834" r:id="rId5"/>
    <p:sldId id="854" r:id="rId6"/>
    <p:sldId id="856" r:id="rId7"/>
    <p:sldId id="857" r:id="rId8"/>
    <p:sldId id="840" r:id="rId9"/>
    <p:sldId id="841" r:id="rId10"/>
    <p:sldId id="842" r:id="rId11"/>
    <p:sldId id="843" r:id="rId12"/>
    <p:sldId id="845" r:id="rId13"/>
    <p:sldId id="855" r:id="rId14"/>
    <p:sldId id="847" r:id="rId15"/>
    <p:sldId id="828" r:id="rId16"/>
    <p:sldId id="829" r:id="rId17"/>
    <p:sldId id="848" r:id="rId18"/>
    <p:sldId id="858" r:id="rId19"/>
    <p:sldId id="860" r:id="rId20"/>
    <p:sldId id="861" r:id="rId21"/>
    <p:sldId id="862" r:id="rId22"/>
    <p:sldId id="850" r:id="rId23"/>
    <p:sldId id="851" r:id="rId24"/>
    <p:sldId id="832" r:id="rId25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DFFFC"/>
    <a:srgbClr val="00D1CC"/>
    <a:srgbClr val="CC0000"/>
    <a:srgbClr val="969696"/>
    <a:srgbClr val="828282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2" autoAdjust="0"/>
    <p:restoredTop sz="87426" autoAdjust="0"/>
  </p:normalViewPr>
  <p:slideViewPr>
    <p:cSldViewPr>
      <p:cViewPr>
        <p:scale>
          <a:sx n="99" d="100"/>
          <a:sy n="99" d="100"/>
        </p:scale>
        <p:origin x="-968" y="-696"/>
      </p:cViewPr>
      <p:guideLst>
        <p:guide orient="horz" pos="701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F9AE45F9-63BF-CC46-A0CB-2C36C12012F9}" type="datetimeFigureOut">
              <a:rPr lang="zh-CN" altLang="en-US"/>
              <a:pPr>
                <a:defRPr/>
              </a:pPr>
              <a:t>20/3/26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717A408-8A27-3644-AF58-CA86BD27E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BF0168DD-5EA0-DE48-A9CB-CF5A9A21938F}" type="slidenum">
              <a:rPr lang="zh-CN" altLang="en-US"/>
              <a:pPr eaLnBrk="1" hangingPunct="1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EB4A-A10F-D948-A50B-1B167658BC45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B1E-3116-F042-B6EA-09FF6F2D7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9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2E1-3869-874E-B346-40BF34B43C7A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6C8E-0463-EC49-9B47-1D524A797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2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8F74-BFD6-5848-BFC3-357F9A224ED6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B6-546A-2D4C-A9E7-0BF1DC9F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825-7CA5-5F48-A0DE-2FA4AEA12C76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F379-541E-DF4A-A4DD-36500B4E9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8FA4-584E-9A4A-A12B-BCA74ACB73D6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BED-B79D-1641-858B-B73E0B5C0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04D-8206-7C4C-9EED-E91EA4D26136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DC2F-BC3F-BF41-8E23-1E32E61CC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4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06BC-01FB-4446-8F84-EE190481D425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343-BAE8-564A-B95B-387C4985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3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DFC-ABC8-8F49-8ED7-1A663C5FB24B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3D7-7AFD-5A45-BE1E-431E22701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E43-76F2-844B-B158-DCB3C4BAA66D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CF-7841-E148-8716-91CD34B90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7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B68-8380-0C47-94BE-89F3A739007E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17D-E602-1141-8525-D0A9C43F06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C8C-6240-3F44-98EC-BD997287CC0F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4512-A7A9-BA44-9181-2B26275AA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3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6978B9-0307-9E45-9F83-383352CB9239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992CBE-B8A1-0F46-9441-C5855EAFD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971550" y="1660929"/>
            <a:ext cx="738028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第十章 </a:t>
            </a:r>
            <a:r>
              <a:rPr kumimoji="1" lang="en-US" altLang="zh-CN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机械与人</a:t>
            </a:r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第</a:t>
            </a:r>
            <a:r>
              <a:rPr kumimoji="1" lang="zh-CN" altLang="zh-CN" sz="320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5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节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机械效率</a:t>
            </a:r>
            <a:endParaRPr lang="zh-CN" altLang="en-US" sz="3200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60036" y="-110309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504396" y="-91069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800143" y="-12313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左大括号 114690"/>
          <p:cNvSpPr>
            <a:spLocks/>
          </p:cNvSpPr>
          <p:nvPr/>
        </p:nvSpPr>
        <p:spPr bwMode="auto">
          <a:xfrm>
            <a:off x="3446875" y="2031689"/>
            <a:ext cx="270030" cy="2385265"/>
          </a:xfrm>
          <a:prstGeom prst="leftBrace">
            <a:avLst>
              <a:gd name="adj1" fmla="val 96574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 sz="2600">
              <a:latin typeface="宋体"/>
              <a:ea typeface="宋体"/>
              <a:cs typeface="宋体"/>
            </a:endParaRPr>
          </a:p>
        </p:txBody>
      </p:sp>
      <p:sp>
        <p:nvSpPr>
          <p:cNvPr id="114692" name="文本框 114691"/>
          <p:cNvSpPr txBox="1">
            <a:spLocks noChangeArrowheads="1"/>
          </p:cNvSpPr>
          <p:nvPr/>
        </p:nvSpPr>
        <p:spPr bwMode="auto">
          <a:xfrm>
            <a:off x="3810000" y="1812133"/>
            <a:ext cx="19321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latin typeface="宋体"/>
                <a:ea typeface="宋体"/>
                <a:cs typeface="宋体"/>
              </a:rPr>
              <a:t>对沙子做功</a:t>
            </a:r>
          </a:p>
        </p:txBody>
      </p:sp>
      <p:sp>
        <p:nvSpPr>
          <p:cNvPr id="114693" name="文本框 114692"/>
          <p:cNvSpPr txBox="1">
            <a:spLocks noChangeArrowheads="1"/>
          </p:cNvSpPr>
          <p:nvPr/>
        </p:nvSpPr>
        <p:spPr bwMode="auto">
          <a:xfrm>
            <a:off x="3896925" y="2211710"/>
            <a:ext cx="1820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600" b="1" i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lang="en-US" altLang="zh-CN" sz="2600" b="1" i="1" baseline="-25000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1 </a:t>
            </a:r>
            <a:r>
              <a:rPr lang="en-US" altLang="zh-CN" sz="2600" b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 600 J</a:t>
            </a:r>
          </a:p>
        </p:txBody>
      </p:sp>
      <p:sp>
        <p:nvSpPr>
          <p:cNvPr id="114694" name="文本框 114693"/>
          <p:cNvSpPr txBox="1">
            <a:spLocks noChangeArrowheads="1"/>
          </p:cNvSpPr>
          <p:nvPr/>
        </p:nvSpPr>
        <p:spPr bwMode="auto">
          <a:xfrm>
            <a:off x="3896925" y="2751770"/>
            <a:ext cx="16309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latin typeface="宋体"/>
                <a:ea typeface="宋体"/>
                <a:cs typeface="宋体"/>
              </a:rPr>
              <a:t>对桶做功</a:t>
            </a:r>
          </a:p>
        </p:txBody>
      </p:sp>
      <p:sp>
        <p:nvSpPr>
          <p:cNvPr id="114695" name="文本框 114694"/>
          <p:cNvSpPr txBox="1">
            <a:spLocks noChangeArrowheads="1"/>
          </p:cNvSpPr>
          <p:nvPr/>
        </p:nvSpPr>
        <p:spPr bwMode="auto">
          <a:xfrm>
            <a:off x="3896925" y="3786885"/>
            <a:ext cx="22052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>
                <a:latin typeface="宋体"/>
                <a:ea typeface="宋体"/>
                <a:cs typeface="宋体"/>
              </a:rPr>
              <a:t>对动滑轮做功</a:t>
            </a:r>
          </a:p>
        </p:txBody>
      </p:sp>
      <p:sp>
        <p:nvSpPr>
          <p:cNvPr id="114698" name="右大括号 114697"/>
          <p:cNvSpPr>
            <a:spLocks/>
          </p:cNvSpPr>
          <p:nvPr/>
        </p:nvSpPr>
        <p:spPr bwMode="auto">
          <a:xfrm>
            <a:off x="6282190" y="2931790"/>
            <a:ext cx="180020" cy="1260140"/>
          </a:xfrm>
          <a:prstGeom prst="rightBrace">
            <a:avLst>
              <a:gd name="adj1" fmla="val 62342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 sz="2600">
              <a:latin typeface="宋体"/>
              <a:ea typeface="宋体"/>
              <a:cs typeface="宋体"/>
            </a:endParaRPr>
          </a:p>
        </p:txBody>
      </p:sp>
      <p:sp>
        <p:nvSpPr>
          <p:cNvPr id="114699" name="文本框 114698"/>
          <p:cNvSpPr txBox="1">
            <a:spLocks noChangeArrowheads="1"/>
          </p:cNvSpPr>
          <p:nvPr/>
        </p:nvSpPr>
        <p:spPr bwMode="auto">
          <a:xfrm>
            <a:off x="6552220" y="1761660"/>
            <a:ext cx="120391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有用功</a:t>
            </a:r>
            <a:r>
              <a:rPr lang="en-US" altLang="zh-CN" sz="26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600J</a:t>
            </a:r>
          </a:p>
        </p:txBody>
      </p:sp>
      <p:sp>
        <p:nvSpPr>
          <p:cNvPr id="114700" name="文本框 114699"/>
          <p:cNvSpPr txBox="1">
            <a:spLocks noChangeArrowheads="1"/>
          </p:cNvSpPr>
          <p:nvPr/>
        </p:nvSpPr>
        <p:spPr bwMode="auto">
          <a:xfrm>
            <a:off x="6507215" y="3201820"/>
            <a:ext cx="121772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额外功</a:t>
            </a:r>
            <a:r>
              <a:rPr lang="en-US" altLang="zh-CN" sz="26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180J</a:t>
            </a:r>
          </a:p>
        </p:txBody>
      </p:sp>
      <p:sp>
        <p:nvSpPr>
          <p:cNvPr id="13321" name="文本框 114702"/>
          <p:cNvSpPr>
            <a:spLocks noChangeArrowheads="1"/>
          </p:cNvSpPr>
          <p:nvPr/>
        </p:nvSpPr>
        <p:spPr bwMode="auto">
          <a:xfrm>
            <a:off x="701570" y="276495"/>
            <a:ext cx="7605845" cy="11441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沙子重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100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   人体重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400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   动滑轮重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   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桶重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20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   口袋重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   地面到三楼高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6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m </a:t>
            </a:r>
          </a:p>
        </p:txBody>
      </p:sp>
      <p:sp>
        <p:nvSpPr>
          <p:cNvPr id="114710" name="矩形 114709"/>
          <p:cNvSpPr>
            <a:spLocks noChangeArrowheads="1"/>
          </p:cNvSpPr>
          <p:nvPr/>
        </p:nvSpPr>
        <p:spPr bwMode="auto">
          <a:xfrm>
            <a:off x="3941930" y="3246825"/>
            <a:ext cx="18452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600" b="1" i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lang="en-US" altLang="zh-CN" sz="2600" b="1" i="1" baseline="-25000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2</a:t>
            </a:r>
            <a:r>
              <a:rPr lang="en-US" altLang="zh-CN" sz="2600" b="1" baseline="-25000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2600" b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 120 J</a:t>
            </a:r>
          </a:p>
        </p:txBody>
      </p:sp>
      <p:sp>
        <p:nvSpPr>
          <p:cNvPr id="114711" name="文本框 114710"/>
          <p:cNvSpPr txBox="1">
            <a:spLocks noChangeArrowheads="1"/>
          </p:cNvSpPr>
          <p:nvPr/>
        </p:nvSpPr>
        <p:spPr bwMode="auto">
          <a:xfrm>
            <a:off x="3941930" y="4236935"/>
            <a:ext cx="17551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600" b="1" i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lang="en-US" altLang="zh-CN" sz="2600" b="1" i="1" baseline="-2500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3</a:t>
            </a:r>
            <a:r>
              <a:rPr lang="en-US" altLang="zh-CN" sz="2600" b="1" baseline="-2500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2600" b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 60 J</a:t>
            </a:r>
          </a:p>
        </p:txBody>
      </p:sp>
      <p:sp>
        <p:nvSpPr>
          <p:cNvPr id="114712" name="直接连接符 114711"/>
          <p:cNvSpPr>
            <a:spLocks noChangeShapeType="1"/>
          </p:cNvSpPr>
          <p:nvPr/>
        </p:nvSpPr>
        <p:spPr bwMode="auto">
          <a:xfrm>
            <a:off x="5697125" y="207669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zh-CN" altLang="en-US">
              <a:latin typeface="宋体"/>
              <a:ea typeface="宋体"/>
              <a:cs typeface="宋体"/>
            </a:endParaRPr>
          </a:p>
        </p:txBody>
      </p:sp>
      <p:sp>
        <p:nvSpPr>
          <p:cNvPr id="114713" name="文本框 114712"/>
          <p:cNvSpPr txBox="1">
            <a:spLocks noChangeArrowheads="1"/>
          </p:cNvSpPr>
          <p:nvPr/>
        </p:nvSpPr>
        <p:spPr bwMode="auto">
          <a:xfrm>
            <a:off x="7992380" y="2436735"/>
            <a:ext cx="9226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总功 </a:t>
            </a:r>
            <a:r>
              <a:rPr lang="en-US" altLang="zh-CN" sz="2600" b="1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780J</a:t>
            </a:r>
            <a:endParaRPr lang="en-US" altLang="zh-CN" sz="2600" b="1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14714" name="右大括号 114713"/>
          <p:cNvSpPr>
            <a:spLocks/>
          </p:cNvSpPr>
          <p:nvPr/>
        </p:nvSpPr>
        <p:spPr bwMode="auto">
          <a:xfrm>
            <a:off x="7812360" y="2031690"/>
            <a:ext cx="152400" cy="1428750"/>
          </a:xfrm>
          <a:prstGeom prst="rightBrace">
            <a:avLst>
              <a:gd name="adj1" fmla="val 103472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 sz="2600">
              <a:latin typeface="宋体"/>
              <a:ea typeface="宋体"/>
              <a:cs typeface="宋体"/>
            </a:endParaRPr>
          </a:p>
        </p:txBody>
      </p:sp>
      <p:grpSp>
        <p:nvGrpSpPr>
          <p:cNvPr id="12305" name="组合 4"/>
          <p:cNvGrpSpPr>
            <a:grpSpLocks/>
          </p:cNvGrpSpPr>
          <p:nvPr/>
        </p:nvGrpSpPr>
        <p:grpSpPr bwMode="auto">
          <a:xfrm>
            <a:off x="386535" y="1536635"/>
            <a:ext cx="2659063" cy="3375375"/>
            <a:chOff x="529" y="3143"/>
            <a:chExt cx="4188" cy="5475"/>
          </a:xfrm>
        </p:grpSpPr>
        <p:pic>
          <p:nvPicPr>
            <p:cNvPr id="12307" name="图片 1" descr="15 2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4" r="88095" b="17241"/>
            <a:stretch>
              <a:fillRect/>
            </a:stretch>
          </p:blipFill>
          <p:spPr bwMode="auto">
            <a:xfrm>
              <a:off x="529" y="3143"/>
              <a:ext cx="1400" cy="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图片 2" descr="15 2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52" t="8174" r="30348" b="17241"/>
            <a:stretch>
              <a:fillRect/>
            </a:stretch>
          </p:blipFill>
          <p:spPr bwMode="auto">
            <a:xfrm>
              <a:off x="1777" y="3143"/>
              <a:ext cx="2940" cy="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162" y="7418"/>
              <a:ext cx="2555" cy="1200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 noProof="1">
                <a:latin typeface="宋体"/>
                <a:ea typeface="宋体"/>
                <a:cs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28866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/>
      <p:bldP spid="114695" grpId="0"/>
      <p:bldP spid="114699" grpId="0"/>
      <p:bldP spid="114700" grpId="0"/>
      <p:bldP spid="114710" grpId="0"/>
      <p:bldP spid="114712" grpId="0" animBg="1"/>
      <p:bldP spid="1147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5"/>
          <p:cNvGrpSpPr>
            <a:grpSpLocks/>
          </p:cNvGrpSpPr>
          <p:nvPr/>
        </p:nvGrpSpPr>
        <p:grpSpPr bwMode="auto">
          <a:xfrm>
            <a:off x="431540" y="1491630"/>
            <a:ext cx="2905125" cy="3375375"/>
            <a:chOff x="529" y="3708"/>
            <a:chExt cx="4577" cy="5486"/>
          </a:xfrm>
        </p:grpSpPr>
        <p:pic>
          <p:nvPicPr>
            <p:cNvPr id="13334" name="图片 52236" descr="15 2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49" t="8174" b="17241"/>
            <a:stretch>
              <a:fillRect/>
            </a:stretch>
          </p:blipFill>
          <p:spPr bwMode="auto">
            <a:xfrm>
              <a:off x="1772" y="3720"/>
              <a:ext cx="3334" cy="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35" name="组合 4"/>
            <p:cNvGrpSpPr>
              <a:grpSpLocks/>
            </p:cNvGrpSpPr>
            <p:nvPr/>
          </p:nvGrpSpPr>
          <p:grpSpPr bwMode="auto">
            <a:xfrm>
              <a:off x="529" y="3708"/>
              <a:ext cx="4188" cy="5475"/>
              <a:chOff x="529" y="3143"/>
              <a:chExt cx="4188" cy="5475"/>
            </a:xfrm>
          </p:grpSpPr>
          <p:pic>
            <p:nvPicPr>
              <p:cNvPr id="13336" name="图片 1" descr="15 2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74" r="88095" b="17241"/>
              <a:stretch>
                <a:fillRect/>
              </a:stretch>
            </p:blipFill>
            <p:spPr bwMode="auto">
              <a:xfrm>
                <a:off x="529" y="3143"/>
                <a:ext cx="1400" cy="5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矩形 3"/>
              <p:cNvSpPr/>
              <p:nvPr/>
            </p:nvSpPr>
            <p:spPr>
              <a:xfrm>
                <a:off x="2160" y="7419"/>
                <a:ext cx="2556" cy="1200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 noProof="1">
                  <a:latin typeface="宋体"/>
                  <a:ea typeface="宋体"/>
                  <a:cs typeface="宋体"/>
                </a:endParaRPr>
              </a:p>
            </p:txBody>
          </p:sp>
        </p:grpSp>
      </p:grpSp>
      <p:sp>
        <p:nvSpPr>
          <p:cNvPr id="115715" name="文本框 115714"/>
          <p:cNvSpPr txBox="1">
            <a:spLocks noChangeArrowheads="1"/>
          </p:cNvSpPr>
          <p:nvPr/>
        </p:nvSpPr>
        <p:spPr bwMode="auto">
          <a:xfrm>
            <a:off x="3806915" y="1896675"/>
            <a:ext cx="18421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latin typeface="宋体"/>
                <a:ea typeface="宋体"/>
                <a:cs typeface="宋体"/>
              </a:rPr>
              <a:t>对沙子做功</a:t>
            </a:r>
          </a:p>
        </p:txBody>
      </p:sp>
      <p:sp>
        <p:nvSpPr>
          <p:cNvPr id="115716" name="文本框 115715"/>
          <p:cNvSpPr txBox="1">
            <a:spLocks noChangeArrowheads="1"/>
          </p:cNvSpPr>
          <p:nvPr/>
        </p:nvSpPr>
        <p:spPr bwMode="auto">
          <a:xfrm>
            <a:off x="3886200" y="2884886"/>
            <a:ext cx="19009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latin typeface="宋体"/>
                <a:ea typeface="宋体"/>
                <a:cs typeface="宋体"/>
              </a:rPr>
              <a:t>对口袋做功</a:t>
            </a:r>
          </a:p>
        </p:txBody>
      </p:sp>
      <p:sp>
        <p:nvSpPr>
          <p:cNvPr id="115717" name="文本框 115716"/>
          <p:cNvSpPr txBox="1">
            <a:spLocks noChangeArrowheads="1"/>
          </p:cNvSpPr>
          <p:nvPr/>
        </p:nvSpPr>
        <p:spPr bwMode="auto">
          <a:xfrm>
            <a:off x="3896925" y="3966905"/>
            <a:ext cx="22502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latin typeface="宋体"/>
                <a:ea typeface="宋体"/>
                <a:cs typeface="宋体"/>
              </a:rPr>
              <a:t>对动滑轮做功</a:t>
            </a:r>
          </a:p>
        </p:txBody>
      </p:sp>
      <p:sp>
        <p:nvSpPr>
          <p:cNvPr id="14346" name="文本框 115728"/>
          <p:cNvSpPr>
            <a:spLocks noChangeArrowheads="1"/>
          </p:cNvSpPr>
          <p:nvPr/>
        </p:nvSpPr>
        <p:spPr bwMode="auto">
          <a:xfrm>
            <a:off x="611560" y="276495"/>
            <a:ext cx="7965886" cy="11441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沙子重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100 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N    人体重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400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   动滑轮重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   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桶重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20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   口袋重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   地面到三楼高 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6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m </a:t>
            </a:r>
          </a:p>
        </p:txBody>
      </p:sp>
      <p:sp>
        <p:nvSpPr>
          <p:cNvPr id="115737" name="左大括号 115736"/>
          <p:cNvSpPr>
            <a:spLocks/>
          </p:cNvSpPr>
          <p:nvPr/>
        </p:nvSpPr>
        <p:spPr bwMode="auto">
          <a:xfrm>
            <a:off x="3536885" y="2166705"/>
            <a:ext cx="139700" cy="2181225"/>
          </a:xfrm>
          <a:prstGeom prst="leftBrace">
            <a:avLst>
              <a:gd name="adj1" fmla="val 96284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 sz="2600">
              <a:latin typeface="宋体"/>
              <a:ea typeface="宋体"/>
              <a:cs typeface="宋体"/>
            </a:endParaRPr>
          </a:p>
        </p:txBody>
      </p:sp>
      <p:sp>
        <p:nvSpPr>
          <p:cNvPr id="115738" name="文本框 115737"/>
          <p:cNvSpPr txBox="1">
            <a:spLocks noChangeArrowheads="1"/>
          </p:cNvSpPr>
          <p:nvPr/>
        </p:nvSpPr>
        <p:spPr bwMode="auto">
          <a:xfrm>
            <a:off x="3886200" y="2427686"/>
            <a:ext cx="1765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600" b="1" i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lang="en-US" altLang="zh-CN" sz="2600" b="1" i="1" baseline="-2500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1 </a:t>
            </a:r>
            <a:r>
              <a:rPr lang="en-US" altLang="zh-CN" sz="2600" b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 600 J</a:t>
            </a:r>
          </a:p>
        </p:txBody>
      </p:sp>
      <p:sp>
        <p:nvSpPr>
          <p:cNvPr id="115739" name="矩形 115738"/>
          <p:cNvSpPr>
            <a:spLocks noChangeArrowheads="1"/>
          </p:cNvSpPr>
          <p:nvPr/>
        </p:nvSpPr>
        <p:spPr bwMode="auto">
          <a:xfrm>
            <a:off x="3851920" y="3381840"/>
            <a:ext cx="16201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600" b="1" i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lang="en-US" altLang="zh-CN" sz="2600" b="1" i="1" baseline="-25000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2</a:t>
            </a:r>
            <a:r>
              <a:rPr lang="en-US" altLang="zh-CN" sz="2600" b="1" baseline="-25000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2600" b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 30 J</a:t>
            </a:r>
          </a:p>
        </p:txBody>
      </p:sp>
      <p:sp>
        <p:nvSpPr>
          <p:cNvPr id="115740" name="文本框 115739"/>
          <p:cNvSpPr txBox="1">
            <a:spLocks noChangeArrowheads="1"/>
          </p:cNvSpPr>
          <p:nvPr/>
        </p:nvSpPr>
        <p:spPr bwMode="auto">
          <a:xfrm>
            <a:off x="3941930" y="4371950"/>
            <a:ext cx="17551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600" b="1" i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lang="en-US" altLang="zh-CN" sz="2600" b="1" i="1" baseline="-25000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3 </a:t>
            </a:r>
            <a:r>
              <a:rPr lang="en-US" altLang="zh-CN" sz="2600" b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 60 J</a:t>
            </a:r>
          </a:p>
        </p:txBody>
      </p:sp>
      <p:sp>
        <p:nvSpPr>
          <p:cNvPr id="115746" name="右大括号 115745"/>
          <p:cNvSpPr>
            <a:spLocks/>
          </p:cNvSpPr>
          <p:nvPr/>
        </p:nvSpPr>
        <p:spPr bwMode="auto">
          <a:xfrm>
            <a:off x="6096000" y="3123008"/>
            <a:ext cx="186190" cy="1068921"/>
          </a:xfrm>
          <a:prstGeom prst="rightBrace">
            <a:avLst>
              <a:gd name="adj1" fmla="val 62342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 sz="2600">
              <a:latin typeface="宋体"/>
              <a:ea typeface="宋体"/>
              <a:cs typeface="宋体"/>
            </a:endParaRPr>
          </a:p>
        </p:txBody>
      </p:sp>
      <p:sp>
        <p:nvSpPr>
          <p:cNvPr id="115747" name="文本框 115746"/>
          <p:cNvSpPr txBox="1">
            <a:spLocks noChangeArrowheads="1"/>
          </p:cNvSpPr>
          <p:nvPr/>
        </p:nvSpPr>
        <p:spPr bwMode="auto">
          <a:xfrm>
            <a:off x="6417205" y="1851670"/>
            <a:ext cx="12601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有用功</a:t>
            </a:r>
            <a:r>
              <a:rPr lang="en-US" altLang="zh-CN" sz="26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600J</a:t>
            </a:r>
          </a:p>
        </p:txBody>
      </p:sp>
      <p:sp>
        <p:nvSpPr>
          <p:cNvPr id="115748" name="文本框 115747"/>
          <p:cNvSpPr txBox="1">
            <a:spLocks noChangeArrowheads="1"/>
          </p:cNvSpPr>
          <p:nvPr/>
        </p:nvSpPr>
        <p:spPr bwMode="auto">
          <a:xfrm>
            <a:off x="6327195" y="3201820"/>
            <a:ext cx="12601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额外功</a:t>
            </a:r>
            <a:r>
              <a:rPr lang="en-US" altLang="zh-CN" sz="26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90J</a:t>
            </a:r>
          </a:p>
        </p:txBody>
      </p:sp>
      <p:sp>
        <p:nvSpPr>
          <p:cNvPr id="115749" name="文本框 115748"/>
          <p:cNvSpPr txBox="1">
            <a:spLocks noChangeArrowheads="1"/>
          </p:cNvSpPr>
          <p:nvPr/>
        </p:nvSpPr>
        <p:spPr bwMode="auto">
          <a:xfrm>
            <a:off x="7902370" y="2616755"/>
            <a:ext cx="105975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总功 </a:t>
            </a:r>
            <a:r>
              <a:rPr lang="en-US" altLang="zh-CN" sz="26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690 J</a:t>
            </a:r>
          </a:p>
        </p:txBody>
      </p:sp>
      <p:sp>
        <p:nvSpPr>
          <p:cNvPr id="115750" name="右大括号 115749"/>
          <p:cNvSpPr>
            <a:spLocks/>
          </p:cNvSpPr>
          <p:nvPr/>
        </p:nvSpPr>
        <p:spPr bwMode="auto">
          <a:xfrm>
            <a:off x="7722350" y="2211710"/>
            <a:ext cx="152400" cy="1428750"/>
          </a:xfrm>
          <a:prstGeom prst="rightBrace">
            <a:avLst>
              <a:gd name="adj1" fmla="val 103472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 sz="2600">
              <a:latin typeface="宋体"/>
              <a:ea typeface="宋体"/>
              <a:cs typeface="宋体"/>
            </a:endParaRPr>
          </a:p>
        </p:txBody>
      </p:sp>
      <p:sp>
        <p:nvSpPr>
          <p:cNvPr id="115751" name="直接连接符 115750"/>
          <p:cNvSpPr>
            <a:spLocks noChangeShapeType="1"/>
          </p:cNvSpPr>
          <p:nvPr/>
        </p:nvSpPr>
        <p:spPr bwMode="auto">
          <a:xfrm>
            <a:off x="5697125" y="216670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zh-CN" altLang="en-US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4370878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5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  <p:bldP spid="115717" grpId="0"/>
      <p:bldP spid="115738" grpId="0"/>
      <p:bldP spid="115739" grpId="0"/>
      <p:bldP spid="115747" grpId="0"/>
      <p:bldP spid="115748" grpId="0"/>
      <p:bldP spid="115749" grpId="0"/>
      <p:bldP spid="1157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52245"/>
          <p:cNvGrpSpPr>
            <a:grpSpLocks/>
          </p:cNvGrpSpPr>
          <p:nvPr/>
        </p:nvGrpSpPr>
        <p:grpSpPr bwMode="auto">
          <a:xfrm>
            <a:off x="566555" y="231490"/>
            <a:ext cx="7695855" cy="3465385"/>
            <a:chOff x="240" y="1872"/>
            <a:chExt cx="4704" cy="2190"/>
          </a:xfrm>
        </p:grpSpPr>
        <p:pic>
          <p:nvPicPr>
            <p:cNvPr id="15393" name="图片 52236" descr="15 2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4" b="17241"/>
            <a:stretch>
              <a:fillRect/>
            </a:stretch>
          </p:blipFill>
          <p:spPr bwMode="auto">
            <a:xfrm>
              <a:off x="240" y="1872"/>
              <a:ext cx="4704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4" name="矩形 52243"/>
            <p:cNvSpPr/>
            <p:nvPr/>
          </p:nvSpPr>
          <p:spPr>
            <a:xfrm>
              <a:off x="2448" y="3552"/>
              <a:ext cx="2448" cy="480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 noProof="1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5386" name="组合 18"/>
          <p:cNvGrpSpPr>
            <a:grpSpLocks/>
          </p:cNvGrpSpPr>
          <p:nvPr/>
        </p:nvGrpSpPr>
        <p:grpSpPr bwMode="auto">
          <a:xfrm>
            <a:off x="746575" y="3696875"/>
            <a:ext cx="2471165" cy="796487"/>
            <a:chOff x="3529" y="3041"/>
            <a:chExt cx="3587" cy="1673"/>
          </a:xfrm>
        </p:grpSpPr>
        <p:sp>
          <p:nvSpPr>
            <p:cNvPr id="15389" name="文本框 7"/>
            <p:cNvSpPr txBox="1">
              <a:spLocks noChangeArrowheads="1"/>
            </p:cNvSpPr>
            <p:nvPr/>
          </p:nvSpPr>
          <p:spPr bwMode="auto">
            <a:xfrm>
              <a:off x="3543" y="3041"/>
              <a:ext cx="1721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</a:rPr>
                <a:t>600J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5390" name="文本框 9"/>
            <p:cNvSpPr txBox="1">
              <a:spLocks noChangeArrowheads="1"/>
            </p:cNvSpPr>
            <p:nvPr/>
          </p:nvSpPr>
          <p:spPr bwMode="auto">
            <a:xfrm>
              <a:off x="3625" y="3744"/>
              <a:ext cx="152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rgbClr val="000000"/>
                  </a:solidFill>
                  <a:latin typeface="Times New Roman" charset="0"/>
                  <a:ea typeface="黑体" charset="0"/>
                  <a:cs typeface="黑体" charset="0"/>
                </a:rPr>
                <a:t>3120J</a:t>
              </a:r>
              <a:endParaRPr lang="en-US" altLang="zh-CN" sz="2400" b="1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391" name="文本框 12"/>
            <p:cNvSpPr txBox="1">
              <a:spLocks noChangeArrowheads="1"/>
            </p:cNvSpPr>
            <p:nvPr/>
          </p:nvSpPr>
          <p:spPr bwMode="auto">
            <a:xfrm>
              <a:off x="4836" y="3419"/>
              <a:ext cx="228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Times New Roman" charset="0"/>
                </a:rPr>
                <a:t>×</a:t>
              </a:r>
              <a:r>
                <a:rPr lang="en-US" altLang="zh-CN" sz="2400" b="1" dirty="0">
                  <a:latin typeface="Times New Roman" charset="0"/>
                </a:rPr>
                <a:t>100%</a:t>
              </a:r>
            </a:p>
          </p:txBody>
        </p:sp>
        <p:cxnSp>
          <p:nvCxnSpPr>
            <p:cNvPr id="15392" name="直接连接符 10"/>
            <p:cNvCxnSpPr>
              <a:cxnSpLocks noChangeShapeType="1"/>
            </p:cNvCxnSpPr>
            <p:nvPr/>
          </p:nvCxnSpPr>
          <p:spPr bwMode="auto">
            <a:xfrm>
              <a:off x="3529" y="3892"/>
              <a:ext cx="1424" cy="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79" name="组合 20"/>
          <p:cNvGrpSpPr>
            <a:grpSpLocks/>
          </p:cNvGrpSpPr>
          <p:nvPr/>
        </p:nvGrpSpPr>
        <p:grpSpPr bwMode="auto">
          <a:xfrm>
            <a:off x="3491880" y="3606865"/>
            <a:ext cx="2257859" cy="886467"/>
            <a:chOff x="3441" y="2852"/>
            <a:chExt cx="3556" cy="1862"/>
          </a:xfrm>
        </p:grpSpPr>
        <p:sp>
          <p:nvSpPr>
            <p:cNvPr id="15382" name="文本框 22"/>
            <p:cNvSpPr txBox="1">
              <a:spLocks noChangeArrowheads="1"/>
            </p:cNvSpPr>
            <p:nvPr/>
          </p:nvSpPr>
          <p:spPr bwMode="auto">
            <a:xfrm>
              <a:off x="3441" y="2852"/>
              <a:ext cx="1721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</a:rPr>
                <a:t>600J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5383" name="文本框 23"/>
            <p:cNvSpPr txBox="1">
              <a:spLocks noChangeArrowheads="1"/>
            </p:cNvSpPr>
            <p:nvPr/>
          </p:nvSpPr>
          <p:spPr bwMode="auto">
            <a:xfrm>
              <a:off x="3625" y="3744"/>
              <a:ext cx="152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rgbClr val="000000"/>
                  </a:solidFill>
                  <a:latin typeface="Times New Roman" charset="0"/>
                  <a:ea typeface="黑体" charset="0"/>
                  <a:cs typeface="黑体" charset="0"/>
                </a:rPr>
                <a:t>780J</a:t>
              </a:r>
              <a:endParaRPr lang="en-US" altLang="zh-CN" sz="2400" b="1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384" name="文本框 24"/>
            <p:cNvSpPr txBox="1">
              <a:spLocks noChangeArrowheads="1"/>
            </p:cNvSpPr>
            <p:nvPr/>
          </p:nvSpPr>
          <p:spPr bwMode="auto">
            <a:xfrm>
              <a:off x="4717" y="3419"/>
              <a:ext cx="228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Times New Roman" charset="0"/>
                </a:rPr>
                <a:t>×</a:t>
              </a:r>
              <a:r>
                <a:rPr lang="en-US" altLang="zh-CN" sz="2400" b="1" dirty="0">
                  <a:latin typeface="Times New Roman" charset="0"/>
                </a:rPr>
                <a:t>100%</a:t>
              </a:r>
            </a:p>
          </p:txBody>
        </p:sp>
        <p:cxnSp>
          <p:nvCxnSpPr>
            <p:cNvPr id="15385" name="直接连接符 25"/>
            <p:cNvCxnSpPr>
              <a:cxnSpLocks noChangeShapeType="1"/>
            </p:cNvCxnSpPr>
            <p:nvPr/>
          </p:nvCxnSpPr>
          <p:spPr bwMode="auto">
            <a:xfrm>
              <a:off x="3512" y="3744"/>
              <a:ext cx="1424" cy="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72" name="组合 27"/>
          <p:cNvGrpSpPr>
            <a:grpSpLocks/>
          </p:cNvGrpSpPr>
          <p:nvPr/>
        </p:nvGrpSpPr>
        <p:grpSpPr bwMode="auto">
          <a:xfrm>
            <a:off x="6012160" y="3561860"/>
            <a:ext cx="2365164" cy="931695"/>
            <a:chOff x="3512" y="2757"/>
            <a:chExt cx="3725" cy="1957"/>
          </a:xfrm>
        </p:grpSpPr>
        <p:sp>
          <p:nvSpPr>
            <p:cNvPr id="15375" name="文本框 29"/>
            <p:cNvSpPr txBox="1">
              <a:spLocks noChangeArrowheads="1"/>
            </p:cNvSpPr>
            <p:nvPr/>
          </p:nvSpPr>
          <p:spPr bwMode="auto">
            <a:xfrm>
              <a:off x="3512" y="2757"/>
              <a:ext cx="1721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</a:rPr>
                <a:t>600J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5376" name="文本框 30"/>
            <p:cNvSpPr txBox="1">
              <a:spLocks noChangeArrowheads="1"/>
            </p:cNvSpPr>
            <p:nvPr/>
          </p:nvSpPr>
          <p:spPr bwMode="auto">
            <a:xfrm>
              <a:off x="3625" y="3744"/>
              <a:ext cx="152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rgbClr val="000000"/>
                  </a:solidFill>
                  <a:latin typeface="Times New Roman" charset="0"/>
                  <a:ea typeface="黑体" charset="0"/>
                  <a:cs typeface="黑体" charset="0"/>
                </a:rPr>
                <a:t>690J</a:t>
              </a:r>
              <a:endParaRPr lang="en-US" altLang="zh-CN" sz="2400" b="1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377" name="文本框 31"/>
            <p:cNvSpPr txBox="1">
              <a:spLocks noChangeArrowheads="1"/>
            </p:cNvSpPr>
            <p:nvPr/>
          </p:nvSpPr>
          <p:spPr bwMode="auto">
            <a:xfrm>
              <a:off x="4957" y="3385"/>
              <a:ext cx="228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charset="0"/>
                </a:rPr>
                <a:t>×</a:t>
              </a:r>
              <a:r>
                <a:rPr lang="en-US" altLang="zh-CN" sz="2400" b="1">
                  <a:latin typeface="Times New Roman" charset="0"/>
                </a:rPr>
                <a:t>100%</a:t>
              </a:r>
            </a:p>
          </p:txBody>
        </p:sp>
        <p:cxnSp>
          <p:nvCxnSpPr>
            <p:cNvPr id="15378" name="直接连接符 32"/>
            <p:cNvCxnSpPr>
              <a:cxnSpLocks noChangeShapeType="1"/>
            </p:cNvCxnSpPr>
            <p:nvPr/>
          </p:nvCxnSpPr>
          <p:spPr bwMode="auto">
            <a:xfrm>
              <a:off x="3512" y="3744"/>
              <a:ext cx="1424" cy="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1601670" y="4551970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charset="0"/>
                <a:sym typeface="宋体" charset="0"/>
              </a:rPr>
              <a:t>19%</a:t>
            </a: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4572000" y="4551970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charset="0"/>
                <a:sym typeface="宋体" charset="0"/>
              </a:rPr>
              <a:t>77</a:t>
            </a:r>
            <a:r>
              <a:rPr lang="zh-CN" altLang="en-US" sz="2400" b="1">
                <a:solidFill>
                  <a:srgbClr val="FF0000"/>
                </a:solidFill>
                <a:latin typeface="Times New Roman" charset="0"/>
                <a:sym typeface="宋体" charset="0"/>
              </a:rPr>
              <a:t>%</a:t>
            </a: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7047275" y="4551970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charset="0"/>
                <a:sym typeface="宋体" charset="0"/>
              </a:rPr>
              <a:t>87</a:t>
            </a:r>
            <a:r>
              <a:rPr lang="zh-CN" altLang="en-US" sz="2400" b="1" dirty="0">
                <a:solidFill>
                  <a:srgbClr val="FF0000"/>
                </a:solidFill>
                <a:latin typeface="Times New Roman" charset="0"/>
                <a:sym typeface="宋体" charset="0"/>
              </a:rPr>
              <a:t>%</a:t>
            </a:r>
          </a:p>
        </p:txBody>
      </p:sp>
      <p:sp>
        <p:nvSpPr>
          <p:cNvPr id="35" name="文本框 19"/>
          <p:cNvSpPr txBox="1">
            <a:spLocks noChangeArrowheads="1"/>
          </p:cNvSpPr>
          <p:nvPr/>
        </p:nvSpPr>
        <p:spPr bwMode="auto">
          <a:xfrm>
            <a:off x="1106615" y="4551970"/>
            <a:ext cx="580762" cy="46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charset="0"/>
              </a:rPr>
              <a:t>≈</a:t>
            </a:r>
          </a:p>
        </p:txBody>
      </p:sp>
      <p:sp>
        <p:nvSpPr>
          <p:cNvPr id="36" name="文本框 26"/>
          <p:cNvSpPr txBox="1">
            <a:spLocks noChangeArrowheads="1"/>
          </p:cNvSpPr>
          <p:nvPr/>
        </p:nvSpPr>
        <p:spPr bwMode="auto">
          <a:xfrm>
            <a:off x="4076945" y="4551970"/>
            <a:ext cx="535257" cy="46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charset="0"/>
                <a:sym typeface="宋体" charset="0"/>
              </a:rPr>
              <a:t>≈</a:t>
            </a:r>
          </a:p>
        </p:txBody>
      </p:sp>
      <p:sp>
        <p:nvSpPr>
          <p:cNvPr id="37" name="文本框 33"/>
          <p:cNvSpPr txBox="1">
            <a:spLocks noChangeArrowheads="1"/>
          </p:cNvSpPr>
          <p:nvPr/>
        </p:nvSpPr>
        <p:spPr bwMode="auto">
          <a:xfrm>
            <a:off x="6597225" y="4551970"/>
            <a:ext cx="535257" cy="46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charset="0"/>
                <a:sym typeface="宋体" charset="0"/>
              </a:rPr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222083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96525" y="96475"/>
            <a:ext cx="2880320" cy="68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二、</a:t>
            </a:r>
            <a:r>
              <a:rPr lang="zh-CN" altLang="en-US"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机械效率：</a:t>
            </a:r>
            <a:endParaRPr lang="en-US" altLang="zh-CN"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791580" y="771550"/>
            <a:ext cx="5670630" cy="595313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．定义：</a:t>
            </a: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有用功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与</a:t>
            </a: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总</a:t>
            </a: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功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的比值。</a:t>
            </a:r>
          </a:p>
        </p:txBody>
      </p:sp>
      <p:sp>
        <p:nvSpPr>
          <p:cNvPr id="2" name="圆角矩形 7"/>
          <p:cNvSpPr>
            <a:spLocks noChangeArrowheads="1"/>
          </p:cNvSpPr>
          <p:nvPr/>
        </p:nvSpPr>
        <p:spPr bwMode="auto">
          <a:xfrm>
            <a:off x="746575" y="1356615"/>
            <a:ext cx="2115235" cy="919163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．公式：</a:t>
            </a:r>
          </a:p>
        </p:txBody>
      </p:sp>
      <p:sp>
        <p:nvSpPr>
          <p:cNvPr id="3" name="圆角矩形 7"/>
          <p:cNvSpPr>
            <a:spLocks noChangeArrowheads="1"/>
          </p:cNvSpPr>
          <p:nvPr/>
        </p:nvSpPr>
        <p:spPr bwMode="auto">
          <a:xfrm>
            <a:off x="1016606" y="3561860"/>
            <a:ext cx="3240360" cy="595313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．用百分数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表示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</a:p>
        </p:txBody>
      </p:sp>
      <p:sp>
        <p:nvSpPr>
          <p:cNvPr id="9" name="圆角矩形 7"/>
          <p:cNvSpPr>
            <a:spLocks noChangeArrowheads="1"/>
          </p:cNvSpPr>
          <p:nvPr/>
        </p:nvSpPr>
        <p:spPr bwMode="auto">
          <a:xfrm>
            <a:off x="1016605" y="4191930"/>
            <a:ext cx="7155795" cy="595313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4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.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额外功不可避免，故</a:t>
            </a: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机械效率一定小于</a:t>
            </a:r>
            <a:r>
              <a:rPr lang="en-US" altLang="zh-CN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1" name="圆角矩形 7"/>
          <p:cNvSpPr>
            <a:spLocks noChangeArrowheads="1"/>
          </p:cNvSpPr>
          <p:nvPr/>
        </p:nvSpPr>
        <p:spPr bwMode="auto">
          <a:xfrm>
            <a:off x="1016605" y="2481740"/>
            <a:ext cx="7920883" cy="1035115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＊</a:t>
            </a: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有用功相同时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，额外功越小，机械效率越大。</a:t>
            </a:r>
            <a:r>
              <a:rPr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   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＊</a:t>
            </a: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额外功相同时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，有用功越大，机械效率越大。</a:t>
            </a:r>
            <a:endParaRPr lang="zh-CN" altLang="en-US" sz="28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2501770" y="1401620"/>
            <a:ext cx="3915144" cy="1206825"/>
            <a:chOff x="2141730" y="2391730"/>
            <a:chExt cx="3915144" cy="1206825"/>
          </a:xfrm>
          <a:noFill/>
        </p:grpSpPr>
        <p:grpSp>
          <p:nvGrpSpPr>
            <p:cNvPr id="13" name="组合 2"/>
            <p:cNvGrpSpPr>
              <a:grpSpLocks/>
            </p:cNvGrpSpPr>
            <p:nvPr/>
          </p:nvGrpSpPr>
          <p:grpSpPr bwMode="auto">
            <a:xfrm>
              <a:off x="2141730" y="2391730"/>
              <a:ext cx="3915144" cy="1206825"/>
              <a:chOff x="3302" y="5021"/>
              <a:chExt cx="6166" cy="2533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>
                <a:off x="3685" y="5060"/>
                <a:ext cx="5783" cy="249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itchFamily="34" charset="0"/>
                  <a:buNone/>
                  <a:defRPr/>
                </a:pPr>
                <a:endParaRPr lang="zh-CN" altLang="en-U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文本框 66574"/>
              <p:cNvSpPr txBox="1">
                <a:spLocks noChangeArrowheads="1"/>
              </p:cNvSpPr>
              <p:nvPr/>
            </p:nvSpPr>
            <p:spPr bwMode="auto">
              <a:xfrm>
                <a:off x="3302" y="5683"/>
                <a:ext cx="1984" cy="1098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eaLnBrk="1" hangingPunct="1"/>
                <a:r>
                  <a:rPr lang="en-US" altLang="zh-CN" sz="2800" b="1" i="1" dirty="0" smtClean="0">
                    <a:latin typeface="Times New Roman" charset="0"/>
                    <a:ea typeface="黑体" charset="0"/>
                    <a:cs typeface="黑体" charset="0"/>
                  </a:rPr>
                  <a:t> </a:t>
                </a:r>
                <a:r>
                  <a:rPr lang="en-US" altLang="zh-CN" sz="2800" b="1" i="1" dirty="0" err="1">
                    <a:latin typeface="Times New Roman" charset="0"/>
                    <a:ea typeface="黑体" charset="0"/>
                    <a:cs typeface="黑体" charset="0"/>
                  </a:rPr>
                  <a:t>η</a:t>
                </a:r>
                <a:r>
                  <a:rPr lang="zh-CN" altLang="en-US" sz="2800" b="1" dirty="0">
                    <a:latin typeface="Times New Roman" charset="0"/>
                    <a:ea typeface="黑体" charset="0"/>
                    <a:cs typeface="黑体" charset="0"/>
                  </a:rPr>
                  <a:t>＝             　　　　　　　　　　</a:t>
                </a:r>
              </a:p>
            </p:txBody>
          </p:sp>
          <p:grpSp>
            <p:nvGrpSpPr>
              <p:cNvPr id="17" name="组合 66586"/>
              <p:cNvGrpSpPr>
                <a:grpSpLocks/>
              </p:cNvGrpSpPr>
              <p:nvPr/>
            </p:nvGrpSpPr>
            <p:grpSpPr bwMode="auto">
              <a:xfrm>
                <a:off x="5145" y="5021"/>
                <a:ext cx="1727" cy="2333"/>
                <a:chOff x="2080" y="2082"/>
                <a:chExt cx="691" cy="934"/>
              </a:xfrm>
              <a:grpFill/>
            </p:grpSpPr>
            <p:sp>
              <p:nvSpPr>
                <p:cNvPr id="18" name="直接连接符 66576"/>
                <p:cNvSpPr>
                  <a:spLocks noChangeShapeType="1"/>
                </p:cNvSpPr>
                <p:nvPr/>
              </p:nvSpPr>
              <p:spPr bwMode="auto">
                <a:xfrm>
                  <a:off x="2082" y="2576"/>
                  <a:ext cx="689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文本框 66577"/>
                <p:cNvSpPr txBox="1">
                  <a:spLocks noChangeArrowheads="1"/>
                </p:cNvSpPr>
                <p:nvPr/>
              </p:nvSpPr>
              <p:spPr bwMode="auto">
                <a:xfrm>
                  <a:off x="2080" y="2082"/>
                  <a:ext cx="648" cy="440"/>
                </a:xfrm>
                <a:prstGeom prst="rect">
                  <a:avLst/>
                </a:prstGeom>
                <a:grp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9pPr>
                </a:lstStyle>
                <a:p>
                  <a:pPr eaLnBrk="1" hangingPunct="1"/>
                  <a:r>
                    <a:rPr lang="en-US" altLang="zh-CN" sz="2800" b="1" i="1" dirty="0">
                      <a:latin typeface="Times New Roman" charset="0"/>
                      <a:ea typeface="黑体" charset="0"/>
                      <a:cs typeface="黑体" charset="0"/>
                    </a:rPr>
                    <a:t>W</a:t>
                  </a:r>
                  <a:r>
                    <a:rPr lang="zh-CN" altLang="en-US" sz="2800" baseline="-25000" dirty="0">
                      <a:latin typeface="Times New Roman" charset="0"/>
                      <a:ea typeface="黑体" charset="0"/>
                      <a:cs typeface="黑体" charset="0"/>
                    </a:rPr>
                    <a:t>有用</a:t>
                  </a:r>
                </a:p>
              </p:txBody>
            </p:sp>
            <p:sp>
              <p:nvSpPr>
                <p:cNvPr id="20" name="文本框 66578"/>
                <p:cNvSpPr txBox="1">
                  <a:spLocks noChangeArrowheads="1"/>
                </p:cNvSpPr>
                <p:nvPr/>
              </p:nvSpPr>
              <p:spPr bwMode="auto">
                <a:xfrm>
                  <a:off x="2106" y="2576"/>
                  <a:ext cx="497" cy="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9pPr>
                </a:lstStyle>
                <a:p>
                  <a:pPr eaLnBrk="1" hangingPunct="1"/>
                  <a:r>
                    <a:rPr lang="en-US" altLang="zh-CN" sz="2800" b="1" i="1" dirty="0" err="1">
                      <a:latin typeface="Times New Roman" charset="0"/>
                      <a:ea typeface="黑体" charset="0"/>
                      <a:cs typeface="黑体" charset="0"/>
                    </a:rPr>
                    <a:t>W</a:t>
                  </a:r>
                  <a:r>
                    <a:rPr lang="en-US" altLang="zh-CN" sz="2800" b="1" baseline="-25000" dirty="0" err="1">
                      <a:latin typeface="Times New Roman" charset="0"/>
                      <a:ea typeface="黑体" charset="0"/>
                      <a:cs typeface="黑体" charset="0"/>
                    </a:rPr>
                    <a:t>总</a:t>
                  </a:r>
                  <a:endParaRPr lang="en-US" altLang="zh-CN" sz="2800" b="1" baseline="-25000" dirty="0">
                    <a:latin typeface="Times New Roman" charset="0"/>
                    <a:ea typeface="黑体" charset="0"/>
                    <a:cs typeface="黑体" charset="0"/>
                  </a:endParaRPr>
                </a:p>
              </p:txBody>
            </p:sp>
          </p:grpSp>
        </p:grpSp>
        <p:sp>
          <p:nvSpPr>
            <p:cNvPr id="14" name="矩形 13"/>
            <p:cNvSpPr/>
            <p:nvPr/>
          </p:nvSpPr>
          <p:spPr>
            <a:xfrm>
              <a:off x="4436985" y="2751770"/>
              <a:ext cx="126188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  <a:latin typeface="Times New Roman" charset="0"/>
                  <a:ea typeface="黑体" charset="0"/>
                  <a:cs typeface="黑体" charset="0"/>
                </a:rPr>
                <a:t>×</a:t>
              </a:r>
              <a:r>
                <a:rPr lang="en-US" altLang="zh-CN" dirty="0">
                  <a:solidFill>
                    <a:schemeClr val="tx1"/>
                  </a:solidFill>
                  <a:latin typeface="Times New Roman" charset="0"/>
                  <a:ea typeface="黑体" charset="0"/>
                  <a:cs typeface="黑体" charset="0"/>
                </a:rPr>
                <a:t>100%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75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矩形 119812"/>
          <p:cNvSpPr>
            <a:spLocks noChangeArrowheads="1"/>
          </p:cNvSpPr>
          <p:nvPr/>
        </p:nvSpPr>
        <p:spPr bwMode="auto">
          <a:xfrm>
            <a:off x="2231740" y="276495"/>
            <a:ext cx="439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常见机械的效率 </a:t>
            </a:r>
          </a:p>
        </p:txBody>
      </p:sp>
      <p:sp>
        <p:nvSpPr>
          <p:cNvPr id="119815" name="矩形 119814"/>
          <p:cNvSpPr>
            <a:spLocks noChangeArrowheads="1"/>
          </p:cNvSpPr>
          <p:nvPr/>
        </p:nvSpPr>
        <p:spPr bwMode="auto">
          <a:xfrm>
            <a:off x="431540" y="951570"/>
            <a:ext cx="41656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滑轮组 </a:t>
            </a:r>
            <a:r>
              <a:rPr lang="en-US" altLang="zh-CN" sz="2800" b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50%~70%    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起重机</a:t>
            </a:r>
            <a:r>
              <a:rPr lang="zh-CN" altLang="en-US" sz="2800" b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40%~50% 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     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抽水机 </a:t>
            </a:r>
            <a:r>
              <a:rPr lang="en-US" altLang="zh-CN" sz="2800" b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60%~80%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离心式水泵 </a:t>
            </a:r>
            <a:r>
              <a:rPr lang="en-US" altLang="zh-CN" sz="2800" b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60%~80%</a:t>
            </a:r>
          </a:p>
        </p:txBody>
      </p:sp>
      <p:sp>
        <p:nvSpPr>
          <p:cNvPr id="119816" name="矩形 119815"/>
          <p:cNvSpPr>
            <a:spLocks noChangeArrowheads="1"/>
          </p:cNvSpPr>
          <p:nvPr/>
        </p:nvSpPr>
        <p:spPr bwMode="auto">
          <a:xfrm>
            <a:off x="836585" y="3561860"/>
            <a:ext cx="7467600" cy="134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因此，使用机械时，要充分发挥机械设备的作用，减小额外功以提高机械效率。</a:t>
            </a:r>
          </a:p>
        </p:txBody>
      </p:sp>
      <p:pic>
        <p:nvPicPr>
          <p:cNvPr id="119818" name="图片 119817"/>
          <p:cNvPicPr>
            <a:picLocks noChangeAspect="1"/>
          </p:cNvPicPr>
          <p:nvPr/>
        </p:nvPicPr>
        <p:blipFill>
          <a:blip r:embed="rId2" cstate="print"/>
          <a:srcRect b="12666"/>
          <a:stretch>
            <a:fillRect/>
          </a:stretch>
        </p:blipFill>
        <p:spPr>
          <a:xfrm>
            <a:off x="4887035" y="1131590"/>
            <a:ext cx="3541395" cy="222216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063066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4"/>
          <p:cNvGrpSpPr>
            <a:grpSpLocks/>
          </p:cNvGrpSpPr>
          <p:nvPr/>
        </p:nvGrpSpPr>
        <p:grpSpPr bwMode="auto">
          <a:xfrm>
            <a:off x="161510" y="951570"/>
            <a:ext cx="3429000" cy="3522660"/>
            <a:chOff x="2313" y="714"/>
            <a:chExt cx="2160" cy="2219"/>
          </a:xfrm>
        </p:grpSpPr>
        <p:sp>
          <p:nvSpPr>
            <p:cNvPr id="3" name="Text Box 90"/>
            <p:cNvSpPr txBox="1">
              <a:spLocks noChangeArrowheads="1"/>
            </p:cNvSpPr>
            <p:nvPr/>
          </p:nvSpPr>
          <p:spPr bwMode="auto">
            <a:xfrm>
              <a:off x="2313" y="1678"/>
              <a:ext cx="9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zh-CN" altLang="zh-CN" dirty="0">
                  <a:solidFill>
                    <a:srgbClr val="000000"/>
                  </a:solidFill>
                  <a:latin typeface="Times New Roman" pitchFamily="18" charset="0"/>
                </a:rPr>
                <a:t>；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r>
                <a:rPr lang="zh-CN" altLang="zh-CN" dirty="0" smtClean="0">
                  <a:solidFill>
                    <a:srgbClr val="000000"/>
                  </a:solidFill>
                  <a:latin typeface="Times New Roman" pitchFamily="18" charset="0"/>
                </a:rPr>
                <a:t>；</a:t>
              </a:r>
              <a:r>
                <a:rPr lang="en-US" altLang="zh-CN" dirty="0" smtClean="0">
                  <a:solidFill>
                    <a:srgbClr val="000000"/>
                  </a:solidFill>
                  <a:latin typeface="Times New Roman" pitchFamily="18" charset="0"/>
                </a:rPr>
                <a:t>v</a:t>
              </a:r>
              <a:r>
                <a:rPr lang="zh-CN" altLang="en-US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绳</a:t>
              </a:r>
              <a:endParaRPr lang="en-US" altLang="zh-CN" sz="2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" name="Text Box 91"/>
            <p:cNvSpPr txBox="1">
              <a:spLocks noChangeArrowheads="1"/>
            </p:cNvSpPr>
            <p:nvPr/>
          </p:nvSpPr>
          <p:spPr bwMode="auto">
            <a:xfrm>
              <a:off x="3702" y="2642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  <a:r>
                <a:rPr lang="zh-CN" altLang="en-US" sz="24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；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en-US" altLang="zh-CN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231"/>
            <p:cNvGrpSpPr>
              <a:grpSpLocks/>
            </p:cNvGrpSpPr>
            <p:nvPr/>
          </p:nvGrpSpPr>
          <p:grpSpPr bwMode="auto">
            <a:xfrm>
              <a:off x="3260" y="714"/>
              <a:ext cx="527" cy="2130"/>
              <a:chOff x="3260" y="714"/>
              <a:chExt cx="527" cy="2130"/>
            </a:xfrm>
          </p:grpSpPr>
          <p:sp>
            <p:nvSpPr>
              <p:cNvPr id="6" name="Line 106"/>
              <p:cNvSpPr>
                <a:spLocks noChangeShapeType="1"/>
              </p:cNvSpPr>
              <p:nvPr/>
            </p:nvSpPr>
            <p:spPr bwMode="auto">
              <a:xfrm flipH="1">
                <a:off x="3277" y="966"/>
                <a:ext cx="82" cy="76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" name="Group 110"/>
              <p:cNvGrpSpPr>
                <a:grpSpLocks/>
              </p:cNvGrpSpPr>
              <p:nvPr/>
            </p:nvGrpSpPr>
            <p:grpSpPr bwMode="auto">
              <a:xfrm>
                <a:off x="3390" y="2529"/>
                <a:ext cx="209" cy="315"/>
                <a:chOff x="4872" y="5010"/>
                <a:chExt cx="294" cy="460"/>
              </a:xfrm>
            </p:grpSpPr>
            <p:sp>
              <p:nvSpPr>
                <p:cNvPr id="36" name="Rectangle 111"/>
                <p:cNvSpPr>
                  <a:spLocks noChangeArrowheads="1"/>
                </p:cNvSpPr>
                <p:nvPr/>
              </p:nvSpPr>
              <p:spPr bwMode="auto">
                <a:xfrm>
                  <a:off x="4872" y="5102"/>
                  <a:ext cx="294" cy="36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Line 112"/>
                <p:cNvSpPr>
                  <a:spLocks noChangeShapeType="1"/>
                </p:cNvSpPr>
                <p:nvPr/>
              </p:nvSpPr>
              <p:spPr bwMode="auto">
                <a:xfrm>
                  <a:off x="5019" y="5010"/>
                  <a:ext cx="0" cy="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Line 105"/>
              <p:cNvSpPr>
                <a:spLocks noChangeShapeType="1"/>
              </p:cNvSpPr>
              <p:nvPr/>
            </p:nvSpPr>
            <p:spPr bwMode="auto">
              <a:xfrm flipV="1">
                <a:off x="3674" y="966"/>
                <a:ext cx="14" cy="130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Line 107"/>
              <p:cNvSpPr>
                <a:spLocks noChangeShapeType="1"/>
              </p:cNvSpPr>
              <p:nvPr/>
            </p:nvSpPr>
            <p:spPr bwMode="auto">
              <a:xfrm flipH="1">
                <a:off x="3532" y="1281"/>
                <a:ext cx="85" cy="73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Line 109"/>
              <p:cNvSpPr>
                <a:spLocks noChangeShapeType="1"/>
              </p:cNvSpPr>
              <p:nvPr/>
            </p:nvSpPr>
            <p:spPr bwMode="auto">
              <a:xfrm flipH="1">
                <a:off x="3334" y="1249"/>
                <a:ext cx="91" cy="1053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230"/>
              <p:cNvGrpSpPr>
                <a:grpSpLocks/>
              </p:cNvGrpSpPr>
              <p:nvPr/>
            </p:nvGrpSpPr>
            <p:grpSpPr bwMode="auto">
              <a:xfrm>
                <a:off x="3345" y="2018"/>
                <a:ext cx="329" cy="529"/>
                <a:chOff x="3359" y="2085"/>
                <a:chExt cx="329" cy="529"/>
              </a:xfrm>
            </p:grpSpPr>
            <p:sp>
              <p:nvSpPr>
                <p:cNvPr id="26" name="Oval 115"/>
                <p:cNvSpPr>
                  <a:spLocks noChangeArrowheads="1"/>
                </p:cNvSpPr>
                <p:nvPr/>
              </p:nvSpPr>
              <p:spPr bwMode="auto">
                <a:xfrm>
                  <a:off x="3359" y="2193"/>
                  <a:ext cx="329" cy="314"/>
                </a:xfrm>
                <a:prstGeom prst="ellipse">
                  <a:avLst/>
                </a:prstGeom>
                <a:solidFill>
                  <a:srgbClr val="C0C0C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97" y="2160"/>
                  <a:ext cx="35" cy="379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Oval 117"/>
                <p:cNvSpPr>
                  <a:spLocks noChangeArrowheads="1"/>
                </p:cNvSpPr>
                <p:nvPr/>
              </p:nvSpPr>
              <p:spPr bwMode="auto">
                <a:xfrm rot="10800000">
                  <a:off x="3491" y="2573"/>
                  <a:ext cx="46" cy="41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 118"/>
                <p:cNvSpPr>
                  <a:spLocks noChangeArrowheads="1"/>
                </p:cNvSpPr>
                <p:nvPr/>
              </p:nvSpPr>
              <p:spPr bwMode="auto">
                <a:xfrm rot="10800000">
                  <a:off x="3517" y="2566"/>
                  <a:ext cx="39" cy="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Line 119"/>
                <p:cNvSpPr>
                  <a:spLocks noChangeShapeType="1"/>
                </p:cNvSpPr>
                <p:nvPr/>
              </p:nvSpPr>
              <p:spPr bwMode="auto">
                <a:xfrm rot="10800000">
                  <a:off x="3517" y="2539"/>
                  <a:ext cx="0" cy="3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1" name="Group 188"/>
                <p:cNvGrpSpPr>
                  <a:grpSpLocks/>
                </p:cNvGrpSpPr>
                <p:nvPr/>
              </p:nvGrpSpPr>
              <p:grpSpPr bwMode="auto">
                <a:xfrm>
                  <a:off x="3475" y="2085"/>
                  <a:ext cx="65" cy="75"/>
                  <a:chOff x="3945" y="1878"/>
                  <a:chExt cx="65" cy="75"/>
                </a:xfrm>
              </p:grpSpPr>
              <p:sp>
                <p:nvSpPr>
                  <p:cNvPr id="33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964" y="1878"/>
                    <a:ext cx="46" cy="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1892"/>
                    <a:ext cx="39" cy="3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1919"/>
                    <a:ext cx="0" cy="3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2" name="Oval 123"/>
                <p:cNvSpPr>
                  <a:spLocks noChangeArrowheads="1"/>
                </p:cNvSpPr>
                <p:nvPr/>
              </p:nvSpPr>
              <p:spPr bwMode="auto">
                <a:xfrm>
                  <a:off x="3510" y="2333"/>
                  <a:ext cx="27" cy="12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Line 125"/>
              <p:cNvSpPr>
                <a:spLocks noChangeShapeType="1"/>
              </p:cNvSpPr>
              <p:nvPr/>
            </p:nvSpPr>
            <p:spPr bwMode="auto">
              <a:xfrm>
                <a:off x="3260" y="714"/>
                <a:ext cx="5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Group 126"/>
              <p:cNvGrpSpPr>
                <a:grpSpLocks/>
              </p:cNvGrpSpPr>
              <p:nvPr/>
            </p:nvGrpSpPr>
            <p:grpSpPr bwMode="auto">
              <a:xfrm>
                <a:off x="3359" y="714"/>
                <a:ext cx="329" cy="779"/>
                <a:chOff x="3216" y="528"/>
                <a:chExt cx="480" cy="1188"/>
              </a:xfrm>
            </p:grpSpPr>
            <p:sp>
              <p:nvSpPr>
                <p:cNvPr id="14" name="Line 127"/>
                <p:cNvSpPr>
                  <a:spLocks noChangeShapeType="1"/>
                </p:cNvSpPr>
                <p:nvPr/>
              </p:nvSpPr>
              <p:spPr bwMode="auto">
                <a:xfrm>
                  <a:off x="3465" y="1716"/>
                  <a:ext cx="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Oval 128"/>
                <p:cNvSpPr>
                  <a:spLocks noChangeArrowheads="1"/>
                </p:cNvSpPr>
                <p:nvPr/>
              </p:nvSpPr>
              <p:spPr bwMode="auto">
                <a:xfrm flipV="1">
                  <a:off x="3312" y="1219"/>
                  <a:ext cx="288" cy="288"/>
                </a:xfrm>
                <a:prstGeom prst="ellipse">
                  <a:avLst/>
                </a:prstGeom>
                <a:solidFill>
                  <a:srgbClr val="C0C0C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Oval 129"/>
                <p:cNvSpPr>
                  <a:spLocks noChangeArrowheads="1"/>
                </p:cNvSpPr>
                <p:nvPr/>
              </p:nvSpPr>
              <p:spPr bwMode="auto">
                <a:xfrm flipV="1">
                  <a:off x="3216" y="691"/>
                  <a:ext cx="480" cy="480"/>
                </a:xfrm>
                <a:prstGeom prst="ellipse">
                  <a:avLst/>
                </a:prstGeom>
                <a:solidFill>
                  <a:srgbClr val="C0C0C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Rectangle 130"/>
                <p:cNvSpPr>
                  <a:spLocks noChangeArrowheads="1"/>
                </p:cNvSpPr>
                <p:nvPr/>
              </p:nvSpPr>
              <p:spPr bwMode="auto">
                <a:xfrm flipV="1">
                  <a:off x="3418" y="643"/>
                  <a:ext cx="57" cy="912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Oval 131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3408" y="528"/>
                  <a:ext cx="67" cy="62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ectangle 132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3446" y="549"/>
                  <a:ext cx="58" cy="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Line 13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447" y="590"/>
                  <a:ext cx="0" cy="5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Oval 134"/>
                <p:cNvSpPr>
                  <a:spLocks noChangeArrowheads="1"/>
                </p:cNvSpPr>
                <p:nvPr/>
              </p:nvSpPr>
              <p:spPr bwMode="auto">
                <a:xfrm flipV="1">
                  <a:off x="3437" y="1588"/>
                  <a:ext cx="67" cy="63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Rectangle 135"/>
                <p:cNvSpPr>
                  <a:spLocks noChangeArrowheads="1"/>
                </p:cNvSpPr>
                <p:nvPr/>
              </p:nvSpPr>
              <p:spPr bwMode="auto">
                <a:xfrm flipV="1">
                  <a:off x="3408" y="1578"/>
                  <a:ext cx="58" cy="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3466" y="1536"/>
                  <a:ext cx="0" cy="5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137"/>
                <p:cNvSpPr>
                  <a:spLocks noChangeArrowheads="1"/>
                </p:cNvSpPr>
                <p:nvPr/>
              </p:nvSpPr>
              <p:spPr bwMode="auto">
                <a:xfrm flipV="1">
                  <a:off x="3437" y="939"/>
                  <a:ext cx="38" cy="18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138"/>
                <p:cNvSpPr>
                  <a:spLocks noChangeArrowheads="1"/>
                </p:cNvSpPr>
                <p:nvPr/>
              </p:nvSpPr>
              <p:spPr bwMode="auto">
                <a:xfrm flipV="1">
                  <a:off x="3408" y="1344"/>
                  <a:ext cx="38" cy="18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41531" y="231490"/>
            <a:ext cx="4545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、滑轮组中的</a:t>
            </a:r>
            <a:r>
              <a:rPr lang="zh-CN" altLang="en-US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机械效率</a:t>
            </a:r>
            <a:endParaRPr lang="zh-CN" altLang="en-US" sz="2800" b="1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851920" y="1266605"/>
            <a:ext cx="328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动滑轮下绳子做功：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97657" y="1311611"/>
            <a:ext cx="128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W</a:t>
            </a:r>
            <a:r>
              <a:rPr kumimoji="1" lang="zh-CN" altLang="en-US" baseline="-25000" dirty="0" smtClean="0">
                <a:solidFill>
                  <a:srgbClr val="FF0000"/>
                </a:solidFill>
              </a:rPr>
              <a:t>有</a:t>
            </a:r>
            <a:r>
              <a:rPr kumimoji="1" lang="en-US" altLang="zh-CN" dirty="0" smtClean="0">
                <a:solidFill>
                  <a:srgbClr val="FF0000"/>
                </a:solidFill>
              </a:rPr>
              <a:t>=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Gh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81889" y="2031690"/>
            <a:ext cx="3510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绳子自由端拉力做功：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14712" y="2031691"/>
            <a:ext cx="1253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W</a:t>
            </a:r>
            <a:r>
              <a:rPr kumimoji="1" lang="zh-CN" altLang="en-US" baseline="-25000" dirty="0" smtClean="0">
                <a:solidFill>
                  <a:srgbClr val="FF0000"/>
                </a:solidFill>
              </a:rPr>
              <a:t>总</a:t>
            </a:r>
            <a:r>
              <a:rPr kumimoji="1" lang="en-US" altLang="zh-CN" dirty="0" smtClean="0">
                <a:solidFill>
                  <a:srgbClr val="FF0000"/>
                </a:solidFill>
              </a:rPr>
              <a:t>=FS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06915" y="2751770"/>
            <a:ext cx="202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机械效率：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85" y="3381840"/>
            <a:ext cx="5761218" cy="10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0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27" y="456515"/>
            <a:ext cx="4419491" cy="1512168"/>
          </a:xfrm>
          <a:prstGeom prst="rect">
            <a:avLst/>
          </a:prstGeom>
        </p:spPr>
      </p:pic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2321750" y="321501"/>
            <a:ext cx="189021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zh-CN" altLang="zh-CN" dirty="0">
                <a:solidFill>
                  <a:srgbClr val="000000"/>
                </a:solidFill>
                <a:latin typeface="Times New Roman" pitchFamily="18" charset="0"/>
              </a:rPr>
              <a:t>；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zh-CN" altLang="en-US" sz="2400" b="1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绳</a:t>
            </a:r>
            <a:r>
              <a:rPr lang="zh-CN" altLang="zh-CN" dirty="0" smtClean="0">
                <a:solidFill>
                  <a:srgbClr val="000000"/>
                </a:solidFill>
                <a:latin typeface="Times New Roman" pitchFamily="18" charset="0"/>
              </a:rPr>
              <a:t>；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zh-CN" altLang="en-US" baseline="-25000" dirty="0" smtClean="0">
                <a:solidFill>
                  <a:srgbClr val="000000"/>
                </a:solidFill>
                <a:latin typeface="Times New Roman" pitchFamily="18" charset="0"/>
              </a:rPr>
              <a:t>绳</a:t>
            </a:r>
            <a:endParaRPr lang="en-US" altLang="zh-CN" sz="2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Text Box 90"/>
          <p:cNvSpPr txBox="1">
            <a:spLocks noChangeArrowheads="1"/>
          </p:cNvSpPr>
          <p:nvPr/>
        </p:nvSpPr>
        <p:spPr bwMode="auto">
          <a:xfrm>
            <a:off x="6057165" y="996576"/>
            <a:ext cx="1574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zh-CN" altLang="zh-CN" dirty="0" smtClean="0">
                <a:solidFill>
                  <a:srgbClr val="000000"/>
                </a:solidFill>
                <a:latin typeface="Times New Roman" pitchFamily="18" charset="0"/>
              </a:rPr>
              <a:t>；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zh-CN" altLang="en-US" sz="2400" b="1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物</a:t>
            </a:r>
            <a:r>
              <a:rPr lang="zh-CN" altLang="zh-CN" dirty="0" smtClean="0">
                <a:solidFill>
                  <a:srgbClr val="000000"/>
                </a:solidFill>
                <a:latin typeface="Times New Roman" pitchFamily="18" charset="0"/>
              </a:rPr>
              <a:t>；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zh-CN" altLang="en-US" baseline="-25000" dirty="0" smtClean="0">
                <a:solidFill>
                  <a:srgbClr val="000000"/>
                </a:solidFill>
                <a:latin typeface="Times New Roman" pitchFamily="18" charset="0"/>
              </a:rPr>
              <a:t>物</a:t>
            </a:r>
            <a:endParaRPr lang="en-US" altLang="zh-CN" sz="2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1670" y="2256715"/>
            <a:ext cx="328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克服摩擦力做功：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84441" y="2301721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W</a:t>
            </a:r>
            <a:r>
              <a:rPr kumimoji="1" lang="zh-CN" altLang="en-US" baseline="-25000" dirty="0" smtClean="0">
                <a:solidFill>
                  <a:srgbClr val="FF0000"/>
                </a:solidFill>
              </a:rPr>
              <a:t>有</a:t>
            </a:r>
            <a:r>
              <a:rPr kumimoji="1" lang="en-US" altLang="zh-CN" dirty="0" smtClean="0">
                <a:solidFill>
                  <a:srgbClr val="FF0000"/>
                </a:solidFill>
              </a:rPr>
              <a:t>= f </a:t>
            </a:r>
            <a:r>
              <a:rPr lang="en-US" altLang="zh-CN" i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zh-CN" altLang="en-US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物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1618" y="3021800"/>
            <a:ext cx="3510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绳子自由端拉力做功：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84441" y="3021801"/>
            <a:ext cx="1458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W</a:t>
            </a:r>
            <a:r>
              <a:rPr kumimoji="1" lang="zh-CN" altLang="en-US" baseline="-25000" dirty="0" smtClean="0">
                <a:solidFill>
                  <a:srgbClr val="FF0000"/>
                </a:solidFill>
              </a:rPr>
              <a:t>总</a:t>
            </a:r>
            <a:r>
              <a:rPr kumimoji="1" lang="en-US" altLang="zh-CN" dirty="0" smtClean="0">
                <a:solidFill>
                  <a:srgbClr val="FF0000"/>
                </a:solidFill>
              </a:rPr>
              <a:t>=FS</a:t>
            </a:r>
            <a:r>
              <a:rPr kumimoji="1" lang="zh-CN" altLang="en-US" baseline="-25000" dirty="0" smtClean="0">
                <a:solidFill>
                  <a:srgbClr val="FF0000"/>
                </a:solidFill>
              </a:rPr>
              <a:t>绳</a:t>
            </a:r>
            <a:endParaRPr kumimoji="1" lang="zh-CN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1630" y="3876895"/>
            <a:ext cx="202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机械效率：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606865"/>
            <a:ext cx="5117553" cy="11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0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1466655" y="3696875"/>
            <a:ext cx="5220970" cy="1199675"/>
            <a:chOff x="1398" y="6879"/>
            <a:chExt cx="8222" cy="2519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7210" y="7541"/>
              <a:ext cx="2410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00"/>
                  </a:solidFill>
                  <a:latin typeface="宋体"/>
                  <a:ea typeface="宋体"/>
                  <a:cs typeface="宋体"/>
                </a:rPr>
                <a:t>×100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宋体"/>
                  <a:ea typeface="宋体"/>
                  <a:cs typeface="宋体"/>
                </a:rPr>
                <a:t>%</a:t>
              </a:r>
              <a:endPara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18440" name="文本框 66574"/>
            <p:cNvSpPr txBox="1">
              <a:spLocks noChangeArrowheads="1"/>
            </p:cNvSpPr>
            <p:nvPr/>
          </p:nvSpPr>
          <p:spPr bwMode="auto">
            <a:xfrm>
              <a:off x="1398" y="7541"/>
              <a:ext cx="1560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 eaLnBrk="1" hangingPunct="1"/>
              <a:r>
                <a:rPr lang="en-US" altLang="zh-CN" sz="2800" b="1" i="1" dirty="0" err="1">
                  <a:solidFill>
                    <a:srgbClr val="000000"/>
                  </a:solidFill>
                  <a:latin typeface="宋体"/>
                  <a:ea typeface="宋体"/>
                  <a:cs typeface="宋体"/>
                </a:rPr>
                <a:t>η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/>
                  <a:ea typeface="宋体"/>
                  <a:cs typeface="宋体"/>
                </a:rPr>
                <a:t>＝                　　</a:t>
              </a:r>
            </a:p>
          </p:txBody>
        </p:sp>
        <p:grpSp>
          <p:nvGrpSpPr>
            <p:cNvPr id="18441" name="组合 66586"/>
            <p:cNvGrpSpPr>
              <a:grpSpLocks/>
            </p:cNvGrpSpPr>
            <p:nvPr/>
          </p:nvGrpSpPr>
          <p:grpSpPr bwMode="auto">
            <a:xfrm>
              <a:off x="2965" y="6879"/>
              <a:ext cx="1450" cy="2428"/>
              <a:chOff x="2082" y="2077"/>
              <a:chExt cx="581" cy="971"/>
            </a:xfrm>
          </p:grpSpPr>
          <p:sp>
            <p:nvSpPr>
              <p:cNvPr id="18446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54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800">
                  <a:solidFill>
                    <a:srgbClr val="000000"/>
                  </a:solidFill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18447" name="文本框 66577"/>
              <p:cNvSpPr txBox="1">
                <a:spLocks noChangeArrowheads="1"/>
              </p:cNvSpPr>
              <p:nvPr/>
            </p:nvSpPr>
            <p:spPr bwMode="auto">
              <a:xfrm>
                <a:off x="2107" y="2077"/>
                <a:ext cx="55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eaLnBrk="1" hangingPunct="1"/>
                <a:r>
                  <a:rPr lang="en-US" altLang="zh-CN" sz="2800" b="1" i="1" dirty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rPr>
                  <a:t>W</a:t>
                </a:r>
                <a:r>
                  <a:rPr lang="zh-CN" altLang="en-US" sz="2800" baseline="-25000" dirty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rPr>
                  <a:t>有用</a:t>
                </a:r>
              </a:p>
            </p:txBody>
          </p:sp>
          <p:sp>
            <p:nvSpPr>
              <p:cNvPr id="18448" name="文本框 66578"/>
              <p:cNvSpPr txBox="1">
                <a:spLocks noChangeArrowheads="1"/>
              </p:cNvSpPr>
              <p:nvPr/>
            </p:nvSpPr>
            <p:spPr bwMode="auto">
              <a:xfrm>
                <a:off x="2171" y="2609"/>
                <a:ext cx="408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eaLnBrk="1" hangingPunct="1"/>
                <a:r>
                  <a:rPr lang="en-US" altLang="zh-CN" sz="2800" b="1" i="1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rPr>
                  <a:t>W</a:t>
                </a:r>
                <a:r>
                  <a:rPr lang="en-US" altLang="zh-CN" sz="2800" b="1" baseline="-2500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rPr>
                  <a:t>总</a:t>
                </a:r>
              </a:p>
            </p:txBody>
          </p:sp>
        </p:grpSp>
        <p:grpSp>
          <p:nvGrpSpPr>
            <p:cNvPr id="18442" name="组合 66586"/>
            <p:cNvGrpSpPr>
              <a:grpSpLocks/>
            </p:cNvGrpSpPr>
            <p:nvPr/>
          </p:nvGrpSpPr>
          <p:grpSpPr bwMode="auto">
            <a:xfrm>
              <a:off x="5578" y="7002"/>
              <a:ext cx="1451" cy="2396"/>
              <a:chOff x="1564" y="2101"/>
              <a:chExt cx="581" cy="959"/>
            </a:xfrm>
          </p:grpSpPr>
          <p:sp>
            <p:nvSpPr>
              <p:cNvPr id="18443" name="直接连接符 66576"/>
              <p:cNvSpPr>
                <a:spLocks noChangeShapeType="1"/>
              </p:cNvSpPr>
              <p:nvPr/>
            </p:nvSpPr>
            <p:spPr bwMode="auto">
              <a:xfrm>
                <a:off x="1575" y="2587"/>
                <a:ext cx="54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800">
                  <a:solidFill>
                    <a:srgbClr val="000000"/>
                  </a:solidFill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18444" name="文本框 66577"/>
              <p:cNvSpPr txBox="1">
                <a:spLocks noChangeArrowheads="1"/>
              </p:cNvSpPr>
              <p:nvPr/>
            </p:nvSpPr>
            <p:spPr bwMode="auto">
              <a:xfrm>
                <a:off x="1568" y="2101"/>
                <a:ext cx="577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eaLnBrk="1" hangingPunct="1"/>
                <a:r>
                  <a:rPr lang="en-US" altLang="zh-CN" sz="2800" b="1" dirty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rPr>
                  <a:t>400J</a:t>
                </a:r>
                <a:endParaRPr lang="en-US" altLang="zh-CN" sz="2800" baseline="-25000" dirty="0">
                  <a:solidFill>
                    <a:srgbClr val="000000"/>
                  </a:solidFill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18445" name="文本框 66578"/>
              <p:cNvSpPr txBox="1">
                <a:spLocks noChangeArrowheads="1"/>
              </p:cNvSpPr>
              <p:nvPr/>
            </p:nvSpPr>
            <p:spPr bwMode="auto">
              <a:xfrm>
                <a:off x="1564" y="2620"/>
                <a:ext cx="577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eaLnBrk="1" hangingPunct="1"/>
                <a:r>
                  <a:rPr lang="en-US" altLang="zh-CN" sz="2800" b="1" dirty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rPr>
                  <a:t>480J</a:t>
                </a:r>
                <a:endParaRPr lang="en-US" altLang="zh-CN" sz="2800" b="1" baseline="-25000" dirty="0">
                  <a:solidFill>
                    <a:srgbClr val="000000"/>
                  </a:solidFill>
                  <a:latin typeface="宋体"/>
                  <a:ea typeface="宋体"/>
                  <a:cs typeface="宋体"/>
                </a:endParaRPr>
              </a:p>
            </p:txBody>
          </p:sp>
        </p:grpSp>
      </p:grpSp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521550" y="186485"/>
            <a:ext cx="7904162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练习：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用一个动滑轮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，将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200N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的物体匀速提升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2m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，所用拉力</a:t>
            </a:r>
            <a:r>
              <a:rPr lang="en-US" altLang="zh-CN" sz="2800" b="1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为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120N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，此动滑轮的机械效率是多少？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01570" y="1716655"/>
            <a:ext cx="7240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已知：</a:t>
            </a:r>
            <a:r>
              <a:rPr lang="en-US" altLang="zh-CN" sz="2800" b="1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G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=200N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h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=2m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=120N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s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=2h=4m</a:t>
            </a:r>
            <a:endParaRPr lang="zh-CN" altLang="en-US" sz="2800" b="1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151620" y="2346725"/>
            <a:ext cx="531059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解：</a:t>
            </a:r>
            <a:r>
              <a:rPr lang="en-US" altLang="zh-CN" sz="2800" b="1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W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有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b="1" i="1" dirty="0" err="1">
                <a:solidFill>
                  <a:srgbClr val="000000"/>
                </a:solidFill>
                <a:latin typeface="宋体"/>
                <a:ea typeface="宋体"/>
                <a:cs typeface="宋体"/>
              </a:rPr>
              <a:t>Gh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=200N×2m=400J</a:t>
            </a:r>
          </a:p>
          <a:p>
            <a:pPr algn="l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   </a:t>
            </a:r>
            <a:r>
              <a:rPr lang="en-US" altLang="zh-CN" sz="2800" b="1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W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总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b="1" i="1" dirty="0" err="1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Fs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=120N×4m=480J</a:t>
            </a:r>
          </a:p>
        </p:txBody>
      </p:sp>
      <p:sp>
        <p:nvSpPr>
          <p:cNvPr id="18" name="文本框 66574"/>
          <p:cNvSpPr txBox="1">
            <a:spLocks noChangeArrowheads="1"/>
          </p:cNvSpPr>
          <p:nvPr/>
        </p:nvSpPr>
        <p:spPr bwMode="auto">
          <a:xfrm>
            <a:off x="3491957" y="4012136"/>
            <a:ext cx="630070" cy="5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＝                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　　　　　　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　　</a:t>
            </a:r>
          </a:p>
        </p:txBody>
      </p:sp>
      <p:sp>
        <p:nvSpPr>
          <p:cNvPr id="3" name="矩形 2"/>
          <p:cNvSpPr/>
          <p:nvPr/>
        </p:nvSpPr>
        <p:spPr>
          <a:xfrm>
            <a:off x="6552297" y="4057141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≈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83.3%</a:t>
            </a:r>
          </a:p>
        </p:txBody>
      </p:sp>
    </p:spTree>
    <p:extLst>
      <p:ext uri="{BB962C8B-B14F-4D97-AF65-F5344CB8AC3E}">
        <p14:creationId xmlns:p14="http://schemas.microsoft.com/office/powerpoint/2010/main" val="113845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86535" y="321500"/>
            <a:ext cx="6525725" cy="318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charset="0"/>
              </a:rPr>
              <a:t>如图</a:t>
            </a: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，忽略绳重和摩擦，用拉力</a:t>
            </a:r>
            <a:r>
              <a:rPr lang="en-US" altLang="zh-CN" sz="2800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拉着</a:t>
            </a:r>
            <a:r>
              <a:rPr lang="en-US" altLang="zh-CN" sz="2800" dirty="0">
                <a:solidFill>
                  <a:schemeClr val="tx1"/>
                </a:solidFill>
                <a:latin typeface="Times New Roman" charset="0"/>
              </a:rPr>
              <a:t>10 N</a:t>
            </a: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的重物匀速上升，绳子自由端移动</a:t>
            </a:r>
            <a:r>
              <a:rPr lang="en-US" altLang="zh-CN" sz="2800" dirty="0">
                <a:solidFill>
                  <a:schemeClr val="tx1"/>
                </a:solidFill>
                <a:latin typeface="Times New Roman" charset="0"/>
              </a:rPr>
              <a:t>1 m</a:t>
            </a: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，动滑轮重力</a:t>
            </a:r>
            <a:r>
              <a:rPr lang="en-US" altLang="zh-CN" sz="2800" dirty="0">
                <a:solidFill>
                  <a:schemeClr val="tx1"/>
                </a:solidFill>
                <a:latin typeface="Times New Roman" charset="0"/>
              </a:rPr>
              <a:t>2 N</a:t>
            </a: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，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求：（</a:t>
            </a:r>
            <a:r>
              <a:rPr lang="en-US" altLang="zh-CN" sz="2800" dirty="0">
                <a:solidFill>
                  <a:schemeClr val="tx1"/>
                </a:solidFill>
                <a:latin typeface="Times New Roman" charset="0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）拉力</a:t>
            </a:r>
            <a:r>
              <a:rPr lang="en-US" altLang="zh-CN" sz="2800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；</a:t>
            </a:r>
            <a:endParaRPr lang="en-US" altLang="zh-CN" sz="2800" dirty="0">
              <a:solidFill>
                <a:schemeClr val="tx1"/>
              </a:solidFill>
              <a:latin typeface="Times New Roman" charset="0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Times New Roman" charset="0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）物体上升的距离；</a:t>
            </a:r>
            <a:endParaRPr lang="en-US" altLang="zh-CN" sz="2800" dirty="0">
              <a:solidFill>
                <a:schemeClr val="tx1"/>
              </a:solidFill>
              <a:latin typeface="Times New Roman" charset="0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Times New Roman" charset="0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Times New Roman" charset="0"/>
              </a:rPr>
              <a:t>）有用功，总功，机械效率。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90" y="411511"/>
            <a:ext cx="1247775" cy="3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262832" y="384800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6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356865" y="1941680"/>
            <a:ext cx="623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</a:rPr>
              <a:t>6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</a:rPr>
              <a:t>N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92060" y="2436735"/>
            <a:ext cx="66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</a:rPr>
              <a:t>m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05337" y="3471850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</a:rPr>
              <a:t>0J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66855" y="3471850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</a:rPr>
              <a:t>J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18977" y="347185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altLang="zh-CN" sz="2800" dirty="0" smtClean="0">
                <a:solidFill>
                  <a:srgbClr val="FF0000"/>
                </a:solidFill>
                <a:latin typeface="Times New Roman" charset="0"/>
              </a:rPr>
              <a:t>83.3%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4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 txBox="1">
            <a:spLocks noRot="1" noChangeArrowheads="1"/>
          </p:cNvSpPr>
          <p:nvPr/>
        </p:nvSpPr>
        <p:spPr bwMode="auto">
          <a:xfrm>
            <a:off x="296525" y="141480"/>
            <a:ext cx="5445605" cy="7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宋体" charset="0"/>
              </a:rPr>
              <a:t>四、</a:t>
            </a:r>
            <a:r>
              <a:rPr lang="zh-CN" altLang="en-US" sz="3200" dirty="0">
                <a:solidFill>
                  <a:schemeClr val="tx1"/>
                </a:solidFill>
                <a:latin typeface="宋体" charset="0"/>
              </a:rPr>
              <a:t>测滑轮组的机械效率：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545188"/>
              </p:ext>
            </p:extLst>
          </p:nvPr>
        </p:nvGraphicFramePr>
        <p:xfrm>
          <a:off x="3041830" y="906565"/>
          <a:ext cx="2295525" cy="931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公式" r:id="rId3" imgW="914400" imgH="469800" progId="Equation.3">
                  <p:embed/>
                </p:oleObj>
              </mc:Choice>
              <mc:Fallback>
                <p:oleObj name="公式" r:id="rId3" imgW="914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830" y="906565"/>
                        <a:ext cx="2295525" cy="931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36585" y="1131590"/>
            <a:ext cx="1944687" cy="52322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l"/>
            <a:r>
              <a:rPr lang="zh-CN" altLang="en-US" sz="2800" dirty="0">
                <a:solidFill>
                  <a:srgbClr val="FFFFFF"/>
                </a:solidFill>
                <a:latin typeface="宋体" charset="0"/>
              </a:rPr>
              <a:t> 实验原理 </a:t>
            </a: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836585" y="2031690"/>
            <a:ext cx="1944687" cy="52322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l"/>
            <a:r>
              <a:rPr lang="zh-CN" altLang="en-US" sz="2800" dirty="0">
                <a:solidFill>
                  <a:srgbClr val="FFFFFF"/>
                </a:solidFill>
                <a:latin typeface="宋体" charset="0"/>
              </a:rPr>
              <a:t> 实验器材</a:t>
            </a:r>
            <a:r>
              <a:rPr lang="en-US" altLang="zh-CN" sz="2800" dirty="0">
                <a:solidFill>
                  <a:srgbClr val="FFFFFF"/>
                </a:solidFill>
                <a:latin typeface="宋体" charset="0"/>
              </a:rPr>
              <a:t> </a:t>
            </a: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836585" y="3696875"/>
            <a:ext cx="1944688" cy="52322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l"/>
            <a:r>
              <a:rPr lang="zh-CN" altLang="en-US" sz="2800" dirty="0">
                <a:solidFill>
                  <a:srgbClr val="FFFFFF"/>
                </a:solidFill>
                <a:latin typeface="宋体" charset="0"/>
              </a:rPr>
              <a:t> 注意事项</a:t>
            </a:r>
            <a:r>
              <a:rPr lang="en-US" altLang="zh-CN" sz="2800" dirty="0">
                <a:solidFill>
                  <a:srgbClr val="FFFFFF"/>
                </a:solidFill>
                <a:latin typeface="宋体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96625" y="2661760"/>
            <a:ext cx="5130570" cy="1035115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zh-CN" altLang="en-US" sz="2800" dirty="0">
                <a:solidFill>
                  <a:srgbClr val="C00000"/>
                </a:solidFill>
                <a:latin typeface="宋体" charset="0"/>
              </a:rPr>
              <a:t>弹簧测力计、刻度尺</a:t>
            </a:r>
            <a:r>
              <a:rPr lang="zh-CN" altLang="en-US" sz="2800" dirty="0" smtClean="0">
                <a:solidFill>
                  <a:schemeClr val="tx1"/>
                </a:solidFill>
                <a:latin typeface="宋体" charset="0"/>
              </a:rPr>
              <a:t>、铁架</a:t>
            </a: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台、滑轮、细线、钩码。</a:t>
            </a:r>
            <a:endParaRPr lang="en-US" altLang="zh-CN" sz="40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96625" y="4371950"/>
            <a:ext cx="5040041" cy="539354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zh-CN" altLang="en-US" sz="2800" dirty="0">
                <a:solidFill>
                  <a:srgbClr val="C00000"/>
                </a:solidFill>
                <a:latin typeface="Calibri" charset="0"/>
              </a:rPr>
              <a:t>竖直</a:t>
            </a:r>
            <a:r>
              <a:rPr lang="zh-CN" altLang="en-US" sz="2800" dirty="0">
                <a:solidFill>
                  <a:schemeClr val="tx1"/>
                </a:solidFill>
                <a:latin typeface="Calibri" charset="0"/>
              </a:rPr>
              <a:t>向上，</a:t>
            </a:r>
            <a:r>
              <a:rPr lang="zh-CN" altLang="en-US" sz="2800" dirty="0">
                <a:solidFill>
                  <a:srgbClr val="C00000"/>
                </a:solidFill>
                <a:latin typeface="Calibri" charset="0"/>
              </a:rPr>
              <a:t>缓慢</a:t>
            </a:r>
            <a:r>
              <a:rPr lang="zh-CN" altLang="en-US" sz="2800" dirty="0">
                <a:solidFill>
                  <a:schemeClr val="tx1"/>
                </a:solidFill>
                <a:latin typeface="Calibri" charset="0"/>
              </a:rPr>
              <a:t>拉动测力计。</a:t>
            </a:r>
          </a:p>
        </p:txBody>
      </p:sp>
      <p:grpSp>
        <p:nvGrpSpPr>
          <p:cNvPr id="2113" name="Group 65"/>
          <p:cNvGrpSpPr>
            <a:grpSpLocks/>
          </p:cNvGrpSpPr>
          <p:nvPr/>
        </p:nvGrpSpPr>
        <p:grpSpPr bwMode="auto">
          <a:xfrm>
            <a:off x="6687235" y="1176595"/>
            <a:ext cx="1305145" cy="3555396"/>
            <a:chOff x="1406" y="1735"/>
            <a:chExt cx="709" cy="2381"/>
          </a:xfrm>
        </p:grpSpPr>
        <p:grpSp>
          <p:nvGrpSpPr>
            <p:cNvPr id="2114" name="xjhlx8"/>
            <p:cNvGrpSpPr>
              <a:grpSpLocks noChangeAspect="1"/>
            </p:cNvGrpSpPr>
            <p:nvPr/>
          </p:nvGrpSpPr>
          <p:grpSpPr bwMode="auto">
            <a:xfrm rot="-5400000" flipH="1" flipV="1">
              <a:off x="1489" y="1810"/>
              <a:ext cx="494" cy="365"/>
              <a:chOff x="6892" y="783"/>
              <a:chExt cx="813" cy="579"/>
            </a:xfrm>
          </p:grpSpPr>
          <p:grpSp>
            <p:nvGrpSpPr>
              <p:cNvPr id="2115" name="Group 146"/>
              <p:cNvGrpSpPr>
                <a:grpSpLocks noChangeAspect="1"/>
              </p:cNvGrpSpPr>
              <p:nvPr/>
            </p:nvGrpSpPr>
            <p:grpSpPr bwMode="auto">
              <a:xfrm>
                <a:off x="7125" y="783"/>
                <a:ext cx="580" cy="579"/>
                <a:chOff x="2400" y="2400"/>
                <a:chExt cx="1440" cy="1440"/>
              </a:xfrm>
            </p:grpSpPr>
            <p:sp>
              <p:nvSpPr>
                <p:cNvPr id="2116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2117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2118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2119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</p:grpSp>
          <p:sp>
            <p:nvSpPr>
              <p:cNvPr id="2120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6892" y="1024"/>
                <a:ext cx="555" cy="97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sp>
          <p:nvSpPr>
            <p:cNvPr id="2121" name="Line 164"/>
            <p:cNvSpPr>
              <a:spLocks noChangeShapeType="1"/>
            </p:cNvSpPr>
            <p:nvPr/>
          </p:nvSpPr>
          <p:spPr bwMode="auto">
            <a:xfrm>
              <a:off x="1542" y="2750"/>
              <a:ext cx="2" cy="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" name="Line 165"/>
            <p:cNvSpPr>
              <a:spLocks noChangeShapeType="1"/>
            </p:cNvSpPr>
            <p:nvPr/>
          </p:nvSpPr>
          <p:spPr bwMode="auto">
            <a:xfrm flipH="1">
              <a:off x="1904" y="2077"/>
              <a:ext cx="8" cy="1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" name="Line 166"/>
            <p:cNvSpPr>
              <a:spLocks noChangeShapeType="1"/>
            </p:cNvSpPr>
            <p:nvPr/>
          </p:nvSpPr>
          <p:spPr bwMode="auto">
            <a:xfrm>
              <a:off x="1559" y="2112"/>
              <a:ext cx="187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24" name="Group 76"/>
            <p:cNvGrpSpPr>
              <a:grpSpLocks/>
            </p:cNvGrpSpPr>
            <p:nvPr/>
          </p:nvGrpSpPr>
          <p:grpSpPr bwMode="auto">
            <a:xfrm>
              <a:off x="1542" y="3569"/>
              <a:ext cx="427" cy="547"/>
              <a:chOff x="527" y="3436"/>
              <a:chExt cx="301" cy="397"/>
            </a:xfrm>
          </p:grpSpPr>
          <p:sp>
            <p:nvSpPr>
              <p:cNvPr id="2125" name="Freeform 169"/>
              <p:cNvSpPr>
                <a:spLocks/>
              </p:cNvSpPr>
              <p:nvPr/>
            </p:nvSpPr>
            <p:spPr bwMode="auto">
              <a:xfrm flipH="1" flipV="1">
                <a:off x="626" y="3436"/>
                <a:ext cx="71" cy="85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2126" name="Rectangle 170"/>
              <p:cNvSpPr>
                <a:spLocks noChangeArrowheads="1"/>
              </p:cNvSpPr>
              <p:nvPr/>
            </p:nvSpPr>
            <p:spPr bwMode="auto">
              <a:xfrm>
                <a:off x="527" y="3527"/>
                <a:ext cx="301" cy="306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27" name="Group 175"/>
            <p:cNvGrpSpPr>
              <a:grpSpLocks/>
            </p:cNvGrpSpPr>
            <p:nvPr/>
          </p:nvGrpSpPr>
          <p:grpSpPr bwMode="auto">
            <a:xfrm flipV="1">
              <a:off x="1406" y="1735"/>
              <a:ext cx="709" cy="39"/>
              <a:chOff x="3121" y="1752"/>
              <a:chExt cx="722" cy="130"/>
            </a:xfrm>
          </p:grpSpPr>
          <p:sp>
            <p:nvSpPr>
              <p:cNvPr id="2128" name="Line 176"/>
              <p:cNvSpPr>
                <a:spLocks noChangeShapeType="1"/>
              </p:cNvSpPr>
              <p:nvPr/>
            </p:nvSpPr>
            <p:spPr bwMode="auto">
              <a:xfrm flipH="1">
                <a:off x="3121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9" name="Line 177"/>
              <p:cNvSpPr>
                <a:spLocks noChangeShapeType="1"/>
              </p:cNvSpPr>
              <p:nvPr/>
            </p:nvSpPr>
            <p:spPr bwMode="auto">
              <a:xfrm flipH="1">
                <a:off x="3241" y="1760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" name="Line 178"/>
              <p:cNvSpPr>
                <a:spLocks noChangeShapeType="1"/>
              </p:cNvSpPr>
              <p:nvPr/>
            </p:nvSpPr>
            <p:spPr bwMode="auto">
              <a:xfrm flipH="1">
                <a:off x="336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1" name="Line 179"/>
              <p:cNvSpPr>
                <a:spLocks noChangeShapeType="1"/>
              </p:cNvSpPr>
              <p:nvPr/>
            </p:nvSpPr>
            <p:spPr bwMode="auto">
              <a:xfrm flipH="1">
                <a:off x="348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2" name="Line 180"/>
              <p:cNvSpPr>
                <a:spLocks noChangeShapeType="1"/>
              </p:cNvSpPr>
              <p:nvPr/>
            </p:nvSpPr>
            <p:spPr bwMode="auto">
              <a:xfrm flipH="1">
                <a:off x="360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3" name="Line 181"/>
              <p:cNvSpPr>
                <a:spLocks noChangeShapeType="1"/>
              </p:cNvSpPr>
              <p:nvPr/>
            </p:nvSpPr>
            <p:spPr bwMode="auto">
              <a:xfrm flipH="1">
                <a:off x="3722" y="1760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4" name="Line 182"/>
              <p:cNvSpPr>
                <a:spLocks noChangeShapeType="1"/>
              </p:cNvSpPr>
              <p:nvPr/>
            </p:nvSpPr>
            <p:spPr bwMode="auto">
              <a:xfrm>
                <a:off x="3144" y="1752"/>
                <a:ext cx="6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35" name="Group 87"/>
            <p:cNvGrpSpPr>
              <a:grpSpLocks/>
            </p:cNvGrpSpPr>
            <p:nvPr/>
          </p:nvGrpSpPr>
          <p:grpSpPr bwMode="auto">
            <a:xfrm>
              <a:off x="1548" y="2925"/>
              <a:ext cx="362" cy="666"/>
              <a:chOff x="1548" y="2925"/>
              <a:chExt cx="362" cy="666"/>
            </a:xfrm>
          </p:grpSpPr>
          <p:grpSp>
            <p:nvGrpSpPr>
              <p:cNvPr id="2136" name="Group 153"/>
              <p:cNvGrpSpPr>
                <a:grpSpLocks/>
              </p:cNvGrpSpPr>
              <p:nvPr/>
            </p:nvGrpSpPr>
            <p:grpSpPr bwMode="auto">
              <a:xfrm>
                <a:off x="1548" y="3069"/>
                <a:ext cx="347" cy="334"/>
                <a:chOff x="2400" y="2400"/>
                <a:chExt cx="1440" cy="1440"/>
              </a:xfrm>
            </p:grpSpPr>
            <p:sp>
              <p:nvSpPr>
                <p:cNvPr id="2137" name="Oval 154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8" name="Oval 155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9" name="Oval 156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" name="Oval 157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41" name="Group 184"/>
              <p:cNvGrpSpPr>
                <a:grpSpLocks/>
              </p:cNvGrpSpPr>
              <p:nvPr/>
            </p:nvGrpSpPr>
            <p:grpSpPr bwMode="auto">
              <a:xfrm flipV="1">
                <a:off x="1563" y="3075"/>
                <a:ext cx="347" cy="334"/>
                <a:chOff x="2400" y="2400"/>
                <a:chExt cx="1440" cy="1440"/>
              </a:xfrm>
            </p:grpSpPr>
            <p:sp>
              <p:nvSpPr>
                <p:cNvPr id="2142" name="Oval 185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143" name="Oval 186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144" name="Oval 187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145" name="Oval 188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46" name="Group 98"/>
              <p:cNvGrpSpPr>
                <a:grpSpLocks/>
              </p:cNvGrpSpPr>
              <p:nvPr/>
            </p:nvGrpSpPr>
            <p:grpSpPr bwMode="auto">
              <a:xfrm>
                <a:off x="1689" y="2925"/>
                <a:ext cx="114" cy="666"/>
                <a:chOff x="243" y="2621"/>
                <a:chExt cx="114" cy="666"/>
              </a:xfrm>
            </p:grpSpPr>
            <p:sp>
              <p:nvSpPr>
                <p:cNvPr id="2147" name="Freeform 210"/>
                <p:cNvSpPr>
                  <a:spLocks/>
                </p:cNvSpPr>
                <p:nvPr/>
              </p:nvSpPr>
              <p:spPr bwMode="auto">
                <a:xfrm flipV="1">
                  <a:off x="272" y="2621"/>
                  <a:ext cx="77" cy="106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148" name="Freeform 210"/>
                <p:cNvSpPr>
                  <a:spLocks/>
                </p:cNvSpPr>
                <p:nvPr/>
              </p:nvSpPr>
              <p:spPr bwMode="auto">
                <a:xfrm>
                  <a:off x="271" y="3181"/>
                  <a:ext cx="77" cy="106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9" name="Freeform 212"/>
                <p:cNvSpPr>
                  <a:spLocks/>
                </p:cNvSpPr>
                <p:nvPr/>
              </p:nvSpPr>
              <p:spPr bwMode="auto">
                <a:xfrm>
                  <a:off x="243" y="2910"/>
                  <a:ext cx="114" cy="271"/>
                </a:xfrm>
                <a:custGeom>
                  <a:avLst/>
                  <a:gdLst>
                    <a:gd name="T0" fmla="*/ 0 w 915"/>
                    <a:gd name="T1" fmla="*/ 0 h 1180"/>
                    <a:gd name="T2" fmla="*/ 915 w 915"/>
                    <a:gd name="T3" fmla="*/ 15 h 1180"/>
                    <a:gd name="T4" fmla="*/ 630 w 915"/>
                    <a:gd name="T5" fmla="*/ 1180 h 1180"/>
                    <a:gd name="T6" fmla="*/ 270 w 915"/>
                    <a:gd name="T7" fmla="*/ 1155 h 1180"/>
                    <a:gd name="T8" fmla="*/ 0 w 915"/>
                    <a:gd name="T9" fmla="*/ 0 h 1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5"/>
                    <a:gd name="T16" fmla="*/ 0 h 1180"/>
                    <a:gd name="T17" fmla="*/ 915 w 915"/>
                    <a:gd name="T18" fmla="*/ 1180 h 1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" name="Oval 214"/>
                <p:cNvSpPr>
                  <a:spLocks noChangeArrowheads="1"/>
                </p:cNvSpPr>
                <p:nvPr/>
              </p:nvSpPr>
              <p:spPr bwMode="auto">
                <a:xfrm>
                  <a:off x="268" y="3152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" name="Freeform 212"/>
                <p:cNvSpPr>
                  <a:spLocks/>
                </p:cNvSpPr>
                <p:nvPr/>
              </p:nvSpPr>
              <p:spPr bwMode="auto">
                <a:xfrm flipV="1">
                  <a:off x="243" y="2699"/>
                  <a:ext cx="114" cy="242"/>
                </a:xfrm>
                <a:custGeom>
                  <a:avLst/>
                  <a:gdLst>
                    <a:gd name="T0" fmla="*/ 0 w 915"/>
                    <a:gd name="T1" fmla="*/ 0 h 1180"/>
                    <a:gd name="T2" fmla="*/ 915 w 915"/>
                    <a:gd name="T3" fmla="*/ 15 h 1180"/>
                    <a:gd name="T4" fmla="*/ 630 w 915"/>
                    <a:gd name="T5" fmla="*/ 1180 h 1180"/>
                    <a:gd name="T6" fmla="*/ 270 w 915"/>
                    <a:gd name="T7" fmla="*/ 1155 h 1180"/>
                    <a:gd name="T8" fmla="*/ 0 w 915"/>
                    <a:gd name="T9" fmla="*/ 0 h 1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5"/>
                    <a:gd name="T16" fmla="*/ 0 h 1180"/>
                    <a:gd name="T17" fmla="*/ 915 w 915"/>
                    <a:gd name="T18" fmla="*/ 1180 h 1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152" name="Oval 213"/>
                <p:cNvSpPr>
                  <a:spLocks noChangeArrowheads="1"/>
                </p:cNvSpPr>
                <p:nvPr/>
              </p:nvSpPr>
              <p:spPr bwMode="auto">
                <a:xfrm>
                  <a:off x="271" y="2699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3" name="Oval 105"/>
                <p:cNvSpPr>
                  <a:spLocks noChangeArrowheads="1"/>
                </p:cNvSpPr>
                <p:nvPr/>
              </p:nvSpPr>
              <p:spPr bwMode="auto">
                <a:xfrm>
                  <a:off x="262" y="2911"/>
                  <a:ext cx="81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60392"/>
                        <a:invGamma/>
                      </a:srgbClr>
                    </a:gs>
                    <a:gs pos="50000">
                      <a:srgbClr val="969696"/>
                    </a:gs>
                    <a:gs pos="100000">
                      <a:srgbClr val="969696">
                        <a:gamma/>
                        <a:shade val="60392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4" name="Oval 213"/>
                <p:cNvSpPr>
                  <a:spLocks noChangeArrowheads="1"/>
                </p:cNvSpPr>
                <p:nvPr/>
              </p:nvSpPr>
              <p:spPr bwMode="auto">
                <a:xfrm>
                  <a:off x="274" y="2925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057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8883" t="30891" r="18260"/>
          <a:stretch/>
        </p:blipFill>
        <p:spPr>
          <a:xfrm>
            <a:off x="1106617" y="276496"/>
            <a:ext cx="3541213" cy="457817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87037" y="1671650"/>
            <a:ext cx="3915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tx1"/>
                </a:solidFill>
              </a:rPr>
              <a:t>你到学校上学，直接用手抱着书去和用书包装着书拉过去在做功方面有什么区别？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4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94182"/>
              </p:ext>
            </p:extLst>
          </p:nvPr>
        </p:nvGraphicFramePr>
        <p:xfrm>
          <a:off x="2276743" y="1221600"/>
          <a:ext cx="6345706" cy="2430270"/>
        </p:xfrm>
        <a:graphic>
          <a:graphicData uri="http://schemas.openxmlformats.org/drawingml/2006/table">
            <a:tbl>
              <a:tblPr/>
              <a:tblGrid>
                <a:gridCol w="412145"/>
                <a:gridCol w="746198"/>
                <a:gridCol w="805804"/>
                <a:gridCol w="805804"/>
                <a:gridCol w="755441"/>
                <a:gridCol w="956892"/>
                <a:gridCol w="1007255"/>
                <a:gridCol w="856167"/>
              </a:tblGrid>
              <a:tr h="608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G</a:t>
                      </a: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h</a:t>
                      </a: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F</a:t>
                      </a: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s</a:t>
                      </a: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W</a:t>
                      </a:r>
                      <a:r>
                        <a:rPr kumimoji="0" lang="zh-CN" altLang="en-US" sz="2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有</a:t>
                      </a: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/J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W</a:t>
                      </a:r>
                      <a:r>
                        <a:rPr kumimoji="0" lang="zh-CN" altLang="en-US" sz="2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总</a:t>
                      </a: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/J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375" name="Group 111"/>
          <p:cNvGrpSpPr>
            <a:grpSpLocks/>
          </p:cNvGrpSpPr>
          <p:nvPr/>
        </p:nvGrpSpPr>
        <p:grpSpPr bwMode="auto">
          <a:xfrm>
            <a:off x="476545" y="1131590"/>
            <a:ext cx="973137" cy="2374574"/>
            <a:chOff x="196" y="1315"/>
            <a:chExt cx="613" cy="1596"/>
          </a:xfrm>
        </p:grpSpPr>
        <p:sp>
          <p:nvSpPr>
            <p:cNvPr id="11318" name="Text Box 111"/>
            <p:cNvSpPr txBox="1">
              <a:spLocks noChangeArrowheads="1"/>
            </p:cNvSpPr>
            <p:nvPr/>
          </p:nvSpPr>
          <p:spPr bwMode="auto">
            <a:xfrm>
              <a:off x="196" y="1678"/>
              <a:ext cx="1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1" hangingPunct="1"/>
              <a:r>
                <a:rPr lang="en-US" altLang="zh-CN" sz="2000" i="1" dirty="0">
                  <a:solidFill>
                    <a:schemeClr val="tx1"/>
                  </a:solidFill>
                  <a:latin typeface="Times New Roman" charset="0"/>
                </a:rPr>
                <a:t>F</a:t>
              </a:r>
              <a:endParaRPr lang="en-US" altLang="zh-CN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1319" name="xjhlx8"/>
            <p:cNvGrpSpPr>
              <a:grpSpLocks noChangeAspect="1"/>
            </p:cNvGrpSpPr>
            <p:nvPr/>
          </p:nvGrpSpPr>
          <p:grpSpPr bwMode="auto">
            <a:xfrm rot="-5400000" flipH="1" flipV="1">
              <a:off x="364" y="1374"/>
              <a:ext cx="359" cy="257"/>
              <a:chOff x="6892" y="783"/>
              <a:chExt cx="813" cy="579"/>
            </a:xfrm>
          </p:grpSpPr>
          <p:grpSp>
            <p:nvGrpSpPr>
              <p:cNvPr id="11359" name="Group 113"/>
              <p:cNvGrpSpPr>
                <a:grpSpLocks noChangeAspect="1"/>
              </p:cNvGrpSpPr>
              <p:nvPr/>
            </p:nvGrpSpPr>
            <p:grpSpPr bwMode="auto">
              <a:xfrm>
                <a:off x="7125" y="783"/>
                <a:ext cx="580" cy="579"/>
                <a:chOff x="2400" y="2400"/>
                <a:chExt cx="1440" cy="1440"/>
              </a:xfrm>
            </p:grpSpPr>
            <p:sp>
              <p:nvSpPr>
                <p:cNvPr id="11361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11362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11363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11364" name="Oval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</p:grpSp>
          <p:sp>
            <p:nvSpPr>
              <p:cNvPr id="11360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6892" y="1024"/>
                <a:ext cx="555" cy="97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grpSp>
          <p:nvGrpSpPr>
            <p:cNvPr id="11320" name="xjhlx12"/>
            <p:cNvGrpSpPr>
              <a:grpSpLocks/>
            </p:cNvGrpSpPr>
            <p:nvPr/>
          </p:nvGrpSpPr>
          <p:grpSpPr bwMode="auto">
            <a:xfrm>
              <a:off x="443" y="2333"/>
              <a:ext cx="225" cy="383"/>
              <a:chOff x="3960" y="2220"/>
              <a:chExt cx="1440" cy="2454"/>
            </a:xfrm>
          </p:grpSpPr>
          <p:grpSp>
            <p:nvGrpSpPr>
              <p:cNvPr id="11348" name="Group 120"/>
              <p:cNvGrpSpPr>
                <a:grpSpLocks/>
              </p:cNvGrpSpPr>
              <p:nvPr/>
            </p:nvGrpSpPr>
            <p:grpSpPr bwMode="auto">
              <a:xfrm>
                <a:off x="3960" y="2220"/>
                <a:ext cx="1440" cy="1440"/>
                <a:chOff x="2400" y="2400"/>
                <a:chExt cx="1440" cy="1440"/>
              </a:xfrm>
            </p:grpSpPr>
            <p:sp>
              <p:nvSpPr>
                <p:cNvPr id="11355" name="Oval 121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56" name="Oval 122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57" name="Oval 123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58" name="Oval 124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49" name="Group 125"/>
              <p:cNvGrpSpPr>
                <a:grpSpLocks/>
              </p:cNvGrpSpPr>
              <p:nvPr/>
            </p:nvGrpSpPr>
            <p:grpSpPr bwMode="auto">
              <a:xfrm>
                <a:off x="4230" y="2795"/>
                <a:ext cx="915" cy="1879"/>
                <a:chOff x="4230" y="2795"/>
                <a:chExt cx="915" cy="1879"/>
              </a:xfrm>
            </p:grpSpPr>
            <p:sp>
              <p:nvSpPr>
                <p:cNvPr id="11350" name="Freeform 126"/>
                <p:cNvSpPr>
                  <a:spLocks/>
                </p:cNvSpPr>
                <p:nvPr/>
              </p:nvSpPr>
              <p:spPr bwMode="auto">
                <a:xfrm>
                  <a:off x="4460" y="3860"/>
                  <a:ext cx="635" cy="814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351" name="Group 127"/>
                <p:cNvGrpSpPr>
                  <a:grpSpLocks/>
                </p:cNvGrpSpPr>
                <p:nvPr/>
              </p:nvGrpSpPr>
              <p:grpSpPr bwMode="auto">
                <a:xfrm>
                  <a:off x="4230" y="2795"/>
                  <a:ext cx="915" cy="1180"/>
                  <a:chOff x="4230" y="2795"/>
                  <a:chExt cx="915" cy="1180"/>
                </a:xfrm>
              </p:grpSpPr>
              <p:sp>
                <p:nvSpPr>
                  <p:cNvPr id="11352" name="Freeform 128"/>
                  <p:cNvSpPr>
                    <a:spLocks/>
                  </p:cNvSpPr>
                  <p:nvPr/>
                </p:nvSpPr>
                <p:spPr bwMode="auto">
                  <a:xfrm>
                    <a:off x="4230" y="2795"/>
                    <a:ext cx="915" cy="1180"/>
                  </a:xfrm>
                  <a:custGeom>
                    <a:avLst/>
                    <a:gdLst>
                      <a:gd name="T0" fmla="*/ 0 w 915"/>
                      <a:gd name="T1" fmla="*/ 0 h 1180"/>
                      <a:gd name="T2" fmla="*/ 915 w 915"/>
                      <a:gd name="T3" fmla="*/ 15 h 1180"/>
                      <a:gd name="T4" fmla="*/ 630 w 915"/>
                      <a:gd name="T5" fmla="*/ 1180 h 1180"/>
                      <a:gd name="T6" fmla="*/ 270 w 915"/>
                      <a:gd name="T7" fmla="*/ 1155 h 1180"/>
                      <a:gd name="T8" fmla="*/ 0 w 915"/>
                      <a:gd name="T9" fmla="*/ 0 h 1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5"/>
                      <a:gd name="T16" fmla="*/ 0 h 1180"/>
                      <a:gd name="T17" fmla="*/ 915 w 915"/>
                      <a:gd name="T18" fmla="*/ 1180 h 1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5" h="1180">
                        <a:moveTo>
                          <a:pt x="0" y="0"/>
                        </a:moveTo>
                        <a:lnTo>
                          <a:pt x="915" y="15"/>
                        </a:lnTo>
                        <a:lnTo>
                          <a:pt x="630" y="1180"/>
                        </a:lnTo>
                        <a:lnTo>
                          <a:pt x="270" y="1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50000">
                        <a:srgbClr val="969696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3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2845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4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660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1321" name="Line 131"/>
            <p:cNvSpPr>
              <a:spLocks noChangeShapeType="1"/>
            </p:cNvSpPr>
            <p:nvPr/>
          </p:nvSpPr>
          <p:spPr bwMode="auto">
            <a:xfrm>
              <a:off x="377" y="1905"/>
              <a:ext cx="57" cy="5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2" name="Line 132"/>
            <p:cNvSpPr>
              <a:spLocks noChangeShapeType="1"/>
            </p:cNvSpPr>
            <p:nvPr/>
          </p:nvSpPr>
          <p:spPr bwMode="auto">
            <a:xfrm>
              <a:off x="666" y="1563"/>
              <a:ext cx="0" cy="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3" name="Line 133"/>
            <p:cNvSpPr>
              <a:spLocks noChangeShapeType="1"/>
            </p:cNvSpPr>
            <p:nvPr/>
          </p:nvSpPr>
          <p:spPr bwMode="auto">
            <a:xfrm>
              <a:off x="417" y="1589"/>
              <a:ext cx="155" cy="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324" name="xjhlx13"/>
            <p:cNvGrpSpPr>
              <a:grpSpLocks/>
            </p:cNvGrpSpPr>
            <p:nvPr/>
          </p:nvGrpSpPr>
          <p:grpSpPr bwMode="auto">
            <a:xfrm>
              <a:off x="473" y="2676"/>
              <a:ext cx="181" cy="235"/>
              <a:chOff x="6627" y="2220"/>
              <a:chExt cx="1155" cy="1502"/>
            </a:xfrm>
          </p:grpSpPr>
          <p:sp>
            <p:nvSpPr>
              <p:cNvPr id="11345" name="Freeform 135"/>
              <p:cNvSpPr>
                <a:spLocks/>
              </p:cNvSpPr>
              <p:nvPr/>
            </p:nvSpPr>
            <p:spPr bwMode="auto">
              <a:xfrm>
                <a:off x="7067" y="3288"/>
                <a:ext cx="338" cy="434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6" name="Freeform 136"/>
              <p:cNvSpPr>
                <a:spLocks/>
              </p:cNvSpPr>
              <p:nvPr/>
            </p:nvSpPr>
            <p:spPr bwMode="auto">
              <a:xfrm flipH="1" flipV="1">
                <a:off x="7002" y="2220"/>
                <a:ext cx="338" cy="434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11347" name="Rectangle 137"/>
              <p:cNvSpPr>
                <a:spLocks noChangeArrowheads="1"/>
              </p:cNvSpPr>
              <p:nvPr/>
            </p:nvSpPr>
            <p:spPr bwMode="auto"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325" name="Group 138"/>
            <p:cNvGrpSpPr>
              <a:grpSpLocks/>
            </p:cNvGrpSpPr>
            <p:nvPr/>
          </p:nvGrpSpPr>
          <p:grpSpPr bwMode="auto">
            <a:xfrm flipV="1">
              <a:off x="309" y="1315"/>
              <a:ext cx="500" cy="28"/>
              <a:chOff x="3121" y="1752"/>
              <a:chExt cx="722" cy="130"/>
            </a:xfrm>
          </p:grpSpPr>
          <p:sp>
            <p:nvSpPr>
              <p:cNvPr id="11338" name="Line 139"/>
              <p:cNvSpPr>
                <a:spLocks noChangeShapeType="1"/>
              </p:cNvSpPr>
              <p:nvPr/>
            </p:nvSpPr>
            <p:spPr bwMode="auto">
              <a:xfrm flipH="1">
                <a:off x="3121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9" name="Line 140"/>
              <p:cNvSpPr>
                <a:spLocks noChangeShapeType="1"/>
              </p:cNvSpPr>
              <p:nvPr/>
            </p:nvSpPr>
            <p:spPr bwMode="auto">
              <a:xfrm flipH="1">
                <a:off x="3241" y="1760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0" name="Line 141"/>
              <p:cNvSpPr>
                <a:spLocks noChangeShapeType="1"/>
              </p:cNvSpPr>
              <p:nvPr/>
            </p:nvSpPr>
            <p:spPr bwMode="auto">
              <a:xfrm flipH="1">
                <a:off x="336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1" name="Line 142"/>
              <p:cNvSpPr>
                <a:spLocks noChangeShapeType="1"/>
              </p:cNvSpPr>
              <p:nvPr/>
            </p:nvSpPr>
            <p:spPr bwMode="auto">
              <a:xfrm flipH="1">
                <a:off x="348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2" name="Line 143"/>
              <p:cNvSpPr>
                <a:spLocks noChangeShapeType="1"/>
              </p:cNvSpPr>
              <p:nvPr/>
            </p:nvSpPr>
            <p:spPr bwMode="auto">
              <a:xfrm flipH="1">
                <a:off x="360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3" name="Line 144"/>
              <p:cNvSpPr>
                <a:spLocks noChangeShapeType="1"/>
              </p:cNvSpPr>
              <p:nvPr/>
            </p:nvSpPr>
            <p:spPr bwMode="auto">
              <a:xfrm flipH="1">
                <a:off x="3722" y="1760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4" name="Line 145"/>
              <p:cNvSpPr>
                <a:spLocks noChangeShapeType="1"/>
              </p:cNvSpPr>
              <p:nvPr/>
            </p:nvSpPr>
            <p:spPr bwMode="auto">
              <a:xfrm>
                <a:off x="3144" y="1752"/>
                <a:ext cx="6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326" name="xjhlx12"/>
            <p:cNvGrpSpPr>
              <a:grpSpLocks/>
            </p:cNvGrpSpPr>
            <p:nvPr/>
          </p:nvGrpSpPr>
          <p:grpSpPr bwMode="auto">
            <a:xfrm flipV="1">
              <a:off x="453" y="2179"/>
              <a:ext cx="225" cy="383"/>
              <a:chOff x="3960" y="2220"/>
              <a:chExt cx="1440" cy="2454"/>
            </a:xfrm>
          </p:grpSpPr>
          <p:grpSp>
            <p:nvGrpSpPr>
              <p:cNvPr id="11327" name="Group 147"/>
              <p:cNvGrpSpPr>
                <a:grpSpLocks/>
              </p:cNvGrpSpPr>
              <p:nvPr/>
            </p:nvGrpSpPr>
            <p:grpSpPr bwMode="auto">
              <a:xfrm>
                <a:off x="3960" y="2220"/>
                <a:ext cx="1440" cy="1440"/>
                <a:chOff x="2400" y="2400"/>
                <a:chExt cx="1440" cy="1440"/>
              </a:xfrm>
            </p:grpSpPr>
            <p:sp>
              <p:nvSpPr>
                <p:cNvPr id="11334" name="Oval 148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1335" name="Oval 149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1336" name="Oval 150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1337" name="Oval 151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28" name="Group 152"/>
              <p:cNvGrpSpPr>
                <a:grpSpLocks/>
              </p:cNvGrpSpPr>
              <p:nvPr/>
            </p:nvGrpSpPr>
            <p:grpSpPr bwMode="auto">
              <a:xfrm>
                <a:off x="4230" y="2795"/>
                <a:ext cx="915" cy="1879"/>
                <a:chOff x="4230" y="2795"/>
                <a:chExt cx="915" cy="1879"/>
              </a:xfrm>
            </p:grpSpPr>
            <p:sp>
              <p:nvSpPr>
                <p:cNvPr id="11329" name="Freeform 153"/>
                <p:cNvSpPr>
                  <a:spLocks/>
                </p:cNvSpPr>
                <p:nvPr/>
              </p:nvSpPr>
              <p:spPr bwMode="auto">
                <a:xfrm>
                  <a:off x="4460" y="3860"/>
                  <a:ext cx="635" cy="814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grpSp>
              <p:nvGrpSpPr>
                <p:cNvPr id="11330" name="Group 154"/>
                <p:cNvGrpSpPr>
                  <a:grpSpLocks/>
                </p:cNvGrpSpPr>
                <p:nvPr/>
              </p:nvGrpSpPr>
              <p:grpSpPr bwMode="auto">
                <a:xfrm>
                  <a:off x="4230" y="2795"/>
                  <a:ext cx="915" cy="1180"/>
                  <a:chOff x="4230" y="2795"/>
                  <a:chExt cx="915" cy="1180"/>
                </a:xfrm>
              </p:grpSpPr>
              <p:sp>
                <p:nvSpPr>
                  <p:cNvPr id="11331" name="Freeform 155"/>
                  <p:cNvSpPr>
                    <a:spLocks/>
                  </p:cNvSpPr>
                  <p:nvPr/>
                </p:nvSpPr>
                <p:spPr bwMode="auto">
                  <a:xfrm>
                    <a:off x="4230" y="2795"/>
                    <a:ext cx="915" cy="1180"/>
                  </a:xfrm>
                  <a:custGeom>
                    <a:avLst/>
                    <a:gdLst>
                      <a:gd name="T0" fmla="*/ 0 w 915"/>
                      <a:gd name="T1" fmla="*/ 0 h 1180"/>
                      <a:gd name="T2" fmla="*/ 915 w 915"/>
                      <a:gd name="T3" fmla="*/ 15 h 1180"/>
                      <a:gd name="T4" fmla="*/ 630 w 915"/>
                      <a:gd name="T5" fmla="*/ 1180 h 1180"/>
                      <a:gd name="T6" fmla="*/ 270 w 915"/>
                      <a:gd name="T7" fmla="*/ 1155 h 1180"/>
                      <a:gd name="T8" fmla="*/ 0 w 915"/>
                      <a:gd name="T9" fmla="*/ 0 h 1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5"/>
                      <a:gd name="T16" fmla="*/ 0 h 1180"/>
                      <a:gd name="T17" fmla="*/ 915 w 915"/>
                      <a:gd name="T18" fmla="*/ 1180 h 1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5" h="1180">
                        <a:moveTo>
                          <a:pt x="0" y="0"/>
                        </a:moveTo>
                        <a:lnTo>
                          <a:pt x="915" y="15"/>
                        </a:lnTo>
                        <a:lnTo>
                          <a:pt x="630" y="1180"/>
                        </a:lnTo>
                        <a:lnTo>
                          <a:pt x="270" y="1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50000">
                        <a:srgbClr val="969696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32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2845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33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660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9" name="TextBox 8"/>
          <p:cNvSpPr txBox="1"/>
          <p:nvPr/>
        </p:nvSpPr>
        <p:spPr>
          <a:xfrm>
            <a:off x="1016605" y="186485"/>
            <a:ext cx="7245805" cy="6583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</a:rPr>
              <a:t>实验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</a:rPr>
              <a:t>：</a:t>
            </a:r>
            <a:r>
              <a:rPr lang="zh-CN" altLang="en-US" sz="2800" dirty="0" smtClean="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保持动滑轮</a:t>
            </a:r>
            <a:r>
              <a:rPr lang="zh-CN" altLang="en-US" sz="2800" dirty="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重一定，改变钩码重力。</a:t>
            </a:r>
            <a:endParaRPr lang="en-US" altLang="zh-CN" sz="2800" dirty="0">
              <a:solidFill>
                <a:srgbClr val="C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46675" y="3831890"/>
            <a:ext cx="7245805" cy="1033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结论：</a:t>
            </a:r>
          </a:p>
          <a:p>
            <a:pPr algn="l"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</a:rPr>
              <a:t>动滑轮重</a:t>
            </a:r>
            <a:r>
              <a:rPr lang="zh-CN" altLang="en-US" sz="2800" dirty="0">
                <a:solidFill>
                  <a:schemeClr val="tx1"/>
                </a:solidFill>
              </a:rPr>
              <a:t>一定</a:t>
            </a:r>
            <a:r>
              <a:rPr lang="en-US" altLang="zh-CN" sz="2800" dirty="0">
                <a:solidFill>
                  <a:schemeClr val="tx1"/>
                </a:solidFill>
                <a:latin typeface="宋体" charset="0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</a:rPr>
              <a:t>物重</a:t>
            </a:r>
            <a:r>
              <a:rPr lang="zh-CN" altLang="en-US" sz="2800" dirty="0">
                <a:solidFill>
                  <a:srgbClr val="FF0000"/>
                </a:solidFill>
              </a:rPr>
              <a:t>越大</a:t>
            </a:r>
            <a:r>
              <a:rPr lang="zh-CN" altLang="en-US" sz="2800" dirty="0">
                <a:solidFill>
                  <a:schemeClr val="tx1"/>
                </a:solidFill>
              </a:rPr>
              <a:t>，机械效率</a:t>
            </a:r>
            <a:r>
              <a:rPr lang="zh-CN" altLang="en-US" sz="2800" dirty="0">
                <a:solidFill>
                  <a:srgbClr val="FF0000"/>
                </a:solidFill>
              </a:rPr>
              <a:t>越高</a:t>
            </a:r>
            <a:r>
              <a:rPr lang="zh-CN" altLang="en-US" sz="2800" dirty="0">
                <a:solidFill>
                  <a:schemeClr val="tx1"/>
                </a:solidFill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宋体" charset="0"/>
            </a:endParaRPr>
          </a:p>
        </p:txBody>
      </p:sp>
      <p:grpSp>
        <p:nvGrpSpPr>
          <p:cNvPr id="11367" name="xjhlx13"/>
          <p:cNvGrpSpPr>
            <a:grpSpLocks/>
          </p:cNvGrpSpPr>
          <p:nvPr/>
        </p:nvGrpSpPr>
        <p:grpSpPr bwMode="auto">
          <a:xfrm>
            <a:off x="521550" y="3651870"/>
            <a:ext cx="287337" cy="279797"/>
            <a:chOff x="6627" y="2220"/>
            <a:chExt cx="1155" cy="1502"/>
          </a:xfrm>
        </p:grpSpPr>
        <p:sp>
          <p:nvSpPr>
            <p:cNvPr id="11368" name="Freeform 135"/>
            <p:cNvSpPr>
              <a:spLocks/>
            </p:cNvSpPr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0 w 2020"/>
                <a:gd name="T1" fmla="*/ 0 h 2594"/>
                <a:gd name="T2" fmla="*/ 0 w 2020"/>
                <a:gd name="T3" fmla="*/ 0 h 2594"/>
                <a:gd name="T4" fmla="*/ 0 w 2020"/>
                <a:gd name="T5" fmla="*/ 0 h 2594"/>
                <a:gd name="T6" fmla="*/ 0 w 2020"/>
                <a:gd name="T7" fmla="*/ 0 h 2594"/>
                <a:gd name="T8" fmla="*/ 0 w 2020"/>
                <a:gd name="T9" fmla="*/ 0 h 2594"/>
                <a:gd name="T10" fmla="*/ 0 w 2020"/>
                <a:gd name="T11" fmla="*/ 0 h 2594"/>
                <a:gd name="T12" fmla="*/ 0 w 2020"/>
                <a:gd name="T13" fmla="*/ 0 h 2594"/>
                <a:gd name="T14" fmla="*/ 0 w 2020"/>
                <a:gd name="T15" fmla="*/ 0 h 2594"/>
                <a:gd name="T16" fmla="*/ 0 w 2020"/>
                <a:gd name="T17" fmla="*/ 0 h 2594"/>
                <a:gd name="T18" fmla="*/ 0 w 2020"/>
                <a:gd name="T19" fmla="*/ 0 h 2594"/>
                <a:gd name="T20" fmla="*/ 0 w 2020"/>
                <a:gd name="T21" fmla="*/ 0 h 2594"/>
                <a:gd name="T22" fmla="*/ 0 w 2020"/>
                <a:gd name="T23" fmla="*/ 0 h 2594"/>
                <a:gd name="T24" fmla="*/ 0 w 2020"/>
                <a:gd name="T25" fmla="*/ 0 h 2594"/>
                <a:gd name="T26" fmla="*/ 0 w 2020"/>
                <a:gd name="T27" fmla="*/ 0 h 2594"/>
                <a:gd name="T28" fmla="*/ 0 w 2020"/>
                <a:gd name="T29" fmla="*/ 0 h 2594"/>
                <a:gd name="T30" fmla="*/ 0 w 2020"/>
                <a:gd name="T31" fmla="*/ 0 h 2594"/>
                <a:gd name="T32" fmla="*/ 0 w 2020"/>
                <a:gd name="T33" fmla="*/ 0 h 2594"/>
                <a:gd name="T34" fmla="*/ 0 w 2020"/>
                <a:gd name="T35" fmla="*/ 0 h 2594"/>
                <a:gd name="T36" fmla="*/ 0 w 2020"/>
                <a:gd name="T37" fmla="*/ 0 h 2594"/>
                <a:gd name="T38" fmla="*/ 0 w 2020"/>
                <a:gd name="T39" fmla="*/ 0 h 2594"/>
                <a:gd name="T40" fmla="*/ 0 w 2020"/>
                <a:gd name="T41" fmla="*/ 0 h 2594"/>
                <a:gd name="T42" fmla="*/ 0 w 2020"/>
                <a:gd name="T43" fmla="*/ 0 h 2594"/>
                <a:gd name="T44" fmla="*/ 0 w 2020"/>
                <a:gd name="T45" fmla="*/ 0 h 2594"/>
                <a:gd name="T46" fmla="*/ 0 w 2020"/>
                <a:gd name="T47" fmla="*/ 0 h 2594"/>
                <a:gd name="T48" fmla="*/ 0 w 2020"/>
                <a:gd name="T49" fmla="*/ 0 h 2594"/>
                <a:gd name="T50" fmla="*/ 0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0"/>
                <a:gd name="T79" fmla="*/ 0 h 2594"/>
                <a:gd name="T80" fmla="*/ 2020 w 2020"/>
                <a:gd name="T81" fmla="*/ 2594 h 25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9" name="Freeform 136"/>
            <p:cNvSpPr>
              <a:spLocks/>
            </p:cNvSpPr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0 w 2020"/>
                <a:gd name="T1" fmla="*/ 0 h 2594"/>
                <a:gd name="T2" fmla="*/ 0 w 2020"/>
                <a:gd name="T3" fmla="*/ 0 h 2594"/>
                <a:gd name="T4" fmla="*/ 0 w 2020"/>
                <a:gd name="T5" fmla="*/ 0 h 2594"/>
                <a:gd name="T6" fmla="*/ 0 w 2020"/>
                <a:gd name="T7" fmla="*/ 0 h 2594"/>
                <a:gd name="T8" fmla="*/ 0 w 2020"/>
                <a:gd name="T9" fmla="*/ 0 h 2594"/>
                <a:gd name="T10" fmla="*/ 0 w 2020"/>
                <a:gd name="T11" fmla="*/ 0 h 2594"/>
                <a:gd name="T12" fmla="*/ 0 w 2020"/>
                <a:gd name="T13" fmla="*/ 0 h 2594"/>
                <a:gd name="T14" fmla="*/ 0 w 2020"/>
                <a:gd name="T15" fmla="*/ 0 h 2594"/>
                <a:gd name="T16" fmla="*/ 0 w 2020"/>
                <a:gd name="T17" fmla="*/ 0 h 2594"/>
                <a:gd name="T18" fmla="*/ 0 w 2020"/>
                <a:gd name="T19" fmla="*/ 0 h 2594"/>
                <a:gd name="T20" fmla="*/ 0 w 2020"/>
                <a:gd name="T21" fmla="*/ 0 h 2594"/>
                <a:gd name="T22" fmla="*/ 0 w 2020"/>
                <a:gd name="T23" fmla="*/ 0 h 2594"/>
                <a:gd name="T24" fmla="*/ 0 w 2020"/>
                <a:gd name="T25" fmla="*/ 0 h 2594"/>
                <a:gd name="T26" fmla="*/ 0 w 2020"/>
                <a:gd name="T27" fmla="*/ 0 h 2594"/>
                <a:gd name="T28" fmla="*/ 0 w 2020"/>
                <a:gd name="T29" fmla="*/ 0 h 2594"/>
                <a:gd name="T30" fmla="*/ 0 w 2020"/>
                <a:gd name="T31" fmla="*/ 0 h 2594"/>
                <a:gd name="T32" fmla="*/ 0 w 2020"/>
                <a:gd name="T33" fmla="*/ 0 h 2594"/>
                <a:gd name="T34" fmla="*/ 0 w 2020"/>
                <a:gd name="T35" fmla="*/ 0 h 2594"/>
                <a:gd name="T36" fmla="*/ 0 w 2020"/>
                <a:gd name="T37" fmla="*/ 0 h 2594"/>
                <a:gd name="T38" fmla="*/ 0 w 2020"/>
                <a:gd name="T39" fmla="*/ 0 h 2594"/>
                <a:gd name="T40" fmla="*/ 0 w 2020"/>
                <a:gd name="T41" fmla="*/ 0 h 2594"/>
                <a:gd name="T42" fmla="*/ 0 w 2020"/>
                <a:gd name="T43" fmla="*/ 0 h 2594"/>
                <a:gd name="T44" fmla="*/ 0 w 2020"/>
                <a:gd name="T45" fmla="*/ 0 h 2594"/>
                <a:gd name="T46" fmla="*/ 0 w 2020"/>
                <a:gd name="T47" fmla="*/ 0 h 2594"/>
                <a:gd name="T48" fmla="*/ 0 w 2020"/>
                <a:gd name="T49" fmla="*/ 0 h 2594"/>
                <a:gd name="T50" fmla="*/ 0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0"/>
                <a:gd name="T79" fmla="*/ 0 h 2594"/>
                <a:gd name="T80" fmla="*/ 2020 w 2020"/>
                <a:gd name="T81" fmla="*/ 2594 h 25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zh-CN" altLang="en-US"/>
            </a:p>
          </p:txBody>
        </p:sp>
        <p:sp>
          <p:nvSpPr>
            <p:cNvPr id="11370" name="Rectangle 137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71" name="xjhlx13"/>
          <p:cNvGrpSpPr>
            <a:grpSpLocks/>
          </p:cNvGrpSpPr>
          <p:nvPr/>
        </p:nvGrpSpPr>
        <p:grpSpPr bwMode="auto">
          <a:xfrm>
            <a:off x="1151620" y="3651870"/>
            <a:ext cx="287338" cy="279797"/>
            <a:chOff x="6627" y="2220"/>
            <a:chExt cx="1155" cy="1502"/>
          </a:xfrm>
        </p:grpSpPr>
        <p:sp>
          <p:nvSpPr>
            <p:cNvPr id="11372" name="Freeform 135"/>
            <p:cNvSpPr>
              <a:spLocks/>
            </p:cNvSpPr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0 w 2020"/>
                <a:gd name="T1" fmla="*/ 0 h 2594"/>
                <a:gd name="T2" fmla="*/ 0 w 2020"/>
                <a:gd name="T3" fmla="*/ 0 h 2594"/>
                <a:gd name="T4" fmla="*/ 0 w 2020"/>
                <a:gd name="T5" fmla="*/ 0 h 2594"/>
                <a:gd name="T6" fmla="*/ 0 w 2020"/>
                <a:gd name="T7" fmla="*/ 0 h 2594"/>
                <a:gd name="T8" fmla="*/ 0 w 2020"/>
                <a:gd name="T9" fmla="*/ 0 h 2594"/>
                <a:gd name="T10" fmla="*/ 0 w 2020"/>
                <a:gd name="T11" fmla="*/ 0 h 2594"/>
                <a:gd name="T12" fmla="*/ 0 w 2020"/>
                <a:gd name="T13" fmla="*/ 0 h 2594"/>
                <a:gd name="T14" fmla="*/ 0 w 2020"/>
                <a:gd name="T15" fmla="*/ 0 h 2594"/>
                <a:gd name="T16" fmla="*/ 0 w 2020"/>
                <a:gd name="T17" fmla="*/ 0 h 2594"/>
                <a:gd name="T18" fmla="*/ 0 w 2020"/>
                <a:gd name="T19" fmla="*/ 0 h 2594"/>
                <a:gd name="T20" fmla="*/ 0 w 2020"/>
                <a:gd name="T21" fmla="*/ 0 h 2594"/>
                <a:gd name="T22" fmla="*/ 0 w 2020"/>
                <a:gd name="T23" fmla="*/ 0 h 2594"/>
                <a:gd name="T24" fmla="*/ 0 w 2020"/>
                <a:gd name="T25" fmla="*/ 0 h 2594"/>
                <a:gd name="T26" fmla="*/ 0 w 2020"/>
                <a:gd name="T27" fmla="*/ 0 h 2594"/>
                <a:gd name="T28" fmla="*/ 0 w 2020"/>
                <a:gd name="T29" fmla="*/ 0 h 2594"/>
                <a:gd name="T30" fmla="*/ 0 w 2020"/>
                <a:gd name="T31" fmla="*/ 0 h 2594"/>
                <a:gd name="T32" fmla="*/ 0 w 2020"/>
                <a:gd name="T33" fmla="*/ 0 h 2594"/>
                <a:gd name="T34" fmla="*/ 0 w 2020"/>
                <a:gd name="T35" fmla="*/ 0 h 2594"/>
                <a:gd name="T36" fmla="*/ 0 w 2020"/>
                <a:gd name="T37" fmla="*/ 0 h 2594"/>
                <a:gd name="T38" fmla="*/ 0 w 2020"/>
                <a:gd name="T39" fmla="*/ 0 h 2594"/>
                <a:gd name="T40" fmla="*/ 0 w 2020"/>
                <a:gd name="T41" fmla="*/ 0 h 2594"/>
                <a:gd name="T42" fmla="*/ 0 w 2020"/>
                <a:gd name="T43" fmla="*/ 0 h 2594"/>
                <a:gd name="T44" fmla="*/ 0 w 2020"/>
                <a:gd name="T45" fmla="*/ 0 h 2594"/>
                <a:gd name="T46" fmla="*/ 0 w 2020"/>
                <a:gd name="T47" fmla="*/ 0 h 2594"/>
                <a:gd name="T48" fmla="*/ 0 w 2020"/>
                <a:gd name="T49" fmla="*/ 0 h 2594"/>
                <a:gd name="T50" fmla="*/ 0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0"/>
                <a:gd name="T79" fmla="*/ 0 h 2594"/>
                <a:gd name="T80" fmla="*/ 2020 w 2020"/>
                <a:gd name="T81" fmla="*/ 2594 h 25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3" name="Freeform 136"/>
            <p:cNvSpPr>
              <a:spLocks/>
            </p:cNvSpPr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0 w 2020"/>
                <a:gd name="T1" fmla="*/ 0 h 2594"/>
                <a:gd name="T2" fmla="*/ 0 w 2020"/>
                <a:gd name="T3" fmla="*/ 0 h 2594"/>
                <a:gd name="T4" fmla="*/ 0 w 2020"/>
                <a:gd name="T5" fmla="*/ 0 h 2594"/>
                <a:gd name="T6" fmla="*/ 0 w 2020"/>
                <a:gd name="T7" fmla="*/ 0 h 2594"/>
                <a:gd name="T8" fmla="*/ 0 w 2020"/>
                <a:gd name="T9" fmla="*/ 0 h 2594"/>
                <a:gd name="T10" fmla="*/ 0 w 2020"/>
                <a:gd name="T11" fmla="*/ 0 h 2594"/>
                <a:gd name="T12" fmla="*/ 0 w 2020"/>
                <a:gd name="T13" fmla="*/ 0 h 2594"/>
                <a:gd name="T14" fmla="*/ 0 w 2020"/>
                <a:gd name="T15" fmla="*/ 0 h 2594"/>
                <a:gd name="T16" fmla="*/ 0 w 2020"/>
                <a:gd name="T17" fmla="*/ 0 h 2594"/>
                <a:gd name="T18" fmla="*/ 0 w 2020"/>
                <a:gd name="T19" fmla="*/ 0 h 2594"/>
                <a:gd name="T20" fmla="*/ 0 w 2020"/>
                <a:gd name="T21" fmla="*/ 0 h 2594"/>
                <a:gd name="T22" fmla="*/ 0 w 2020"/>
                <a:gd name="T23" fmla="*/ 0 h 2594"/>
                <a:gd name="T24" fmla="*/ 0 w 2020"/>
                <a:gd name="T25" fmla="*/ 0 h 2594"/>
                <a:gd name="T26" fmla="*/ 0 w 2020"/>
                <a:gd name="T27" fmla="*/ 0 h 2594"/>
                <a:gd name="T28" fmla="*/ 0 w 2020"/>
                <a:gd name="T29" fmla="*/ 0 h 2594"/>
                <a:gd name="T30" fmla="*/ 0 w 2020"/>
                <a:gd name="T31" fmla="*/ 0 h 2594"/>
                <a:gd name="T32" fmla="*/ 0 w 2020"/>
                <a:gd name="T33" fmla="*/ 0 h 2594"/>
                <a:gd name="T34" fmla="*/ 0 w 2020"/>
                <a:gd name="T35" fmla="*/ 0 h 2594"/>
                <a:gd name="T36" fmla="*/ 0 w 2020"/>
                <a:gd name="T37" fmla="*/ 0 h 2594"/>
                <a:gd name="T38" fmla="*/ 0 w 2020"/>
                <a:gd name="T39" fmla="*/ 0 h 2594"/>
                <a:gd name="T40" fmla="*/ 0 w 2020"/>
                <a:gd name="T41" fmla="*/ 0 h 2594"/>
                <a:gd name="T42" fmla="*/ 0 w 2020"/>
                <a:gd name="T43" fmla="*/ 0 h 2594"/>
                <a:gd name="T44" fmla="*/ 0 w 2020"/>
                <a:gd name="T45" fmla="*/ 0 h 2594"/>
                <a:gd name="T46" fmla="*/ 0 w 2020"/>
                <a:gd name="T47" fmla="*/ 0 h 2594"/>
                <a:gd name="T48" fmla="*/ 0 w 2020"/>
                <a:gd name="T49" fmla="*/ 0 h 2594"/>
                <a:gd name="T50" fmla="*/ 0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0"/>
                <a:gd name="T79" fmla="*/ 0 h 2594"/>
                <a:gd name="T80" fmla="*/ 2020 w 2020"/>
                <a:gd name="T81" fmla="*/ 2594 h 25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zh-CN" altLang="en-US"/>
            </a:p>
          </p:txBody>
        </p:sp>
        <p:sp>
          <p:nvSpPr>
            <p:cNvPr id="11374" name="Rectangle 137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76" name="xjhlx13"/>
          <p:cNvGrpSpPr>
            <a:grpSpLocks/>
          </p:cNvGrpSpPr>
          <p:nvPr/>
        </p:nvGrpSpPr>
        <p:grpSpPr bwMode="auto">
          <a:xfrm>
            <a:off x="521550" y="4011910"/>
            <a:ext cx="287338" cy="279797"/>
            <a:chOff x="6627" y="2220"/>
            <a:chExt cx="1155" cy="1502"/>
          </a:xfrm>
        </p:grpSpPr>
        <p:sp>
          <p:nvSpPr>
            <p:cNvPr id="11377" name="Freeform 135"/>
            <p:cNvSpPr>
              <a:spLocks/>
            </p:cNvSpPr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0 w 2020"/>
                <a:gd name="T1" fmla="*/ 0 h 2594"/>
                <a:gd name="T2" fmla="*/ 0 w 2020"/>
                <a:gd name="T3" fmla="*/ 0 h 2594"/>
                <a:gd name="T4" fmla="*/ 0 w 2020"/>
                <a:gd name="T5" fmla="*/ 0 h 2594"/>
                <a:gd name="T6" fmla="*/ 0 w 2020"/>
                <a:gd name="T7" fmla="*/ 0 h 2594"/>
                <a:gd name="T8" fmla="*/ 0 w 2020"/>
                <a:gd name="T9" fmla="*/ 0 h 2594"/>
                <a:gd name="T10" fmla="*/ 0 w 2020"/>
                <a:gd name="T11" fmla="*/ 0 h 2594"/>
                <a:gd name="T12" fmla="*/ 0 w 2020"/>
                <a:gd name="T13" fmla="*/ 0 h 2594"/>
                <a:gd name="T14" fmla="*/ 0 w 2020"/>
                <a:gd name="T15" fmla="*/ 0 h 2594"/>
                <a:gd name="T16" fmla="*/ 0 w 2020"/>
                <a:gd name="T17" fmla="*/ 0 h 2594"/>
                <a:gd name="T18" fmla="*/ 0 w 2020"/>
                <a:gd name="T19" fmla="*/ 0 h 2594"/>
                <a:gd name="T20" fmla="*/ 0 w 2020"/>
                <a:gd name="T21" fmla="*/ 0 h 2594"/>
                <a:gd name="T22" fmla="*/ 0 w 2020"/>
                <a:gd name="T23" fmla="*/ 0 h 2594"/>
                <a:gd name="T24" fmla="*/ 0 w 2020"/>
                <a:gd name="T25" fmla="*/ 0 h 2594"/>
                <a:gd name="T26" fmla="*/ 0 w 2020"/>
                <a:gd name="T27" fmla="*/ 0 h 2594"/>
                <a:gd name="T28" fmla="*/ 0 w 2020"/>
                <a:gd name="T29" fmla="*/ 0 h 2594"/>
                <a:gd name="T30" fmla="*/ 0 w 2020"/>
                <a:gd name="T31" fmla="*/ 0 h 2594"/>
                <a:gd name="T32" fmla="*/ 0 w 2020"/>
                <a:gd name="T33" fmla="*/ 0 h 2594"/>
                <a:gd name="T34" fmla="*/ 0 w 2020"/>
                <a:gd name="T35" fmla="*/ 0 h 2594"/>
                <a:gd name="T36" fmla="*/ 0 w 2020"/>
                <a:gd name="T37" fmla="*/ 0 h 2594"/>
                <a:gd name="T38" fmla="*/ 0 w 2020"/>
                <a:gd name="T39" fmla="*/ 0 h 2594"/>
                <a:gd name="T40" fmla="*/ 0 w 2020"/>
                <a:gd name="T41" fmla="*/ 0 h 2594"/>
                <a:gd name="T42" fmla="*/ 0 w 2020"/>
                <a:gd name="T43" fmla="*/ 0 h 2594"/>
                <a:gd name="T44" fmla="*/ 0 w 2020"/>
                <a:gd name="T45" fmla="*/ 0 h 2594"/>
                <a:gd name="T46" fmla="*/ 0 w 2020"/>
                <a:gd name="T47" fmla="*/ 0 h 2594"/>
                <a:gd name="T48" fmla="*/ 0 w 2020"/>
                <a:gd name="T49" fmla="*/ 0 h 2594"/>
                <a:gd name="T50" fmla="*/ 0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0"/>
                <a:gd name="T79" fmla="*/ 0 h 2594"/>
                <a:gd name="T80" fmla="*/ 2020 w 2020"/>
                <a:gd name="T81" fmla="*/ 2594 h 25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8" name="Freeform 136"/>
            <p:cNvSpPr>
              <a:spLocks/>
            </p:cNvSpPr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0 w 2020"/>
                <a:gd name="T1" fmla="*/ 0 h 2594"/>
                <a:gd name="T2" fmla="*/ 0 w 2020"/>
                <a:gd name="T3" fmla="*/ 0 h 2594"/>
                <a:gd name="T4" fmla="*/ 0 w 2020"/>
                <a:gd name="T5" fmla="*/ 0 h 2594"/>
                <a:gd name="T6" fmla="*/ 0 w 2020"/>
                <a:gd name="T7" fmla="*/ 0 h 2594"/>
                <a:gd name="T8" fmla="*/ 0 w 2020"/>
                <a:gd name="T9" fmla="*/ 0 h 2594"/>
                <a:gd name="T10" fmla="*/ 0 w 2020"/>
                <a:gd name="T11" fmla="*/ 0 h 2594"/>
                <a:gd name="T12" fmla="*/ 0 w 2020"/>
                <a:gd name="T13" fmla="*/ 0 h 2594"/>
                <a:gd name="T14" fmla="*/ 0 w 2020"/>
                <a:gd name="T15" fmla="*/ 0 h 2594"/>
                <a:gd name="T16" fmla="*/ 0 w 2020"/>
                <a:gd name="T17" fmla="*/ 0 h 2594"/>
                <a:gd name="T18" fmla="*/ 0 w 2020"/>
                <a:gd name="T19" fmla="*/ 0 h 2594"/>
                <a:gd name="T20" fmla="*/ 0 w 2020"/>
                <a:gd name="T21" fmla="*/ 0 h 2594"/>
                <a:gd name="T22" fmla="*/ 0 w 2020"/>
                <a:gd name="T23" fmla="*/ 0 h 2594"/>
                <a:gd name="T24" fmla="*/ 0 w 2020"/>
                <a:gd name="T25" fmla="*/ 0 h 2594"/>
                <a:gd name="T26" fmla="*/ 0 w 2020"/>
                <a:gd name="T27" fmla="*/ 0 h 2594"/>
                <a:gd name="T28" fmla="*/ 0 w 2020"/>
                <a:gd name="T29" fmla="*/ 0 h 2594"/>
                <a:gd name="T30" fmla="*/ 0 w 2020"/>
                <a:gd name="T31" fmla="*/ 0 h 2594"/>
                <a:gd name="T32" fmla="*/ 0 w 2020"/>
                <a:gd name="T33" fmla="*/ 0 h 2594"/>
                <a:gd name="T34" fmla="*/ 0 w 2020"/>
                <a:gd name="T35" fmla="*/ 0 h 2594"/>
                <a:gd name="T36" fmla="*/ 0 w 2020"/>
                <a:gd name="T37" fmla="*/ 0 h 2594"/>
                <a:gd name="T38" fmla="*/ 0 w 2020"/>
                <a:gd name="T39" fmla="*/ 0 h 2594"/>
                <a:gd name="T40" fmla="*/ 0 w 2020"/>
                <a:gd name="T41" fmla="*/ 0 h 2594"/>
                <a:gd name="T42" fmla="*/ 0 w 2020"/>
                <a:gd name="T43" fmla="*/ 0 h 2594"/>
                <a:gd name="T44" fmla="*/ 0 w 2020"/>
                <a:gd name="T45" fmla="*/ 0 h 2594"/>
                <a:gd name="T46" fmla="*/ 0 w 2020"/>
                <a:gd name="T47" fmla="*/ 0 h 2594"/>
                <a:gd name="T48" fmla="*/ 0 w 2020"/>
                <a:gd name="T49" fmla="*/ 0 h 2594"/>
                <a:gd name="T50" fmla="*/ 0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0"/>
                <a:gd name="T79" fmla="*/ 0 h 2594"/>
                <a:gd name="T80" fmla="*/ 2020 w 2020"/>
                <a:gd name="T81" fmla="*/ 2594 h 25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zh-CN" altLang="en-US"/>
            </a:p>
          </p:txBody>
        </p:sp>
        <p:sp>
          <p:nvSpPr>
            <p:cNvPr id="11379" name="Rectangle 137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80" name="xjhlx13"/>
          <p:cNvGrpSpPr>
            <a:grpSpLocks/>
          </p:cNvGrpSpPr>
          <p:nvPr/>
        </p:nvGrpSpPr>
        <p:grpSpPr bwMode="auto">
          <a:xfrm>
            <a:off x="1151620" y="4011910"/>
            <a:ext cx="287337" cy="279797"/>
            <a:chOff x="6627" y="2220"/>
            <a:chExt cx="1155" cy="1502"/>
          </a:xfrm>
        </p:grpSpPr>
        <p:sp>
          <p:nvSpPr>
            <p:cNvPr id="11381" name="Freeform 135"/>
            <p:cNvSpPr>
              <a:spLocks/>
            </p:cNvSpPr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0 w 2020"/>
                <a:gd name="T1" fmla="*/ 0 h 2594"/>
                <a:gd name="T2" fmla="*/ 0 w 2020"/>
                <a:gd name="T3" fmla="*/ 0 h 2594"/>
                <a:gd name="T4" fmla="*/ 0 w 2020"/>
                <a:gd name="T5" fmla="*/ 0 h 2594"/>
                <a:gd name="T6" fmla="*/ 0 w 2020"/>
                <a:gd name="T7" fmla="*/ 0 h 2594"/>
                <a:gd name="T8" fmla="*/ 0 w 2020"/>
                <a:gd name="T9" fmla="*/ 0 h 2594"/>
                <a:gd name="T10" fmla="*/ 0 w 2020"/>
                <a:gd name="T11" fmla="*/ 0 h 2594"/>
                <a:gd name="T12" fmla="*/ 0 w 2020"/>
                <a:gd name="T13" fmla="*/ 0 h 2594"/>
                <a:gd name="T14" fmla="*/ 0 w 2020"/>
                <a:gd name="T15" fmla="*/ 0 h 2594"/>
                <a:gd name="T16" fmla="*/ 0 w 2020"/>
                <a:gd name="T17" fmla="*/ 0 h 2594"/>
                <a:gd name="T18" fmla="*/ 0 w 2020"/>
                <a:gd name="T19" fmla="*/ 0 h 2594"/>
                <a:gd name="T20" fmla="*/ 0 w 2020"/>
                <a:gd name="T21" fmla="*/ 0 h 2594"/>
                <a:gd name="T22" fmla="*/ 0 w 2020"/>
                <a:gd name="T23" fmla="*/ 0 h 2594"/>
                <a:gd name="T24" fmla="*/ 0 w 2020"/>
                <a:gd name="T25" fmla="*/ 0 h 2594"/>
                <a:gd name="T26" fmla="*/ 0 w 2020"/>
                <a:gd name="T27" fmla="*/ 0 h 2594"/>
                <a:gd name="T28" fmla="*/ 0 w 2020"/>
                <a:gd name="T29" fmla="*/ 0 h 2594"/>
                <a:gd name="T30" fmla="*/ 0 w 2020"/>
                <a:gd name="T31" fmla="*/ 0 h 2594"/>
                <a:gd name="T32" fmla="*/ 0 w 2020"/>
                <a:gd name="T33" fmla="*/ 0 h 2594"/>
                <a:gd name="T34" fmla="*/ 0 w 2020"/>
                <a:gd name="T35" fmla="*/ 0 h 2594"/>
                <a:gd name="T36" fmla="*/ 0 w 2020"/>
                <a:gd name="T37" fmla="*/ 0 h 2594"/>
                <a:gd name="T38" fmla="*/ 0 w 2020"/>
                <a:gd name="T39" fmla="*/ 0 h 2594"/>
                <a:gd name="T40" fmla="*/ 0 w 2020"/>
                <a:gd name="T41" fmla="*/ 0 h 2594"/>
                <a:gd name="T42" fmla="*/ 0 w 2020"/>
                <a:gd name="T43" fmla="*/ 0 h 2594"/>
                <a:gd name="T44" fmla="*/ 0 w 2020"/>
                <a:gd name="T45" fmla="*/ 0 h 2594"/>
                <a:gd name="T46" fmla="*/ 0 w 2020"/>
                <a:gd name="T47" fmla="*/ 0 h 2594"/>
                <a:gd name="T48" fmla="*/ 0 w 2020"/>
                <a:gd name="T49" fmla="*/ 0 h 2594"/>
                <a:gd name="T50" fmla="*/ 0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0"/>
                <a:gd name="T79" fmla="*/ 0 h 2594"/>
                <a:gd name="T80" fmla="*/ 2020 w 2020"/>
                <a:gd name="T81" fmla="*/ 2594 h 25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82" name="Freeform 136"/>
            <p:cNvSpPr>
              <a:spLocks/>
            </p:cNvSpPr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0 w 2020"/>
                <a:gd name="T1" fmla="*/ 0 h 2594"/>
                <a:gd name="T2" fmla="*/ 0 w 2020"/>
                <a:gd name="T3" fmla="*/ 0 h 2594"/>
                <a:gd name="T4" fmla="*/ 0 w 2020"/>
                <a:gd name="T5" fmla="*/ 0 h 2594"/>
                <a:gd name="T6" fmla="*/ 0 w 2020"/>
                <a:gd name="T7" fmla="*/ 0 h 2594"/>
                <a:gd name="T8" fmla="*/ 0 w 2020"/>
                <a:gd name="T9" fmla="*/ 0 h 2594"/>
                <a:gd name="T10" fmla="*/ 0 w 2020"/>
                <a:gd name="T11" fmla="*/ 0 h 2594"/>
                <a:gd name="T12" fmla="*/ 0 w 2020"/>
                <a:gd name="T13" fmla="*/ 0 h 2594"/>
                <a:gd name="T14" fmla="*/ 0 w 2020"/>
                <a:gd name="T15" fmla="*/ 0 h 2594"/>
                <a:gd name="T16" fmla="*/ 0 w 2020"/>
                <a:gd name="T17" fmla="*/ 0 h 2594"/>
                <a:gd name="T18" fmla="*/ 0 w 2020"/>
                <a:gd name="T19" fmla="*/ 0 h 2594"/>
                <a:gd name="T20" fmla="*/ 0 w 2020"/>
                <a:gd name="T21" fmla="*/ 0 h 2594"/>
                <a:gd name="T22" fmla="*/ 0 w 2020"/>
                <a:gd name="T23" fmla="*/ 0 h 2594"/>
                <a:gd name="T24" fmla="*/ 0 w 2020"/>
                <a:gd name="T25" fmla="*/ 0 h 2594"/>
                <a:gd name="T26" fmla="*/ 0 w 2020"/>
                <a:gd name="T27" fmla="*/ 0 h 2594"/>
                <a:gd name="T28" fmla="*/ 0 w 2020"/>
                <a:gd name="T29" fmla="*/ 0 h 2594"/>
                <a:gd name="T30" fmla="*/ 0 w 2020"/>
                <a:gd name="T31" fmla="*/ 0 h 2594"/>
                <a:gd name="T32" fmla="*/ 0 w 2020"/>
                <a:gd name="T33" fmla="*/ 0 h 2594"/>
                <a:gd name="T34" fmla="*/ 0 w 2020"/>
                <a:gd name="T35" fmla="*/ 0 h 2594"/>
                <a:gd name="T36" fmla="*/ 0 w 2020"/>
                <a:gd name="T37" fmla="*/ 0 h 2594"/>
                <a:gd name="T38" fmla="*/ 0 w 2020"/>
                <a:gd name="T39" fmla="*/ 0 h 2594"/>
                <a:gd name="T40" fmla="*/ 0 w 2020"/>
                <a:gd name="T41" fmla="*/ 0 h 2594"/>
                <a:gd name="T42" fmla="*/ 0 w 2020"/>
                <a:gd name="T43" fmla="*/ 0 h 2594"/>
                <a:gd name="T44" fmla="*/ 0 w 2020"/>
                <a:gd name="T45" fmla="*/ 0 h 2594"/>
                <a:gd name="T46" fmla="*/ 0 w 2020"/>
                <a:gd name="T47" fmla="*/ 0 h 2594"/>
                <a:gd name="T48" fmla="*/ 0 w 2020"/>
                <a:gd name="T49" fmla="*/ 0 h 2594"/>
                <a:gd name="T50" fmla="*/ 0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0"/>
                <a:gd name="T79" fmla="*/ 0 h 2594"/>
                <a:gd name="T80" fmla="*/ 2020 w 2020"/>
                <a:gd name="T81" fmla="*/ 2594 h 25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zh-CN" altLang="en-US"/>
            </a:p>
          </p:txBody>
        </p:sp>
        <p:sp>
          <p:nvSpPr>
            <p:cNvPr id="11383" name="Rectangle 137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1384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96714"/>
              </p:ext>
            </p:extLst>
          </p:nvPr>
        </p:nvGraphicFramePr>
        <p:xfrm>
          <a:off x="8037385" y="1356615"/>
          <a:ext cx="418360" cy="370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公式" r:id="rId3" imgW="139680" imgH="164880" progId="Equation.3">
                  <p:embed/>
                </p:oleObj>
              </mc:Choice>
              <mc:Fallback>
                <p:oleObj name="公式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385" y="1356615"/>
                        <a:ext cx="418360" cy="370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b="73941"/>
          <a:stretch/>
        </p:blipFill>
        <p:spPr>
          <a:xfrm>
            <a:off x="2861810" y="1941680"/>
            <a:ext cx="5760640" cy="444083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5"/>
          <a:srcRect t="30575" b="35556"/>
          <a:stretch/>
        </p:blipFill>
        <p:spPr>
          <a:xfrm>
            <a:off x="2861810" y="2462723"/>
            <a:ext cx="5760640" cy="577202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5"/>
          <a:srcRect t="66703"/>
          <a:stretch/>
        </p:blipFill>
        <p:spPr>
          <a:xfrm>
            <a:off x="2861810" y="3078404"/>
            <a:ext cx="5760640" cy="5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2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46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12224"/>
              </p:ext>
            </p:extLst>
          </p:nvPr>
        </p:nvGraphicFramePr>
        <p:xfrm>
          <a:off x="2181816" y="1716655"/>
          <a:ext cx="6800674" cy="1549003"/>
        </p:xfrm>
        <a:graphic>
          <a:graphicData uri="http://schemas.openxmlformats.org/drawingml/2006/table">
            <a:tbl>
              <a:tblPr/>
              <a:tblGrid>
                <a:gridCol w="315035"/>
                <a:gridCol w="675075"/>
                <a:gridCol w="855095"/>
                <a:gridCol w="745824"/>
                <a:gridCol w="719940"/>
                <a:gridCol w="719940"/>
                <a:gridCol w="959919"/>
                <a:gridCol w="839929"/>
                <a:gridCol w="969917"/>
              </a:tblGrid>
              <a:tr h="527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G</a:t>
                      </a: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altLang="zh-CN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G</a:t>
                      </a:r>
                      <a:r>
                        <a:rPr kumimoji="0" lang="zh-CN" altLang="en-US" sz="21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动</a:t>
                      </a: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h</a:t>
                      </a: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F</a:t>
                      </a: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s</a:t>
                      </a: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W</a:t>
                      </a:r>
                      <a:r>
                        <a:rPr kumimoji="0" lang="zh-CN" altLang="en-US" sz="2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有</a:t>
                      </a: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/J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W</a:t>
                      </a:r>
                      <a:r>
                        <a:rPr kumimoji="0" lang="zh-CN" altLang="en-US" sz="2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总</a:t>
                      </a: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/J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06615" y="231490"/>
            <a:ext cx="7452320" cy="6583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宋体" charset="0"/>
                <a:ea typeface="宋体" charset="0"/>
                <a:cs typeface="宋体" charset="0"/>
              </a:rPr>
              <a:t>实验</a:t>
            </a:r>
            <a:r>
              <a:rPr lang="en-US" altLang="zh-CN" sz="2800" dirty="0" smtClean="0">
                <a:solidFill>
                  <a:srgbClr val="CC0000"/>
                </a:solidFill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lang="zh-CN" altLang="en-US" sz="2800" dirty="0" smtClean="0">
                <a:solidFill>
                  <a:srgbClr val="CC0000"/>
                </a:solidFill>
                <a:latin typeface="Times New Roman" charset="0"/>
                <a:ea typeface="宋体" charset="0"/>
                <a:cs typeface="宋体" charset="0"/>
              </a:rPr>
              <a:t>：</a:t>
            </a:r>
            <a:r>
              <a:rPr lang="zh-CN" altLang="en-US" sz="2800" dirty="0" smtClean="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保持钩码</a:t>
            </a:r>
            <a:r>
              <a:rPr lang="zh-CN" altLang="en-US" sz="2800" dirty="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重力一定，改变动滑轮重。</a:t>
            </a:r>
            <a:endParaRPr lang="en-US" altLang="zh-CN" sz="2800" dirty="0">
              <a:solidFill>
                <a:schemeClr val="tx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6585" y="4326945"/>
            <a:ext cx="7155795" cy="559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结论</a:t>
            </a:r>
            <a:r>
              <a:rPr lang="zh-CN" altLang="en-US" sz="2800" dirty="0" smtClean="0">
                <a:solidFill>
                  <a:schemeClr val="tx1"/>
                </a:solidFill>
                <a:latin typeface="宋体" charset="0"/>
              </a:rPr>
              <a:t>：</a:t>
            </a:r>
            <a:r>
              <a:rPr lang="zh-CN" altLang="en-US" sz="2800" dirty="0" smtClean="0">
                <a:solidFill>
                  <a:srgbClr val="CC0000"/>
                </a:solidFill>
              </a:rPr>
              <a:t>物</a:t>
            </a:r>
            <a:r>
              <a:rPr lang="zh-CN" altLang="en-US" sz="2800" dirty="0">
                <a:solidFill>
                  <a:srgbClr val="CC0000"/>
                </a:solidFill>
              </a:rPr>
              <a:t>重</a:t>
            </a:r>
            <a:r>
              <a:rPr lang="zh-CN" altLang="en-US" sz="2800" dirty="0">
                <a:solidFill>
                  <a:schemeClr val="tx1"/>
                </a:solidFill>
              </a:rPr>
              <a:t>一定，动滑轮</a:t>
            </a:r>
            <a:r>
              <a:rPr lang="zh-CN" altLang="en-US" sz="2800" dirty="0">
                <a:solidFill>
                  <a:srgbClr val="FF0000"/>
                </a:solidFill>
              </a:rPr>
              <a:t>越重</a:t>
            </a:r>
            <a:r>
              <a:rPr lang="zh-CN" altLang="en-US" sz="2800" dirty="0">
                <a:solidFill>
                  <a:schemeClr val="tx1"/>
                </a:solidFill>
              </a:rPr>
              <a:t>，机械效率</a:t>
            </a:r>
            <a:r>
              <a:rPr lang="zh-CN" altLang="en-US" sz="2800" dirty="0">
                <a:solidFill>
                  <a:srgbClr val="FF0000"/>
                </a:solidFill>
              </a:rPr>
              <a:t>低</a:t>
            </a:r>
            <a:r>
              <a:rPr lang="zh-CN" altLang="en-US" sz="2800" dirty="0">
                <a:solidFill>
                  <a:schemeClr val="tx1"/>
                </a:solidFill>
              </a:rPr>
              <a:t>。</a:t>
            </a:r>
          </a:p>
        </p:txBody>
      </p:sp>
      <p:grpSp>
        <p:nvGrpSpPr>
          <p:cNvPr id="12614" name="Group 326"/>
          <p:cNvGrpSpPr>
            <a:grpSpLocks/>
          </p:cNvGrpSpPr>
          <p:nvPr/>
        </p:nvGrpSpPr>
        <p:grpSpPr bwMode="auto">
          <a:xfrm>
            <a:off x="1151620" y="1266605"/>
            <a:ext cx="1080120" cy="2700300"/>
            <a:chOff x="243" y="2245"/>
            <a:chExt cx="614" cy="1814"/>
          </a:xfrm>
        </p:grpSpPr>
        <p:sp>
          <p:nvSpPr>
            <p:cNvPr id="12343" name="Text Box 234"/>
            <p:cNvSpPr txBox="1">
              <a:spLocks noChangeArrowheads="1"/>
            </p:cNvSpPr>
            <p:nvPr/>
          </p:nvSpPr>
          <p:spPr bwMode="auto">
            <a:xfrm>
              <a:off x="640" y="2727"/>
              <a:ext cx="21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1" hangingPunct="1"/>
              <a:r>
                <a:rPr lang="en-US" altLang="zh-CN" sz="2000" i="1">
                  <a:solidFill>
                    <a:schemeClr val="tx1"/>
                  </a:solidFill>
                  <a:latin typeface="Times New Roman" charset="0"/>
                </a:rPr>
                <a:t>F</a:t>
              </a:r>
              <a:endParaRPr lang="en-US" altLang="zh-CN" sz="2000">
                <a:solidFill>
                  <a:schemeClr val="tx1"/>
                </a:solidFill>
              </a:endParaRPr>
            </a:p>
          </p:txBody>
        </p:sp>
        <p:grpSp>
          <p:nvGrpSpPr>
            <p:cNvPr id="12612" name="Group 324"/>
            <p:cNvGrpSpPr>
              <a:grpSpLocks/>
            </p:cNvGrpSpPr>
            <p:nvPr/>
          </p:nvGrpSpPr>
          <p:grpSpPr bwMode="auto">
            <a:xfrm>
              <a:off x="243" y="2245"/>
              <a:ext cx="482" cy="1814"/>
              <a:chOff x="323" y="1820"/>
              <a:chExt cx="601" cy="2154"/>
            </a:xfrm>
          </p:grpSpPr>
          <p:grpSp>
            <p:nvGrpSpPr>
              <p:cNvPr id="12611" name="Group 323"/>
              <p:cNvGrpSpPr>
                <a:grpSpLocks/>
              </p:cNvGrpSpPr>
              <p:nvPr/>
            </p:nvGrpSpPr>
            <p:grpSpPr bwMode="auto">
              <a:xfrm>
                <a:off x="514" y="3436"/>
                <a:ext cx="245" cy="538"/>
                <a:chOff x="514" y="3493"/>
                <a:chExt cx="245" cy="538"/>
              </a:xfrm>
            </p:grpSpPr>
            <p:grpSp>
              <p:nvGrpSpPr>
                <p:cNvPr id="12337" name="xjhlx13"/>
                <p:cNvGrpSpPr>
                  <a:grpSpLocks/>
                </p:cNvGrpSpPr>
                <p:nvPr/>
              </p:nvGrpSpPr>
              <p:grpSpPr bwMode="auto">
                <a:xfrm>
                  <a:off x="514" y="3747"/>
                  <a:ext cx="240" cy="284"/>
                  <a:chOff x="6627" y="2220"/>
                  <a:chExt cx="1155" cy="1502"/>
                </a:xfrm>
              </p:grpSpPr>
              <p:sp>
                <p:nvSpPr>
                  <p:cNvPr id="12367" name="Freeform 223"/>
                  <p:cNvSpPr>
                    <a:spLocks/>
                  </p:cNvSpPr>
                  <p:nvPr/>
                </p:nvSpPr>
                <p:spPr bwMode="auto">
                  <a:xfrm>
                    <a:off x="7067" y="3288"/>
                    <a:ext cx="338" cy="434"/>
                  </a:xfrm>
                  <a:custGeom>
                    <a:avLst/>
                    <a:gdLst>
                      <a:gd name="T0" fmla="*/ 0 w 2020"/>
                      <a:gd name="T1" fmla="*/ 0 h 2594"/>
                      <a:gd name="T2" fmla="*/ 0 w 2020"/>
                      <a:gd name="T3" fmla="*/ 0 h 2594"/>
                      <a:gd name="T4" fmla="*/ 0 w 2020"/>
                      <a:gd name="T5" fmla="*/ 0 h 2594"/>
                      <a:gd name="T6" fmla="*/ 0 w 2020"/>
                      <a:gd name="T7" fmla="*/ 0 h 2594"/>
                      <a:gd name="T8" fmla="*/ 0 w 2020"/>
                      <a:gd name="T9" fmla="*/ 0 h 2594"/>
                      <a:gd name="T10" fmla="*/ 0 w 2020"/>
                      <a:gd name="T11" fmla="*/ 0 h 2594"/>
                      <a:gd name="T12" fmla="*/ 0 w 2020"/>
                      <a:gd name="T13" fmla="*/ 0 h 2594"/>
                      <a:gd name="T14" fmla="*/ 0 w 2020"/>
                      <a:gd name="T15" fmla="*/ 0 h 2594"/>
                      <a:gd name="T16" fmla="*/ 0 w 2020"/>
                      <a:gd name="T17" fmla="*/ 0 h 2594"/>
                      <a:gd name="T18" fmla="*/ 0 w 2020"/>
                      <a:gd name="T19" fmla="*/ 0 h 2594"/>
                      <a:gd name="T20" fmla="*/ 0 w 2020"/>
                      <a:gd name="T21" fmla="*/ 0 h 2594"/>
                      <a:gd name="T22" fmla="*/ 0 w 2020"/>
                      <a:gd name="T23" fmla="*/ 0 h 2594"/>
                      <a:gd name="T24" fmla="*/ 0 w 2020"/>
                      <a:gd name="T25" fmla="*/ 0 h 2594"/>
                      <a:gd name="T26" fmla="*/ 0 w 2020"/>
                      <a:gd name="T27" fmla="*/ 0 h 2594"/>
                      <a:gd name="T28" fmla="*/ 0 w 2020"/>
                      <a:gd name="T29" fmla="*/ 0 h 2594"/>
                      <a:gd name="T30" fmla="*/ 0 w 2020"/>
                      <a:gd name="T31" fmla="*/ 0 h 2594"/>
                      <a:gd name="T32" fmla="*/ 0 w 2020"/>
                      <a:gd name="T33" fmla="*/ 0 h 2594"/>
                      <a:gd name="T34" fmla="*/ 0 w 2020"/>
                      <a:gd name="T35" fmla="*/ 0 h 2594"/>
                      <a:gd name="T36" fmla="*/ 0 w 2020"/>
                      <a:gd name="T37" fmla="*/ 0 h 2594"/>
                      <a:gd name="T38" fmla="*/ 0 w 2020"/>
                      <a:gd name="T39" fmla="*/ 0 h 2594"/>
                      <a:gd name="T40" fmla="*/ 0 w 2020"/>
                      <a:gd name="T41" fmla="*/ 0 h 2594"/>
                      <a:gd name="T42" fmla="*/ 0 w 2020"/>
                      <a:gd name="T43" fmla="*/ 0 h 2594"/>
                      <a:gd name="T44" fmla="*/ 0 w 2020"/>
                      <a:gd name="T45" fmla="*/ 0 h 2594"/>
                      <a:gd name="T46" fmla="*/ 0 w 2020"/>
                      <a:gd name="T47" fmla="*/ 0 h 2594"/>
                      <a:gd name="T48" fmla="*/ 0 w 2020"/>
                      <a:gd name="T49" fmla="*/ 0 h 2594"/>
                      <a:gd name="T50" fmla="*/ 0 w 2020"/>
                      <a:gd name="T51" fmla="*/ 0 h 259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020"/>
                      <a:gd name="T79" fmla="*/ 0 h 2594"/>
                      <a:gd name="T80" fmla="*/ 2020 w 2020"/>
                      <a:gd name="T81" fmla="*/ 2594 h 259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68" name="Freeform 224"/>
                  <p:cNvSpPr>
                    <a:spLocks/>
                  </p:cNvSpPr>
                  <p:nvPr/>
                </p:nvSpPr>
                <p:spPr bwMode="auto">
                  <a:xfrm flipH="1" flipV="1">
                    <a:off x="7002" y="2220"/>
                    <a:ext cx="338" cy="434"/>
                  </a:xfrm>
                  <a:custGeom>
                    <a:avLst/>
                    <a:gdLst>
                      <a:gd name="T0" fmla="*/ 0 w 2020"/>
                      <a:gd name="T1" fmla="*/ 0 h 2594"/>
                      <a:gd name="T2" fmla="*/ 0 w 2020"/>
                      <a:gd name="T3" fmla="*/ 0 h 2594"/>
                      <a:gd name="T4" fmla="*/ 0 w 2020"/>
                      <a:gd name="T5" fmla="*/ 0 h 2594"/>
                      <a:gd name="T6" fmla="*/ 0 w 2020"/>
                      <a:gd name="T7" fmla="*/ 0 h 2594"/>
                      <a:gd name="T8" fmla="*/ 0 w 2020"/>
                      <a:gd name="T9" fmla="*/ 0 h 2594"/>
                      <a:gd name="T10" fmla="*/ 0 w 2020"/>
                      <a:gd name="T11" fmla="*/ 0 h 2594"/>
                      <a:gd name="T12" fmla="*/ 0 w 2020"/>
                      <a:gd name="T13" fmla="*/ 0 h 2594"/>
                      <a:gd name="T14" fmla="*/ 0 w 2020"/>
                      <a:gd name="T15" fmla="*/ 0 h 2594"/>
                      <a:gd name="T16" fmla="*/ 0 w 2020"/>
                      <a:gd name="T17" fmla="*/ 0 h 2594"/>
                      <a:gd name="T18" fmla="*/ 0 w 2020"/>
                      <a:gd name="T19" fmla="*/ 0 h 2594"/>
                      <a:gd name="T20" fmla="*/ 0 w 2020"/>
                      <a:gd name="T21" fmla="*/ 0 h 2594"/>
                      <a:gd name="T22" fmla="*/ 0 w 2020"/>
                      <a:gd name="T23" fmla="*/ 0 h 2594"/>
                      <a:gd name="T24" fmla="*/ 0 w 2020"/>
                      <a:gd name="T25" fmla="*/ 0 h 2594"/>
                      <a:gd name="T26" fmla="*/ 0 w 2020"/>
                      <a:gd name="T27" fmla="*/ 0 h 2594"/>
                      <a:gd name="T28" fmla="*/ 0 w 2020"/>
                      <a:gd name="T29" fmla="*/ 0 h 2594"/>
                      <a:gd name="T30" fmla="*/ 0 w 2020"/>
                      <a:gd name="T31" fmla="*/ 0 h 2594"/>
                      <a:gd name="T32" fmla="*/ 0 w 2020"/>
                      <a:gd name="T33" fmla="*/ 0 h 2594"/>
                      <a:gd name="T34" fmla="*/ 0 w 2020"/>
                      <a:gd name="T35" fmla="*/ 0 h 2594"/>
                      <a:gd name="T36" fmla="*/ 0 w 2020"/>
                      <a:gd name="T37" fmla="*/ 0 h 2594"/>
                      <a:gd name="T38" fmla="*/ 0 w 2020"/>
                      <a:gd name="T39" fmla="*/ 0 h 2594"/>
                      <a:gd name="T40" fmla="*/ 0 w 2020"/>
                      <a:gd name="T41" fmla="*/ 0 h 2594"/>
                      <a:gd name="T42" fmla="*/ 0 w 2020"/>
                      <a:gd name="T43" fmla="*/ 0 h 2594"/>
                      <a:gd name="T44" fmla="*/ 0 w 2020"/>
                      <a:gd name="T45" fmla="*/ 0 h 2594"/>
                      <a:gd name="T46" fmla="*/ 0 w 2020"/>
                      <a:gd name="T47" fmla="*/ 0 h 2594"/>
                      <a:gd name="T48" fmla="*/ 0 w 2020"/>
                      <a:gd name="T49" fmla="*/ 0 h 2594"/>
                      <a:gd name="T50" fmla="*/ 0 w 2020"/>
                      <a:gd name="T51" fmla="*/ 0 h 259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020"/>
                      <a:gd name="T79" fmla="*/ 0 h 2594"/>
                      <a:gd name="T80" fmla="*/ 2020 w 2020"/>
                      <a:gd name="T81" fmla="*/ 2594 h 259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69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6627" y="2614"/>
                    <a:ext cx="1155" cy="7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338" name="xjhlx13"/>
                <p:cNvGrpSpPr>
                  <a:grpSpLocks/>
                </p:cNvGrpSpPr>
                <p:nvPr/>
              </p:nvGrpSpPr>
              <p:grpSpPr bwMode="auto">
                <a:xfrm>
                  <a:off x="527" y="3493"/>
                  <a:ext cx="232" cy="283"/>
                  <a:chOff x="6627" y="2220"/>
                  <a:chExt cx="1155" cy="1502"/>
                </a:xfrm>
              </p:grpSpPr>
              <p:sp>
                <p:nvSpPr>
                  <p:cNvPr id="12364" name="Freeform 227"/>
                  <p:cNvSpPr>
                    <a:spLocks/>
                  </p:cNvSpPr>
                  <p:nvPr/>
                </p:nvSpPr>
                <p:spPr bwMode="auto">
                  <a:xfrm>
                    <a:off x="7067" y="3288"/>
                    <a:ext cx="338" cy="434"/>
                  </a:xfrm>
                  <a:custGeom>
                    <a:avLst/>
                    <a:gdLst>
                      <a:gd name="T0" fmla="*/ 0 w 2020"/>
                      <a:gd name="T1" fmla="*/ 0 h 2594"/>
                      <a:gd name="T2" fmla="*/ 0 w 2020"/>
                      <a:gd name="T3" fmla="*/ 0 h 2594"/>
                      <a:gd name="T4" fmla="*/ 0 w 2020"/>
                      <a:gd name="T5" fmla="*/ 0 h 2594"/>
                      <a:gd name="T6" fmla="*/ 0 w 2020"/>
                      <a:gd name="T7" fmla="*/ 0 h 2594"/>
                      <a:gd name="T8" fmla="*/ 0 w 2020"/>
                      <a:gd name="T9" fmla="*/ 0 h 2594"/>
                      <a:gd name="T10" fmla="*/ 0 w 2020"/>
                      <a:gd name="T11" fmla="*/ 0 h 2594"/>
                      <a:gd name="T12" fmla="*/ 0 w 2020"/>
                      <a:gd name="T13" fmla="*/ 0 h 2594"/>
                      <a:gd name="T14" fmla="*/ 0 w 2020"/>
                      <a:gd name="T15" fmla="*/ 0 h 2594"/>
                      <a:gd name="T16" fmla="*/ 0 w 2020"/>
                      <a:gd name="T17" fmla="*/ 0 h 2594"/>
                      <a:gd name="T18" fmla="*/ 0 w 2020"/>
                      <a:gd name="T19" fmla="*/ 0 h 2594"/>
                      <a:gd name="T20" fmla="*/ 0 w 2020"/>
                      <a:gd name="T21" fmla="*/ 0 h 2594"/>
                      <a:gd name="T22" fmla="*/ 0 w 2020"/>
                      <a:gd name="T23" fmla="*/ 0 h 2594"/>
                      <a:gd name="T24" fmla="*/ 0 w 2020"/>
                      <a:gd name="T25" fmla="*/ 0 h 2594"/>
                      <a:gd name="T26" fmla="*/ 0 w 2020"/>
                      <a:gd name="T27" fmla="*/ 0 h 2594"/>
                      <a:gd name="T28" fmla="*/ 0 w 2020"/>
                      <a:gd name="T29" fmla="*/ 0 h 2594"/>
                      <a:gd name="T30" fmla="*/ 0 w 2020"/>
                      <a:gd name="T31" fmla="*/ 0 h 2594"/>
                      <a:gd name="T32" fmla="*/ 0 w 2020"/>
                      <a:gd name="T33" fmla="*/ 0 h 2594"/>
                      <a:gd name="T34" fmla="*/ 0 w 2020"/>
                      <a:gd name="T35" fmla="*/ 0 h 2594"/>
                      <a:gd name="T36" fmla="*/ 0 w 2020"/>
                      <a:gd name="T37" fmla="*/ 0 h 2594"/>
                      <a:gd name="T38" fmla="*/ 0 w 2020"/>
                      <a:gd name="T39" fmla="*/ 0 h 2594"/>
                      <a:gd name="T40" fmla="*/ 0 w 2020"/>
                      <a:gd name="T41" fmla="*/ 0 h 2594"/>
                      <a:gd name="T42" fmla="*/ 0 w 2020"/>
                      <a:gd name="T43" fmla="*/ 0 h 2594"/>
                      <a:gd name="T44" fmla="*/ 0 w 2020"/>
                      <a:gd name="T45" fmla="*/ 0 h 2594"/>
                      <a:gd name="T46" fmla="*/ 0 w 2020"/>
                      <a:gd name="T47" fmla="*/ 0 h 2594"/>
                      <a:gd name="T48" fmla="*/ 0 w 2020"/>
                      <a:gd name="T49" fmla="*/ 0 h 2594"/>
                      <a:gd name="T50" fmla="*/ 0 w 2020"/>
                      <a:gd name="T51" fmla="*/ 0 h 259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020"/>
                      <a:gd name="T79" fmla="*/ 0 h 2594"/>
                      <a:gd name="T80" fmla="*/ 2020 w 2020"/>
                      <a:gd name="T81" fmla="*/ 2594 h 259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65" name="Freeform 228"/>
                  <p:cNvSpPr>
                    <a:spLocks/>
                  </p:cNvSpPr>
                  <p:nvPr/>
                </p:nvSpPr>
                <p:spPr bwMode="auto">
                  <a:xfrm flipH="1" flipV="1">
                    <a:off x="7002" y="2220"/>
                    <a:ext cx="338" cy="434"/>
                  </a:xfrm>
                  <a:custGeom>
                    <a:avLst/>
                    <a:gdLst>
                      <a:gd name="T0" fmla="*/ 0 w 2020"/>
                      <a:gd name="T1" fmla="*/ 0 h 2594"/>
                      <a:gd name="T2" fmla="*/ 0 w 2020"/>
                      <a:gd name="T3" fmla="*/ 0 h 2594"/>
                      <a:gd name="T4" fmla="*/ 0 w 2020"/>
                      <a:gd name="T5" fmla="*/ 0 h 2594"/>
                      <a:gd name="T6" fmla="*/ 0 w 2020"/>
                      <a:gd name="T7" fmla="*/ 0 h 2594"/>
                      <a:gd name="T8" fmla="*/ 0 w 2020"/>
                      <a:gd name="T9" fmla="*/ 0 h 2594"/>
                      <a:gd name="T10" fmla="*/ 0 w 2020"/>
                      <a:gd name="T11" fmla="*/ 0 h 2594"/>
                      <a:gd name="T12" fmla="*/ 0 w 2020"/>
                      <a:gd name="T13" fmla="*/ 0 h 2594"/>
                      <a:gd name="T14" fmla="*/ 0 w 2020"/>
                      <a:gd name="T15" fmla="*/ 0 h 2594"/>
                      <a:gd name="T16" fmla="*/ 0 w 2020"/>
                      <a:gd name="T17" fmla="*/ 0 h 2594"/>
                      <a:gd name="T18" fmla="*/ 0 w 2020"/>
                      <a:gd name="T19" fmla="*/ 0 h 2594"/>
                      <a:gd name="T20" fmla="*/ 0 w 2020"/>
                      <a:gd name="T21" fmla="*/ 0 h 2594"/>
                      <a:gd name="T22" fmla="*/ 0 w 2020"/>
                      <a:gd name="T23" fmla="*/ 0 h 2594"/>
                      <a:gd name="T24" fmla="*/ 0 w 2020"/>
                      <a:gd name="T25" fmla="*/ 0 h 2594"/>
                      <a:gd name="T26" fmla="*/ 0 w 2020"/>
                      <a:gd name="T27" fmla="*/ 0 h 2594"/>
                      <a:gd name="T28" fmla="*/ 0 w 2020"/>
                      <a:gd name="T29" fmla="*/ 0 h 2594"/>
                      <a:gd name="T30" fmla="*/ 0 w 2020"/>
                      <a:gd name="T31" fmla="*/ 0 h 2594"/>
                      <a:gd name="T32" fmla="*/ 0 w 2020"/>
                      <a:gd name="T33" fmla="*/ 0 h 2594"/>
                      <a:gd name="T34" fmla="*/ 0 w 2020"/>
                      <a:gd name="T35" fmla="*/ 0 h 2594"/>
                      <a:gd name="T36" fmla="*/ 0 w 2020"/>
                      <a:gd name="T37" fmla="*/ 0 h 2594"/>
                      <a:gd name="T38" fmla="*/ 0 w 2020"/>
                      <a:gd name="T39" fmla="*/ 0 h 2594"/>
                      <a:gd name="T40" fmla="*/ 0 w 2020"/>
                      <a:gd name="T41" fmla="*/ 0 h 2594"/>
                      <a:gd name="T42" fmla="*/ 0 w 2020"/>
                      <a:gd name="T43" fmla="*/ 0 h 2594"/>
                      <a:gd name="T44" fmla="*/ 0 w 2020"/>
                      <a:gd name="T45" fmla="*/ 0 h 2594"/>
                      <a:gd name="T46" fmla="*/ 0 w 2020"/>
                      <a:gd name="T47" fmla="*/ 0 h 2594"/>
                      <a:gd name="T48" fmla="*/ 0 w 2020"/>
                      <a:gd name="T49" fmla="*/ 0 h 2594"/>
                      <a:gd name="T50" fmla="*/ 0 w 2020"/>
                      <a:gd name="T51" fmla="*/ 0 h 259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020"/>
                      <a:gd name="T79" fmla="*/ 0 h 2594"/>
                      <a:gd name="T80" fmla="*/ 2020 w 2020"/>
                      <a:gd name="T81" fmla="*/ 2594 h 259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66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6627" y="2614"/>
                    <a:ext cx="1155" cy="7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610" name="Group 322"/>
              <p:cNvGrpSpPr>
                <a:grpSpLocks/>
              </p:cNvGrpSpPr>
              <p:nvPr/>
            </p:nvGrpSpPr>
            <p:grpSpPr bwMode="auto">
              <a:xfrm>
                <a:off x="323" y="1820"/>
                <a:ext cx="601" cy="1644"/>
                <a:chOff x="323" y="1820"/>
                <a:chExt cx="601" cy="1644"/>
              </a:xfrm>
            </p:grpSpPr>
            <p:sp>
              <p:nvSpPr>
                <p:cNvPr id="12339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486" y="2488"/>
                  <a:ext cx="131" cy="38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40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722" y="2180"/>
                  <a:ext cx="61" cy="7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41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459" y="2128"/>
                  <a:ext cx="27" cy="105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42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774" y="2617"/>
                  <a:ext cx="53" cy="5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344" name="Group 235"/>
                <p:cNvGrpSpPr>
                  <a:grpSpLocks/>
                </p:cNvGrpSpPr>
                <p:nvPr/>
              </p:nvGrpSpPr>
              <p:grpSpPr bwMode="auto">
                <a:xfrm flipV="1">
                  <a:off x="323" y="1820"/>
                  <a:ext cx="601" cy="30"/>
                  <a:chOff x="3121" y="1752"/>
                  <a:chExt cx="722" cy="130"/>
                </a:xfrm>
              </p:grpSpPr>
              <p:sp>
                <p:nvSpPr>
                  <p:cNvPr id="12357" name="Line 2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21" y="1760"/>
                    <a:ext cx="120" cy="12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58" name="Line 2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41" y="1760"/>
                    <a:ext cx="121" cy="12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59" name="Line 2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2" y="1760"/>
                    <a:ext cx="120" cy="12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60" name="Line 2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82" y="1760"/>
                    <a:ext cx="120" cy="12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61" name="Line 2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2" y="1760"/>
                    <a:ext cx="120" cy="12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62" name="Line 2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2" y="1760"/>
                    <a:ext cx="121" cy="12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63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3144" y="1752"/>
                    <a:ext cx="69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609" name="Group 321"/>
                <p:cNvGrpSpPr>
                  <a:grpSpLocks/>
                </p:cNvGrpSpPr>
                <p:nvPr/>
              </p:nvGrpSpPr>
              <p:grpSpPr bwMode="auto">
                <a:xfrm>
                  <a:off x="449" y="2667"/>
                  <a:ext cx="333" cy="797"/>
                  <a:chOff x="449" y="2667"/>
                  <a:chExt cx="333" cy="797"/>
                </a:xfrm>
              </p:grpSpPr>
              <p:sp>
                <p:nvSpPr>
                  <p:cNvPr id="12581" name="Freeform 250"/>
                  <p:cNvSpPr>
                    <a:spLocks/>
                  </p:cNvSpPr>
                  <p:nvPr/>
                </p:nvSpPr>
                <p:spPr bwMode="auto">
                  <a:xfrm rot="21325730" flipV="1">
                    <a:off x="595" y="2667"/>
                    <a:ext cx="77" cy="103"/>
                  </a:xfrm>
                  <a:custGeom>
                    <a:avLst/>
                    <a:gdLst>
                      <a:gd name="T0" fmla="*/ 1 w 2020"/>
                      <a:gd name="T1" fmla="*/ 0 h 2594"/>
                      <a:gd name="T2" fmla="*/ 1 w 2020"/>
                      <a:gd name="T3" fmla="*/ 1 h 2594"/>
                      <a:gd name="T4" fmla="*/ 0 w 2020"/>
                      <a:gd name="T5" fmla="*/ 1 h 2594"/>
                      <a:gd name="T6" fmla="*/ 0 w 2020"/>
                      <a:gd name="T7" fmla="*/ 1 h 2594"/>
                      <a:gd name="T8" fmla="*/ 0 w 2020"/>
                      <a:gd name="T9" fmla="*/ 1 h 2594"/>
                      <a:gd name="T10" fmla="*/ 0 w 2020"/>
                      <a:gd name="T11" fmla="*/ 2 h 2594"/>
                      <a:gd name="T12" fmla="*/ 0 w 2020"/>
                      <a:gd name="T13" fmla="*/ 2 h 2594"/>
                      <a:gd name="T14" fmla="*/ 0 w 2020"/>
                      <a:gd name="T15" fmla="*/ 2 h 2594"/>
                      <a:gd name="T16" fmla="*/ 1 w 2020"/>
                      <a:gd name="T17" fmla="*/ 3 h 2594"/>
                      <a:gd name="T18" fmla="*/ 1 w 2020"/>
                      <a:gd name="T19" fmla="*/ 3 h 2594"/>
                      <a:gd name="T20" fmla="*/ 2 w 2020"/>
                      <a:gd name="T21" fmla="*/ 2 h 2594"/>
                      <a:gd name="T22" fmla="*/ 2 w 2020"/>
                      <a:gd name="T23" fmla="*/ 2 h 2594"/>
                      <a:gd name="T24" fmla="*/ 2 w 2020"/>
                      <a:gd name="T25" fmla="*/ 2 h 2594"/>
                      <a:gd name="T26" fmla="*/ 2 w 2020"/>
                      <a:gd name="T27" fmla="*/ 1 h 2594"/>
                      <a:gd name="T28" fmla="*/ 2 w 2020"/>
                      <a:gd name="T29" fmla="*/ 1 h 2594"/>
                      <a:gd name="T30" fmla="*/ 2 w 2020"/>
                      <a:gd name="T31" fmla="*/ 2 h 2594"/>
                      <a:gd name="T32" fmla="*/ 1 w 2020"/>
                      <a:gd name="T33" fmla="*/ 2 h 2594"/>
                      <a:gd name="T34" fmla="*/ 1 w 2020"/>
                      <a:gd name="T35" fmla="*/ 2 h 2594"/>
                      <a:gd name="T36" fmla="*/ 1 w 2020"/>
                      <a:gd name="T37" fmla="*/ 2 h 2594"/>
                      <a:gd name="T38" fmla="*/ 1 w 2020"/>
                      <a:gd name="T39" fmla="*/ 2 h 2594"/>
                      <a:gd name="T40" fmla="*/ 1 w 2020"/>
                      <a:gd name="T41" fmla="*/ 2 h 2594"/>
                      <a:gd name="T42" fmla="*/ 1 w 2020"/>
                      <a:gd name="T43" fmla="*/ 1 h 2594"/>
                      <a:gd name="T44" fmla="*/ 1 w 2020"/>
                      <a:gd name="T45" fmla="*/ 1 h 2594"/>
                      <a:gd name="T46" fmla="*/ 1 w 2020"/>
                      <a:gd name="T47" fmla="*/ 1 h 2594"/>
                      <a:gd name="T48" fmla="*/ 1 w 2020"/>
                      <a:gd name="T49" fmla="*/ 1 h 2594"/>
                      <a:gd name="T50" fmla="*/ 1 w 2020"/>
                      <a:gd name="T51" fmla="*/ 0 h 259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020"/>
                      <a:gd name="T79" fmla="*/ 0 h 2594"/>
                      <a:gd name="T80" fmla="*/ 2020 w 2020"/>
                      <a:gd name="T81" fmla="*/ 2594 h 259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334" name="xjhlx8"/>
                  <p:cNvGrpSpPr>
                    <a:grpSpLocks noChangeAspect="1"/>
                  </p:cNvGrpSpPr>
                  <p:nvPr/>
                </p:nvGrpSpPr>
                <p:grpSpPr bwMode="auto">
                  <a:xfrm rot="5400000" flipH="1">
                    <a:off x="458" y="2823"/>
                    <a:ext cx="316" cy="246"/>
                    <a:chOff x="6892" y="783"/>
                    <a:chExt cx="813" cy="579"/>
                  </a:xfrm>
                </p:grpSpPr>
                <p:grpSp>
                  <p:nvGrpSpPr>
                    <p:cNvPr id="12387" name="Group 1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125" y="783"/>
                      <a:ext cx="580" cy="579"/>
                      <a:chOff x="2400" y="2400"/>
                      <a:chExt cx="1440" cy="1440"/>
                    </a:xfrm>
                  </p:grpSpPr>
                  <p:sp>
                    <p:nvSpPr>
                      <p:cNvPr id="12389" name="Oval 1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00" y="2400"/>
                        <a:ext cx="1440" cy="14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8F8F8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0" name="Oval 1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00" y="2600"/>
                        <a:ext cx="1040" cy="10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000000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1" name="Oval 2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00" y="2800"/>
                        <a:ext cx="640" cy="6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100000">
                            <a:srgbClr val="969696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" name="Oval 2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0" y="3000"/>
                        <a:ext cx="240" cy="240"/>
                      </a:xfrm>
                      <a:prstGeom prst="ellipse">
                        <a:avLst/>
                      </a:pr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388" name="Rectangle 2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892" y="1024"/>
                      <a:ext cx="555" cy="97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376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449" y="3027"/>
                    <a:ext cx="333" cy="308"/>
                    <a:chOff x="2400" y="2400"/>
                    <a:chExt cx="1440" cy="1440"/>
                  </a:xfrm>
                </p:grpSpPr>
                <p:sp>
                  <p:nvSpPr>
                    <p:cNvPr id="12383" name="Oval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2400"/>
                      <a:ext cx="1440" cy="14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F8F8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84" name="Oval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0" y="2600"/>
                      <a:ext cx="1040" cy="10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85" name="Oval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0" y="2800"/>
                      <a:ext cx="640" cy="6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80"/>
                        </a:gs>
                        <a:gs pos="100000">
                          <a:srgbClr val="96969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86" name="Oval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0" y="3000"/>
                      <a:ext cx="240" cy="240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506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570" y="2744"/>
                    <a:ext cx="102" cy="720"/>
                    <a:chOff x="584" y="2840"/>
                    <a:chExt cx="113" cy="766"/>
                  </a:xfrm>
                </p:grpSpPr>
                <p:sp>
                  <p:nvSpPr>
                    <p:cNvPr id="12378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612" y="3500"/>
                      <a:ext cx="77" cy="106"/>
                    </a:xfrm>
                    <a:custGeom>
                      <a:avLst/>
                      <a:gdLst>
                        <a:gd name="T0" fmla="*/ 1 w 2020"/>
                        <a:gd name="T1" fmla="*/ 0 h 2594"/>
                        <a:gd name="T2" fmla="*/ 1 w 2020"/>
                        <a:gd name="T3" fmla="*/ 1 h 2594"/>
                        <a:gd name="T4" fmla="*/ 0 w 2020"/>
                        <a:gd name="T5" fmla="*/ 1 h 2594"/>
                        <a:gd name="T6" fmla="*/ 0 w 2020"/>
                        <a:gd name="T7" fmla="*/ 1 h 2594"/>
                        <a:gd name="T8" fmla="*/ 0 w 2020"/>
                        <a:gd name="T9" fmla="*/ 1 h 2594"/>
                        <a:gd name="T10" fmla="*/ 0 w 2020"/>
                        <a:gd name="T11" fmla="*/ 2 h 2594"/>
                        <a:gd name="T12" fmla="*/ 0 w 2020"/>
                        <a:gd name="T13" fmla="*/ 2 h 2594"/>
                        <a:gd name="T14" fmla="*/ 0 w 2020"/>
                        <a:gd name="T15" fmla="*/ 2 h 2594"/>
                        <a:gd name="T16" fmla="*/ 1 w 2020"/>
                        <a:gd name="T17" fmla="*/ 3 h 2594"/>
                        <a:gd name="T18" fmla="*/ 1 w 2020"/>
                        <a:gd name="T19" fmla="*/ 3 h 2594"/>
                        <a:gd name="T20" fmla="*/ 2 w 2020"/>
                        <a:gd name="T21" fmla="*/ 2 h 2594"/>
                        <a:gd name="T22" fmla="*/ 2 w 2020"/>
                        <a:gd name="T23" fmla="*/ 2 h 2594"/>
                        <a:gd name="T24" fmla="*/ 2 w 2020"/>
                        <a:gd name="T25" fmla="*/ 2 h 2594"/>
                        <a:gd name="T26" fmla="*/ 2 w 2020"/>
                        <a:gd name="T27" fmla="*/ 1 h 2594"/>
                        <a:gd name="T28" fmla="*/ 2 w 2020"/>
                        <a:gd name="T29" fmla="*/ 1 h 2594"/>
                        <a:gd name="T30" fmla="*/ 2 w 2020"/>
                        <a:gd name="T31" fmla="*/ 2 h 2594"/>
                        <a:gd name="T32" fmla="*/ 1 w 2020"/>
                        <a:gd name="T33" fmla="*/ 2 h 2594"/>
                        <a:gd name="T34" fmla="*/ 1 w 2020"/>
                        <a:gd name="T35" fmla="*/ 2 h 2594"/>
                        <a:gd name="T36" fmla="*/ 1 w 2020"/>
                        <a:gd name="T37" fmla="*/ 2 h 2594"/>
                        <a:gd name="T38" fmla="*/ 1 w 2020"/>
                        <a:gd name="T39" fmla="*/ 2 h 2594"/>
                        <a:gd name="T40" fmla="*/ 1 w 2020"/>
                        <a:gd name="T41" fmla="*/ 2 h 2594"/>
                        <a:gd name="T42" fmla="*/ 1 w 2020"/>
                        <a:gd name="T43" fmla="*/ 1 h 2594"/>
                        <a:gd name="T44" fmla="*/ 1 w 2020"/>
                        <a:gd name="T45" fmla="*/ 1 h 2594"/>
                        <a:gd name="T46" fmla="*/ 1 w 2020"/>
                        <a:gd name="T47" fmla="*/ 1 h 2594"/>
                        <a:gd name="T48" fmla="*/ 1 w 2020"/>
                        <a:gd name="T49" fmla="*/ 1 h 2594"/>
                        <a:gd name="T50" fmla="*/ 1 w 2020"/>
                        <a:gd name="T51" fmla="*/ 0 h 2594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020"/>
                        <a:gd name="T79" fmla="*/ 0 h 2594"/>
                        <a:gd name="T80" fmla="*/ 2020 w 2020"/>
                        <a:gd name="T81" fmla="*/ 2594 h 2594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020" h="2594">
                          <a:moveTo>
                            <a:pt x="472" y="15"/>
                          </a:moveTo>
                          <a:cubicBezTo>
                            <a:pt x="472" y="107"/>
                            <a:pt x="477" y="387"/>
                            <a:pt x="472" y="552"/>
                          </a:cubicBezTo>
                          <a:cubicBezTo>
                            <a:pt x="467" y="717"/>
                            <a:pt x="480" y="887"/>
                            <a:pt x="442" y="1005"/>
                          </a:cubicBezTo>
                          <a:cubicBezTo>
                            <a:pt x="404" y="1123"/>
                            <a:pt x="302" y="1180"/>
                            <a:pt x="247" y="1260"/>
                          </a:cubicBezTo>
                          <a:cubicBezTo>
                            <a:pt x="192" y="1340"/>
                            <a:pt x="152" y="1398"/>
                            <a:pt x="112" y="1488"/>
                          </a:cubicBezTo>
                          <a:cubicBezTo>
                            <a:pt x="72" y="1578"/>
                            <a:pt x="14" y="1706"/>
                            <a:pt x="7" y="1800"/>
                          </a:cubicBezTo>
                          <a:cubicBezTo>
                            <a:pt x="0" y="1894"/>
                            <a:pt x="25" y="1968"/>
                            <a:pt x="67" y="2055"/>
                          </a:cubicBezTo>
                          <a:cubicBezTo>
                            <a:pt x="109" y="2142"/>
                            <a:pt x="165" y="2245"/>
                            <a:pt x="262" y="2325"/>
                          </a:cubicBezTo>
                          <a:cubicBezTo>
                            <a:pt x="359" y="2405"/>
                            <a:pt x="515" y="2498"/>
                            <a:pt x="652" y="2535"/>
                          </a:cubicBezTo>
                          <a:cubicBezTo>
                            <a:pt x="789" y="2572"/>
                            <a:pt x="937" y="2594"/>
                            <a:pt x="1087" y="2550"/>
                          </a:cubicBezTo>
                          <a:cubicBezTo>
                            <a:pt x="1237" y="2506"/>
                            <a:pt x="1440" y="2366"/>
                            <a:pt x="1552" y="2268"/>
                          </a:cubicBezTo>
                          <a:cubicBezTo>
                            <a:pt x="1664" y="2170"/>
                            <a:pt x="1702" y="2069"/>
                            <a:pt x="1762" y="1965"/>
                          </a:cubicBezTo>
                          <a:cubicBezTo>
                            <a:pt x="1822" y="1861"/>
                            <a:pt x="1872" y="1759"/>
                            <a:pt x="1912" y="1644"/>
                          </a:cubicBezTo>
                          <a:cubicBezTo>
                            <a:pt x="1952" y="1529"/>
                            <a:pt x="2020" y="1309"/>
                            <a:pt x="2002" y="1275"/>
                          </a:cubicBezTo>
                          <a:cubicBezTo>
                            <a:pt x="1984" y="1241"/>
                            <a:pt x="1874" y="1355"/>
                            <a:pt x="1807" y="1440"/>
                          </a:cubicBezTo>
                          <a:cubicBezTo>
                            <a:pt x="1740" y="1525"/>
                            <a:pt x="1669" y="1690"/>
                            <a:pt x="1597" y="1785"/>
                          </a:cubicBezTo>
                          <a:cubicBezTo>
                            <a:pt x="1525" y="1880"/>
                            <a:pt x="1442" y="1953"/>
                            <a:pt x="1372" y="2010"/>
                          </a:cubicBezTo>
                          <a:cubicBezTo>
                            <a:pt x="1302" y="2067"/>
                            <a:pt x="1257" y="2113"/>
                            <a:pt x="1177" y="2130"/>
                          </a:cubicBezTo>
                          <a:cubicBezTo>
                            <a:pt x="1097" y="2147"/>
                            <a:pt x="982" y="2147"/>
                            <a:pt x="892" y="2115"/>
                          </a:cubicBezTo>
                          <a:cubicBezTo>
                            <a:pt x="802" y="2083"/>
                            <a:pt x="677" y="2022"/>
                            <a:pt x="637" y="1935"/>
                          </a:cubicBezTo>
                          <a:cubicBezTo>
                            <a:pt x="597" y="1848"/>
                            <a:pt x="612" y="1702"/>
                            <a:pt x="652" y="1590"/>
                          </a:cubicBezTo>
                          <a:cubicBezTo>
                            <a:pt x="692" y="1478"/>
                            <a:pt x="817" y="1355"/>
                            <a:pt x="877" y="1260"/>
                          </a:cubicBezTo>
                          <a:cubicBezTo>
                            <a:pt x="937" y="1165"/>
                            <a:pt x="990" y="1112"/>
                            <a:pt x="1012" y="1020"/>
                          </a:cubicBezTo>
                          <a:cubicBezTo>
                            <a:pt x="1034" y="928"/>
                            <a:pt x="1012" y="786"/>
                            <a:pt x="1012" y="708"/>
                          </a:cubicBezTo>
                          <a:cubicBezTo>
                            <a:pt x="1012" y="630"/>
                            <a:pt x="1012" y="670"/>
                            <a:pt x="1012" y="552"/>
                          </a:cubicBezTo>
                          <a:cubicBezTo>
                            <a:pt x="1012" y="434"/>
                            <a:pt x="1012" y="115"/>
                            <a:pt x="1012" y="0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80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584" y="3165"/>
                      <a:ext cx="113" cy="356"/>
                    </a:xfrm>
                    <a:custGeom>
                      <a:avLst/>
                      <a:gdLst>
                        <a:gd name="T0" fmla="*/ 0 w 915"/>
                        <a:gd name="T1" fmla="*/ 0 h 1180"/>
                        <a:gd name="T2" fmla="*/ 915 w 915"/>
                        <a:gd name="T3" fmla="*/ 15 h 1180"/>
                        <a:gd name="T4" fmla="*/ 630 w 915"/>
                        <a:gd name="T5" fmla="*/ 1180 h 1180"/>
                        <a:gd name="T6" fmla="*/ 270 w 915"/>
                        <a:gd name="T7" fmla="*/ 1155 h 1180"/>
                        <a:gd name="T8" fmla="*/ 0 w 915"/>
                        <a:gd name="T9" fmla="*/ 0 h 1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5"/>
                        <a:gd name="T16" fmla="*/ 0 h 1180"/>
                        <a:gd name="T17" fmla="*/ 915 w 915"/>
                        <a:gd name="T18" fmla="*/ 1180 h 1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5" h="1180">
                          <a:moveTo>
                            <a:pt x="0" y="0"/>
                          </a:moveTo>
                          <a:lnTo>
                            <a:pt x="915" y="15"/>
                          </a:lnTo>
                          <a:lnTo>
                            <a:pt x="630" y="1180"/>
                          </a:lnTo>
                          <a:lnTo>
                            <a:pt x="270" y="11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969696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81" name="Oval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3275"/>
                      <a:ext cx="54" cy="4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82" name="Oval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" y="3463"/>
                      <a:ext cx="54" cy="4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00" name="Freeform 212"/>
                    <p:cNvSpPr>
                      <a:spLocks/>
                    </p:cNvSpPr>
                    <p:nvPr/>
                  </p:nvSpPr>
                  <p:spPr bwMode="auto">
                    <a:xfrm flipV="1">
                      <a:off x="584" y="2840"/>
                      <a:ext cx="113" cy="356"/>
                    </a:xfrm>
                    <a:custGeom>
                      <a:avLst/>
                      <a:gdLst>
                        <a:gd name="T0" fmla="*/ 0 w 915"/>
                        <a:gd name="T1" fmla="*/ 0 h 1180"/>
                        <a:gd name="T2" fmla="*/ 915 w 915"/>
                        <a:gd name="T3" fmla="*/ 15 h 1180"/>
                        <a:gd name="T4" fmla="*/ 630 w 915"/>
                        <a:gd name="T5" fmla="*/ 1180 h 1180"/>
                        <a:gd name="T6" fmla="*/ 270 w 915"/>
                        <a:gd name="T7" fmla="*/ 1155 h 1180"/>
                        <a:gd name="T8" fmla="*/ 0 w 915"/>
                        <a:gd name="T9" fmla="*/ 0 h 1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5"/>
                        <a:gd name="T16" fmla="*/ 0 h 1180"/>
                        <a:gd name="T17" fmla="*/ 915 w 915"/>
                        <a:gd name="T18" fmla="*/ 1180 h 1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5" h="1180">
                          <a:moveTo>
                            <a:pt x="0" y="0"/>
                          </a:moveTo>
                          <a:lnTo>
                            <a:pt x="915" y="15"/>
                          </a:lnTo>
                          <a:lnTo>
                            <a:pt x="630" y="1180"/>
                          </a:lnTo>
                          <a:lnTo>
                            <a:pt x="270" y="11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969696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01" name="Oval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982"/>
                      <a:ext cx="54" cy="4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02" name="Oval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3" y="2840"/>
                      <a:ext cx="54" cy="4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04" name="Oval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3" y="3166"/>
                      <a:ext cx="81" cy="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969696">
                            <a:gamma/>
                            <a:shade val="60392"/>
                            <a:invGamma/>
                          </a:srgbClr>
                        </a:gs>
                        <a:gs pos="50000">
                          <a:srgbClr val="969696"/>
                        </a:gs>
                        <a:gs pos="100000">
                          <a:srgbClr val="969696">
                            <a:gamma/>
                            <a:shade val="60392"/>
                            <a:invGamma/>
                          </a:srgbClr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2578" name="Group 290"/>
                <p:cNvGrpSpPr>
                  <a:grpSpLocks/>
                </p:cNvGrpSpPr>
                <p:nvPr/>
              </p:nvGrpSpPr>
              <p:grpSpPr bwMode="auto">
                <a:xfrm>
                  <a:off x="466" y="1820"/>
                  <a:ext cx="335" cy="693"/>
                  <a:chOff x="414" y="1848"/>
                  <a:chExt cx="362" cy="765"/>
                </a:xfrm>
              </p:grpSpPr>
              <p:grpSp>
                <p:nvGrpSpPr>
                  <p:cNvPr id="12549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414" y="1933"/>
                    <a:ext cx="362" cy="680"/>
                    <a:chOff x="414" y="1962"/>
                    <a:chExt cx="362" cy="680"/>
                  </a:xfrm>
                </p:grpSpPr>
                <p:grpSp>
                  <p:nvGrpSpPr>
                    <p:cNvPr id="12543" name="Group 2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4" y="2106"/>
                      <a:ext cx="347" cy="536"/>
                      <a:chOff x="414" y="2106"/>
                      <a:chExt cx="347" cy="536"/>
                    </a:xfrm>
                  </p:grpSpPr>
                  <p:grpSp>
                    <p:nvGrpSpPr>
                      <p:cNvPr id="12518" name="Group 1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" y="2106"/>
                        <a:ext cx="347" cy="334"/>
                        <a:chOff x="2400" y="2400"/>
                        <a:chExt cx="1440" cy="1440"/>
                      </a:xfrm>
                    </p:grpSpPr>
                    <p:sp>
                      <p:nvSpPr>
                        <p:cNvPr id="12519" name="Oval 1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0" y="2400"/>
                          <a:ext cx="1440" cy="14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F8F8F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520" name="Oval 1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00" y="2600"/>
                          <a:ext cx="1040" cy="10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000000"/>
                            </a:gs>
                          </a:gsLst>
                          <a:lin ang="2700000" scaled="1"/>
                        </a:gra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521" name="Oval 1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0" y="2800"/>
                          <a:ext cx="640" cy="6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808080"/>
                            </a:gs>
                            <a:gs pos="100000">
                              <a:srgbClr val="96969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522" name="Oval 1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00" y="3000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2542" name="Group 2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9" y="2239"/>
                        <a:ext cx="221" cy="403"/>
                        <a:chOff x="479" y="2239"/>
                        <a:chExt cx="221" cy="403"/>
                      </a:xfrm>
                    </p:grpSpPr>
                    <p:sp>
                      <p:nvSpPr>
                        <p:cNvPr id="12524" name="Freeform 15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527" y="2557"/>
                          <a:ext cx="105" cy="85"/>
                        </a:xfrm>
                        <a:custGeom>
                          <a:avLst/>
                          <a:gdLst>
                            <a:gd name="T0" fmla="*/ 1 w 2020"/>
                            <a:gd name="T1" fmla="*/ 0 h 2594"/>
                            <a:gd name="T2" fmla="*/ 1 w 2020"/>
                            <a:gd name="T3" fmla="*/ 1 h 2594"/>
                            <a:gd name="T4" fmla="*/ 0 w 2020"/>
                            <a:gd name="T5" fmla="*/ 1 h 2594"/>
                            <a:gd name="T6" fmla="*/ 0 w 2020"/>
                            <a:gd name="T7" fmla="*/ 1 h 2594"/>
                            <a:gd name="T8" fmla="*/ 0 w 2020"/>
                            <a:gd name="T9" fmla="*/ 1 h 2594"/>
                            <a:gd name="T10" fmla="*/ 0 w 2020"/>
                            <a:gd name="T11" fmla="*/ 2 h 2594"/>
                            <a:gd name="T12" fmla="*/ 0 w 2020"/>
                            <a:gd name="T13" fmla="*/ 2 h 2594"/>
                            <a:gd name="T14" fmla="*/ 0 w 2020"/>
                            <a:gd name="T15" fmla="*/ 2 h 2594"/>
                            <a:gd name="T16" fmla="*/ 1 w 2020"/>
                            <a:gd name="T17" fmla="*/ 3 h 2594"/>
                            <a:gd name="T18" fmla="*/ 1 w 2020"/>
                            <a:gd name="T19" fmla="*/ 3 h 2594"/>
                            <a:gd name="T20" fmla="*/ 2 w 2020"/>
                            <a:gd name="T21" fmla="*/ 2 h 2594"/>
                            <a:gd name="T22" fmla="*/ 2 w 2020"/>
                            <a:gd name="T23" fmla="*/ 2 h 2594"/>
                            <a:gd name="T24" fmla="*/ 2 w 2020"/>
                            <a:gd name="T25" fmla="*/ 2 h 2594"/>
                            <a:gd name="T26" fmla="*/ 2 w 2020"/>
                            <a:gd name="T27" fmla="*/ 1 h 2594"/>
                            <a:gd name="T28" fmla="*/ 2 w 2020"/>
                            <a:gd name="T29" fmla="*/ 1 h 2594"/>
                            <a:gd name="T30" fmla="*/ 2 w 2020"/>
                            <a:gd name="T31" fmla="*/ 2 h 2594"/>
                            <a:gd name="T32" fmla="*/ 1 w 2020"/>
                            <a:gd name="T33" fmla="*/ 2 h 2594"/>
                            <a:gd name="T34" fmla="*/ 1 w 2020"/>
                            <a:gd name="T35" fmla="*/ 2 h 2594"/>
                            <a:gd name="T36" fmla="*/ 1 w 2020"/>
                            <a:gd name="T37" fmla="*/ 2 h 2594"/>
                            <a:gd name="T38" fmla="*/ 1 w 2020"/>
                            <a:gd name="T39" fmla="*/ 2 h 2594"/>
                            <a:gd name="T40" fmla="*/ 1 w 2020"/>
                            <a:gd name="T41" fmla="*/ 2 h 2594"/>
                            <a:gd name="T42" fmla="*/ 1 w 2020"/>
                            <a:gd name="T43" fmla="*/ 1 h 2594"/>
                            <a:gd name="T44" fmla="*/ 1 w 2020"/>
                            <a:gd name="T45" fmla="*/ 1 h 2594"/>
                            <a:gd name="T46" fmla="*/ 1 w 2020"/>
                            <a:gd name="T47" fmla="*/ 1 h 2594"/>
                            <a:gd name="T48" fmla="*/ 1 w 2020"/>
                            <a:gd name="T49" fmla="*/ 1 h 2594"/>
                            <a:gd name="T50" fmla="*/ 1 w 2020"/>
                            <a:gd name="T51" fmla="*/ 0 h 2594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2020"/>
                            <a:gd name="T79" fmla="*/ 0 h 2594"/>
                            <a:gd name="T80" fmla="*/ 2020 w 2020"/>
                            <a:gd name="T81" fmla="*/ 2594 h 2594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2020" h="2594">
                              <a:moveTo>
                                <a:pt x="472" y="15"/>
                              </a:moveTo>
                              <a:cubicBezTo>
                                <a:pt x="472" y="107"/>
                                <a:pt x="477" y="387"/>
                                <a:pt x="472" y="552"/>
                              </a:cubicBezTo>
                              <a:cubicBezTo>
                                <a:pt x="467" y="717"/>
                                <a:pt x="480" y="887"/>
                                <a:pt x="442" y="1005"/>
                              </a:cubicBezTo>
                              <a:cubicBezTo>
                                <a:pt x="404" y="1123"/>
                                <a:pt x="302" y="1180"/>
                                <a:pt x="247" y="1260"/>
                              </a:cubicBezTo>
                              <a:cubicBezTo>
                                <a:pt x="192" y="1340"/>
                                <a:pt x="152" y="1398"/>
                                <a:pt x="112" y="1488"/>
                              </a:cubicBezTo>
                              <a:cubicBezTo>
                                <a:pt x="72" y="1578"/>
                                <a:pt x="14" y="1706"/>
                                <a:pt x="7" y="1800"/>
                              </a:cubicBezTo>
                              <a:cubicBezTo>
                                <a:pt x="0" y="1894"/>
                                <a:pt x="25" y="1968"/>
                                <a:pt x="67" y="2055"/>
                              </a:cubicBezTo>
                              <a:cubicBezTo>
                                <a:pt x="109" y="2142"/>
                                <a:pt x="165" y="2245"/>
                                <a:pt x="262" y="2325"/>
                              </a:cubicBezTo>
                              <a:cubicBezTo>
                                <a:pt x="359" y="2405"/>
                                <a:pt x="515" y="2498"/>
                                <a:pt x="652" y="2535"/>
                              </a:cubicBezTo>
                              <a:cubicBezTo>
                                <a:pt x="789" y="2572"/>
                                <a:pt x="937" y="2594"/>
                                <a:pt x="1087" y="2550"/>
                              </a:cubicBezTo>
                              <a:cubicBezTo>
                                <a:pt x="1237" y="2506"/>
                                <a:pt x="1440" y="2366"/>
                                <a:pt x="1552" y="2268"/>
                              </a:cubicBezTo>
                              <a:cubicBezTo>
                                <a:pt x="1664" y="2170"/>
                                <a:pt x="1702" y="2069"/>
                                <a:pt x="1762" y="1965"/>
                              </a:cubicBezTo>
                              <a:cubicBezTo>
                                <a:pt x="1822" y="1861"/>
                                <a:pt x="1872" y="1759"/>
                                <a:pt x="1912" y="1644"/>
                              </a:cubicBezTo>
                              <a:cubicBezTo>
                                <a:pt x="1952" y="1529"/>
                                <a:pt x="2020" y="1309"/>
                                <a:pt x="2002" y="1275"/>
                              </a:cubicBezTo>
                              <a:cubicBezTo>
                                <a:pt x="1984" y="1241"/>
                                <a:pt x="1874" y="1355"/>
                                <a:pt x="1807" y="1440"/>
                              </a:cubicBezTo>
                              <a:cubicBezTo>
                                <a:pt x="1740" y="1525"/>
                                <a:pt x="1669" y="1690"/>
                                <a:pt x="1597" y="1785"/>
                              </a:cubicBezTo>
                              <a:cubicBezTo>
                                <a:pt x="1525" y="1880"/>
                                <a:pt x="1442" y="1953"/>
                                <a:pt x="1372" y="2010"/>
                              </a:cubicBezTo>
                              <a:cubicBezTo>
                                <a:pt x="1302" y="2067"/>
                                <a:pt x="1257" y="2113"/>
                                <a:pt x="1177" y="2130"/>
                              </a:cubicBezTo>
                              <a:cubicBezTo>
                                <a:pt x="1097" y="2147"/>
                                <a:pt x="982" y="2147"/>
                                <a:pt x="892" y="2115"/>
                              </a:cubicBezTo>
                              <a:cubicBezTo>
                                <a:pt x="802" y="2083"/>
                                <a:pt x="677" y="2022"/>
                                <a:pt x="637" y="1935"/>
                              </a:cubicBezTo>
                              <a:cubicBezTo>
                                <a:pt x="597" y="1848"/>
                                <a:pt x="612" y="1702"/>
                                <a:pt x="652" y="1590"/>
                              </a:cubicBezTo>
                              <a:cubicBezTo>
                                <a:pt x="692" y="1478"/>
                                <a:pt x="817" y="1355"/>
                                <a:pt x="877" y="1260"/>
                              </a:cubicBezTo>
                              <a:cubicBezTo>
                                <a:pt x="937" y="1165"/>
                                <a:pt x="990" y="1112"/>
                                <a:pt x="1012" y="1020"/>
                              </a:cubicBezTo>
                              <a:cubicBezTo>
                                <a:pt x="1034" y="928"/>
                                <a:pt x="1012" y="786"/>
                                <a:pt x="1012" y="708"/>
                              </a:cubicBezTo>
                              <a:cubicBezTo>
                                <a:pt x="1012" y="630"/>
                                <a:pt x="1012" y="670"/>
                                <a:pt x="1012" y="552"/>
                              </a:cubicBezTo>
                              <a:cubicBezTo>
                                <a:pt x="1012" y="434"/>
                                <a:pt x="1012" y="115"/>
                                <a:pt x="1012" y="0"/>
                              </a:cubicBez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2525" name="Group 1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9" y="2239"/>
                          <a:ext cx="221" cy="274"/>
                          <a:chOff x="4230" y="2795"/>
                          <a:chExt cx="915" cy="1180"/>
                        </a:xfrm>
                      </p:grpSpPr>
                      <p:sp>
                        <p:nvSpPr>
                          <p:cNvPr id="12526" name="Freeform 1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30" y="2795"/>
                            <a:ext cx="915" cy="1180"/>
                          </a:xfrm>
                          <a:custGeom>
                            <a:avLst/>
                            <a:gdLst>
                              <a:gd name="T0" fmla="*/ 0 w 915"/>
                              <a:gd name="T1" fmla="*/ 0 h 1180"/>
                              <a:gd name="T2" fmla="*/ 915 w 915"/>
                              <a:gd name="T3" fmla="*/ 15 h 1180"/>
                              <a:gd name="T4" fmla="*/ 630 w 915"/>
                              <a:gd name="T5" fmla="*/ 1180 h 1180"/>
                              <a:gd name="T6" fmla="*/ 270 w 915"/>
                              <a:gd name="T7" fmla="*/ 1155 h 1180"/>
                              <a:gd name="T8" fmla="*/ 0 w 915"/>
                              <a:gd name="T9" fmla="*/ 0 h 118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915"/>
                              <a:gd name="T16" fmla="*/ 0 h 1180"/>
                              <a:gd name="T17" fmla="*/ 915 w 915"/>
                              <a:gd name="T18" fmla="*/ 1180 h 118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915" h="1180">
                                <a:moveTo>
                                  <a:pt x="0" y="0"/>
                                </a:moveTo>
                                <a:lnTo>
                                  <a:pt x="915" y="15"/>
                                </a:lnTo>
                                <a:lnTo>
                                  <a:pt x="630" y="1180"/>
                                </a:lnTo>
                                <a:lnTo>
                                  <a:pt x="270" y="115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rgbClr val="000000"/>
                              </a:gs>
                              <a:gs pos="50000">
                                <a:srgbClr val="969696"/>
                              </a:gs>
                              <a:gs pos="100000">
                                <a:srgbClr val="000000"/>
                              </a:gs>
                            </a:gsLst>
                            <a:lin ang="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2527" name="Oval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60" y="2845"/>
                            <a:ext cx="215" cy="215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C0C0C0"/>
                              </a:gs>
                              <a:gs pos="100000">
                                <a:srgbClr val="000000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2528" name="Oval 1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80" y="3660"/>
                            <a:ext cx="215" cy="215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C0C0C0"/>
                              </a:gs>
                              <a:gs pos="100000">
                                <a:srgbClr val="000000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529" name="Group 184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429" y="2112"/>
                      <a:ext cx="347" cy="334"/>
                      <a:chOff x="2400" y="2400"/>
                      <a:chExt cx="1440" cy="1440"/>
                    </a:xfrm>
                  </p:grpSpPr>
                  <p:sp>
                    <p:nvSpPr>
                      <p:cNvPr id="12530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0" y="2400"/>
                        <a:ext cx="1440" cy="14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8F8F8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31" name="Oval 1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0" y="2600"/>
                        <a:ext cx="1040" cy="10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000000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32" name="Oval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0" y="2800"/>
                        <a:ext cx="640" cy="6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100000">
                            <a:srgbClr val="969696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33" name="Oval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00" y="3000"/>
                        <a:ext cx="240" cy="240"/>
                      </a:xfrm>
                      <a:prstGeom prst="ellipse">
                        <a:avLst/>
                      </a:pr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534" name="Freeform 190"/>
                    <p:cNvSpPr>
                      <a:spLocks/>
                    </p:cNvSpPr>
                    <p:nvPr/>
                  </p:nvSpPr>
                  <p:spPr bwMode="auto">
                    <a:xfrm flipV="1">
                      <a:off x="555" y="1962"/>
                      <a:ext cx="114" cy="85"/>
                    </a:xfrm>
                    <a:custGeom>
                      <a:avLst/>
                      <a:gdLst>
                        <a:gd name="T0" fmla="*/ 1 w 2020"/>
                        <a:gd name="T1" fmla="*/ 0 h 2594"/>
                        <a:gd name="T2" fmla="*/ 1 w 2020"/>
                        <a:gd name="T3" fmla="*/ 1 h 2594"/>
                        <a:gd name="T4" fmla="*/ 0 w 2020"/>
                        <a:gd name="T5" fmla="*/ 1 h 2594"/>
                        <a:gd name="T6" fmla="*/ 0 w 2020"/>
                        <a:gd name="T7" fmla="*/ 1 h 2594"/>
                        <a:gd name="T8" fmla="*/ 0 w 2020"/>
                        <a:gd name="T9" fmla="*/ 1 h 2594"/>
                        <a:gd name="T10" fmla="*/ 0 w 2020"/>
                        <a:gd name="T11" fmla="*/ 2 h 2594"/>
                        <a:gd name="T12" fmla="*/ 0 w 2020"/>
                        <a:gd name="T13" fmla="*/ 2 h 2594"/>
                        <a:gd name="T14" fmla="*/ 0 w 2020"/>
                        <a:gd name="T15" fmla="*/ 2 h 2594"/>
                        <a:gd name="T16" fmla="*/ 1 w 2020"/>
                        <a:gd name="T17" fmla="*/ 3 h 2594"/>
                        <a:gd name="T18" fmla="*/ 1 w 2020"/>
                        <a:gd name="T19" fmla="*/ 3 h 2594"/>
                        <a:gd name="T20" fmla="*/ 2 w 2020"/>
                        <a:gd name="T21" fmla="*/ 2 h 2594"/>
                        <a:gd name="T22" fmla="*/ 2 w 2020"/>
                        <a:gd name="T23" fmla="*/ 2 h 2594"/>
                        <a:gd name="T24" fmla="*/ 2 w 2020"/>
                        <a:gd name="T25" fmla="*/ 2 h 2594"/>
                        <a:gd name="T26" fmla="*/ 2 w 2020"/>
                        <a:gd name="T27" fmla="*/ 1 h 2594"/>
                        <a:gd name="T28" fmla="*/ 2 w 2020"/>
                        <a:gd name="T29" fmla="*/ 1 h 2594"/>
                        <a:gd name="T30" fmla="*/ 2 w 2020"/>
                        <a:gd name="T31" fmla="*/ 2 h 2594"/>
                        <a:gd name="T32" fmla="*/ 1 w 2020"/>
                        <a:gd name="T33" fmla="*/ 2 h 2594"/>
                        <a:gd name="T34" fmla="*/ 1 w 2020"/>
                        <a:gd name="T35" fmla="*/ 2 h 2594"/>
                        <a:gd name="T36" fmla="*/ 1 w 2020"/>
                        <a:gd name="T37" fmla="*/ 2 h 2594"/>
                        <a:gd name="T38" fmla="*/ 1 w 2020"/>
                        <a:gd name="T39" fmla="*/ 2 h 2594"/>
                        <a:gd name="T40" fmla="*/ 1 w 2020"/>
                        <a:gd name="T41" fmla="*/ 2 h 2594"/>
                        <a:gd name="T42" fmla="*/ 1 w 2020"/>
                        <a:gd name="T43" fmla="*/ 1 h 2594"/>
                        <a:gd name="T44" fmla="*/ 1 w 2020"/>
                        <a:gd name="T45" fmla="*/ 1 h 2594"/>
                        <a:gd name="T46" fmla="*/ 1 w 2020"/>
                        <a:gd name="T47" fmla="*/ 1 h 2594"/>
                        <a:gd name="T48" fmla="*/ 1 w 2020"/>
                        <a:gd name="T49" fmla="*/ 1 h 2594"/>
                        <a:gd name="T50" fmla="*/ 1 w 2020"/>
                        <a:gd name="T51" fmla="*/ 0 h 2594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020"/>
                        <a:gd name="T79" fmla="*/ 0 h 2594"/>
                        <a:gd name="T80" fmla="*/ 2020 w 2020"/>
                        <a:gd name="T81" fmla="*/ 2594 h 2594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020" h="2594">
                          <a:moveTo>
                            <a:pt x="472" y="15"/>
                          </a:moveTo>
                          <a:cubicBezTo>
                            <a:pt x="472" y="107"/>
                            <a:pt x="477" y="387"/>
                            <a:pt x="472" y="552"/>
                          </a:cubicBezTo>
                          <a:cubicBezTo>
                            <a:pt x="467" y="717"/>
                            <a:pt x="480" y="887"/>
                            <a:pt x="442" y="1005"/>
                          </a:cubicBezTo>
                          <a:cubicBezTo>
                            <a:pt x="404" y="1123"/>
                            <a:pt x="302" y="1180"/>
                            <a:pt x="247" y="1260"/>
                          </a:cubicBezTo>
                          <a:cubicBezTo>
                            <a:pt x="192" y="1340"/>
                            <a:pt x="152" y="1398"/>
                            <a:pt x="112" y="1488"/>
                          </a:cubicBezTo>
                          <a:cubicBezTo>
                            <a:pt x="72" y="1578"/>
                            <a:pt x="14" y="1706"/>
                            <a:pt x="7" y="1800"/>
                          </a:cubicBezTo>
                          <a:cubicBezTo>
                            <a:pt x="0" y="1894"/>
                            <a:pt x="25" y="1968"/>
                            <a:pt x="67" y="2055"/>
                          </a:cubicBezTo>
                          <a:cubicBezTo>
                            <a:pt x="109" y="2142"/>
                            <a:pt x="165" y="2245"/>
                            <a:pt x="262" y="2325"/>
                          </a:cubicBezTo>
                          <a:cubicBezTo>
                            <a:pt x="359" y="2405"/>
                            <a:pt x="515" y="2498"/>
                            <a:pt x="652" y="2535"/>
                          </a:cubicBezTo>
                          <a:cubicBezTo>
                            <a:pt x="789" y="2572"/>
                            <a:pt x="937" y="2594"/>
                            <a:pt x="1087" y="2550"/>
                          </a:cubicBezTo>
                          <a:cubicBezTo>
                            <a:pt x="1237" y="2506"/>
                            <a:pt x="1440" y="2366"/>
                            <a:pt x="1552" y="2268"/>
                          </a:cubicBezTo>
                          <a:cubicBezTo>
                            <a:pt x="1664" y="2170"/>
                            <a:pt x="1702" y="2069"/>
                            <a:pt x="1762" y="1965"/>
                          </a:cubicBezTo>
                          <a:cubicBezTo>
                            <a:pt x="1822" y="1861"/>
                            <a:pt x="1872" y="1759"/>
                            <a:pt x="1912" y="1644"/>
                          </a:cubicBezTo>
                          <a:cubicBezTo>
                            <a:pt x="1952" y="1529"/>
                            <a:pt x="2020" y="1309"/>
                            <a:pt x="2002" y="1275"/>
                          </a:cubicBezTo>
                          <a:cubicBezTo>
                            <a:pt x="1984" y="1241"/>
                            <a:pt x="1874" y="1355"/>
                            <a:pt x="1807" y="1440"/>
                          </a:cubicBezTo>
                          <a:cubicBezTo>
                            <a:pt x="1740" y="1525"/>
                            <a:pt x="1669" y="1690"/>
                            <a:pt x="1597" y="1785"/>
                          </a:cubicBezTo>
                          <a:cubicBezTo>
                            <a:pt x="1525" y="1880"/>
                            <a:pt x="1442" y="1953"/>
                            <a:pt x="1372" y="2010"/>
                          </a:cubicBezTo>
                          <a:cubicBezTo>
                            <a:pt x="1302" y="2067"/>
                            <a:pt x="1257" y="2113"/>
                            <a:pt x="1177" y="2130"/>
                          </a:cubicBezTo>
                          <a:cubicBezTo>
                            <a:pt x="1097" y="2147"/>
                            <a:pt x="982" y="2147"/>
                            <a:pt x="892" y="2115"/>
                          </a:cubicBezTo>
                          <a:cubicBezTo>
                            <a:pt x="802" y="2083"/>
                            <a:pt x="677" y="2022"/>
                            <a:pt x="637" y="1935"/>
                          </a:cubicBezTo>
                          <a:cubicBezTo>
                            <a:pt x="597" y="1848"/>
                            <a:pt x="612" y="1702"/>
                            <a:pt x="652" y="1590"/>
                          </a:cubicBezTo>
                          <a:cubicBezTo>
                            <a:pt x="692" y="1478"/>
                            <a:pt x="817" y="1355"/>
                            <a:pt x="877" y="1260"/>
                          </a:cubicBezTo>
                          <a:cubicBezTo>
                            <a:pt x="937" y="1165"/>
                            <a:pt x="990" y="1112"/>
                            <a:pt x="1012" y="1020"/>
                          </a:cubicBezTo>
                          <a:cubicBezTo>
                            <a:pt x="1034" y="928"/>
                            <a:pt x="1012" y="786"/>
                            <a:pt x="1012" y="708"/>
                          </a:cubicBezTo>
                          <a:cubicBezTo>
                            <a:pt x="1012" y="630"/>
                            <a:pt x="1012" y="670"/>
                            <a:pt x="1012" y="552"/>
                          </a:cubicBezTo>
                          <a:cubicBezTo>
                            <a:pt x="1012" y="434"/>
                            <a:pt x="1012" y="115"/>
                            <a:pt x="1012" y="0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35" name="Oval 194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4" y="2067"/>
                      <a:ext cx="51" cy="4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2536" name="Group 2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0" y="2039"/>
                      <a:ext cx="130" cy="513"/>
                      <a:chOff x="612" y="3048"/>
                      <a:chExt cx="148" cy="345"/>
                    </a:xfrm>
                  </p:grpSpPr>
                  <p:sp>
                    <p:nvSpPr>
                      <p:cNvPr id="12537" name="Freeform 192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617" y="3048"/>
                        <a:ext cx="143" cy="184"/>
                      </a:xfrm>
                      <a:custGeom>
                        <a:avLst/>
                        <a:gdLst>
                          <a:gd name="T0" fmla="*/ 0 w 915"/>
                          <a:gd name="T1" fmla="*/ 0 h 1180"/>
                          <a:gd name="T2" fmla="*/ 915 w 915"/>
                          <a:gd name="T3" fmla="*/ 15 h 1180"/>
                          <a:gd name="T4" fmla="*/ 630 w 915"/>
                          <a:gd name="T5" fmla="*/ 1180 h 1180"/>
                          <a:gd name="T6" fmla="*/ 270 w 915"/>
                          <a:gd name="T7" fmla="*/ 1155 h 1180"/>
                          <a:gd name="T8" fmla="*/ 0 w 915"/>
                          <a:gd name="T9" fmla="*/ 0 h 11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15"/>
                          <a:gd name="T16" fmla="*/ 0 h 1180"/>
                          <a:gd name="T17" fmla="*/ 915 w 915"/>
                          <a:gd name="T18" fmla="*/ 1180 h 118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15" h="1180">
                            <a:moveTo>
                              <a:pt x="0" y="0"/>
                            </a:moveTo>
                            <a:lnTo>
                              <a:pt x="915" y="15"/>
                            </a:lnTo>
                            <a:lnTo>
                              <a:pt x="630" y="1180"/>
                            </a:lnTo>
                            <a:lnTo>
                              <a:pt x="270" y="115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rgbClr val="969696"/>
                          </a:gs>
                          <a:gs pos="100000">
                            <a:srgbClr val="000000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38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3209"/>
                        <a:ext cx="143" cy="184"/>
                      </a:xfrm>
                      <a:custGeom>
                        <a:avLst/>
                        <a:gdLst>
                          <a:gd name="T0" fmla="*/ 0 w 915"/>
                          <a:gd name="T1" fmla="*/ 0 h 1180"/>
                          <a:gd name="T2" fmla="*/ 915 w 915"/>
                          <a:gd name="T3" fmla="*/ 15 h 1180"/>
                          <a:gd name="T4" fmla="*/ 630 w 915"/>
                          <a:gd name="T5" fmla="*/ 1180 h 1180"/>
                          <a:gd name="T6" fmla="*/ 270 w 915"/>
                          <a:gd name="T7" fmla="*/ 1155 h 1180"/>
                          <a:gd name="T8" fmla="*/ 0 w 915"/>
                          <a:gd name="T9" fmla="*/ 0 h 11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15"/>
                          <a:gd name="T16" fmla="*/ 0 h 1180"/>
                          <a:gd name="T17" fmla="*/ 915 w 915"/>
                          <a:gd name="T18" fmla="*/ 1180 h 118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15" h="1180">
                            <a:moveTo>
                              <a:pt x="0" y="0"/>
                            </a:moveTo>
                            <a:lnTo>
                              <a:pt x="915" y="15"/>
                            </a:lnTo>
                            <a:lnTo>
                              <a:pt x="630" y="1180"/>
                            </a:lnTo>
                            <a:lnTo>
                              <a:pt x="270" y="115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rgbClr val="969696"/>
                          </a:gs>
                          <a:gs pos="100000">
                            <a:srgbClr val="000000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539" name="Oval 19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7" y="2271"/>
                      <a:ext cx="50" cy="4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40" name="Oval 19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4" y="2026"/>
                      <a:ext cx="51" cy="4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41" name="Oval 19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7" y="2482"/>
                      <a:ext cx="50" cy="4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577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584" y="1848"/>
                    <a:ext cx="0" cy="11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2394" name="xjhlx8"/>
          <p:cNvGrpSpPr>
            <a:grpSpLocks noChangeAspect="1"/>
          </p:cNvGrpSpPr>
          <p:nvPr/>
        </p:nvGrpSpPr>
        <p:grpSpPr bwMode="auto">
          <a:xfrm rot="-5400000" flipH="1" flipV="1">
            <a:off x="463411" y="1280694"/>
            <a:ext cx="434579" cy="425450"/>
            <a:chOff x="6892" y="783"/>
            <a:chExt cx="813" cy="579"/>
          </a:xfrm>
        </p:grpSpPr>
        <p:grpSp>
          <p:nvGrpSpPr>
            <p:cNvPr id="12438" name="Group 146"/>
            <p:cNvGrpSpPr>
              <a:grpSpLocks noChangeAspect="1"/>
            </p:cNvGrpSpPr>
            <p:nvPr/>
          </p:nvGrpSpPr>
          <p:grpSpPr bwMode="auto">
            <a:xfrm>
              <a:off x="7125" y="783"/>
              <a:ext cx="580" cy="579"/>
              <a:chOff x="2400" y="2400"/>
              <a:chExt cx="1440" cy="1440"/>
            </a:xfrm>
          </p:grpSpPr>
          <p:sp>
            <p:nvSpPr>
              <p:cNvPr id="12440" name="Oval 147"/>
              <p:cNvSpPr>
                <a:spLocks noChangeAspect="1" noChangeArrowheads="1"/>
              </p:cNvSpPr>
              <p:nvPr/>
            </p:nvSpPr>
            <p:spPr bwMode="auto">
              <a:xfrm>
                <a:off x="2400" y="2400"/>
                <a:ext cx="1440" cy="14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F8F8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12441" name="Oval 148"/>
              <p:cNvSpPr>
                <a:spLocks noChangeAspect="1" noChangeArrowheads="1"/>
              </p:cNvSpPr>
              <p:nvPr/>
            </p:nvSpPr>
            <p:spPr bwMode="auto">
              <a:xfrm>
                <a:off x="2600" y="2600"/>
                <a:ext cx="1040" cy="10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12442" name="Oval 149"/>
              <p:cNvSpPr>
                <a:spLocks noChangeAspect="1" noChangeArrowheads="1"/>
              </p:cNvSpPr>
              <p:nvPr/>
            </p:nvSpPr>
            <p:spPr bwMode="auto">
              <a:xfrm>
                <a:off x="2800" y="2800"/>
                <a:ext cx="640" cy="640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96969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12443" name="Oval 150"/>
              <p:cNvSpPr>
                <a:spLocks noChangeAspect="1" noChangeArrowheads="1"/>
              </p:cNvSpPr>
              <p:nvPr/>
            </p:nvSpPr>
            <p:spPr bwMode="auto">
              <a:xfrm>
                <a:off x="3000" y="3000"/>
                <a:ext cx="240" cy="24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sp>
          <p:nvSpPr>
            <p:cNvPr id="12439" name="Rectangle 151"/>
            <p:cNvSpPr>
              <a:spLocks noChangeAspect="1" noChangeArrowheads="1"/>
            </p:cNvSpPr>
            <p:nvPr/>
          </p:nvSpPr>
          <p:spPr bwMode="auto">
            <a:xfrm>
              <a:off x="6892" y="1024"/>
              <a:ext cx="555" cy="97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endParaRPr lang="zh-CN" altLang="en-US"/>
            </a:p>
          </p:txBody>
        </p:sp>
      </p:grpSp>
      <p:sp>
        <p:nvSpPr>
          <p:cNvPr id="12396" name="Line 164"/>
          <p:cNvSpPr>
            <a:spLocks noChangeShapeType="1"/>
          </p:cNvSpPr>
          <p:nvPr/>
        </p:nvSpPr>
        <p:spPr bwMode="auto">
          <a:xfrm>
            <a:off x="409239" y="1927402"/>
            <a:ext cx="67306" cy="1004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7" name="Line 165"/>
          <p:cNvSpPr>
            <a:spLocks noChangeShapeType="1"/>
          </p:cNvSpPr>
          <p:nvPr/>
        </p:nvSpPr>
        <p:spPr bwMode="auto">
          <a:xfrm flipH="1">
            <a:off x="881590" y="1566643"/>
            <a:ext cx="5485" cy="132014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8" name="Line 166"/>
          <p:cNvSpPr>
            <a:spLocks noChangeShapeType="1"/>
          </p:cNvSpPr>
          <p:nvPr/>
        </p:nvSpPr>
        <p:spPr bwMode="auto">
          <a:xfrm>
            <a:off x="474327" y="1598790"/>
            <a:ext cx="227244" cy="92795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401" name="Group 175"/>
          <p:cNvGrpSpPr>
            <a:grpSpLocks/>
          </p:cNvGrpSpPr>
          <p:nvPr/>
        </p:nvGrpSpPr>
        <p:grpSpPr bwMode="auto">
          <a:xfrm flipV="1">
            <a:off x="296525" y="1266605"/>
            <a:ext cx="827088" cy="33338"/>
            <a:chOff x="3121" y="1752"/>
            <a:chExt cx="722" cy="130"/>
          </a:xfrm>
        </p:grpSpPr>
        <p:sp>
          <p:nvSpPr>
            <p:cNvPr id="12414" name="Line 176"/>
            <p:cNvSpPr>
              <a:spLocks noChangeShapeType="1"/>
            </p:cNvSpPr>
            <p:nvPr/>
          </p:nvSpPr>
          <p:spPr bwMode="auto">
            <a:xfrm flipH="1">
              <a:off x="3121" y="1760"/>
              <a:ext cx="120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5" name="Line 177"/>
            <p:cNvSpPr>
              <a:spLocks noChangeShapeType="1"/>
            </p:cNvSpPr>
            <p:nvPr/>
          </p:nvSpPr>
          <p:spPr bwMode="auto">
            <a:xfrm flipH="1">
              <a:off x="3241" y="1760"/>
              <a:ext cx="121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6" name="Line 178"/>
            <p:cNvSpPr>
              <a:spLocks noChangeShapeType="1"/>
            </p:cNvSpPr>
            <p:nvPr/>
          </p:nvSpPr>
          <p:spPr bwMode="auto">
            <a:xfrm flipH="1">
              <a:off x="3362" y="1760"/>
              <a:ext cx="120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7" name="Line 179"/>
            <p:cNvSpPr>
              <a:spLocks noChangeShapeType="1"/>
            </p:cNvSpPr>
            <p:nvPr/>
          </p:nvSpPr>
          <p:spPr bwMode="auto">
            <a:xfrm flipH="1">
              <a:off x="3482" y="1760"/>
              <a:ext cx="120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8" name="Line 180"/>
            <p:cNvSpPr>
              <a:spLocks noChangeShapeType="1"/>
            </p:cNvSpPr>
            <p:nvPr/>
          </p:nvSpPr>
          <p:spPr bwMode="auto">
            <a:xfrm flipH="1">
              <a:off x="3602" y="1760"/>
              <a:ext cx="120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9" name="Line 181"/>
            <p:cNvSpPr>
              <a:spLocks noChangeShapeType="1"/>
            </p:cNvSpPr>
            <p:nvPr/>
          </p:nvSpPr>
          <p:spPr bwMode="auto">
            <a:xfrm flipH="1">
              <a:off x="3722" y="1760"/>
              <a:ext cx="121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20" name="Line 182"/>
            <p:cNvSpPr>
              <a:spLocks noChangeShapeType="1"/>
            </p:cNvSpPr>
            <p:nvPr/>
          </p:nvSpPr>
          <p:spPr bwMode="auto">
            <a:xfrm>
              <a:off x="3144" y="1752"/>
              <a:ext cx="6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615" name="Group 327"/>
          <p:cNvGrpSpPr>
            <a:grpSpLocks/>
          </p:cNvGrpSpPr>
          <p:nvPr/>
        </p:nvGrpSpPr>
        <p:grpSpPr bwMode="auto">
          <a:xfrm>
            <a:off x="256838" y="1772621"/>
            <a:ext cx="647700" cy="2194284"/>
            <a:chOff x="243" y="799"/>
            <a:chExt cx="408" cy="1398"/>
          </a:xfrm>
        </p:grpSpPr>
        <p:grpSp>
          <p:nvGrpSpPr>
            <p:cNvPr id="12400" name="xjhlx13"/>
            <p:cNvGrpSpPr>
              <a:grpSpLocks/>
            </p:cNvGrpSpPr>
            <p:nvPr/>
          </p:nvGrpSpPr>
          <p:grpSpPr bwMode="auto">
            <a:xfrm>
              <a:off x="442" y="1962"/>
              <a:ext cx="181" cy="235"/>
              <a:chOff x="6627" y="2220"/>
              <a:chExt cx="1155" cy="1502"/>
            </a:xfrm>
          </p:grpSpPr>
          <p:sp>
            <p:nvSpPr>
              <p:cNvPr id="12421" name="Freeform 172"/>
              <p:cNvSpPr>
                <a:spLocks/>
              </p:cNvSpPr>
              <p:nvPr/>
            </p:nvSpPr>
            <p:spPr bwMode="auto">
              <a:xfrm>
                <a:off x="7067" y="3288"/>
                <a:ext cx="338" cy="434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22" name="Freeform 173"/>
              <p:cNvSpPr>
                <a:spLocks/>
              </p:cNvSpPr>
              <p:nvPr/>
            </p:nvSpPr>
            <p:spPr bwMode="auto">
              <a:xfrm flipH="1" flipV="1">
                <a:off x="7002" y="2220"/>
                <a:ext cx="338" cy="434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12423" name="Rectangle 174"/>
              <p:cNvSpPr>
                <a:spLocks noChangeArrowheads="1"/>
              </p:cNvSpPr>
              <p:nvPr/>
            </p:nvSpPr>
            <p:spPr bwMode="auto"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93" name="Text Box 144"/>
            <p:cNvSpPr txBox="1">
              <a:spLocks noChangeArrowheads="1"/>
            </p:cNvSpPr>
            <p:nvPr/>
          </p:nvSpPr>
          <p:spPr bwMode="auto">
            <a:xfrm>
              <a:off x="243" y="799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1" hangingPunct="1"/>
              <a:r>
                <a:rPr lang="en-US" altLang="zh-CN" sz="2000" i="1">
                  <a:solidFill>
                    <a:schemeClr val="tx1"/>
                  </a:solidFill>
                  <a:latin typeface="Times New Roman" charset="0"/>
                </a:rPr>
                <a:t>F</a:t>
              </a:r>
              <a:endParaRPr lang="en-US" altLang="zh-CN" sz="2000">
                <a:solidFill>
                  <a:schemeClr val="tx1"/>
                </a:solidFill>
              </a:endParaRPr>
            </a:p>
          </p:txBody>
        </p:sp>
        <p:grpSp>
          <p:nvGrpSpPr>
            <p:cNvPr id="12399" name="xjhlx13"/>
            <p:cNvGrpSpPr>
              <a:grpSpLocks/>
            </p:cNvGrpSpPr>
            <p:nvPr/>
          </p:nvGrpSpPr>
          <p:grpSpPr bwMode="auto">
            <a:xfrm>
              <a:off x="439" y="1759"/>
              <a:ext cx="188" cy="239"/>
              <a:chOff x="6627" y="2220"/>
              <a:chExt cx="1155" cy="1502"/>
            </a:xfrm>
          </p:grpSpPr>
          <p:sp>
            <p:nvSpPr>
              <p:cNvPr id="12424" name="Freeform 168"/>
              <p:cNvSpPr>
                <a:spLocks/>
              </p:cNvSpPr>
              <p:nvPr/>
            </p:nvSpPr>
            <p:spPr bwMode="auto">
              <a:xfrm>
                <a:off x="7067" y="3288"/>
                <a:ext cx="338" cy="434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25" name="Freeform 169"/>
              <p:cNvSpPr>
                <a:spLocks/>
              </p:cNvSpPr>
              <p:nvPr/>
            </p:nvSpPr>
            <p:spPr bwMode="auto">
              <a:xfrm flipH="1" flipV="1">
                <a:off x="7002" y="2220"/>
                <a:ext cx="338" cy="434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12426" name="Rectangle 170"/>
              <p:cNvSpPr>
                <a:spLocks noChangeArrowheads="1"/>
              </p:cNvSpPr>
              <p:nvPr/>
            </p:nvSpPr>
            <p:spPr bwMode="auto"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587" name="Group 299"/>
            <p:cNvGrpSpPr>
              <a:grpSpLocks/>
            </p:cNvGrpSpPr>
            <p:nvPr/>
          </p:nvGrpSpPr>
          <p:grpSpPr bwMode="auto">
            <a:xfrm>
              <a:off x="368" y="1274"/>
              <a:ext cx="283" cy="518"/>
              <a:chOff x="1548" y="2925"/>
              <a:chExt cx="362" cy="666"/>
            </a:xfrm>
          </p:grpSpPr>
          <p:grpSp>
            <p:nvGrpSpPr>
              <p:cNvPr id="12588" name="Group 153"/>
              <p:cNvGrpSpPr>
                <a:grpSpLocks/>
              </p:cNvGrpSpPr>
              <p:nvPr/>
            </p:nvGrpSpPr>
            <p:grpSpPr bwMode="auto">
              <a:xfrm>
                <a:off x="1548" y="3069"/>
                <a:ext cx="347" cy="334"/>
                <a:chOff x="2400" y="2400"/>
                <a:chExt cx="1440" cy="1440"/>
              </a:xfrm>
            </p:grpSpPr>
            <p:sp>
              <p:nvSpPr>
                <p:cNvPr id="12589" name="Oval 154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90" name="Oval 155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91" name="Oval 156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92" name="Oval 157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93" name="Group 184"/>
              <p:cNvGrpSpPr>
                <a:grpSpLocks/>
              </p:cNvGrpSpPr>
              <p:nvPr/>
            </p:nvGrpSpPr>
            <p:grpSpPr bwMode="auto">
              <a:xfrm flipV="1">
                <a:off x="1563" y="3075"/>
                <a:ext cx="347" cy="334"/>
                <a:chOff x="2400" y="2400"/>
                <a:chExt cx="1440" cy="1440"/>
              </a:xfrm>
            </p:grpSpPr>
            <p:sp>
              <p:nvSpPr>
                <p:cNvPr id="12594" name="Oval 185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2595" name="Oval 186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2596" name="Oval 187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2597" name="Oval 188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98" name="Group 310"/>
              <p:cNvGrpSpPr>
                <a:grpSpLocks/>
              </p:cNvGrpSpPr>
              <p:nvPr/>
            </p:nvGrpSpPr>
            <p:grpSpPr bwMode="auto">
              <a:xfrm>
                <a:off x="1689" y="2925"/>
                <a:ext cx="114" cy="666"/>
                <a:chOff x="243" y="2621"/>
                <a:chExt cx="114" cy="666"/>
              </a:xfrm>
            </p:grpSpPr>
            <p:sp>
              <p:nvSpPr>
                <p:cNvPr id="12599" name="Freeform 210"/>
                <p:cNvSpPr>
                  <a:spLocks/>
                </p:cNvSpPr>
                <p:nvPr/>
              </p:nvSpPr>
              <p:spPr bwMode="auto">
                <a:xfrm flipV="1">
                  <a:off x="272" y="2621"/>
                  <a:ext cx="77" cy="106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2600" name="Freeform 210"/>
                <p:cNvSpPr>
                  <a:spLocks/>
                </p:cNvSpPr>
                <p:nvPr/>
              </p:nvSpPr>
              <p:spPr bwMode="auto">
                <a:xfrm>
                  <a:off x="271" y="3181"/>
                  <a:ext cx="77" cy="106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601" name="Freeform 212"/>
                <p:cNvSpPr>
                  <a:spLocks/>
                </p:cNvSpPr>
                <p:nvPr/>
              </p:nvSpPr>
              <p:spPr bwMode="auto">
                <a:xfrm>
                  <a:off x="243" y="2910"/>
                  <a:ext cx="114" cy="271"/>
                </a:xfrm>
                <a:custGeom>
                  <a:avLst/>
                  <a:gdLst>
                    <a:gd name="T0" fmla="*/ 0 w 915"/>
                    <a:gd name="T1" fmla="*/ 0 h 1180"/>
                    <a:gd name="T2" fmla="*/ 915 w 915"/>
                    <a:gd name="T3" fmla="*/ 15 h 1180"/>
                    <a:gd name="T4" fmla="*/ 630 w 915"/>
                    <a:gd name="T5" fmla="*/ 1180 h 1180"/>
                    <a:gd name="T6" fmla="*/ 270 w 915"/>
                    <a:gd name="T7" fmla="*/ 1155 h 1180"/>
                    <a:gd name="T8" fmla="*/ 0 w 915"/>
                    <a:gd name="T9" fmla="*/ 0 h 1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5"/>
                    <a:gd name="T16" fmla="*/ 0 h 1180"/>
                    <a:gd name="T17" fmla="*/ 915 w 915"/>
                    <a:gd name="T18" fmla="*/ 1180 h 1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602" name="Oval 214"/>
                <p:cNvSpPr>
                  <a:spLocks noChangeArrowheads="1"/>
                </p:cNvSpPr>
                <p:nvPr/>
              </p:nvSpPr>
              <p:spPr bwMode="auto">
                <a:xfrm>
                  <a:off x="268" y="3152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603" name="Freeform 212"/>
                <p:cNvSpPr>
                  <a:spLocks/>
                </p:cNvSpPr>
                <p:nvPr/>
              </p:nvSpPr>
              <p:spPr bwMode="auto">
                <a:xfrm flipV="1">
                  <a:off x="243" y="2699"/>
                  <a:ext cx="114" cy="242"/>
                </a:xfrm>
                <a:custGeom>
                  <a:avLst/>
                  <a:gdLst>
                    <a:gd name="T0" fmla="*/ 0 w 915"/>
                    <a:gd name="T1" fmla="*/ 0 h 1180"/>
                    <a:gd name="T2" fmla="*/ 915 w 915"/>
                    <a:gd name="T3" fmla="*/ 15 h 1180"/>
                    <a:gd name="T4" fmla="*/ 630 w 915"/>
                    <a:gd name="T5" fmla="*/ 1180 h 1180"/>
                    <a:gd name="T6" fmla="*/ 270 w 915"/>
                    <a:gd name="T7" fmla="*/ 1155 h 1180"/>
                    <a:gd name="T8" fmla="*/ 0 w 915"/>
                    <a:gd name="T9" fmla="*/ 0 h 1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5"/>
                    <a:gd name="T16" fmla="*/ 0 h 1180"/>
                    <a:gd name="T17" fmla="*/ 915 w 915"/>
                    <a:gd name="T18" fmla="*/ 1180 h 1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2604" name="Oval 213"/>
                <p:cNvSpPr>
                  <a:spLocks noChangeArrowheads="1"/>
                </p:cNvSpPr>
                <p:nvPr/>
              </p:nvSpPr>
              <p:spPr bwMode="auto">
                <a:xfrm>
                  <a:off x="271" y="2699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605" name="Oval 317"/>
                <p:cNvSpPr>
                  <a:spLocks noChangeArrowheads="1"/>
                </p:cNvSpPr>
                <p:nvPr/>
              </p:nvSpPr>
              <p:spPr bwMode="auto">
                <a:xfrm>
                  <a:off x="262" y="2911"/>
                  <a:ext cx="81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60392"/>
                        <a:invGamma/>
                      </a:srgbClr>
                    </a:gs>
                    <a:gs pos="50000">
                      <a:srgbClr val="969696"/>
                    </a:gs>
                    <a:gs pos="100000">
                      <a:srgbClr val="969696">
                        <a:gamma/>
                        <a:shade val="60392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606" name="Oval 213"/>
                <p:cNvSpPr>
                  <a:spLocks noChangeArrowheads="1"/>
                </p:cNvSpPr>
                <p:nvPr/>
              </p:nvSpPr>
              <p:spPr bwMode="auto">
                <a:xfrm>
                  <a:off x="274" y="2925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aphicFrame>
        <p:nvGraphicFramePr>
          <p:cNvPr id="12617" name="Object 3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702242"/>
              </p:ext>
            </p:extLst>
          </p:nvPr>
        </p:nvGraphicFramePr>
        <p:xfrm>
          <a:off x="8257491" y="1851670"/>
          <a:ext cx="342900" cy="30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公式" r:id="rId3" imgW="139680" imgH="164880" progId="Equation.3">
                  <p:embed/>
                </p:oleObj>
              </mc:Choice>
              <mc:Fallback>
                <p:oleObj name="公式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491" y="1851670"/>
                        <a:ext cx="342900" cy="303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631866" y="2256715"/>
            <a:ext cx="45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2631866" y="2751770"/>
            <a:ext cx="45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3351946" y="2256715"/>
            <a:ext cx="45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>
                <a:solidFill>
                  <a:schemeClr val="tx1"/>
                </a:solidFill>
              </a:rPr>
              <a:t>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4162035" y="2256715"/>
            <a:ext cx="58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>
                <a:solidFill>
                  <a:schemeClr val="tx1"/>
                </a:solidFill>
              </a:rPr>
              <a:t>0</a:t>
            </a:r>
            <a:r>
              <a:rPr kumimoji="1" lang="en-US" altLang="zh-CN" dirty="0" smtClean="0">
                <a:solidFill>
                  <a:schemeClr val="tx1"/>
                </a:solidFill>
              </a:rPr>
              <a:t>.1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4162035" y="2751770"/>
            <a:ext cx="58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>
                <a:solidFill>
                  <a:schemeClr val="tx1"/>
                </a:solidFill>
              </a:rPr>
              <a:t>0</a:t>
            </a:r>
            <a:r>
              <a:rPr kumimoji="1" lang="en-US" altLang="zh-CN" dirty="0" smtClean="0">
                <a:solidFill>
                  <a:schemeClr val="tx1"/>
                </a:solidFill>
              </a:rPr>
              <a:t>.1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4882116" y="2256715"/>
            <a:ext cx="45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4882116" y="2751770"/>
            <a:ext cx="45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5557191" y="2256715"/>
            <a:ext cx="63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>
                <a:solidFill>
                  <a:schemeClr val="tx1"/>
                </a:solidFill>
              </a:rPr>
              <a:t>0</a:t>
            </a:r>
            <a:r>
              <a:rPr kumimoji="1" lang="en-US" altLang="zh-CN" dirty="0" smtClean="0">
                <a:solidFill>
                  <a:schemeClr val="tx1"/>
                </a:solidFill>
              </a:rPr>
              <a:t>.3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5557191" y="2751770"/>
            <a:ext cx="63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0.4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6322276" y="2256715"/>
            <a:ext cx="72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0.2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6412286" y="2751770"/>
            <a:ext cx="63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0.2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7267381" y="2256715"/>
            <a:ext cx="63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0.3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7267381" y="2751770"/>
            <a:ext cx="72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0.8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7852446" y="2256715"/>
            <a:ext cx="130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66.7%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7987461" y="2751770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25%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3396951" y="2751770"/>
            <a:ext cx="45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>
                <a:solidFill>
                  <a:schemeClr val="tx1"/>
                </a:solidFill>
              </a:rPr>
              <a:t>4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7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7416"/>
          <p:cNvSpPr txBox="1">
            <a:spLocks noChangeArrowheads="1"/>
          </p:cNvSpPr>
          <p:nvPr/>
        </p:nvSpPr>
        <p:spPr bwMode="auto">
          <a:xfrm>
            <a:off x="566555" y="276495"/>
            <a:ext cx="7353295" cy="365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6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zh-CN" altLang="en-US" sz="2600" b="1" dirty="0" smtClean="0">
                <a:latin typeface="Times New Roman" charset="0"/>
              </a:rPr>
              <a:t>关于机械效率</a:t>
            </a:r>
            <a:r>
              <a:rPr lang="zh-CN" altLang="en-US" sz="2600" b="1" dirty="0">
                <a:latin typeface="Times New Roman" charset="0"/>
              </a:rPr>
              <a:t>，下列说法正确的是（     ）</a:t>
            </a:r>
          </a:p>
          <a:p>
            <a:pPr algn="l" eaLnBrk="1" hangingPunct="1">
              <a:lnSpc>
                <a:spcPct val="150000"/>
              </a:lnSpc>
            </a:pPr>
            <a:endParaRPr lang="zh-CN" altLang="en-US" sz="2600" b="1" dirty="0" smtClean="0">
              <a:latin typeface="Times New Roman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600" b="1" dirty="0" smtClean="0">
                <a:latin typeface="Times New Roman" charset="0"/>
              </a:rPr>
              <a:t>A </a:t>
            </a:r>
            <a:r>
              <a:rPr lang="zh-CN" altLang="en-US" sz="2600" b="1" dirty="0">
                <a:latin typeface="Times New Roman" charset="0"/>
              </a:rPr>
              <a:t>.机械效率高的机械做功一定多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" charset="0"/>
              </a:rPr>
              <a:t>B .使用机械可以省力，省力越多，机械效率越高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" charset="0"/>
              </a:rPr>
              <a:t>C .没有摩擦时，机械效率一定等于100%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" charset="0"/>
              </a:rPr>
              <a:t>D .做同样的有用功，额外功越小，机械效率越大</a:t>
            </a:r>
          </a:p>
        </p:txBody>
      </p:sp>
      <p:sp>
        <p:nvSpPr>
          <p:cNvPr id="17418" name="文本框 17417"/>
          <p:cNvSpPr txBox="1">
            <a:spLocks noChangeArrowheads="1"/>
          </p:cNvSpPr>
          <p:nvPr/>
        </p:nvSpPr>
        <p:spPr bwMode="auto">
          <a:xfrm>
            <a:off x="6597225" y="456515"/>
            <a:ext cx="8350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600" b="1" dirty="0">
                <a:solidFill>
                  <a:srgbClr val="F8081F"/>
                </a:solidFill>
                <a:latin typeface="Times New Roman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5507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8433"/>
          <p:cNvSpPr txBox="1">
            <a:spLocks noChangeArrowheads="1"/>
          </p:cNvSpPr>
          <p:nvPr/>
        </p:nvSpPr>
        <p:spPr bwMode="auto">
          <a:xfrm>
            <a:off x="476545" y="321500"/>
            <a:ext cx="7778750" cy="245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6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zh-CN" altLang="en-US" sz="2600" b="1" dirty="0" smtClean="0">
                <a:latin typeface="Times New Roman" charset="0"/>
              </a:rPr>
              <a:t>用滑轮组将</a:t>
            </a:r>
            <a:r>
              <a:rPr lang="zh-CN" altLang="en-US" sz="2600" b="1" dirty="0">
                <a:latin typeface="Times New Roman" charset="0"/>
              </a:rPr>
              <a:t>重400 N的物体提高3 m，已知滑轮组的机械效率是80％，则总功、额外功分别为(     )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600" b="1" dirty="0" smtClean="0">
                <a:latin typeface="Times New Roman" charset="0"/>
              </a:rPr>
              <a:t>   </a:t>
            </a:r>
            <a:r>
              <a:rPr lang="zh-CN" altLang="en-US" sz="2600" b="1" dirty="0" smtClean="0">
                <a:latin typeface="Times New Roman" charset="0"/>
              </a:rPr>
              <a:t>A</a:t>
            </a:r>
            <a:r>
              <a:rPr lang="zh-CN" altLang="en-US" sz="2600" b="1" dirty="0">
                <a:latin typeface="Times New Roman" charset="0"/>
              </a:rPr>
              <a:t>.300 J、1 500 J           </a:t>
            </a:r>
            <a:r>
              <a:rPr lang="zh-CN" altLang="en-US" sz="2600" b="1" dirty="0" smtClean="0">
                <a:latin typeface="Times New Roman" charset="0"/>
              </a:rPr>
              <a:t>B</a:t>
            </a:r>
            <a:r>
              <a:rPr lang="zh-CN" altLang="en-US" sz="2600" b="1" dirty="0">
                <a:latin typeface="Times New Roman" charset="0"/>
              </a:rPr>
              <a:t>.1 500 J、300 J        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600" b="1" dirty="0" smtClean="0">
                <a:latin typeface="Times New Roman" charset="0"/>
              </a:rPr>
              <a:t>   </a:t>
            </a:r>
            <a:r>
              <a:rPr lang="zh-CN" altLang="en-US" sz="2600" b="1" dirty="0" smtClean="0">
                <a:latin typeface="Times New Roman" charset="0"/>
              </a:rPr>
              <a:t>C</a:t>
            </a:r>
            <a:r>
              <a:rPr lang="zh-CN" altLang="en-US" sz="2600" b="1" dirty="0">
                <a:latin typeface="Times New Roman" charset="0"/>
              </a:rPr>
              <a:t>.1 200 J、1 500 J   </a:t>
            </a:r>
            <a:r>
              <a:rPr lang="en-US" altLang="zh-CN" sz="2600" b="1" dirty="0" smtClean="0">
                <a:latin typeface="Times New Roman" charset="0"/>
              </a:rPr>
              <a:t> </a:t>
            </a:r>
            <a:r>
              <a:rPr lang="zh-CN" altLang="en-US" sz="2600" b="1" dirty="0" smtClean="0">
                <a:latin typeface="Times New Roman" charset="0"/>
              </a:rPr>
              <a:t>   </a:t>
            </a:r>
            <a:r>
              <a:rPr lang="en-US" altLang="zh-CN" sz="2600" b="1" dirty="0" smtClean="0">
                <a:latin typeface="Times New Roman" charset="0"/>
              </a:rPr>
              <a:t>   </a:t>
            </a:r>
            <a:r>
              <a:rPr lang="zh-CN" altLang="en-US" sz="2600" b="1" dirty="0" smtClean="0">
                <a:latin typeface="Times New Roman" charset="0"/>
              </a:rPr>
              <a:t>  </a:t>
            </a:r>
            <a:r>
              <a:rPr lang="zh-CN" altLang="en-US" sz="2600" b="1" dirty="0">
                <a:latin typeface="Times New Roman" charset="0"/>
              </a:rPr>
              <a:t>D.1 500 J、1 200 J</a:t>
            </a:r>
          </a:p>
        </p:txBody>
      </p:sp>
      <p:sp>
        <p:nvSpPr>
          <p:cNvPr id="18436" name="文本框 18435"/>
          <p:cNvSpPr txBox="1">
            <a:spLocks noChangeArrowheads="1"/>
          </p:cNvSpPr>
          <p:nvPr/>
        </p:nvSpPr>
        <p:spPr bwMode="auto">
          <a:xfrm>
            <a:off x="6957265" y="1086585"/>
            <a:ext cx="83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8081F"/>
                </a:solidFill>
                <a:latin typeface="Times New Roman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5203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矩形 736"/>
          <p:cNvSpPr/>
          <p:nvPr/>
        </p:nvSpPr>
        <p:spPr>
          <a:xfrm>
            <a:off x="341532" y="231491"/>
            <a:ext cx="8415935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</a:rPr>
              <a:t>某</a:t>
            </a:r>
            <a:r>
              <a:rPr lang="zh-CN" altLang="zh-CN" sz="2800" dirty="0">
                <a:solidFill>
                  <a:schemeClr val="tx1"/>
                </a:solidFill>
              </a:rPr>
              <a:t>建筑工地的工人师傅用图所示的滑轮组提升质量为</a:t>
            </a:r>
            <a:r>
              <a:rPr lang="en-US" altLang="zh-CN" sz="2800" dirty="0">
                <a:solidFill>
                  <a:schemeClr val="tx1"/>
                </a:solidFill>
              </a:rPr>
              <a:t>72kg</a:t>
            </a:r>
            <a:r>
              <a:rPr lang="zh-CN" altLang="zh-CN" sz="2800" dirty="0">
                <a:solidFill>
                  <a:schemeClr val="tx1"/>
                </a:solidFill>
              </a:rPr>
              <a:t>的重物</a:t>
            </a:r>
            <a:r>
              <a:rPr lang="en-US" altLang="zh-CN" sz="2800" dirty="0">
                <a:solidFill>
                  <a:schemeClr val="tx1"/>
                </a:solidFill>
              </a:rPr>
              <a:t>A</a:t>
            </a:r>
            <a:r>
              <a:rPr lang="zh-CN" altLang="zh-CN" sz="2800" dirty="0">
                <a:solidFill>
                  <a:schemeClr val="tx1"/>
                </a:solidFill>
              </a:rPr>
              <a:t>，动滑轮重</a:t>
            </a:r>
            <a:r>
              <a:rPr lang="en-US" altLang="zh-CN" sz="2800" dirty="0">
                <a:solidFill>
                  <a:schemeClr val="tx1"/>
                </a:solidFill>
              </a:rPr>
              <a:t>120N</a:t>
            </a:r>
            <a:r>
              <a:rPr lang="zh-CN" altLang="zh-CN" sz="2800" dirty="0">
                <a:solidFill>
                  <a:schemeClr val="tx1"/>
                </a:solidFill>
              </a:rPr>
              <a:t>，物体</a:t>
            </a:r>
            <a:r>
              <a:rPr lang="en-US" altLang="zh-CN" sz="2800" dirty="0">
                <a:solidFill>
                  <a:schemeClr val="tx1"/>
                </a:solidFill>
              </a:rPr>
              <a:t>A</a:t>
            </a:r>
            <a:r>
              <a:rPr lang="zh-CN" altLang="zh-CN" sz="2800" dirty="0">
                <a:solidFill>
                  <a:schemeClr val="tx1"/>
                </a:solidFill>
              </a:rPr>
              <a:t>以</a:t>
            </a:r>
            <a:r>
              <a:rPr lang="en-US" altLang="zh-CN" sz="2800" dirty="0">
                <a:solidFill>
                  <a:schemeClr val="tx1"/>
                </a:solidFill>
              </a:rPr>
              <a:t>0.1m/s</a:t>
            </a:r>
            <a:r>
              <a:rPr lang="zh-CN" altLang="zh-CN" sz="2800" dirty="0">
                <a:solidFill>
                  <a:schemeClr val="tx1"/>
                </a:solidFill>
              </a:rPr>
              <a:t>的速度沿竖直方向匀速上升了</a:t>
            </a:r>
            <a:r>
              <a:rPr lang="en-US" altLang="zh-CN" sz="2800" dirty="0">
                <a:solidFill>
                  <a:schemeClr val="tx1"/>
                </a:solidFill>
              </a:rPr>
              <a:t>20s</a:t>
            </a:r>
            <a:r>
              <a:rPr lang="zh-CN" altLang="zh-CN" sz="2800" dirty="0">
                <a:solidFill>
                  <a:schemeClr val="tx1"/>
                </a:solidFill>
              </a:rPr>
              <a:t>，不计绳重和摩擦，取</a:t>
            </a:r>
            <a:r>
              <a:rPr lang="en-US" altLang="zh-CN" sz="2800" i="1" dirty="0">
                <a:solidFill>
                  <a:schemeClr val="tx1"/>
                </a:solidFill>
              </a:rPr>
              <a:t>g </a:t>
            </a:r>
            <a:r>
              <a:rPr lang="en-US" altLang="zh-CN" sz="2800" dirty="0">
                <a:solidFill>
                  <a:schemeClr val="tx1"/>
                </a:solidFill>
              </a:rPr>
              <a:t>=10N</a:t>
            </a:r>
            <a:r>
              <a:rPr lang="zh-CN" altLang="zh-CN" sz="2800" dirty="0">
                <a:solidFill>
                  <a:schemeClr val="tx1"/>
                </a:solidFill>
              </a:rPr>
              <a:t>／</a:t>
            </a:r>
            <a:r>
              <a:rPr lang="en-US" altLang="zh-CN" sz="2800" dirty="0">
                <a:solidFill>
                  <a:schemeClr val="tx1"/>
                </a:solidFill>
              </a:rPr>
              <a:t>kg  </a:t>
            </a:r>
            <a:endParaRPr lang="zh-CN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zh-CN" sz="2800" dirty="0" smtClean="0">
                <a:solidFill>
                  <a:schemeClr val="tx1"/>
                </a:solidFill>
              </a:rPr>
              <a:t>求：（</a:t>
            </a:r>
            <a:r>
              <a:rPr lang="en-US" altLang="zh-CN" sz="2800" dirty="0" smtClean="0">
                <a:solidFill>
                  <a:schemeClr val="tx1"/>
                </a:solidFill>
              </a:rPr>
              <a:t>1</a:t>
            </a:r>
            <a:r>
              <a:rPr lang="zh-CN" altLang="zh-CN" sz="2800" dirty="0" smtClean="0">
                <a:solidFill>
                  <a:schemeClr val="tx1"/>
                </a:solidFill>
              </a:rPr>
              <a:t>）</a:t>
            </a:r>
            <a:r>
              <a:rPr lang="zh-CN" altLang="zh-CN" sz="2800" dirty="0">
                <a:solidFill>
                  <a:schemeClr val="tx1"/>
                </a:solidFill>
              </a:rPr>
              <a:t>拉力</a:t>
            </a:r>
            <a:r>
              <a:rPr lang="en-US" altLang="zh-CN" sz="2800" dirty="0">
                <a:solidFill>
                  <a:schemeClr val="tx1"/>
                </a:solidFill>
              </a:rPr>
              <a:t>20s</a:t>
            </a:r>
            <a:r>
              <a:rPr lang="zh-CN" altLang="zh-CN" sz="2800" dirty="0">
                <a:solidFill>
                  <a:schemeClr val="tx1"/>
                </a:solidFill>
              </a:rPr>
              <a:t>做了多少功？</a:t>
            </a:r>
          </a:p>
          <a:p>
            <a:pPr algn="l"/>
            <a:r>
              <a:rPr lang="zh-CN" altLang="zh-CN" sz="2800" dirty="0" smtClean="0">
                <a:solidFill>
                  <a:schemeClr val="tx1"/>
                </a:solidFill>
              </a:rPr>
              <a:t>（</a:t>
            </a:r>
            <a:r>
              <a:rPr lang="zh-CN" altLang="zh-CN" sz="2800" dirty="0">
                <a:solidFill>
                  <a:schemeClr val="tx1"/>
                </a:solidFill>
              </a:rPr>
              <a:t>2</a:t>
            </a:r>
            <a:r>
              <a:rPr lang="zh-CN" altLang="zh-CN" sz="2800" dirty="0" smtClean="0">
                <a:solidFill>
                  <a:schemeClr val="tx1"/>
                </a:solidFill>
              </a:rPr>
              <a:t>）拉力做</a:t>
            </a:r>
            <a:r>
              <a:rPr lang="zh-CN" altLang="zh-CN" sz="2800" dirty="0">
                <a:solidFill>
                  <a:schemeClr val="tx1"/>
                </a:solidFill>
              </a:rPr>
              <a:t>功的功率是多少</a:t>
            </a:r>
            <a:r>
              <a:rPr lang="zh-CN" altLang="zh-CN" sz="2800" dirty="0" smtClean="0">
                <a:solidFill>
                  <a:schemeClr val="tx1"/>
                </a:solidFill>
              </a:rPr>
              <a:t>？</a:t>
            </a:r>
            <a:endParaRPr lang="zh-CN" alt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zh-CN" sz="2800" dirty="0" smtClean="0">
                <a:solidFill>
                  <a:schemeClr val="tx1"/>
                </a:solidFill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</a:rPr>
              <a:t>3</a:t>
            </a:r>
            <a:r>
              <a:rPr lang="zh-CN" altLang="zh-CN" sz="2800" dirty="0" smtClean="0">
                <a:solidFill>
                  <a:schemeClr val="tx1"/>
                </a:solidFill>
              </a:rPr>
              <a:t>）</a:t>
            </a:r>
            <a:r>
              <a:rPr lang="zh-CN" altLang="en-US" sz="2800" dirty="0" smtClean="0">
                <a:solidFill>
                  <a:schemeClr val="tx1"/>
                </a:solidFill>
              </a:rPr>
              <a:t>滑轮组的机械效率</a:t>
            </a:r>
            <a:r>
              <a:rPr lang="zh-CN" altLang="zh-CN" sz="2800" dirty="0" smtClean="0">
                <a:solidFill>
                  <a:schemeClr val="tx1"/>
                </a:solidFill>
              </a:rPr>
              <a:t>是</a:t>
            </a:r>
            <a:r>
              <a:rPr lang="zh-CN" altLang="zh-CN" sz="2800" dirty="0">
                <a:solidFill>
                  <a:schemeClr val="tx1"/>
                </a:solidFill>
              </a:rPr>
              <a:t>多少？</a:t>
            </a:r>
          </a:p>
          <a:p>
            <a:pPr algn="l"/>
            <a:endParaRPr lang="zh-CN" altLang="zh-CN" sz="2800" dirty="0">
              <a:solidFill>
                <a:schemeClr val="tx1"/>
              </a:solidFill>
            </a:endParaRPr>
          </a:p>
        </p:txBody>
      </p:sp>
      <p:pic>
        <p:nvPicPr>
          <p:cNvPr id="738" name="图片 737" descr="屏幕快照 2020-03-24 下午8.48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0" y="2402696"/>
            <a:ext cx="2681920" cy="2518554"/>
          </a:xfrm>
          <a:prstGeom prst="rect">
            <a:avLst/>
          </a:prstGeom>
        </p:spPr>
      </p:pic>
      <p:sp>
        <p:nvSpPr>
          <p:cNvPr id="741" name="文本框 740"/>
          <p:cNvSpPr txBox="1"/>
          <p:nvPr/>
        </p:nvSpPr>
        <p:spPr>
          <a:xfrm>
            <a:off x="5472100" y="1896675"/>
            <a:ext cx="116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1680</a:t>
            </a:r>
            <a:r>
              <a:rPr lang="en-US" altLang="zh-CN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J</a:t>
            </a:r>
            <a:endParaRPr kumimoji="1" lang="zh-CN" altLang="en-US" sz="2800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742" name="文本框 741"/>
          <p:cNvSpPr txBox="1"/>
          <p:nvPr/>
        </p:nvSpPr>
        <p:spPr>
          <a:xfrm>
            <a:off x="5202070" y="2346725"/>
            <a:ext cx="116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84w</a:t>
            </a:r>
            <a:endParaRPr kumimoji="1" lang="zh-CN" altLang="en-US" sz="2800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92080" y="2796775"/>
            <a:ext cx="116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85.7%</a:t>
            </a:r>
            <a:endParaRPr kumimoji="1" lang="zh-CN" altLang="en-US" sz="2800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0671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/>
      <p:bldP spid="74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21034"/>
          <a:stretch/>
        </p:blipFill>
        <p:spPr>
          <a:xfrm>
            <a:off x="431541" y="546525"/>
            <a:ext cx="5175575" cy="41029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97127" y="1716655"/>
            <a:ext cx="3195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tx1"/>
                </a:solidFill>
              </a:rPr>
              <a:t>目的是让学生到学校，用摩托车送时，有没有不想做的功产生？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7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4436987" y="681540"/>
            <a:ext cx="45455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小明家</a:t>
            </a:r>
            <a:r>
              <a:rPr lang="zh-CN" altLang="en-US" sz="2800" dirty="0">
                <a:latin typeface="宋体"/>
                <a:ea typeface="宋体"/>
                <a:cs typeface="宋体"/>
              </a:rPr>
              <a:t>住在二楼，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买了一些沙子，可以用定滑轮和动滑轮</a:t>
            </a:r>
            <a:r>
              <a:rPr lang="zh-CN" altLang="en-US" sz="2800" dirty="0">
                <a:latin typeface="宋体"/>
                <a:ea typeface="宋体"/>
                <a:cs typeface="宋体"/>
              </a:rPr>
              <a:t>，使用动滑轮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的目的是为了？</a:t>
            </a:r>
            <a:endParaRPr lang="zh-CN" altLang="en-US" sz="2800" dirty="0">
              <a:latin typeface="宋体"/>
              <a:ea typeface="宋体"/>
              <a:cs typeface="宋体"/>
            </a:endParaRPr>
          </a:p>
        </p:txBody>
      </p:sp>
      <p:pic>
        <p:nvPicPr>
          <p:cNvPr id="4108" name="Picture 13" descr="C:\Users\Administrator\Desktop\81a7ee0fb770dea92598d1b5c5926d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861561"/>
            <a:ext cx="37620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4797027" y="2526746"/>
            <a:ext cx="3915435" cy="1980219"/>
            <a:chOff x="7537" y="5962"/>
            <a:chExt cx="5400" cy="3037"/>
          </a:xfrm>
        </p:grpSpPr>
        <p:sp>
          <p:nvSpPr>
            <p:cNvPr id="4103" name="云形标注 21"/>
            <p:cNvSpPr>
              <a:spLocks noChangeArrowheads="1"/>
            </p:cNvSpPr>
            <p:nvPr/>
          </p:nvSpPr>
          <p:spPr bwMode="auto">
            <a:xfrm>
              <a:off x="7537" y="5962"/>
              <a:ext cx="5400" cy="3037"/>
            </a:xfrm>
            <a:prstGeom prst="cloudCallout">
              <a:avLst>
                <a:gd name="adj1" fmla="val -82649"/>
                <a:gd name="adj2" fmla="val 496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zh-CN" altLang="en-US" sz="2400" b="1">
                <a:solidFill>
                  <a:srgbClr val="0000FF"/>
                </a:solidFill>
                <a:latin typeface="宋体" charset="0"/>
              </a:endParaRPr>
            </a:p>
          </p:txBody>
        </p:sp>
        <p:sp>
          <p:nvSpPr>
            <p:cNvPr id="4104" name="文本框 1"/>
            <p:cNvSpPr txBox="1">
              <a:spLocks noChangeArrowheads="1"/>
            </p:cNvSpPr>
            <p:nvPr/>
          </p:nvSpPr>
          <p:spPr bwMode="auto">
            <a:xfrm>
              <a:off x="7599" y="6790"/>
              <a:ext cx="4764" cy="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FF"/>
                  </a:solidFill>
                  <a:latin typeface="黑体" charset="0"/>
                  <a:ea typeface="黑体" charset="0"/>
                  <a:cs typeface="黑体" charset="0"/>
                </a:rPr>
                <a:t>    </a:t>
              </a:r>
              <a:r>
                <a:rPr lang="zh-CN" altLang="en-US" sz="2800" dirty="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rPr>
                <a:t>思考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rPr>
                <a:t>：两次做功的多少相等吗</a:t>
              </a:r>
              <a:r>
                <a:rPr lang="zh-CN" altLang="en-US" sz="2800" dirty="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rPr>
                <a:t>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2697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1520" y="231490"/>
            <a:ext cx="51755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一、有用功、额外功、总功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01570" y="906565"/>
            <a:ext cx="32120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、有用功</a:t>
            </a: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w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有</a:t>
            </a: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）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</a:t>
            </a:r>
            <a:endParaRPr lang="zh-CN" altLang="en-US" sz="28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51920" y="95157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使用机械时对人们有用的功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26669" t="7236" r="26863" b="20162"/>
          <a:stretch/>
        </p:blipFill>
        <p:spPr>
          <a:xfrm>
            <a:off x="881590" y="1581640"/>
            <a:ext cx="2950712" cy="28860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1600" y="450696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喝水时</a:t>
            </a:r>
            <a:r>
              <a:rPr kumimoji="1" lang="zh-CN" altLang="en-US" dirty="0" smtClean="0">
                <a:solidFill>
                  <a:srgbClr val="FF0000"/>
                </a:solidFill>
              </a:rPr>
              <a:t>对水做的功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112060" y="1761660"/>
            <a:ext cx="1305145" cy="3060340"/>
            <a:chOff x="1406" y="1735"/>
            <a:chExt cx="709" cy="2381"/>
          </a:xfrm>
        </p:grpSpPr>
        <p:grpSp>
          <p:nvGrpSpPr>
            <p:cNvPr id="13" name="xjhlx8"/>
            <p:cNvGrpSpPr>
              <a:grpSpLocks noChangeAspect="1"/>
            </p:cNvGrpSpPr>
            <p:nvPr/>
          </p:nvGrpSpPr>
          <p:grpSpPr bwMode="auto">
            <a:xfrm rot="-5400000" flipH="1" flipV="1">
              <a:off x="1489" y="1810"/>
              <a:ext cx="494" cy="365"/>
              <a:chOff x="6892" y="783"/>
              <a:chExt cx="813" cy="579"/>
            </a:xfrm>
          </p:grpSpPr>
          <p:grpSp>
            <p:nvGrpSpPr>
              <p:cNvPr id="51" name="Group 146"/>
              <p:cNvGrpSpPr>
                <a:grpSpLocks noChangeAspect="1"/>
              </p:cNvGrpSpPr>
              <p:nvPr/>
            </p:nvGrpSpPr>
            <p:grpSpPr bwMode="auto">
              <a:xfrm>
                <a:off x="7125" y="783"/>
                <a:ext cx="580" cy="579"/>
                <a:chOff x="2400" y="2400"/>
                <a:chExt cx="1440" cy="1440"/>
              </a:xfrm>
            </p:grpSpPr>
            <p:sp>
              <p:nvSpPr>
                <p:cNvPr id="53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54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55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56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</p:grpSp>
          <p:sp>
            <p:nvSpPr>
              <p:cNvPr id="52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6892" y="1024"/>
                <a:ext cx="555" cy="97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sp>
          <p:nvSpPr>
            <p:cNvPr id="14" name="Line 164"/>
            <p:cNvSpPr>
              <a:spLocks noChangeShapeType="1"/>
            </p:cNvSpPr>
            <p:nvPr/>
          </p:nvSpPr>
          <p:spPr bwMode="auto">
            <a:xfrm>
              <a:off x="1542" y="2750"/>
              <a:ext cx="2" cy="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65"/>
            <p:cNvSpPr>
              <a:spLocks noChangeShapeType="1"/>
            </p:cNvSpPr>
            <p:nvPr/>
          </p:nvSpPr>
          <p:spPr bwMode="auto">
            <a:xfrm flipH="1">
              <a:off x="1904" y="2077"/>
              <a:ext cx="8" cy="1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66"/>
            <p:cNvSpPr>
              <a:spLocks noChangeShapeType="1"/>
            </p:cNvSpPr>
            <p:nvPr/>
          </p:nvSpPr>
          <p:spPr bwMode="auto">
            <a:xfrm>
              <a:off x="1559" y="2112"/>
              <a:ext cx="187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" name="Group 76"/>
            <p:cNvGrpSpPr>
              <a:grpSpLocks/>
            </p:cNvGrpSpPr>
            <p:nvPr/>
          </p:nvGrpSpPr>
          <p:grpSpPr bwMode="auto">
            <a:xfrm>
              <a:off x="1542" y="3569"/>
              <a:ext cx="427" cy="547"/>
              <a:chOff x="527" y="3436"/>
              <a:chExt cx="301" cy="397"/>
            </a:xfrm>
          </p:grpSpPr>
          <p:sp>
            <p:nvSpPr>
              <p:cNvPr id="49" name="Freeform 169"/>
              <p:cNvSpPr>
                <a:spLocks/>
              </p:cNvSpPr>
              <p:nvPr/>
            </p:nvSpPr>
            <p:spPr bwMode="auto">
              <a:xfrm flipH="1" flipV="1">
                <a:off x="626" y="3436"/>
                <a:ext cx="71" cy="85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50" name="Rectangle 170"/>
              <p:cNvSpPr>
                <a:spLocks noChangeArrowheads="1"/>
              </p:cNvSpPr>
              <p:nvPr/>
            </p:nvSpPr>
            <p:spPr bwMode="auto">
              <a:xfrm>
                <a:off x="527" y="3527"/>
                <a:ext cx="301" cy="306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" name="Group 175"/>
            <p:cNvGrpSpPr>
              <a:grpSpLocks/>
            </p:cNvGrpSpPr>
            <p:nvPr/>
          </p:nvGrpSpPr>
          <p:grpSpPr bwMode="auto">
            <a:xfrm flipV="1">
              <a:off x="1406" y="1735"/>
              <a:ext cx="709" cy="39"/>
              <a:chOff x="3121" y="1752"/>
              <a:chExt cx="722" cy="130"/>
            </a:xfrm>
          </p:grpSpPr>
          <p:sp>
            <p:nvSpPr>
              <p:cNvPr id="42" name="Line 176"/>
              <p:cNvSpPr>
                <a:spLocks noChangeShapeType="1"/>
              </p:cNvSpPr>
              <p:nvPr/>
            </p:nvSpPr>
            <p:spPr bwMode="auto">
              <a:xfrm flipH="1">
                <a:off x="3121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Line 177"/>
              <p:cNvSpPr>
                <a:spLocks noChangeShapeType="1"/>
              </p:cNvSpPr>
              <p:nvPr/>
            </p:nvSpPr>
            <p:spPr bwMode="auto">
              <a:xfrm flipH="1">
                <a:off x="3241" y="1760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Line 178"/>
              <p:cNvSpPr>
                <a:spLocks noChangeShapeType="1"/>
              </p:cNvSpPr>
              <p:nvPr/>
            </p:nvSpPr>
            <p:spPr bwMode="auto">
              <a:xfrm flipH="1">
                <a:off x="336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Line 179"/>
              <p:cNvSpPr>
                <a:spLocks noChangeShapeType="1"/>
              </p:cNvSpPr>
              <p:nvPr/>
            </p:nvSpPr>
            <p:spPr bwMode="auto">
              <a:xfrm flipH="1">
                <a:off x="348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Line 180"/>
              <p:cNvSpPr>
                <a:spLocks noChangeShapeType="1"/>
              </p:cNvSpPr>
              <p:nvPr/>
            </p:nvSpPr>
            <p:spPr bwMode="auto">
              <a:xfrm flipH="1">
                <a:off x="360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181"/>
              <p:cNvSpPr>
                <a:spLocks noChangeShapeType="1"/>
              </p:cNvSpPr>
              <p:nvPr/>
            </p:nvSpPr>
            <p:spPr bwMode="auto">
              <a:xfrm flipH="1">
                <a:off x="3722" y="1760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182"/>
              <p:cNvSpPr>
                <a:spLocks noChangeShapeType="1"/>
              </p:cNvSpPr>
              <p:nvPr/>
            </p:nvSpPr>
            <p:spPr bwMode="auto">
              <a:xfrm>
                <a:off x="3144" y="1752"/>
                <a:ext cx="6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Group 87"/>
            <p:cNvGrpSpPr>
              <a:grpSpLocks/>
            </p:cNvGrpSpPr>
            <p:nvPr/>
          </p:nvGrpSpPr>
          <p:grpSpPr bwMode="auto">
            <a:xfrm>
              <a:off x="1548" y="2925"/>
              <a:ext cx="362" cy="666"/>
              <a:chOff x="1548" y="2925"/>
              <a:chExt cx="362" cy="666"/>
            </a:xfrm>
          </p:grpSpPr>
          <p:grpSp>
            <p:nvGrpSpPr>
              <p:cNvPr id="23" name="Group 153"/>
              <p:cNvGrpSpPr>
                <a:grpSpLocks/>
              </p:cNvGrpSpPr>
              <p:nvPr/>
            </p:nvGrpSpPr>
            <p:grpSpPr bwMode="auto">
              <a:xfrm>
                <a:off x="1548" y="3069"/>
                <a:ext cx="347" cy="334"/>
                <a:chOff x="2400" y="2400"/>
                <a:chExt cx="1440" cy="1440"/>
              </a:xfrm>
            </p:grpSpPr>
            <p:sp>
              <p:nvSpPr>
                <p:cNvPr id="38" name="Oval 154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Oval 155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" name="Oval 156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Oval 157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" name="Group 184"/>
              <p:cNvGrpSpPr>
                <a:grpSpLocks/>
              </p:cNvGrpSpPr>
              <p:nvPr/>
            </p:nvGrpSpPr>
            <p:grpSpPr bwMode="auto">
              <a:xfrm flipV="1">
                <a:off x="1563" y="3075"/>
                <a:ext cx="347" cy="334"/>
                <a:chOff x="2400" y="2400"/>
                <a:chExt cx="1440" cy="1440"/>
              </a:xfrm>
            </p:grpSpPr>
            <p:sp>
              <p:nvSpPr>
                <p:cNvPr id="34" name="Oval 185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35" name="Oval 186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36" name="Oval 187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37" name="Oval 188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" name="Group 98"/>
              <p:cNvGrpSpPr>
                <a:grpSpLocks/>
              </p:cNvGrpSpPr>
              <p:nvPr/>
            </p:nvGrpSpPr>
            <p:grpSpPr bwMode="auto">
              <a:xfrm>
                <a:off x="1689" y="2925"/>
                <a:ext cx="114" cy="666"/>
                <a:chOff x="243" y="2621"/>
                <a:chExt cx="114" cy="666"/>
              </a:xfrm>
            </p:grpSpPr>
            <p:sp>
              <p:nvSpPr>
                <p:cNvPr id="26" name="Freeform 210"/>
                <p:cNvSpPr>
                  <a:spLocks/>
                </p:cNvSpPr>
                <p:nvPr/>
              </p:nvSpPr>
              <p:spPr bwMode="auto">
                <a:xfrm flipV="1">
                  <a:off x="272" y="2621"/>
                  <a:ext cx="77" cy="106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210"/>
                <p:cNvSpPr>
                  <a:spLocks/>
                </p:cNvSpPr>
                <p:nvPr/>
              </p:nvSpPr>
              <p:spPr bwMode="auto">
                <a:xfrm>
                  <a:off x="271" y="3181"/>
                  <a:ext cx="77" cy="106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Freeform 212"/>
                <p:cNvSpPr>
                  <a:spLocks/>
                </p:cNvSpPr>
                <p:nvPr/>
              </p:nvSpPr>
              <p:spPr bwMode="auto">
                <a:xfrm>
                  <a:off x="243" y="2910"/>
                  <a:ext cx="114" cy="271"/>
                </a:xfrm>
                <a:custGeom>
                  <a:avLst/>
                  <a:gdLst>
                    <a:gd name="T0" fmla="*/ 0 w 915"/>
                    <a:gd name="T1" fmla="*/ 0 h 1180"/>
                    <a:gd name="T2" fmla="*/ 915 w 915"/>
                    <a:gd name="T3" fmla="*/ 15 h 1180"/>
                    <a:gd name="T4" fmla="*/ 630 w 915"/>
                    <a:gd name="T5" fmla="*/ 1180 h 1180"/>
                    <a:gd name="T6" fmla="*/ 270 w 915"/>
                    <a:gd name="T7" fmla="*/ 1155 h 1180"/>
                    <a:gd name="T8" fmla="*/ 0 w 915"/>
                    <a:gd name="T9" fmla="*/ 0 h 1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5"/>
                    <a:gd name="T16" fmla="*/ 0 h 1180"/>
                    <a:gd name="T17" fmla="*/ 915 w 915"/>
                    <a:gd name="T18" fmla="*/ 1180 h 1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" name="Oval 214"/>
                <p:cNvSpPr>
                  <a:spLocks noChangeArrowheads="1"/>
                </p:cNvSpPr>
                <p:nvPr/>
              </p:nvSpPr>
              <p:spPr bwMode="auto">
                <a:xfrm>
                  <a:off x="268" y="3152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12"/>
                <p:cNvSpPr>
                  <a:spLocks/>
                </p:cNvSpPr>
                <p:nvPr/>
              </p:nvSpPr>
              <p:spPr bwMode="auto">
                <a:xfrm flipV="1">
                  <a:off x="243" y="2699"/>
                  <a:ext cx="114" cy="242"/>
                </a:xfrm>
                <a:custGeom>
                  <a:avLst/>
                  <a:gdLst>
                    <a:gd name="T0" fmla="*/ 0 w 915"/>
                    <a:gd name="T1" fmla="*/ 0 h 1180"/>
                    <a:gd name="T2" fmla="*/ 915 w 915"/>
                    <a:gd name="T3" fmla="*/ 15 h 1180"/>
                    <a:gd name="T4" fmla="*/ 630 w 915"/>
                    <a:gd name="T5" fmla="*/ 1180 h 1180"/>
                    <a:gd name="T6" fmla="*/ 270 w 915"/>
                    <a:gd name="T7" fmla="*/ 1155 h 1180"/>
                    <a:gd name="T8" fmla="*/ 0 w 915"/>
                    <a:gd name="T9" fmla="*/ 0 h 1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5"/>
                    <a:gd name="T16" fmla="*/ 0 h 1180"/>
                    <a:gd name="T17" fmla="*/ 915 w 915"/>
                    <a:gd name="T18" fmla="*/ 1180 h 1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31" name="Oval 213"/>
                <p:cNvSpPr>
                  <a:spLocks noChangeArrowheads="1"/>
                </p:cNvSpPr>
                <p:nvPr/>
              </p:nvSpPr>
              <p:spPr bwMode="auto">
                <a:xfrm>
                  <a:off x="271" y="2699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Oval 105"/>
                <p:cNvSpPr>
                  <a:spLocks noChangeArrowheads="1"/>
                </p:cNvSpPr>
                <p:nvPr/>
              </p:nvSpPr>
              <p:spPr bwMode="auto">
                <a:xfrm>
                  <a:off x="262" y="2911"/>
                  <a:ext cx="81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60392"/>
                        <a:invGamma/>
                      </a:srgbClr>
                    </a:gs>
                    <a:gs pos="50000">
                      <a:srgbClr val="969696"/>
                    </a:gs>
                    <a:gs pos="100000">
                      <a:srgbClr val="969696">
                        <a:gamma/>
                        <a:shade val="60392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Oval 213"/>
                <p:cNvSpPr>
                  <a:spLocks noChangeArrowheads="1"/>
                </p:cNvSpPr>
                <p:nvPr/>
              </p:nvSpPr>
              <p:spPr bwMode="auto">
                <a:xfrm>
                  <a:off x="274" y="2925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" name="文本框 7"/>
          <p:cNvSpPr txBox="1"/>
          <p:nvPr/>
        </p:nvSpPr>
        <p:spPr>
          <a:xfrm>
            <a:off x="6462210" y="2886785"/>
            <a:ext cx="23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滑轮组提升物体时</a:t>
            </a:r>
            <a:r>
              <a:rPr kumimoji="1" lang="zh-CN" altLang="en-US" dirty="0" smtClean="0">
                <a:solidFill>
                  <a:srgbClr val="FF0000"/>
                </a:solidFill>
              </a:rPr>
              <a:t>对物体做的功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3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386535" y="231490"/>
            <a:ext cx="3284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、额外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功</a:t>
            </a: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w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额</a:t>
            </a: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）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</a:t>
            </a:r>
          </a:p>
        </p:txBody>
      </p:sp>
      <p:sp>
        <p:nvSpPr>
          <p:cNvPr id="3" name="矩形 2"/>
          <p:cNvSpPr/>
          <p:nvPr/>
        </p:nvSpPr>
        <p:spPr>
          <a:xfrm>
            <a:off x="3716905" y="231490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人们不需要但又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不得不做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的功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26669" t="7236" r="26863" b="20162"/>
          <a:stretch/>
        </p:blipFill>
        <p:spPr>
          <a:xfrm>
            <a:off x="881590" y="1131590"/>
            <a:ext cx="2950712" cy="28860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7712" y="414692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喝水时</a:t>
            </a:r>
            <a:r>
              <a:rPr kumimoji="1" lang="zh-CN" altLang="en-US" dirty="0" smtClean="0">
                <a:solidFill>
                  <a:srgbClr val="FF0000"/>
                </a:solidFill>
              </a:rPr>
              <a:t>对瓶子做的功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5112060" y="1266605"/>
            <a:ext cx="1305145" cy="3330370"/>
            <a:chOff x="1406" y="1735"/>
            <a:chExt cx="709" cy="2381"/>
          </a:xfrm>
        </p:grpSpPr>
        <p:grpSp>
          <p:nvGrpSpPr>
            <p:cNvPr id="9" name="xjhlx8"/>
            <p:cNvGrpSpPr>
              <a:grpSpLocks noChangeAspect="1"/>
            </p:cNvGrpSpPr>
            <p:nvPr/>
          </p:nvGrpSpPr>
          <p:grpSpPr bwMode="auto">
            <a:xfrm rot="-5400000" flipH="1" flipV="1">
              <a:off x="1489" y="1810"/>
              <a:ext cx="494" cy="365"/>
              <a:chOff x="6892" y="783"/>
              <a:chExt cx="813" cy="579"/>
            </a:xfrm>
          </p:grpSpPr>
          <p:grpSp>
            <p:nvGrpSpPr>
              <p:cNvPr id="44" name="Group 146"/>
              <p:cNvGrpSpPr>
                <a:grpSpLocks noChangeAspect="1"/>
              </p:cNvGrpSpPr>
              <p:nvPr/>
            </p:nvGrpSpPr>
            <p:grpSpPr bwMode="auto">
              <a:xfrm>
                <a:off x="7125" y="783"/>
                <a:ext cx="580" cy="579"/>
                <a:chOff x="2400" y="2400"/>
                <a:chExt cx="1440" cy="1440"/>
              </a:xfrm>
            </p:grpSpPr>
            <p:sp>
              <p:nvSpPr>
                <p:cNvPr id="46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47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48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49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6892" y="1024"/>
                <a:ext cx="555" cy="97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sp>
          <p:nvSpPr>
            <p:cNvPr id="10" name="Line 164"/>
            <p:cNvSpPr>
              <a:spLocks noChangeShapeType="1"/>
            </p:cNvSpPr>
            <p:nvPr/>
          </p:nvSpPr>
          <p:spPr bwMode="auto">
            <a:xfrm>
              <a:off x="1542" y="2750"/>
              <a:ext cx="2" cy="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65"/>
            <p:cNvSpPr>
              <a:spLocks noChangeShapeType="1"/>
            </p:cNvSpPr>
            <p:nvPr/>
          </p:nvSpPr>
          <p:spPr bwMode="auto">
            <a:xfrm flipH="1">
              <a:off x="1904" y="2077"/>
              <a:ext cx="8" cy="1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66"/>
            <p:cNvSpPr>
              <a:spLocks noChangeShapeType="1"/>
            </p:cNvSpPr>
            <p:nvPr/>
          </p:nvSpPr>
          <p:spPr bwMode="auto">
            <a:xfrm>
              <a:off x="1559" y="2112"/>
              <a:ext cx="187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1542" y="3569"/>
              <a:ext cx="427" cy="547"/>
              <a:chOff x="527" y="3436"/>
              <a:chExt cx="301" cy="397"/>
            </a:xfrm>
          </p:grpSpPr>
          <p:sp>
            <p:nvSpPr>
              <p:cNvPr id="42" name="Freeform 169"/>
              <p:cNvSpPr>
                <a:spLocks/>
              </p:cNvSpPr>
              <p:nvPr/>
            </p:nvSpPr>
            <p:spPr bwMode="auto">
              <a:xfrm flipH="1" flipV="1">
                <a:off x="626" y="3436"/>
                <a:ext cx="71" cy="85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43" name="Rectangle 170"/>
              <p:cNvSpPr>
                <a:spLocks noChangeArrowheads="1"/>
              </p:cNvSpPr>
              <p:nvPr/>
            </p:nvSpPr>
            <p:spPr bwMode="auto">
              <a:xfrm>
                <a:off x="527" y="3527"/>
                <a:ext cx="301" cy="306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175"/>
            <p:cNvGrpSpPr>
              <a:grpSpLocks/>
            </p:cNvGrpSpPr>
            <p:nvPr/>
          </p:nvGrpSpPr>
          <p:grpSpPr bwMode="auto">
            <a:xfrm flipV="1">
              <a:off x="1406" y="1735"/>
              <a:ext cx="709" cy="39"/>
              <a:chOff x="3121" y="1752"/>
              <a:chExt cx="722" cy="130"/>
            </a:xfrm>
          </p:grpSpPr>
          <p:sp>
            <p:nvSpPr>
              <p:cNvPr id="35" name="Line 176"/>
              <p:cNvSpPr>
                <a:spLocks noChangeShapeType="1"/>
              </p:cNvSpPr>
              <p:nvPr/>
            </p:nvSpPr>
            <p:spPr bwMode="auto">
              <a:xfrm flipH="1">
                <a:off x="3121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177"/>
              <p:cNvSpPr>
                <a:spLocks noChangeShapeType="1"/>
              </p:cNvSpPr>
              <p:nvPr/>
            </p:nvSpPr>
            <p:spPr bwMode="auto">
              <a:xfrm flipH="1">
                <a:off x="3241" y="1760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178"/>
              <p:cNvSpPr>
                <a:spLocks noChangeShapeType="1"/>
              </p:cNvSpPr>
              <p:nvPr/>
            </p:nvSpPr>
            <p:spPr bwMode="auto">
              <a:xfrm flipH="1">
                <a:off x="336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179"/>
              <p:cNvSpPr>
                <a:spLocks noChangeShapeType="1"/>
              </p:cNvSpPr>
              <p:nvPr/>
            </p:nvSpPr>
            <p:spPr bwMode="auto">
              <a:xfrm flipH="1">
                <a:off x="348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180"/>
              <p:cNvSpPr>
                <a:spLocks noChangeShapeType="1"/>
              </p:cNvSpPr>
              <p:nvPr/>
            </p:nvSpPr>
            <p:spPr bwMode="auto">
              <a:xfrm flipH="1">
                <a:off x="360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Line 181"/>
              <p:cNvSpPr>
                <a:spLocks noChangeShapeType="1"/>
              </p:cNvSpPr>
              <p:nvPr/>
            </p:nvSpPr>
            <p:spPr bwMode="auto">
              <a:xfrm flipH="1">
                <a:off x="3722" y="1760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Line 182"/>
              <p:cNvSpPr>
                <a:spLocks noChangeShapeType="1"/>
              </p:cNvSpPr>
              <p:nvPr/>
            </p:nvSpPr>
            <p:spPr bwMode="auto">
              <a:xfrm>
                <a:off x="3144" y="1752"/>
                <a:ext cx="6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Group 87"/>
            <p:cNvGrpSpPr>
              <a:grpSpLocks/>
            </p:cNvGrpSpPr>
            <p:nvPr/>
          </p:nvGrpSpPr>
          <p:grpSpPr bwMode="auto">
            <a:xfrm>
              <a:off x="1548" y="2925"/>
              <a:ext cx="362" cy="666"/>
              <a:chOff x="1548" y="2925"/>
              <a:chExt cx="362" cy="666"/>
            </a:xfrm>
          </p:grpSpPr>
          <p:grpSp>
            <p:nvGrpSpPr>
              <p:cNvPr id="16" name="Group 153"/>
              <p:cNvGrpSpPr>
                <a:grpSpLocks/>
              </p:cNvGrpSpPr>
              <p:nvPr/>
            </p:nvGrpSpPr>
            <p:grpSpPr bwMode="auto">
              <a:xfrm>
                <a:off x="1548" y="3069"/>
                <a:ext cx="347" cy="334"/>
                <a:chOff x="2400" y="2400"/>
                <a:chExt cx="1440" cy="1440"/>
              </a:xfrm>
            </p:grpSpPr>
            <p:sp>
              <p:nvSpPr>
                <p:cNvPr id="31" name="Oval 154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Oval 155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" name="Oval 156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Oval 157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" name="Group 184"/>
              <p:cNvGrpSpPr>
                <a:grpSpLocks/>
              </p:cNvGrpSpPr>
              <p:nvPr/>
            </p:nvGrpSpPr>
            <p:grpSpPr bwMode="auto">
              <a:xfrm flipV="1">
                <a:off x="1563" y="3075"/>
                <a:ext cx="347" cy="334"/>
                <a:chOff x="2400" y="2400"/>
                <a:chExt cx="1440" cy="1440"/>
              </a:xfrm>
            </p:grpSpPr>
            <p:sp>
              <p:nvSpPr>
                <p:cNvPr id="27" name="Oval 185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8" name="Oval 186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9" name="Oval 187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30" name="Oval 188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" name="Group 98"/>
              <p:cNvGrpSpPr>
                <a:grpSpLocks/>
              </p:cNvGrpSpPr>
              <p:nvPr/>
            </p:nvGrpSpPr>
            <p:grpSpPr bwMode="auto">
              <a:xfrm>
                <a:off x="1689" y="2925"/>
                <a:ext cx="114" cy="666"/>
                <a:chOff x="243" y="2621"/>
                <a:chExt cx="114" cy="666"/>
              </a:xfrm>
            </p:grpSpPr>
            <p:sp>
              <p:nvSpPr>
                <p:cNvPr id="19" name="Freeform 210"/>
                <p:cNvSpPr>
                  <a:spLocks/>
                </p:cNvSpPr>
                <p:nvPr/>
              </p:nvSpPr>
              <p:spPr bwMode="auto">
                <a:xfrm flipV="1">
                  <a:off x="272" y="2621"/>
                  <a:ext cx="77" cy="106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210"/>
                <p:cNvSpPr>
                  <a:spLocks/>
                </p:cNvSpPr>
                <p:nvPr/>
              </p:nvSpPr>
              <p:spPr bwMode="auto">
                <a:xfrm>
                  <a:off x="271" y="3181"/>
                  <a:ext cx="77" cy="106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Freeform 212"/>
                <p:cNvSpPr>
                  <a:spLocks/>
                </p:cNvSpPr>
                <p:nvPr/>
              </p:nvSpPr>
              <p:spPr bwMode="auto">
                <a:xfrm>
                  <a:off x="243" y="2910"/>
                  <a:ext cx="114" cy="271"/>
                </a:xfrm>
                <a:custGeom>
                  <a:avLst/>
                  <a:gdLst>
                    <a:gd name="T0" fmla="*/ 0 w 915"/>
                    <a:gd name="T1" fmla="*/ 0 h 1180"/>
                    <a:gd name="T2" fmla="*/ 915 w 915"/>
                    <a:gd name="T3" fmla="*/ 15 h 1180"/>
                    <a:gd name="T4" fmla="*/ 630 w 915"/>
                    <a:gd name="T5" fmla="*/ 1180 h 1180"/>
                    <a:gd name="T6" fmla="*/ 270 w 915"/>
                    <a:gd name="T7" fmla="*/ 1155 h 1180"/>
                    <a:gd name="T8" fmla="*/ 0 w 915"/>
                    <a:gd name="T9" fmla="*/ 0 h 1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5"/>
                    <a:gd name="T16" fmla="*/ 0 h 1180"/>
                    <a:gd name="T17" fmla="*/ 915 w 915"/>
                    <a:gd name="T18" fmla="*/ 1180 h 1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Oval 214"/>
                <p:cNvSpPr>
                  <a:spLocks noChangeArrowheads="1"/>
                </p:cNvSpPr>
                <p:nvPr/>
              </p:nvSpPr>
              <p:spPr bwMode="auto">
                <a:xfrm>
                  <a:off x="268" y="3152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Freeform 212"/>
                <p:cNvSpPr>
                  <a:spLocks/>
                </p:cNvSpPr>
                <p:nvPr/>
              </p:nvSpPr>
              <p:spPr bwMode="auto">
                <a:xfrm flipV="1">
                  <a:off x="243" y="2699"/>
                  <a:ext cx="114" cy="242"/>
                </a:xfrm>
                <a:custGeom>
                  <a:avLst/>
                  <a:gdLst>
                    <a:gd name="T0" fmla="*/ 0 w 915"/>
                    <a:gd name="T1" fmla="*/ 0 h 1180"/>
                    <a:gd name="T2" fmla="*/ 915 w 915"/>
                    <a:gd name="T3" fmla="*/ 15 h 1180"/>
                    <a:gd name="T4" fmla="*/ 630 w 915"/>
                    <a:gd name="T5" fmla="*/ 1180 h 1180"/>
                    <a:gd name="T6" fmla="*/ 270 w 915"/>
                    <a:gd name="T7" fmla="*/ 1155 h 1180"/>
                    <a:gd name="T8" fmla="*/ 0 w 915"/>
                    <a:gd name="T9" fmla="*/ 0 h 1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5"/>
                    <a:gd name="T16" fmla="*/ 0 h 1180"/>
                    <a:gd name="T17" fmla="*/ 915 w 915"/>
                    <a:gd name="T18" fmla="*/ 1180 h 1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4" name="Oval 213"/>
                <p:cNvSpPr>
                  <a:spLocks noChangeArrowheads="1"/>
                </p:cNvSpPr>
                <p:nvPr/>
              </p:nvSpPr>
              <p:spPr bwMode="auto">
                <a:xfrm>
                  <a:off x="271" y="2699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Oval 105"/>
                <p:cNvSpPr>
                  <a:spLocks noChangeArrowheads="1"/>
                </p:cNvSpPr>
                <p:nvPr/>
              </p:nvSpPr>
              <p:spPr bwMode="auto">
                <a:xfrm>
                  <a:off x="262" y="2911"/>
                  <a:ext cx="81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60392"/>
                        <a:invGamma/>
                      </a:srgbClr>
                    </a:gs>
                    <a:gs pos="50000">
                      <a:srgbClr val="969696"/>
                    </a:gs>
                    <a:gs pos="100000">
                      <a:srgbClr val="969696">
                        <a:gamma/>
                        <a:shade val="60392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Oval 213"/>
                <p:cNvSpPr>
                  <a:spLocks noChangeArrowheads="1"/>
                </p:cNvSpPr>
                <p:nvPr/>
              </p:nvSpPr>
              <p:spPr bwMode="auto">
                <a:xfrm>
                  <a:off x="274" y="2925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0" name="文本框 49"/>
          <p:cNvSpPr txBox="1"/>
          <p:nvPr/>
        </p:nvSpPr>
        <p:spPr>
          <a:xfrm>
            <a:off x="6462210" y="2256715"/>
            <a:ext cx="2340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滑轮组提升物体时</a:t>
            </a:r>
            <a:r>
              <a:rPr kumimoji="1" lang="zh-CN" altLang="en-US" dirty="0" smtClean="0">
                <a:solidFill>
                  <a:srgbClr val="FF0000"/>
                </a:solidFill>
              </a:rPr>
              <a:t>对动滑轮、绳子和克服摩擦做的功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4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521550" y="321500"/>
            <a:ext cx="3064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、总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功（</a:t>
            </a:r>
            <a:r>
              <a:rPr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w</a:t>
            </a:r>
            <a:r>
              <a:rPr lang="zh-CN" altLang="en-US" sz="2800" baseline="-25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总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） 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</a:t>
            </a:r>
          </a:p>
        </p:txBody>
      </p:sp>
      <p:sp>
        <p:nvSpPr>
          <p:cNvPr id="3" name="矩形 2"/>
          <p:cNvSpPr/>
          <p:nvPr/>
        </p:nvSpPr>
        <p:spPr>
          <a:xfrm>
            <a:off x="3604821" y="32150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有用功与额外功的总和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6669" t="7236" r="26863" b="20162"/>
          <a:stretch/>
        </p:blipFill>
        <p:spPr>
          <a:xfrm>
            <a:off x="881590" y="1131590"/>
            <a:ext cx="2950712" cy="28860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4238" y="4146925"/>
            <a:ext cx="362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喝水时</a:t>
            </a:r>
            <a:r>
              <a:rPr kumimoji="1" lang="zh-CN" altLang="en-US" dirty="0" smtClean="0">
                <a:solidFill>
                  <a:srgbClr val="FF0000"/>
                </a:solidFill>
              </a:rPr>
              <a:t>对水和瓶子做的功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5112060" y="1266605"/>
            <a:ext cx="1305145" cy="3330370"/>
            <a:chOff x="1406" y="1735"/>
            <a:chExt cx="709" cy="2381"/>
          </a:xfrm>
        </p:grpSpPr>
        <p:grpSp>
          <p:nvGrpSpPr>
            <p:cNvPr id="7" name="xjhlx8"/>
            <p:cNvGrpSpPr>
              <a:grpSpLocks noChangeAspect="1"/>
            </p:cNvGrpSpPr>
            <p:nvPr/>
          </p:nvGrpSpPr>
          <p:grpSpPr bwMode="auto">
            <a:xfrm rot="-5400000" flipH="1" flipV="1">
              <a:off x="1489" y="1810"/>
              <a:ext cx="494" cy="365"/>
              <a:chOff x="6892" y="783"/>
              <a:chExt cx="813" cy="579"/>
            </a:xfrm>
          </p:grpSpPr>
          <p:grpSp>
            <p:nvGrpSpPr>
              <p:cNvPr id="42" name="Group 146"/>
              <p:cNvGrpSpPr>
                <a:grpSpLocks noChangeAspect="1"/>
              </p:cNvGrpSpPr>
              <p:nvPr/>
            </p:nvGrpSpPr>
            <p:grpSpPr bwMode="auto">
              <a:xfrm>
                <a:off x="7125" y="783"/>
                <a:ext cx="580" cy="579"/>
                <a:chOff x="2400" y="2400"/>
                <a:chExt cx="1440" cy="1440"/>
              </a:xfrm>
            </p:grpSpPr>
            <p:sp>
              <p:nvSpPr>
                <p:cNvPr id="44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45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46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  <p:sp>
              <p:nvSpPr>
                <p:cNvPr id="47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zh-CN" altLang="en-US"/>
                </a:p>
              </p:txBody>
            </p:sp>
          </p:grpSp>
          <p:sp>
            <p:nvSpPr>
              <p:cNvPr id="4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6892" y="1024"/>
                <a:ext cx="555" cy="97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sp>
          <p:nvSpPr>
            <p:cNvPr id="8" name="Line 164"/>
            <p:cNvSpPr>
              <a:spLocks noChangeShapeType="1"/>
            </p:cNvSpPr>
            <p:nvPr/>
          </p:nvSpPr>
          <p:spPr bwMode="auto">
            <a:xfrm>
              <a:off x="1542" y="2750"/>
              <a:ext cx="2" cy="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65"/>
            <p:cNvSpPr>
              <a:spLocks noChangeShapeType="1"/>
            </p:cNvSpPr>
            <p:nvPr/>
          </p:nvSpPr>
          <p:spPr bwMode="auto">
            <a:xfrm flipH="1">
              <a:off x="1904" y="2077"/>
              <a:ext cx="8" cy="1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166"/>
            <p:cNvSpPr>
              <a:spLocks noChangeShapeType="1"/>
            </p:cNvSpPr>
            <p:nvPr/>
          </p:nvSpPr>
          <p:spPr bwMode="auto">
            <a:xfrm>
              <a:off x="1559" y="2112"/>
              <a:ext cx="187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1542" y="3569"/>
              <a:ext cx="427" cy="547"/>
              <a:chOff x="527" y="3436"/>
              <a:chExt cx="301" cy="397"/>
            </a:xfrm>
          </p:grpSpPr>
          <p:sp>
            <p:nvSpPr>
              <p:cNvPr id="40" name="Freeform 169"/>
              <p:cNvSpPr>
                <a:spLocks/>
              </p:cNvSpPr>
              <p:nvPr/>
            </p:nvSpPr>
            <p:spPr bwMode="auto">
              <a:xfrm flipH="1" flipV="1">
                <a:off x="626" y="3436"/>
                <a:ext cx="71" cy="85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41" name="Rectangle 170"/>
              <p:cNvSpPr>
                <a:spLocks noChangeArrowheads="1"/>
              </p:cNvSpPr>
              <p:nvPr/>
            </p:nvSpPr>
            <p:spPr bwMode="auto">
              <a:xfrm>
                <a:off x="527" y="3527"/>
                <a:ext cx="301" cy="306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Group 175"/>
            <p:cNvGrpSpPr>
              <a:grpSpLocks/>
            </p:cNvGrpSpPr>
            <p:nvPr/>
          </p:nvGrpSpPr>
          <p:grpSpPr bwMode="auto">
            <a:xfrm flipV="1">
              <a:off x="1406" y="1735"/>
              <a:ext cx="709" cy="39"/>
              <a:chOff x="3121" y="1752"/>
              <a:chExt cx="722" cy="130"/>
            </a:xfrm>
          </p:grpSpPr>
          <p:sp>
            <p:nvSpPr>
              <p:cNvPr id="33" name="Line 176"/>
              <p:cNvSpPr>
                <a:spLocks noChangeShapeType="1"/>
              </p:cNvSpPr>
              <p:nvPr/>
            </p:nvSpPr>
            <p:spPr bwMode="auto">
              <a:xfrm flipH="1">
                <a:off x="3121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177"/>
              <p:cNvSpPr>
                <a:spLocks noChangeShapeType="1"/>
              </p:cNvSpPr>
              <p:nvPr/>
            </p:nvSpPr>
            <p:spPr bwMode="auto">
              <a:xfrm flipH="1">
                <a:off x="3241" y="1760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178"/>
              <p:cNvSpPr>
                <a:spLocks noChangeShapeType="1"/>
              </p:cNvSpPr>
              <p:nvPr/>
            </p:nvSpPr>
            <p:spPr bwMode="auto">
              <a:xfrm flipH="1">
                <a:off x="336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179"/>
              <p:cNvSpPr>
                <a:spLocks noChangeShapeType="1"/>
              </p:cNvSpPr>
              <p:nvPr/>
            </p:nvSpPr>
            <p:spPr bwMode="auto">
              <a:xfrm flipH="1">
                <a:off x="348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180"/>
              <p:cNvSpPr>
                <a:spLocks noChangeShapeType="1"/>
              </p:cNvSpPr>
              <p:nvPr/>
            </p:nvSpPr>
            <p:spPr bwMode="auto">
              <a:xfrm flipH="1">
                <a:off x="3602" y="1760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181"/>
              <p:cNvSpPr>
                <a:spLocks noChangeShapeType="1"/>
              </p:cNvSpPr>
              <p:nvPr/>
            </p:nvSpPr>
            <p:spPr bwMode="auto">
              <a:xfrm flipH="1">
                <a:off x="3722" y="1760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182"/>
              <p:cNvSpPr>
                <a:spLocks noChangeShapeType="1"/>
              </p:cNvSpPr>
              <p:nvPr/>
            </p:nvSpPr>
            <p:spPr bwMode="auto">
              <a:xfrm>
                <a:off x="3144" y="1752"/>
                <a:ext cx="6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87"/>
            <p:cNvGrpSpPr>
              <a:grpSpLocks/>
            </p:cNvGrpSpPr>
            <p:nvPr/>
          </p:nvGrpSpPr>
          <p:grpSpPr bwMode="auto">
            <a:xfrm>
              <a:off x="1548" y="2925"/>
              <a:ext cx="362" cy="666"/>
              <a:chOff x="1548" y="2925"/>
              <a:chExt cx="362" cy="666"/>
            </a:xfrm>
          </p:grpSpPr>
          <p:grpSp>
            <p:nvGrpSpPr>
              <p:cNvPr id="14" name="Group 153"/>
              <p:cNvGrpSpPr>
                <a:grpSpLocks/>
              </p:cNvGrpSpPr>
              <p:nvPr/>
            </p:nvGrpSpPr>
            <p:grpSpPr bwMode="auto">
              <a:xfrm>
                <a:off x="1548" y="3069"/>
                <a:ext cx="347" cy="334"/>
                <a:chOff x="2400" y="2400"/>
                <a:chExt cx="1440" cy="1440"/>
              </a:xfrm>
            </p:grpSpPr>
            <p:sp>
              <p:nvSpPr>
                <p:cNvPr id="29" name="Oval 154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" name="Oval 155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Oval 156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Oval 157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" name="Group 184"/>
              <p:cNvGrpSpPr>
                <a:grpSpLocks/>
              </p:cNvGrpSpPr>
              <p:nvPr/>
            </p:nvGrpSpPr>
            <p:grpSpPr bwMode="auto">
              <a:xfrm flipV="1">
                <a:off x="1563" y="3075"/>
                <a:ext cx="347" cy="334"/>
                <a:chOff x="2400" y="2400"/>
                <a:chExt cx="1440" cy="1440"/>
              </a:xfrm>
            </p:grpSpPr>
            <p:sp>
              <p:nvSpPr>
                <p:cNvPr id="25" name="Oval 185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6" name="Oval 186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7" name="Oval 187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8" name="Oval 188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" name="Group 98"/>
              <p:cNvGrpSpPr>
                <a:grpSpLocks/>
              </p:cNvGrpSpPr>
              <p:nvPr/>
            </p:nvGrpSpPr>
            <p:grpSpPr bwMode="auto">
              <a:xfrm>
                <a:off x="1689" y="2925"/>
                <a:ext cx="114" cy="666"/>
                <a:chOff x="243" y="2621"/>
                <a:chExt cx="114" cy="666"/>
              </a:xfrm>
            </p:grpSpPr>
            <p:sp>
              <p:nvSpPr>
                <p:cNvPr id="17" name="Freeform 210"/>
                <p:cNvSpPr>
                  <a:spLocks/>
                </p:cNvSpPr>
                <p:nvPr/>
              </p:nvSpPr>
              <p:spPr bwMode="auto">
                <a:xfrm flipV="1">
                  <a:off x="272" y="2621"/>
                  <a:ext cx="77" cy="106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210"/>
                <p:cNvSpPr>
                  <a:spLocks/>
                </p:cNvSpPr>
                <p:nvPr/>
              </p:nvSpPr>
              <p:spPr bwMode="auto">
                <a:xfrm>
                  <a:off x="271" y="3181"/>
                  <a:ext cx="77" cy="106"/>
                </a:xfrm>
                <a:custGeom>
                  <a:avLst/>
                  <a:gdLst>
                    <a:gd name="T0" fmla="*/ 1 w 2020"/>
                    <a:gd name="T1" fmla="*/ 0 h 2594"/>
                    <a:gd name="T2" fmla="*/ 1 w 2020"/>
                    <a:gd name="T3" fmla="*/ 1 h 2594"/>
                    <a:gd name="T4" fmla="*/ 0 w 2020"/>
                    <a:gd name="T5" fmla="*/ 1 h 2594"/>
                    <a:gd name="T6" fmla="*/ 0 w 2020"/>
                    <a:gd name="T7" fmla="*/ 1 h 2594"/>
                    <a:gd name="T8" fmla="*/ 0 w 2020"/>
                    <a:gd name="T9" fmla="*/ 1 h 2594"/>
                    <a:gd name="T10" fmla="*/ 0 w 2020"/>
                    <a:gd name="T11" fmla="*/ 2 h 2594"/>
                    <a:gd name="T12" fmla="*/ 0 w 2020"/>
                    <a:gd name="T13" fmla="*/ 2 h 2594"/>
                    <a:gd name="T14" fmla="*/ 0 w 2020"/>
                    <a:gd name="T15" fmla="*/ 2 h 2594"/>
                    <a:gd name="T16" fmla="*/ 1 w 2020"/>
                    <a:gd name="T17" fmla="*/ 3 h 2594"/>
                    <a:gd name="T18" fmla="*/ 1 w 2020"/>
                    <a:gd name="T19" fmla="*/ 3 h 2594"/>
                    <a:gd name="T20" fmla="*/ 2 w 2020"/>
                    <a:gd name="T21" fmla="*/ 2 h 2594"/>
                    <a:gd name="T22" fmla="*/ 2 w 2020"/>
                    <a:gd name="T23" fmla="*/ 2 h 2594"/>
                    <a:gd name="T24" fmla="*/ 2 w 2020"/>
                    <a:gd name="T25" fmla="*/ 2 h 2594"/>
                    <a:gd name="T26" fmla="*/ 2 w 2020"/>
                    <a:gd name="T27" fmla="*/ 1 h 2594"/>
                    <a:gd name="T28" fmla="*/ 2 w 2020"/>
                    <a:gd name="T29" fmla="*/ 1 h 2594"/>
                    <a:gd name="T30" fmla="*/ 2 w 2020"/>
                    <a:gd name="T31" fmla="*/ 2 h 2594"/>
                    <a:gd name="T32" fmla="*/ 1 w 2020"/>
                    <a:gd name="T33" fmla="*/ 2 h 2594"/>
                    <a:gd name="T34" fmla="*/ 1 w 2020"/>
                    <a:gd name="T35" fmla="*/ 2 h 2594"/>
                    <a:gd name="T36" fmla="*/ 1 w 2020"/>
                    <a:gd name="T37" fmla="*/ 2 h 2594"/>
                    <a:gd name="T38" fmla="*/ 1 w 2020"/>
                    <a:gd name="T39" fmla="*/ 2 h 2594"/>
                    <a:gd name="T40" fmla="*/ 1 w 2020"/>
                    <a:gd name="T41" fmla="*/ 2 h 2594"/>
                    <a:gd name="T42" fmla="*/ 1 w 2020"/>
                    <a:gd name="T43" fmla="*/ 1 h 2594"/>
                    <a:gd name="T44" fmla="*/ 1 w 2020"/>
                    <a:gd name="T45" fmla="*/ 1 h 2594"/>
                    <a:gd name="T46" fmla="*/ 1 w 2020"/>
                    <a:gd name="T47" fmla="*/ 1 h 2594"/>
                    <a:gd name="T48" fmla="*/ 1 w 2020"/>
                    <a:gd name="T49" fmla="*/ 1 h 2594"/>
                    <a:gd name="T50" fmla="*/ 1 w 2020"/>
                    <a:gd name="T51" fmla="*/ 0 h 25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20"/>
                    <a:gd name="T79" fmla="*/ 0 h 2594"/>
                    <a:gd name="T80" fmla="*/ 2020 w 2020"/>
                    <a:gd name="T81" fmla="*/ 2594 h 25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Freeform 212"/>
                <p:cNvSpPr>
                  <a:spLocks/>
                </p:cNvSpPr>
                <p:nvPr/>
              </p:nvSpPr>
              <p:spPr bwMode="auto">
                <a:xfrm>
                  <a:off x="243" y="2910"/>
                  <a:ext cx="114" cy="271"/>
                </a:xfrm>
                <a:custGeom>
                  <a:avLst/>
                  <a:gdLst>
                    <a:gd name="T0" fmla="*/ 0 w 915"/>
                    <a:gd name="T1" fmla="*/ 0 h 1180"/>
                    <a:gd name="T2" fmla="*/ 915 w 915"/>
                    <a:gd name="T3" fmla="*/ 15 h 1180"/>
                    <a:gd name="T4" fmla="*/ 630 w 915"/>
                    <a:gd name="T5" fmla="*/ 1180 h 1180"/>
                    <a:gd name="T6" fmla="*/ 270 w 915"/>
                    <a:gd name="T7" fmla="*/ 1155 h 1180"/>
                    <a:gd name="T8" fmla="*/ 0 w 915"/>
                    <a:gd name="T9" fmla="*/ 0 h 1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5"/>
                    <a:gd name="T16" fmla="*/ 0 h 1180"/>
                    <a:gd name="T17" fmla="*/ 915 w 915"/>
                    <a:gd name="T18" fmla="*/ 1180 h 1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Oval 214"/>
                <p:cNvSpPr>
                  <a:spLocks noChangeArrowheads="1"/>
                </p:cNvSpPr>
                <p:nvPr/>
              </p:nvSpPr>
              <p:spPr bwMode="auto">
                <a:xfrm>
                  <a:off x="268" y="3152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Freeform 212"/>
                <p:cNvSpPr>
                  <a:spLocks/>
                </p:cNvSpPr>
                <p:nvPr/>
              </p:nvSpPr>
              <p:spPr bwMode="auto">
                <a:xfrm flipV="1">
                  <a:off x="243" y="2699"/>
                  <a:ext cx="114" cy="242"/>
                </a:xfrm>
                <a:custGeom>
                  <a:avLst/>
                  <a:gdLst>
                    <a:gd name="T0" fmla="*/ 0 w 915"/>
                    <a:gd name="T1" fmla="*/ 0 h 1180"/>
                    <a:gd name="T2" fmla="*/ 915 w 915"/>
                    <a:gd name="T3" fmla="*/ 15 h 1180"/>
                    <a:gd name="T4" fmla="*/ 630 w 915"/>
                    <a:gd name="T5" fmla="*/ 1180 h 1180"/>
                    <a:gd name="T6" fmla="*/ 270 w 915"/>
                    <a:gd name="T7" fmla="*/ 1155 h 1180"/>
                    <a:gd name="T8" fmla="*/ 0 w 915"/>
                    <a:gd name="T9" fmla="*/ 0 h 1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5"/>
                    <a:gd name="T16" fmla="*/ 0 h 1180"/>
                    <a:gd name="T17" fmla="*/ 915 w 915"/>
                    <a:gd name="T18" fmla="*/ 1180 h 1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22" name="Oval 213"/>
                <p:cNvSpPr>
                  <a:spLocks noChangeArrowheads="1"/>
                </p:cNvSpPr>
                <p:nvPr/>
              </p:nvSpPr>
              <p:spPr bwMode="auto">
                <a:xfrm>
                  <a:off x="271" y="2699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Oval 105"/>
                <p:cNvSpPr>
                  <a:spLocks noChangeArrowheads="1"/>
                </p:cNvSpPr>
                <p:nvPr/>
              </p:nvSpPr>
              <p:spPr bwMode="auto">
                <a:xfrm>
                  <a:off x="262" y="2911"/>
                  <a:ext cx="81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60392"/>
                        <a:invGamma/>
                      </a:srgbClr>
                    </a:gs>
                    <a:gs pos="50000">
                      <a:srgbClr val="969696"/>
                    </a:gs>
                    <a:gs pos="100000">
                      <a:srgbClr val="969696">
                        <a:gamma/>
                        <a:shade val="60392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Oval 213"/>
                <p:cNvSpPr>
                  <a:spLocks noChangeArrowheads="1"/>
                </p:cNvSpPr>
                <p:nvPr/>
              </p:nvSpPr>
              <p:spPr bwMode="auto">
                <a:xfrm>
                  <a:off x="274" y="2925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48" name="文本框 47"/>
          <p:cNvSpPr txBox="1"/>
          <p:nvPr/>
        </p:nvSpPr>
        <p:spPr>
          <a:xfrm>
            <a:off x="6462210" y="2256715"/>
            <a:ext cx="23402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滑轮组提升物体时</a:t>
            </a:r>
            <a:r>
              <a:rPr kumimoji="1" lang="zh-CN" altLang="en-US" dirty="0" smtClean="0">
                <a:solidFill>
                  <a:srgbClr val="FF0000"/>
                </a:solidFill>
              </a:rPr>
              <a:t>绳子自由端拉力做的功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7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7650"/>
          <p:cNvSpPr>
            <a:spLocks noChangeArrowheads="1"/>
          </p:cNvSpPr>
          <p:nvPr/>
        </p:nvSpPr>
        <p:spPr bwMode="auto">
          <a:xfrm>
            <a:off x="701570" y="4180696"/>
            <a:ext cx="72908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请分别计算出三种情况下</a:t>
            </a: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有用功、额外功和总功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分别是多少？</a:t>
            </a:r>
          </a:p>
        </p:txBody>
      </p:sp>
      <p:pic>
        <p:nvPicPr>
          <p:cNvPr id="7" name="Picture 2" descr="搬沙子上楼漫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b="9798"/>
          <a:stretch/>
        </p:blipFill>
        <p:spPr bwMode="auto">
          <a:xfrm>
            <a:off x="206515" y="186485"/>
            <a:ext cx="6570730" cy="403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822250" y="1896675"/>
            <a:ext cx="2047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把</a:t>
            </a:r>
            <a:r>
              <a:rPr kumimoji="1" lang="en-US" altLang="zh-CN" dirty="0" smtClean="0">
                <a:solidFill>
                  <a:schemeClr val="tx1"/>
                </a:solidFill>
              </a:rPr>
              <a:t>100N</a:t>
            </a:r>
            <a:r>
              <a:rPr kumimoji="1" lang="zh-CN" altLang="en-US" dirty="0" smtClean="0">
                <a:solidFill>
                  <a:schemeClr val="tx1"/>
                </a:solidFill>
              </a:rPr>
              <a:t>的沙子运上</a:t>
            </a:r>
            <a:r>
              <a:rPr kumimoji="1" lang="en-US" altLang="zh-CN" dirty="0" smtClean="0">
                <a:solidFill>
                  <a:schemeClr val="tx1"/>
                </a:solidFill>
              </a:rPr>
              <a:t>3</a:t>
            </a:r>
            <a:r>
              <a:rPr kumimoji="1" lang="zh-CN" altLang="en-US" dirty="0" smtClean="0">
                <a:solidFill>
                  <a:schemeClr val="tx1"/>
                </a:solidFill>
              </a:rPr>
              <a:t>楼。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2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3665"/>
          <p:cNvSpPr txBox="1">
            <a:spLocks noChangeArrowheads="1"/>
          </p:cNvSpPr>
          <p:nvPr/>
        </p:nvSpPr>
        <p:spPr bwMode="auto">
          <a:xfrm>
            <a:off x="2392800" y="1926431"/>
            <a:ext cx="1169551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>
                <a:solidFill>
                  <a:srgbClr val="9900FF"/>
                </a:solidFill>
                <a:latin typeface="宋体"/>
                <a:ea typeface="宋体"/>
                <a:cs typeface="宋体"/>
              </a:rPr>
              <a:t>人提沙子做功</a:t>
            </a:r>
          </a:p>
        </p:txBody>
      </p:sp>
      <p:sp>
        <p:nvSpPr>
          <p:cNvPr id="113667" name="左大括号 113666"/>
          <p:cNvSpPr>
            <a:spLocks/>
          </p:cNvSpPr>
          <p:nvPr/>
        </p:nvSpPr>
        <p:spPr bwMode="auto">
          <a:xfrm>
            <a:off x="3652838" y="2040731"/>
            <a:ext cx="152400" cy="2000250"/>
          </a:xfrm>
          <a:prstGeom prst="leftBrace">
            <a:avLst>
              <a:gd name="adj1" fmla="val 144861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>
              <a:latin typeface="宋体"/>
              <a:ea typeface="宋体"/>
              <a:cs typeface="宋体"/>
            </a:endParaRPr>
          </a:p>
        </p:txBody>
      </p:sp>
      <p:sp>
        <p:nvSpPr>
          <p:cNvPr id="113668" name="文本框 113667"/>
          <p:cNvSpPr txBox="1">
            <a:spLocks noChangeArrowheads="1"/>
          </p:cNvSpPr>
          <p:nvPr/>
        </p:nvSpPr>
        <p:spPr bwMode="auto">
          <a:xfrm>
            <a:off x="3881442" y="1812133"/>
            <a:ext cx="19056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latin typeface="宋体"/>
                <a:ea typeface="宋体"/>
                <a:cs typeface="宋体"/>
              </a:rPr>
              <a:t>对沙子做功</a:t>
            </a:r>
          </a:p>
        </p:txBody>
      </p:sp>
      <p:sp>
        <p:nvSpPr>
          <p:cNvPr id="113669" name="文本框 113668"/>
          <p:cNvSpPr txBox="1">
            <a:spLocks noChangeArrowheads="1"/>
          </p:cNvSpPr>
          <p:nvPr/>
        </p:nvSpPr>
        <p:spPr bwMode="auto">
          <a:xfrm>
            <a:off x="4121950" y="2706765"/>
            <a:ext cx="18294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latin typeface="宋体"/>
                <a:ea typeface="宋体"/>
                <a:cs typeface="宋体"/>
              </a:rPr>
              <a:t>对桶做功</a:t>
            </a:r>
          </a:p>
        </p:txBody>
      </p:sp>
      <p:sp>
        <p:nvSpPr>
          <p:cNvPr id="113670" name="文本框 113669"/>
          <p:cNvSpPr txBox="1">
            <a:spLocks noChangeArrowheads="1"/>
          </p:cNvSpPr>
          <p:nvPr/>
        </p:nvSpPr>
        <p:spPr bwMode="auto">
          <a:xfrm>
            <a:off x="4054475" y="2181226"/>
            <a:ext cx="17335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600" b="1" i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lang="en-US" altLang="zh-CN" sz="2600" b="1" i="1" baseline="-25000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1 </a:t>
            </a:r>
            <a:r>
              <a:rPr lang="en-US" altLang="zh-CN" sz="2600" b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 600 J</a:t>
            </a:r>
          </a:p>
        </p:txBody>
      </p:sp>
      <p:sp>
        <p:nvSpPr>
          <p:cNvPr id="113671" name="文本框 113670"/>
          <p:cNvSpPr txBox="1">
            <a:spLocks noChangeArrowheads="1"/>
          </p:cNvSpPr>
          <p:nvPr/>
        </p:nvSpPr>
        <p:spPr bwMode="auto">
          <a:xfrm>
            <a:off x="3896925" y="3741880"/>
            <a:ext cx="2175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latin typeface="宋体"/>
                <a:ea typeface="宋体"/>
                <a:cs typeface="宋体"/>
              </a:rPr>
              <a:t>克服自重做功</a:t>
            </a:r>
          </a:p>
        </p:txBody>
      </p:sp>
      <p:sp>
        <p:nvSpPr>
          <p:cNvPr id="113672" name="文本框 113671"/>
          <p:cNvSpPr txBox="1">
            <a:spLocks noChangeArrowheads="1"/>
          </p:cNvSpPr>
          <p:nvPr/>
        </p:nvSpPr>
        <p:spPr bwMode="auto">
          <a:xfrm>
            <a:off x="7904166" y="2426494"/>
            <a:ext cx="11588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总功 </a:t>
            </a:r>
            <a:r>
              <a:rPr lang="en-US" altLang="zh-CN" sz="26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3120J</a:t>
            </a:r>
          </a:p>
        </p:txBody>
      </p:sp>
      <p:sp>
        <p:nvSpPr>
          <p:cNvPr id="113673" name="文本框 113672"/>
          <p:cNvSpPr txBox="1">
            <a:spLocks noChangeArrowheads="1"/>
          </p:cNvSpPr>
          <p:nvPr/>
        </p:nvSpPr>
        <p:spPr bwMode="auto">
          <a:xfrm>
            <a:off x="6507215" y="3066805"/>
            <a:ext cx="13501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额外功</a:t>
            </a:r>
            <a:r>
              <a:rPr lang="en-US" altLang="zh-CN" sz="2600" b="1">
                <a:solidFill>
                  <a:srgbClr val="FF0000"/>
                </a:solidFill>
                <a:latin typeface="宋体"/>
                <a:ea typeface="宋体"/>
                <a:cs typeface="宋体"/>
              </a:rPr>
              <a:t>2520 J</a:t>
            </a:r>
          </a:p>
        </p:txBody>
      </p:sp>
      <p:sp>
        <p:nvSpPr>
          <p:cNvPr id="113674" name="右大括号 113673"/>
          <p:cNvSpPr>
            <a:spLocks/>
          </p:cNvSpPr>
          <p:nvPr/>
        </p:nvSpPr>
        <p:spPr bwMode="auto">
          <a:xfrm>
            <a:off x="6237185" y="2886785"/>
            <a:ext cx="152400" cy="1085850"/>
          </a:xfrm>
          <a:prstGeom prst="rightBrace">
            <a:avLst>
              <a:gd name="adj1" fmla="val 78639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>
              <a:latin typeface="宋体"/>
              <a:ea typeface="宋体"/>
              <a:cs typeface="宋体"/>
            </a:endParaRPr>
          </a:p>
        </p:txBody>
      </p:sp>
      <p:sp>
        <p:nvSpPr>
          <p:cNvPr id="12298" name="文本框 113674"/>
          <p:cNvSpPr>
            <a:spLocks noChangeArrowheads="1"/>
          </p:cNvSpPr>
          <p:nvPr/>
        </p:nvSpPr>
        <p:spPr bwMode="auto">
          <a:xfrm>
            <a:off x="746575" y="186485"/>
            <a:ext cx="7830870" cy="11441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沙子重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100 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N  </a:t>
            </a:r>
            <a:r>
              <a:rPr lang="zh-CN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人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体重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400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</a:t>
            </a:r>
            <a:r>
              <a:rPr lang="zh-CN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动滑轮重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10 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N    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桶重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20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   口袋重 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N    地面到三楼高</a:t>
            </a:r>
            <a:r>
              <a:rPr lang="zh-CN" altLang="en-US" sz="24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6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m </a:t>
            </a:r>
          </a:p>
        </p:txBody>
      </p:sp>
      <p:sp>
        <p:nvSpPr>
          <p:cNvPr id="113676" name="文本框 113675"/>
          <p:cNvSpPr txBox="1">
            <a:spLocks noChangeArrowheads="1"/>
          </p:cNvSpPr>
          <p:nvPr/>
        </p:nvSpPr>
        <p:spPr bwMode="auto">
          <a:xfrm>
            <a:off x="4031940" y="3201820"/>
            <a:ext cx="18716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600" b="1" i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lang="en-US" altLang="zh-CN" sz="2600" b="1" i="1" baseline="-25000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2 </a:t>
            </a:r>
            <a:r>
              <a:rPr lang="en-US" altLang="zh-CN" sz="2600" b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 120 J</a:t>
            </a:r>
          </a:p>
        </p:txBody>
      </p:sp>
      <p:sp>
        <p:nvSpPr>
          <p:cNvPr id="113677" name="文本框 113676"/>
          <p:cNvSpPr txBox="1">
            <a:spLocks noChangeArrowheads="1"/>
          </p:cNvSpPr>
          <p:nvPr/>
        </p:nvSpPr>
        <p:spPr bwMode="auto">
          <a:xfrm>
            <a:off x="4031940" y="4236935"/>
            <a:ext cx="194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600" b="1" i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lang="en-US" altLang="zh-CN" sz="2600" b="1" i="1" baseline="-25000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3</a:t>
            </a:r>
            <a:r>
              <a:rPr lang="en-US" altLang="zh-CN" sz="2600" b="1" baseline="-25000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2600" b="1" dirty="0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 2400 J</a:t>
            </a:r>
          </a:p>
        </p:txBody>
      </p:sp>
      <p:sp>
        <p:nvSpPr>
          <p:cNvPr id="113678" name="文本框 113677"/>
          <p:cNvSpPr txBox="1">
            <a:spLocks noChangeArrowheads="1"/>
          </p:cNvSpPr>
          <p:nvPr/>
        </p:nvSpPr>
        <p:spPr bwMode="auto">
          <a:xfrm>
            <a:off x="6462210" y="1761660"/>
            <a:ext cx="139515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有用功</a:t>
            </a:r>
            <a:r>
              <a:rPr lang="en-US" altLang="zh-CN" sz="26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600 J</a:t>
            </a:r>
          </a:p>
        </p:txBody>
      </p:sp>
      <p:sp>
        <p:nvSpPr>
          <p:cNvPr id="113682" name="直接连接符 113681"/>
          <p:cNvSpPr>
            <a:spLocks noChangeShapeType="1"/>
          </p:cNvSpPr>
          <p:nvPr/>
        </p:nvSpPr>
        <p:spPr bwMode="auto">
          <a:xfrm>
            <a:off x="5787135" y="2076695"/>
            <a:ext cx="626288" cy="90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zh-CN" altLang="en-US">
              <a:latin typeface="宋体"/>
              <a:ea typeface="宋体"/>
              <a:cs typeface="宋体"/>
            </a:endParaRPr>
          </a:p>
        </p:txBody>
      </p:sp>
      <p:sp>
        <p:nvSpPr>
          <p:cNvPr id="113683" name="右大括号 113682"/>
          <p:cNvSpPr>
            <a:spLocks/>
          </p:cNvSpPr>
          <p:nvPr/>
        </p:nvSpPr>
        <p:spPr bwMode="auto">
          <a:xfrm>
            <a:off x="7767638" y="2040731"/>
            <a:ext cx="152400" cy="1428750"/>
          </a:xfrm>
          <a:prstGeom prst="rightBrace">
            <a:avLst>
              <a:gd name="adj1" fmla="val 103472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>
              <a:latin typeface="宋体"/>
              <a:ea typeface="宋体"/>
              <a:cs typeface="宋体"/>
            </a:endParaRPr>
          </a:p>
        </p:txBody>
      </p:sp>
      <p:pic>
        <p:nvPicPr>
          <p:cNvPr id="11281" name="图片 52236" descr="15 2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4" r="55867" b="17241"/>
          <a:stretch>
            <a:fillRect/>
          </a:stretch>
        </p:blipFill>
        <p:spPr bwMode="auto">
          <a:xfrm>
            <a:off x="251520" y="1536635"/>
            <a:ext cx="3295650" cy="32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6274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3670" grpId="0"/>
      <p:bldP spid="113671" grpId="0"/>
      <p:bldP spid="113672" grpId="0"/>
      <p:bldP spid="113673" grpId="0"/>
      <p:bldP spid="113676" grpId="0"/>
      <p:bldP spid="113678" grpId="0"/>
      <p:bldP spid="11368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13631</TotalTime>
  <Words>880</Words>
  <Application>Microsoft Macintosh PowerPoint</Application>
  <PresentationFormat>全屏显示(16:9)</PresentationFormat>
  <Paragraphs>191</Paragraphs>
  <Slides>24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主题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2012-04-02T08:15:09Z</dcterms:created>
  <dcterms:modified xsi:type="dcterms:W3CDTF">2020-03-26T12:57:48Z</dcterms:modified>
</cp:coreProperties>
</file>