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5" r:id="rId2"/>
    <p:sldId id="360" r:id="rId3"/>
    <p:sldId id="408" r:id="rId4"/>
    <p:sldId id="454" r:id="rId5"/>
    <p:sldId id="447" r:id="rId6"/>
    <p:sldId id="361" r:id="rId7"/>
    <p:sldId id="455" r:id="rId8"/>
    <p:sldId id="413" r:id="rId9"/>
    <p:sldId id="448" r:id="rId10"/>
    <p:sldId id="449" r:id="rId11"/>
    <p:sldId id="417" r:id="rId12"/>
    <p:sldId id="456" r:id="rId13"/>
    <p:sldId id="458" r:id="rId14"/>
    <p:sldId id="459" r:id="rId15"/>
    <p:sldId id="457" r:id="rId16"/>
    <p:sldId id="450" r:id="rId17"/>
    <p:sldId id="451" r:id="rId18"/>
    <p:sldId id="460" r:id="rId19"/>
    <p:sldId id="461" r:id="rId20"/>
    <p:sldId id="462" r:id="rId21"/>
    <p:sldId id="418" r:id="rId22"/>
    <p:sldId id="419" r:id="rId23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465" autoAdjust="0"/>
  </p:normalViewPr>
  <p:slideViewPr>
    <p:cSldViewPr>
      <p:cViewPr>
        <p:scale>
          <a:sx n="99" d="100"/>
          <a:sy n="99" d="100"/>
        </p:scale>
        <p:origin x="-624" y="-296"/>
      </p:cViewPr>
      <p:guideLst>
        <p:guide orient="horz" pos="935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2214563"/>
            <a:ext cx="73802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第四章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多彩的光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3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光的折射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5"/>
          <p:cNvSpPr>
            <a:spLocks noChangeShapeType="1"/>
          </p:cNvSpPr>
          <p:nvPr/>
        </p:nvSpPr>
        <p:spPr bwMode="auto">
          <a:xfrm>
            <a:off x="3086835" y="1371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Line 36"/>
          <p:cNvSpPr>
            <a:spLocks noChangeShapeType="1"/>
          </p:cNvSpPr>
          <p:nvPr/>
        </p:nvSpPr>
        <p:spPr bwMode="auto">
          <a:xfrm>
            <a:off x="3086835" y="34290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Line 37"/>
          <p:cNvSpPr>
            <a:spLocks noChangeShapeType="1"/>
          </p:cNvSpPr>
          <p:nvPr/>
        </p:nvSpPr>
        <p:spPr bwMode="auto">
          <a:xfrm flipH="1" flipV="1">
            <a:off x="5601435" y="1371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Line 38"/>
          <p:cNvSpPr>
            <a:spLocks noChangeShapeType="1"/>
          </p:cNvSpPr>
          <p:nvPr/>
        </p:nvSpPr>
        <p:spPr bwMode="auto">
          <a:xfrm>
            <a:off x="4915635" y="2514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Line 39"/>
          <p:cNvSpPr>
            <a:spLocks noChangeShapeType="1"/>
          </p:cNvSpPr>
          <p:nvPr/>
        </p:nvSpPr>
        <p:spPr bwMode="auto">
          <a:xfrm>
            <a:off x="3239235" y="259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Line 40"/>
          <p:cNvSpPr>
            <a:spLocks noChangeShapeType="1"/>
          </p:cNvSpPr>
          <p:nvPr/>
        </p:nvSpPr>
        <p:spPr bwMode="auto">
          <a:xfrm>
            <a:off x="4229835" y="2743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Line 41"/>
          <p:cNvSpPr>
            <a:spLocks noChangeShapeType="1"/>
          </p:cNvSpPr>
          <p:nvPr/>
        </p:nvSpPr>
        <p:spPr bwMode="auto">
          <a:xfrm>
            <a:off x="3467835" y="2895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Line 42"/>
          <p:cNvSpPr>
            <a:spLocks noChangeShapeType="1"/>
          </p:cNvSpPr>
          <p:nvPr/>
        </p:nvSpPr>
        <p:spPr bwMode="auto">
          <a:xfrm>
            <a:off x="5296635" y="2895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Line 43"/>
          <p:cNvSpPr>
            <a:spLocks noChangeShapeType="1"/>
          </p:cNvSpPr>
          <p:nvPr/>
        </p:nvSpPr>
        <p:spPr bwMode="auto">
          <a:xfrm>
            <a:off x="4382235" y="3124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Line 44"/>
          <p:cNvSpPr>
            <a:spLocks noChangeShapeType="1"/>
          </p:cNvSpPr>
          <p:nvPr/>
        </p:nvSpPr>
        <p:spPr bwMode="auto">
          <a:xfrm>
            <a:off x="3315435" y="3200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Line 45"/>
          <p:cNvSpPr>
            <a:spLocks noChangeShapeType="1"/>
          </p:cNvSpPr>
          <p:nvPr/>
        </p:nvSpPr>
        <p:spPr bwMode="auto">
          <a:xfrm>
            <a:off x="3315435" y="220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Line 46"/>
          <p:cNvSpPr>
            <a:spLocks noChangeShapeType="1"/>
          </p:cNvSpPr>
          <p:nvPr/>
        </p:nvSpPr>
        <p:spPr bwMode="auto">
          <a:xfrm>
            <a:off x="4687035" y="220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Line 47"/>
          <p:cNvSpPr>
            <a:spLocks noChangeShapeType="1"/>
          </p:cNvSpPr>
          <p:nvPr/>
        </p:nvSpPr>
        <p:spPr bwMode="auto">
          <a:xfrm>
            <a:off x="4001235" y="220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Line 48"/>
          <p:cNvSpPr>
            <a:spLocks noChangeShapeType="1"/>
          </p:cNvSpPr>
          <p:nvPr/>
        </p:nvSpPr>
        <p:spPr bwMode="auto">
          <a:xfrm>
            <a:off x="3925035" y="2438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Line 49"/>
          <p:cNvSpPr>
            <a:spLocks noChangeShapeType="1"/>
          </p:cNvSpPr>
          <p:nvPr/>
        </p:nvSpPr>
        <p:spPr bwMode="auto">
          <a:xfrm>
            <a:off x="5296635" y="2209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Line 50"/>
          <p:cNvSpPr>
            <a:spLocks noChangeShapeType="1"/>
          </p:cNvSpPr>
          <p:nvPr/>
        </p:nvSpPr>
        <p:spPr bwMode="auto">
          <a:xfrm>
            <a:off x="4229835" y="12954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Line 52"/>
          <p:cNvSpPr>
            <a:spLocks noChangeShapeType="1"/>
          </p:cNvSpPr>
          <p:nvPr/>
        </p:nvSpPr>
        <p:spPr bwMode="auto">
          <a:xfrm>
            <a:off x="4229835" y="22098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" name="Text Box 53"/>
          <p:cNvSpPr txBox="1">
            <a:spLocks noChangeArrowheads="1"/>
          </p:cNvSpPr>
          <p:nvPr/>
        </p:nvSpPr>
        <p:spPr bwMode="auto">
          <a:xfrm>
            <a:off x="4763235" y="12192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</a:rPr>
              <a:t>空气</a:t>
            </a:r>
          </a:p>
        </p:txBody>
      </p:sp>
      <p:sp>
        <p:nvSpPr>
          <p:cNvPr id="22" name="Text Box 54"/>
          <p:cNvSpPr txBox="1">
            <a:spLocks noChangeArrowheads="1"/>
          </p:cNvSpPr>
          <p:nvPr/>
        </p:nvSpPr>
        <p:spPr bwMode="auto">
          <a:xfrm>
            <a:off x="4763235" y="24384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</a:rPr>
              <a:t>水</a:t>
            </a:r>
          </a:p>
        </p:txBody>
      </p:sp>
      <p:sp>
        <p:nvSpPr>
          <p:cNvPr id="23" name="矩形 22"/>
          <p:cNvSpPr/>
          <p:nvPr/>
        </p:nvSpPr>
        <p:spPr>
          <a:xfrm>
            <a:off x="746575" y="4194085"/>
            <a:ext cx="7920880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</a:rPr>
              <a:t>光从空气中</a:t>
            </a:r>
            <a:r>
              <a:rPr lang="zh-CN" altLang="en-US" sz="3200" dirty="0">
                <a:solidFill>
                  <a:srgbClr val="FF0000"/>
                </a:solidFill>
              </a:rPr>
              <a:t>垂直</a:t>
            </a:r>
            <a:r>
              <a:rPr lang="zh-CN" altLang="en-US" sz="3200" dirty="0">
                <a:solidFill>
                  <a:srgbClr val="000000"/>
                </a:solidFill>
              </a:rPr>
              <a:t>射入水中或玻璃中，</a:t>
            </a:r>
            <a:r>
              <a:rPr lang="zh-CN" altLang="en-US" sz="3200" dirty="0">
                <a:solidFill>
                  <a:srgbClr val="FF0000"/>
                </a:solidFill>
              </a:rPr>
              <a:t>光的传播方向不改变。</a:t>
            </a:r>
          </a:p>
        </p:txBody>
      </p:sp>
    </p:spTree>
    <p:extLst>
      <p:ext uri="{BB962C8B-B14F-4D97-AF65-F5344CB8AC3E}">
        <p14:creationId xmlns:p14="http://schemas.microsoft.com/office/powerpoint/2010/main" val="2567897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39"/>
          <p:cNvSpPr/>
          <p:nvPr/>
        </p:nvSpPr>
        <p:spPr>
          <a:xfrm>
            <a:off x="386535" y="233645"/>
            <a:ext cx="4230469" cy="95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二</a:t>
            </a:r>
            <a:r>
              <a:rPr sz="3600" dirty="0" smtClean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zh-CN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光的折射现象</a:t>
            </a:r>
            <a:endParaRPr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7" name="Picture 5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5" y="1718810"/>
            <a:ext cx="4077235" cy="346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未命名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990" y="1763815"/>
            <a:ext cx="4410490" cy="333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266855" y="5679250"/>
            <a:ext cx="27003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0" dirty="0" smtClean="0">
                <a:solidFill>
                  <a:schemeClr val="tx1"/>
                </a:solidFill>
                <a:latin typeface="+mn-ea"/>
                <a:ea typeface="+mn-ea"/>
                <a:cs typeface="楷体_GB2312" charset="0"/>
              </a:rPr>
              <a:t>筷子弯折</a:t>
            </a:r>
            <a:endParaRPr lang="zh-CN" altLang="en-US" sz="3200" b="0" dirty="0">
              <a:solidFill>
                <a:schemeClr val="tx1"/>
              </a:solidFill>
              <a:latin typeface="+mn-ea"/>
              <a:ea typeface="+mn-ea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961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176845" y="5634245"/>
            <a:ext cx="27003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0" dirty="0" smtClean="0">
                <a:solidFill>
                  <a:schemeClr val="tx1"/>
                </a:solidFill>
                <a:latin typeface="+mn-ea"/>
                <a:ea typeface="+mn-ea"/>
                <a:cs typeface="楷体_GB2312" charset="0"/>
              </a:rPr>
              <a:t>池底变浅</a:t>
            </a:r>
            <a:endParaRPr lang="zh-CN" altLang="en-US" sz="3200" b="0" dirty="0">
              <a:solidFill>
                <a:schemeClr val="tx1"/>
              </a:solidFill>
              <a:latin typeface="+mn-ea"/>
              <a:ea typeface="+mn-ea"/>
              <a:cs typeface="楷体_GB2312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705" y="1358770"/>
            <a:ext cx="5265585" cy="40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85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4401"/>
          <a:stretch/>
        </p:blipFill>
        <p:spPr>
          <a:xfrm>
            <a:off x="836585" y="863715"/>
            <a:ext cx="7650850" cy="51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66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18810"/>
            <a:ext cx="8685965" cy="337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863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996825" y="5634245"/>
            <a:ext cx="333037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0" dirty="0" smtClean="0">
                <a:solidFill>
                  <a:schemeClr val="tx1"/>
                </a:solidFill>
                <a:latin typeface="+mn-ea"/>
                <a:ea typeface="+mn-ea"/>
                <a:cs typeface="楷体_GB2312" charset="0"/>
              </a:rPr>
              <a:t>海市蜃楼的形成</a:t>
            </a:r>
            <a:endParaRPr lang="zh-CN" altLang="en-US" sz="3200" b="0" dirty="0">
              <a:solidFill>
                <a:schemeClr val="tx1"/>
              </a:solidFill>
              <a:latin typeface="+mn-ea"/>
              <a:ea typeface="+mn-ea"/>
              <a:cs typeface="楷体_GB2312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25" y="1223755"/>
            <a:ext cx="8432800" cy="373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85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610" y="638690"/>
            <a:ext cx="7168938" cy="4500500"/>
          </a:xfrm>
          <a:prstGeom prst="rect">
            <a:avLst/>
          </a:prstGeom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996825" y="5634245"/>
            <a:ext cx="333037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0" dirty="0" smtClean="0">
                <a:solidFill>
                  <a:schemeClr val="tx1"/>
                </a:solidFill>
                <a:latin typeface="+mn-ea"/>
                <a:ea typeface="+mn-ea"/>
                <a:cs typeface="楷体_GB2312" charset="0"/>
              </a:rPr>
              <a:t>彩虹的形成</a:t>
            </a:r>
            <a:endParaRPr lang="zh-CN" altLang="en-US" sz="3200" b="0" dirty="0">
              <a:solidFill>
                <a:schemeClr val="tx1"/>
              </a:solidFill>
              <a:latin typeface="+mn-ea"/>
              <a:ea typeface="+mn-ea"/>
              <a:cs typeface="楷体_GB2312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/>
          <a:srcRect t="10994" b="17359"/>
          <a:stretch/>
        </p:blipFill>
        <p:spPr>
          <a:xfrm>
            <a:off x="386535" y="593685"/>
            <a:ext cx="8460940" cy="463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28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7"/>
          <p:cNvGrpSpPr>
            <a:grpSpLocks/>
          </p:cNvGrpSpPr>
          <p:nvPr/>
        </p:nvGrpSpPr>
        <p:grpSpPr bwMode="auto">
          <a:xfrm rot="19507398" flipH="1">
            <a:off x="4507015" y="4662010"/>
            <a:ext cx="469900" cy="592138"/>
            <a:chOff x="937" y="2256"/>
            <a:chExt cx="413" cy="411"/>
          </a:xfrm>
        </p:grpSpPr>
        <p:sp>
          <p:nvSpPr>
            <p:cNvPr id="7" name="Freeform 8"/>
            <p:cNvSpPr>
              <a:spLocks/>
            </p:cNvSpPr>
            <p:nvPr/>
          </p:nvSpPr>
          <p:spPr bwMode="auto">
            <a:xfrm rot="9068165">
              <a:off x="937" y="2581"/>
              <a:ext cx="405" cy="86"/>
            </a:xfrm>
            <a:custGeom>
              <a:avLst/>
              <a:gdLst>
                <a:gd name="T0" fmla="*/ 0 w 405"/>
                <a:gd name="T1" fmla="*/ 0 h 86"/>
                <a:gd name="T2" fmla="*/ 97 w 405"/>
                <a:gd name="T3" fmla="*/ 49 h 86"/>
                <a:gd name="T4" fmla="*/ 251 w 405"/>
                <a:gd name="T5" fmla="*/ 73 h 86"/>
                <a:gd name="T6" fmla="*/ 405 w 405"/>
                <a:gd name="T7" fmla="*/ 5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5" h="86">
                  <a:moveTo>
                    <a:pt x="0" y="0"/>
                  </a:moveTo>
                  <a:cubicBezTo>
                    <a:pt x="62" y="43"/>
                    <a:pt x="30" y="27"/>
                    <a:pt x="97" y="49"/>
                  </a:cubicBezTo>
                  <a:cubicBezTo>
                    <a:pt x="146" y="65"/>
                    <a:pt x="251" y="73"/>
                    <a:pt x="251" y="73"/>
                  </a:cubicBezTo>
                  <a:cubicBezTo>
                    <a:pt x="395" y="65"/>
                    <a:pt x="348" y="86"/>
                    <a:pt x="405" y="57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 rot="8417645">
              <a:off x="1119" y="2321"/>
              <a:ext cx="114" cy="340"/>
            </a:xfrm>
            <a:custGeom>
              <a:avLst/>
              <a:gdLst>
                <a:gd name="T0" fmla="*/ 0 w 114"/>
                <a:gd name="T1" fmla="*/ 0 h 340"/>
                <a:gd name="T2" fmla="*/ 49 w 114"/>
                <a:gd name="T3" fmla="*/ 89 h 340"/>
                <a:gd name="T4" fmla="*/ 90 w 114"/>
                <a:gd name="T5" fmla="*/ 154 h 340"/>
                <a:gd name="T6" fmla="*/ 114 w 114"/>
                <a:gd name="T7" fmla="*/ 34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340">
                  <a:moveTo>
                    <a:pt x="0" y="0"/>
                  </a:moveTo>
                  <a:cubicBezTo>
                    <a:pt x="15" y="41"/>
                    <a:pt x="14" y="66"/>
                    <a:pt x="49" y="89"/>
                  </a:cubicBezTo>
                  <a:cubicBezTo>
                    <a:pt x="58" y="116"/>
                    <a:pt x="73" y="130"/>
                    <a:pt x="90" y="154"/>
                  </a:cubicBezTo>
                  <a:cubicBezTo>
                    <a:pt x="112" y="220"/>
                    <a:pt x="114" y="268"/>
                    <a:pt x="114" y="34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 rot="16469905">
              <a:off x="965" y="2482"/>
              <a:ext cx="192" cy="1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 rot="-626959">
              <a:off x="1008" y="2256"/>
              <a:ext cx="342" cy="289"/>
            </a:xfrm>
            <a:custGeom>
              <a:avLst/>
              <a:gdLst>
                <a:gd name="T0" fmla="*/ 17 w 331"/>
                <a:gd name="T1" fmla="*/ 13 h 237"/>
                <a:gd name="T2" fmla="*/ 64 w 331"/>
                <a:gd name="T3" fmla="*/ 44 h 237"/>
                <a:gd name="T4" fmla="*/ 111 w 331"/>
                <a:gd name="T5" fmla="*/ 91 h 237"/>
                <a:gd name="T6" fmla="*/ 259 w 331"/>
                <a:gd name="T7" fmla="*/ 185 h 237"/>
                <a:gd name="T8" fmla="*/ 329 w 331"/>
                <a:gd name="T9" fmla="*/ 231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237">
                  <a:moveTo>
                    <a:pt x="17" y="13"/>
                  </a:moveTo>
                  <a:cubicBezTo>
                    <a:pt x="60" y="78"/>
                    <a:pt x="0" y="0"/>
                    <a:pt x="64" y="44"/>
                  </a:cubicBezTo>
                  <a:cubicBezTo>
                    <a:pt x="82" y="57"/>
                    <a:pt x="111" y="91"/>
                    <a:pt x="111" y="91"/>
                  </a:cubicBezTo>
                  <a:cubicBezTo>
                    <a:pt x="130" y="149"/>
                    <a:pt x="213" y="152"/>
                    <a:pt x="259" y="185"/>
                  </a:cubicBezTo>
                  <a:cubicBezTo>
                    <a:pt x="331" y="237"/>
                    <a:pt x="276" y="231"/>
                    <a:pt x="329" y="231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1001815" y="5271610"/>
            <a:ext cx="708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1230415" y="489061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2525815" y="496681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3516415" y="466201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4507015" y="496681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5269015" y="4662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6183415" y="489061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7402615" y="481441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6640615" y="458581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>
            <a:off x="1382815" y="458581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1459015" y="420481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2906815" y="428101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26"/>
          <p:cNvSpPr>
            <a:spLocks noChangeShapeType="1"/>
          </p:cNvSpPr>
          <p:nvPr/>
        </p:nvSpPr>
        <p:spPr bwMode="auto">
          <a:xfrm>
            <a:off x="3973615" y="43572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>
            <a:off x="5192815" y="435721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>
            <a:off x="2144815" y="3900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>
            <a:off x="1154215" y="39762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>
            <a:off x="3287815" y="3900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31"/>
          <p:cNvSpPr>
            <a:spLocks noChangeShapeType="1"/>
          </p:cNvSpPr>
          <p:nvPr/>
        </p:nvSpPr>
        <p:spPr bwMode="auto">
          <a:xfrm>
            <a:off x="4507015" y="397621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32"/>
          <p:cNvSpPr>
            <a:spLocks noChangeShapeType="1"/>
          </p:cNvSpPr>
          <p:nvPr/>
        </p:nvSpPr>
        <p:spPr bwMode="auto">
          <a:xfrm>
            <a:off x="5726215" y="40524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>
            <a:off x="6945415" y="405241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34"/>
          <p:cNvSpPr>
            <a:spLocks noChangeShapeType="1"/>
          </p:cNvSpPr>
          <p:nvPr/>
        </p:nvSpPr>
        <p:spPr bwMode="auto">
          <a:xfrm>
            <a:off x="7478815" y="428101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8"/>
          <p:cNvSpPr>
            <a:spLocks noChangeShapeType="1"/>
          </p:cNvSpPr>
          <p:nvPr/>
        </p:nvSpPr>
        <p:spPr bwMode="auto">
          <a:xfrm>
            <a:off x="1306615" y="3519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39"/>
          <p:cNvSpPr>
            <a:spLocks noChangeShapeType="1"/>
          </p:cNvSpPr>
          <p:nvPr/>
        </p:nvSpPr>
        <p:spPr bwMode="auto">
          <a:xfrm>
            <a:off x="2068615" y="3519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40"/>
          <p:cNvSpPr>
            <a:spLocks noChangeShapeType="1"/>
          </p:cNvSpPr>
          <p:nvPr/>
        </p:nvSpPr>
        <p:spPr bwMode="auto">
          <a:xfrm>
            <a:off x="2906815" y="3519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41"/>
          <p:cNvSpPr>
            <a:spLocks noChangeShapeType="1"/>
          </p:cNvSpPr>
          <p:nvPr/>
        </p:nvSpPr>
        <p:spPr bwMode="auto">
          <a:xfrm>
            <a:off x="3821215" y="3519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42"/>
          <p:cNvSpPr>
            <a:spLocks noChangeShapeType="1"/>
          </p:cNvSpPr>
          <p:nvPr/>
        </p:nvSpPr>
        <p:spPr bwMode="auto">
          <a:xfrm>
            <a:off x="4811815" y="3519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8" name="Line 43"/>
          <p:cNvSpPr>
            <a:spLocks noChangeShapeType="1"/>
          </p:cNvSpPr>
          <p:nvPr/>
        </p:nvSpPr>
        <p:spPr bwMode="auto">
          <a:xfrm>
            <a:off x="5517105" y="3519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9" name="Line 44"/>
          <p:cNvSpPr>
            <a:spLocks noChangeShapeType="1"/>
          </p:cNvSpPr>
          <p:nvPr/>
        </p:nvSpPr>
        <p:spPr bwMode="auto">
          <a:xfrm>
            <a:off x="6372200" y="351901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0" name="Oval 45"/>
          <p:cNvSpPr>
            <a:spLocks noChangeArrowheads="1"/>
          </p:cNvSpPr>
          <p:nvPr/>
        </p:nvSpPr>
        <p:spPr bwMode="auto">
          <a:xfrm>
            <a:off x="5954815" y="275701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1" name="Line 47"/>
          <p:cNvSpPr>
            <a:spLocks noChangeShapeType="1"/>
          </p:cNvSpPr>
          <p:nvPr/>
        </p:nvSpPr>
        <p:spPr bwMode="auto">
          <a:xfrm flipH="1">
            <a:off x="5116615" y="2833210"/>
            <a:ext cx="838200" cy="685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2" name="Line 48"/>
          <p:cNvSpPr>
            <a:spLocks noChangeShapeType="1"/>
          </p:cNvSpPr>
          <p:nvPr/>
        </p:nvSpPr>
        <p:spPr bwMode="auto">
          <a:xfrm flipH="1">
            <a:off x="5607115" y="2833210"/>
            <a:ext cx="347700" cy="685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3" name="Line 49"/>
          <p:cNvSpPr>
            <a:spLocks noChangeShapeType="1"/>
          </p:cNvSpPr>
          <p:nvPr/>
        </p:nvSpPr>
        <p:spPr bwMode="auto">
          <a:xfrm flipH="1">
            <a:off x="4659415" y="3519010"/>
            <a:ext cx="457200" cy="1066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Line 50"/>
          <p:cNvSpPr>
            <a:spLocks noChangeShapeType="1"/>
          </p:cNvSpPr>
          <p:nvPr/>
        </p:nvSpPr>
        <p:spPr bwMode="auto">
          <a:xfrm flipH="1">
            <a:off x="5345215" y="3595210"/>
            <a:ext cx="228600" cy="9906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" name="Line 52"/>
          <p:cNvSpPr>
            <a:spLocks noChangeShapeType="1"/>
          </p:cNvSpPr>
          <p:nvPr/>
        </p:nvSpPr>
        <p:spPr bwMode="auto">
          <a:xfrm flipV="1">
            <a:off x="5607115" y="2071210"/>
            <a:ext cx="347700" cy="140279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" name="Line 54"/>
          <p:cNvSpPr>
            <a:spLocks noChangeShapeType="1"/>
          </p:cNvSpPr>
          <p:nvPr/>
        </p:nvSpPr>
        <p:spPr bwMode="auto">
          <a:xfrm flipV="1">
            <a:off x="5116615" y="2071210"/>
            <a:ext cx="838200" cy="14478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" name="Oval 55"/>
          <p:cNvSpPr>
            <a:spLocks noChangeArrowheads="1"/>
          </p:cNvSpPr>
          <p:nvPr/>
        </p:nvSpPr>
        <p:spPr bwMode="auto">
          <a:xfrm>
            <a:off x="5878615" y="2071210"/>
            <a:ext cx="152400" cy="152400"/>
          </a:xfrm>
          <a:prstGeom prst="ellipse">
            <a:avLst/>
          </a:prstGeom>
          <a:solidFill>
            <a:schemeClr val="accent1">
              <a:alpha val="50999"/>
            </a:schemeClr>
          </a:solidFill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8" name="Text Box 56"/>
          <p:cNvSpPr txBox="1">
            <a:spLocks noChangeArrowheads="1"/>
          </p:cNvSpPr>
          <p:nvPr/>
        </p:nvSpPr>
        <p:spPr bwMode="auto">
          <a:xfrm>
            <a:off x="6259615" y="2680810"/>
            <a:ext cx="609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dirty="0">
                <a:solidFill>
                  <a:srgbClr val="000000"/>
                </a:solidFill>
              </a:rPr>
              <a:t>P</a:t>
            </a:r>
          </a:p>
        </p:txBody>
      </p:sp>
      <p:sp>
        <p:nvSpPr>
          <p:cNvPr id="49" name="Text Box 57"/>
          <p:cNvSpPr txBox="1">
            <a:spLocks noChangeArrowheads="1"/>
          </p:cNvSpPr>
          <p:nvPr/>
        </p:nvSpPr>
        <p:spPr bwMode="auto">
          <a:xfrm>
            <a:off x="6107215" y="1918810"/>
            <a:ext cx="914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000000"/>
                </a:solidFill>
              </a:rPr>
              <a:t>P</a:t>
            </a:r>
            <a:r>
              <a:rPr lang="en-US" altLang="zh-CN" sz="4000" b="1" baseline="30000">
                <a:solidFill>
                  <a:srgbClr val="000000"/>
                </a:solidFill>
              </a:rPr>
              <a:t>′</a:t>
            </a: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1061610" y="503675"/>
            <a:ext cx="724580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 smtClean="0">
                <a:solidFill>
                  <a:srgbClr val="000000"/>
                </a:solidFill>
              </a:rPr>
              <a:t>从</a:t>
            </a:r>
            <a:r>
              <a:rPr lang="zh-CN" altLang="en-US" sz="3200" dirty="0">
                <a:solidFill>
                  <a:srgbClr val="000000"/>
                </a:solidFill>
              </a:rPr>
              <a:t>水中看岸上的物体，物体会是变高了还是变矮了呢？</a:t>
            </a:r>
          </a:p>
        </p:txBody>
      </p:sp>
      <p:sp>
        <p:nvSpPr>
          <p:cNvPr id="51" name="Line 54"/>
          <p:cNvSpPr>
            <a:spLocks noChangeShapeType="1"/>
          </p:cNvSpPr>
          <p:nvPr/>
        </p:nvSpPr>
        <p:spPr bwMode="auto">
          <a:xfrm flipV="1">
            <a:off x="5112059" y="2933945"/>
            <a:ext cx="1" cy="1087760"/>
          </a:xfrm>
          <a:prstGeom prst="line">
            <a:avLst/>
          </a:prstGeom>
          <a:noFill/>
          <a:ln w="38100" cmpd="sng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2" name="Line 54"/>
          <p:cNvSpPr>
            <a:spLocks noChangeShapeType="1"/>
          </p:cNvSpPr>
          <p:nvPr/>
        </p:nvSpPr>
        <p:spPr bwMode="auto">
          <a:xfrm flipV="1">
            <a:off x="5607115" y="2933945"/>
            <a:ext cx="1" cy="1087760"/>
          </a:xfrm>
          <a:prstGeom prst="line">
            <a:avLst/>
          </a:prstGeom>
          <a:noFill/>
          <a:ln w="38100" cmpd="sng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1016605" y="5679250"/>
            <a:ext cx="7245805" cy="584776"/>
          </a:xfrm>
          <a:prstGeom prst="rect">
            <a:avLst/>
          </a:prstGeom>
          <a:solidFill>
            <a:srgbClr val="FCD5B5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 smtClean="0">
                <a:solidFill>
                  <a:srgbClr val="000000"/>
                </a:solidFill>
              </a:rPr>
              <a:t>从</a:t>
            </a:r>
            <a:r>
              <a:rPr lang="zh-CN" altLang="en-US" sz="3200" dirty="0">
                <a:solidFill>
                  <a:srgbClr val="000000"/>
                </a:solidFill>
              </a:rPr>
              <a:t>水中看</a:t>
            </a:r>
            <a:r>
              <a:rPr lang="zh-CN" altLang="en-US" sz="3200" dirty="0" smtClean="0">
                <a:solidFill>
                  <a:srgbClr val="000000"/>
                </a:solidFill>
              </a:rPr>
              <a:t>岸上的物体，物体位置偏高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05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/>
      <p:bldP spid="51" grpId="0" animBg="1"/>
      <p:bldP spid="51" grpId="1" animBg="1"/>
      <p:bldP spid="52" grpId="0" animBg="1"/>
      <p:bldP spid="52" grpId="1" animBg="1"/>
      <p:bldP spid="5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625" y="1448780"/>
            <a:ext cx="6975775" cy="461255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21550" y="638690"/>
            <a:ext cx="8415935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如图所示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属于光的折射现象的是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　</a:t>
            </a:r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endParaRPr lang="zh-CN" altLang="zh-CN" sz="3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42330" y="68369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0" dirty="0">
                <a:solidFill>
                  <a:srgbClr val="FF0000"/>
                </a:solidFill>
                <a:latin typeface="+mn-ea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938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4"/>
          <p:cNvSpPr>
            <a:spLocks/>
          </p:cNvSpPr>
          <p:nvPr/>
        </p:nvSpPr>
        <p:spPr bwMode="auto">
          <a:xfrm>
            <a:off x="1365430" y="3335415"/>
            <a:ext cx="1371600" cy="1143000"/>
          </a:xfrm>
          <a:custGeom>
            <a:avLst/>
            <a:gdLst>
              <a:gd name="T0" fmla="*/ 0 w 1056"/>
              <a:gd name="T1" fmla="*/ 0 h 672"/>
              <a:gd name="T2" fmla="*/ 0 w 1056"/>
              <a:gd name="T3" fmla="*/ 672 h 672"/>
              <a:gd name="T4" fmla="*/ 1056 w 1056"/>
              <a:gd name="T5" fmla="*/ 672 h 672"/>
              <a:gd name="T6" fmla="*/ 1056 w 1056"/>
              <a:gd name="T7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6" h="672">
                <a:moveTo>
                  <a:pt x="0" y="0"/>
                </a:moveTo>
                <a:lnTo>
                  <a:pt x="0" y="672"/>
                </a:lnTo>
                <a:lnTo>
                  <a:pt x="1056" y="672"/>
                </a:lnTo>
                <a:lnTo>
                  <a:pt x="1056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1365430" y="356401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0" name="Line 6"/>
          <p:cNvSpPr>
            <a:spLocks noChangeShapeType="1"/>
          </p:cNvSpPr>
          <p:nvPr/>
        </p:nvSpPr>
        <p:spPr bwMode="auto">
          <a:xfrm>
            <a:off x="1594030" y="3792615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365430" y="409741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1975030" y="2725815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1136830" y="2725815"/>
            <a:ext cx="838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 rot="7940489">
            <a:off x="1365430" y="2802016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5" name="Freeform 11"/>
          <p:cNvSpPr>
            <a:spLocks/>
          </p:cNvSpPr>
          <p:nvPr/>
        </p:nvSpPr>
        <p:spPr bwMode="auto">
          <a:xfrm>
            <a:off x="3041830" y="3335415"/>
            <a:ext cx="1371600" cy="1143000"/>
          </a:xfrm>
          <a:custGeom>
            <a:avLst/>
            <a:gdLst>
              <a:gd name="T0" fmla="*/ 0 w 1056"/>
              <a:gd name="T1" fmla="*/ 0 h 672"/>
              <a:gd name="T2" fmla="*/ 0 w 1056"/>
              <a:gd name="T3" fmla="*/ 672 h 672"/>
              <a:gd name="T4" fmla="*/ 1056 w 1056"/>
              <a:gd name="T5" fmla="*/ 672 h 672"/>
              <a:gd name="T6" fmla="*/ 1056 w 1056"/>
              <a:gd name="T7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6" h="672">
                <a:moveTo>
                  <a:pt x="0" y="0"/>
                </a:moveTo>
                <a:lnTo>
                  <a:pt x="0" y="672"/>
                </a:lnTo>
                <a:lnTo>
                  <a:pt x="1056" y="672"/>
                </a:lnTo>
                <a:lnTo>
                  <a:pt x="1056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3041830" y="356401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>
            <a:off x="3270430" y="3792615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3041830" y="409741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3651430" y="2725815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2813230" y="2725815"/>
            <a:ext cx="838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 rot="7940489">
            <a:off x="3041830" y="2802016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2" name="Freeform 18"/>
          <p:cNvSpPr>
            <a:spLocks/>
          </p:cNvSpPr>
          <p:nvPr/>
        </p:nvSpPr>
        <p:spPr bwMode="auto">
          <a:xfrm>
            <a:off x="4718230" y="3335415"/>
            <a:ext cx="1371600" cy="1143000"/>
          </a:xfrm>
          <a:custGeom>
            <a:avLst/>
            <a:gdLst>
              <a:gd name="T0" fmla="*/ 0 w 1056"/>
              <a:gd name="T1" fmla="*/ 0 h 672"/>
              <a:gd name="T2" fmla="*/ 0 w 1056"/>
              <a:gd name="T3" fmla="*/ 672 h 672"/>
              <a:gd name="T4" fmla="*/ 1056 w 1056"/>
              <a:gd name="T5" fmla="*/ 672 h 672"/>
              <a:gd name="T6" fmla="*/ 1056 w 1056"/>
              <a:gd name="T7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6" h="672">
                <a:moveTo>
                  <a:pt x="0" y="0"/>
                </a:moveTo>
                <a:lnTo>
                  <a:pt x="0" y="672"/>
                </a:lnTo>
                <a:lnTo>
                  <a:pt x="1056" y="672"/>
                </a:lnTo>
                <a:lnTo>
                  <a:pt x="1056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4718230" y="356401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4946830" y="3792615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4718230" y="409741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5327830" y="2725815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4489630" y="2725815"/>
            <a:ext cx="838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3" name="AutoShape 24"/>
          <p:cNvSpPr>
            <a:spLocks noChangeArrowheads="1"/>
          </p:cNvSpPr>
          <p:nvPr/>
        </p:nvSpPr>
        <p:spPr bwMode="auto">
          <a:xfrm rot="7940489">
            <a:off x="4718230" y="2802016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4" name="Freeform 25"/>
          <p:cNvSpPr>
            <a:spLocks/>
          </p:cNvSpPr>
          <p:nvPr/>
        </p:nvSpPr>
        <p:spPr bwMode="auto">
          <a:xfrm>
            <a:off x="6470830" y="3335415"/>
            <a:ext cx="1371600" cy="1143000"/>
          </a:xfrm>
          <a:custGeom>
            <a:avLst/>
            <a:gdLst>
              <a:gd name="T0" fmla="*/ 0 w 1056"/>
              <a:gd name="T1" fmla="*/ 0 h 672"/>
              <a:gd name="T2" fmla="*/ 0 w 1056"/>
              <a:gd name="T3" fmla="*/ 672 h 672"/>
              <a:gd name="T4" fmla="*/ 1056 w 1056"/>
              <a:gd name="T5" fmla="*/ 672 h 672"/>
              <a:gd name="T6" fmla="*/ 1056 w 1056"/>
              <a:gd name="T7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6" h="672">
                <a:moveTo>
                  <a:pt x="0" y="0"/>
                </a:moveTo>
                <a:lnTo>
                  <a:pt x="0" y="672"/>
                </a:lnTo>
                <a:lnTo>
                  <a:pt x="1056" y="672"/>
                </a:lnTo>
                <a:lnTo>
                  <a:pt x="1056" y="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Line 26"/>
          <p:cNvSpPr>
            <a:spLocks noChangeShapeType="1"/>
          </p:cNvSpPr>
          <p:nvPr/>
        </p:nvSpPr>
        <p:spPr bwMode="auto">
          <a:xfrm>
            <a:off x="6470830" y="356401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6" name="Line 27"/>
          <p:cNvSpPr>
            <a:spLocks noChangeShapeType="1"/>
          </p:cNvSpPr>
          <p:nvPr/>
        </p:nvSpPr>
        <p:spPr bwMode="auto">
          <a:xfrm>
            <a:off x="6699430" y="3792615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7" name="Line 28"/>
          <p:cNvSpPr>
            <a:spLocks noChangeShapeType="1"/>
          </p:cNvSpPr>
          <p:nvPr/>
        </p:nvSpPr>
        <p:spPr bwMode="auto">
          <a:xfrm>
            <a:off x="6470830" y="409741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8" name="Line 29"/>
          <p:cNvSpPr>
            <a:spLocks noChangeShapeType="1"/>
          </p:cNvSpPr>
          <p:nvPr/>
        </p:nvSpPr>
        <p:spPr bwMode="auto">
          <a:xfrm>
            <a:off x="7080430" y="2725815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" name="Line 30"/>
          <p:cNvSpPr>
            <a:spLocks noChangeShapeType="1"/>
          </p:cNvSpPr>
          <p:nvPr/>
        </p:nvSpPr>
        <p:spPr bwMode="auto">
          <a:xfrm>
            <a:off x="6242230" y="2725815"/>
            <a:ext cx="838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0" name="AutoShape 31"/>
          <p:cNvSpPr>
            <a:spLocks noChangeArrowheads="1"/>
          </p:cNvSpPr>
          <p:nvPr/>
        </p:nvSpPr>
        <p:spPr bwMode="auto">
          <a:xfrm rot="7940489">
            <a:off x="6470830" y="2802016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1" name="Line 36"/>
          <p:cNvSpPr>
            <a:spLocks noChangeShapeType="1"/>
          </p:cNvSpPr>
          <p:nvPr/>
        </p:nvSpPr>
        <p:spPr bwMode="auto">
          <a:xfrm>
            <a:off x="1975030" y="3564015"/>
            <a:ext cx="685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2" name="AutoShape 37"/>
          <p:cNvSpPr>
            <a:spLocks noChangeArrowheads="1"/>
          </p:cNvSpPr>
          <p:nvPr/>
        </p:nvSpPr>
        <p:spPr bwMode="auto">
          <a:xfrm rot="7940489">
            <a:off x="2203630" y="3640216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3" name="Line 38"/>
          <p:cNvSpPr>
            <a:spLocks noChangeShapeType="1"/>
          </p:cNvSpPr>
          <p:nvPr/>
        </p:nvSpPr>
        <p:spPr bwMode="auto">
          <a:xfrm>
            <a:off x="3651430" y="3564015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4" name="AutoShape 39"/>
          <p:cNvSpPr>
            <a:spLocks noChangeArrowheads="1"/>
          </p:cNvSpPr>
          <p:nvPr/>
        </p:nvSpPr>
        <p:spPr bwMode="auto">
          <a:xfrm rot="9180727">
            <a:off x="3827643" y="3841828"/>
            <a:ext cx="128587" cy="331787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5" name="Line 40"/>
          <p:cNvSpPr>
            <a:spLocks noChangeShapeType="1"/>
          </p:cNvSpPr>
          <p:nvPr/>
        </p:nvSpPr>
        <p:spPr bwMode="auto">
          <a:xfrm rot="4491541">
            <a:off x="4869042" y="3646566"/>
            <a:ext cx="620713" cy="531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6" name="AutoShape 41"/>
          <p:cNvSpPr>
            <a:spLocks noChangeArrowheads="1"/>
          </p:cNvSpPr>
          <p:nvPr/>
        </p:nvSpPr>
        <p:spPr bwMode="auto">
          <a:xfrm rot="12436684">
            <a:off x="5099230" y="3716415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7" name="Line 42"/>
          <p:cNvSpPr>
            <a:spLocks noChangeShapeType="1"/>
          </p:cNvSpPr>
          <p:nvPr/>
        </p:nvSpPr>
        <p:spPr bwMode="auto">
          <a:xfrm>
            <a:off x="7080430" y="3564015"/>
            <a:ext cx="6858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8" name="AutoShape 43"/>
          <p:cNvSpPr>
            <a:spLocks noChangeArrowheads="1"/>
          </p:cNvSpPr>
          <p:nvPr/>
        </p:nvSpPr>
        <p:spPr bwMode="auto">
          <a:xfrm rot="6945081">
            <a:off x="7389992" y="3492578"/>
            <a:ext cx="142875" cy="457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521550" y="1268760"/>
            <a:ext cx="8305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3200" b="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kumimoji="1" lang="zh-CN" alt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有一光线从空气</a:t>
            </a:r>
            <a:r>
              <a:rPr kumimoji="1" lang="zh-CN" altLang="en-US" sz="3200" b="0" dirty="0">
                <a:solidFill>
                  <a:schemeClr val="tx1"/>
                </a:solidFill>
                <a:latin typeface="+mn-ea"/>
                <a:ea typeface="+mn-ea"/>
              </a:rPr>
              <a:t>斜射入水中，下图中折射光线正确的是（</a:t>
            </a:r>
            <a:r>
              <a:rPr kumimoji="1"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zh-CN" alt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r>
              <a:rPr kumimoji="1"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kumimoji="1" lang="en-US" altLang="zh-CN" sz="3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46875" y="176381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0" dirty="0">
                <a:solidFill>
                  <a:srgbClr val="FF0000"/>
                </a:solidFill>
                <a:latin typeface="+mn-ea"/>
              </a:rPr>
              <a:t>B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05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5" y="278650"/>
            <a:ext cx="5040560" cy="422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890" y="2438890"/>
            <a:ext cx="5237950" cy="415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376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1540" y="1268760"/>
            <a:ext cx="8370930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一束光从空气</a:t>
            </a:r>
            <a:r>
              <a:rPr lang="zh-CN" altLang="en-US" sz="3200" b="0" dirty="0">
                <a:solidFill>
                  <a:schemeClr val="tx1"/>
                </a:solidFill>
                <a:latin typeface="+mn-ea"/>
                <a:ea typeface="+mn-ea"/>
              </a:rPr>
              <a:t>射入水中，入射光线与法线的夹角叫入射角，折射光线与法线的夹角叫折射角。下列说法正确的是（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lang="zh-CN" alt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lang="en-US" altLang="zh-CN" sz="32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>
              <a:spcBef>
                <a:spcPct val="50000"/>
              </a:spcBef>
            </a:pPr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A</a:t>
            </a:r>
            <a:r>
              <a:rPr lang="zh-CN" altLang="en-US" sz="3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CN" altLang="en-US" sz="3200" b="0" dirty="0">
                <a:solidFill>
                  <a:schemeClr val="tx1"/>
                </a:solidFill>
                <a:latin typeface="+mn-ea"/>
                <a:ea typeface="+mn-ea"/>
              </a:rPr>
              <a:t>折射角一定小于入射角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                                </a:t>
            </a:r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B. </a:t>
            </a:r>
            <a:r>
              <a:rPr lang="zh-CN" altLang="en-US" sz="3200" b="0" dirty="0">
                <a:solidFill>
                  <a:schemeClr val="tx1"/>
                </a:solidFill>
                <a:latin typeface="+mn-ea"/>
                <a:ea typeface="+mn-ea"/>
              </a:rPr>
              <a:t>折射角一定大于入射角</a:t>
            </a:r>
            <a:endParaRPr lang="en-US" altLang="zh-CN" sz="32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>
              <a:spcBef>
                <a:spcPct val="50000"/>
              </a:spcBef>
            </a:pPr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C. </a:t>
            </a:r>
            <a:r>
              <a:rPr lang="zh-CN" altLang="en-US" sz="3200" b="0" dirty="0">
                <a:solidFill>
                  <a:schemeClr val="tx1"/>
                </a:solidFill>
                <a:latin typeface="+mn-ea"/>
                <a:ea typeface="+mn-ea"/>
              </a:rPr>
              <a:t>折射角一定等于入射角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                                </a:t>
            </a:r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D. </a:t>
            </a:r>
            <a:r>
              <a:rPr lang="zh-CN" altLang="en-US" sz="3200" b="0" dirty="0">
                <a:solidFill>
                  <a:schemeClr val="tx1"/>
                </a:solidFill>
                <a:latin typeface="+mn-ea"/>
                <a:ea typeface="+mn-ea"/>
              </a:rPr>
              <a:t>光可能沿直线传播</a:t>
            </a:r>
          </a:p>
        </p:txBody>
      </p:sp>
      <p:sp>
        <p:nvSpPr>
          <p:cNvPr id="2" name="矩形 1"/>
          <p:cNvSpPr/>
          <p:nvPr/>
        </p:nvSpPr>
        <p:spPr>
          <a:xfrm>
            <a:off x="5414271" y="230387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0" dirty="0">
                <a:solidFill>
                  <a:srgbClr val="FF0000"/>
                </a:solidFill>
                <a:latin typeface="+mn-ea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52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765" y="3519010"/>
            <a:ext cx="3891035" cy="23402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41530" y="458670"/>
            <a:ext cx="85959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3200" b="0" dirty="0" smtClean="0">
                <a:solidFill>
                  <a:srgbClr val="000000"/>
                </a:solidFill>
                <a:latin typeface="+mn-ea"/>
                <a:ea typeface="+mn-ea"/>
              </a:rPr>
              <a:t>如图所示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一束光线斜射入容器中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在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P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处形成一光斑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在向容器中逐渐加满水的过程中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zh-CN" sz="3200" b="0" dirty="0" smtClean="0">
                <a:solidFill>
                  <a:srgbClr val="000000"/>
                </a:solidFill>
                <a:latin typeface="+mn-ea"/>
                <a:ea typeface="+mn-ea"/>
              </a:rPr>
              <a:t>光斑将</a:t>
            </a:r>
            <a:r>
              <a:rPr lang="en-US" altLang="zh-CN" sz="3200" b="0" dirty="0" smtClean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　　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endParaRPr lang="zh-CN" altLang="zh-CN" sz="3200" b="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A.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向左移动后静止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      </a:t>
            </a:r>
            <a:r>
              <a:rPr lang="en-US" altLang="zh-CN" sz="3200" b="0" dirty="0" smtClean="0">
                <a:solidFill>
                  <a:srgbClr val="000000"/>
                </a:solidFill>
                <a:latin typeface="+mn-ea"/>
                <a:ea typeface="+mn-ea"/>
              </a:rPr>
              <a:t>B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向右移动后静止</a:t>
            </a:r>
          </a:p>
          <a:p>
            <a:pPr algn="l"/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C.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先向左移动再向右移动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sz="3200" b="0" dirty="0" smtClean="0">
                <a:solidFill>
                  <a:srgbClr val="000000"/>
                </a:solidFill>
                <a:latin typeface="+mn-ea"/>
                <a:ea typeface="+mn-ea"/>
              </a:rPr>
              <a:t>   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D.</a:t>
            </a:r>
            <a:r>
              <a:rPr lang="zh-CN" altLang="zh-CN" sz="3200" b="0" dirty="0">
                <a:solidFill>
                  <a:srgbClr val="000000"/>
                </a:solidFill>
                <a:latin typeface="+mn-ea"/>
                <a:ea typeface="+mn-ea"/>
              </a:rPr>
              <a:t>仍在原来位置</a:t>
            </a:r>
          </a:p>
        </p:txBody>
      </p:sp>
      <p:sp>
        <p:nvSpPr>
          <p:cNvPr id="4" name="矩形 3"/>
          <p:cNvSpPr/>
          <p:nvPr/>
        </p:nvSpPr>
        <p:spPr>
          <a:xfrm>
            <a:off x="1678856" y="149378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0" dirty="0">
                <a:solidFill>
                  <a:srgbClr val="FF0000"/>
                </a:solidFill>
                <a:latin typeface="+mn-ea"/>
              </a:rPr>
              <a:t>A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918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431540" y="323655"/>
            <a:ext cx="8137525" cy="279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0" dirty="0" smtClean="0">
                <a:solidFill>
                  <a:srgbClr val="FF0000"/>
                </a:solidFill>
                <a:latin typeface="+mn-ea"/>
                <a:ea typeface="+mn-ea"/>
                <a:cs typeface="Times New Roman" charset="0"/>
              </a:rPr>
              <a:t>例：</a:t>
            </a:r>
            <a:r>
              <a:rPr kumimoji="0" lang="zh-CN" altLang="en-US" sz="3200" b="0" dirty="0" smtClean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如图所示</a:t>
            </a:r>
            <a:r>
              <a:rPr kumimoji="0" lang="zh-CN" altLang="en-US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，是光在空气和玻璃两种介质中传播的路线，其中</a:t>
            </a:r>
            <a:r>
              <a:rPr kumimoji="0" lang="en-US" altLang="zh-CN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________</a:t>
            </a:r>
            <a:r>
              <a:rPr kumimoji="0" lang="zh-CN" altLang="en-US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是入射光线，</a:t>
            </a:r>
            <a:r>
              <a:rPr kumimoji="0" lang="en-US" altLang="zh-CN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________</a:t>
            </a:r>
            <a:r>
              <a:rPr kumimoji="0" lang="zh-CN" altLang="en-US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是反射光线，</a:t>
            </a:r>
            <a:r>
              <a:rPr kumimoji="0" lang="en-US" altLang="zh-CN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________</a:t>
            </a:r>
            <a:r>
              <a:rPr kumimoji="0" lang="zh-CN" altLang="en-US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是折射光线，反射角为</a:t>
            </a:r>
            <a:r>
              <a:rPr kumimoji="0" lang="en-US" altLang="zh-CN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________</a:t>
            </a:r>
            <a:r>
              <a:rPr kumimoji="0" lang="zh-CN" altLang="en-US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，折射角为</a:t>
            </a:r>
            <a:r>
              <a:rPr kumimoji="0" lang="en-US" altLang="zh-CN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________</a:t>
            </a:r>
            <a:r>
              <a:rPr kumimoji="0" lang="zh-CN" altLang="en-US" sz="3200" b="0" dirty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，光进入玻璃后偏折角度的大小是</a:t>
            </a:r>
            <a:r>
              <a:rPr kumimoji="0" lang="en-US" altLang="zh-CN" sz="3200" b="0" dirty="0" smtClean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________</a:t>
            </a:r>
            <a:r>
              <a:rPr lang="zh-CN" altLang="en-US" sz="3200" b="0" dirty="0" smtClean="0">
                <a:solidFill>
                  <a:schemeClr val="tx1"/>
                </a:solidFill>
                <a:latin typeface="+mn-ea"/>
                <a:ea typeface="+mn-ea"/>
                <a:cs typeface="Times New Roman" charset="0"/>
              </a:rPr>
              <a:t>。</a:t>
            </a:r>
            <a:endParaRPr kumimoji="0" lang="zh-CN" altLang="en-US" sz="3200" b="0" dirty="0">
              <a:solidFill>
                <a:schemeClr val="tx1"/>
              </a:solidFill>
              <a:latin typeface="+mn-ea"/>
              <a:ea typeface="+mn-ea"/>
              <a:cs typeface="Times New Roman" charset="0"/>
            </a:endParaRPr>
          </a:p>
        </p:txBody>
      </p:sp>
      <p:graphicFrame>
        <p:nvGraphicFramePr>
          <p:cNvPr id="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471635"/>
              </p:ext>
            </p:extLst>
          </p:nvPr>
        </p:nvGraphicFramePr>
        <p:xfrm>
          <a:off x="2456764" y="3293985"/>
          <a:ext cx="3555395" cy="316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r:id="rId3" imgW="941774" imgH="928059" progId="Photoshop.Image.6">
                  <p:embed/>
                </p:oleObj>
              </mc:Choice>
              <mc:Fallback>
                <p:oleObj r:id="rId3" imgW="941774" imgH="928059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6764" y="3293985"/>
                        <a:ext cx="3555395" cy="3168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977045" y="863715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BO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16605" y="1403775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OA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22050" y="144878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OC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52135" y="1988840"/>
            <a:ext cx="982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AON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37185" y="1988840"/>
            <a:ext cx="982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>
                <a:solidFill>
                  <a:srgbClr val="FF0000"/>
                </a:solidFill>
              </a:rPr>
              <a:t>C</a:t>
            </a:r>
            <a:r>
              <a:rPr kumimoji="1" lang="en-US" altLang="zh-CN" sz="2800" dirty="0" smtClean="0">
                <a:solidFill>
                  <a:srgbClr val="FF0000"/>
                </a:solidFill>
              </a:rPr>
              <a:t>ON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724689" y="2483895"/>
            <a:ext cx="727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25°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478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358770"/>
            <a:ext cx="6024084" cy="44104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90" y="638690"/>
            <a:ext cx="7470830" cy="560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45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 descr="横虚线"/>
          <p:cNvSpPr>
            <a:spLocks noChangeArrowheads="1"/>
          </p:cNvSpPr>
          <p:nvPr/>
        </p:nvSpPr>
        <p:spPr bwMode="auto">
          <a:xfrm>
            <a:off x="1676400" y="3429000"/>
            <a:ext cx="5105400" cy="2971800"/>
          </a:xfrm>
          <a:prstGeom prst="rect">
            <a:avLst/>
          </a:prstGeom>
          <a:pattFill prst="dashHorz">
            <a:fgClr>
              <a:srgbClr val="000000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1752600" y="3429000"/>
            <a:ext cx="5029200" cy="1588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 flipV="1">
            <a:off x="2438400" y="1600200"/>
            <a:ext cx="1828800" cy="1828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3200400" y="2362200"/>
            <a:ext cx="762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4267200" y="3429000"/>
            <a:ext cx="1143000" cy="2286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4724400" y="4343400"/>
            <a:ext cx="762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905000" y="14478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A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761910" y="338399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FF3300"/>
                </a:solidFill>
              </a:rPr>
              <a:t>O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638800" y="2362200"/>
            <a:ext cx="114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66"/>
                </a:solidFill>
                <a:latin typeface="宋体" charset="0"/>
              </a:rPr>
              <a:t>空气</a:t>
            </a:r>
            <a:endParaRPr lang="zh-CN" altLang="en-US" sz="3600">
              <a:latin typeface="宋体" charset="0"/>
            </a:endParaRPr>
          </a:p>
        </p:txBody>
      </p:sp>
      <p:sp>
        <p:nvSpPr>
          <p:cNvPr id="10251" name="弧 11"/>
          <p:cNvSpPr>
            <a:spLocks/>
          </p:cNvSpPr>
          <p:nvPr/>
        </p:nvSpPr>
        <p:spPr bwMode="auto">
          <a:xfrm flipH="1">
            <a:off x="3960813" y="2971800"/>
            <a:ext cx="309562" cy="152400"/>
          </a:xfrm>
          <a:custGeom>
            <a:avLst/>
            <a:gdLst>
              <a:gd name="G0" fmla="+- 7584 0 0"/>
              <a:gd name="G1" fmla="+- 21600 0 0"/>
              <a:gd name="G2" fmla="+- 21600 0 0"/>
              <a:gd name="T0" fmla="*/ 0 w 29184"/>
              <a:gd name="T1" fmla="*/ 1375 h 21600"/>
              <a:gd name="T2" fmla="*/ 29184 w 29184"/>
              <a:gd name="T3" fmla="*/ 21600 h 21600"/>
              <a:gd name="T4" fmla="*/ 7584 w 2918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184" h="21600" fill="none" extrusionOk="0">
                <a:moveTo>
                  <a:pt x="0" y="1375"/>
                </a:moveTo>
                <a:cubicBezTo>
                  <a:pt x="2425" y="465"/>
                  <a:pt x="4994" y="-1"/>
                  <a:pt x="7584" y="-1"/>
                </a:cubicBezTo>
                <a:cubicBezTo>
                  <a:pt x="19513" y="-1"/>
                  <a:pt x="29184" y="9670"/>
                  <a:pt x="29184" y="21600"/>
                </a:cubicBezTo>
              </a:path>
              <a:path w="29184" h="21600" stroke="0" extrusionOk="0">
                <a:moveTo>
                  <a:pt x="0" y="1375"/>
                </a:moveTo>
                <a:cubicBezTo>
                  <a:pt x="2425" y="465"/>
                  <a:pt x="4994" y="-1"/>
                  <a:pt x="7584" y="-1"/>
                </a:cubicBezTo>
                <a:cubicBezTo>
                  <a:pt x="19513" y="-1"/>
                  <a:pt x="29184" y="9670"/>
                  <a:pt x="29184" y="21600"/>
                </a:cubicBezTo>
                <a:lnTo>
                  <a:pt x="7584" y="21600"/>
                </a:lnTo>
                <a:close/>
              </a:path>
            </a:pathLst>
          </a:cu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52" name="弧 12"/>
          <p:cNvSpPr>
            <a:spLocks/>
          </p:cNvSpPr>
          <p:nvPr/>
        </p:nvSpPr>
        <p:spPr bwMode="auto">
          <a:xfrm flipV="1">
            <a:off x="4267200" y="3962400"/>
            <a:ext cx="228600" cy="762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4343400" y="14478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N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4343400" y="6019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N`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5105400" y="57150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C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5943600" y="5029200"/>
            <a:ext cx="68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66"/>
                </a:solidFill>
                <a:latin typeface="宋体" charset="0"/>
              </a:rPr>
              <a:t>水</a:t>
            </a:r>
            <a:endParaRPr lang="zh-CN" altLang="en-US" sz="3600">
              <a:latin typeface="宋体" charset="0"/>
            </a:endParaRPr>
          </a:p>
        </p:txBody>
      </p:sp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457200" y="381000"/>
            <a:ext cx="2133600" cy="685800"/>
          </a:xfrm>
          <a:prstGeom prst="wedgeRoundRectCallout">
            <a:avLst>
              <a:gd name="adj1" fmla="val 41963"/>
              <a:gd name="adj2" fmla="val 122685"/>
              <a:gd name="adj3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3200" b="1">
                <a:solidFill>
                  <a:schemeClr val="bg1"/>
                </a:solidFill>
              </a:rPr>
              <a:t>入射光线</a:t>
            </a:r>
          </a:p>
        </p:txBody>
      </p:sp>
      <p:sp>
        <p:nvSpPr>
          <p:cNvPr id="10258" name="AutoShape 18"/>
          <p:cNvSpPr>
            <a:spLocks noChangeArrowheads="1"/>
          </p:cNvSpPr>
          <p:nvPr/>
        </p:nvSpPr>
        <p:spPr bwMode="auto">
          <a:xfrm>
            <a:off x="5257800" y="1219200"/>
            <a:ext cx="2133600" cy="685800"/>
          </a:xfrm>
          <a:prstGeom prst="wedgeRoundRectCallout">
            <a:avLst>
              <a:gd name="adj1" fmla="val -104986"/>
              <a:gd name="adj2" fmla="val 203009"/>
              <a:gd name="adj3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3200" b="1">
                <a:solidFill>
                  <a:schemeClr val="bg1"/>
                </a:solidFill>
              </a:rPr>
              <a:t>入射角</a:t>
            </a:r>
          </a:p>
        </p:txBody>
      </p:sp>
      <p:sp>
        <p:nvSpPr>
          <p:cNvPr id="10259" name="AutoShape 19"/>
          <p:cNvSpPr>
            <a:spLocks noChangeArrowheads="1"/>
          </p:cNvSpPr>
          <p:nvPr/>
        </p:nvSpPr>
        <p:spPr bwMode="auto">
          <a:xfrm>
            <a:off x="1905000" y="5257800"/>
            <a:ext cx="2133600" cy="685800"/>
          </a:xfrm>
          <a:prstGeom prst="wedgeRoundRectCallout">
            <a:avLst>
              <a:gd name="adj1" fmla="val 68005"/>
              <a:gd name="adj2" fmla="val -221991"/>
              <a:gd name="adj3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3200" b="1">
                <a:solidFill>
                  <a:schemeClr val="bg1"/>
                </a:solidFill>
              </a:rPr>
              <a:t>折射角</a:t>
            </a:r>
          </a:p>
        </p:txBody>
      </p:sp>
      <p:sp>
        <p:nvSpPr>
          <p:cNvPr id="10260" name="AutoShape 20"/>
          <p:cNvSpPr>
            <a:spLocks noChangeArrowheads="1"/>
          </p:cNvSpPr>
          <p:nvPr/>
        </p:nvSpPr>
        <p:spPr bwMode="auto">
          <a:xfrm>
            <a:off x="6858000" y="3429000"/>
            <a:ext cx="2133600" cy="685800"/>
          </a:xfrm>
          <a:prstGeom prst="wedgeRoundRectCallout">
            <a:avLst>
              <a:gd name="adj1" fmla="val -139287"/>
              <a:gd name="adj2" fmla="val 157407"/>
              <a:gd name="adj3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3200" b="1">
                <a:solidFill>
                  <a:schemeClr val="bg1"/>
                </a:solidFill>
              </a:rPr>
              <a:t>折射光线</a:t>
            </a:r>
          </a:p>
        </p:txBody>
      </p:sp>
      <p:grpSp>
        <p:nvGrpSpPr>
          <p:cNvPr id="10261" name="Group 21"/>
          <p:cNvGrpSpPr>
            <a:grpSpLocks/>
          </p:cNvGrpSpPr>
          <p:nvPr/>
        </p:nvGrpSpPr>
        <p:grpSpPr bwMode="auto">
          <a:xfrm>
            <a:off x="3810000" y="1066800"/>
            <a:ext cx="990600" cy="4876800"/>
            <a:chOff x="2400" y="672"/>
            <a:chExt cx="624" cy="3072"/>
          </a:xfrm>
        </p:grpSpPr>
        <p:sp>
          <p:nvSpPr>
            <p:cNvPr id="10262" name="Line 22"/>
            <p:cNvSpPr>
              <a:spLocks noChangeShapeType="1"/>
            </p:cNvSpPr>
            <p:nvPr/>
          </p:nvSpPr>
          <p:spPr bwMode="auto">
            <a:xfrm>
              <a:off x="2688" y="1008"/>
              <a:ext cx="1" cy="27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3" name="Text Box 23"/>
            <p:cNvSpPr txBox="1">
              <a:spLocks noChangeArrowheads="1"/>
            </p:cNvSpPr>
            <p:nvPr/>
          </p:nvSpPr>
          <p:spPr bwMode="auto">
            <a:xfrm>
              <a:off x="2400" y="672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solidFill>
                    <a:srgbClr val="FF3300"/>
                  </a:solidFill>
                </a:rPr>
                <a:t>法线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4517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7" grpId="0" animBg="1"/>
      <p:bldP spid="10248" grpId="0" autoUpdateAnimBg="0"/>
      <p:bldP spid="10249" grpId="0" autoUpdateAnimBg="0"/>
      <p:bldP spid="10250" grpId="0" autoUpdateAnimBg="0"/>
      <p:bldP spid="10251" grpId="0" animBg="1"/>
      <p:bldP spid="10252" grpId="0" animBg="1"/>
      <p:bldP spid="10253" grpId="0" autoUpdateAnimBg="0"/>
      <p:bldP spid="10254" grpId="0" autoUpdateAnimBg="0"/>
      <p:bldP spid="10255" grpId="0" autoUpdateAnimBg="0"/>
      <p:bldP spid="10256" grpId="0" autoUpdateAnimBg="0"/>
      <p:bldP spid="10257" grpId="0" animBg="1" autoUpdateAnimBg="0"/>
      <p:bldP spid="10258" grpId="0" animBg="1" autoUpdateAnimBg="0"/>
      <p:bldP spid="10259" grpId="0" animBg="1" autoUpdateAnimBg="0"/>
      <p:bldP spid="1026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10662"/>
          <a:stretch/>
        </p:blipFill>
        <p:spPr>
          <a:xfrm>
            <a:off x="206515" y="458670"/>
            <a:ext cx="8731826" cy="585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2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39"/>
          <p:cNvSpPr/>
          <p:nvPr/>
        </p:nvSpPr>
        <p:spPr>
          <a:xfrm>
            <a:off x="386535" y="233645"/>
            <a:ext cx="4230469" cy="95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>
                <a:solidFill>
                  <a:schemeClr val="tx1"/>
                </a:solidFill>
                <a:latin typeface="+mn-ea"/>
                <a:ea typeface="+mn-ea"/>
              </a:rPr>
              <a:t>一</a:t>
            </a:r>
            <a:r>
              <a:rPr sz="3600" dirty="0" smtClean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zh-CN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光的折射</a:t>
            </a:r>
            <a:endParaRPr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836585" y="1133745"/>
            <a:ext cx="7425825" cy="112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zh-CN" b="1" dirty="0" smtClean="0">
                <a:latin typeface="+mn-ea"/>
              </a:rPr>
              <a:t>1</a:t>
            </a:r>
            <a:r>
              <a:rPr lang="zh-CN" altLang="en-US" b="1" dirty="0" smtClean="0">
                <a:latin typeface="+mn-ea"/>
              </a:rPr>
              <a:t>、定义：光从一种介质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斜射</a:t>
            </a:r>
            <a:r>
              <a:rPr lang="zh-CN" altLang="en-US" b="1" dirty="0" smtClean="0">
                <a:latin typeface="+mn-ea"/>
              </a:rPr>
              <a:t>入另一种介质时，传播方向发生偏折的现象。</a:t>
            </a:r>
            <a:endParaRPr lang="en-US" altLang="zh-CN" b="1" dirty="0" smtClean="0">
              <a:latin typeface="+mn-ea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zh-CN" sz="2000" b="1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altLang="zh-CN" sz="2000" b="1" dirty="0" smtClean="0"/>
          </a:p>
        </p:txBody>
      </p:sp>
      <p:pic>
        <p:nvPicPr>
          <p:cNvPr id="11" name="Picture 7" descr="图片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2348880"/>
            <a:ext cx="4185465" cy="261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836585" y="5049180"/>
            <a:ext cx="78758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dirty="0" smtClean="0">
                <a:solidFill>
                  <a:srgbClr val="FF0000"/>
                </a:solidFill>
              </a:rPr>
              <a:t>注意</a:t>
            </a:r>
            <a:r>
              <a:rPr lang="zh-CN" altLang="en-US" sz="3200" dirty="0">
                <a:solidFill>
                  <a:srgbClr val="FF0000"/>
                </a:solidFill>
              </a:rPr>
              <a:t>：</a:t>
            </a:r>
            <a:r>
              <a:rPr lang="zh-CN" altLang="en-US" sz="3200" dirty="0">
                <a:solidFill>
                  <a:srgbClr val="000000"/>
                </a:solidFill>
              </a:rPr>
              <a:t>当光从一种</a:t>
            </a:r>
            <a:r>
              <a:rPr lang="zh-CN" altLang="en-US" sz="3200" dirty="0">
                <a:solidFill>
                  <a:srgbClr val="FF0000"/>
                </a:solidFill>
              </a:rPr>
              <a:t>透明</a:t>
            </a:r>
            <a:r>
              <a:rPr lang="zh-CN" altLang="en-US" sz="3200" dirty="0">
                <a:solidFill>
                  <a:srgbClr val="000000"/>
                </a:solidFill>
              </a:rPr>
              <a:t>物质斜射入另一种</a:t>
            </a:r>
            <a:r>
              <a:rPr lang="zh-CN" altLang="en-US" sz="3200" dirty="0" smtClean="0">
                <a:solidFill>
                  <a:srgbClr val="FF0000"/>
                </a:solidFill>
              </a:rPr>
              <a:t>透明</a:t>
            </a:r>
            <a:r>
              <a:rPr lang="zh-CN" altLang="en-US" sz="3200" dirty="0" smtClean="0">
                <a:solidFill>
                  <a:srgbClr val="000000"/>
                </a:solidFill>
              </a:rPr>
              <a:t>物质里时，</a:t>
            </a:r>
            <a:r>
              <a:rPr lang="zh-CN" altLang="en-US" sz="3200" dirty="0" smtClean="0">
                <a:solidFill>
                  <a:srgbClr val="FF0000"/>
                </a:solidFill>
              </a:rPr>
              <a:t>一部分</a:t>
            </a:r>
            <a:r>
              <a:rPr lang="zh-CN" altLang="en-US" sz="3200" dirty="0" smtClean="0">
                <a:solidFill>
                  <a:srgbClr val="000000"/>
                </a:solidFill>
              </a:rPr>
              <a:t>光线发生</a:t>
            </a:r>
            <a:r>
              <a:rPr lang="zh-CN" altLang="en-US" sz="3200" dirty="0">
                <a:solidFill>
                  <a:srgbClr val="FF0000"/>
                </a:solidFill>
              </a:rPr>
              <a:t>反射</a:t>
            </a:r>
            <a:r>
              <a:rPr lang="zh-CN" altLang="en-US" sz="3200" dirty="0">
                <a:solidFill>
                  <a:srgbClr val="000000"/>
                </a:solidFill>
              </a:rPr>
              <a:t>，</a:t>
            </a:r>
            <a:r>
              <a:rPr lang="zh-CN" altLang="en-US" sz="3200" dirty="0" smtClean="0">
                <a:solidFill>
                  <a:srgbClr val="FF0000"/>
                </a:solidFill>
              </a:rPr>
              <a:t>另一部分</a:t>
            </a:r>
            <a:r>
              <a:rPr lang="zh-CN" altLang="en-US" sz="3200" dirty="0" smtClean="0">
                <a:solidFill>
                  <a:srgbClr val="000000"/>
                </a:solidFill>
              </a:rPr>
              <a:t>光发生</a:t>
            </a:r>
            <a:r>
              <a:rPr lang="zh-CN" altLang="en-US" sz="3200" dirty="0">
                <a:solidFill>
                  <a:srgbClr val="FF0000"/>
                </a:solidFill>
              </a:rPr>
              <a:t>折射</a:t>
            </a:r>
            <a:r>
              <a:rPr lang="zh-CN" altLang="en-US" sz="3200" dirty="0" smtClean="0">
                <a:solidFill>
                  <a:srgbClr val="000000"/>
                </a:solidFill>
              </a:rPr>
              <a:t>。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58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15423" r="17144" b="7751"/>
          <a:stretch/>
        </p:blipFill>
        <p:spPr>
          <a:xfrm>
            <a:off x="251520" y="278650"/>
            <a:ext cx="5490610" cy="381824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102170" y="1943835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solidFill>
                  <a:schemeClr val="tx1"/>
                </a:solidFill>
              </a:rPr>
              <a:t>折射规律？</a:t>
            </a:r>
            <a:endParaRPr kumimoji="1"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66655" y="4689140"/>
            <a:ext cx="249299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solidFill>
                  <a:schemeClr val="tx1"/>
                </a:solidFill>
              </a:rPr>
              <a:t>三线共面？</a:t>
            </a:r>
            <a:endParaRPr kumimoji="1"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87035" y="4689140"/>
            <a:ext cx="249299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solidFill>
                  <a:schemeClr val="tx1"/>
                </a:solidFill>
              </a:rPr>
              <a:t>两线分居？</a:t>
            </a:r>
            <a:endParaRPr kumimoji="1"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66656" y="5634245"/>
            <a:ext cx="249299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solidFill>
                  <a:schemeClr val="tx1"/>
                </a:solidFill>
              </a:rPr>
              <a:t>两角相等？</a:t>
            </a:r>
            <a:endParaRPr kumimoji="1"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87036" y="5634245"/>
            <a:ext cx="249299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solidFill>
                  <a:schemeClr val="tx1"/>
                </a:solidFill>
              </a:rPr>
              <a:t>光路可逆？</a:t>
            </a:r>
            <a:endParaRPr kumimoji="1"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814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31540" y="548680"/>
            <a:ext cx="3060339" cy="58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CN" altLang="zh-CN" dirty="0">
                <a:latin typeface="+mn-ea"/>
              </a:rPr>
              <a:t>2</a:t>
            </a:r>
            <a:r>
              <a:rPr lang="zh-CN" altLang="en-US" b="1" dirty="0" smtClean="0">
                <a:latin typeface="+mn-ea"/>
              </a:rPr>
              <a:t>、折射规律：</a:t>
            </a:r>
            <a:endParaRPr lang="en-US" altLang="zh-CN" sz="2000" b="1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altLang="zh-CN" sz="2000" b="1" dirty="0" smtClean="0"/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>
          <a:xfrm>
            <a:off x="386535" y="1403775"/>
            <a:ext cx="8577445" cy="288032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0" dirty="0" smtClean="0">
                <a:latin typeface="+mn-ea"/>
              </a:rPr>
              <a:t>（</a:t>
            </a:r>
            <a:r>
              <a:rPr lang="en-US" altLang="zh-CN" b="0" dirty="0" smtClean="0">
                <a:latin typeface="+mn-ea"/>
              </a:rPr>
              <a:t>1</a:t>
            </a:r>
            <a:r>
              <a:rPr lang="zh-CN" altLang="en-US" b="0" dirty="0" smtClean="0">
                <a:latin typeface="+mn-ea"/>
              </a:rPr>
              <a:t>）折射光线与入射光线、法线在同一平面；</a:t>
            </a:r>
            <a:endParaRPr lang="en-US" altLang="zh-CN" b="0" dirty="0" smtClean="0">
              <a:latin typeface="+mn-ea"/>
            </a:endParaRPr>
          </a:p>
          <a:p>
            <a:pPr marL="0" indent="0">
              <a:buNone/>
            </a:pPr>
            <a:r>
              <a:rPr lang="zh-CN" altLang="en-US" b="0" dirty="0" smtClean="0">
                <a:latin typeface="+mn-ea"/>
              </a:rPr>
              <a:t>（</a:t>
            </a:r>
            <a:r>
              <a:rPr lang="en-US" altLang="zh-CN" b="0" dirty="0" smtClean="0">
                <a:latin typeface="+mn-ea"/>
              </a:rPr>
              <a:t>2</a:t>
            </a:r>
            <a:r>
              <a:rPr lang="zh-CN" altLang="en-US" b="0" dirty="0" smtClean="0">
                <a:latin typeface="+mn-ea"/>
              </a:rPr>
              <a:t>）折射光线和入射光线分居法线两侧；</a:t>
            </a:r>
            <a:endParaRPr lang="en-US" altLang="zh-CN" b="0" dirty="0" smtClean="0">
              <a:latin typeface="+mn-ea"/>
            </a:endParaRPr>
          </a:p>
          <a:p>
            <a:pPr marL="0" indent="0">
              <a:buNone/>
            </a:pPr>
            <a:r>
              <a:rPr lang="zh-CN" altLang="en-US" b="0" dirty="0" smtClean="0">
                <a:latin typeface="+mn-ea"/>
              </a:rPr>
              <a:t>（</a:t>
            </a:r>
            <a:r>
              <a:rPr lang="en-US" altLang="zh-CN" b="0" dirty="0" smtClean="0">
                <a:latin typeface="+mn-ea"/>
              </a:rPr>
              <a:t>3</a:t>
            </a:r>
            <a:r>
              <a:rPr lang="zh-CN" altLang="en-US" b="0" dirty="0" smtClean="0">
                <a:latin typeface="+mn-ea"/>
              </a:rPr>
              <a:t>）</a:t>
            </a:r>
            <a:r>
              <a:rPr lang="zh-CN" altLang="en-US" b="0" dirty="0" smtClean="0">
                <a:solidFill>
                  <a:srgbClr val="FF0000"/>
                </a:solidFill>
                <a:latin typeface="+mn-ea"/>
              </a:rPr>
              <a:t>光从空气斜射入其他介质时，折射角小于入射角；</a:t>
            </a:r>
            <a:endParaRPr lang="en-US" altLang="zh-CN" b="0" dirty="0" smtClean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r>
              <a:rPr lang="zh-CN" altLang="en-US" b="0" dirty="0" smtClean="0">
                <a:latin typeface="+mn-ea"/>
              </a:rPr>
              <a:t>（</a:t>
            </a:r>
            <a:r>
              <a:rPr lang="en-US" altLang="zh-CN" b="0" dirty="0" smtClean="0">
                <a:latin typeface="+mn-ea"/>
              </a:rPr>
              <a:t>4</a:t>
            </a:r>
            <a:r>
              <a:rPr lang="zh-CN" altLang="en-US" b="0" dirty="0" smtClean="0">
                <a:latin typeface="+mn-ea"/>
              </a:rPr>
              <a:t>）在折射中光路可逆；</a:t>
            </a:r>
            <a:endParaRPr lang="zh-CN" altLang="en-US" b="0" dirty="0">
              <a:latin typeface="+mn-ea"/>
            </a:endParaRP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4426260" y="58321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2749860" y="59083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>
            <a:off x="3740460" y="60607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>
            <a:off x="2978460" y="62131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>
            <a:off x="4807260" y="621314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7"/>
          <p:cNvSpPr>
            <a:spLocks noChangeShapeType="1"/>
          </p:cNvSpPr>
          <p:nvPr/>
        </p:nvSpPr>
        <p:spPr bwMode="auto">
          <a:xfrm>
            <a:off x="3892860" y="644174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2826060" y="65179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9"/>
          <p:cNvSpPr>
            <a:spLocks noChangeShapeType="1"/>
          </p:cNvSpPr>
          <p:nvPr/>
        </p:nvSpPr>
        <p:spPr bwMode="auto">
          <a:xfrm>
            <a:off x="2826060" y="55273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20"/>
          <p:cNvSpPr>
            <a:spLocks noChangeShapeType="1"/>
          </p:cNvSpPr>
          <p:nvPr/>
        </p:nvSpPr>
        <p:spPr bwMode="auto">
          <a:xfrm>
            <a:off x="4197660" y="55273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3511860" y="55273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22"/>
          <p:cNvSpPr>
            <a:spLocks noChangeShapeType="1"/>
          </p:cNvSpPr>
          <p:nvPr/>
        </p:nvSpPr>
        <p:spPr bwMode="auto">
          <a:xfrm>
            <a:off x="3435660" y="575594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4807260" y="552734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24"/>
          <p:cNvSpPr>
            <a:spLocks noChangeShapeType="1"/>
          </p:cNvSpPr>
          <p:nvPr/>
        </p:nvSpPr>
        <p:spPr bwMode="auto">
          <a:xfrm>
            <a:off x="2902260" y="4765340"/>
            <a:ext cx="8382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 flipH="1">
            <a:off x="3740460" y="4308140"/>
            <a:ext cx="20638" cy="217805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3740460" y="5527340"/>
            <a:ext cx="45720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Text Box 47"/>
          <p:cNvSpPr txBox="1">
            <a:spLocks noChangeArrowheads="1"/>
          </p:cNvSpPr>
          <p:nvPr/>
        </p:nvSpPr>
        <p:spPr bwMode="auto">
          <a:xfrm>
            <a:off x="4256965" y="4554125"/>
            <a:ext cx="8832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空气</a:t>
            </a:r>
          </a:p>
        </p:txBody>
      </p:sp>
      <p:sp>
        <p:nvSpPr>
          <p:cNvPr id="22" name="Text Box 49"/>
          <p:cNvSpPr txBox="1">
            <a:spLocks noChangeArrowheads="1"/>
          </p:cNvSpPr>
          <p:nvPr/>
        </p:nvSpPr>
        <p:spPr bwMode="auto">
          <a:xfrm>
            <a:off x="4273860" y="575594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水</a:t>
            </a:r>
          </a:p>
        </p:txBody>
      </p:sp>
      <p:sp>
        <p:nvSpPr>
          <p:cNvPr id="23" name="弧 30"/>
          <p:cNvSpPr>
            <a:spLocks/>
          </p:cNvSpPr>
          <p:nvPr/>
        </p:nvSpPr>
        <p:spPr bwMode="auto">
          <a:xfrm rot="10435981" flipV="1">
            <a:off x="3546673" y="5105115"/>
            <a:ext cx="217252" cy="19672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3229379" y="468423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入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5" name="弧 30"/>
          <p:cNvSpPr>
            <a:spLocks/>
          </p:cNvSpPr>
          <p:nvPr/>
        </p:nvSpPr>
        <p:spPr bwMode="auto">
          <a:xfrm rot="21051369" flipV="1">
            <a:off x="3727970" y="5830439"/>
            <a:ext cx="216078" cy="1565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3716905" y="603929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折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2681790" y="5094184"/>
            <a:ext cx="1063225" cy="44696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3716905" y="5544235"/>
            <a:ext cx="1170130" cy="54006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24"/>
          <p:cNvSpPr>
            <a:spLocks noChangeShapeType="1"/>
          </p:cNvSpPr>
          <p:nvPr/>
        </p:nvSpPr>
        <p:spPr bwMode="auto">
          <a:xfrm>
            <a:off x="3761910" y="5544235"/>
            <a:ext cx="792705" cy="79270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5652120" y="4869160"/>
            <a:ext cx="2790310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chemeClr val="tx1"/>
                </a:solidFill>
              </a:rPr>
              <a:t>入射角增大，折射角也增大</a:t>
            </a:r>
            <a:r>
              <a:rPr lang="zh-CN" altLang="en-US" sz="3200" dirty="0" smtClean="0">
                <a:solidFill>
                  <a:srgbClr val="FF0000"/>
                </a:solidFill>
              </a:rPr>
              <a:t>。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1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1382325" y="1133745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1382325" y="3191145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 flipH="1" flipV="1">
            <a:off x="3896925" y="1133745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3211125" y="22767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1534725" y="23529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>
            <a:off x="2525325" y="25053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1763325" y="26577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>
            <a:off x="3592125" y="265774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2677725" y="2886345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1610925" y="29625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1610925" y="19719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2982525" y="19719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2296725" y="19719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220525" y="22005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>
            <a:off x="3592125" y="1971945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>
            <a:off x="1687125" y="1209945"/>
            <a:ext cx="8382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" name="Line 25"/>
          <p:cNvSpPr>
            <a:spLocks noChangeShapeType="1"/>
          </p:cNvSpPr>
          <p:nvPr/>
        </p:nvSpPr>
        <p:spPr bwMode="auto">
          <a:xfrm flipH="1">
            <a:off x="2525325" y="752745"/>
            <a:ext cx="20638" cy="217805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>
            <a:off x="2525325" y="1971945"/>
            <a:ext cx="45720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Text Box 47"/>
          <p:cNvSpPr txBox="1">
            <a:spLocks noChangeArrowheads="1"/>
          </p:cNvSpPr>
          <p:nvPr/>
        </p:nvSpPr>
        <p:spPr bwMode="auto">
          <a:xfrm>
            <a:off x="3041830" y="998730"/>
            <a:ext cx="8832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空气</a:t>
            </a:r>
          </a:p>
        </p:txBody>
      </p:sp>
      <p:sp>
        <p:nvSpPr>
          <p:cNvPr id="25" name="Text Box 49"/>
          <p:cNvSpPr txBox="1">
            <a:spLocks noChangeArrowheads="1"/>
          </p:cNvSpPr>
          <p:nvPr/>
        </p:nvSpPr>
        <p:spPr bwMode="auto">
          <a:xfrm>
            <a:off x="3058725" y="2200545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水</a:t>
            </a:r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5472100" y="1133745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>
            <a:off x="5472100" y="3191145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Line 29"/>
          <p:cNvSpPr>
            <a:spLocks noChangeShapeType="1"/>
          </p:cNvSpPr>
          <p:nvPr/>
        </p:nvSpPr>
        <p:spPr bwMode="auto">
          <a:xfrm flipH="1" flipV="1">
            <a:off x="7986700" y="1133745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Line 30"/>
          <p:cNvSpPr>
            <a:spLocks noChangeShapeType="1"/>
          </p:cNvSpPr>
          <p:nvPr/>
        </p:nvSpPr>
        <p:spPr bwMode="auto">
          <a:xfrm>
            <a:off x="7300900" y="22767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>
            <a:off x="5624500" y="23529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32"/>
          <p:cNvSpPr>
            <a:spLocks noChangeShapeType="1"/>
          </p:cNvSpPr>
          <p:nvPr/>
        </p:nvSpPr>
        <p:spPr bwMode="auto">
          <a:xfrm>
            <a:off x="6615100" y="25053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>
            <a:off x="5853100" y="26577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>
            <a:off x="7681900" y="265774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>
            <a:off x="6767500" y="2886345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5" name="Line 36"/>
          <p:cNvSpPr>
            <a:spLocks noChangeShapeType="1"/>
          </p:cNvSpPr>
          <p:nvPr/>
        </p:nvSpPr>
        <p:spPr bwMode="auto">
          <a:xfrm>
            <a:off x="5700700" y="29625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" name="Line 37"/>
          <p:cNvSpPr>
            <a:spLocks noChangeShapeType="1"/>
          </p:cNvSpPr>
          <p:nvPr/>
        </p:nvSpPr>
        <p:spPr bwMode="auto">
          <a:xfrm>
            <a:off x="5700700" y="19719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>
            <a:off x="7072300" y="19719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8" name="Line 39"/>
          <p:cNvSpPr>
            <a:spLocks noChangeShapeType="1"/>
          </p:cNvSpPr>
          <p:nvPr/>
        </p:nvSpPr>
        <p:spPr bwMode="auto">
          <a:xfrm>
            <a:off x="6386500" y="19719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Line 40"/>
          <p:cNvSpPr>
            <a:spLocks noChangeShapeType="1"/>
          </p:cNvSpPr>
          <p:nvPr/>
        </p:nvSpPr>
        <p:spPr bwMode="auto">
          <a:xfrm>
            <a:off x="6310300" y="220054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" name="Line 41"/>
          <p:cNvSpPr>
            <a:spLocks noChangeShapeType="1"/>
          </p:cNvSpPr>
          <p:nvPr/>
        </p:nvSpPr>
        <p:spPr bwMode="auto">
          <a:xfrm>
            <a:off x="7681900" y="1971945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1" name="Line 42"/>
          <p:cNvSpPr>
            <a:spLocks noChangeShapeType="1"/>
          </p:cNvSpPr>
          <p:nvPr/>
        </p:nvSpPr>
        <p:spPr bwMode="auto">
          <a:xfrm flipH="1">
            <a:off x="6615100" y="752745"/>
            <a:ext cx="20638" cy="217805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Line 45"/>
          <p:cNvSpPr>
            <a:spLocks noChangeShapeType="1"/>
          </p:cNvSpPr>
          <p:nvPr/>
        </p:nvSpPr>
        <p:spPr bwMode="auto">
          <a:xfrm>
            <a:off x="6615100" y="1971945"/>
            <a:ext cx="45720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" name="Line 46"/>
          <p:cNvSpPr>
            <a:spLocks noChangeShapeType="1"/>
          </p:cNvSpPr>
          <p:nvPr/>
        </p:nvSpPr>
        <p:spPr bwMode="auto">
          <a:xfrm>
            <a:off x="5776900" y="1209945"/>
            <a:ext cx="8382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" name="Text Box 48"/>
          <p:cNvSpPr txBox="1">
            <a:spLocks noChangeArrowheads="1"/>
          </p:cNvSpPr>
          <p:nvPr/>
        </p:nvSpPr>
        <p:spPr bwMode="auto">
          <a:xfrm>
            <a:off x="6996100" y="981345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空气</a:t>
            </a:r>
          </a:p>
        </p:txBody>
      </p:sp>
      <p:sp>
        <p:nvSpPr>
          <p:cNvPr id="45" name="Text Box 50"/>
          <p:cNvSpPr txBox="1">
            <a:spLocks noChangeArrowheads="1"/>
          </p:cNvSpPr>
          <p:nvPr/>
        </p:nvSpPr>
        <p:spPr bwMode="auto">
          <a:xfrm>
            <a:off x="7072300" y="2276745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水</a:t>
            </a:r>
          </a:p>
        </p:txBody>
      </p:sp>
      <p:sp>
        <p:nvSpPr>
          <p:cNvPr id="46" name="弧 30"/>
          <p:cNvSpPr>
            <a:spLocks/>
          </p:cNvSpPr>
          <p:nvPr/>
        </p:nvSpPr>
        <p:spPr bwMode="auto">
          <a:xfrm rot="10435981" flipV="1">
            <a:off x="2331538" y="1549720"/>
            <a:ext cx="217252" cy="19672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014244" y="112883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入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47" name="弧 30"/>
          <p:cNvSpPr>
            <a:spLocks/>
          </p:cNvSpPr>
          <p:nvPr/>
        </p:nvSpPr>
        <p:spPr bwMode="auto">
          <a:xfrm rot="21051369" flipV="1">
            <a:off x="2512835" y="2275044"/>
            <a:ext cx="216078" cy="1565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" name="文本框 47"/>
          <p:cNvSpPr txBox="1"/>
          <p:nvPr/>
        </p:nvSpPr>
        <p:spPr>
          <a:xfrm>
            <a:off x="2501770" y="248389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折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49" name="弧 30"/>
          <p:cNvSpPr>
            <a:spLocks/>
          </p:cNvSpPr>
          <p:nvPr/>
        </p:nvSpPr>
        <p:spPr bwMode="auto">
          <a:xfrm rot="21051369" flipV="1">
            <a:off x="6608291" y="2365054"/>
            <a:ext cx="216078" cy="15653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6552220" y="248389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入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51" name="弧 30"/>
          <p:cNvSpPr>
            <a:spLocks/>
          </p:cNvSpPr>
          <p:nvPr/>
        </p:nvSpPr>
        <p:spPr bwMode="auto">
          <a:xfrm rot="10435981" flipV="1">
            <a:off x="6426992" y="1594725"/>
            <a:ext cx="217252" cy="19672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6147175" y="108874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tx1"/>
                </a:solidFill>
              </a:rPr>
              <a:t>折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6575" y="3834045"/>
            <a:ext cx="7920880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zh-CN" altLang="en-US" sz="3200" b="0" dirty="0" smtClean="0">
                <a:solidFill>
                  <a:srgbClr val="000000"/>
                </a:solidFill>
                <a:latin typeface="+mn-ea"/>
              </a:rPr>
              <a:t>＊光从</a:t>
            </a:r>
            <a:r>
              <a:rPr lang="zh-CN" altLang="en-US" sz="3200" b="0" dirty="0" smtClean="0">
                <a:solidFill>
                  <a:srgbClr val="FF0000"/>
                </a:solidFill>
                <a:latin typeface="+mn-ea"/>
              </a:rPr>
              <a:t>空气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</a:rPr>
              <a:t>斜射入</a:t>
            </a:r>
            <a:r>
              <a:rPr lang="zh-CN" altLang="en-US" sz="3200" b="0" dirty="0">
                <a:solidFill>
                  <a:srgbClr val="FF0000"/>
                </a:solidFill>
                <a:latin typeface="+mn-ea"/>
              </a:rPr>
              <a:t>其他介质</a:t>
            </a:r>
            <a:r>
              <a:rPr lang="zh-CN" altLang="en-US" sz="3200" b="0" dirty="0">
                <a:solidFill>
                  <a:srgbClr val="000000"/>
                </a:solidFill>
                <a:latin typeface="+mn-ea"/>
              </a:rPr>
              <a:t>时，折射角</a:t>
            </a:r>
            <a:r>
              <a:rPr lang="zh-CN" altLang="en-US" sz="3200" b="0" dirty="0">
                <a:solidFill>
                  <a:srgbClr val="FF0000"/>
                </a:solidFill>
                <a:latin typeface="+mn-ea"/>
              </a:rPr>
              <a:t>小于</a:t>
            </a:r>
            <a:r>
              <a:rPr lang="zh-CN" altLang="en-US" sz="3200" b="0" dirty="0">
                <a:solidFill>
                  <a:srgbClr val="000000"/>
                </a:solidFill>
                <a:latin typeface="+mn-ea"/>
              </a:rPr>
              <a:t>入射角；</a:t>
            </a:r>
            <a:endParaRPr lang="en-US" altLang="zh-CN" sz="3200" b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746575" y="5094185"/>
            <a:ext cx="7920880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zh-CN" altLang="en-US" sz="3200" b="0" dirty="0" smtClean="0">
                <a:solidFill>
                  <a:srgbClr val="000000"/>
                </a:solidFill>
                <a:latin typeface="+mn-ea"/>
              </a:rPr>
              <a:t>＊光从</a:t>
            </a:r>
            <a:r>
              <a:rPr lang="zh-CN" altLang="en-US" sz="3200" b="0" dirty="0" smtClean="0">
                <a:solidFill>
                  <a:srgbClr val="FF0000"/>
                </a:solidFill>
                <a:latin typeface="+mn-ea"/>
              </a:rPr>
              <a:t>其他介质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</a:rPr>
              <a:t>斜射入</a:t>
            </a:r>
            <a:r>
              <a:rPr lang="zh-CN" altLang="en-US" sz="3200" b="0" dirty="0" smtClean="0">
                <a:solidFill>
                  <a:srgbClr val="FF0000"/>
                </a:solidFill>
                <a:latin typeface="+mn-ea"/>
              </a:rPr>
              <a:t>空气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</a:rPr>
              <a:t>时</a:t>
            </a:r>
            <a:r>
              <a:rPr lang="zh-CN" altLang="en-US" sz="3200" b="0" dirty="0">
                <a:solidFill>
                  <a:srgbClr val="000000"/>
                </a:solidFill>
                <a:latin typeface="+mn-ea"/>
              </a:rPr>
              <a:t>，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</a:rPr>
              <a:t>折射角</a:t>
            </a:r>
            <a:r>
              <a:rPr lang="zh-CN" altLang="en-US" sz="3200" b="0" dirty="0" smtClean="0">
                <a:solidFill>
                  <a:srgbClr val="FF0000"/>
                </a:solidFill>
                <a:latin typeface="+mn-ea"/>
              </a:rPr>
              <a:t>大于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</a:rPr>
              <a:t>入</a:t>
            </a:r>
            <a:r>
              <a:rPr lang="zh-CN" altLang="en-US" sz="3200" b="0" dirty="0">
                <a:solidFill>
                  <a:srgbClr val="000000"/>
                </a:solidFill>
                <a:latin typeface="+mn-ea"/>
              </a:rPr>
              <a:t>射角；</a:t>
            </a:r>
            <a:endParaRPr lang="en-US" altLang="zh-CN" sz="3200" b="0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97833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42" grpId="0" animBg="1"/>
      <p:bldP spid="43" grpId="0" animBg="1"/>
      <p:bldP spid="46" grpId="0" animBg="1"/>
      <p:bldP spid="2" grpId="0"/>
      <p:bldP spid="47" grpId="0" animBg="1"/>
      <p:bldP spid="48" grpId="0"/>
      <p:bldP spid="49" grpId="0" animBg="1"/>
      <p:bldP spid="50" grpId="0"/>
      <p:bldP spid="51" grpId="0" animBg="1"/>
      <p:bldP spid="52" grpId="0"/>
      <p:bldP spid="3" grpId="0" animBg="1"/>
      <p:bldP spid="5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7296</TotalTime>
  <Words>308</Words>
  <Application>Microsoft Macintosh PowerPoint</Application>
  <PresentationFormat>全屏显示(4:3)</PresentationFormat>
  <Paragraphs>74</Paragraphs>
  <Slides>22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嵌入的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Office 主题</vt:lpstr>
      <vt:lpstr>Photoshop.Image.6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2020-03-08T12:46:33Z</dcterms:modified>
</cp:coreProperties>
</file>